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  <p:sldId id="270" r:id="rId15"/>
    <p:sldId id="273" r:id="rId16"/>
    <p:sldId id="275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153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18.11.2021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18.11.2021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18.11.2021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18.11.2021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18.11.2021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18.11.2021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18.11.2021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18.11.2021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/>
              <a:t>Klepnutím lze upravit styly předlohy textu.</a:t>
            </a:r>
          </a:p>
          <a:p>
            <a:pPr lvl="1" eaLnBrk="1" latinLnBrk="0" hangingPunct="1"/>
            <a:r>
              <a:rPr kumimoji="0" lang="cs-CZ"/>
              <a:t>Druhá úroveň</a:t>
            </a:r>
          </a:p>
          <a:p>
            <a:pPr lvl="2" eaLnBrk="1" latinLnBrk="0" hangingPunct="1"/>
            <a:r>
              <a:rPr kumimoji="0" lang="cs-CZ"/>
              <a:t>Třetí úroveň</a:t>
            </a:r>
          </a:p>
          <a:p>
            <a:pPr lvl="3" eaLnBrk="1" latinLnBrk="0" hangingPunct="1"/>
            <a:r>
              <a:rPr kumimoji="0" lang="cs-CZ"/>
              <a:t>Čtvrtá úroveň</a:t>
            </a:r>
          </a:p>
          <a:p>
            <a:pPr lvl="4" eaLnBrk="1" latinLnBrk="0" hangingPunct="1"/>
            <a:r>
              <a:rPr kumimoji="0" lang="cs-CZ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18.11.2021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zpd.nuov.cz/RVP/ML/RVP%206941L01%20Kosmeticke%20sluzby.pdf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548681"/>
            <a:ext cx="7990656" cy="1296143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PRACOVNÍ POSTUPY V PEDIKÚŘE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27684" y="1988840"/>
            <a:ext cx="5688632" cy="1728192"/>
          </a:xfrm>
        </p:spPr>
        <p:txBody>
          <a:bodyPr>
            <a:normAutofit fontScale="32500" lnSpcReduction="20000"/>
          </a:bodyPr>
          <a:lstStyle/>
          <a:p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8800" dirty="0">
                <a:solidFill>
                  <a:schemeClr val="tx1">
                    <a:lumMod val="65000"/>
                    <a:lumOff val="3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Ošetření kuřích ok a puchýřů</a:t>
            </a:r>
          </a:p>
          <a:p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800" b="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/>
            <a:r>
              <a:rPr lang="cs-CZ" sz="1800" b="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</p:txBody>
      </p:sp>
      <p:sp>
        <p:nvSpPr>
          <p:cNvPr id="5" name="Zástupný symbol pro zápatí 5">
            <a:extLst>
              <a:ext uri="{FF2B5EF4-FFF2-40B4-BE49-F238E27FC236}">
                <a16:creationId xmlns:a16="http://schemas.microsoft.com/office/drawing/2014/main" id="{1B3DE45E-7EF4-4348-8D25-F17428956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9512" y="6165304"/>
            <a:ext cx="9506934" cy="592923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OŠETŘENÍ KUŘÍCH OK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931224" cy="5133184"/>
          </a:xfrm>
        </p:spPr>
        <p:txBody>
          <a:bodyPr/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kuří oko = slavie (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clavus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klavus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vzniká tlakem a protitlakem (obuv a protiklad kost)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místo, které je zarudlé, zanícené, oteklé a bolestivé neošetřujeme, odešleme k lékaři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003232" cy="1152128"/>
          </a:xfrm>
        </p:spPr>
        <p:txBody>
          <a:bodyPr>
            <a:no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Ošetření tvrdého kuřího oka </a:t>
            </a:r>
            <a:b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cs-CZ" sz="32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Clavi</a:t>
            </a: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duri</a:t>
            </a: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467600" cy="5061176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žlutavé, uprostřed s nahnědlým čepem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vydesinfikovat, sestrouhat skalpelem  zrohovatělý hrbolek až zůstane tvrdé jádro kuřího oka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uvolňujeme nejmenším skalpelem s velmi ostrou špičkou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uvolněný čep odstraňujeme pomocí štipek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zůstane důlek, vydesinfikujeme, přelepíme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3 dny nenamáčet a nechat přelepené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467600" cy="1152128"/>
          </a:xfrm>
        </p:spPr>
        <p:txBody>
          <a:bodyPr>
            <a:no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Ošetření měkkého kuřího oka </a:t>
            </a:r>
            <a:b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cs-CZ" sz="32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Clavi</a:t>
            </a: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molles</a:t>
            </a: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nahnědlé, mívá zmokvaný okraj, je povrchový,  snadno zranitelný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nejčastěji mezi 4. a 5. prstem, mohou být i dvě proti sobě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skalpelem s ostrou špičkou uvolníme čep a štipkami odstraníme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někdy pod tímto kuřím okem je tzv. tíhový váček naplněn tkáňovým mokem, může při výkonu prasknout  - nutná desinfekce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3 dny nenamáčet a nechat přelepené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doporučit klínovou vložku a širší obuv</a:t>
            </a:r>
          </a:p>
          <a:p>
            <a:pPr algn="just">
              <a:buNone/>
            </a:pP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  (aby se prsty nestlačovaly)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Ošetření cévnatého kuřího oka </a:t>
            </a:r>
            <a:b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cs-CZ" sz="32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Clavi</a:t>
            </a: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vasculares</a:t>
            </a: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4873752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tvrdé, žlutavé, lesklé s růžovými jizvami, mezi kterými je nažloutlá rohová vrstva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zrohovatělou vrstvu odstraňujeme mezi jizvami opatrně!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vydesinfikovat, přelepit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nejčastěji na kloubech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kladívkovitých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prstů,</a:t>
            </a:r>
          </a:p>
          <a:p>
            <a:pPr algn="just">
              <a:buNone/>
            </a:pP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  na venkovní straně první a páté patní kosti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může být následkem nošení úzkých špiček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doporučíme volnou obuv a odlehčovací kroužek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3 dny nenamáčet a nechat přelepené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úplné odstranění lze provést pouze operativně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>
            <a:no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Ošetření zrnitého kuřího oka</a:t>
            </a:r>
            <a:b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cs-CZ" sz="32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Clavi</a:t>
            </a: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miliares</a:t>
            </a: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/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jsou to černá drobná zrníčka, na pohmat tvrdá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někdy jich bývá více pohromadě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nachází se na bříšku nožním, někdy i na patě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tlačí jako písek v botě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odstraňují se skalpelem, ale i pomocí štipek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tvoří se znova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1080120"/>
          </a:xfrm>
        </p:spPr>
        <p:txBody>
          <a:bodyPr>
            <a:noAutofit/>
          </a:bodyPr>
          <a:lstStyle/>
          <a:p>
            <a:r>
              <a:rPr lang="cs-CZ" sz="32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Podnehetní</a:t>
            </a: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 kuří oka </a:t>
            </a:r>
            <a:b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cs-CZ" sz="32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Clavi</a:t>
            </a: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subunguales</a:t>
            </a: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787208" cy="5133184"/>
          </a:xfrm>
        </p:spPr>
        <p:txBody>
          <a:bodyPr/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tvoří se tlakem na nehtovou ploténku a tlakem nehtové ploténky na kost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jsou velmi bolestivé a nesnadno odstranitelné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Ošetření puchýřů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/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vznikají tlakem = obuv je těsná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třením = obuv je volná, klouzavá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prasklý puchýř pouze vydesinfikujeme a přelepíme náplastí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doporučíme, aby si klient postižené místo nenamáčel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nikdy puchýř nepropichujeme, nestříháme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Ošetření zarostlého nehtu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003232" cy="5349208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od nevhodné obuvi i od neodborného ošetřování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vydesinfikovat okolí nehtové ploténky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vyčistit nehtovou rýhu od nečistot ( drť, písek, ztvrdlá kůže)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nevystříháváme !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proužky náplastí velikosti asi 4 mm zasuneme pod okraj ploténky, přečnívá pouze asi 1 mm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 3 dnech pozveme klienta na pedikúru 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proces s náplastí opakujeme po dobu, než nehet doroste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doporučíme nosit širší obuv, při mytí nohou odtlačovat namydlenou rukou nehtové valy od ploténky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Ošetření </a:t>
            </a:r>
            <a:r>
              <a:rPr lang="cs-CZ" sz="32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ztluštělého</a:t>
            </a:r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 nehtu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003232" cy="5061176"/>
          </a:xfrm>
        </p:spPr>
        <p:txBody>
          <a:bodyPr/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vzniká od nevhodné obuvi, ale i od neodborného ošetřování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při nezkracování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ztluštělého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nehtu, vzniká tzv. drápovitý nehet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tloušťka může dosáhnout až 1 cm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stříhání je velice obtížné (zeslabíme pilníkem, frézkou)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648072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Ošetření potivých nohou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003232" cy="5061176"/>
          </a:xfrm>
        </p:spPr>
        <p:txBody>
          <a:bodyPr/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vznikají vlivem námahy, dlouhého únavného stání, chůze nebo horka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může jít o místní nebo celkovou poruchu (strach, stres, bolest, horečka, nachlazení, onemocnění, špatný metabolismus)</a:t>
            </a:r>
          </a:p>
          <a:p>
            <a:pPr algn="just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 algn="just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Příznaky: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pocit studených nohou, zkrabatělá místy rozpukaná   </a:t>
            </a:r>
          </a:p>
          <a:p>
            <a:pPr algn="just">
              <a:buNone/>
            </a:pP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  pokožka mezi prsty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při nedostatečné hygieně nepříjemně zapáchá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většinou je kombinovaná s plísní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Ošetření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003232" cy="5205192"/>
          </a:xfrm>
        </p:spPr>
        <p:txBody>
          <a:bodyPr/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zvýšená hygiena (mytí aspoň 2 x denně), čisté bavlněné ponožky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střídavé koupele (teplá a studená)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koupel s hypermanganem, dubovou kůrou,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šalvějí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, arnikou apod. (lékárna)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správná obuv, zásypy, deodoranty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mykózy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931224" cy="4989168"/>
          </a:xfrm>
        </p:spPr>
        <p:txBody>
          <a:bodyPr/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neošetřujeme!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poradíme denní koupele a dostatečné vysušování meziprstních prostorů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desinfekci míst kde je plíseň (antimykotické přípravky)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nošení bavlněných ponožek, široké obuvi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včasnou návštěvu lékaře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PORANĚNÍ KLIENTA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980728"/>
            <a:ext cx="8280920" cy="5493224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pokud dojde k poranění je nutné, aby pedikérka uměla poskytnout první pomoc</a:t>
            </a:r>
          </a:p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Kapilární poranění: </a:t>
            </a:r>
          </a:p>
          <a:p>
            <a:pPr algn="just">
              <a:buNone/>
            </a:pP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    -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vydesinfikovat a přelepit náplastí</a:t>
            </a:r>
          </a:p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Žilní krvácení: </a:t>
            </a:r>
          </a:p>
          <a:p>
            <a:pPr algn="just">
              <a:buNone/>
            </a:pP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    -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vydesinfikovat a přikládat kompresivní obvaz, odeslat  </a:t>
            </a:r>
          </a:p>
          <a:p>
            <a:pPr algn="just">
              <a:buNone/>
            </a:pP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   k lékaři </a:t>
            </a:r>
          </a:p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Tepenné krvácení:</a:t>
            </a:r>
          </a:p>
          <a:p>
            <a:pPr algn="just">
              <a:buNone/>
            </a:pP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    -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přikládáme kompresivní obklad, odeslat k lékaři</a:t>
            </a:r>
          </a:p>
          <a:p>
            <a:pPr algn="just">
              <a:buNone/>
            </a:pP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   - nikdy nepřikládáme vatu</a:t>
            </a:r>
          </a:p>
          <a:p>
            <a:pPr algn="just">
              <a:buNone/>
            </a:pP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   - poučíme klienta o domácím ošetření = nenamáčet po dobu 3 dnů = při pozdních komplikacích navštívit hned lékaře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PORANĚNÍ KLIENTA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00200"/>
            <a:ext cx="7992888" cy="4873752"/>
          </a:xfrm>
        </p:spPr>
        <p:txBody>
          <a:bodyPr/>
          <a:lstStyle/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Pozdní komplikace: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jde o příznaky, které se mohou projevit až po nějaké době (infekce), otoky, hnis, zarudnutí, bolest, které se mohou rozšířit z místa poranění na celou nohu </a:t>
            </a:r>
          </a:p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Protokol o poranění: 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při každém i sebemenším poranění je nutné vést zápis 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jméno, příjmení, datum, hodina, druh a vznik     poranění, následné ošetření 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pro platnost musí být podpis klienta a pedikérky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7992888" cy="5133184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Bílá, D. (2017). </a:t>
            </a:r>
            <a:r>
              <a:rPr lang="cs-CZ" sz="2000" i="1" dirty="0">
                <a:latin typeface="Tahoma" pitchFamily="34" charset="0"/>
                <a:ea typeface="Tahoma" pitchFamily="34" charset="0"/>
                <a:cs typeface="Tahoma" pitchFamily="34" charset="0"/>
              </a:rPr>
              <a:t>Tvorba výukových materiálů Pedikúra, péče o nohy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, Diplomová práce, Brno, Masarykova univerzita.</a:t>
            </a:r>
          </a:p>
          <a:p>
            <a:pPr algn="just"/>
            <a:r>
              <a:rPr lang="cs-CZ" sz="20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Dürichová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, D. (2014). </a:t>
            </a:r>
            <a:r>
              <a:rPr lang="cs-CZ" sz="2000" i="1" dirty="0">
                <a:latin typeface="Tahoma" pitchFamily="34" charset="0"/>
                <a:ea typeface="Tahoma" pitchFamily="34" charset="0"/>
                <a:cs typeface="Tahoma" pitchFamily="34" charset="0"/>
              </a:rPr>
              <a:t>Praktická pedikúra, studijní materiál pro </a:t>
            </a:r>
            <a:r>
              <a:rPr lang="cs-CZ" sz="2000" i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podologickou</a:t>
            </a:r>
            <a:r>
              <a:rPr lang="cs-CZ" sz="2000" i="1" dirty="0">
                <a:latin typeface="Tahoma" pitchFamily="34" charset="0"/>
                <a:ea typeface="Tahoma" pitchFamily="34" charset="0"/>
                <a:cs typeface="Tahoma" pitchFamily="34" charset="0"/>
              </a:rPr>
              <a:t> praxi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. Praha: </a:t>
            </a:r>
            <a:r>
              <a:rPr lang="cs-CZ" sz="20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Gammapress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 Nučice.</a:t>
            </a:r>
          </a:p>
          <a:p>
            <a:pPr algn="just"/>
            <a:r>
              <a:rPr lang="cs-CZ" sz="20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Feřteková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, V. (2005). </a:t>
            </a:r>
            <a:r>
              <a:rPr lang="cs-CZ" sz="2000" i="1" dirty="0">
                <a:latin typeface="Tahoma" pitchFamily="34" charset="0"/>
                <a:ea typeface="Tahoma" pitchFamily="34" charset="0"/>
                <a:cs typeface="Tahoma" pitchFamily="34" charset="0"/>
              </a:rPr>
              <a:t>Kosmetika v teorii a praxi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. Praha: </a:t>
            </a:r>
            <a:r>
              <a:rPr lang="cs-CZ" sz="20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Maxdorf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pPr algn="just"/>
            <a:r>
              <a:rPr lang="cs-CZ" sz="20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Herrera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, P., </a:t>
            </a:r>
            <a:r>
              <a:rPr lang="cs-CZ" sz="20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Chlebníčková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, M. &amp; Vokurka, M. (2000). </a:t>
            </a:r>
            <a:r>
              <a:rPr lang="cs-CZ" sz="2000" i="1" dirty="0">
                <a:latin typeface="Tahoma" pitchFamily="34" charset="0"/>
                <a:ea typeface="Tahoma" pitchFamily="34" charset="0"/>
                <a:cs typeface="Tahoma" pitchFamily="34" charset="0"/>
              </a:rPr>
              <a:t>Manikúra a pedikúra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. Praha: </a:t>
            </a:r>
            <a:r>
              <a:rPr lang="cs-CZ" sz="20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Maxdorf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pPr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Kubát, R. (1985). </a:t>
            </a:r>
            <a:r>
              <a:rPr lang="cs-CZ" sz="2000" i="1" dirty="0">
                <a:latin typeface="Tahoma" pitchFamily="34" charset="0"/>
                <a:ea typeface="Tahoma" pitchFamily="34" charset="0"/>
                <a:cs typeface="Tahoma" pitchFamily="34" charset="0"/>
              </a:rPr>
              <a:t>Péče o nohy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. Praha: </a:t>
            </a:r>
            <a:r>
              <a:rPr lang="cs-CZ" sz="20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Avicenum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/zdravotnické nakladatelství.</a:t>
            </a:r>
          </a:p>
          <a:p>
            <a:pPr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Rámcově vzdělávací program pro obor Kosmetické služby. Národní ústav odborného vzdělávání. [online]. Citace 5. 6. </a:t>
            </a:r>
            <a:r>
              <a:rPr lang="cs-CZ" sz="2000">
                <a:latin typeface="Tahoma" pitchFamily="34" charset="0"/>
                <a:ea typeface="Tahoma" pitchFamily="34" charset="0"/>
                <a:cs typeface="Tahoma" pitchFamily="34" charset="0"/>
              </a:rPr>
              <a:t>2021. 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Dostupné z: 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http://zpd.nuov.cz/RVP/ML/RVP%206941L01%20Kosmeticke%20sluzby.pdf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Teplá, K. &amp; a kolektiv. (2010). </a:t>
            </a:r>
            <a:r>
              <a:rPr lang="cs-CZ" sz="2000" i="1" dirty="0">
                <a:latin typeface="Tahoma" pitchFamily="34" charset="0"/>
                <a:ea typeface="Tahoma" pitchFamily="34" charset="0"/>
                <a:cs typeface="Tahoma" pitchFamily="34" charset="0"/>
              </a:rPr>
              <a:t>Kosmetika III.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 Praha: </a:t>
            </a:r>
            <a:r>
              <a:rPr lang="cs-CZ" sz="20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Informatorium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sz="20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Děkuji za pozornost 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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28D67276-F4A9-44E1-889F-5BBFCF3BDA1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2929</TotalTime>
  <Words>976</Words>
  <Application>Microsoft Office PowerPoint</Application>
  <PresentationFormat>Předvádění na obrazovce (4:3)</PresentationFormat>
  <Paragraphs>115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3" baseType="lpstr">
      <vt:lpstr>Century Schoolbook</vt:lpstr>
      <vt:lpstr>Tahoma</vt:lpstr>
      <vt:lpstr>Times New Roman</vt:lpstr>
      <vt:lpstr>Wingdings</vt:lpstr>
      <vt:lpstr>Wingdings 2</vt:lpstr>
      <vt:lpstr>Arkýř</vt:lpstr>
      <vt:lpstr>PRACOVNÍ POSTUPY V PEDIKÚŘE </vt:lpstr>
      <vt:lpstr>OŠETŘENÍ KUŘÍCH OK</vt:lpstr>
      <vt:lpstr>Ošetření tvrdého kuřího oka  (Clavi duri)</vt:lpstr>
      <vt:lpstr>Ošetření měkkého kuřího oka  (Clavi molles)</vt:lpstr>
      <vt:lpstr>Ošetření cévnatého kuřího oka  (Clavi vasculares)</vt:lpstr>
      <vt:lpstr>Ošetření zrnitého kuřího oka (Clavi miliares)</vt:lpstr>
      <vt:lpstr>Podnehetní kuří oka  (Clavi subunguales)</vt:lpstr>
      <vt:lpstr>Ošetření puchýřů</vt:lpstr>
      <vt:lpstr>Ošetření zarostlého nehtu</vt:lpstr>
      <vt:lpstr>Ošetření ztluštělého nehtu</vt:lpstr>
      <vt:lpstr>Ošetření potivých nohou</vt:lpstr>
      <vt:lpstr>Ošetření</vt:lpstr>
      <vt:lpstr>mykózy</vt:lpstr>
      <vt:lpstr>PORANĚNÍ KLIENTA</vt:lpstr>
      <vt:lpstr>PORANĚNÍ KLIENTA</vt:lpstr>
      <vt:lpstr>ZDROJE</vt:lpstr>
      <vt:lpstr>Děkuji za pozornost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OŠETŘENÍ KUŘÍCH OK</dc:title>
  <dc:creator>PC</dc:creator>
  <cp:lastModifiedBy>Michaela Štouračová</cp:lastModifiedBy>
  <cp:revision>41</cp:revision>
  <dcterms:created xsi:type="dcterms:W3CDTF">2021-02-14T16:43:24Z</dcterms:created>
  <dcterms:modified xsi:type="dcterms:W3CDTF">2021-11-18T10:40:45Z</dcterms:modified>
</cp:coreProperties>
</file>