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0"/>
  </p:notesMasterIdLst>
  <p:handoutMasterIdLst>
    <p:handoutMasterId r:id="rId31"/>
  </p:handoutMasterIdLst>
  <p:sldIdLst>
    <p:sldId id="256" r:id="rId2"/>
    <p:sldId id="272" r:id="rId3"/>
    <p:sldId id="269" r:id="rId4"/>
    <p:sldId id="273" r:id="rId5"/>
    <p:sldId id="294" r:id="rId6"/>
    <p:sldId id="274" r:id="rId7"/>
    <p:sldId id="283" r:id="rId8"/>
    <p:sldId id="284" r:id="rId9"/>
    <p:sldId id="285" r:id="rId10"/>
    <p:sldId id="286" r:id="rId11"/>
    <p:sldId id="287" r:id="rId12"/>
    <p:sldId id="270" r:id="rId13"/>
    <p:sldId id="280" r:id="rId14"/>
    <p:sldId id="281" r:id="rId15"/>
    <p:sldId id="271" r:id="rId16"/>
    <p:sldId id="282" r:id="rId17"/>
    <p:sldId id="278" r:id="rId18"/>
    <p:sldId id="263" r:id="rId19"/>
    <p:sldId id="288" r:id="rId20"/>
    <p:sldId id="264" r:id="rId21"/>
    <p:sldId id="289" r:id="rId22"/>
    <p:sldId id="290" r:id="rId23"/>
    <p:sldId id="266" r:id="rId24"/>
    <p:sldId id="291" r:id="rId25"/>
    <p:sldId id="267" r:id="rId26"/>
    <p:sldId id="296" r:id="rId27"/>
    <p:sldId id="297" r:id="rId28"/>
    <p:sldId id="292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156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>
            <a:extLst>
              <a:ext uri="{FF2B5EF4-FFF2-40B4-BE49-F238E27FC236}">
                <a16:creationId xmlns:a16="http://schemas.microsoft.com/office/drawing/2014/main" id="{01AC3D80-EDFA-41E0-A01C-A2A988B09DC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2D7043BD-46F2-4927-949E-C695CD091B9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AF21EB-B79C-4540-85EF-80E996C94656}" type="datetimeFigureOut">
              <a:rPr lang="cs-CZ" smtClean="0"/>
              <a:t>16.11.2021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979FB2BA-B27D-4D04-816B-82A591A4B13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/>
              <a:t>Autorem materiálu a všech jeho částí, není-li uvedeno jinak, je Hana Sladká.</a:t>
            </a:r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A468E561-0589-4A09-A684-F9438650289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4900F1-9201-48EC-8582-07391EE157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46247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575BF8-1F11-42CD-9520-86AE5618D752}" type="datetimeFigureOut">
              <a:rPr lang="cs-CZ" smtClean="0"/>
              <a:t>16.11.2021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/>
              <a:t>Autorem materiálu a všech jeho částí, není-li uvedeno jinak, je Hana Sladká.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87158C-46D8-4623-B342-FB0997F57D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352693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0369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F6EA2AE-714B-4D8E-8A40-6D8D87179070}" type="datetime1">
              <a:rPr lang="cs-CZ" smtClean="0"/>
              <a:t>16.11.2021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>
            <a:off x="1172472" y="5958400"/>
            <a:ext cx="7695192" cy="782282"/>
          </a:xfrm>
        </p:spPr>
        <p:txBody>
          <a:bodyPr/>
          <a:lstStyle/>
          <a:p>
            <a:r>
              <a:rPr lang="cs-CZ" dirty="0"/>
              <a:t>Autorem materiálu a všech jeho částí, není-li uvedeno jinak, je Hana Sladká. Dostupné z Metodického portálu www.rvp.cz; ISSN 1802-4785. Provozuje Národní pedagogický institut České republiky (NPI ČR).</a:t>
            </a: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dirty="0"/>
              <a:t>Klepnutím lze upravit styly předlohy textu.</a:t>
            </a:r>
          </a:p>
          <a:p>
            <a:pPr lvl="1" eaLnBrk="1" latinLnBrk="0" hangingPunct="1"/>
            <a:r>
              <a:rPr lang="cs-CZ" dirty="0"/>
              <a:t>Druhá úroveň</a:t>
            </a:r>
          </a:p>
          <a:p>
            <a:pPr lvl="2" eaLnBrk="1" latinLnBrk="0" hangingPunct="1"/>
            <a:r>
              <a:rPr lang="cs-CZ" dirty="0"/>
              <a:t>Třetí úroveň</a:t>
            </a:r>
          </a:p>
          <a:p>
            <a:pPr lvl="3" eaLnBrk="1" latinLnBrk="0" hangingPunct="1"/>
            <a:r>
              <a:rPr lang="cs-CZ" dirty="0"/>
              <a:t>Čtvrtá úroveň</a:t>
            </a:r>
          </a:p>
          <a:p>
            <a:pPr lvl="4" eaLnBrk="1" latinLnBrk="0" hangingPunct="1"/>
            <a:r>
              <a:rPr lang="cs-CZ" dirty="0"/>
              <a:t>Pátá úroveň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7A147D5-619F-4C95-A05A-94FC165EEB0A}" type="datetime1">
              <a:rPr lang="cs-CZ" smtClean="0"/>
              <a:t>16.11.2021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>
          <a:xfrm>
            <a:off x="395536" y="5733256"/>
            <a:ext cx="7662201" cy="738026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cs-CZ" dirty="0"/>
              <a:t>Autorem materiálu a všech jeho částí, není-li uvedeno jinak, je Hana Sladká. Dostupné z Metodického portálu www.rvp.cz; ISSN 1802-4785. Provozuje Národní pedagogický institut České republiky (NPI ČR).</a:t>
            </a:r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C953F1C-77CF-4B00-9B10-D95B0DB153C5}" type="datetime1">
              <a:rPr lang="cs-CZ" smtClean="0"/>
              <a:t>16.11.2021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/>
              <a:t>Autorem materiálu a všech jeho částí, není-li uvedeno jinak, je Hana Sladká. Dostupné z Metodického portálu www.rvp.cz; ISSN 1802-4785. Provozuje Národní pedagogický institut České republiky (NPI ČR).</a:t>
            </a: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BD4A2-D849-4E81-948F-FA74BDDB5EBE}" type="datetime1">
              <a:rPr lang="cs-CZ" smtClean="0"/>
              <a:t>16.11.2021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Autorem materiálu a všech jeho částí, není-li uvedeno jinak, je Hana Sladká. Dostupné z Metodického portálu www.rvp.cz; ISSN 1802-4785. Provozuje Národní pedagogický institut České republiky (NPI ČR).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70D52-26E5-4CEA-B9AC-A12289CB45A9}" type="datetime1">
              <a:rPr lang="cs-CZ" smtClean="0"/>
              <a:t>16.11.2021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Autorem materiálu a všech jeho částí, není-li uvedeno jinak, je Hana Sladká. Dostupné z Metodického portálu www.rvp.cz; ISSN 1802-4785. Provozuje Národní pedagogický institut České republiky (NPI ČR).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/>
              <a:t>Klepnutím lze upravit styly předlohy textu.</a:t>
            </a:r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5D9DB6D-9FC2-4110-AB45-4DCCB0E939CA}" type="datetime1">
              <a:rPr lang="cs-CZ" smtClean="0"/>
              <a:t>16.11.2021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/>
              <a:t>Autorem materiálu a všech jeho částí, není-li uvedeno jinak, je Hana Sladká. Dostupné z Metodického portálu www.rvp.cz; ISSN 1802-4785. Provozuje Národní pedagogický institut České republiky (NPI ČR).</a:t>
            </a:r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9F55-E4AD-4A71-ACFF-5C62298D29B5}" type="datetime1">
              <a:rPr lang="cs-CZ" smtClean="0"/>
              <a:t>16.11.2021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Autorem materiálu a všech jeho částí, není-li uvedeno jinak, je Hana Sladká. Dostupné z Metodického portálu www.rvp.cz; ISSN 1802-4785. Provozuje Národní pedagogický institut České republiky (NPI ČR).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7FF3660-1636-4E7C-9057-C4289468C0D8}" type="datetime1">
              <a:rPr lang="cs-CZ" smtClean="0"/>
              <a:t>16.11.2021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/>
              <a:t>Autorem materiálu a všech jeho částí, není-li uvedeno jinak, je Hana Sladká. Dostupné z Metodického portálu www.rvp.cz; ISSN 1802-4785. Provozuje Národní pedagogický institut České republiky (NPI ČR).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5F66AD4-A688-426C-ABE6-D57997724D5F}" type="datetime1">
              <a:rPr lang="cs-CZ" smtClean="0"/>
              <a:t>16.11.2021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/>
              <a:t>Autorem materiálu a všech jeho částí, není-li uvedeno jinak, je Hana Sladká. Dostupné z Metodického portálu www.rvp.cz; ISSN 1802-4785. Provozuje Národní pedagogický institut České republiky (NPI ČR).</a:t>
            </a:r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AB9AD-CF73-4272-BAA1-448B6DFD12A2}" type="datetime1">
              <a:rPr lang="cs-CZ" smtClean="0"/>
              <a:t>16.11.2021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Autorem materiálu a všech jeho částí, není-li uvedeno jinak, je Hana Sladká. Dostupné z Metodického portálu www.rvp.cz; ISSN 1802-4785. Provozuje Národní pedagogický institut České republiky (NPI ČR).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/>
              <a:t>Klepnutím lze upravit styly předlohy textu.</a:t>
            </a:r>
          </a:p>
          <a:p>
            <a:pPr lvl="1" eaLnBrk="1" latinLnBrk="0" hangingPunct="1"/>
            <a:r>
              <a:rPr lang="cs-CZ"/>
              <a:t>Druhá úroveň</a:t>
            </a:r>
          </a:p>
          <a:p>
            <a:pPr lvl="2" eaLnBrk="1" latinLnBrk="0" hangingPunct="1"/>
            <a:r>
              <a:rPr lang="cs-CZ"/>
              <a:t>Třetí úroveň</a:t>
            </a:r>
          </a:p>
          <a:p>
            <a:pPr lvl="3" eaLnBrk="1" latinLnBrk="0" hangingPunct="1"/>
            <a:r>
              <a:rPr lang="cs-CZ"/>
              <a:t>Čtvrtá úroveň</a:t>
            </a:r>
          </a:p>
          <a:p>
            <a:pPr lvl="4" eaLnBrk="1" latinLnBrk="0" hangingPunct="1"/>
            <a:r>
              <a:rPr lang="cs-CZ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D29B0-FE44-4AEB-A312-E8A3BD030E8E}" type="datetime1">
              <a:rPr lang="cs-CZ" smtClean="0"/>
              <a:t>16.11.2021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Autorem materiálu a všech jeho částí, není-li uvedeno jinak, je Hana Sladká. Dostupné z Metodického portálu www.rvp.cz; ISSN 1802-4785. Provozuje Národní pedagogický institut České republiky (NPI ČR).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/>
              <a:t>Klepnutím lze upravit styly předlohy textu.</a:t>
            </a:r>
          </a:p>
          <a:p>
            <a:pPr lvl="1" eaLnBrk="1" latinLnBrk="0" hangingPunct="1"/>
            <a:r>
              <a:rPr kumimoji="0" lang="cs-CZ"/>
              <a:t>Druhá úroveň</a:t>
            </a:r>
          </a:p>
          <a:p>
            <a:pPr lvl="2" eaLnBrk="1" latinLnBrk="0" hangingPunct="1"/>
            <a:r>
              <a:rPr kumimoji="0" lang="cs-CZ"/>
              <a:t>Třetí úroveň</a:t>
            </a:r>
          </a:p>
          <a:p>
            <a:pPr lvl="3" eaLnBrk="1" latinLnBrk="0" hangingPunct="1"/>
            <a:r>
              <a:rPr kumimoji="0" lang="cs-CZ"/>
              <a:t>Čtvrtá úroveň</a:t>
            </a:r>
          </a:p>
          <a:p>
            <a:pPr lvl="4" eaLnBrk="1" latinLnBrk="0" hangingPunct="1"/>
            <a:r>
              <a:rPr kumimoji="0" lang="cs-CZ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7DB46E4-7086-4FBE-82B6-FEF84907E896}" type="datetime1">
              <a:rPr lang="cs-CZ" smtClean="0"/>
              <a:t>16.11.2021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/>
              <a:t>Autorem materiálu a všech jeho částí, není-li uvedeno jinak, je Hana Sladká. Dostupné z Metodického portálu www.rvp.cz; ISSN 1802-4785. Provozuje Národní pedagogický institut České republiky (NPI ČR).</a:t>
            </a: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zpd.nuov.cz/RVP/ML/RVP%206941L01%20Kosmeticke%20sluzby.pdf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ZÁKLADY PEDIKÚRY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3728" y="5256241"/>
            <a:ext cx="2984376" cy="504057"/>
          </a:xfrm>
        </p:spPr>
        <p:txBody>
          <a:bodyPr>
            <a:normAutofit/>
          </a:bodyPr>
          <a:lstStyle/>
          <a:p>
            <a:pPr algn="just"/>
            <a:r>
              <a:rPr lang="cs-CZ" sz="1600" b="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Autor:  PhDr. Hana Sladká</a:t>
            </a:r>
          </a:p>
        </p:txBody>
      </p:sp>
      <p:sp>
        <p:nvSpPr>
          <p:cNvPr id="9220" name="AutoShape 4" descr="Důkladná mokrá SPA pedikúra včetně masáže nohou a lakování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22" name="AutoShape 6" descr="Důkladná mokrá SPA pedikúra včetně masáže nohou a lakování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Textové pole 30">
            <a:extLst>
              <a:ext uri="{FF2B5EF4-FFF2-40B4-BE49-F238E27FC236}">
                <a16:creationId xmlns:a16="http://schemas.microsoft.com/office/drawing/2014/main" id="{F117F9BF-1108-49F8-BA15-463590195C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0" y="4437112"/>
            <a:ext cx="2304256" cy="18460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sz="1200" dirty="0">
                <a:solidFill>
                  <a:srgbClr val="000000"/>
                </a:solidFill>
                <a:latin typeface="Times New Roman" pitchFamily="18" charset="0"/>
                <a:cs typeface="Arial" pitchFamily="34" charset="0"/>
              </a:rPr>
              <a:t>Obr. 1</a:t>
            </a:r>
            <a:endParaRPr kumimoji="0" lang="cs-CZ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54933DFE-1EA0-4EF8-8AA4-DABEA4CBE1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2532" y="1538041"/>
            <a:ext cx="3401596" cy="2539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C1571C28-C495-4146-BE86-0952EC8E2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/>
              <a:t>Autorem materiálu a všech jeho částí, není-li uvedeno jinak, je Hana Sladká. Dostupné z Metodického portálu www.rvp.cz; ISSN 1802-4785. Provozuje Národní pedagogický institut České republiky (NPI ČR).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36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Pedikura</a:t>
            </a:r>
            <a:endParaRPr lang="cs-CZ" sz="36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931224" cy="5205192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péče o nohy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podle živnostenského zákona jde o řemeslné služby zahrnující speciální koupele, změkčování kůže, nanášení masek, masáže, upravování, lakování, stříhání a broušení nehtů na nohou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je možné provádět i speciální úkony jako uvolňování zarostlých nehtů, obrušování ztvrdlé kůže pat a nehtů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7467600" cy="720080"/>
          </a:xfrm>
        </p:spPr>
        <p:txBody>
          <a:bodyPr>
            <a:noAutofit/>
          </a:bodyPr>
          <a:lstStyle/>
          <a:p>
            <a:br>
              <a:rPr lang="cs-CZ" sz="4000" b="1" dirty="0">
                <a:latin typeface="Times New Roman" pitchFamily="18" charset="0"/>
                <a:cs typeface="Times New Roman" pitchFamily="18" charset="0"/>
              </a:rPr>
            </a:br>
            <a:br>
              <a:rPr lang="cs-CZ" sz="4000" b="1" dirty="0">
                <a:latin typeface="Times New Roman" pitchFamily="18" charset="0"/>
                <a:cs typeface="Times New Roman" pitchFamily="18" charset="0"/>
              </a:rPr>
            </a:br>
            <a:br>
              <a:rPr lang="cs-CZ" sz="4000" b="1" dirty="0">
                <a:latin typeface="Times New Roman" pitchFamily="18" charset="0"/>
                <a:cs typeface="Times New Roman" pitchFamily="18" charset="0"/>
              </a:rPr>
            </a:br>
            <a:br>
              <a:rPr lang="cs-CZ" sz="40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Dějiny a význam </a:t>
            </a:r>
            <a:r>
              <a:rPr lang="cs-CZ" sz="36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pedikury</a:t>
            </a:r>
            <a:endParaRPr lang="cs-CZ" sz="36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67600" cy="5205192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vysoká úroveň ve starém Řecku a Římě (lázně)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středověk – úpadek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konec 18. a 19.století, rozvoj léčebné péče o nohy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rozvoj živnosti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zakladatel moderní pedikúry Dr.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Scholle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– zavedl pedikérská pracoviště, vyráběl ortopedické pomůcky po celém světě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u nás p. Baťa, kopíroval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Schollovu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pedikúru (20. léta minulého století ve Zlíně)</a:t>
            </a:r>
          </a:p>
          <a:p>
            <a:endParaRPr lang="cs-CZ" dirty="0"/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sz="36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Podiatrie</a:t>
            </a:r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36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podologie</a:t>
            </a:r>
            <a:endParaRPr lang="cs-CZ" sz="36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5133184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Česká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podiatrická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společnost - vznik v roce 2001 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nový obor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podiatrie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, zabývá se celkovou, komplexní péčí o nohy, zaměřuje se na diabetiky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2013 vzniká Česká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podologická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společnost, členy jsou fyzioterapeuti, pedikéři, zdravotní sestry a další odborníci</a:t>
            </a:r>
          </a:p>
          <a:p>
            <a:pPr algn="just"/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Podologie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se zaměřuje na předcházení deformit nohou a jejich léčbu či úpravu – ošetření nohou, rovnání nehtů, zhotovení protetických (specializovaných) pomůcek</a:t>
            </a:r>
          </a:p>
          <a:p>
            <a:endParaRPr lang="cs-CZ" dirty="0"/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pPr algn="just"/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Kontraindikace </a:t>
            </a:r>
            <a:r>
              <a:rPr lang="cs-CZ" sz="36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pedikury</a:t>
            </a:r>
            <a:endParaRPr lang="cs-CZ" sz="36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5133184"/>
          </a:xfrm>
        </p:spPr>
        <p:txBody>
          <a:bodyPr/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pozor u diabetes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růže - erysipel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mykózy, ekzémy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bradavice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akutní formy bércového vředu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křečové žíly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neošetřovat zanícená kuří oka nebo hnisající nehty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859BDE08-E691-45A6-83A5-B458E27892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299" y="1196028"/>
            <a:ext cx="1613520" cy="2160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 pole 30">
            <a:extLst>
              <a:ext uri="{FF2B5EF4-FFF2-40B4-BE49-F238E27FC236}">
                <a16:creationId xmlns:a16="http://schemas.microsoft.com/office/drawing/2014/main" id="{6465600B-9EBB-4D77-9036-0B47E04011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73732" y="3506798"/>
            <a:ext cx="2304256" cy="18460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sz="1200" dirty="0">
                <a:solidFill>
                  <a:srgbClr val="000000"/>
                </a:solidFill>
                <a:latin typeface="Times New Roman" pitchFamily="18" charset="0"/>
                <a:cs typeface="Arial" pitchFamily="34" charset="0"/>
              </a:rPr>
              <a:t>Obr. 2</a:t>
            </a:r>
            <a:endParaRPr kumimoji="0" lang="cs-CZ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7992888" cy="778098"/>
          </a:xfrm>
        </p:spPr>
        <p:txBody>
          <a:bodyPr>
            <a:normAutofit fontScale="90000"/>
          </a:bodyPr>
          <a:lstStyle/>
          <a:p>
            <a:r>
              <a:rPr lang="cs-CZ" sz="4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Pracovní postup mokré </a:t>
            </a:r>
            <a:r>
              <a:rPr lang="cs-CZ" sz="40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pedikury</a:t>
            </a:r>
            <a:endParaRPr lang="cs-CZ" sz="40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8003232" cy="5133184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koupel nohou a dezinfekce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ošetření kuřích ok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ošetření mozolů, zrohovatělé pokožky a puchýřů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ošetření nehtů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masáž nohou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lakování nehtů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7F35954C-1CA9-4B5F-B817-527D70236B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798200"/>
            <a:ext cx="1872208" cy="2507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 pole 30">
            <a:extLst>
              <a:ext uri="{FF2B5EF4-FFF2-40B4-BE49-F238E27FC236}">
                <a16:creationId xmlns:a16="http://schemas.microsoft.com/office/drawing/2014/main" id="{DDED77C9-7D3A-4A40-AE23-F7D7CFF100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80159" y="5404634"/>
            <a:ext cx="2304256" cy="18460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sz="1200" dirty="0">
                <a:solidFill>
                  <a:srgbClr val="000000"/>
                </a:solidFill>
                <a:latin typeface="Times New Roman" pitchFamily="18" charset="0"/>
                <a:cs typeface="Arial" pitchFamily="34" charset="0"/>
              </a:rPr>
              <a:t>Obr. 3</a:t>
            </a:r>
            <a:endParaRPr kumimoji="0" lang="cs-CZ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Koupele</a:t>
            </a:r>
            <a:r>
              <a:rPr lang="cs-CZ" sz="36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podle účelu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715200" cy="5205192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400" b="1" dirty="0">
                <a:latin typeface="Tahoma" pitchFamily="34" charset="0"/>
                <a:ea typeface="Tahoma" pitchFamily="34" charset="0"/>
                <a:cs typeface="Tahoma" pitchFamily="34" charset="0"/>
              </a:rPr>
              <a:t>1. očistná</a:t>
            </a:r>
            <a:r>
              <a:rPr lang="cs-CZ" sz="2400" dirty="0">
                <a:latin typeface="Tahoma" pitchFamily="34" charset="0"/>
                <a:ea typeface="Tahoma" pitchFamily="34" charset="0"/>
                <a:cs typeface="Tahoma" pitchFamily="34" charset="0"/>
              </a:rPr>
              <a:t> - pro každého zákazníka před ošetřením nohou. Je teplá, v zimě horká s přidáním 1/2 lžičky koupelové soli. Sůl vodu změkčuje, uvolňuje nečistoty na pokožce, působí na psychiku zákazníka svou barvou a vůní. Pokud není zákazník invalidní, požádáme ho, aby si před ošetřením umyl sám nohy – k dispozici má mýdlo, případně kartáček, který po každém zákazníkovi vydezinfikujeme.</a:t>
            </a:r>
          </a:p>
          <a:p>
            <a:pPr algn="just">
              <a:buNone/>
            </a:pPr>
            <a:r>
              <a:rPr lang="cs-CZ" sz="2400" b="1" dirty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Vynechání této procedury je porušení hygienických předpisů a technologického postupu. I malé poranění na nemyté noze nebo masáž nemytých nohou může poškodit zdraví zákazníka.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Koupele</a:t>
            </a:r>
            <a:r>
              <a:rPr lang="cs-CZ" sz="36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podle účelu </a:t>
            </a:r>
            <a:endParaRPr lang="cs-CZ" sz="3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352928" cy="5205192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cs-CZ" sz="4400" b="1" dirty="0">
                <a:latin typeface="Tahoma" pitchFamily="34" charset="0"/>
                <a:ea typeface="Tahoma" pitchFamily="34" charset="0"/>
                <a:cs typeface="Tahoma" pitchFamily="34" charset="0"/>
              </a:rPr>
              <a:t>2. </a:t>
            </a:r>
            <a:r>
              <a:rPr lang="cs-CZ" sz="44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odmáčecí</a:t>
            </a:r>
            <a:r>
              <a:rPr lang="cs-CZ" sz="4400" b="1" dirty="0">
                <a:latin typeface="Tahoma" pitchFamily="34" charset="0"/>
                <a:ea typeface="Tahoma" pitchFamily="34" charset="0"/>
                <a:cs typeface="Tahoma" pitchFamily="34" charset="0"/>
              </a:rPr>
              <a:t>:</a:t>
            </a:r>
            <a:r>
              <a:rPr lang="cs-CZ" sz="4400" dirty="0">
                <a:latin typeface="Tahoma" pitchFamily="34" charset="0"/>
                <a:ea typeface="Tahoma" pitchFamily="34" charset="0"/>
                <a:cs typeface="Tahoma" pitchFamily="34" charset="0"/>
              </a:rPr>
              <a:t> s přísadou koupelové soli, teplota dle přání      </a:t>
            </a:r>
          </a:p>
          <a:p>
            <a:pPr algn="just">
              <a:buNone/>
            </a:pPr>
            <a:r>
              <a:rPr lang="cs-CZ" sz="4400" dirty="0">
                <a:latin typeface="Tahoma" pitchFamily="34" charset="0"/>
                <a:ea typeface="Tahoma" pitchFamily="34" charset="0"/>
                <a:cs typeface="Tahoma" pitchFamily="34" charset="0"/>
              </a:rPr>
              <a:t>   klienta, doba působení asi 10 minut (změkčení        zrohovatělé vrstvy pokožky) </a:t>
            </a:r>
          </a:p>
          <a:p>
            <a:pPr algn="just"/>
            <a:r>
              <a:rPr lang="cs-CZ" sz="4400" b="1" dirty="0">
                <a:latin typeface="Tahoma" pitchFamily="34" charset="0"/>
                <a:ea typeface="Tahoma" pitchFamily="34" charset="0"/>
                <a:cs typeface="Tahoma" pitchFamily="34" charset="0"/>
              </a:rPr>
              <a:t>3. osvěžující:</a:t>
            </a:r>
            <a:r>
              <a:rPr lang="cs-CZ" sz="4400" dirty="0">
                <a:latin typeface="Tahoma" pitchFamily="34" charset="0"/>
                <a:ea typeface="Tahoma" pitchFamily="34" charset="0"/>
                <a:cs typeface="Tahoma" pitchFamily="34" charset="0"/>
              </a:rPr>
              <a:t> většinou v létě, osobám majícím ploché nohy, potivé, unavené….. , studená, vlažná, používá se i střídavá (horká a studená), zlepšuje krevní prokrvení, při stavech po omrzlinách, při plochosti a potivosti nohou, koupel musí končit vždy studenou! </a:t>
            </a:r>
          </a:p>
          <a:p>
            <a:pPr algn="just"/>
            <a:r>
              <a:rPr lang="cs-CZ" sz="4400" b="1" dirty="0">
                <a:latin typeface="Tahoma" pitchFamily="34" charset="0"/>
                <a:ea typeface="Tahoma" pitchFamily="34" charset="0"/>
                <a:cs typeface="Tahoma" pitchFamily="34" charset="0"/>
              </a:rPr>
              <a:t>4. perličková:</a:t>
            </a:r>
            <a:r>
              <a:rPr lang="cs-CZ" sz="4400" dirty="0">
                <a:latin typeface="Tahoma" pitchFamily="34" charset="0"/>
                <a:ea typeface="Tahoma" pitchFamily="34" charset="0"/>
                <a:cs typeface="Tahoma" pitchFamily="34" charset="0"/>
              </a:rPr>
              <a:t> pomocí vzduchu vháněného do vody, lehká masáž dolních končetin</a:t>
            </a:r>
          </a:p>
          <a:p>
            <a:pPr algn="just"/>
            <a:r>
              <a:rPr lang="cs-CZ" sz="4400" b="1" dirty="0">
                <a:latin typeface="Tahoma" pitchFamily="34" charset="0"/>
                <a:ea typeface="Tahoma" pitchFamily="34" charset="0"/>
                <a:cs typeface="Tahoma" pitchFamily="34" charset="0"/>
              </a:rPr>
              <a:t>5. desinfekční:</a:t>
            </a:r>
            <a:r>
              <a:rPr lang="cs-CZ" sz="4400" dirty="0">
                <a:latin typeface="Tahoma" pitchFamily="34" charset="0"/>
                <a:ea typeface="Tahoma" pitchFamily="34" charset="0"/>
                <a:cs typeface="Tahoma" pitchFamily="34" charset="0"/>
              </a:rPr>
              <a:t> u potivých nohou, při zjištění povrchové plísně přidat 2  lžičky </a:t>
            </a:r>
            <a:r>
              <a:rPr lang="cs-CZ" sz="44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protiplísňového</a:t>
            </a:r>
            <a:r>
              <a:rPr lang="cs-CZ" sz="4400" dirty="0">
                <a:latin typeface="Tahoma" pitchFamily="34" charset="0"/>
                <a:ea typeface="Tahoma" pitchFamily="34" charset="0"/>
                <a:cs typeface="Tahoma" pitchFamily="34" charset="0"/>
              </a:rPr>
              <a:t> přípravku (např. hypermanganu)</a:t>
            </a:r>
          </a:p>
          <a:p>
            <a:pPr marL="514350" indent="-514350" algn="just">
              <a:buNone/>
            </a:pPr>
            <a:endParaRPr lang="cs-CZ" sz="44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Teploty koupelí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7931224" cy="5349208"/>
          </a:xfrm>
        </p:spPr>
        <p:txBody>
          <a:bodyPr>
            <a:normAutofit fontScale="85000" lnSpcReduction="1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do 16° C = koupel studená </a:t>
            </a:r>
          </a:p>
          <a:p>
            <a:r>
              <a:rPr lang="cs-CZ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  do 25° C = koupel vlažná</a:t>
            </a:r>
          </a:p>
          <a:p>
            <a:r>
              <a:rPr lang="cs-CZ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  do 35° C = koupel teplá</a:t>
            </a:r>
          </a:p>
          <a:p>
            <a:r>
              <a:rPr lang="cs-CZ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nad 35° C = koupel horká 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100" dirty="0">
                <a:latin typeface="Tahoma" pitchFamily="34" charset="0"/>
                <a:ea typeface="Tahoma" pitchFamily="34" charset="0"/>
                <a:cs typeface="Tahoma" pitchFamily="34" charset="0"/>
              </a:rPr>
              <a:t>délka koupele je závislá na zdravotním stavu zákazníka a stavu pokožky nohou</a:t>
            </a:r>
          </a:p>
          <a:p>
            <a:pPr algn="just"/>
            <a:r>
              <a:rPr lang="cs-CZ" sz="3100" dirty="0">
                <a:latin typeface="Tahoma" pitchFamily="34" charset="0"/>
                <a:ea typeface="Tahoma" pitchFamily="34" charset="0"/>
                <a:cs typeface="Tahoma" pitchFamily="34" charset="0"/>
              </a:rPr>
              <a:t>3 minuty diabetici bez přidání soli, ale s přídavkem přírodních olejů</a:t>
            </a:r>
          </a:p>
          <a:p>
            <a:pPr algn="just"/>
            <a:r>
              <a:rPr lang="cs-CZ" sz="3100" dirty="0">
                <a:latin typeface="Tahoma" pitchFamily="34" charset="0"/>
                <a:ea typeface="Tahoma" pitchFamily="34" charset="0"/>
                <a:cs typeface="Tahoma" pitchFamily="34" charset="0"/>
              </a:rPr>
              <a:t>8 – 10 minut ostatní (podle stavu pokožky a nehtů)</a:t>
            </a:r>
          </a:p>
          <a:p>
            <a:pPr algn="just"/>
            <a:r>
              <a:rPr lang="cs-CZ" sz="3100" dirty="0">
                <a:latin typeface="Tahoma" pitchFamily="34" charset="0"/>
                <a:ea typeface="Tahoma" pitchFamily="34" charset="0"/>
                <a:cs typeface="Tahoma" pitchFamily="34" charset="0"/>
              </a:rPr>
              <a:t>v době koupele si vezmeme knihu zákazníků a vyplníme záznam o právě ošetřovaném zákazníkovi</a:t>
            </a:r>
          </a:p>
          <a:p>
            <a:endParaRPr lang="cs-CZ" sz="3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Zápis do knihy klientů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268760"/>
            <a:ext cx="8363272" cy="5112568"/>
          </a:xfrm>
        </p:spPr>
        <p:txBody>
          <a:bodyPr>
            <a:noAutofit/>
          </a:bodyPr>
          <a:lstStyle/>
          <a:p>
            <a:pPr algn="just"/>
            <a:r>
              <a:rPr lang="cs-CZ" sz="1800" dirty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 právního hlediska je důležité, aby se jednalo o knihu (nikdy karta!), ve které jsou v časové posloupnosti zaznamenána jednotlivá ošetření</a:t>
            </a:r>
          </a:p>
          <a:p>
            <a:pPr algn="just"/>
            <a:r>
              <a:rPr lang="cs-CZ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Kniha zákazníků je většinou šitý sešit v pevných deskách, který obsahuje :</a:t>
            </a:r>
          </a:p>
          <a:p>
            <a:pPr algn="just">
              <a:buNone/>
            </a:pPr>
            <a:r>
              <a:rPr lang="cs-CZ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a) datum ošetření - den, měsíc i rok</a:t>
            </a:r>
          </a:p>
          <a:p>
            <a:pPr algn="just">
              <a:buNone/>
            </a:pPr>
            <a:r>
              <a:rPr lang="cs-CZ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b) osobní údaje o zákazníkovi - jméno, příjmení; bydliště a možnost spojení (telefon, na kterém ho zastihneme v případě potřeby) informovaný souhlas</a:t>
            </a:r>
          </a:p>
          <a:p>
            <a:pPr algn="just">
              <a:buNone/>
            </a:pPr>
            <a:r>
              <a:rPr lang="cs-CZ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c) choroby ovlivňující ošetření – především diabetes, ředěná krev a oběhové choroby vůbec (vysoký krevní tlak, křečové žíly, bércové vředy atd.), povrchové plísně</a:t>
            </a:r>
          </a:p>
          <a:p>
            <a:pPr algn="just">
              <a:buNone/>
            </a:pPr>
            <a:r>
              <a:rPr lang="cs-CZ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d) rozsah ošetření – nášlapy (kde), nehty (jak), kuří oka (?), bradavice (?) atd.</a:t>
            </a:r>
          </a:p>
          <a:p>
            <a:pPr algn="just">
              <a:buNone/>
            </a:pPr>
            <a:r>
              <a:rPr lang="cs-CZ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e) údaj o případném poranění při ošetření – může se jednat o pouhé prosakování krve</a:t>
            </a:r>
          </a:p>
          <a:p>
            <a:pPr algn="just">
              <a:buNone/>
            </a:pPr>
            <a:r>
              <a:rPr lang="cs-CZ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f) sdělení o ošetření poranění – případné odeslání k lékaři</a:t>
            </a:r>
          </a:p>
          <a:p>
            <a:pPr algn="just"/>
            <a:r>
              <a:rPr lang="cs-CZ" sz="1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V případě vzniku i drobného poranění a jeho následného ošetření doporučuji uvést, že zákazník odešel z provozovny sám, bez příznaků bolesti a tento údaj si nechat zákazníkem podepsat</a:t>
            </a:r>
          </a:p>
          <a:p>
            <a:endParaRPr lang="cs-CZ" sz="1800" dirty="0"/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sz="4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Dezinfekce a skladování nástrojů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sz="3400" dirty="0">
                <a:latin typeface="Tahoma" pitchFamily="34" charset="0"/>
                <a:ea typeface="Tahoma" pitchFamily="34" charset="0"/>
                <a:cs typeface="Tahoma" pitchFamily="34" charset="0"/>
              </a:rPr>
              <a:t>nástroje skladujeme vždy ve skleněné misce přikryté nerezovým víkem</a:t>
            </a:r>
          </a:p>
          <a:p>
            <a:pPr algn="just"/>
            <a:r>
              <a:rPr lang="cs-CZ" sz="3400" dirty="0">
                <a:latin typeface="Tahoma" pitchFamily="34" charset="0"/>
                <a:ea typeface="Tahoma" pitchFamily="34" charset="0"/>
                <a:cs typeface="Tahoma" pitchFamily="34" charset="0"/>
              </a:rPr>
              <a:t>pokud sterilizované nástroje přenášíme, pak v uzavřeném, vydezinfikovaném pouzdře</a:t>
            </a:r>
          </a:p>
          <a:p>
            <a:pPr algn="just"/>
            <a:r>
              <a:rPr lang="cs-CZ" sz="3400" dirty="0">
                <a:latin typeface="Tahoma" pitchFamily="34" charset="0"/>
                <a:ea typeface="Tahoma" pitchFamily="34" charset="0"/>
                <a:cs typeface="Tahoma" pitchFamily="34" charset="0"/>
              </a:rPr>
              <a:t>před použitím je nutno nástroje opět dezinfikovat, opláchnout pitnou vodou, dobře osušit a vyskládat na ubrousek</a:t>
            </a:r>
          </a:p>
          <a:p>
            <a:pPr algn="just"/>
            <a:r>
              <a:rPr lang="cs-CZ" sz="3400" dirty="0">
                <a:latin typeface="Tahoma" pitchFamily="34" charset="0"/>
                <a:ea typeface="Tahoma" pitchFamily="34" charset="0"/>
                <a:cs typeface="Tahoma" pitchFamily="34" charset="0"/>
              </a:rPr>
              <a:t>v pedikérské provozovně nástroje vyjmeme ze sterilizátoru pomocí pinzety do připravené skleněné misky s nerezovým víkem</a:t>
            </a:r>
          </a:p>
          <a:p>
            <a:pPr algn="just"/>
            <a:r>
              <a:rPr lang="cs-CZ" sz="3400" dirty="0">
                <a:latin typeface="Tahoma" pitchFamily="34" charset="0"/>
                <a:ea typeface="Tahoma" pitchFamily="34" charset="0"/>
                <a:cs typeface="Tahoma" pitchFamily="34" charset="0"/>
              </a:rPr>
              <a:t>na pracovní stolek prostřeme ubrousek a na něho vyskládáme jednotlivé nástroje podle pořadí, ve kterém budeme s nástroji pracovat. </a:t>
            </a:r>
            <a:r>
              <a:rPr lang="cs-CZ" sz="3400" b="1" dirty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Pozor! jsou všechny velmi ostré</a:t>
            </a:r>
            <a:r>
              <a:rPr lang="cs-CZ" sz="3400" dirty="0">
                <a:latin typeface="Tahoma" pitchFamily="34" charset="0"/>
                <a:ea typeface="Tahoma" pitchFamily="34" charset="0"/>
                <a:cs typeface="Tahoma" pitchFamily="34" charset="0"/>
              </a:rPr>
              <a:t>. Proto dodržujte na stolku pořádek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 fontScale="90000"/>
          </a:bodyPr>
          <a:lstStyle/>
          <a:p>
            <a:r>
              <a:rPr lang="cs-CZ" sz="4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Nástroje pro mokrou </a:t>
            </a:r>
            <a:r>
              <a:rPr lang="cs-CZ" sz="40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pedikuru</a:t>
            </a:r>
            <a:endParaRPr lang="cs-CZ" sz="4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8003232" cy="5133184"/>
          </a:xfrm>
        </p:spPr>
        <p:txBody>
          <a:bodyPr>
            <a:normAutofit/>
          </a:bodyPr>
          <a:lstStyle/>
          <a:p>
            <a:pPr algn="just"/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A) čepelka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– jednorázový, ostrý nástroj k odstranění zrohovatělé kůže a kuřích ok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čepelka o vel. 10,11,12,15 se nasazuje na skalpel č.3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na skalpel č. 4 čepelky č. 20,21,22,23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 každém použití je nutné odložit do nádoby k tomu určené a poté zlikvidovat (spálení ve speciální firmě)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nepatří do komunálního odpadu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 fontScale="90000"/>
          </a:bodyPr>
          <a:lstStyle/>
          <a:p>
            <a:r>
              <a:rPr lang="cs-CZ" sz="4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Nástroje pro mokrou </a:t>
            </a:r>
            <a:r>
              <a:rPr lang="cs-CZ" sz="40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pedikuru</a:t>
            </a:r>
            <a:endParaRPr lang="cs-CZ" sz="4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075240" cy="5205192"/>
          </a:xfrm>
        </p:spPr>
        <p:txBody>
          <a:bodyPr>
            <a:normAutofit/>
          </a:bodyPr>
          <a:lstStyle/>
          <a:p>
            <a:pPr algn="just"/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B) držátko </a:t>
            </a:r>
            <a:r>
              <a:rPr lang="cs-CZ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skalpelových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 čepelek, tzv. skalpel</a:t>
            </a:r>
            <a:r>
              <a:rPr lang="cs-CZ" i="1" dirty="0">
                <a:latin typeface="Tahoma" pitchFamily="34" charset="0"/>
                <a:ea typeface="Tahoma" pitchFamily="34" charset="0"/>
                <a:cs typeface="Tahoma" pitchFamily="34" charset="0"/>
              </a:rPr>
              <a:t>)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– celokovový, nerezový nástroj, slouží k nasazení čepelky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 každém použití desinfikovat a sterilizovat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dvě velikostí, č. 3 a č. 4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podle velikosti skalpelu se vybírá velikost čepelky, která se nasazuje na hrot skalpelu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Postup nasazení čepelky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075240" cy="5205192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uchopíme opatrně čepelku za její špičku, zářez na násadce musí odpovídat zkosení čepelky, nasadíme čepelku do rýhy násadky a lehkým tlakem zasuneme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násadka lehce zapadla do násadky, nástroj držíme jako tužku – opřený o prostředníček, palcem přidržujeme a pomocí ukazováku pohybujeme skalpelem </a:t>
            </a: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Nasazení čepelky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208912" cy="4873752"/>
          </a:xfrm>
        </p:spPr>
        <p:txBody>
          <a:bodyPr/>
          <a:lstStyle/>
          <a:p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POZOR NA PORANĚNÍ</a:t>
            </a:r>
          </a:p>
        </p:txBody>
      </p:sp>
      <p:sp>
        <p:nvSpPr>
          <p:cNvPr id="19" name="Textové pole 19"/>
          <p:cNvSpPr txBox="1">
            <a:spLocks noChangeArrowheads="1"/>
          </p:cNvSpPr>
          <p:nvPr/>
        </p:nvSpPr>
        <p:spPr bwMode="auto">
          <a:xfrm>
            <a:off x="5016392" y="4795289"/>
            <a:ext cx="2376198" cy="2154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cs typeface="Arial" pitchFamily="34" charset="0"/>
              </a:rPr>
              <a:t>Obr. 5</a:t>
            </a:r>
            <a:endParaRPr kumimoji="0" lang="cs-CZ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103" name="Skupina 15"/>
          <p:cNvGrpSpPr>
            <a:grpSpLocks/>
          </p:cNvGrpSpPr>
          <p:nvPr/>
        </p:nvGrpSpPr>
        <p:grpSpPr bwMode="auto">
          <a:xfrm>
            <a:off x="539552" y="2564904"/>
            <a:ext cx="3528392" cy="2159818"/>
            <a:chOff x="20071" y="5720"/>
            <a:chExt cx="17881" cy="9030"/>
          </a:xfrm>
        </p:grpSpPr>
        <p:pic>
          <p:nvPicPr>
            <p:cNvPr id="132" name="Obrázek 132"/>
            <p:cNvPicPr>
              <a:picLocks noChangeAspect="1" noChangeArrowheads="1"/>
            </p:cNvPicPr>
            <p:nvPr/>
          </p:nvPicPr>
          <p:blipFill>
            <a:blip r:embed="rId2" cstate="print"/>
            <a:srcRect t="42652"/>
            <a:stretch>
              <a:fillRect/>
            </a:stretch>
          </p:blipFill>
          <p:spPr bwMode="auto">
            <a:xfrm>
              <a:off x="20071" y="5720"/>
              <a:ext cx="17881" cy="7691"/>
            </a:xfrm>
            <a:prstGeom prst="rect">
              <a:avLst/>
            </a:prstGeom>
            <a:noFill/>
          </p:spPr>
        </p:pic>
        <p:sp>
          <p:nvSpPr>
            <p:cNvPr id="13" name="Textové pole 13"/>
            <p:cNvSpPr txBox="1">
              <a:spLocks noChangeArrowheads="1"/>
            </p:cNvSpPr>
            <p:nvPr/>
          </p:nvSpPr>
          <p:spPr bwMode="auto">
            <a:xfrm>
              <a:off x="20071" y="13849"/>
              <a:ext cx="17881" cy="90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cs-CZ" sz="14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Obr. 4</a:t>
              </a:r>
              <a:endParaRPr kumimoji="0" lang="cs-CZ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12" name="Obrázek 12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2823" y="1576298"/>
            <a:ext cx="3034914" cy="3148424"/>
          </a:xfrm>
          <a:prstGeom prst="rect">
            <a:avLst/>
          </a:prstGeom>
          <a:noFill/>
        </p:spPr>
      </p:pic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Autofit/>
          </a:bodyPr>
          <a:lstStyle/>
          <a:p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Nástroje pro mokrou </a:t>
            </a:r>
            <a:r>
              <a:rPr lang="cs-CZ" sz="36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pedikuru</a:t>
            </a:r>
            <a:endParaRPr lang="cs-CZ" sz="3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003232" cy="5205192"/>
          </a:xfrm>
        </p:spPr>
        <p:txBody>
          <a:bodyPr/>
          <a:lstStyle/>
          <a:p>
            <a:pPr algn="just"/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C) exkavátor (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škrabka) – celokovový, nerezový nástroj, slouží k vyčištění nehtu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nabízí se v několika formách – zahnutá, plochá, žlábková. Po použití je nutno desinfikovat a sterilizovat</a:t>
            </a:r>
          </a:p>
          <a:p>
            <a:pPr algn="just"/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D)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pilník</a:t>
            </a:r>
          </a:p>
          <a:p>
            <a:pPr algn="just"/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E) pinzeta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Nástroje pro mokrou </a:t>
            </a:r>
            <a:r>
              <a:rPr lang="cs-CZ" sz="36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pedikuru</a:t>
            </a:r>
            <a:endParaRPr lang="cs-CZ" sz="3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/>
          <a:lstStyle/>
          <a:p>
            <a:pPr algn="just"/>
            <a:r>
              <a:rPr lang="cs-CZ" b="1" dirty="0">
                <a:latin typeface="Tahoma" pitchFamily="34" charset="0"/>
                <a:ea typeface="Tahoma" pitchFamily="34" charset="0"/>
                <a:cs typeface="Tahoma" pitchFamily="34" charset="0"/>
              </a:rPr>
              <a:t>F) kleště, štipky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– nerezové, pevné nebo s pružinkou, různých velikosti, slouží k vyjmutí kuřích ok a zkrácení nehtů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 použití je nutno desinfikovat a sterilizovat </a:t>
            </a:r>
          </a:p>
        </p:txBody>
      </p:sp>
      <p:grpSp>
        <p:nvGrpSpPr>
          <p:cNvPr id="4" name="Skupina 22"/>
          <p:cNvGrpSpPr>
            <a:grpSpLocks/>
          </p:cNvGrpSpPr>
          <p:nvPr/>
        </p:nvGrpSpPr>
        <p:grpSpPr bwMode="auto">
          <a:xfrm>
            <a:off x="1691680" y="3140968"/>
            <a:ext cx="2447156" cy="2792540"/>
            <a:chOff x="0" y="0"/>
            <a:chExt cx="19424" cy="19297"/>
          </a:xfrm>
        </p:grpSpPr>
        <p:pic>
          <p:nvPicPr>
            <p:cNvPr id="5" name="Obrázek 139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5400000">
              <a:off x="-1620" y="2118"/>
              <a:ext cx="17437" cy="13202"/>
            </a:xfrm>
            <a:prstGeom prst="rect">
              <a:avLst/>
            </a:prstGeom>
            <a:noFill/>
          </p:spPr>
        </p:pic>
        <p:sp>
          <p:nvSpPr>
            <p:cNvPr id="6" name="Textové pole 21"/>
            <p:cNvSpPr txBox="1">
              <a:spLocks noChangeArrowheads="1"/>
            </p:cNvSpPr>
            <p:nvPr/>
          </p:nvSpPr>
          <p:spPr bwMode="auto">
            <a:xfrm>
              <a:off x="0" y="18021"/>
              <a:ext cx="19424" cy="1276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cs-CZ" sz="12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Obr. 6 </a:t>
              </a:r>
              <a:endParaRPr kumimoji="0" lang="cs-CZ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" name="Skupina 224"/>
          <p:cNvGrpSpPr>
            <a:grpSpLocks/>
          </p:cNvGrpSpPr>
          <p:nvPr/>
        </p:nvGrpSpPr>
        <p:grpSpPr bwMode="auto">
          <a:xfrm>
            <a:off x="5652501" y="3140968"/>
            <a:ext cx="2304256" cy="2787652"/>
            <a:chOff x="3" y="0"/>
            <a:chExt cx="18161" cy="19978"/>
          </a:xfrm>
        </p:grpSpPr>
        <p:pic>
          <p:nvPicPr>
            <p:cNvPr id="8" name="Obrázek 136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5400000">
              <a:off x="-2413" y="2416"/>
              <a:ext cx="17640" cy="12808"/>
            </a:xfrm>
            <a:prstGeom prst="rect">
              <a:avLst/>
            </a:prstGeom>
            <a:noFill/>
          </p:spPr>
        </p:pic>
        <p:sp>
          <p:nvSpPr>
            <p:cNvPr id="9" name="Textové pole 30"/>
            <p:cNvSpPr txBox="1">
              <a:spLocks noChangeArrowheads="1"/>
            </p:cNvSpPr>
            <p:nvPr/>
          </p:nvSpPr>
          <p:spPr bwMode="auto">
            <a:xfrm>
              <a:off x="3" y="18655"/>
              <a:ext cx="18161" cy="1323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lang="cs-CZ" sz="1200" dirty="0">
                  <a:solidFill>
                    <a:srgbClr val="000000"/>
                  </a:solidFill>
                  <a:latin typeface="Times New Roman" pitchFamily="18" charset="0"/>
                  <a:cs typeface="Arial" pitchFamily="34" charset="0"/>
                </a:rPr>
                <a:t>Obr. 7</a:t>
              </a:r>
              <a:endParaRPr kumimoji="0" lang="cs-CZ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Správné držení nástrojů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931224" cy="5133184"/>
          </a:xfrm>
        </p:spPr>
        <p:txBody>
          <a:bodyPr>
            <a:noAutofit/>
          </a:bodyPr>
          <a:lstStyle/>
          <a:p>
            <a:pPr algn="just"/>
            <a:r>
              <a:rPr lang="cs-CZ" sz="2400" dirty="0">
                <a:latin typeface="Tahoma" pitchFamily="34" charset="0"/>
                <a:ea typeface="Tahoma" pitchFamily="34" charset="0"/>
                <a:cs typeface="Tahoma" pitchFamily="34" charset="0"/>
              </a:rPr>
              <a:t>je velmi důležité pro usnadnění práce pedikérky</a:t>
            </a:r>
          </a:p>
          <a:p>
            <a:pPr algn="just"/>
            <a:r>
              <a:rPr lang="cs-CZ" sz="2400" b="1" dirty="0">
                <a:latin typeface="Tahoma" pitchFamily="34" charset="0"/>
                <a:ea typeface="Tahoma" pitchFamily="34" charset="0"/>
                <a:cs typeface="Tahoma" pitchFamily="34" charset="0"/>
              </a:rPr>
              <a:t>skalpel</a:t>
            </a:r>
            <a:r>
              <a:rPr lang="cs-CZ" sz="2400" dirty="0">
                <a:latin typeface="Tahoma" pitchFamily="34" charset="0"/>
                <a:ea typeface="Tahoma" pitchFamily="34" charset="0"/>
                <a:cs typeface="Tahoma" pitchFamily="34" charset="0"/>
              </a:rPr>
              <a:t> držíme jako tužku, poblíž krčku. Přikládáme ho téměř plošně, čímž zmenšujeme riziko zranění. Tahy skalpelem by měly být dlouhé a nepřerušované. Tzv. záseky na kůži jdou velmi pracně odstranit. Je lepší pracovat pečlivě, přesně a rychle hned na poprvé. Jiný způsob je zakázaný</a:t>
            </a:r>
          </a:p>
          <a:p>
            <a:pPr algn="just"/>
            <a:r>
              <a:rPr lang="cs-CZ" sz="2400" b="1" dirty="0">
                <a:latin typeface="Tahoma" pitchFamily="34" charset="0"/>
                <a:ea typeface="Tahoma" pitchFamily="34" charset="0"/>
                <a:cs typeface="Tahoma" pitchFamily="34" charset="0"/>
              </a:rPr>
              <a:t>kleště na nehty </a:t>
            </a:r>
            <a:r>
              <a:rPr lang="cs-CZ" sz="2400" dirty="0">
                <a:latin typeface="Tahoma" pitchFamily="34" charset="0"/>
                <a:ea typeface="Tahoma" pitchFamily="34" charset="0"/>
                <a:cs typeface="Tahoma" pitchFamily="34" charset="0"/>
              </a:rPr>
              <a:t>držíme v dlani a palec dobře přiléhá k boku levé čelisti kleští. Kleště při práci mírně stočíme od sebe, aby částečky nehtů neodletovaly</a:t>
            </a:r>
          </a:p>
          <a:p>
            <a:pPr algn="just"/>
            <a:r>
              <a:rPr lang="cs-CZ" sz="2400" b="1" dirty="0">
                <a:latin typeface="Tahoma" pitchFamily="34" charset="0"/>
                <a:ea typeface="Tahoma" pitchFamily="34" charset="0"/>
                <a:cs typeface="Tahoma" pitchFamily="34" charset="0"/>
              </a:rPr>
              <a:t>škrabky</a:t>
            </a:r>
            <a:r>
              <a:rPr lang="cs-CZ" sz="2400" dirty="0">
                <a:latin typeface="Tahoma" pitchFamily="34" charset="0"/>
                <a:ea typeface="Tahoma" pitchFamily="34" charset="0"/>
                <a:cs typeface="Tahoma" pitchFamily="34" charset="0"/>
              </a:rPr>
              <a:t> držíme také jako tužku</a:t>
            </a:r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Správné držení nástrojů</a:t>
            </a:r>
            <a:endParaRPr lang="cs-CZ" sz="3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352928" cy="5277200"/>
          </a:xfrm>
        </p:spPr>
        <p:txBody>
          <a:bodyPr>
            <a:normAutofit fontScale="40000" lnSpcReduction="20000"/>
          </a:bodyPr>
          <a:lstStyle/>
          <a:p>
            <a:pPr algn="just"/>
            <a:r>
              <a:rPr lang="cs-CZ" sz="6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štipky, kleštičky na kůži </a:t>
            </a:r>
            <a:r>
              <a:rPr lang="cs-CZ" sz="6000" dirty="0">
                <a:latin typeface="Tahoma" pitchFamily="34" charset="0"/>
                <a:ea typeface="Tahoma" pitchFamily="34" charset="0"/>
                <a:cs typeface="Tahoma" pitchFamily="34" charset="0"/>
              </a:rPr>
              <a:t>držíme dvěma způsoby :</a:t>
            </a:r>
          </a:p>
          <a:p>
            <a:pPr algn="just">
              <a:buNone/>
            </a:pPr>
            <a:r>
              <a:rPr lang="cs-CZ" sz="6000" dirty="0">
                <a:latin typeface="Tahoma" pitchFamily="34" charset="0"/>
                <a:ea typeface="Tahoma" pitchFamily="34" charset="0"/>
                <a:cs typeface="Tahoma" pitchFamily="34" charset="0"/>
              </a:rPr>
              <a:t>      - když stříháme na povrchu navlékneme do pravého držadla ukazovák a opřeme shora o kloub kleštiček. Tím dosáhneme takové rovnováhy, že nám nemohou vyklouznout z ruky</a:t>
            </a:r>
          </a:p>
          <a:p>
            <a:pPr algn="just">
              <a:buNone/>
            </a:pPr>
            <a:r>
              <a:rPr lang="cs-CZ" sz="6000" dirty="0">
                <a:latin typeface="Tahoma" pitchFamily="34" charset="0"/>
                <a:ea typeface="Tahoma" pitchFamily="34" charset="0"/>
                <a:cs typeface="Tahoma" pitchFamily="34" charset="0"/>
              </a:rPr>
              <a:t>     - když stříháme mezi prsty navlékneme zespodu palec do levého držadla a třetí prst podložíme pod kleštičky poblíž kloubu. (Pracujeme jako s pinzetou)</a:t>
            </a:r>
          </a:p>
          <a:p>
            <a:pPr algn="just">
              <a:buNone/>
            </a:pPr>
            <a:r>
              <a:rPr lang="cs-CZ" sz="6000" dirty="0">
                <a:latin typeface="Tahoma" pitchFamily="34" charset="0"/>
                <a:ea typeface="Tahoma" pitchFamily="34" charset="0"/>
                <a:cs typeface="Tahoma" pitchFamily="34" charset="0"/>
              </a:rPr>
              <a:t>   Práce se štipkami je nebezpečnější než práce se skalpelem</a:t>
            </a:r>
          </a:p>
          <a:p>
            <a:pPr algn="just"/>
            <a:r>
              <a:rPr lang="cs-CZ" sz="6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pilníky</a:t>
            </a:r>
            <a:r>
              <a:rPr lang="cs-CZ" sz="6000" dirty="0">
                <a:latin typeface="Tahoma" pitchFamily="34" charset="0"/>
                <a:ea typeface="Tahoma" pitchFamily="34" charset="0"/>
                <a:cs typeface="Tahoma" pitchFamily="34" charset="0"/>
              </a:rPr>
              <a:t> držíme podobně jako houslista smyčec. Používáme je k zaoblení hran nehtů, ke zkosení jeho okrajů a k vyhlazení povrchových nerovností nehtů.</a:t>
            </a:r>
          </a:p>
          <a:p>
            <a:pPr algn="just"/>
            <a:r>
              <a:rPr lang="cs-CZ" sz="6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pinzetu </a:t>
            </a:r>
            <a:r>
              <a:rPr lang="cs-CZ" sz="6000" dirty="0">
                <a:latin typeface="Tahoma" pitchFamily="34" charset="0"/>
                <a:ea typeface="Tahoma" pitchFamily="34" charset="0"/>
                <a:cs typeface="Tahoma" pitchFamily="34" charset="0"/>
              </a:rPr>
              <a:t>držíme zespodu a opíráme si ji mezi palcem a ukazovákem tak, aby nemohla vyklouznout. Používáme ji k odstraňování kuřích ok</a:t>
            </a:r>
          </a:p>
          <a:p>
            <a:endParaRPr lang="cs-CZ" dirty="0"/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Poloha ošetřované nohy</a:t>
            </a:r>
            <a:endParaRPr lang="cs-CZ" sz="3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931224" cy="5133184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pedikérka dbá na to, aby poloha nohy byla pro zákazníka pohodlná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pedikérka musí mít přístup k jeho noze ze všech stran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noha klienta je podepřena na podnožce tak, aby pata přečnívala přes okraj a je podložena jednorázovou podložkou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podnožku je možné přizpůsobit podle výšky zákaznice</a:t>
            </a:r>
          </a:p>
          <a:p>
            <a:pPr algn="just">
              <a:buNone/>
            </a:pPr>
            <a:endParaRPr lang="cs-CZ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D49923B1-0CE3-4273-9B22-AFD1C6CEF1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65104"/>
            <a:ext cx="2304256" cy="153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 pole 30">
            <a:extLst>
              <a:ext uri="{FF2B5EF4-FFF2-40B4-BE49-F238E27FC236}">
                <a16:creationId xmlns:a16="http://schemas.microsoft.com/office/drawing/2014/main" id="{F4435656-BC04-46BB-A309-A0911FC82B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9872" y="4365104"/>
            <a:ext cx="2304256" cy="18460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sz="1200" dirty="0">
                <a:solidFill>
                  <a:srgbClr val="000000"/>
                </a:solidFill>
                <a:latin typeface="Times New Roman" pitchFamily="18" charset="0"/>
                <a:cs typeface="Arial" pitchFamily="34" charset="0"/>
              </a:rPr>
              <a:t>Obr. 8</a:t>
            </a:r>
            <a:endParaRPr kumimoji="0" lang="cs-CZ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19256" cy="836712"/>
          </a:xfrm>
        </p:spPr>
        <p:txBody>
          <a:bodyPr>
            <a:noAutofit/>
          </a:bodyPr>
          <a:lstStyle/>
          <a:p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Odstranění mozolů a zrohovatělé kůže</a:t>
            </a:r>
            <a:endParaRPr lang="cs-CZ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8003232" cy="5061176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 koupeli je pokožka změklá, nejdříve začneme s ošetřením pokožky nohy, na které je méně práce 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druhá noha (s většími nášlapy a mozoly) je delší dobu namočena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rohovinu odstraňujeme v pořadí: kuří oka, mozoly na prstech, nášlapy na chodidlech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(totéž na druhé noze)</a:t>
            </a:r>
          </a:p>
        </p:txBody>
      </p:sp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 fontScale="90000"/>
          </a:bodyPr>
          <a:lstStyle/>
          <a:p>
            <a:r>
              <a:rPr lang="cs-CZ" sz="4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Technologický postup </a:t>
            </a:r>
            <a:r>
              <a:rPr lang="cs-CZ" sz="4000" b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pedikury</a:t>
            </a:r>
            <a:endParaRPr lang="cs-CZ" sz="40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8075240" cy="5061176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čisté nohy osušíme a vydezinfikujeme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lehce zvlhčíme vazelínou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začneme odstraňovat zrohovatělou vrstvu kůže pravou rukou, zatím co levá neustále vypíná pokožku chodidla, aby nedošlo ke zranění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kůži opatrně sestrouháváme – nikdy neřežeme!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 žádném případě nesmíme sestrouhat normální rohovou vrstvu pokožky, ale jen tu, která nad ni přečnívá. Po sestrouhání nesmí být kůže růžová</a:t>
            </a:r>
          </a:p>
          <a:p>
            <a:endParaRPr lang="cs-CZ" dirty="0"/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Ošetření prstů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075240" cy="5205192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začínáme odstraňovat mozoly na prstech, protože jsou menší, kůže rychleji zchladne a opět ztvrdne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pracujeme jemně a pouze skalpelem. Nikdy nestříháme kůži prstů u potivých nohou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velmi pečlivě a pomalu pracujeme mezi prsty a v okolí nehtů – hlavně u koutů nehtové rýhy</a:t>
            </a:r>
          </a:p>
          <a:p>
            <a:pPr algn="just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 fontScale="90000"/>
          </a:bodyPr>
          <a:lstStyle/>
          <a:p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Ošetření chodidel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052736"/>
            <a:ext cx="8280920" cy="5688632"/>
          </a:xfrm>
        </p:spPr>
        <p:txBody>
          <a:bodyPr>
            <a:noAutofit/>
          </a:bodyPr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postupujeme od prstů přes vnější okraj nohy až na patu. Zrakem i hmatem neustále kontrolujeme postup práce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je důležité, aby kůže na patě byla stejně vláčná a stejně silná, zjistíme přejížděním prstů po ošetřovaných místech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pokud cítíme tvrdost a to hlavně na obvodu mozolů, musíme dodatečně skalpelem ostrouhat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zvláště dobrý pozor musíme dávat na patě, na které bývají často rýhy a praskliny, do kterých snadno může skalpel vniknout a zranit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soustavně vypínáme kůži a pracujeme po směru záhybů nebo prasklin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 ukončení ošetření mozolů a zrohovatělé kůže pokožku opět vydezinfikujeme – u starších osob použijeme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ajatinovou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tinkturu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Autofit/>
          </a:bodyPr>
          <a:lstStyle/>
          <a:p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Úprava zdravých nehtů nohou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208912" cy="5421216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nehty upravujeme až po ošetření kůže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jsou-li dlouhé, stříháme přiměřeně podle tvaru prstu; u palce na 3 – 4x, aby se nehtová ploténka nerozštípla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na palci necháme nehet přesahovat asi o 2 mm přes lůžko nehtu, u ostatních prstů asi o 1 mm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stříháme do rovna, obvod nehtové ploténky zaoblíme pilníkem. Abychom odstranili veškeré nerovnosti a zoubky okraj ploténky zkosíme, aby netrhal ponožky nebo punčochy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 zbroušení nehtů vydezinfikujeme rýhu ajatinem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žlábkovou škrabkou odstraňujeme z rýh nečistotu a </a:t>
            </a:r>
          </a:p>
          <a:p>
            <a:pPr algn="just">
              <a:buNone/>
            </a:pP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	drť – škrabku otíráme do tamponu, nikdy ne do ručníku!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 ukončení opět vydezinfikujeme –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ajatinovou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tinkturou</a:t>
            </a:r>
          </a:p>
          <a:p>
            <a:endParaRPr lang="cs-CZ" dirty="0"/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15200" cy="4873752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Bílá, D. (2017). </a:t>
            </a:r>
            <a:r>
              <a:rPr lang="cs-CZ" i="1" dirty="0">
                <a:latin typeface="Tahoma" pitchFamily="34" charset="0"/>
                <a:ea typeface="Tahoma" pitchFamily="34" charset="0"/>
                <a:cs typeface="Tahoma" pitchFamily="34" charset="0"/>
              </a:rPr>
              <a:t>Tvorba výukových materiálů Pedikúra, péče o nohy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, Diplomová práce, Brno, Masarykova univerzita.</a:t>
            </a:r>
          </a:p>
          <a:p>
            <a:pPr algn="just"/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Dürichová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, D. (2014). </a:t>
            </a:r>
            <a:r>
              <a:rPr lang="cs-CZ" i="1" dirty="0">
                <a:latin typeface="Tahoma" pitchFamily="34" charset="0"/>
                <a:ea typeface="Tahoma" pitchFamily="34" charset="0"/>
                <a:cs typeface="Tahoma" pitchFamily="34" charset="0"/>
              </a:rPr>
              <a:t>Praktická pedikúra, studijní materiál pro </a:t>
            </a:r>
            <a:r>
              <a:rPr lang="cs-CZ" i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podologickou</a:t>
            </a:r>
            <a:r>
              <a:rPr lang="cs-CZ" i="1" dirty="0">
                <a:latin typeface="Tahoma" pitchFamily="34" charset="0"/>
                <a:ea typeface="Tahoma" pitchFamily="34" charset="0"/>
                <a:cs typeface="Tahoma" pitchFamily="34" charset="0"/>
              </a:rPr>
              <a:t> praxi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Praha: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Gammapress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Nučice.</a:t>
            </a:r>
          </a:p>
          <a:p>
            <a:pPr algn="just"/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Feřteková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, V. (2005). </a:t>
            </a:r>
            <a:r>
              <a:rPr lang="cs-CZ" i="1" dirty="0">
                <a:latin typeface="Tahoma" pitchFamily="34" charset="0"/>
                <a:ea typeface="Tahoma" pitchFamily="34" charset="0"/>
                <a:cs typeface="Tahoma" pitchFamily="34" charset="0"/>
              </a:rPr>
              <a:t>Kosmetika v teorii a praxi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Praha: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Maxdorf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</a:p>
          <a:p>
            <a:pPr algn="just"/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Herrera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, P.,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Chlebníčková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, M. &amp; Vokurka, M. (2000). </a:t>
            </a:r>
            <a:r>
              <a:rPr lang="cs-CZ" i="1" dirty="0">
                <a:latin typeface="Tahoma" pitchFamily="34" charset="0"/>
                <a:ea typeface="Tahoma" pitchFamily="34" charset="0"/>
                <a:cs typeface="Tahoma" pitchFamily="34" charset="0"/>
              </a:rPr>
              <a:t>Manikúra a pedikúra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Praha: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Maxdorf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Kubát, R. (1985). </a:t>
            </a:r>
            <a:r>
              <a:rPr lang="cs-CZ" i="1" dirty="0">
                <a:latin typeface="Tahoma" pitchFamily="34" charset="0"/>
                <a:ea typeface="Tahoma" pitchFamily="34" charset="0"/>
                <a:cs typeface="Tahoma" pitchFamily="34" charset="0"/>
              </a:rPr>
              <a:t>Péče o nohy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 Praha: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Avicenum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/zdravotnické nakladatelství.</a:t>
            </a: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Rámcově vzdělávací program pro obor Kosmetické služby. Národní ústav odborného vzdělávání. [online]. Citace 5. 6. 2021. Dostupné z: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http://zpd.nuov.cz/RVP/ML/RVP%206941L01%20Kosmeticke%20sluzby.pdf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/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Teplá, K. &amp; a kolektiv. (2010). </a:t>
            </a:r>
            <a:r>
              <a:rPr lang="cs-CZ" i="1" dirty="0">
                <a:latin typeface="Tahoma" pitchFamily="34" charset="0"/>
                <a:ea typeface="Tahoma" pitchFamily="34" charset="0"/>
                <a:cs typeface="Tahoma" pitchFamily="34" charset="0"/>
              </a:rPr>
              <a:t>Kosmetika III.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Praha: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Informatorium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cs-CZ" sz="1800" dirty="0"/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6D8C58A-0FAA-4B1B-8ABC-4E6868F65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sz="3200" b="1" dirty="0">
                <a:latin typeface="Tahoma" pitchFamily="34" charset="0"/>
                <a:ea typeface="Tahoma" pitchFamily="34" charset="0"/>
                <a:cs typeface="Tahoma" pitchFamily="34" charset="0"/>
              </a:rPr>
              <a:t>ZDROJE OBRÁZKŮ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6F15612-DC35-4173-8E57-6CC891D61EE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Obr. 1 </a:t>
            </a:r>
            <a:r>
              <a:rPr lang="cs-CZ" sz="1400" b="0" i="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LoggaWiggler</a:t>
            </a:r>
            <a:r>
              <a:rPr lang="cs-CZ" sz="14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Pixabay.com: [online]. [cit. 2021-11-13]. Dostupný pod licencí Public </a:t>
            </a:r>
            <a:r>
              <a:rPr lang="cs-CZ" sz="1400" b="0" i="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Domain</a:t>
            </a:r>
            <a:r>
              <a:rPr lang="cs-CZ" sz="14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na WWW: &lt;https://pixabay.com/</a:t>
            </a:r>
            <a:r>
              <a:rPr lang="cs-CZ" sz="1400" b="0" i="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photos</a:t>
            </a:r>
            <a:r>
              <a:rPr lang="cs-CZ" sz="14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/feet-toes-nail-polish-bright-7861/&gt;.</a:t>
            </a:r>
            <a:r>
              <a:rPr lang="cs-CZ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r>
              <a:rPr lang="cs-CZ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Obr. 2 </a:t>
            </a:r>
            <a:r>
              <a:rPr lang="cs-CZ" sz="14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Hans. Pixabay.com: [online]. [cit. 2021-11-13]. Dostupný pod licencí Public </a:t>
            </a:r>
            <a:r>
              <a:rPr lang="cs-CZ" sz="1400" b="0" i="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Domain</a:t>
            </a:r>
            <a:r>
              <a:rPr lang="cs-CZ" sz="14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na WWW: &lt;https://pixabay.com/</a:t>
            </a:r>
            <a:r>
              <a:rPr lang="cs-CZ" sz="1400" b="0" i="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photos</a:t>
            </a:r>
            <a:r>
              <a:rPr lang="cs-CZ" sz="14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/sole-of-the-foot-cornea-foot-bubble-609676/&gt;.</a:t>
            </a:r>
          </a:p>
          <a:p>
            <a:r>
              <a:rPr lang="cs-CZ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Obr. 3 </a:t>
            </a:r>
            <a:r>
              <a:rPr lang="cs-CZ" sz="1400" b="0" i="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kropekk_pl</a:t>
            </a:r>
            <a:r>
              <a:rPr lang="cs-CZ" sz="14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Pixabay.com: [online]. [cit. 2021-11-13]. Dostupný pod licencí Public </a:t>
            </a:r>
            <a:r>
              <a:rPr lang="cs-CZ" sz="1400" b="0" i="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Domain</a:t>
            </a:r>
            <a:r>
              <a:rPr lang="cs-CZ" sz="14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na WWW: &lt;https://pixabay.com/</a:t>
            </a:r>
            <a:r>
              <a:rPr lang="cs-CZ" sz="1400" b="0" i="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photos</a:t>
            </a:r>
            <a:r>
              <a:rPr lang="cs-CZ" sz="14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/nails-lacquer-toiletry-bag-paint-1373673/&gt;.</a:t>
            </a:r>
          </a:p>
          <a:p>
            <a:r>
              <a:rPr lang="cs-CZ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Obr. 4 Hana Sladká – vlastní archiv</a:t>
            </a:r>
          </a:p>
          <a:p>
            <a:r>
              <a:rPr lang="cs-CZ" sz="14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Obr. 5 </a:t>
            </a:r>
            <a:r>
              <a:rPr lang="cs-CZ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Hana Sladká – vlastní archiv</a:t>
            </a:r>
            <a:endParaRPr lang="cs-CZ" sz="1400" b="0" i="0" dirty="0"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Obr. 6 Hana Sladká – vlastní archiv</a:t>
            </a:r>
          </a:p>
          <a:p>
            <a:r>
              <a:rPr lang="cs-CZ" sz="14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Obr. 7 </a:t>
            </a:r>
            <a:r>
              <a:rPr lang="cs-CZ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Hana Sladká – vlastní archiv</a:t>
            </a:r>
            <a:endParaRPr lang="cs-CZ" sz="1400" b="0" i="0" dirty="0"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Obr. 8 </a:t>
            </a:r>
            <a:r>
              <a:rPr lang="cs-CZ" sz="1400" b="0" i="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Katja_Kolumna</a:t>
            </a:r>
            <a:r>
              <a:rPr lang="cs-CZ" sz="14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Pixabay.com: [online]. [cit. 2021-11-13]. Dostupný pod licencí Public </a:t>
            </a:r>
            <a:r>
              <a:rPr lang="cs-CZ" sz="1400" b="0" i="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Domain</a:t>
            </a:r>
            <a:r>
              <a:rPr lang="cs-CZ" sz="14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na WWW: &lt;https://pixabay.com/</a:t>
            </a:r>
            <a:r>
              <a:rPr lang="cs-CZ" sz="1400" b="0" i="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photos</a:t>
            </a:r>
            <a:r>
              <a:rPr lang="cs-CZ" sz="14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/fu%c3%9fpflege-podologie-medizin-fu%c3%9f-5012705/&gt;.</a:t>
            </a:r>
          </a:p>
          <a:p>
            <a:r>
              <a:rPr lang="cs-CZ" sz="1400" b="0" i="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Obr. 9 </a:t>
            </a:r>
            <a:r>
              <a:rPr lang="cs-CZ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Hana Sladká – vlastní archiv</a:t>
            </a:r>
            <a:endParaRPr lang="cs-CZ" sz="1400" b="0" i="0" dirty="0"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632625010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</a:rPr>
              <a:t>Děkuji za pozornost </a:t>
            </a:r>
            <a:r>
              <a:rPr lang="cs-CZ" sz="3600" b="1" dirty="0"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</a:t>
            </a:r>
            <a:endParaRPr lang="cs-CZ" sz="36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47450" y="2060848"/>
            <a:ext cx="2791968" cy="2234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 pole 30">
            <a:extLst>
              <a:ext uri="{FF2B5EF4-FFF2-40B4-BE49-F238E27FC236}">
                <a16:creationId xmlns:a16="http://schemas.microsoft.com/office/drawing/2014/main" id="{ADF1261F-795C-4468-9480-78450790EB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0" y="4437112"/>
            <a:ext cx="2304256" cy="18460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lang="cs-CZ" sz="1200" dirty="0">
                <a:solidFill>
                  <a:srgbClr val="000000"/>
                </a:solidFill>
                <a:latin typeface="Times New Roman" pitchFamily="18" charset="0"/>
                <a:cs typeface="Arial" pitchFamily="34" charset="0"/>
              </a:rPr>
              <a:t>Obr. 9 Nástroje </a:t>
            </a:r>
            <a:r>
              <a:rPr lang="cs-CZ" sz="1200">
                <a:solidFill>
                  <a:srgbClr val="000000"/>
                </a:solidFill>
                <a:latin typeface="Times New Roman" pitchFamily="18" charset="0"/>
                <a:cs typeface="Arial" pitchFamily="34" charset="0"/>
              </a:rPr>
              <a:t>k pedikúře</a:t>
            </a:r>
            <a:endParaRPr kumimoji="0" lang="cs-CZ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4190</TotalTime>
  <Words>2168</Words>
  <Application>Microsoft Office PowerPoint</Application>
  <PresentationFormat>Předvádění na obrazovce (4:3)</PresentationFormat>
  <Paragraphs>169</Paragraphs>
  <Slides>28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36" baseType="lpstr">
      <vt:lpstr>Arial</vt:lpstr>
      <vt:lpstr>Calibri</vt:lpstr>
      <vt:lpstr>Century Schoolbook</vt:lpstr>
      <vt:lpstr>Tahoma</vt:lpstr>
      <vt:lpstr>Times New Roman</vt:lpstr>
      <vt:lpstr>Wingdings</vt:lpstr>
      <vt:lpstr>Wingdings 2</vt:lpstr>
      <vt:lpstr>Arkýř</vt:lpstr>
      <vt:lpstr>ZÁKLADY PEDIKÚRY</vt:lpstr>
      <vt:lpstr>Pedikura</vt:lpstr>
      <vt:lpstr>     Dějiny a význam pedikury</vt:lpstr>
      <vt:lpstr>Podiatrie, podologie</vt:lpstr>
      <vt:lpstr>Kontraindikace pedikury</vt:lpstr>
      <vt:lpstr>Pracovní postup mokré pedikury</vt:lpstr>
      <vt:lpstr>Koupele podle účelu </vt:lpstr>
      <vt:lpstr>Koupele podle účelu </vt:lpstr>
      <vt:lpstr>Teploty koupelí</vt:lpstr>
      <vt:lpstr>Zápis do knihy klientů</vt:lpstr>
      <vt:lpstr>Dezinfekce a skladování nástrojů</vt:lpstr>
      <vt:lpstr>Nástroje pro mokrou pedikuru</vt:lpstr>
      <vt:lpstr>Nástroje pro mokrou pedikuru</vt:lpstr>
      <vt:lpstr>Postup nasazení čepelky</vt:lpstr>
      <vt:lpstr>Nasazení čepelky</vt:lpstr>
      <vt:lpstr>Nástroje pro mokrou pedikuru</vt:lpstr>
      <vt:lpstr>Nástroje pro mokrou pedikuru</vt:lpstr>
      <vt:lpstr>Správné držení nástrojů</vt:lpstr>
      <vt:lpstr>Správné držení nástrojů</vt:lpstr>
      <vt:lpstr>Poloha ošetřované nohy</vt:lpstr>
      <vt:lpstr>Odstranění mozolů a zrohovatělé kůže</vt:lpstr>
      <vt:lpstr>Technologický postup pedikury</vt:lpstr>
      <vt:lpstr>Ošetření prstů</vt:lpstr>
      <vt:lpstr>Ošetření chodidel</vt:lpstr>
      <vt:lpstr>Úprava zdravých nehtů nohou</vt:lpstr>
      <vt:lpstr>ZDROJE</vt:lpstr>
      <vt:lpstr>ZDROJE OBRÁZKŮ</vt:lpstr>
      <vt:lpstr>Děkuji za pozornost 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PEDIKURA</dc:title>
  <dc:creator>PC</dc:creator>
  <cp:lastModifiedBy>Michaela Štouračová</cp:lastModifiedBy>
  <cp:revision>68</cp:revision>
  <dcterms:created xsi:type="dcterms:W3CDTF">2021-02-14T08:36:40Z</dcterms:created>
  <dcterms:modified xsi:type="dcterms:W3CDTF">2021-11-16T14:02:28Z</dcterms:modified>
</cp:coreProperties>
</file>