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7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2" r:id="rId4"/>
    <p:sldId id="265" r:id="rId5"/>
    <p:sldId id="272" r:id="rId6"/>
    <p:sldId id="273" r:id="rId7"/>
    <p:sldId id="274" r:id="rId8"/>
    <p:sldId id="275" r:id="rId9"/>
    <p:sldId id="276" r:id="rId10"/>
    <p:sldId id="268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9" r:id="rId21"/>
    <p:sldId id="270" r:id="rId22"/>
    <p:sldId id="286" r:id="rId23"/>
    <p:sldId id="287" r:id="rId24"/>
    <p:sldId id="288" r:id="rId25"/>
    <p:sldId id="295" r:id="rId26"/>
    <p:sldId id="296" r:id="rId27"/>
    <p:sldId id="290" r:id="rId28"/>
    <p:sldId id="264" r:id="rId29"/>
    <p:sldId id="260" r:id="rId30"/>
    <p:sldId id="298" r:id="rId31"/>
    <p:sldId id="291" r:id="rId32"/>
    <p:sldId id="261" r:id="rId33"/>
    <p:sldId id="299" r:id="rId34"/>
    <p:sldId id="263" r:id="rId35"/>
    <p:sldId id="300" r:id="rId36"/>
    <p:sldId id="301" r:id="rId37"/>
    <p:sldId id="297" r:id="rId38"/>
    <p:sldId id="259" r:id="rId39"/>
    <p:sldId id="304" r:id="rId40"/>
    <p:sldId id="305" r:id="rId41"/>
    <p:sldId id="292" r:id="rId42"/>
    <p:sldId id="258" r:id="rId43"/>
    <p:sldId id="306" r:id="rId44"/>
    <p:sldId id="257" r:id="rId45"/>
    <p:sldId id="309" r:id="rId46"/>
    <p:sldId id="311" r:id="rId47"/>
    <p:sldId id="310" r:id="rId48"/>
    <p:sldId id="312" r:id="rId49"/>
    <p:sldId id="313" r:id="rId50"/>
    <p:sldId id="314" r:id="rId51"/>
    <p:sldId id="315" r:id="rId52"/>
    <p:sldId id="316" r:id="rId53"/>
    <p:sldId id="317" r:id="rId54"/>
    <p:sldId id="318" r:id="rId55"/>
    <p:sldId id="319" r:id="rId56"/>
    <p:sldId id="320" r:id="rId57"/>
    <p:sldId id="321" r:id="rId58"/>
    <p:sldId id="322" r:id="rId59"/>
    <p:sldId id="323" r:id="rId60"/>
    <p:sldId id="294" r:id="rId61"/>
    <p:sldId id="293" r:id="rId62"/>
    <p:sldId id="324" r:id="rId63"/>
    <p:sldId id="302" r:id="rId64"/>
    <p:sldId id="303" r:id="rId65"/>
    <p:sldId id="307" r:id="rId66"/>
    <p:sldId id="308" r:id="rId67"/>
    <p:sldId id="327" r:id="rId68"/>
    <p:sldId id="325" r:id="rId69"/>
    <p:sldId id="326" r:id="rId70"/>
    <p:sldId id="271" r:id="rId71"/>
    <p:sldId id="289" r:id="rId72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-2154" y="-11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3D849-D1FD-4A37-B3C8-6E9E98BD78F9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8288E6-6E09-4A15-9A78-42B7DD22A2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9574E-9A95-4E78-8D7D-58C6E26141F4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29FF30-0DB3-4FE1-A65B-D4F13F0EA0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5AB6C-34DC-43F4-8357-37BAE6B16B1B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1BB39-F00A-481E-8C6F-FCA55E2E2E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F94B5-1401-490E-9373-12EC1208E649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85D527-F58D-4B57-AE13-8EF5FF1EF5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2CB69-D020-41A1-947F-B5B06E1D9113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37C734-3A40-4E5D-B6C9-2B60DEE492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EFDD7-D4EC-4A5F-871B-047982CED264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8337F0-941E-4DE2-8159-2C95933701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61DB1-677D-4042-90FE-F971E5739C7B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E81E6C-CAFD-4EE9-9AD2-742DA1826E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11AB9-1080-4BCC-9506-71648490C1BC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687C62-AF14-4A94-A19E-1514C596F2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85294-6A5A-4B44-B482-38E4959EAA6D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23819-FC44-4FF3-8ECF-12629D6E43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6F433-548E-4573-AABE-A849E4599AF9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262F61-CAA7-48BB-822F-B79026FA6D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EB404-96C9-4024-AEA2-59B4946890BC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29FB04-F384-46CD-A96F-D01913463C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EC3772-241D-4624-AA18-4678B55BCE5B}" type="datetimeFigureOut">
              <a:rPr lang="cs-CZ"/>
              <a:pPr>
                <a:defRPr/>
              </a:pPr>
              <a:t>24.10.2021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C48386EA-EB4B-44DB-B51A-FDB9EEE79AB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jpe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55A11"/>
            </a:gs>
            <a:gs pos="45000">
              <a:srgbClr val="C55A11"/>
            </a:gs>
            <a:gs pos="71001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3146425" y="2797175"/>
            <a:ext cx="5899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Hravá fyzika pro 6. ročník III</a:t>
            </a:r>
          </a:p>
        </p:txBody>
      </p:sp>
      <p:pic>
        <p:nvPicPr>
          <p:cNvPr id="2051" name="Picture 2" descr="Battery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8463" y="3571875"/>
            <a:ext cx="21717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Bulb Lamp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675" y="3754438"/>
            <a:ext cx="257175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6" descr="Electric Throw Swit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36025" y="428625"/>
            <a:ext cx="28289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1688" y="287338"/>
            <a:ext cx="1603375" cy="279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7"/>
          <p:cNvSpPr txBox="1">
            <a:spLocks noChangeArrowheads="1"/>
          </p:cNvSpPr>
          <p:nvPr/>
        </p:nvSpPr>
        <p:spPr bwMode="auto">
          <a:xfrm>
            <a:off x="579438" y="192088"/>
            <a:ext cx="12222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Jakým přístrojům odpovídají tyto schématické značky? Zapiš do notesu názvy a proveď </a:t>
            </a:r>
          </a:p>
          <a:p>
            <a:pPr eaLnBrk="1" hangingPunct="1"/>
            <a:r>
              <a:rPr lang="cs-CZ" altLang="cs-CZ" sz="2400"/>
              <a:t>kontrolu kliknutím na černý obdélník.</a:t>
            </a:r>
          </a:p>
        </p:txBody>
      </p:sp>
      <p:grpSp>
        <p:nvGrpSpPr>
          <p:cNvPr id="3075" name="Skupina 24"/>
          <p:cNvGrpSpPr>
            <a:grpSpLocks/>
          </p:cNvGrpSpPr>
          <p:nvPr/>
        </p:nvGrpSpPr>
        <p:grpSpPr bwMode="auto">
          <a:xfrm>
            <a:off x="741363" y="1022350"/>
            <a:ext cx="4895850" cy="692150"/>
            <a:chOff x="874050" y="1111297"/>
            <a:chExt cx="4896802" cy="692150"/>
          </a:xfrm>
        </p:grpSpPr>
        <p:cxnSp>
          <p:nvCxnSpPr>
            <p:cNvPr id="20" name="Přímá spojnice 19"/>
            <p:cNvCxnSpPr>
              <a:cxnSpLocks/>
            </p:cNvCxnSpPr>
            <p:nvPr/>
          </p:nvCxnSpPr>
          <p:spPr>
            <a:xfrm>
              <a:off x="2946140" y="1566910"/>
              <a:ext cx="336615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113" name="Skupina 4"/>
            <p:cNvGrpSpPr>
              <a:grpSpLocks/>
            </p:cNvGrpSpPr>
            <p:nvPr/>
          </p:nvGrpSpPr>
          <p:grpSpPr bwMode="auto">
            <a:xfrm>
              <a:off x="874050" y="1111297"/>
              <a:ext cx="4592638" cy="692150"/>
              <a:chOff x="626027" y="4573148"/>
              <a:chExt cx="4592666" cy="692149"/>
            </a:xfrm>
          </p:grpSpPr>
          <p:cxnSp>
            <p:nvCxnSpPr>
              <p:cNvPr id="6" name="Přímá spojnice 5"/>
              <p:cNvCxnSpPr>
                <a:cxnSpLocks/>
              </p:cNvCxnSpPr>
              <p:nvPr/>
            </p:nvCxnSpPr>
            <p:spPr>
              <a:xfrm>
                <a:off x="1416761" y="5058922"/>
                <a:ext cx="40489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>
                <a:cxnSpLocks/>
              </p:cNvCxnSpPr>
              <p:nvPr/>
            </p:nvCxnSpPr>
            <p:spPr>
              <a:xfrm flipH="1">
                <a:off x="626027" y="5074797"/>
                <a:ext cx="27945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19" name="TextovéPole 28"/>
              <p:cNvSpPr txBox="1">
                <a:spLocks noChangeArrowheads="1"/>
              </p:cNvSpPr>
              <p:nvPr/>
            </p:nvSpPr>
            <p:spPr bwMode="auto">
              <a:xfrm>
                <a:off x="765727" y="4596960"/>
                <a:ext cx="338137" cy="46196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+</a:t>
                </a:r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3001403" y="4976372"/>
                <a:ext cx="158782" cy="119063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3523795" y="4976372"/>
                <a:ext cx="158782" cy="119063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" name="Přímá spojnice 10"/>
              <p:cNvCxnSpPr>
                <a:stCxn id="9" idx="0"/>
              </p:cNvCxnSpPr>
              <p:nvPr/>
            </p:nvCxnSpPr>
            <p:spPr>
              <a:xfrm flipV="1">
                <a:off x="3080794" y="4798573"/>
                <a:ext cx="601783" cy="177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Ovál 11"/>
              <p:cNvSpPr/>
              <p:nvPr/>
            </p:nvSpPr>
            <p:spPr>
              <a:xfrm>
                <a:off x="4735301" y="4804923"/>
                <a:ext cx="482697" cy="46037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3" name="Přímá spojnice 12"/>
              <p:cNvCxnSpPr>
                <a:cxnSpLocks/>
              </p:cNvCxnSpPr>
              <p:nvPr/>
            </p:nvCxnSpPr>
            <p:spPr>
              <a:xfrm flipH="1">
                <a:off x="4790874" y="4887473"/>
                <a:ext cx="341381" cy="3270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>
                <a:stCxn id="12" idx="1"/>
                <a:endCxn id="12" idx="5"/>
              </p:cNvCxnSpPr>
              <p:nvPr/>
            </p:nvCxnSpPr>
            <p:spPr>
              <a:xfrm>
                <a:off x="4806752" y="4871598"/>
                <a:ext cx="339793" cy="3270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Ovál 14"/>
              <p:cNvSpPr/>
              <p:nvPr/>
            </p:nvSpPr>
            <p:spPr>
              <a:xfrm>
                <a:off x="872138" y="5035110"/>
                <a:ext cx="158782" cy="119062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416761" y="5035110"/>
                <a:ext cx="160369" cy="119062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28" name="TextovéPole 45"/>
              <p:cNvSpPr txBox="1">
                <a:spLocks noChangeArrowheads="1"/>
              </p:cNvSpPr>
              <p:nvPr/>
            </p:nvSpPr>
            <p:spPr bwMode="auto">
              <a:xfrm>
                <a:off x="1364214" y="4573148"/>
                <a:ext cx="279400" cy="4619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-</a:t>
                </a:r>
              </a:p>
            </p:txBody>
          </p:sp>
        </p:grpSp>
        <p:cxnSp>
          <p:nvCxnSpPr>
            <p:cNvPr id="22" name="Přímá spojnice 21"/>
            <p:cNvCxnSpPr>
              <a:cxnSpLocks/>
            </p:cNvCxnSpPr>
            <p:nvPr/>
          </p:nvCxnSpPr>
          <p:spPr>
            <a:xfrm>
              <a:off x="3927406" y="1573260"/>
              <a:ext cx="336615" cy="793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cxnSpLocks/>
            </p:cNvCxnSpPr>
            <p:nvPr/>
          </p:nvCxnSpPr>
          <p:spPr>
            <a:xfrm>
              <a:off x="4641920" y="1578022"/>
              <a:ext cx="338204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cxnSpLocks/>
            </p:cNvCxnSpPr>
            <p:nvPr/>
          </p:nvCxnSpPr>
          <p:spPr>
            <a:xfrm>
              <a:off x="5432648" y="1578022"/>
              <a:ext cx="338204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76" name="Skupina 25"/>
          <p:cNvGrpSpPr>
            <a:grpSpLocks/>
          </p:cNvGrpSpPr>
          <p:nvPr/>
        </p:nvGrpSpPr>
        <p:grpSpPr bwMode="auto">
          <a:xfrm>
            <a:off x="6308725" y="835025"/>
            <a:ext cx="4895850" cy="692150"/>
            <a:chOff x="874050" y="1111297"/>
            <a:chExt cx="4896802" cy="692150"/>
          </a:xfrm>
        </p:grpSpPr>
        <p:cxnSp>
          <p:nvCxnSpPr>
            <p:cNvPr id="27" name="Přímá spojnice 26"/>
            <p:cNvCxnSpPr>
              <a:cxnSpLocks/>
            </p:cNvCxnSpPr>
            <p:nvPr/>
          </p:nvCxnSpPr>
          <p:spPr>
            <a:xfrm>
              <a:off x="2946141" y="1566910"/>
              <a:ext cx="336615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96" name="Skupina 27"/>
            <p:cNvGrpSpPr>
              <a:grpSpLocks/>
            </p:cNvGrpSpPr>
            <p:nvPr/>
          </p:nvGrpSpPr>
          <p:grpSpPr bwMode="auto">
            <a:xfrm>
              <a:off x="874050" y="1111297"/>
              <a:ext cx="4592638" cy="692150"/>
              <a:chOff x="626027" y="4573148"/>
              <a:chExt cx="4592666" cy="692149"/>
            </a:xfrm>
          </p:grpSpPr>
          <p:cxnSp>
            <p:nvCxnSpPr>
              <p:cNvPr id="32" name="Přímá spojnice 31"/>
              <p:cNvCxnSpPr>
                <a:cxnSpLocks/>
              </p:cNvCxnSpPr>
              <p:nvPr/>
            </p:nvCxnSpPr>
            <p:spPr>
              <a:xfrm>
                <a:off x="1416761" y="5058922"/>
                <a:ext cx="40489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>
                <a:cxnSpLocks/>
              </p:cNvCxnSpPr>
              <p:nvPr/>
            </p:nvCxnSpPr>
            <p:spPr>
              <a:xfrm flipH="1">
                <a:off x="626027" y="5074797"/>
                <a:ext cx="27945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02" name="TextovéPole 28"/>
              <p:cNvSpPr txBox="1">
                <a:spLocks noChangeArrowheads="1"/>
              </p:cNvSpPr>
              <p:nvPr/>
            </p:nvSpPr>
            <p:spPr bwMode="auto">
              <a:xfrm>
                <a:off x="765727" y="4596960"/>
                <a:ext cx="338137" cy="46196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+</a:t>
                </a:r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3001403" y="4976372"/>
                <a:ext cx="158782" cy="119063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3523796" y="4976372"/>
                <a:ext cx="158782" cy="119063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7" name="Přímá spojnice 36"/>
              <p:cNvCxnSpPr>
                <a:stCxn id="35" idx="0"/>
              </p:cNvCxnSpPr>
              <p:nvPr/>
            </p:nvCxnSpPr>
            <p:spPr>
              <a:xfrm flipV="1">
                <a:off x="3080794" y="4798573"/>
                <a:ext cx="601784" cy="177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Ovál 37"/>
              <p:cNvSpPr/>
              <p:nvPr/>
            </p:nvSpPr>
            <p:spPr>
              <a:xfrm>
                <a:off x="4735301" y="4804923"/>
                <a:ext cx="482697" cy="46037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9" name="Přímá spojnice 38"/>
              <p:cNvCxnSpPr>
                <a:cxnSpLocks/>
              </p:cNvCxnSpPr>
              <p:nvPr/>
            </p:nvCxnSpPr>
            <p:spPr>
              <a:xfrm flipH="1">
                <a:off x="4790875" y="4887473"/>
                <a:ext cx="341380" cy="3270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>
                <a:stCxn id="38" idx="1"/>
                <a:endCxn id="38" idx="5"/>
              </p:cNvCxnSpPr>
              <p:nvPr/>
            </p:nvCxnSpPr>
            <p:spPr>
              <a:xfrm>
                <a:off x="4806753" y="4871598"/>
                <a:ext cx="339793" cy="3270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Ovál 40"/>
              <p:cNvSpPr/>
              <p:nvPr/>
            </p:nvSpPr>
            <p:spPr>
              <a:xfrm>
                <a:off x="872139" y="5035110"/>
                <a:ext cx="158782" cy="119062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1416761" y="5035110"/>
                <a:ext cx="160370" cy="119062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11" name="TextovéPole 45"/>
              <p:cNvSpPr txBox="1">
                <a:spLocks noChangeArrowheads="1"/>
              </p:cNvSpPr>
              <p:nvPr/>
            </p:nvSpPr>
            <p:spPr bwMode="auto">
              <a:xfrm>
                <a:off x="1364214" y="4573148"/>
                <a:ext cx="279400" cy="4619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-</a:t>
                </a:r>
              </a:p>
            </p:txBody>
          </p:sp>
        </p:grpSp>
        <p:cxnSp>
          <p:nvCxnSpPr>
            <p:cNvPr id="29" name="Přímá spojnice 28"/>
            <p:cNvCxnSpPr>
              <a:cxnSpLocks/>
            </p:cNvCxnSpPr>
            <p:nvPr/>
          </p:nvCxnSpPr>
          <p:spPr>
            <a:xfrm>
              <a:off x="3927407" y="1573260"/>
              <a:ext cx="336615" cy="793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>
              <a:cxnSpLocks/>
            </p:cNvCxnSpPr>
            <p:nvPr/>
          </p:nvCxnSpPr>
          <p:spPr>
            <a:xfrm>
              <a:off x="4641921" y="1578022"/>
              <a:ext cx="338203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cxnSpLocks/>
            </p:cNvCxnSpPr>
            <p:nvPr/>
          </p:nvCxnSpPr>
          <p:spPr>
            <a:xfrm>
              <a:off x="5432649" y="1578022"/>
              <a:ext cx="338203" cy="6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77" name="TextovéPole 43"/>
          <p:cNvSpPr txBox="1">
            <a:spLocks noChangeArrowheads="1"/>
          </p:cNvSpPr>
          <p:nvPr/>
        </p:nvSpPr>
        <p:spPr bwMode="auto">
          <a:xfrm>
            <a:off x="6096000" y="1712913"/>
            <a:ext cx="16652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zdroj napětí</a:t>
            </a:r>
          </a:p>
        </p:txBody>
      </p:sp>
      <p:sp>
        <p:nvSpPr>
          <p:cNvPr id="3078" name="TextovéPole 44"/>
          <p:cNvSpPr txBox="1">
            <a:spLocks noChangeArrowheads="1"/>
          </p:cNvSpPr>
          <p:nvPr/>
        </p:nvSpPr>
        <p:spPr bwMode="auto">
          <a:xfrm>
            <a:off x="8385175" y="1714500"/>
            <a:ext cx="976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spínač</a:t>
            </a:r>
          </a:p>
        </p:txBody>
      </p:sp>
      <p:sp>
        <p:nvSpPr>
          <p:cNvPr id="3079" name="TextovéPole 45"/>
          <p:cNvSpPr txBox="1">
            <a:spLocks noChangeArrowheads="1"/>
          </p:cNvSpPr>
          <p:nvPr/>
        </p:nvSpPr>
        <p:spPr bwMode="auto">
          <a:xfrm>
            <a:off x="10206038" y="1714500"/>
            <a:ext cx="1133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žárovka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5956300" y="736600"/>
            <a:ext cx="5851525" cy="1581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081" name="TextovéPole 39"/>
          <p:cNvSpPr txBox="1">
            <a:spLocks noChangeArrowheads="1"/>
          </p:cNvSpPr>
          <p:nvPr/>
        </p:nvSpPr>
        <p:spPr bwMode="auto">
          <a:xfrm>
            <a:off x="517525" y="2497138"/>
            <a:ext cx="72088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Který přístroj odpovídá této </a:t>
            </a:r>
          </a:p>
          <a:p>
            <a:pPr eaLnBrk="1" hangingPunct="1"/>
            <a:r>
              <a:rPr lang="cs-CZ" altLang="cs-CZ" sz="2400"/>
              <a:t>schématické značce?                                         Je to žárovka</a:t>
            </a:r>
          </a:p>
        </p:txBody>
      </p:sp>
      <p:pic>
        <p:nvPicPr>
          <p:cNvPr id="308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45525" y="2655888"/>
            <a:ext cx="2120900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50" name="Skupina 49"/>
          <p:cNvGrpSpPr>
            <a:grpSpLocks/>
          </p:cNvGrpSpPr>
          <p:nvPr/>
        </p:nvGrpSpPr>
        <p:grpSpPr bwMode="auto">
          <a:xfrm>
            <a:off x="1608138" y="3687763"/>
            <a:ext cx="482600" cy="460375"/>
            <a:chOff x="6472128" y="1590261"/>
            <a:chExt cx="482600" cy="460375"/>
          </a:xfrm>
        </p:grpSpPr>
        <p:sp>
          <p:nvSpPr>
            <p:cNvPr id="51" name="Ovál 50"/>
            <p:cNvSpPr/>
            <p:nvPr/>
          </p:nvSpPr>
          <p:spPr>
            <a:xfrm>
              <a:off x="6472128" y="1590261"/>
              <a:ext cx="482600" cy="46037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2" name="Přímá spojnice 51"/>
            <p:cNvCxnSpPr>
              <a:cxnSpLocks/>
            </p:cNvCxnSpPr>
            <p:nvPr/>
          </p:nvCxnSpPr>
          <p:spPr>
            <a:xfrm flipH="1">
              <a:off x="6494353" y="1656936"/>
              <a:ext cx="341312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51" idx="1"/>
              <a:endCxn id="51" idx="5"/>
            </p:cNvCxnSpPr>
            <p:nvPr/>
          </p:nvCxnSpPr>
          <p:spPr>
            <a:xfrm>
              <a:off x="6543565" y="1656936"/>
              <a:ext cx="339725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Obdélník 53"/>
          <p:cNvSpPr/>
          <p:nvPr/>
        </p:nvSpPr>
        <p:spPr>
          <a:xfrm>
            <a:off x="5099050" y="2384425"/>
            <a:ext cx="7065963" cy="19335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085" name="TextovéPole 39"/>
          <p:cNvSpPr txBox="1">
            <a:spLocks noChangeArrowheads="1"/>
          </p:cNvSpPr>
          <p:nvPr/>
        </p:nvSpPr>
        <p:spPr bwMode="auto">
          <a:xfrm>
            <a:off x="512763" y="4705350"/>
            <a:ext cx="7213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Který přístroj odpovídá této </a:t>
            </a:r>
          </a:p>
          <a:p>
            <a:pPr eaLnBrk="1" hangingPunct="1"/>
            <a:r>
              <a:rPr lang="cs-CZ" altLang="cs-CZ" sz="2400"/>
              <a:t>schématické značce?                                         Je to vypínač</a:t>
            </a:r>
          </a:p>
        </p:txBody>
      </p:sp>
      <p:pic>
        <p:nvPicPr>
          <p:cNvPr id="3086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16950" y="4745038"/>
            <a:ext cx="2119313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57" name="Skupina 56"/>
          <p:cNvGrpSpPr>
            <a:grpSpLocks/>
          </p:cNvGrpSpPr>
          <p:nvPr/>
        </p:nvGrpSpPr>
        <p:grpSpPr bwMode="auto">
          <a:xfrm>
            <a:off x="1673225" y="6040438"/>
            <a:ext cx="681038" cy="295275"/>
            <a:chOff x="1705760" y="3836323"/>
            <a:chExt cx="681038" cy="295275"/>
          </a:xfrm>
        </p:grpSpPr>
        <p:sp>
          <p:nvSpPr>
            <p:cNvPr id="58" name="Ovál 57"/>
            <p:cNvSpPr/>
            <p:nvPr/>
          </p:nvSpPr>
          <p:spPr>
            <a:xfrm>
              <a:off x="1705760" y="4012535"/>
              <a:ext cx="158750" cy="1190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2228048" y="4012535"/>
              <a:ext cx="158750" cy="1190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60" name="Přímá spojnice 59"/>
            <p:cNvCxnSpPr>
              <a:stCxn id="58" idx="0"/>
            </p:cNvCxnSpPr>
            <p:nvPr/>
          </p:nvCxnSpPr>
          <p:spPr>
            <a:xfrm flipV="1">
              <a:off x="1785135" y="3836323"/>
              <a:ext cx="601663" cy="17621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Obdélník 60"/>
          <p:cNvSpPr/>
          <p:nvPr/>
        </p:nvSpPr>
        <p:spPr>
          <a:xfrm>
            <a:off x="5094288" y="4497388"/>
            <a:ext cx="7065962" cy="2098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47" grpId="0" animBg="1"/>
      <p:bldP spid="54" grpId="0" animBg="1"/>
      <p:bldP spid="6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9"/>
          <p:cNvSpPr txBox="1">
            <a:spLocks noChangeArrowheads="1"/>
          </p:cNvSpPr>
          <p:nvPr/>
        </p:nvSpPr>
        <p:spPr bwMode="auto">
          <a:xfrm>
            <a:off x="147638" y="358775"/>
            <a:ext cx="76708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Který přístroj odpovídá této </a:t>
            </a:r>
          </a:p>
          <a:p>
            <a:pPr eaLnBrk="1" hangingPunct="1"/>
            <a:r>
              <a:rPr lang="cs-CZ" altLang="cs-CZ" sz="2400"/>
              <a:t>schématické značce?                                         Je to zdroj napětí</a:t>
            </a:r>
          </a:p>
        </p:txBody>
      </p:sp>
      <p:pic>
        <p:nvPicPr>
          <p:cNvPr id="4099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4363" y="530225"/>
            <a:ext cx="251142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100" name="Skupina 25"/>
          <p:cNvGrpSpPr>
            <a:grpSpLocks/>
          </p:cNvGrpSpPr>
          <p:nvPr/>
        </p:nvGrpSpPr>
        <p:grpSpPr bwMode="auto">
          <a:xfrm>
            <a:off x="1050925" y="1295400"/>
            <a:ext cx="1195388" cy="581025"/>
            <a:chOff x="1424773" y="5637503"/>
            <a:chExt cx="1195387" cy="581025"/>
          </a:xfrm>
        </p:grpSpPr>
        <p:cxnSp>
          <p:nvCxnSpPr>
            <p:cNvPr id="15" name="Přímá spojnice 14"/>
            <p:cNvCxnSpPr>
              <a:cxnSpLocks/>
            </p:cNvCxnSpPr>
            <p:nvPr/>
          </p:nvCxnSpPr>
          <p:spPr>
            <a:xfrm>
              <a:off x="2215347" y="6123278"/>
              <a:ext cx="404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H="1">
              <a:off x="1424773" y="6139153"/>
              <a:ext cx="2794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41" name="TextovéPole 28"/>
            <p:cNvSpPr txBox="1">
              <a:spLocks noChangeArrowheads="1"/>
            </p:cNvSpPr>
            <p:nvPr/>
          </p:nvSpPr>
          <p:spPr bwMode="auto">
            <a:xfrm>
              <a:off x="1564473" y="5661315"/>
              <a:ext cx="338137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18" name="Ovál 17"/>
            <p:cNvSpPr/>
            <p:nvPr/>
          </p:nvSpPr>
          <p:spPr>
            <a:xfrm>
              <a:off x="1670836" y="6099466"/>
              <a:ext cx="158750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2215347" y="6099466"/>
              <a:ext cx="160338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44" name="TextovéPole 45"/>
            <p:cNvSpPr txBox="1">
              <a:spLocks noChangeArrowheads="1"/>
            </p:cNvSpPr>
            <p:nvPr/>
          </p:nvSpPr>
          <p:spPr bwMode="auto">
            <a:xfrm>
              <a:off x="2107398" y="5637503"/>
              <a:ext cx="279400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4752975" y="358775"/>
            <a:ext cx="7065963" cy="204470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grpSp>
        <p:nvGrpSpPr>
          <p:cNvPr id="4102" name="Skupina 27"/>
          <p:cNvGrpSpPr>
            <a:grpSpLocks/>
          </p:cNvGrpSpPr>
          <p:nvPr/>
        </p:nvGrpSpPr>
        <p:grpSpPr bwMode="auto">
          <a:xfrm>
            <a:off x="592138" y="3844925"/>
            <a:ext cx="3114675" cy="1058863"/>
            <a:chOff x="787400" y="1483608"/>
            <a:chExt cx="3114675" cy="1059567"/>
          </a:xfrm>
        </p:grpSpPr>
        <p:cxnSp>
          <p:nvCxnSpPr>
            <p:cNvPr id="29" name="Přímá spojnice 28"/>
            <p:cNvCxnSpPr>
              <a:cxnSpLocks/>
            </p:cNvCxnSpPr>
            <p:nvPr/>
          </p:nvCxnSpPr>
          <p:spPr>
            <a:xfrm>
              <a:off x="1577975" y="2447862"/>
              <a:ext cx="404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>
              <a:cxnSpLocks/>
            </p:cNvCxnSpPr>
            <p:nvPr/>
          </p:nvCxnSpPr>
          <p:spPr>
            <a:xfrm flipH="1">
              <a:off x="787400" y="2463747"/>
              <a:ext cx="277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28" name="TextovéPole 12"/>
            <p:cNvSpPr txBox="1">
              <a:spLocks noChangeArrowheads="1"/>
            </p:cNvSpPr>
            <p:nvPr/>
          </p:nvSpPr>
          <p:spPr bwMode="auto">
            <a:xfrm>
              <a:off x="1514475" y="1985963"/>
              <a:ext cx="339725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32" name="Ovál 31"/>
            <p:cNvSpPr/>
            <p:nvPr/>
          </p:nvSpPr>
          <p:spPr>
            <a:xfrm>
              <a:off x="3221037" y="2404970"/>
              <a:ext cx="158750" cy="11755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743325" y="2404970"/>
              <a:ext cx="158750" cy="11755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4" name="Přímá spojnice 33"/>
            <p:cNvCxnSpPr>
              <a:stCxn id="32" idx="0"/>
            </p:cNvCxnSpPr>
            <p:nvPr/>
          </p:nvCxnSpPr>
          <p:spPr>
            <a:xfrm flipV="1">
              <a:off x="3300412" y="2228641"/>
              <a:ext cx="601663" cy="17632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32" name="Skupina 14"/>
            <p:cNvGrpSpPr>
              <a:grpSpLocks/>
            </p:cNvGrpSpPr>
            <p:nvPr/>
          </p:nvGrpSpPr>
          <p:grpSpPr bwMode="auto">
            <a:xfrm>
              <a:off x="2643367" y="1483608"/>
              <a:ext cx="482600" cy="461963"/>
              <a:chOff x="3057525" y="1511300"/>
              <a:chExt cx="482600" cy="461963"/>
            </a:xfrm>
          </p:grpSpPr>
          <p:sp>
            <p:nvSpPr>
              <p:cNvPr id="39" name="Ovál 38"/>
              <p:cNvSpPr/>
              <p:nvPr/>
            </p:nvSpPr>
            <p:spPr>
              <a:xfrm>
                <a:off x="3057345" y="1511300"/>
                <a:ext cx="482600" cy="46227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0" name="Přímá spojnice 39"/>
              <p:cNvCxnSpPr>
                <a:cxnSpLocks/>
                <a:stCxn id="39" idx="7"/>
                <a:endCxn id="39" idx="3"/>
              </p:cNvCxnSpPr>
              <p:nvPr/>
            </p:nvCxnSpPr>
            <p:spPr>
              <a:xfrm flipH="1">
                <a:off x="3127195" y="1578019"/>
                <a:ext cx="341313" cy="32724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>
                <a:stCxn id="39" idx="1"/>
                <a:endCxn id="39" idx="5"/>
              </p:cNvCxnSpPr>
              <p:nvPr/>
            </p:nvCxnSpPr>
            <p:spPr>
              <a:xfrm>
                <a:off x="3127195" y="1578019"/>
                <a:ext cx="341313" cy="32724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Ovál 35"/>
            <p:cNvSpPr/>
            <p:nvPr/>
          </p:nvSpPr>
          <p:spPr>
            <a:xfrm>
              <a:off x="1033462" y="2424033"/>
              <a:ext cx="158750" cy="11914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577975" y="2424033"/>
              <a:ext cx="158750" cy="11914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35" name="TextovéPole 21"/>
            <p:cNvSpPr txBox="1">
              <a:spLocks noChangeArrowheads="1"/>
            </p:cNvSpPr>
            <p:nvPr/>
          </p:nvSpPr>
          <p:spPr bwMode="auto">
            <a:xfrm>
              <a:off x="1019175" y="1946275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</p:grpSp>
      <p:sp>
        <p:nvSpPr>
          <p:cNvPr id="4103" name="TextovéPole 1"/>
          <p:cNvSpPr txBox="1">
            <a:spLocks noChangeArrowheads="1"/>
          </p:cNvSpPr>
          <p:nvPr/>
        </p:nvSpPr>
        <p:spPr bwMode="auto">
          <a:xfrm>
            <a:off x="368300" y="2895600"/>
            <a:ext cx="483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Nakresli schéma elektrického obvodu</a:t>
            </a:r>
          </a:p>
        </p:txBody>
      </p:sp>
      <p:grpSp>
        <p:nvGrpSpPr>
          <p:cNvPr id="4104" name="Skupina 51"/>
          <p:cNvGrpSpPr>
            <a:grpSpLocks/>
          </p:cNvGrpSpPr>
          <p:nvPr/>
        </p:nvGrpSpPr>
        <p:grpSpPr bwMode="auto">
          <a:xfrm>
            <a:off x="6402388" y="3784600"/>
            <a:ext cx="4343400" cy="1058863"/>
            <a:chOff x="6787771" y="1462971"/>
            <a:chExt cx="4344055" cy="1059567"/>
          </a:xfrm>
        </p:grpSpPr>
        <p:cxnSp>
          <p:nvCxnSpPr>
            <p:cNvPr id="43" name="Přímá spojnice 42"/>
            <p:cNvCxnSpPr>
              <a:cxnSpLocks/>
            </p:cNvCxnSpPr>
            <p:nvPr/>
          </p:nvCxnSpPr>
          <p:spPr>
            <a:xfrm>
              <a:off x="7932531" y="2427225"/>
              <a:ext cx="40487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>
              <a:cxnSpLocks/>
            </p:cNvCxnSpPr>
            <p:nvPr/>
          </p:nvCxnSpPr>
          <p:spPr>
            <a:xfrm flipH="1">
              <a:off x="7141836" y="2443110"/>
              <a:ext cx="27785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08" name="TextovéPole 12"/>
            <p:cNvSpPr txBox="1">
              <a:spLocks noChangeArrowheads="1"/>
            </p:cNvSpPr>
            <p:nvPr/>
          </p:nvSpPr>
          <p:spPr bwMode="auto">
            <a:xfrm>
              <a:off x="7868893" y="1965326"/>
              <a:ext cx="339725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46" name="Ovál 45"/>
            <p:cNvSpPr/>
            <p:nvPr/>
          </p:nvSpPr>
          <p:spPr>
            <a:xfrm>
              <a:off x="9480577" y="2365271"/>
              <a:ext cx="158774" cy="11755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10002943" y="2365271"/>
              <a:ext cx="158774" cy="11755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48" name="Přímá spojnice 47"/>
            <p:cNvCxnSpPr>
              <a:stCxn id="46" idx="0"/>
            </p:cNvCxnSpPr>
            <p:nvPr/>
          </p:nvCxnSpPr>
          <p:spPr>
            <a:xfrm flipV="1">
              <a:off x="9559964" y="2188941"/>
              <a:ext cx="601753" cy="17632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12" name="Skupina 21"/>
            <p:cNvGrpSpPr>
              <a:grpSpLocks/>
            </p:cNvGrpSpPr>
            <p:nvPr/>
          </p:nvGrpSpPr>
          <p:grpSpPr bwMode="auto">
            <a:xfrm>
              <a:off x="8997785" y="1462971"/>
              <a:ext cx="482600" cy="461963"/>
              <a:chOff x="3057525" y="1511300"/>
              <a:chExt cx="482600" cy="461963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3057644" y="1511300"/>
                <a:ext cx="482673" cy="46227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>
                <a:cxnSpLocks/>
                <a:stCxn id="60" idx="7"/>
                <a:endCxn id="60" idx="3"/>
              </p:cNvCxnSpPr>
              <p:nvPr/>
            </p:nvCxnSpPr>
            <p:spPr>
              <a:xfrm flipH="1">
                <a:off x="3127505" y="1578019"/>
                <a:ext cx="341364" cy="32724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>
                <a:stCxn id="60" idx="1"/>
                <a:endCxn id="60" idx="5"/>
              </p:cNvCxnSpPr>
              <p:nvPr/>
            </p:nvCxnSpPr>
            <p:spPr>
              <a:xfrm>
                <a:off x="3127505" y="1578019"/>
                <a:ext cx="341364" cy="32724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Ovál 49"/>
            <p:cNvSpPr/>
            <p:nvPr/>
          </p:nvSpPr>
          <p:spPr>
            <a:xfrm>
              <a:off x="7387936" y="2403396"/>
              <a:ext cx="158774" cy="11914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932531" y="2403396"/>
              <a:ext cx="158774" cy="11914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15" name="TextovéPole 21"/>
            <p:cNvSpPr txBox="1">
              <a:spLocks noChangeArrowheads="1"/>
            </p:cNvSpPr>
            <p:nvPr/>
          </p:nvSpPr>
          <p:spPr bwMode="auto">
            <a:xfrm>
              <a:off x="7373593" y="1925638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53" name="Přímá spojnice 52"/>
            <p:cNvCxnSpPr>
              <a:cxnSpLocks/>
              <a:endCxn id="46" idx="2"/>
            </p:cNvCxnSpPr>
            <p:nvPr/>
          </p:nvCxnSpPr>
          <p:spPr>
            <a:xfrm>
              <a:off x="8235789" y="2424048"/>
              <a:ext cx="124478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>
              <a:stCxn id="60" idx="2"/>
            </p:cNvCxnSpPr>
            <p:nvPr/>
          </p:nvCxnSpPr>
          <p:spPr>
            <a:xfrm flipH="1" flipV="1">
              <a:off x="6798885" y="1683781"/>
              <a:ext cx="2199020" cy="953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6798885" y="1693312"/>
              <a:ext cx="0" cy="78951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cxnSpLocks/>
            </p:cNvCxnSpPr>
            <p:nvPr/>
          </p:nvCxnSpPr>
          <p:spPr>
            <a:xfrm>
              <a:off x="6787771" y="2443110"/>
              <a:ext cx="3540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>
              <a:stCxn id="60" idx="6"/>
            </p:cNvCxnSpPr>
            <p:nvPr/>
          </p:nvCxnSpPr>
          <p:spPr>
            <a:xfrm>
              <a:off x="9480577" y="1693312"/>
              <a:ext cx="161155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>
              <a:stCxn id="47" idx="6"/>
            </p:cNvCxnSpPr>
            <p:nvPr/>
          </p:nvCxnSpPr>
          <p:spPr>
            <a:xfrm>
              <a:off x="10161717" y="2424048"/>
              <a:ext cx="970109" cy="1906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11092132" y="1693312"/>
              <a:ext cx="0" cy="7497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Obdélník 2"/>
          <p:cNvSpPr/>
          <p:nvPr/>
        </p:nvSpPr>
        <p:spPr>
          <a:xfrm>
            <a:off x="5761038" y="3355975"/>
            <a:ext cx="6057900" cy="22367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7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636588" y="173038"/>
            <a:ext cx="10956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Dokážete zapojit elektrický obvod podle tohoto schématu? Postupně klikejte na vodiče.</a:t>
            </a:r>
          </a:p>
        </p:txBody>
      </p:sp>
      <p:cxnSp>
        <p:nvCxnSpPr>
          <p:cNvPr id="3" name="Přímá spojnice 2"/>
          <p:cNvCxnSpPr>
            <a:cxnSpLocks/>
          </p:cNvCxnSpPr>
          <p:nvPr/>
        </p:nvCxnSpPr>
        <p:spPr>
          <a:xfrm>
            <a:off x="1968500" y="1804988"/>
            <a:ext cx="404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 flipH="1">
            <a:off x="1177925" y="1820863"/>
            <a:ext cx="277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5" name="TextovéPole 12"/>
          <p:cNvSpPr txBox="1">
            <a:spLocks noChangeArrowheads="1"/>
          </p:cNvSpPr>
          <p:nvPr/>
        </p:nvSpPr>
        <p:spPr bwMode="auto">
          <a:xfrm>
            <a:off x="1905000" y="13430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6" name="Ovál 5"/>
          <p:cNvSpPr/>
          <p:nvPr/>
        </p:nvSpPr>
        <p:spPr>
          <a:xfrm>
            <a:off x="3516313" y="1743075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38600" y="1743075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nice 7"/>
          <p:cNvCxnSpPr>
            <a:stCxn id="6" idx="0"/>
          </p:cNvCxnSpPr>
          <p:nvPr/>
        </p:nvCxnSpPr>
        <p:spPr>
          <a:xfrm flipV="1">
            <a:off x="3595688" y="1566863"/>
            <a:ext cx="601662" cy="1762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9" name="Skupina 8"/>
          <p:cNvGrpSpPr>
            <a:grpSpLocks/>
          </p:cNvGrpSpPr>
          <p:nvPr/>
        </p:nvGrpSpPr>
        <p:grpSpPr bwMode="auto">
          <a:xfrm>
            <a:off x="3033713" y="839788"/>
            <a:ext cx="482600" cy="461962"/>
            <a:chOff x="3057525" y="1511300"/>
            <a:chExt cx="482600" cy="461963"/>
          </a:xfrm>
        </p:grpSpPr>
        <p:sp>
          <p:nvSpPr>
            <p:cNvPr id="10" name="Ovál 9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1" name="Přímá spojnice 10"/>
            <p:cNvCxnSpPr>
              <a:cxnSpLocks/>
              <a:stCxn id="10" idx="7"/>
              <a:endCxn id="10" idx="3"/>
            </p:cNvCxnSpPr>
            <p:nvPr/>
          </p:nvCxnSpPr>
          <p:spPr>
            <a:xfrm flipH="1">
              <a:off x="3127375" y="1577975"/>
              <a:ext cx="341312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>
              <a:stCxn id="10" idx="1"/>
              <a:endCxn id="10" idx="5"/>
            </p:cNvCxnSpPr>
            <p:nvPr/>
          </p:nvCxnSpPr>
          <p:spPr>
            <a:xfrm>
              <a:off x="3127375" y="1577975"/>
              <a:ext cx="341312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Ovál 12"/>
          <p:cNvSpPr/>
          <p:nvPr/>
        </p:nvSpPr>
        <p:spPr>
          <a:xfrm>
            <a:off x="1423988" y="17811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68500" y="17811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32" name="TextovéPole 21"/>
          <p:cNvSpPr txBox="1">
            <a:spLocks noChangeArrowheads="1"/>
          </p:cNvSpPr>
          <p:nvPr/>
        </p:nvSpPr>
        <p:spPr bwMode="auto">
          <a:xfrm>
            <a:off x="1409700" y="1303338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16" name="Přímá spojnice 15"/>
          <p:cNvCxnSpPr>
            <a:cxnSpLocks/>
            <a:endCxn id="6" idx="2"/>
          </p:cNvCxnSpPr>
          <p:nvPr/>
        </p:nvCxnSpPr>
        <p:spPr>
          <a:xfrm>
            <a:off x="2273300" y="1801813"/>
            <a:ext cx="12430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0" idx="2"/>
          </p:cNvCxnSpPr>
          <p:nvPr/>
        </p:nvCxnSpPr>
        <p:spPr>
          <a:xfrm flipH="1" flipV="1">
            <a:off x="835025" y="1060450"/>
            <a:ext cx="2198688" cy="111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35025" y="1071563"/>
            <a:ext cx="0" cy="7889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cxnSpLocks/>
          </p:cNvCxnSpPr>
          <p:nvPr/>
        </p:nvCxnSpPr>
        <p:spPr>
          <a:xfrm>
            <a:off x="823913" y="1820863"/>
            <a:ext cx="354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0" idx="6"/>
          </p:cNvCxnSpPr>
          <p:nvPr/>
        </p:nvCxnSpPr>
        <p:spPr>
          <a:xfrm>
            <a:off x="3516313" y="1071563"/>
            <a:ext cx="16129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7" idx="6"/>
          </p:cNvCxnSpPr>
          <p:nvPr/>
        </p:nvCxnSpPr>
        <p:spPr>
          <a:xfrm>
            <a:off x="4197350" y="1801813"/>
            <a:ext cx="971550" cy="190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29213" y="1071563"/>
            <a:ext cx="0" cy="7493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40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888" y="3101975"/>
            <a:ext cx="4332287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4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66050" y="3646488"/>
            <a:ext cx="3108325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4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38913" y="873125"/>
            <a:ext cx="2916237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Volný tvar: obrazec 25"/>
          <p:cNvSpPr/>
          <p:nvPr/>
        </p:nvSpPr>
        <p:spPr>
          <a:xfrm>
            <a:off x="1177925" y="5919788"/>
            <a:ext cx="6229350" cy="2252662"/>
          </a:xfrm>
          <a:custGeom>
            <a:avLst/>
            <a:gdLst>
              <a:gd name="connsiteX0" fmla="*/ 543339 w 6228522"/>
              <a:gd name="connsiteY0" fmla="*/ 2252870 h 2252870"/>
              <a:gd name="connsiteX1" fmla="*/ 371061 w 6228522"/>
              <a:gd name="connsiteY1" fmla="*/ 2239618 h 2252870"/>
              <a:gd name="connsiteX2" fmla="*/ 331304 w 6228522"/>
              <a:gd name="connsiteY2" fmla="*/ 2226366 h 2252870"/>
              <a:gd name="connsiteX3" fmla="*/ 304800 w 6228522"/>
              <a:gd name="connsiteY3" fmla="*/ 2199861 h 2252870"/>
              <a:gd name="connsiteX4" fmla="*/ 265044 w 6228522"/>
              <a:gd name="connsiteY4" fmla="*/ 2173357 h 2252870"/>
              <a:gd name="connsiteX5" fmla="*/ 212035 w 6228522"/>
              <a:gd name="connsiteY5" fmla="*/ 2093844 h 2252870"/>
              <a:gd name="connsiteX6" fmla="*/ 159026 w 6228522"/>
              <a:gd name="connsiteY6" fmla="*/ 1987826 h 2252870"/>
              <a:gd name="connsiteX7" fmla="*/ 145774 w 6228522"/>
              <a:gd name="connsiteY7" fmla="*/ 1921566 h 2252870"/>
              <a:gd name="connsiteX8" fmla="*/ 132522 w 6228522"/>
              <a:gd name="connsiteY8" fmla="*/ 1842052 h 2252870"/>
              <a:gd name="connsiteX9" fmla="*/ 79513 w 6228522"/>
              <a:gd name="connsiteY9" fmla="*/ 1762539 h 2252870"/>
              <a:gd name="connsiteX10" fmla="*/ 66261 w 6228522"/>
              <a:gd name="connsiteY10" fmla="*/ 1683026 h 2252870"/>
              <a:gd name="connsiteX11" fmla="*/ 39757 w 6228522"/>
              <a:gd name="connsiteY11" fmla="*/ 1603513 h 2252870"/>
              <a:gd name="connsiteX12" fmla="*/ 26504 w 6228522"/>
              <a:gd name="connsiteY12" fmla="*/ 1524000 h 2252870"/>
              <a:gd name="connsiteX13" fmla="*/ 0 w 6228522"/>
              <a:gd name="connsiteY13" fmla="*/ 1364974 h 2252870"/>
              <a:gd name="connsiteX14" fmla="*/ 13252 w 6228522"/>
              <a:gd name="connsiteY14" fmla="*/ 702366 h 2252870"/>
              <a:gd name="connsiteX15" fmla="*/ 39757 w 6228522"/>
              <a:gd name="connsiteY15" fmla="*/ 662609 h 2252870"/>
              <a:gd name="connsiteX16" fmla="*/ 53009 w 6228522"/>
              <a:gd name="connsiteY16" fmla="*/ 622852 h 2252870"/>
              <a:gd name="connsiteX17" fmla="*/ 79513 w 6228522"/>
              <a:gd name="connsiteY17" fmla="*/ 569844 h 2252870"/>
              <a:gd name="connsiteX18" fmla="*/ 106018 w 6228522"/>
              <a:gd name="connsiteY18" fmla="*/ 477079 h 2252870"/>
              <a:gd name="connsiteX19" fmla="*/ 145774 w 6228522"/>
              <a:gd name="connsiteY19" fmla="*/ 450574 h 2252870"/>
              <a:gd name="connsiteX20" fmla="*/ 198783 w 6228522"/>
              <a:gd name="connsiteY20" fmla="*/ 384313 h 2252870"/>
              <a:gd name="connsiteX21" fmla="*/ 225287 w 6228522"/>
              <a:gd name="connsiteY21" fmla="*/ 344557 h 2252870"/>
              <a:gd name="connsiteX22" fmla="*/ 265044 w 6228522"/>
              <a:gd name="connsiteY22" fmla="*/ 331305 h 2252870"/>
              <a:gd name="connsiteX23" fmla="*/ 291548 w 6228522"/>
              <a:gd name="connsiteY23" fmla="*/ 304800 h 2252870"/>
              <a:gd name="connsiteX24" fmla="*/ 344557 w 6228522"/>
              <a:gd name="connsiteY24" fmla="*/ 225287 h 2252870"/>
              <a:gd name="connsiteX25" fmla="*/ 397565 w 6228522"/>
              <a:gd name="connsiteY25" fmla="*/ 212035 h 2252870"/>
              <a:gd name="connsiteX26" fmla="*/ 463826 w 6228522"/>
              <a:gd name="connsiteY26" fmla="*/ 172279 h 2252870"/>
              <a:gd name="connsiteX27" fmla="*/ 503583 w 6228522"/>
              <a:gd name="connsiteY27" fmla="*/ 145774 h 2252870"/>
              <a:gd name="connsiteX28" fmla="*/ 609600 w 6228522"/>
              <a:gd name="connsiteY28" fmla="*/ 119270 h 2252870"/>
              <a:gd name="connsiteX29" fmla="*/ 662609 w 6228522"/>
              <a:gd name="connsiteY29" fmla="*/ 92766 h 2252870"/>
              <a:gd name="connsiteX30" fmla="*/ 715618 w 6228522"/>
              <a:gd name="connsiteY30" fmla="*/ 79513 h 2252870"/>
              <a:gd name="connsiteX31" fmla="*/ 808383 w 6228522"/>
              <a:gd name="connsiteY31" fmla="*/ 53009 h 2252870"/>
              <a:gd name="connsiteX32" fmla="*/ 848139 w 6228522"/>
              <a:gd name="connsiteY32" fmla="*/ 39757 h 2252870"/>
              <a:gd name="connsiteX33" fmla="*/ 954157 w 6228522"/>
              <a:gd name="connsiteY33" fmla="*/ 26505 h 2252870"/>
              <a:gd name="connsiteX34" fmla="*/ 1152939 w 6228522"/>
              <a:gd name="connsiteY34" fmla="*/ 0 h 2252870"/>
              <a:gd name="connsiteX35" fmla="*/ 5618922 w 6228522"/>
              <a:gd name="connsiteY35" fmla="*/ 13252 h 2252870"/>
              <a:gd name="connsiteX36" fmla="*/ 5671931 w 6228522"/>
              <a:gd name="connsiteY36" fmla="*/ 39757 h 2252870"/>
              <a:gd name="connsiteX37" fmla="*/ 5963478 w 6228522"/>
              <a:gd name="connsiteY37" fmla="*/ 66261 h 2252870"/>
              <a:gd name="connsiteX38" fmla="*/ 6029739 w 6228522"/>
              <a:gd name="connsiteY38" fmla="*/ 79513 h 2252870"/>
              <a:gd name="connsiteX39" fmla="*/ 6149009 w 6228522"/>
              <a:gd name="connsiteY39" fmla="*/ 119270 h 2252870"/>
              <a:gd name="connsiteX40" fmla="*/ 6228522 w 6228522"/>
              <a:gd name="connsiteY40" fmla="*/ 132522 h 2252870"/>
              <a:gd name="connsiteX41" fmla="*/ 6188765 w 6228522"/>
              <a:gd name="connsiteY41" fmla="*/ 198783 h 2252870"/>
              <a:gd name="connsiteX42" fmla="*/ 6162261 w 6228522"/>
              <a:gd name="connsiteY42" fmla="*/ 238539 h 2252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228522" h="2252870">
                <a:moveTo>
                  <a:pt x="543339" y="2252870"/>
                </a:moveTo>
                <a:cubicBezTo>
                  <a:pt x="485913" y="2248453"/>
                  <a:pt x="428212" y="2246762"/>
                  <a:pt x="371061" y="2239618"/>
                </a:cubicBezTo>
                <a:cubicBezTo>
                  <a:pt x="357200" y="2237885"/>
                  <a:pt x="343282" y="2233553"/>
                  <a:pt x="331304" y="2226366"/>
                </a:cubicBezTo>
                <a:cubicBezTo>
                  <a:pt x="320590" y="2219938"/>
                  <a:pt x="314556" y="2207666"/>
                  <a:pt x="304800" y="2199861"/>
                </a:cubicBezTo>
                <a:cubicBezTo>
                  <a:pt x="292363" y="2189911"/>
                  <a:pt x="278296" y="2182192"/>
                  <a:pt x="265044" y="2173357"/>
                </a:cubicBezTo>
                <a:cubicBezTo>
                  <a:pt x="247374" y="2146853"/>
                  <a:pt x="222108" y="2124064"/>
                  <a:pt x="212035" y="2093844"/>
                </a:cubicBezTo>
                <a:cubicBezTo>
                  <a:pt x="181580" y="2002478"/>
                  <a:pt x="205286" y="2034086"/>
                  <a:pt x="159026" y="1987826"/>
                </a:cubicBezTo>
                <a:cubicBezTo>
                  <a:pt x="154609" y="1965739"/>
                  <a:pt x="149803" y="1943727"/>
                  <a:pt x="145774" y="1921566"/>
                </a:cubicBezTo>
                <a:cubicBezTo>
                  <a:pt x="140967" y="1895129"/>
                  <a:pt x="142857" y="1866855"/>
                  <a:pt x="132522" y="1842052"/>
                </a:cubicBezTo>
                <a:cubicBezTo>
                  <a:pt x="120270" y="1812648"/>
                  <a:pt x="79513" y="1762539"/>
                  <a:pt x="79513" y="1762539"/>
                </a:cubicBezTo>
                <a:cubicBezTo>
                  <a:pt x="75096" y="1736035"/>
                  <a:pt x="72778" y="1709094"/>
                  <a:pt x="66261" y="1683026"/>
                </a:cubicBezTo>
                <a:cubicBezTo>
                  <a:pt x="59485" y="1655922"/>
                  <a:pt x="44350" y="1631071"/>
                  <a:pt x="39757" y="1603513"/>
                </a:cubicBezTo>
                <a:cubicBezTo>
                  <a:pt x="35339" y="1577009"/>
                  <a:pt x="30055" y="1550634"/>
                  <a:pt x="26504" y="1524000"/>
                </a:cubicBezTo>
                <a:cubicBezTo>
                  <a:pt x="6777" y="1376049"/>
                  <a:pt x="27624" y="1447847"/>
                  <a:pt x="0" y="1364974"/>
                </a:cubicBezTo>
                <a:cubicBezTo>
                  <a:pt x="4417" y="1144105"/>
                  <a:pt x="767" y="922926"/>
                  <a:pt x="13252" y="702366"/>
                </a:cubicBezTo>
                <a:cubicBezTo>
                  <a:pt x="14152" y="686464"/>
                  <a:pt x="32634" y="676855"/>
                  <a:pt x="39757" y="662609"/>
                </a:cubicBezTo>
                <a:cubicBezTo>
                  <a:pt x="46004" y="650115"/>
                  <a:pt x="47506" y="635692"/>
                  <a:pt x="53009" y="622852"/>
                </a:cubicBezTo>
                <a:cubicBezTo>
                  <a:pt x="60791" y="604694"/>
                  <a:pt x="70678" y="587513"/>
                  <a:pt x="79513" y="569844"/>
                </a:cubicBezTo>
                <a:cubicBezTo>
                  <a:pt x="80380" y="566377"/>
                  <a:pt x="99102" y="485724"/>
                  <a:pt x="106018" y="477079"/>
                </a:cubicBezTo>
                <a:cubicBezTo>
                  <a:pt x="115968" y="464642"/>
                  <a:pt x="132522" y="459409"/>
                  <a:pt x="145774" y="450574"/>
                </a:cubicBezTo>
                <a:cubicBezTo>
                  <a:pt x="227349" y="328212"/>
                  <a:pt x="123250" y="478728"/>
                  <a:pt x="198783" y="384313"/>
                </a:cubicBezTo>
                <a:cubicBezTo>
                  <a:pt x="208732" y="371876"/>
                  <a:pt x="212850" y="354506"/>
                  <a:pt x="225287" y="344557"/>
                </a:cubicBezTo>
                <a:cubicBezTo>
                  <a:pt x="236195" y="335831"/>
                  <a:pt x="251792" y="335722"/>
                  <a:pt x="265044" y="331305"/>
                </a:cubicBezTo>
                <a:cubicBezTo>
                  <a:pt x="273879" y="322470"/>
                  <a:pt x="284051" y="314795"/>
                  <a:pt x="291548" y="304800"/>
                </a:cubicBezTo>
                <a:cubicBezTo>
                  <a:pt x="310661" y="279316"/>
                  <a:pt x="313654" y="233013"/>
                  <a:pt x="344557" y="225287"/>
                </a:cubicBezTo>
                <a:lnTo>
                  <a:pt x="397565" y="212035"/>
                </a:lnTo>
                <a:cubicBezTo>
                  <a:pt x="449337" y="160265"/>
                  <a:pt x="395012" y="206687"/>
                  <a:pt x="463826" y="172279"/>
                </a:cubicBezTo>
                <a:cubicBezTo>
                  <a:pt x="478072" y="165156"/>
                  <a:pt x="488670" y="151367"/>
                  <a:pt x="503583" y="145774"/>
                </a:cubicBezTo>
                <a:cubicBezTo>
                  <a:pt x="669546" y="83537"/>
                  <a:pt x="495138" y="168324"/>
                  <a:pt x="609600" y="119270"/>
                </a:cubicBezTo>
                <a:cubicBezTo>
                  <a:pt x="627758" y="111488"/>
                  <a:pt x="644112" y="99703"/>
                  <a:pt x="662609" y="92766"/>
                </a:cubicBezTo>
                <a:cubicBezTo>
                  <a:pt x="679663" y="86371"/>
                  <a:pt x="698046" y="84305"/>
                  <a:pt x="715618" y="79513"/>
                </a:cubicBezTo>
                <a:cubicBezTo>
                  <a:pt x="746644" y="71051"/>
                  <a:pt x="777580" y="62250"/>
                  <a:pt x="808383" y="53009"/>
                </a:cubicBezTo>
                <a:cubicBezTo>
                  <a:pt x="821763" y="48995"/>
                  <a:pt x="834395" y="42256"/>
                  <a:pt x="848139" y="39757"/>
                </a:cubicBezTo>
                <a:cubicBezTo>
                  <a:pt x="883179" y="33386"/>
                  <a:pt x="918901" y="31542"/>
                  <a:pt x="954157" y="26505"/>
                </a:cubicBezTo>
                <a:cubicBezTo>
                  <a:pt x="1162370" y="-3240"/>
                  <a:pt x="874108" y="30981"/>
                  <a:pt x="1152939" y="0"/>
                </a:cubicBezTo>
                <a:lnTo>
                  <a:pt x="5618922" y="13252"/>
                </a:lnTo>
                <a:cubicBezTo>
                  <a:pt x="5638677" y="13426"/>
                  <a:pt x="5652872" y="34559"/>
                  <a:pt x="5671931" y="39757"/>
                </a:cubicBezTo>
                <a:cubicBezTo>
                  <a:pt x="5730536" y="55740"/>
                  <a:pt x="5945920" y="65090"/>
                  <a:pt x="5963478" y="66261"/>
                </a:cubicBezTo>
                <a:cubicBezTo>
                  <a:pt x="5985565" y="70678"/>
                  <a:pt x="6008081" y="73325"/>
                  <a:pt x="6029739" y="79513"/>
                </a:cubicBezTo>
                <a:cubicBezTo>
                  <a:pt x="6070034" y="91026"/>
                  <a:pt x="6107672" y="112381"/>
                  <a:pt x="6149009" y="119270"/>
                </a:cubicBezTo>
                <a:lnTo>
                  <a:pt x="6228522" y="132522"/>
                </a:lnTo>
                <a:cubicBezTo>
                  <a:pt x="6190982" y="245144"/>
                  <a:pt x="6243338" y="107831"/>
                  <a:pt x="6188765" y="198783"/>
                </a:cubicBezTo>
                <a:cubicBezTo>
                  <a:pt x="6162396" y="242730"/>
                  <a:pt x="6193188" y="238539"/>
                  <a:pt x="6162261" y="238539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Volný tvar: obrazec 26"/>
          <p:cNvSpPr/>
          <p:nvPr/>
        </p:nvSpPr>
        <p:spPr>
          <a:xfrm>
            <a:off x="911225" y="6046788"/>
            <a:ext cx="6373813" cy="569912"/>
          </a:xfrm>
          <a:custGeom>
            <a:avLst/>
            <a:gdLst>
              <a:gd name="connsiteX0" fmla="*/ 0 w 6255133"/>
              <a:gd name="connsiteY0" fmla="*/ 13823 h 570414"/>
              <a:gd name="connsiteX1" fmla="*/ 79513 w 6255133"/>
              <a:gd name="connsiteY1" fmla="*/ 570 h 570414"/>
              <a:gd name="connsiteX2" fmla="*/ 119269 w 6255133"/>
              <a:gd name="connsiteY2" fmla="*/ 66831 h 570414"/>
              <a:gd name="connsiteX3" fmla="*/ 145774 w 6255133"/>
              <a:gd name="connsiteY3" fmla="*/ 159596 h 570414"/>
              <a:gd name="connsiteX4" fmla="*/ 172278 w 6255133"/>
              <a:gd name="connsiteY4" fmla="*/ 186101 h 570414"/>
              <a:gd name="connsiteX5" fmla="*/ 185530 w 6255133"/>
              <a:gd name="connsiteY5" fmla="*/ 225857 h 570414"/>
              <a:gd name="connsiteX6" fmla="*/ 212035 w 6255133"/>
              <a:gd name="connsiteY6" fmla="*/ 318623 h 570414"/>
              <a:gd name="connsiteX7" fmla="*/ 238539 w 6255133"/>
              <a:gd name="connsiteY7" fmla="*/ 358379 h 570414"/>
              <a:gd name="connsiteX8" fmla="*/ 278296 w 6255133"/>
              <a:gd name="connsiteY8" fmla="*/ 424640 h 570414"/>
              <a:gd name="connsiteX9" fmla="*/ 291548 w 6255133"/>
              <a:gd name="connsiteY9" fmla="*/ 464396 h 570414"/>
              <a:gd name="connsiteX10" fmla="*/ 357809 w 6255133"/>
              <a:gd name="connsiteY10" fmla="*/ 530657 h 570414"/>
              <a:gd name="connsiteX11" fmla="*/ 384313 w 6255133"/>
              <a:gd name="connsiteY11" fmla="*/ 557162 h 570414"/>
              <a:gd name="connsiteX12" fmla="*/ 437322 w 6255133"/>
              <a:gd name="connsiteY12" fmla="*/ 570414 h 570414"/>
              <a:gd name="connsiteX13" fmla="*/ 1921565 w 6255133"/>
              <a:gd name="connsiteY13" fmla="*/ 557162 h 570414"/>
              <a:gd name="connsiteX14" fmla="*/ 2080591 w 6255133"/>
              <a:gd name="connsiteY14" fmla="*/ 530657 h 570414"/>
              <a:gd name="connsiteX15" fmla="*/ 2160104 w 6255133"/>
              <a:gd name="connsiteY15" fmla="*/ 517405 h 570414"/>
              <a:gd name="connsiteX16" fmla="*/ 2239617 w 6255133"/>
              <a:gd name="connsiteY16" fmla="*/ 504153 h 570414"/>
              <a:gd name="connsiteX17" fmla="*/ 3087756 w 6255133"/>
              <a:gd name="connsiteY17" fmla="*/ 517405 h 570414"/>
              <a:gd name="connsiteX18" fmla="*/ 3246782 w 6255133"/>
              <a:gd name="connsiteY18" fmla="*/ 530657 h 570414"/>
              <a:gd name="connsiteX19" fmla="*/ 3776869 w 6255133"/>
              <a:gd name="connsiteY19" fmla="*/ 557162 h 570414"/>
              <a:gd name="connsiteX20" fmla="*/ 4558748 w 6255133"/>
              <a:gd name="connsiteY20" fmla="*/ 530657 h 570414"/>
              <a:gd name="connsiteX21" fmla="*/ 4717774 w 6255133"/>
              <a:gd name="connsiteY21" fmla="*/ 504153 h 570414"/>
              <a:gd name="connsiteX22" fmla="*/ 4770782 w 6255133"/>
              <a:gd name="connsiteY22" fmla="*/ 490901 h 570414"/>
              <a:gd name="connsiteX23" fmla="*/ 5300869 w 6255133"/>
              <a:gd name="connsiteY23" fmla="*/ 477649 h 570414"/>
              <a:gd name="connsiteX24" fmla="*/ 5433391 w 6255133"/>
              <a:gd name="connsiteY24" fmla="*/ 451144 h 570414"/>
              <a:gd name="connsiteX25" fmla="*/ 5512904 w 6255133"/>
              <a:gd name="connsiteY25" fmla="*/ 437892 h 570414"/>
              <a:gd name="connsiteX26" fmla="*/ 5565913 w 6255133"/>
              <a:gd name="connsiteY26" fmla="*/ 424640 h 570414"/>
              <a:gd name="connsiteX27" fmla="*/ 5844209 w 6255133"/>
              <a:gd name="connsiteY27" fmla="*/ 384883 h 570414"/>
              <a:gd name="connsiteX28" fmla="*/ 6215269 w 6255133"/>
              <a:gd name="connsiteY28" fmla="*/ 398136 h 570414"/>
              <a:gd name="connsiteX29" fmla="*/ 6255026 w 6255133"/>
              <a:gd name="connsiteY29" fmla="*/ 424640 h 570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255133" h="570414">
                <a:moveTo>
                  <a:pt x="0" y="13823"/>
                </a:moveTo>
                <a:cubicBezTo>
                  <a:pt x="26504" y="9405"/>
                  <a:pt x="52851" y="-2763"/>
                  <a:pt x="79513" y="570"/>
                </a:cubicBezTo>
                <a:cubicBezTo>
                  <a:pt x="104182" y="3654"/>
                  <a:pt x="115160" y="52451"/>
                  <a:pt x="119269" y="66831"/>
                </a:cubicBezTo>
                <a:cubicBezTo>
                  <a:pt x="122419" y="77855"/>
                  <a:pt x="137110" y="145155"/>
                  <a:pt x="145774" y="159596"/>
                </a:cubicBezTo>
                <a:cubicBezTo>
                  <a:pt x="152202" y="170310"/>
                  <a:pt x="163443" y="177266"/>
                  <a:pt x="172278" y="186101"/>
                </a:cubicBezTo>
                <a:cubicBezTo>
                  <a:pt x="176695" y="199353"/>
                  <a:pt x="181693" y="212426"/>
                  <a:pt x="185530" y="225857"/>
                </a:cubicBezTo>
                <a:cubicBezTo>
                  <a:pt x="191193" y="245679"/>
                  <a:pt x="201441" y="297435"/>
                  <a:pt x="212035" y="318623"/>
                </a:cubicBezTo>
                <a:cubicBezTo>
                  <a:pt x="219158" y="332868"/>
                  <a:pt x="229704" y="345127"/>
                  <a:pt x="238539" y="358379"/>
                </a:cubicBezTo>
                <a:cubicBezTo>
                  <a:pt x="276079" y="471001"/>
                  <a:pt x="223723" y="333688"/>
                  <a:pt x="278296" y="424640"/>
                </a:cubicBezTo>
                <a:cubicBezTo>
                  <a:pt x="285483" y="436618"/>
                  <a:pt x="283167" y="453221"/>
                  <a:pt x="291548" y="464396"/>
                </a:cubicBezTo>
                <a:cubicBezTo>
                  <a:pt x="310289" y="489385"/>
                  <a:pt x="335722" y="508570"/>
                  <a:pt x="357809" y="530657"/>
                </a:cubicBezTo>
                <a:cubicBezTo>
                  <a:pt x="366644" y="539492"/>
                  <a:pt x="372192" y="554132"/>
                  <a:pt x="384313" y="557162"/>
                </a:cubicBezTo>
                <a:lnTo>
                  <a:pt x="437322" y="570414"/>
                </a:lnTo>
                <a:lnTo>
                  <a:pt x="1921565" y="557162"/>
                </a:lnTo>
                <a:cubicBezTo>
                  <a:pt x="1975289" y="555862"/>
                  <a:pt x="2027582" y="539492"/>
                  <a:pt x="2080591" y="530657"/>
                </a:cubicBezTo>
                <a:lnTo>
                  <a:pt x="2160104" y="517405"/>
                </a:lnTo>
                <a:lnTo>
                  <a:pt x="2239617" y="504153"/>
                </a:lnTo>
                <a:lnTo>
                  <a:pt x="3087756" y="517405"/>
                </a:lnTo>
                <a:cubicBezTo>
                  <a:pt x="3140930" y="518804"/>
                  <a:pt x="3193678" y="527593"/>
                  <a:pt x="3246782" y="530657"/>
                </a:cubicBezTo>
                <a:lnTo>
                  <a:pt x="3776869" y="557162"/>
                </a:lnTo>
                <a:lnTo>
                  <a:pt x="4558748" y="530657"/>
                </a:lnTo>
                <a:cubicBezTo>
                  <a:pt x="4612292" y="526068"/>
                  <a:pt x="4664955" y="514057"/>
                  <a:pt x="4717774" y="504153"/>
                </a:cubicBezTo>
                <a:cubicBezTo>
                  <a:pt x="4735675" y="500797"/>
                  <a:pt x="4752588" y="491728"/>
                  <a:pt x="4770782" y="490901"/>
                </a:cubicBezTo>
                <a:cubicBezTo>
                  <a:pt x="4947351" y="482875"/>
                  <a:pt x="5124173" y="482066"/>
                  <a:pt x="5300869" y="477649"/>
                </a:cubicBezTo>
                <a:lnTo>
                  <a:pt x="5433391" y="451144"/>
                </a:lnTo>
                <a:cubicBezTo>
                  <a:pt x="5459801" y="446192"/>
                  <a:pt x="5486556" y="443162"/>
                  <a:pt x="5512904" y="437892"/>
                </a:cubicBezTo>
                <a:cubicBezTo>
                  <a:pt x="5530764" y="434320"/>
                  <a:pt x="5547901" y="427342"/>
                  <a:pt x="5565913" y="424640"/>
                </a:cubicBezTo>
                <a:cubicBezTo>
                  <a:pt x="5917455" y="371909"/>
                  <a:pt x="5671055" y="419516"/>
                  <a:pt x="5844209" y="384883"/>
                </a:cubicBezTo>
                <a:cubicBezTo>
                  <a:pt x="5967896" y="389301"/>
                  <a:pt x="6091760" y="390167"/>
                  <a:pt x="6215269" y="398136"/>
                </a:cubicBezTo>
                <a:cubicBezTo>
                  <a:pt x="6259217" y="400971"/>
                  <a:pt x="6255026" y="401155"/>
                  <a:pt x="6255026" y="424640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Volný tvar: obrazec 27"/>
          <p:cNvSpPr/>
          <p:nvPr/>
        </p:nvSpPr>
        <p:spPr>
          <a:xfrm>
            <a:off x="4835525" y="3657600"/>
            <a:ext cx="2598738" cy="3152775"/>
          </a:xfrm>
          <a:custGeom>
            <a:avLst/>
            <a:gdLst>
              <a:gd name="connsiteX0" fmla="*/ 1431235 w 2782956"/>
              <a:gd name="connsiteY0" fmla="*/ 2610678 h 2610678"/>
              <a:gd name="connsiteX1" fmla="*/ 1775791 w 2782956"/>
              <a:gd name="connsiteY1" fmla="*/ 2584174 h 2610678"/>
              <a:gd name="connsiteX2" fmla="*/ 1855304 w 2782956"/>
              <a:gd name="connsiteY2" fmla="*/ 2557669 h 2610678"/>
              <a:gd name="connsiteX3" fmla="*/ 2001078 w 2782956"/>
              <a:gd name="connsiteY3" fmla="*/ 2544417 h 2610678"/>
              <a:gd name="connsiteX4" fmla="*/ 2080591 w 2782956"/>
              <a:gd name="connsiteY4" fmla="*/ 2531165 h 2610678"/>
              <a:gd name="connsiteX5" fmla="*/ 2133600 w 2782956"/>
              <a:gd name="connsiteY5" fmla="*/ 2504661 h 2610678"/>
              <a:gd name="connsiteX6" fmla="*/ 2213113 w 2782956"/>
              <a:gd name="connsiteY6" fmla="*/ 2478156 h 2610678"/>
              <a:gd name="connsiteX7" fmla="*/ 2252869 w 2782956"/>
              <a:gd name="connsiteY7" fmla="*/ 2451652 h 2610678"/>
              <a:gd name="connsiteX8" fmla="*/ 2319130 w 2782956"/>
              <a:gd name="connsiteY8" fmla="*/ 2438400 h 2610678"/>
              <a:gd name="connsiteX9" fmla="*/ 2398643 w 2782956"/>
              <a:gd name="connsiteY9" fmla="*/ 2411895 h 2610678"/>
              <a:gd name="connsiteX10" fmla="*/ 2438400 w 2782956"/>
              <a:gd name="connsiteY10" fmla="*/ 2398643 h 2610678"/>
              <a:gd name="connsiteX11" fmla="*/ 2478156 w 2782956"/>
              <a:gd name="connsiteY11" fmla="*/ 2385391 h 2610678"/>
              <a:gd name="connsiteX12" fmla="*/ 2610678 w 2782956"/>
              <a:gd name="connsiteY12" fmla="*/ 2266121 h 2610678"/>
              <a:gd name="connsiteX13" fmla="*/ 2650435 w 2782956"/>
              <a:gd name="connsiteY13" fmla="*/ 2226365 h 2610678"/>
              <a:gd name="connsiteX14" fmla="*/ 2690191 w 2782956"/>
              <a:gd name="connsiteY14" fmla="*/ 2146852 h 2610678"/>
              <a:gd name="connsiteX15" fmla="*/ 2716696 w 2782956"/>
              <a:gd name="connsiteY15" fmla="*/ 2027582 h 2610678"/>
              <a:gd name="connsiteX16" fmla="*/ 2729948 w 2782956"/>
              <a:gd name="connsiteY16" fmla="*/ 1987826 h 2610678"/>
              <a:gd name="connsiteX17" fmla="*/ 2743200 w 2782956"/>
              <a:gd name="connsiteY17" fmla="*/ 1934817 h 2610678"/>
              <a:gd name="connsiteX18" fmla="*/ 2756452 w 2782956"/>
              <a:gd name="connsiteY18" fmla="*/ 1802295 h 2610678"/>
              <a:gd name="connsiteX19" fmla="*/ 2769704 w 2782956"/>
              <a:gd name="connsiteY19" fmla="*/ 1749287 h 2610678"/>
              <a:gd name="connsiteX20" fmla="*/ 2782956 w 2782956"/>
              <a:gd name="connsiteY20" fmla="*/ 1537252 h 2610678"/>
              <a:gd name="connsiteX21" fmla="*/ 2756452 w 2782956"/>
              <a:gd name="connsiteY21" fmla="*/ 993913 h 2610678"/>
              <a:gd name="connsiteX22" fmla="*/ 2743200 w 2782956"/>
              <a:gd name="connsiteY22" fmla="*/ 887895 h 2610678"/>
              <a:gd name="connsiteX23" fmla="*/ 2716696 w 2782956"/>
              <a:gd name="connsiteY23" fmla="*/ 755374 h 2610678"/>
              <a:gd name="connsiteX24" fmla="*/ 2690191 w 2782956"/>
              <a:gd name="connsiteY24" fmla="*/ 530087 h 2610678"/>
              <a:gd name="connsiteX25" fmla="*/ 2663687 w 2782956"/>
              <a:gd name="connsiteY25" fmla="*/ 410817 h 2610678"/>
              <a:gd name="connsiteX26" fmla="*/ 2637182 w 2782956"/>
              <a:gd name="connsiteY26" fmla="*/ 384313 h 2610678"/>
              <a:gd name="connsiteX27" fmla="*/ 2623930 w 2782956"/>
              <a:gd name="connsiteY27" fmla="*/ 344556 h 2610678"/>
              <a:gd name="connsiteX28" fmla="*/ 2517913 w 2782956"/>
              <a:gd name="connsiteY28" fmla="*/ 251791 h 2610678"/>
              <a:gd name="connsiteX29" fmla="*/ 2385391 w 2782956"/>
              <a:gd name="connsiteY29" fmla="*/ 212035 h 2610678"/>
              <a:gd name="connsiteX30" fmla="*/ 2319130 w 2782956"/>
              <a:gd name="connsiteY30" fmla="*/ 198782 h 2610678"/>
              <a:gd name="connsiteX31" fmla="*/ 2226365 w 2782956"/>
              <a:gd name="connsiteY31" fmla="*/ 172278 h 2610678"/>
              <a:gd name="connsiteX32" fmla="*/ 2040835 w 2782956"/>
              <a:gd name="connsiteY32" fmla="*/ 159026 h 2610678"/>
              <a:gd name="connsiteX33" fmla="*/ 1895061 w 2782956"/>
              <a:gd name="connsiteY33" fmla="*/ 145774 h 2610678"/>
              <a:gd name="connsiteX34" fmla="*/ 1537252 w 2782956"/>
              <a:gd name="connsiteY34" fmla="*/ 132521 h 2610678"/>
              <a:gd name="connsiteX35" fmla="*/ 1391478 w 2782956"/>
              <a:gd name="connsiteY35" fmla="*/ 119269 h 2610678"/>
              <a:gd name="connsiteX36" fmla="*/ 1219200 w 2782956"/>
              <a:gd name="connsiteY36" fmla="*/ 106017 h 2610678"/>
              <a:gd name="connsiteX37" fmla="*/ 1152939 w 2782956"/>
              <a:gd name="connsiteY37" fmla="*/ 92765 h 2610678"/>
              <a:gd name="connsiteX38" fmla="*/ 980661 w 2782956"/>
              <a:gd name="connsiteY38" fmla="*/ 79513 h 2610678"/>
              <a:gd name="connsiteX39" fmla="*/ 940904 w 2782956"/>
              <a:gd name="connsiteY39" fmla="*/ 66261 h 2610678"/>
              <a:gd name="connsiteX40" fmla="*/ 675861 w 2782956"/>
              <a:gd name="connsiteY40" fmla="*/ 39756 h 2610678"/>
              <a:gd name="connsiteX41" fmla="*/ 503582 w 2782956"/>
              <a:gd name="connsiteY41" fmla="*/ 0 h 2610678"/>
              <a:gd name="connsiteX42" fmla="*/ 344556 w 2782956"/>
              <a:gd name="connsiteY42" fmla="*/ 26504 h 2610678"/>
              <a:gd name="connsiteX43" fmla="*/ 265043 w 2782956"/>
              <a:gd name="connsiteY43" fmla="*/ 53008 h 2610678"/>
              <a:gd name="connsiteX44" fmla="*/ 0 w 2782956"/>
              <a:gd name="connsiteY44" fmla="*/ 66261 h 2610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2782956" h="2610678">
                <a:moveTo>
                  <a:pt x="1431235" y="2610678"/>
                </a:moveTo>
                <a:cubicBezTo>
                  <a:pt x="1472589" y="2608381"/>
                  <a:pt x="1694840" y="2601521"/>
                  <a:pt x="1775791" y="2584174"/>
                </a:cubicBezTo>
                <a:cubicBezTo>
                  <a:pt x="1803109" y="2578320"/>
                  <a:pt x="1827791" y="2562524"/>
                  <a:pt x="1855304" y="2557669"/>
                </a:cubicBezTo>
                <a:cubicBezTo>
                  <a:pt x="1903353" y="2549190"/>
                  <a:pt x="1952620" y="2550118"/>
                  <a:pt x="2001078" y="2544417"/>
                </a:cubicBezTo>
                <a:cubicBezTo>
                  <a:pt x="2027764" y="2541278"/>
                  <a:pt x="2054087" y="2535582"/>
                  <a:pt x="2080591" y="2531165"/>
                </a:cubicBezTo>
                <a:cubicBezTo>
                  <a:pt x="2098261" y="2522330"/>
                  <a:pt x="2115258" y="2511998"/>
                  <a:pt x="2133600" y="2504661"/>
                </a:cubicBezTo>
                <a:cubicBezTo>
                  <a:pt x="2159540" y="2494285"/>
                  <a:pt x="2213113" y="2478156"/>
                  <a:pt x="2213113" y="2478156"/>
                </a:cubicBezTo>
                <a:cubicBezTo>
                  <a:pt x="2226365" y="2469321"/>
                  <a:pt x="2237956" y="2457244"/>
                  <a:pt x="2252869" y="2451652"/>
                </a:cubicBezTo>
                <a:cubicBezTo>
                  <a:pt x="2273959" y="2443743"/>
                  <a:pt x="2297399" y="2444327"/>
                  <a:pt x="2319130" y="2438400"/>
                </a:cubicBezTo>
                <a:cubicBezTo>
                  <a:pt x="2346084" y="2431049"/>
                  <a:pt x="2372139" y="2420730"/>
                  <a:pt x="2398643" y="2411895"/>
                </a:cubicBezTo>
                <a:lnTo>
                  <a:pt x="2438400" y="2398643"/>
                </a:lnTo>
                <a:lnTo>
                  <a:pt x="2478156" y="2385391"/>
                </a:lnTo>
                <a:cubicBezTo>
                  <a:pt x="2561154" y="2323143"/>
                  <a:pt x="2515542" y="2361257"/>
                  <a:pt x="2610678" y="2266121"/>
                </a:cubicBezTo>
                <a:lnTo>
                  <a:pt x="2650435" y="2226365"/>
                </a:lnTo>
                <a:cubicBezTo>
                  <a:pt x="2683745" y="2126434"/>
                  <a:pt x="2638812" y="2249611"/>
                  <a:pt x="2690191" y="2146852"/>
                </a:cubicBezTo>
                <a:cubicBezTo>
                  <a:pt x="2708089" y="2111055"/>
                  <a:pt x="2708553" y="2064224"/>
                  <a:pt x="2716696" y="2027582"/>
                </a:cubicBezTo>
                <a:cubicBezTo>
                  <a:pt x="2719726" y="2013946"/>
                  <a:pt x="2726111" y="2001257"/>
                  <a:pt x="2729948" y="1987826"/>
                </a:cubicBezTo>
                <a:cubicBezTo>
                  <a:pt x="2734952" y="1970313"/>
                  <a:pt x="2738783" y="1952487"/>
                  <a:pt x="2743200" y="1934817"/>
                </a:cubicBezTo>
                <a:cubicBezTo>
                  <a:pt x="2747617" y="1890643"/>
                  <a:pt x="2750174" y="1846243"/>
                  <a:pt x="2756452" y="1802295"/>
                </a:cubicBezTo>
                <a:cubicBezTo>
                  <a:pt x="2759028" y="1784265"/>
                  <a:pt x="2767892" y="1767410"/>
                  <a:pt x="2769704" y="1749287"/>
                </a:cubicBezTo>
                <a:cubicBezTo>
                  <a:pt x="2776750" y="1678822"/>
                  <a:pt x="2778539" y="1607930"/>
                  <a:pt x="2782956" y="1537252"/>
                </a:cubicBezTo>
                <a:cubicBezTo>
                  <a:pt x="2773932" y="1275564"/>
                  <a:pt x="2777833" y="1207729"/>
                  <a:pt x="2756452" y="993913"/>
                </a:cubicBezTo>
                <a:cubicBezTo>
                  <a:pt x="2752908" y="958475"/>
                  <a:pt x="2749055" y="923025"/>
                  <a:pt x="2743200" y="887895"/>
                </a:cubicBezTo>
                <a:cubicBezTo>
                  <a:pt x="2735794" y="843459"/>
                  <a:pt x="2716696" y="755374"/>
                  <a:pt x="2716696" y="755374"/>
                </a:cubicBezTo>
                <a:cubicBezTo>
                  <a:pt x="2691284" y="425041"/>
                  <a:pt x="2720815" y="683209"/>
                  <a:pt x="2690191" y="530087"/>
                </a:cubicBezTo>
                <a:cubicBezTo>
                  <a:pt x="2686712" y="512694"/>
                  <a:pt x="2679161" y="436607"/>
                  <a:pt x="2663687" y="410817"/>
                </a:cubicBezTo>
                <a:cubicBezTo>
                  <a:pt x="2657259" y="400103"/>
                  <a:pt x="2646017" y="393148"/>
                  <a:pt x="2637182" y="384313"/>
                </a:cubicBezTo>
                <a:cubicBezTo>
                  <a:pt x="2632765" y="371061"/>
                  <a:pt x="2632311" y="355731"/>
                  <a:pt x="2623930" y="344556"/>
                </a:cubicBezTo>
                <a:cubicBezTo>
                  <a:pt x="2607714" y="322934"/>
                  <a:pt x="2552399" y="267118"/>
                  <a:pt x="2517913" y="251791"/>
                </a:cubicBezTo>
                <a:cubicBezTo>
                  <a:pt x="2484875" y="237108"/>
                  <a:pt x="2423941" y="220602"/>
                  <a:pt x="2385391" y="212035"/>
                </a:cubicBezTo>
                <a:cubicBezTo>
                  <a:pt x="2363403" y="207149"/>
                  <a:pt x="2340982" y="204245"/>
                  <a:pt x="2319130" y="198782"/>
                </a:cubicBezTo>
                <a:cubicBezTo>
                  <a:pt x="2287931" y="190982"/>
                  <a:pt x="2258201" y="176826"/>
                  <a:pt x="2226365" y="172278"/>
                </a:cubicBezTo>
                <a:cubicBezTo>
                  <a:pt x="2164987" y="163510"/>
                  <a:pt x="2102638" y="163970"/>
                  <a:pt x="2040835" y="159026"/>
                </a:cubicBezTo>
                <a:cubicBezTo>
                  <a:pt x="1992199" y="155135"/>
                  <a:pt x="1943785" y="148338"/>
                  <a:pt x="1895061" y="145774"/>
                </a:cubicBezTo>
                <a:cubicBezTo>
                  <a:pt x="1775875" y="139501"/>
                  <a:pt x="1656522" y="136939"/>
                  <a:pt x="1537252" y="132521"/>
                </a:cubicBezTo>
                <a:lnTo>
                  <a:pt x="1391478" y="119269"/>
                </a:lnTo>
                <a:cubicBezTo>
                  <a:pt x="1334081" y="114486"/>
                  <a:pt x="1276443" y="112377"/>
                  <a:pt x="1219200" y="106017"/>
                </a:cubicBezTo>
                <a:cubicBezTo>
                  <a:pt x="1196813" y="103530"/>
                  <a:pt x="1175326" y="95252"/>
                  <a:pt x="1152939" y="92765"/>
                </a:cubicBezTo>
                <a:cubicBezTo>
                  <a:pt x="1095696" y="86405"/>
                  <a:pt x="1038087" y="83930"/>
                  <a:pt x="980661" y="79513"/>
                </a:cubicBezTo>
                <a:cubicBezTo>
                  <a:pt x="967409" y="75096"/>
                  <a:pt x="954602" y="69001"/>
                  <a:pt x="940904" y="66261"/>
                </a:cubicBezTo>
                <a:cubicBezTo>
                  <a:pt x="860655" y="50211"/>
                  <a:pt x="751071" y="45541"/>
                  <a:pt x="675861" y="39756"/>
                </a:cubicBezTo>
                <a:cubicBezTo>
                  <a:pt x="529641" y="10512"/>
                  <a:pt x="586076" y="27497"/>
                  <a:pt x="503582" y="0"/>
                </a:cubicBezTo>
                <a:cubicBezTo>
                  <a:pt x="428411" y="9396"/>
                  <a:pt x="407098" y="7742"/>
                  <a:pt x="344556" y="26504"/>
                </a:cubicBezTo>
                <a:cubicBezTo>
                  <a:pt x="317796" y="34532"/>
                  <a:pt x="292884" y="50688"/>
                  <a:pt x="265043" y="53008"/>
                </a:cubicBezTo>
                <a:cubicBezTo>
                  <a:pt x="70800" y="69196"/>
                  <a:pt x="159209" y="66261"/>
                  <a:pt x="0" y="66261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81481E-6 L -0.02083 -0.5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2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1.85185E-6 L 0.10156 -0.2282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-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31446 -0.205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-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8"/>
          <p:cNvSpPr txBox="1">
            <a:spLocks noChangeArrowheads="1"/>
          </p:cNvSpPr>
          <p:nvPr/>
        </p:nvSpPr>
        <p:spPr bwMode="auto">
          <a:xfrm>
            <a:off x="-63500" y="1127125"/>
            <a:ext cx="54324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Co kdybychom chtěli zapojit dvě žárovky?</a:t>
            </a:r>
          </a:p>
          <a:p>
            <a:pPr eaLnBrk="1" hangingPunct="1"/>
            <a:r>
              <a:rPr lang="cs-CZ" altLang="cs-CZ" sz="2400"/>
              <a:t>Naskytli by se nám dvě možnosti zapojení.</a:t>
            </a:r>
          </a:p>
          <a:p>
            <a:pPr eaLnBrk="1" hangingPunct="1"/>
            <a:r>
              <a:rPr lang="cs-CZ" altLang="cs-CZ" sz="2400"/>
              <a:t>1. možnost:</a:t>
            </a:r>
          </a:p>
        </p:txBody>
      </p:sp>
      <p:grpSp>
        <p:nvGrpSpPr>
          <p:cNvPr id="6147" name="Skupina 70"/>
          <p:cNvGrpSpPr>
            <a:grpSpLocks/>
          </p:cNvGrpSpPr>
          <p:nvPr/>
        </p:nvGrpSpPr>
        <p:grpSpPr bwMode="auto">
          <a:xfrm>
            <a:off x="631825" y="1993900"/>
            <a:ext cx="3019425" cy="1644650"/>
            <a:chOff x="813145" y="1785219"/>
            <a:chExt cx="3019425" cy="1643781"/>
          </a:xfrm>
        </p:grpSpPr>
        <p:cxnSp>
          <p:nvCxnSpPr>
            <p:cNvPr id="10" name="Přímá spojnice 9"/>
            <p:cNvCxnSpPr>
              <a:cxnSpLocks/>
            </p:cNvCxnSpPr>
            <p:nvPr/>
          </p:nvCxnSpPr>
          <p:spPr>
            <a:xfrm>
              <a:off x="1603720" y="3333800"/>
              <a:ext cx="404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cxnSpLocks/>
            </p:cNvCxnSpPr>
            <p:nvPr/>
          </p:nvCxnSpPr>
          <p:spPr>
            <a:xfrm flipH="1">
              <a:off x="813145" y="3349667"/>
              <a:ext cx="277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83" name="TextovéPole 12"/>
            <p:cNvSpPr txBox="1">
              <a:spLocks noChangeArrowheads="1"/>
            </p:cNvSpPr>
            <p:nvPr/>
          </p:nvSpPr>
          <p:spPr bwMode="auto">
            <a:xfrm>
              <a:off x="1540220" y="2871787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13" name="Ovál 12"/>
            <p:cNvSpPr/>
            <p:nvPr/>
          </p:nvSpPr>
          <p:spPr>
            <a:xfrm>
              <a:off x="3151533" y="3271921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673820" y="3271921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13" idx="0"/>
            </p:cNvCxnSpPr>
            <p:nvPr/>
          </p:nvCxnSpPr>
          <p:spPr>
            <a:xfrm flipV="1">
              <a:off x="3230908" y="3095801"/>
              <a:ext cx="601662" cy="1761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187" name="Skupina 8"/>
            <p:cNvGrpSpPr>
              <a:grpSpLocks/>
            </p:cNvGrpSpPr>
            <p:nvPr/>
          </p:nvGrpSpPr>
          <p:grpSpPr bwMode="auto">
            <a:xfrm>
              <a:off x="2668933" y="2368550"/>
              <a:ext cx="482600" cy="461962"/>
              <a:chOff x="3057525" y="1511300"/>
              <a:chExt cx="482600" cy="461963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3057525" y="1511861"/>
                <a:ext cx="482600" cy="46172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8" name="Přímá spojnice 17"/>
              <p:cNvCxnSpPr>
                <a:cxnSpLocks/>
                <a:stCxn id="17" idx="7"/>
                <a:endCxn id="17" idx="3"/>
              </p:cNvCxnSpPr>
              <p:nvPr/>
            </p:nvCxnSpPr>
            <p:spPr>
              <a:xfrm flipH="1">
                <a:off x="3127375" y="1578501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>
                <a:stCxn id="17" idx="1"/>
                <a:endCxn id="17" idx="5"/>
              </p:cNvCxnSpPr>
              <p:nvPr/>
            </p:nvCxnSpPr>
            <p:spPr>
              <a:xfrm>
                <a:off x="3127375" y="1578501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Ovál 19"/>
            <p:cNvSpPr/>
            <p:nvPr/>
          </p:nvSpPr>
          <p:spPr>
            <a:xfrm>
              <a:off x="1059208" y="3310001"/>
              <a:ext cx="158750" cy="11899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603720" y="3310001"/>
              <a:ext cx="158750" cy="11899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190" name="TextovéPole 21"/>
            <p:cNvSpPr txBox="1">
              <a:spLocks noChangeArrowheads="1"/>
            </p:cNvSpPr>
            <p:nvPr/>
          </p:nvSpPr>
          <p:spPr bwMode="auto">
            <a:xfrm>
              <a:off x="1044920" y="2832100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grpSp>
          <p:nvGrpSpPr>
            <p:cNvPr id="6191" name="Skupina 8"/>
            <p:cNvGrpSpPr>
              <a:grpSpLocks/>
            </p:cNvGrpSpPr>
            <p:nvPr/>
          </p:nvGrpSpPr>
          <p:grpSpPr bwMode="auto">
            <a:xfrm>
              <a:off x="2668933" y="1785219"/>
              <a:ext cx="482600" cy="461962"/>
              <a:chOff x="3057525" y="1511300"/>
              <a:chExt cx="482600" cy="46196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3057525" y="1511300"/>
                <a:ext cx="482600" cy="46172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2" name="Přímá spojnice 31"/>
              <p:cNvCxnSpPr>
                <a:cxnSpLocks/>
                <a:stCxn id="31" idx="7"/>
                <a:endCxn id="31" idx="3"/>
              </p:cNvCxnSpPr>
              <p:nvPr/>
            </p:nvCxnSpPr>
            <p:spPr>
              <a:xfrm flipH="1">
                <a:off x="3127375" y="1577940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>
                <a:stCxn id="31" idx="1"/>
                <a:endCxn id="31" idx="5"/>
              </p:cNvCxnSpPr>
              <p:nvPr/>
            </p:nvCxnSpPr>
            <p:spPr>
              <a:xfrm>
                <a:off x="3127375" y="1577940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148" name="Skupina 69"/>
          <p:cNvGrpSpPr>
            <a:grpSpLocks/>
          </p:cNvGrpSpPr>
          <p:nvPr/>
        </p:nvGrpSpPr>
        <p:grpSpPr bwMode="auto">
          <a:xfrm>
            <a:off x="6067425" y="1327150"/>
            <a:ext cx="4344988" cy="1643063"/>
            <a:chOff x="6067287" y="1326431"/>
            <a:chExt cx="4344987" cy="1643781"/>
          </a:xfrm>
        </p:grpSpPr>
        <p:cxnSp>
          <p:nvCxnSpPr>
            <p:cNvPr id="34" name="Přímá spojnice 33"/>
            <p:cNvCxnSpPr>
              <a:cxnSpLocks/>
            </p:cNvCxnSpPr>
            <p:nvPr/>
          </p:nvCxnSpPr>
          <p:spPr>
            <a:xfrm>
              <a:off x="7211875" y="2874920"/>
              <a:ext cx="404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cxnSpLocks/>
            </p:cNvCxnSpPr>
            <p:nvPr/>
          </p:nvCxnSpPr>
          <p:spPr>
            <a:xfrm flipH="1">
              <a:off x="6421300" y="2890802"/>
              <a:ext cx="277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54" name="TextovéPole 12"/>
            <p:cNvSpPr txBox="1">
              <a:spLocks noChangeArrowheads="1"/>
            </p:cNvSpPr>
            <p:nvPr/>
          </p:nvSpPr>
          <p:spPr bwMode="auto">
            <a:xfrm>
              <a:off x="7148374" y="2412999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37" name="Ovál 36"/>
            <p:cNvSpPr/>
            <p:nvPr/>
          </p:nvSpPr>
          <p:spPr>
            <a:xfrm>
              <a:off x="8759686" y="2812980"/>
              <a:ext cx="158750" cy="117526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9281974" y="2812980"/>
              <a:ext cx="158750" cy="117526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9" name="Přímá spojnice 38"/>
            <p:cNvCxnSpPr>
              <a:stCxn id="37" idx="0"/>
            </p:cNvCxnSpPr>
            <p:nvPr/>
          </p:nvCxnSpPr>
          <p:spPr>
            <a:xfrm flipV="1">
              <a:off x="8839061" y="2636691"/>
              <a:ext cx="601663" cy="17628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158" name="Skupina 8"/>
            <p:cNvGrpSpPr>
              <a:grpSpLocks/>
            </p:cNvGrpSpPr>
            <p:nvPr/>
          </p:nvGrpSpPr>
          <p:grpSpPr bwMode="auto">
            <a:xfrm>
              <a:off x="8277087" y="1909762"/>
              <a:ext cx="482600" cy="461962"/>
              <a:chOff x="3057525" y="1511300"/>
              <a:chExt cx="482600" cy="461963"/>
            </a:xfrm>
          </p:grpSpPr>
          <p:sp>
            <p:nvSpPr>
              <p:cNvPr id="41" name="Ovál 40"/>
              <p:cNvSpPr/>
              <p:nvPr/>
            </p:nvSpPr>
            <p:spPr>
              <a:xfrm>
                <a:off x="3057524" y="1510837"/>
                <a:ext cx="482600" cy="462165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2" name="Přímá spojnice 41"/>
              <p:cNvCxnSpPr>
                <a:cxnSpLocks/>
                <a:stCxn id="41" idx="7"/>
                <a:endCxn id="41" idx="3"/>
              </p:cNvCxnSpPr>
              <p:nvPr/>
            </p:nvCxnSpPr>
            <p:spPr>
              <a:xfrm flipH="1">
                <a:off x="3127374" y="1577541"/>
                <a:ext cx="341313" cy="32716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>
                <a:stCxn id="41" idx="1"/>
                <a:endCxn id="41" idx="5"/>
              </p:cNvCxnSpPr>
              <p:nvPr/>
            </p:nvCxnSpPr>
            <p:spPr>
              <a:xfrm>
                <a:off x="3127374" y="1577541"/>
                <a:ext cx="341313" cy="32716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4" name="Ovál 43"/>
            <p:cNvSpPr/>
            <p:nvPr/>
          </p:nvSpPr>
          <p:spPr>
            <a:xfrm>
              <a:off x="6667362" y="2851097"/>
              <a:ext cx="158750" cy="11911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7211875" y="2851097"/>
              <a:ext cx="158750" cy="11911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161" name="TextovéPole 45"/>
            <p:cNvSpPr txBox="1">
              <a:spLocks noChangeArrowheads="1"/>
            </p:cNvSpPr>
            <p:nvPr/>
          </p:nvSpPr>
          <p:spPr bwMode="auto">
            <a:xfrm>
              <a:off x="6653074" y="2373312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47" name="Přímá spojnice 46"/>
            <p:cNvCxnSpPr>
              <a:cxnSpLocks/>
              <a:endCxn id="37" idx="2"/>
            </p:cNvCxnSpPr>
            <p:nvPr/>
          </p:nvCxnSpPr>
          <p:spPr>
            <a:xfrm>
              <a:off x="7516675" y="2871744"/>
              <a:ext cx="1243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>
              <a:stCxn id="41" idx="2"/>
            </p:cNvCxnSpPr>
            <p:nvPr/>
          </p:nvCxnSpPr>
          <p:spPr>
            <a:xfrm flipH="1" flipV="1">
              <a:off x="6078400" y="2130057"/>
              <a:ext cx="2198686" cy="111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6078400" y="2141175"/>
              <a:ext cx="0" cy="7893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>
              <a:cxnSpLocks/>
            </p:cNvCxnSpPr>
            <p:nvPr/>
          </p:nvCxnSpPr>
          <p:spPr>
            <a:xfrm>
              <a:off x="6067287" y="2890802"/>
              <a:ext cx="354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stCxn id="41" idx="6"/>
            </p:cNvCxnSpPr>
            <p:nvPr/>
          </p:nvCxnSpPr>
          <p:spPr>
            <a:xfrm>
              <a:off x="8759686" y="2141175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stCxn id="38" idx="6"/>
            </p:cNvCxnSpPr>
            <p:nvPr/>
          </p:nvCxnSpPr>
          <p:spPr>
            <a:xfrm>
              <a:off x="9440724" y="2871744"/>
              <a:ext cx="971550" cy="1905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10372586" y="2141175"/>
              <a:ext cx="0" cy="7496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>
              <a:cxnSpLocks/>
            </p:cNvCxnSpPr>
            <p:nvPr/>
          </p:nvCxnSpPr>
          <p:spPr>
            <a:xfrm>
              <a:off x="7488100" y="1605953"/>
              <a:ext cx="2093912" cy="111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170" name="Skupina 8"/>
            <p:cNvGrpSpPr>
              <a:grpSpLocks/>
            </p:cNvGrpSpPr>
            <p:nvPr/>
          </p:nvGrpSpPr>
          <p:grpSpPr bwMode="auto">
            <a:xfrm>
              <a:off x="8277087" y="1326431"/>
              <a:ext cx="482600" cy="461962"/>
              <a:chOff x="3057525" y="1511300"/>
              <a:chExt cx="482600" cy="46196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3057524" y="1511300"/>
                <a:ext cx="482600" cy="462166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6" name="Přímá spojnice 55"/>
              <p:cNvCxnSpPr>
                <a:cxnSpLocks/>
                <a:stCxn id="55" idx="7"/>
                <a:endCxn id="55" idx="3"/>
              </p:cNvCxnSpPr>
              <p:nvPr/>
            </p:nvCxnSpPr>
            <p:spPr>
              <a:xfrm flipH="1">
                <a:off x="3127374" y="1578004"/>
                <a:ext cx="341313" cy="32716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>
                <a:stCxn id="55" idx="1"/>
                <a:endCxn id="55" idx="5"/>
              </p:cNvCxnSpPr>
              <p:nvPr/>
            </p:nvCxnSpPr>
            <p:spPr>
              <a:xfrm>
                <a:off x="3127374" y="1578004"/>
                <a:ext cx="341313" cy="32716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2" name="Přímá spojnice 61"/>
            <p:cNvCxnSpPr/>
            <p:nvPr/>
          </p:nvCxnSpPr>
          <p:spPr>
            <a:xfrm>
              <a:off x="7516675" y="1605953"/>
              <a:ext cx="0" cy="5241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9564549" y="1596424"/>
              <a:ext cx="0" cy="5241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ál 63"/>
            <p:cNvSpPr/>
            <p:nvPr/>
          </p:nvSpPr>
          <p:spPr>
            <a:xfrm>
              <a:off x="9480411" y="2064942"/>
              <a:ext cx="155575" cy="14929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7413487" y="2071294"/>
              <a:ext cx="157163" cy="14770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49" name="TextovéPole 65"/>
          <p:cNvSpPr txBox="1">
            <a:spLocks noChangeArrowheads="1"/>
          </p:cNvSpPr>
          <p:nvPr/>
        </p:nvSpPr>
        <p:spPr bwMode="auto">
          <a:xfrm>
            <a:off x="277813" y="3657600"/>
            <a:ext cx="1841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67" name="Obdélník 66"/>
          <p:cNvSpPr/>
          <p:nvPr/>
        </p:nvSpPr>
        <p:spPr>
          <a:xfrm>
            <a:off x="5286375" y="979488"/>
            <a:ext cx="6916738" cy="31702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6151" name="TextovéPole 72"/>
          <p:cNvSpPr txBox="1">
            <a:spLocks noChangeArrowheads="1"/>
          </p:cNvSpPr>
          <p:nvPr/>
        </p:nvSpPr>
        <p:spPr bwMode="auto">
          <a:xfrm>
            <a:off x="263525" y="3860800"/>
            <a:ext cx="6616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Dokážete nakreslit schéma zapojení?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6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Skupina 1"/>
          <p:cNvGrpSpPr>
            <a:grpSpLocks/>
          </p:cNvGrpSpPr>
          <p:nvPr/>
        </p:nvGrpSpPr>
        <p:grpSpPr bwMode="auto">
          <a:xfrm>
            <a:off x="690563" y="790575"/>
            <a:ext cx="4344987" cy="1644650"/>
            <a:chOff x="6067287" y="1326431"/>
            <a:chExt cx="4344987" cy="1643781"/>
          </a:xfrm>
        </p:grpSpPr>
        <p:cxnSp>
          <p:nvCxnSpPr>
            <p:cNvPr id="3" name="Přímá spojnice 2"/>
            <p:cNvCxnSpPr>
              <a:cxnSpLocks/>
            </p:cNvCxnSpPr>
            <p:nvPr/>
          </p:nvCxnSpPr>
          <p:spPr>
            <a:xfrm>
              <a:off x="7211874" y="2875012"/>
              <a:ext cx="404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>
              <a:cxnSpLocks/>
            </p:cNvCxnSpPr>
            <p:nvPr/>
          </p:nvCxnSpPr>
          <p:spPr>
            <a:xfrm flipH="1">
              <a:off x="6421299" y="2890879"/>
              <a:ext cx="277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83" name="TextovéPole 12"/>
            <p:cNvSpPr txBox="1">
              <a:spLocks noChangeArrowheads="1"/>
            </p:cNvSpPr>
            <p:nvPr/>
          </p:nvSpPr>
          <p:spPr bwMode="auto">
            <a:xfrm>
              <a:off x="7148374" y="2412999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6" name="Ovál 5"/>
            <p:cNvSpPr/>
            <p:nvPr/>
          </p:nvSpPr>
          <p:spPr>
            <a:xfrm>
              <a:off x="8759687" y="2813133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9281974" y="2813133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8" name="Přímá spojnice 7"/>
            <p:cNvCxnSpPr>
              <a:stCxn id="6" idx="0"/>
            </p:cNvCxnSpPr>
            <p:nvPr/>
          </p:nvCxnSpPr>
          <p:spPr>
            <a:xfrm flipV="1">
              <a:off x="8839062" y="2637013"/>
              <a:ext cx="601662" cy="1761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87" name="Skupina 8"/>
            <p:cNvGrpSpPr>
              <a:grpSpLocks/>
            </p:cNvGrpSpPr>
            <p:nvPr/>
          </p:nvGrpSpPr>
          <p:grpSpPr bwMode="auto">
            <a:xfrm>
              <a:off x="8277087" y="1909762"/>
              <a:ext cx="482600" cy="461962"/>
              <a:chOff x="3057525" y="1511300"/>
              <a:chExt cx="482600" cy="461963"/>
            </a:xfrm>
          </p:grpSpPr>
          <p:sp>
            <p:nvSpPr>
              <p:cNvPr id="29" name="Ovál 28"/>
              <p:cNvSpPr/>
              <p:nvPr/>
            </p:nvSpPr>
            <p:spPr>
              <a:xfrm>
                <a:off x="3057525" y="1511861"/>
                <a:ext cx="482600" cy="46172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0" name="Přímá spojnice 29"/>
              <p:cNvCxnSpPr>
                <a:cxnSpLocks/>
                <a:stCxn id="29" idx="7"/>
                <a:endCxn id="29" idx="3"/>
              </p:cNvCxnSpPr>
              <p:nvPr/>
            </p:nvCxnSpPr>
            <p:spPr>
              <a:xfrm flipH="1">
                <a:off x="3127375" y="1578501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>
                <a:stCxn id="29" idx="1"/>
                <a:endCxn id="29" idx="5"/>
              </p:cNvCxnSpPr>
              <p:nvPr/>
            </p:nvCxnSpPr>
            <p:spPr>
              <a:xfrm>
                <a:off x="3127375" y="1578501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Ovál 9"/>
            <p:cNvSpPr/>
            <p:nvPr/>
          </p:nvSpPr>
          <p:spPr>
            <a:xfrm>
              <a:off x="6667362" y="2851213"/>
              <a:ext cx="158750" cy="11899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7211874" y="2851213"/>
              <a:ext cx="158750" cy="11899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190" name="TextovéPole 11"/>
            <p:cNvSpPr txBox="1">
              <a:spLocks noChangeArrowheads="1"/>
            </p:cNvSpPr>
            <p:nvPr/>
          </p:nvSpPr>
          <p:spPr bwMode="auto">
            <a:xfrm>
              <a:off x="6653074" y="2373312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13" name="Přímá spojnice 12"/>
            <p:cNvCxnSpPr>
              <a:cxnSpLocks/>
              <a:endCxn id="6" idx="2"/>
            </p:cNvCxnSpPr>
            <p:nvPr/>
          </p:nvCxnSpPr>
          <p:spPr>
            <a:xfrm>
              <a:off x="7516674" y="2871839"/>
              <a:ext cx="1243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stCxn id="29" idx="2"/>
            </p:cNvCxnSpPr>
            <p:nvPr/>
          </p:nvCxnSpPr>
          <p:spPr>
            <a:xfrm flipH="1" flipV="1">
              <a:off x="6078399" y="2130869"/>
              <a:ext cx="2198688" cy="1110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078399" y="2141975"/>
              <a:ext cx="0" cy="78857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>
              <a:off x="6067287" y="2890879"/>
              <a:ext cx="354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29" idx="6"/>
            </p:cNvCxnSpPr>
            <p:nvPr/>
          </p:nvCxnSpPr>
          <p:spPr>
            <a:xfrm>
              <a:off x="8759687" y="2141975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stCxn id="7" idx="6"/>
            </p:cNvCxnSpPr>
            <p:nvPr/>
          </p:nvCxnSpPr>
          <p:spPr>
            <a:xfrm>
              <a:off x="9440724" y="2871839"/>
              <a:ext cx="971550" cy="19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0372587" y="2141975"/>
              <a:ext cx="0" cy="7489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cxnSpLocks/>
            </p:cNvCxnSpPr>
            <p:nvPr/>
          </p:nvCxnSpPr>
          <p:spPr>
            <a:xfrm>
              <a:off x="7488099" y="1607271"/>
              <a:ext cx="2093913" cy="95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99" name="Skupina 8"/>
            <p:cNvGrpSpPr>
              <a:grpSpLocks/>
            </p:cNvGrpSpPr>
            <p:nvPr/>
          </p:nvGrpSpPr>
          <p:grpSpPr bwMode="auto">
            <a:xfrm>
              <a:off x="8277087" y="1326431"/>
              <a:ext cx="482600" cy="461962"/>
              <a:chOff x="3057525" y="1511300"/>
              <a:chExt cx="482600" cy="461963"/>
            </a:xfrm>
          </p:grpSpPr>
          <p:sp>
            <p:nvSpPr>
              <p:cNvPr id="26" name="Ovál 25"/>
              <p:cNvSpPr/>
              <p:nvPr/>
            </p:nvSpPr>
            <p:spPr>
              <a:xfrm>
                <a:off x="3057525" y="1511300"/>
                <a:ext cx="482600" cy="46172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7" name="Přímá spojnice 26"/>
              <p:cNvCxnSpPr>
                <a:cxnSpLocks/>
                <a:stCxn id="26" idx="7"/>
                <a:endCxn id="26" idx="3"/>
              </p:cNvCxnSpPr>
              <p:nvPr/>
            </p:nvCxnSpPr>
            <p:spPr>
              <a:xfrm flipH="1">
                <a:off x="3127375" y="1577940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>
                <a:stCxn id="26" idx="1"/>
                <a:endCxn id="26" idx="5"/>
              </p:cNvCxnSpPr>
              <p:nvPr/>
            </p:nvCxnSpPr>
            <p:spPr>
              <a:xfrm>
                <a:off x="3127375" y="1577940"/>
                <a:ext cx="341312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nice 21"/>
            <p:cNvCxnSpPr/>
            <p:nvPr/>
          </p:nvCxnSpPr>
          <p:spPr>
            <a:xfrm>
              <a:off x="7516674" y="1607271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9564549" y="1596163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vál 23"/>
            <p:cNvSpPr/>
            <p:nvPr/>
          </p:nvSpPr>
          <p:spPr>
            <a:xfrm>
              <a:off x="9480412" y="2065815"/>
              <a:ext cx="155575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7413487" y="2070576"/>
              <a:ext cx="157162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71" name="TextovéPole 1"/>
          <p:cNvSpPr txBox="1">
            <a:spLocks noChangeArrowheads="1"/>
          </p:cNvSpPr>
          <p:nvPr/>
        </p:nvSpPr>
        <p:spPr bwMode="auto">
          <a:xfrm>
            <a:off x="381000" y="250825"/>
            <a:ext cx="10956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Dokážete zapojit elektrický obvod podle tohoto schématu? Postupně klikejte na vodiče.</a:t>
            </a:r>
          </a:p>
        </p:txBody>
      </p:sp>
      <p:pic>
        <p:nvPicPr>
          <p:cNvPr id="717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488" y="3370263"/>
            <a:ext cx="4332287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6875" y="741363"/>
            <a:ext cx="2916238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4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6875" y="3035300"/>
            <a:ext cx="2916238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1888" y="3429000"/>
            <a:ext cx="3108325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7" name="Volný tvar: obrazec 36"/>
          <p:cNvSpPr/>
          <p:nvPr/>
        </p:nvSpPr>
        <p:spPr>
          <a:xfrm>
            <a:off x="533400" y="4813300"/>
            <a:ext cx="5216525" cy="2936875"/>
          </a:xfrm>
          <a:custGeom>
            <a:avLst/>
            <a:gdLst>
              <a:gd name="connsiteX0" fmla="*/ 194872 w 5216577"/>
              <a:gd name="connsiteY0" fmla="*/ 2938072 h 2938072"/>
              <a:gd name="connsiteX1" fmla="*/ 179882 w 5216577"/>
              <a:gd name="connsiteY1" fmla="*/ 2848131 h 2938072"/>
              <a:gd name="connsiteX2" fmla="*/ 149902 w 5216577"/>
              <a:gd name="connsiteY2" fmla="*/ 2803161 h 2938072"/>
              <a:gd name="connsiteX3" fmla="*/ 119921 w 5216577"/>
              <a:gd name="connsiteY3" fmla="*/ 2668249 h 2938072"/>
              <a:gd name="connsiteX4" fmla="*/ 89941 w 5216577"/>
              <a:gd name="connsiteY4" fmla="*/ 2428407 h 2938072"/>
              <a:gd name="connsiteX5" fmla="*/ 74951 w 5216577"/>
              <a:gd name="connsiteY5" fmla="*/ 2383436 h 2938072"/>
              <a:gd name="connsiteX6" fmla="*/ 29980 w 5216577"/>
              <a:gd name="connsiteY6" fmla="*/ 2188564 h 2938072"/>
              <a:gd name="connsiteX7" fmla="*/ 14990 w 5216577"/>
              <a:gd name="connsiteY7" fmla="*/ 2143594 h 2938072"/>
              <a:gd name="connsiteX8" fmla="*/ 0 w 5216577"/>
              <a:gd name="connsiteY8" fmla="*/ 1888761 h 2938072"/>
              <a:gd name="connsiteX9" fmla="*/ 14990 w 5216577"/>
              <a:gd name="connsiteY9" fmla="*/ 1349115 h 2938072"/>
              <a:gd name="connsiteX10" fmla="*/ 29980 w 5216577"/>
              <a:gd name="connsiteY10" fmla="*/ 1274164 h 2938072"/>
              <a:gd name="connsiteX11" fmla="*/ 44970 w 5216577"/>
              <a:gd name="connsiteY11" fmla="*/ 1139253 h 2938072"/>
              <a:gd name="connsiteX12" fmla="*/ 59961 w 5216577"/>
              <a:gd name="connsiteY12" fmla="*/ 1094282 h 2938072"/>
              <a:gd name="connsiteX13" fmla="*/ 104931 w 5216577"/>
              <a:gd name="connsiteY13" fmla="*/ 1079292 h 2938072"/>
              <a:gd name="connsiteX14" fmla="*/ 149902 w 5216577"/>
              <a:gd name="connsiteY14" fmla="*/ 1049312 h 2938072"/>
              <a:gd name="connsiteX15" fmla="*/ 239843 w 5216577"/>
              <a:gd name="connsiteY15" fmla="*/ 1019331 h 2938072"/>
              <a:gd name="connsiteX16" fmla="*/ 539646 w 5216577"/>
              <a:gd name="connsiteY16" fmla="*/ 989351 h 2938072"/>
              <a:gd name="connsiteX17" fmla="*/ 734518 w 5216577"/>
              <a:gd name="connsiteY17" fmla="*/ 974361 h 2938072"/>
              <a:gd name="connsiteX18" fmla="*/ 824459 w 5216577"/>
              <a:gd name="connsiteY18" fmla="*/ 959371 h 2938072"/>
              <a:gd name="connsiteX19" fmla="*/ 1439056 w 5216577"/>
              <a:gd name="connsiteY19" fmla="*/ 929390 h 2938072"/>
              <a:gd name="connsiteX20" fmla="*/ 2293495 w 5216577"/>
              <a:gd name="connsiteY20" fmla="*/ 944380 h 2938072"/>
              <a:gd name="connsiteX21" fmla="*/ 2368446 w 5216577"/>
              <a:gd name="connsiteY21" fmla="*/ 959371 h 2938072"/>
              <a:gd name="connsiteX22" fmla="*/ 2713220 w 5216577"/>
              <a:gd name="connsiteY22" fmla="*/ 974361 h 2938072"/>
              <a:gd name="connsiteX23" fmla="*/ 3597639 w 5216577"/>
              <a:gd name="connsiteY23" fmla="*/ 989351 h 2938072"/>
              <a:gd name="connsiteX24" fmla="*/ 3792511 w 5216577"/>
              <a:gd name="connsiteY24" fmla="*/ 929390 h 2938072"/>
              <a:gd name="connsiteX25" fmla="*/ 4002374 w 5216577"/>
              <a:gd name="connsiteY25" fmla="*/ 899410 h 2938072"/>
              <a:gd name="connsiteX26" fmla="*/ 4107305 w 5216577"/>
              <a:gd name="connsiteY26" fmla="*/ 869430 h 2938072"/>
              <a:gd name="connsiteX27" fmla="*/ 4152275 w 5216577"/>
              <a:gd name="connsiteY27" fmla="*/ 839449 h 2938072"/>
              <a:gd name="connsiteX28" fmla="*/ 4212236 w 5216577"/>
              <a:gd name="connsiteY28" fmla="*/ 809469 h 2938072"/>
              <a:gd name="connsiteX29" fmla="*/ 4302177 w 5216577"/>
              <a:gd name="connsiteY29" fmla="*/ 764499 h 2938072"/>
              <a:gd name="connsiteX30" fmla="*/ 4377128 w 5216577"/>
              <a:gd name="connsiteY30" fmla="*/ 704538 h 2938072"/>
              <a:gd name="connsiteX31" fmla="*/ 4437089 w 5216577"/>
              <a:gd name="connsiteY31" fmla="*/ 659567 h 2938072"/>
              <a:gd name="connsiteX32" fmla="*/ 4527030 w 5216577"/>
              <a:gd name="connsiteY32" fmla="*/ 599607 h 2938072"/>
              <a:gd name="connsiteX33" fmla="*/ 4601980 w 5216577"/>
              <a:gd name="connsiteY33" fmla="*/ 539646 h 2938072"/>
              <a:gd name="connsiteX34" fmla="*/ 4646951 w 5216577"/>
              <a:gd name="connsiteY34" fmla="*/ 524656 h 2938072"/>
              <a:gd name="connsiteX35" fmla="*/ 4721902 w 5216577"/>
              <a:gd name="connsiteY35" fmla="*/ 449705 h 2938072"/>
              <a:gd name="connsiteX36" fmla="*/ 4796852 w 5216577"/>
              <a:gd name="connsiteY36" fmla="*/ 374754 h 2938072"/>
              <a:gd name="connsiteX37" fmla="*/ 4826833 w 5216577"/>
              <a:gd name="connsiteY37" fmla="*/ 344774 h 2938072"/>
              <a:gd name="connsiteX38" fmla="*/ 4901784 w 5216577"/>
              <a:gd name="connsiteY38" fmla="*/ 284813 h 2938072"/>
              <a:gd name="connsiteX39" fmla="*/ 4961744 w 5216577"/>
              <a:gd name="connsiteY39" fmla="*/ 239843 h 2938072"/>
              <a:gd name="connsiteX40" fmla="*/ 5036695 w 5216577"/>
              <a:gd name="connsiteY40" fmla="*/ 134912 h 2938072"/>
              <a:gd name="connsiteX41" fmla="*/ 5066675 w 5216577"/>
              <a:gd name="connsiteY41" fmla="*/ 104931 h 2938072"/>
              <a:gd name="connsiteX42" fmla="*/ 5111646 w 5216577"/>
              <a:gd name="connsiteY42" fmla="*/ 89941 h 2938072"/>
              <a:gd name="connsiteX43" fmla="*/ 5141626 w 5216577"/>
              <a:gd name="connsiteY43" fmla="*/ 44971 h 2938072"/>
              <a:gd name="connsiteX44" fmla="*/ 5216577 w 5216577"/>
              <a:gd name="connsiteY44" fmla="*/ 0 h 29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5216577" h="2938072">
                <a:moveTo>
                  <a:pt x="194872" y="2938072"/>
                </a:moveTo>
                <a:cubicBezTo>
                  <a:pt x="189875" y="2908092"/>
                  <a:pt x="189493" y="2876965"/>
                  <a:pt x="179882" y="2848131"/>
                </a:cubicBezTo>
                <a:cubicBezTo>
                  <a:pt x="174185" y="2831040"/>
                  <a:pt x="155599" y="2820252"/>
                  <a:pt x="149902" y="2803161"/>
                </a:cubicBezTo>
                <a:cubicBezTo>
                  <a:pt x="135334" y="2759457"/>
                  <a:pt x="129915" y="2713220"/>
                  <a:pt x="119921" y="2668249"/>
                </a:cubicBezTo>
                <a:cubicBezTo>
                  <a:pt x="112381" y="2592848"/>
                  <a:pt x="106847" y="2504484"/>
                  <a:pt x="89941" y="2428407"/>
                </a:cubicBezTo>
                <a:cubicBezTo>
                  <a:pt x="86513" y="2412982"/>
                  <a:pt x="79948" y="2398426"/>
                  <a:pt x="74951" y="2383436"/>
                </a:cubicBezTo>
                <a:cubicBezTo>
                  <a:pt x="55492" y="2247219"/>
                  <a:pt x="71134" y="2312025"/>
                  <a:pt x="29980" y="2188564"/>
                </a:cubicBezTo>
                <a:lnTo>
                  <a:pt x="14990" y="2143594"/>
                </a:lnTo>
                <a:cubicBezTo>
                  <a:pt x="9993" y="2058650"/>
                  <a:pt x="0" y="1973852"/>
                  <a:pt x="0" y="1888761"/>
                </a:cubicBezTo>
                <a:cubicBezTo>
                  <a:pt x="0" y="1708810"/>
                  <a:pt x="6222" y="1528853"/>
                  <a:pt x="14990" y="1349115"/>
                </a:cubicBezTo>
                <a:cubicBezTo>
                  <a:pt x="16231" y="1323667"/>
                  <a:pt x="26377" y="1299386"/>
                  <a:pt x="29980" y="1274164"/>
                </a:cubicBezTo>
                <a:cubicBezTo>
                  <a:pt x="36379" y="1229372"/>
                  <a:pt x="37531" y="1183884"/>
                  <a:pt x="44970" y="1139253"/>
                </a:cubicBezTo>
                <a:cubicBezTo>
                  <a:pt x="47568" y="1123667"/>
                  <a:pt x="48788" y="1105455"/>
                  <a:pt x="59961" y="1094282"/>
                </a:cubicBezTo>
                <a:cubicBezTo>
                  <a:pt x="71134" y="1083109"/>
                  <a:pt x="90798" y="1086358"/>
                  <a:pt x="104931" y="1079292"/>
                </a:cubicBezTo>
                <a:cubicBezTo>
                  <a:pt x="121045" y="1071235"/>
                  <a:pt x="133439" y="1056629"/>
                  <a:pt x="149902" y="1049312"/>
                </a:cubicBezTo>
                <a:cubicBezTo>
                  <a:pt x="178780" y="1036477"/>
                  <a:pt x="209863" y="1029325"/>
                  <a:pt x="239843" y="1019331"/>
                </a:cubicBezTo>
                <a:cubicBezTo>
                  <a:pt x="367013" y="976940"/>
                  <a:pt x="261093" y="1007921"/>
                  <a:pt x="539646" y="989351"/>
                </a:cubicBezTo>
                <a:cubicBezTo>
                  <a:pt x="604651" y="985017"/>
                  <a:pt x="669561" y="979358"/>
                  <a:pt x="734518" y="974361"/>
                </a:cubicBezTo>
                <a:cubicBezTo>
                  <a:pt x="764498" y="969364"/>
                  <a:pt x="794202" y="962253"/>
                  <a:pt x="824459" y="959371"/>
                </a:cubicBezTo>
                <a:cubicBezTo>
                  <a:pt x="1000621" y="942593"/>
                  <a:pt x="1283043" y="935390"/>
                  <a:pt x="1439056" y="929390"/>
                </a:cubicBezTo>
                <a:lnTo>
                  <a:pt x="2293495" y="944380"/>
                </a:lnTo>
                <a:cubicBezTo>
                  <a:pt x="2318960" y="945201"/>
                  <a:pt x="2343032" y="957556"/>
                  <a:pt x="2368446" y="959371"/>
                </a:cubicBezTo>
                <a:cubicBezTo>
                  <a:pt x="2483187" y="967567"/>
                  <a:pt x="2598295" y="969364"/>
                  <a:pt x="2713220" y="974361"/>
                </a:cubicBezTo>
                <a:cubicBezTo>
                  <a:pt x="3046632" y="1085497"/>
                  <a:pt x="2837027" y="1026758"/>
                  <a:pt x="3597639" y="989351"/>
                </a:cubicBezTo>
                <a:cubicBezTo>
                  <a:pt x="3681144" y="985244"/>
                  <a:pt x="3720133" y="953516"/>
                  <a:pt x="3792511" y="929390"/>
                </a:cubicBezTo>
                <a:cubicBezTo>
                  <a:pt x="3862372" y="906103"/>
                  <a:pt x="3926586" y="906989"/>
                  <a:pt x="4002374" y="899410"/>
                </a:cubicBezTo>
                <a:cubicBezTo>
                  <a:pt x="4021583" y="894608"/>
                  <a:pt x="4085802" y="880182"/>
                  <a:pt x="4107305" y="869430"/>
                </a:cubicBezTo>
                <a:cubicBezTo>
                  <a:pt x="4123419" y="861373"/>
                  <a:pt x="4136633" y="848387"/>
                  <a:pt x="4152275" y="839449"/>
                </a:cubicBezTo>
                <a:cubicBezTo>
                  <a:pt x="4171677" y="828362"/>
                  <a:pt x="4192834" y="820556"/>
                  <a:pt x="4212236" y="809469"/>
                </a:cubicBezTo>
                <a:cubicBezTo>
                  <a:pt x="4293602" y="762975"/>
                  <a:pt x="4219727" y="791982"/>
                  <a:pt x="4302177" y="764499"/>
                </a:cubicBezTo>
                <a:cubicBezTo>
                  <a:pt x="4352314" y="714360"/>
                  <a:pt x="4310942" y="751814"/>
                  <a:pt x="4377128" y="704538"/>
                </a:cubicBezTo>
                <a:cubicBezTo>
                  <a:pt x="4397458" y="690017"/>
                  <a:pt x="4416621" y="673894"/>
                  <a:pt x="4437089" y="659567"/>
                </a:cubicBezTo>
                <a:cubicBezTo>
                  <a:pt x="4466607" y="638904"/>
                  <a:pt x="4501552" y="625086"/>
                  <a:pt x="4527030" y="599607"/>
                </a:cubicBezTo>
                <a:cubicBezTo>
                  <a:pt x="4554915" y="571721"/>
                  <a:pt x="4564160" y="558556"/>
                  <a:pt x="4601980" y="539646"/>
                </a:cubicBezTo>
                <a:cubicBezTo>
                  <a:pt x="4616113" y="532580"/>
                  <a:pt x="4631961" y="529653"/>
                  <a:pt x="4646951" y="524656"/>
                </a:cubicBezTo>
                <a:cubicBezTo>
                  <a:pt x="4706912" y="434713"/>
                  <a:pt x="4641953" y="519660"/>
                  <a:pt x="4721902" y="449705"/>
                </a:cubicBezTo>
                <a:cubicBezTo>
                  <a:pt x="4748492" y="426439"/>
                  <a:pt x="4771868" y="399738"/>
                  <a:pt x="4796852" y="374754"/>
                </a:cubicBezTo>
                <a:cubicBezTo>
                  <a:pt x="4806846" y="364760"/>
                  <a:pt x="4815074" y="352614"/>
                  <a:pt x="4826833" y="344774"/>
                </a:cubicBezTo>
                <a:cubicBezTo>
                  <a:pt x="4938017" y="270651"/>
                  <a:pt x="4816345" y="356012"/>
                  <a:pt x="4901784" y="284813"/>
                </a:cubicBezTo>
                <a:cubicBezTo>
                  <a:pt x="4920977" y="268819"/>
                  <a:pt x="4944078" y="257509"/>
                  <a:pt x="4961744" y="239843"/>
                </a:cubicBezTo>
                <a:cubicBezTo>
                  <a:pt x="5003943" y="197644"/>
                  <a:pt x="5002650" y="177469"/>
                  <a:pt x="5036695" y="134912"/>
                </a:cubicBezTo>
                <a:cubicBezTo>
                  <a:pt x="5045524" y="123876"/>
                  <a:pt x="5054556" y="112202"/>
                  <a:pt x="5066675" y="104931"/>
                </a:cubicBezTo>
                <a:cubicBezTo>
                  <a:pt x="5080224" y="96801"/>
                  <a:pt x="5096656" y="94938"/>
                  <a:pt x="5111646" y="89941"/>
                </a:cubicBezTo>
                <a:cubicBezTo>
                  <a:pt x="5121639" y="74951"/>
                  <a:pt x="5128887" y="57710"/>
                  <a:pt x="5141626" y="44971"/>
                </a:cubicBezTo>
                <a:cubicBezTo>
                  <a:pt x="5159716" y="26881"/>
                  <a:pt x="5192919" y="11829"/>
                  <a:pt x="5216577" y="0"/>
                </a:cubicBezTo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Volný tvar: obrazec 37"/>
          <p:cNvSpPr/>
          <p:nvPr/>
        </p:nvSpPr>
        <p:spPr>
          <a:xfrm>
            <a:off x="11018838" y="790575"/>
            <a:ext cx="257175" cy="2263775"/>
          </a:xfrm>
          <a:custGeom>
            <a:avLst/>
            <a:gdLst>
              <a:gd name="connsiteX0" fmla="*/ 256777 w 256777"/>
              <a:gd name="connsiteY0" fmla="*/ 0 h 2263515"/>
              <a:gd name="connsiteX1" fmla="*/ 196816 w 256777"/>
              <a:gd name="connsiteY1" fmla="*/ 44971 h 2263515"/>
              <a:gd name="connsiteX2" fmla="*/ 106875 w 256777"/>
              <a:gd name="connsiteY2" fmla="*/ 134912 h 2263515"/>
              <a:gd name="connsiteX3" fmla="*/ 61905 w 256777"/>
              <a:gd name="connsiteY3" fmla="*/ 224853 h 2263515"/>
              <a:gd name="connsiteX4" fmla="*/ 31925 w 256777"/>
              <a:gd name="connsiteY4" fmla="*/ 269823 h 2263515"/>
              <a:gd name="connsiteX5" fmla="*/ 16934 w 256777"/>
              <a:gd name="connsiteY5" fmla="*/ 374755 h 2263515"/>
              <a:gd name="connsiteX6" fmla="*/ 1944 w 256777"/>
              <a:gd name="connsiteY6" fmla="*/ 464696 h 2263515"/>
              <a:gd name="connsiteX7" fmla="*/ 31925 w 256777"/>
              <a:gd name="connsiteY7" fmla="*/ 1439056 h 2263515"/>
              <a:gd name="connsiteX8" fmla="*/ 46915 w 256777"/>
              <a:gd name="connsiteY8" fmla="*/ 1768840 h 2263515"/>
              <a:gd name="connsiteX9" fmla="*/ 61905 w 256777"/>
              <a:gd name="connsiteY9" fmla="*/ 1888761 h 2263515"/>
              <a:gd name="connsiteX10" fmla="*/ 121866 w 256777"/>
              <a:gd name="connsiteY10" fmla="*/ 1993692 h 2263515"/>
              <a:gd name="connsiteX11" fmla="*/ 166836 w 256777"/>
              <a:gd name="connsiteY11" fmla="*/ 2113614 h 2263515"/>
              <a:gd name="connsiteX12" fmla="*/ 211807 w 256777"/>
              <a:gd name="connsiteY12" fmla="*/ 2233535 h 2263515"/>
              <a:gd name="connsiteX13" fmla="*/ 241787 w 256777"/>
              <a:gd name="connsiteY13" fmla="*/ 2263515 h 2263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6777" h="2263515">
                <a:moveTo>
                  <a:pt x="256777" y="0"/>
                </a:moveTo>
                <a:cubicBezTo>
                  <a:pt x="236790" y="14990"/>
                  <a:pt x="214482" y="27305"/>
                  <a:pt x="196816" y="44971"/>
                </a:cubicBezTo>
                <a:cubicBezTo>
                  <a:pt x="85259" y="156529"/>
                  <a:pt x="212856" y="64260"/>
                  <a:pt x="106875" y="134912"/>
                </a:cubicBezTo>
                <a:cubicBezTo>
                  <a:pt x="20958" y="263788"/>
                  <a:pt x="123966" y="100730"/>
                  <a:pt x="61905" y="224853"/>
                </a:cubicBezTo>
                <a:cubicBezTo>
                  <a:pt x="53848" y="240967"/>
                  <a:pt x="41918" y="254833"/>
                  <a:pt x="31925" y="269823"/>
                </a:cubicBezTo>
                <a:cubicBezTo>
                  <a:pt x="26928" y="304800"/>
                  <a:pt x="22307" y="339833"/>
                  <a:pt x="16934" y="374755"/>
                </a:cubicBezTo>
                <a:cubicBezTo>
                  <a:pt x="12312" y="404795"/>
                  <a:pt x="1944" y="434302"/>
                  <a:pt x="1944" y="464696"/>
                </a:cubicBezTo>
                <a:cubicBezTo>
                  <a:pt x="1944" y="1207213"/>
                  <a:pt x="-11419" y="1048982"/>
                  <a:pt x="31925" y="1439056"/>
                </a:cubicBezTo>
                <a:cubicBezTo>
                  <a:pt x="36922" y="1548984"/>
                  <a:pt x="39595" y="1659042"/>
                  <a:pt x="46915" y="1768840"/>
                </a:cubicBezTo>
                <a:cubicBezTo>
                  <a:pt x="49595" y="1809036"/>
                  <a:pt x="52135" y="1849679"/>
                  <a:pt x="61905" y="1888761"/>
                </a:cubicBezTo>
                <a:cubicBezTo>
                  <a:pt x="69513" y="1919195"/>
                  <a:pt x="104022" y="1966926"/>
                  <a:pt x="121866" y="1993692"/>
                </a:cubicBezTo>
                <a:cubicBezTo>
                  <a:pt x="150786" y="2138295"/>
                  <a:pt x="115371" y="2010684"/>
                  <a:pt x="166836" y="2113614"/>
                </a:cubicBezTo>
                <a:cubicBezTo>
                  <a:pt x="221175" y="2222293"/>
                  <a:pt x="123438" y="2078891"/>
                  <a:pt x="211807" y="2233535"/>
                </a:cubicBezTo>
                <a:cubicBezTo>
                  <a:pt x="218819" y="2245806"/>
                  <a:pt x="231794" y="2253522"/>
                  <a:pt x="241787" y="2263515"/>
                </a:cubicBezTo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Volný tvar: obrazec 38"/>
          <p:cNvSpPr/>
          <p:nvPr/>
        </p:nvSpPr>
        <p:spPr>
          <a:xfrm>
            <a:off x="1555750" y="5338763"/>
            <a:ext cx="7554913" cy="1557337"/>
          </a:xfrm>
          <a:custGeom>
            <a:avLst/>
            <a:gdLst>
              <a:gd name="connsiteX0" fmla="*/ 0 w 7555043"/>
              <a:gd name="connsiteY0" fmla="*/ 0 h 1557465"/>
              <a:gd name="connsiteX1" fmla="*/ 29980 w 7555043"/>
              <a:gd name="connsiteY1" fmla="*/ 254833 h 1557465"/>
              <a:gd name="connsiteX2" fmla="*/ 59961 w 7555043"/>
              <a:gd name="connsiteY2" fmla="*/ 314793 h 1557465"/>
              <a:gd name="connsiteX3" fmla="*/ 119921 w 7555043"/>
              <a:gd name="connsiteY3" fmla="*/ 449705 h 1557465"/>
              <a:gd name="connsiteX4" fmla="*/ 179882 w 7555043"/>
              <a:gd name="connsiteY4" fmla="*/ 584616 h 1557465"/>
              <a:gd name="connsiteX5" fmla="*/ 194872 w 7555043"/>
              <a:gd name="connsiteY5" fmla="*/ 644577 h 1557465"/>
              <a:gd name="connsiteX6" fmla="*/ 224853 w 7555043"/>
              <a:gd name="connsiteY6" fmla="*/ 689547 h 1557465"/>
              <a:gd name="connsiteX7" fmla="*/ 299803 w 7555043"/>
              <a:gd name="connsiteY7" fmla="*/ 794479 h 1557465"/>
              <a:gd name="connsiteX8" fmla="*/ 344774 w 7555043"/>
              <a:gd name="connsiteY8" fmla="*/ 899410 h 1557465"/>
              <a:gd name="connsiteX9" fmla="*/ 359764 w 7555043"/>
              <a:gd name="connsiteY9" fmla="*/ 959370 h 1557465"/>
              <a:gd name="connsiteX10" fmla="*/ 419725 w 7555043"/>
              <a:gd name="connsiteY10" fmla="*/ 1064302 h 1557465"/>
              <a:gd name="connsiteX11" fmla="*/ 494676 w 7555043"/>
              <a:gd name="connsiteY11" fmla="*/ 1229193 h 1557465"/>
              <a:gd name="connsiteX12" fmla="*/ 524656 w 7555043"/>
              <a:gd name="connsiteY12" fmla="*/ 1274164 h 1557465"/>
              <a:gd name="connsiteX13" fmla="*/ 614597 w 7555043"/>
              <a:gd name="connsiteY13" fmla="*/ 1319134 h 1557465"/>
              <a:gd name="connsiteX14" fmla="*/ 764499 w 7555043"/>
              <a:gd name="connsiteY14" fmla="*/ 1379095 h 1557465"/>
              <a:gd name="connsiteX15" fmla="*/ 2218544 w 7555043"/>
              <a:gd name="connsiteY15" fmla="*/ 1469036 h 1557465"/>
              <a:gd name="connsiteX16" fmla="*/ 2503358 w 7555043"/>
              <a:gd name="connsiteY16" fmla="*/ 1514007 h 1557465"/>
              <a:gd name="connsiteX17" fmla="*/ 5336499 w 7555043"/>
              <a:gd name="connsiteY17" fmla="*/ 1528997 h 1557465"/>
              <a:gd name="connsiteX18" fmla="*/ 5771213 w 7555043"/>
              <a:gd name="connsiteY18" fmla="*/ 1514007 h 1557465"/>
              <a:gd name="connsiteX19" fmla="*/ 5936105 w 7555043"/>
              <a:gd name="connsiteY19" fmla="*/ 1499016 h 1557465"/>
              <a:gd name="connsiteX20" fmla="*/ 6071017 w 7555043"/>
              <a:gd name="connsiteY20" fmla="*/ 1469036 h 1557465"/>
              <a:gd name="connsiteX21" fmla="*/ 6400800 w 7555043"/>
              <a:gd name="connsiteY21" fmla="*/ 1424066 h 1557465"/>
              <a:gd name="connsiteX22" fmla="*/ 6475751 w 7555043"/>
              <a:gd name="connsiteY22" fmla="*/ 1409075 h 1557465"/>
              <a:gd name="connsiteX23" fmla="*/ 6520721 w 7555043"/>
              <a:gd name="connsiteY23" fmla="*/ 1394085 h 1557465"/>
              <a:gd name="connsiteX24" fmla="*/ 6610662 w 7555043"/>
              <a:gd name="connsiteY24" fmla="*/ 1379095 h 1557465"/>
              <a:gd name="connsiteX25" fmla="*/ 6670623 w 7555043"/>
              <a:gd name="connsiteY25" fmla="*/ 1364105 h 1557465"/>
              <a:gd name="connsiteX26" fmla="*/ 6910466 w 7555043"/>
              <a:gd name="connsiteY26" fmla="*/ 1274164 h 1557465"/>
              <a:gd name="connsiteX27" fmla="*/ 7030387 w 7555043"/>
              <a:gd name="connsiteY27" fmla="*/ 1214203 h 1557465"/>
              <a:gd name="connsiteX28" fmla="*/ 7075358 w 7555043"/>
              <a:gd name="connsiteY28" fmla="*/ 1199213 h 1557465"/>
              <a:gd name="connsiteX29" fmla="*/ 7225259 w 7555043"/>
              <a:gd name="connsiteY29" fmla="*/ 1079292 h 1557465"/>
              <a:gd name="connsiteX30" fmla="*/ 7285220 w 7555043"/>
              <a:gd name="connsiteY30" fmla="*/ 1019331 h 1557465"/>
              <a:gd name="connsiteX31" fmla="*/ 7360171 w 7555043"/>
              <a:gd name="connsiteY31" fmla="*/ 929390 h 1557465"/>
              <a:gd name="connsiteX32" fmla="*/ 7405141 w 7555043"/>
              <a:gd name="connsiteY32" fmla="*/ 794479 h 1557465"/>
              <a:gd name="connsiteX33" fmla="*/ 7420131 w 7555043"/>
              <a:gd name="connsiteY33" fmla="*/ 749508 h 1557465"/>
              <a:gd name="connsiteX34" fmla="*/ 7450112 w 7555043"/>
              <a:gd name="connsiteY34" fmla="*/ 524656 h 1557465"/>
              <a:gd name="connsiteX35" fmla="*/ 7480092 w 7555043"/>
              <a:gd name="connsiteY35" fmla="*/ 434715 h 1557465"/>
              <a:gd name="connsiteX36" fmla="*/ 7525062 w 7555043"/>
              <a:gd name="connsiteY36" fmla="*/ 389744 h 1557465"/>
              <a:gd name="connsiteX37" fmla="*/ 7555043 w 7555043"/>
              <a:gd name="connsiteY37" fmla="*/ 344774 h 1557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7555043" h="1557465">
                <a:moveTo>
                  <a:pt x="0" y="0"/>
                </a:moveTo>
                <a:cubicBezTo>
                  <a:pt x="9993" y="84944"/>
                  <a:pt x="13976" y="170813"/>
                  <a:pt x="29980" y="254833"/>
                </a:cubicBezTo>
                <a:cubicBezTo>
                  <a:pt x="34161" y="276784"/>
                  <a:pt x="52115" y="293870"/>
                  <a:pt x="59961" y="314793"/>
                </a:cubicBezTo>
                <a:cubicBezTo>
                  <a:pt x="145783" y="543647"/>
                  <a:pt x="-25826" y="158212"/>
                  <a:pt x="119921" y="449705"/>
                </a:cubicBezTo>
                <a:cubicBezTo>
                  <a:pt x="141929" y="493721"/>
                  <a:pt x="162216" y="538684"/>
                  <a:pt x="179882" y="584616"/>
                </a:cubicBezTo>
                <a:cubicBezTo>
                  <a:pt x="187278" y="603845"/>
                  <a:pt x="186756" y="625641"/>
                  <a:pt x="194872" y="644577"/>
                </a:cubicBezTo>
                <a:cubicBezTo>
                  <a:pt x="201969" y="661136"/>
                  <a:pt x="214381" y="674887"/>
                  <a:pt x="224853" y="689547"/>
                </a:cubicBezTo>
                <a:cubicBezTo>
                  <a:pt x="317789" y="819657"/>
                  <a:pt x="229171" y="688528"/>
                  <a:pt x="299803" y="794479"/>
                </a:cubicBezTo>
                <a:cubicBezTo>
                  <a:pt x="342843" y="966628"/>
                  <a:pt x="282659" y="754474"/>
                  <a:pt x="344774" y="899410"/>
                </a:cubicBezTo>
                <a:cubicBezTo>
                  <a:pt x="352889" y="918346"/>
                  <a:pt x="352530" y="940080"/>
                  <a:pt x="359764" y="959370"/>
                </a:cubicBezTo>
                <a:cubicBezTo>
                  <a:pt x="376067" y="1002844"/>
                  <a:pt x="394872" y="1027022"/>
                  <a:pt x="419725" y="1064302"/>
                </a:cubicBezTo>
                <a:cubicBezTo>
                  <a:pt x="440949" y="1127975"/>
                  <a:pt x="449989" y="1162162"/>
                  <a:pt x="494676" y="1229193"/>
                </a:cubicBezTo>
                <a:cubicBezTo>
                  <a:pt x="504669" y="1244183"/>
                  <a:pt x="510243" y="1263354"/>
                  <a:pt x="524656" y="1274164"/>
                </a:cubicBezTo>
                <a:cubicBezTo>
                  <a:pt x="551471" y="1294275"/>
                  <a:pt x="585171" y="1303083"/>
                  <a:pt x="614597" y="1319134"/>
                </a:cubicBezTo>
                <a:cubicBezTo>
                  <a:pt x="688474" y="1359430"/>
                  <a:pt x="681023" y="1373942"/>
                  <a:pt x="764499" y="1379095"/>
                </a:cubicBezTo>
                <a:cubicBezTo>
                  <a:pt x="2346861" y="1476772"/>
                  <a:pt x="1431542" y="1394084"/>
                  <a:pt x="2218544" y="1469036"/>
                </a:cubicBezTo>
                <a:cubicBezTo>
                  <a:pt x="2347535" y="1512032"/>
                  <a:pt x="2323890" y="1512230"/>
                  <a:pt x="2503358" y="1514007"/>
                </a:cubicBezTo>
                <a:lnTo>
                  <a:pt x="5336499" y="1528997"/>
                </a:lnTo>
                <a:cubicBezTo>
                  <a:pt x="5504587" y="1585026"/>
                  <a:pt x="5369785" y="1546556"/>
                  <a:pt x="5771213" y="1514007"/>
                </a:cubicBezTo>
                <a:lnTo>
                  <a:pt x="5936105" y="1499016"/>
                </a:lnTo>
                <a:cubicBezTo>
                  <a:pt x="5983852" y="1487080"/>
                  <a:pt x="6021538" y="1476648"/>
                  <a:pt x="6071017" y="1469036"/>
                </a:cubicBezTo>
                <a:cubicBezTo>
                  <a:pt x="6203534" y="1448649"/>
                  <a:pt x="6251960" y="1453836"/>
                  <a:pt x="6400800" y="1424066"/>
                </a:cubicBezTo>
                <a:cubicBezTo>
                  <a:pt x="6425784" y="1419069"/>
                  <a:pt x="6451033" y="1415255"/>
                  <a:pt x="6475751" y="1409075"/>
                </a:cubicBezTo>
                <a:cubicBezTo>
                  <a:pt x="6491080" y="1405243"/>
                  <a:pt x="6505296" y="1397513"/>
                  <a:pt x="6520721" y="1394085"/>
                </a:cubicBezTo>
                <a:cubicBezTo>
                  <a:pt x="6550391" y="1387492"/>
                  <a:pt x="6580858" y="1385056"/>
                  <a:pt x="6610662" y="1379095"/>
                </a:cubicBezTo>
                <a:cubicBezTo>
                  <a:pt x="6630864" y="1375055"/>
                  <a:pt x="6650636" y="1369102"/>
                  <a:pt x="6670623" y="1364105"/>
                </a:cubicBezTo>
                <a:cubicBezTo>
                  <a:pt x="6788013" y="1276062"/>
                  <a:pt x="6686593" y="1340008"/>
                  <a:pt x="6910466" y="1274164"/>
                </a:cubicBezTo>
                <a:cubicBezTo>
                  <a:pt x="7036446" y="1237112"/>
                  <a:pt x="6940063" y="1259366"/>
                  <a:pt x="7030387" y="1214203"/>
                </a:cubicBezTo>
                <a:cubicBezTo>
                  <a:pt x="7044520" y="1207136"/>
                  <a:pt x="7060368" y="1204210"/>
                  <a:pt x="7075358" y="1199213"/>
                </a:cubicBezTo>
                <a:cubicBezTo>
                  <a:pt x="7191462" y="1083109"/>
                  <a:pt x="7133362" y="1109924"/>
                  <a:pt x="7225259" y="1079292"/>
                </a:cubicBezTo>
                <a:cubicBezTo>
                  <a:pt x="7245246" y="1059305"/>
                  <a:pt x="7268261" y="1041944"/>
                  <a:pt x="7285220" y="1019331"/>
                </a:cubicBezTo>
                <a:cubicBezTo>
                  <a:pt x="7338670" y="948064"/>
                  <a:pt x="7312524" y="977036"/>
                  <a:pt x="7360171" y="929390"/>
                </a:cubicBezTo>
                <a:lnTo>
                  <a:pt x="7405141" y="794479"/>
                </a:lnTo>
                <a:lnTo>
                  <a:pt x="7420131" y="749508"/>
                </a:lnTo>
                <a:cubicBezTo>
                  <a:pt x="7427351" y="677304"/>
                  <a:pt x="7430501" y="596563"/>
                  <a:pt x="7450112" y="524656"/>
                </a:cubicBezTo>
                <a:cubicBezTo>
                  <a:pt x="7458427" y="494168"/>
                  <a:pt x="7457746" y="457061"/>
                  <a:pt x="7480092" y="434715"/>
                </a:cubicBezTo>
                <a:cubicBezTo>
                  <a:pt x="7495082" y="419725"/>
                  <a:pt x="7511491" y="406030"/>
                  <a:pt x="7525062" y="389744"/>
                </a:cubicBezTo>
                <a:cubicBezTo>
                  <a:pt x="7536596" y="375904"/>
                  <a:pt x="7555043" y="344774"/>
                  <a:pt x="7555043" y="34477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Volný tvar: obrazec 39"/>
          <p:cNvSpPr/>
          <p:nvPr/>
        </p:nvSpPr>
        <p:spPr>
          <a:xfrm>
            <a:off x="6497638" y="5381625"/>
            <a:ext cx="4168775" cy="2952750"/>
          </a:xfrm>
          <a:custGeom>
            <a:avLst/>
            <a:gdLst>
              <a:gd name="connsiteX0" fmla="*/ 3267855 w 4167850"/>
              <a:gd name="connsiteY0" fmla="*/ 2953068 h 2953068"/>
              <a:gd name="connsiteX1" fmla="*/ 3552668 w 4167850"/>
              <a:gd name="connsiteY1" fmla="*/ 2908098 h 2953068"/>
              <a:gd name="connsiteX2" fmla="*/ 3597639 w 4167850"/>
              <a:gd name="connsiteY2" fmla="*/ 2878118 h 2953068"/>
              <a:gd name="connsiteX3" fmla="*/ 3657600 w 4167850"/>
              <a:gd name="connsiteY3" fmla="*/ 2848137 h 2953068"/>
              <a:gd name="connsiteX4" fmla="*/ 3717560 w 4167850"/>
              <a:gd name="connsiteY4" fmla="*/ 2833147 h 2953068"/>
              <a:gd name="connsiteX5" fmla="*/ 3822491 w 4167850"/>
              <a:gd name="connsiteY5" fmla="*/ 2788177 h 2953068"/>
              <a:gd name="connsiteX6" fmla="*/ 3882452 w 4167850"/>
              <a:gd name="connsiteY6" fmla="*/ 2698236 h 2953068"/>
              <a:gd name="connsiteX7" fmla="*/ 3942413 w 4167850"/>
              <a:gd name="connsiteY7" fmla="*/ 2533344 h 2953068"/>
              <a:gd name="connsiteX8" fmla="*/ 3987383 w 4167850"/>
              <a:gd name="connsiteY8" fmla="*/ 2458393 h 2953068"/>
              <a:gd name="connsiteX9" fmla="*/ 4002373 w 4167850"/>
              <a:gd name="connsiteY9" fmla="*/ 2413422 h 2953068"/>
              <a:gd name="connsiteX10" fmla="*/ 4062334 w 4167850"/>
              <a:gd name="connsiteY10" fmla="*/ 2293501 h 2953068"/>
              <a:gd name="connsiteX11" fmla="*/ 4077324 w 4167850"/>
              <a:gd name="connsiteY11" fmla="*/ 2233541 h 2953068"/>
              <a:gd name="connsiteX12" fmla="*/ 4122295 w 4167850"/>
              <a:gd name="connsiteY12" fmla="*/ 2083639 h 2953068"/>
              <a:gd name="connsiteX13" fmla="*/ 4167265 w 4167850"/>
              <a:gd name="connsiteY13" fmla="*/ 1753855 h 2953068"/>
              <a:gd name="connsiteX14" fmla="*/ 4152275 w 4167850"/>
              <a:gd name="connsiteY14" fmla="*/ 1514013 h 2953068"/>
              <a:gd name="connsiteX15" fmla="*/ 4122295 w 4167850"/>
              <a:gd name="connsiteY15" fmla="*/ 1454052 h 2953068"/>
              <a:gd name="connsiteX16" fmla="*/ 4032354 w 4167850"/>
              <a:gd name="connsiteY16" fmla="*/ 1334131 h 2953068"/>
              <a:gd name="connsiteX17" fmla="*/ 4017364 w 4167850"/>
              <a:gd name="connsiteY17" fmla="*/ 1289160 h 2953068"/>
              <a:gd name="connsiteX18" fmla="*/ 3987383 w 4167850"/>
              <a:gd name="connsiteY18" fmla="*/ 1259180 h 2953068"/>
              <a:gd name="connsiteX19" fmla="*/ 3807501 w 4167850"/>
              <a:gd name="connsiteY19" fmla="*/ 1154249 h 2953068"/>
              <a:gd name="connsiteX20" fmla="*/ 3507698 w 4167850"/>
              <a:gd name="connsiteY20" fmla="*/ 1079298 h 2953068"/>
              <a:gd name="connsiteX21" fmla="*/ 3402767 w 4167850"/>
              <a:gd name="connsiteY21" fmla="*/ 1034327 h 2953068"/>
              <a:gd name="connsiteX22" fmla="*/ 3312826 w 4167850"/>
              <a:gd name="connsiteY22" fmla="*/ 1004347 h 2953068"/>
              <a:gd name="connsiteX23" fmla="*/ 3252865 w 4167850"/>
              <a:gd name="connsiteY23" fmla="*/ 974367 h 2953068"/>
              <a:gd name="connsiteX24" fmla="*/ 3147934 w 4167850"/>
              <a:gd name="connsiteY24" fmla="*/ 944386 h 2953068"/>
              <a:gd name="connsiteX25" fmla="*/ 3057993 w 4167850"/>
              <a:gd name="connsiteY25" fmla="*/ 914406 h 2953068"/>
              <a:gd name="connsiteX26" fmla="*/ 2938072 w 4167850"/>
              <a:gd name="connsiteY26" fmla="*/ 854445 h 2953068"/>
              <a:gd name="connsiteX27" fmla="*/ 2908091 w 4167850"/>
              <a:gd name="connsiteY27" fmla="*/ 824465 h 2953068"/>
              <a:gd name="connsiteX28" fmla="*/ 2773180 w 4167850"/>
              <a:gd name="connsiteY28" fmla="*/ 794485 h 2953068"/>
              <a:gd name="connsiteX29" fmla="*/ 2563318 w 4167850"/>
              <a:gd name="connsiteY29" fmla="*/ 689554 h 2953068"/>
              <a:gd name="connsiteX30" fmla="*/ 2383436 w 4167850"/>
              <a:gd name="connsiteY30" fmla="*/ 614603 h 2953068"/>
              <a:gd name="connsiteX31" fmla="*/ 2263514 w 4167850"/>
              <a:gd name="connsiteY31" fmla="*/ 554642 h 2953068"/>
              <a:gd name="connsiteX32" fmla="*/ 2188564 w 4167850"/>
              <a:gd name="connsiteY32" fmla="*/ 524662 h 2953068"/>
              <a:gd name="connsiteX33" fmla="*/ 2128603 w 4167850"/>
              <a:gd name="connsiteY33" fmla="*/ 479691 h 2953068"/>
              <a:gd name="connsiteX34" fmla="*/ 1918741 w 4167850"/>
              <a:gd name="connsiteY34" fmla="*/ 374760 h 2953068"/>
              <a:gd name="connsiteX35" fmla="*/ 1768839 w 4167850"/>
              <a:gd name="connsiteY35" fmla="*/ 314800 h 2953068"/>
              <a:gd name="connsiteX36" fmla="*/ 1708878 w 4167850"/>
              <a:gd name="connsiteY36" fmla="*/ 284819 h 2953068"/>
              <a:gd name="connsiteX37" fmla="*/ 1543986 w 4167850"/>
              <a:gd name="connsiteY37" fmla="*/ 239849 h 2953068"/>
              <a:gd name="connsiteX38" fmla="*/ 1214203 w 4167850"/>
              <a:gd name="connsiteY38" fmla="*/ 179888 h 2953068"/>
              <a:gd name="connsiteX39" fmla="*/ 1139252 w 4167850"/>
              <a:gd name="connsiteY39" fmla="*/ 149908 h 2953068"/>
              <a:gd name="connsiteX40" fmla="*/ 989350 w 4167850"/>
              <a:gd name="connsiteY40" fmla="*/ 104937 h 2953068"/>
              <a:gd name="connsiteX41" fmla="*/ 839449 w 4167850"/>
              <a:gd name="connsiteY41" fmla="*/ 74957 h 2953068"/>
              <a:gd name="connsiteX42" fmla="*/ 734518 w 4167850"/>
              <a:gd name="connsiteY42" fmla="*/ 44977 h 2953068"/>
              <a:gd name="connsiteX43" fmla="*/ 689547 w 4167850"/>
              <a:gd name="connsiteY43" fmla="*/ 29986 h 2953068"/>
              <a:gd name="connsiteX44" fmla="*/ 0 w 4167850"/>
              <a:gd name="connsiteY44" fmla="*/ 6 h 29530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4167850" h="2953068">
                <a:moveTo>
                  <a:pt x="3267855" y="2953068"/>
                </a:moveTo>
                <a:cubicBezTo>
                  <a:pt x="3347866" y="2943067"/>
                  <a:pt x="3480359" y="2928757"/>
                  <a:pt x="3552668" y="2908098"/>
                </a:cubicBezTo>
                <a:cubicBezTo>
                  <a:pt x="3569991" y="2903149"/>
                  <a:pt x="3581997" y="2887056"/>
                  <a:pt x="3597639" y="2878118"/>
                </a:cubicBezTo>
                <a:cubicBezTo>
                  <a:pt x="3617041" y="2867031"/>
                  <a:pt x="3636677" y="2855983"/>
                  <a:pt x="3657600" y="2848137"/>
                </a:cubicBezTo>
                <a:cubicBezTo>
                  <a:pt x="3676890" y="2840903"/>
                  <a:pt x="3698199" y="2840187"/>
                  <a:pt x="3717560" y="2833147"/>
                </a:cubicBezTo>
                <a:cubicBezTo>
                  <a:pt x="3753323" y="2820142"/>
                  <a:pt x="3787514" y="2803167"/>
                  <a:pt x="3822491" y="2788177"/>
                </a:cubicBezTo>
                <a:cubicBezTo>
                  <a:pt x="3842478" y="2758197"/>
                  <a:pt x="3873713" y="2733192"/>
                  <a:pt x="3882452" y="2698236"/>
                </a:cubicBezTo>
                <a:cubicBezTo>
                  <a:pt x="3901882" y="2620516"/>
                  <a:pt x="3898173" y="2621824"/>
                  <a:pt x="3942413" y="2533344"/>
                </a:cubicBezTo>
                <a:cubicBezTo>
                  <a:pt x="3955443" y="2507284"/>
                  <a:pt x="3974353" y="2484453"/>
                  <a:pt x="3987383" y="2458393"/>
                </a:cubicBezTo>
                <a:cubicBezTo>
                  <a:pt x="3994449" y="2444260"/>
                  <a:pt x="3995306" y="2427555"/>
                  <a:pt x="4002373" y="2413422"/>
                </a:cubicBezTo>
                <a:cubicBezTo>
                  <a:pt x="4057459" y="2303251"/>
                  <a:pt x="4010461" y="2449122"/>
                  <a:pt x="4062334" y="2293501"/>
                </a:cubicBezTo>
                <a:cubicBezTo>
                  <a:pt x="4068849" y="2273956"/>
                  <a:pt x="4071903" y="2253417"/>
                  <a:pt x="4077324" y="2233541"/>
                </a:cubicBezTo>
                <a:cubicBezTo>
                  <a:pt x="4103064" y="2139161"/>
                  <a:pt x="4099529" y="2151937"/>
                  <a:pt x="4122295" y="2083639"/>
                </a:cubicBezTo>
                <a:cubicBezTo>
                  <a:pt x="4138778" y="1984739"/>
                  <a:pt x="4164669" y="1836933"/>
                  <a:pt x="4167265" y="1753855"/>
                </a:cubicBezTo>
                <a:cubicBezTo>
                  <a:pt x="4169767" y="1673791"/>
                  <a:pt x="4164157" y="1593230"/>
                  <a:pt x="4152275" y="1514013"/>
                </a:cubicBezTo>
                <a:cubicBezTo>
                  <a:pt x="4148960" y="1491914"/>
                  <a:pt x="4134690" y="1472645"/>
                  <a:pt x="4122295" y="1454052"/>
                </a:cubicBezTo>
                <a:cubicBezTo>
                  <a:pt x="4094578" y="1412477"/>
                  <a:pt x="4032354" y="1334131"/>
                  <a:pt x="4032354" y="1334131"/>
                </a:cubicBezTo>
                <a:cubicBezTo>
                  <a:pt x="4027357" y="1319141"/>
                  <a:pt x="4025494" y="1302709"/>
                  <a:pt x="4017364" y="1289160"/>
                </a:cubicBezTo>
                <a:cubicBezTo>
                  <a:pt x="4010093" y="1277041"/>
                  <a:pt x="3998689" y="1267660"/>
                  <a:pt x="3987383" y="1259180"/>
                </a:cubicBezTo>
                <a:cubicBezTo>
                  <a:pt x="3935126" y="1219987"/>
                  <a:pt x="3868670" y="1178717"/>
                  <a:pt x="3807501" y="1154249"/>
                </a:cubicBezTo>
                <a:cubicBezTo>
                  <a:pt x="3655663" y="1093514"/>
                  <a:pt x="3676718" y="1115516"/>
                  <a:pt x="3507698" y="1079298"/>
                </a:cubicBezTo>
                <a:cubicBezTo>
                  <a:pt x="3455728" y="1068162"/>
                  <a:pt x="3456778" y="1055932"/>
                  <a:pt x="3402767" y="1034327"/>
                </a:cubicBezTo>
                <a:cubicBezTo>
                  <a:pt x="3373425" y="1022590"/>
                  <a:pt x="3341092" y="1018480"/>
                  <a:pt x="3312826" y="1004347"/>
                </a:cubicBezTo>
                <a:cubicBezTo>
                  <a:pt x="3292839" y="994354"/>
                  <a:pt x="3273866" y="982004"/>
                  <a:pt x="3252865" y="974367"/>
                </a:cubicBezTo>
                <a:cubicBezTo>
                  <a:pt x="3218678" y="961935"/>
                  <a:pt x="3182702" y="955084"/>
                  <a:pt x="3147934" y="944386"/>
                </a:cubicBezTo>
                <a:cubicBezTo>
                  <a:pt x="3117729" y="935092"/>
                  <a:pt x="3087973" y="924399"/>
                  <a:pt x="3057993" y="914406"/>
                </a:cubicBezTo>
                <a:cubicBezTo>
                  <a:pt x="2879442" y="780495"/>
                  <a:pt x="3106469" y="938645"/>
                  <a:pt x="2938072" y="854445"/>
                </a:cubicBezTo>
                <a:cubicBezTo>
                  <a:pt x="2925431" y="848124"/>
                  <a:pt x="2921373" y="829295"/>
                  <a:pt x="2908091" y="824465"/>
                </a:cubicBezTo>
                <a:cubicBezTo>
                  <a:pt x="2864797" y="808722"/>
                  <a:pt x="2818150" y="804478"/>
                  <a:pt x="2773180" y="794485"/>
                </a:cubicBezTo>
                <a:cubicBezTo>
                  <a:pt x="2665788" y="687089"/>
                  <a:pt x="2900937" y="914636"/>
                  <a:pt x="2563318" y="689554"/>
                </a:cubicBezTo>
                <a:cubicBezTo>
                  <a:pt x="2461130" y="621428"/>
                  <a:pt x="2582208" y="696450"/>
                  <a:pt x="2383436" y="614603"/>
                </a:cubicBezTo>
                <a:cubicBezTo>
                  <a:pt x="2342110" y="597586"/>
                  <a:pt x="2304093" y="573371"/>
                  <a:pt x="2263514" y="554642"/>
                </a:cubicBezTo>
                <a:cubicBezTo>
                  <a:pt x="2239083" y="543366"/>
                  <a:pt x="2212086" y="537730"/>
                  <a:pt x="2188564" y="524662"/>
                </a:cubicBezTo>
                <a:cubicBezTo>
                  <a:pt x="2166724" y="512529"/>
                  <a:pt x="2150443" y="491824"/>
                  <a:pt x="2128603" y="479691"/>
                </a:cubicBezTo>
                <a:cubicBezTo>
                  <a:pt x="2060234" y="441708"/>
                  <a:pt x="1992939" y="399492"/>
                  <a:pt x="1918741" y="374760"/>
                </a:cubicBezTo>
                <a:cubicBezTo>
                  <a:pt x="1848299" y="351280"/>
                  <a:pt x="1862693" y="357461"/>
                  <a:pt x="1768839" y="314800"/>
                </a:cubicBezTo>
                <a:cubicBezTo>
                  <a:pt x="1748496" y="305553"/>
                  <a:pt x="1730077" y="291885"/>
                  <a:pt x="1708878" y="284819"/>
                </a:cubicBezTo>
                <a:cubicBezTo>
                  <a:pt x="1654830" y="266803"/>
                  <a:pt x="1598950" y="254839"/>
                  <a:pt x="1543986" y="239849"/>
                </a:cubicBezTo>
                <a:cubicBezTo>
                  <a:pt x="1412572" y="152237"/>
                  <a:pt x="1554108" y="236538"/>
                  <a:pt x="1214203" y="179888"/>
                </a:cubicBezTo>
                <a:cubicBezTo>
                  <a:pt x="1187661" y="175464"/>
                  <a:pt x="1164779" y="158417"/>
                  <a:pt x="1139252" y="149908"/>
                </a:cubicBezTo>
                <a:cubicBezTo>
                  <a:pt x="1089762" y="133411"/>
                  <a:pt x="1039960" y="117590"/>
                  <a:pt x="989350" y="104937"/>
                </a:cubicBezTo>
                <a:cubicBezTo>
                  <a:pt x="939915" y="92578"/>
                  <a:pt x="888445" y="88956"/>
                  <a:pt x="839449" y="74957"/>
                </a:cubicBezTo>
                <a:lnTo>
                  <a:pt x="734518" y="44977"/>
                </a:lnTo>
                <a:cubicBezTo>
                  <a:pt x="719383" y="40437"/>
                  <a:pt x="705312" y="31061"/>
                  <a:pt x="689547" y="29986"/>
                </a:cubicBezTo>
                <a:cubicBezTo>
                  <a:pt x="231992" y="-1211"/>
                  <a:pt x="257891" y="6"/>
                  <a:pt x="0" y="6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Volný tvar: obrazec 40"/>
          <p:cNvSpPr/>
          <p:nvPr/>
        </p:nvSpPr>
        <p:spPr>
          <a:xfrm>
            <a:off x="9813925" y="822325"/>
            <a:ext cx="688975" cy="2713038"/>
          </a:xfrm>
          <a:custGeom>
            <a:avLst/>
            <a:gdLst>
              <a:gd name="connsiteX0" fmla="*/ 0 w 688770"/>
              <a:gd name="connsiteY0" fmla="*/ 15474 h 2714016"/>
              <a:gd name="connsiteX1" fmla="*/ 74951 w 688770"/>
              <a:gd name="connsiteY1" fmla="*/ 484 h 2714016"/>
              <a:gd name="connsiteX2" fmla="*/ 119922 w 688770"/>
              <a:gd name="connsiteY2" fmla="*/ 30464 h 2714016"/>
              <a:gd name="connsiteX3" fmla="*/ 164892 w 688770"/>
              <a:gd name="connsiteY3" fmla="*/ 45454 h 2714016"/>
              <a:gd name="connsiteX4" fmla="*/ 254833 w 688770"/>
              <a:gd name="connsiteY4" fmla="*/ 105415 h 2714016"/>
              <a:gd name="connsiteX5" fmla="*/ 344774 w 688770"/>
              <a:gd name="connsiteY5" fmla="*/ 165375 h 2714016"/>
              <a:gd name="connsiteX6" fmla="*/ 449705 w 688770"/>
              <a:gd name="connsiteY6" fmla="*/ 270307 h 2714016"/>
              <a:gd name="connsiteX7" fmla="*/ 479686 w 688770"/>
              <a:gd name="connsiteY7" fmla="*/ 300287 h 2714016"/>
              <a:gd name="connsiteX8" fmla="*/ 509666 w 688770"/>
              <a:gd name="connsiteY8" fmla="*/ 345257 h 2714016"/>
              <a:gd name="connsiteX9" fmla="*/ 554636 w 688770"/>
              <a:gd name="connsiteY9" fmla="*/ 435198 h 2714016"/>
              <a:gd name="connsiteX10" fmla="*/ 569626 w 688770"/>
              <a:gd name="connsiteY10" fmla="*/ 480169 h 2714016"/>
              <a:gd name="connsiteX11" fmla="*/ 599607 w 688770"/>
              <a:gd name="connsiteY11" fmla="*/ 630071 h 2714016"/>
              <a:gd name="connsiteX12" fmla="*/ 614597 w 688770"/>
              <a:gd name="connsiteY12" fmla="*/ 884903 h 2714016"/>
              <a:gd name="connsiteX13" fmla="*/ 629587 w 688770"/>
              <a:gd name="connsiteY13" fmla="*/ 959854 h 2714016"/>
              <a:gd name="connsiteX14" fmla="*/ 644577 w 688770"/>
              <a:gd name="connsiteY14" fmla="*/ 1049795 h 2714016"/>
              <a:gd name="connsiteX15" fmla="*/ 659567 w 688770"/>
              <a:gd name="connsiteY15" fmla="*/ 1334608 h 2714016"/>
              <a:gd name="connsiteX16" fmla="*/ 674558 w 688770"/>
              <a:gd name="connsiteY16" fmla="*/ 1529480 h 2714016"/>
              <a:gd name="connsiteX17" fmla="*/ 644577 w 688770"/>
              <a:gd name="connsiteY17" fmla="*/ 2174057 h 2714016"/>
              <a:gd name="connsiteX18" fmla="*/ 629587 w 688770"/>
              <a:gd name="connsiteY18" fmla="*/ 2263998 h 2714016"/>
              <a:gd name="connsiteX19" fmla="*/ 599607 w 688770"/>
              <a:gd name="connsiteY19" fmla="*/ 2308969 h 2714016"/>
              <a:gd name="connsiteX20" fmla="*/ 554636 w 688770"/>
              <a:gd name="connsiteY20" fmla="*/ 2398910 h 2714016"/>
              <a:gd name="connsiteX21" fmla="*/ 509666 w 688770"/>
              <a:gd name="connsiteY21" fmla="*/ 2488851 h 2714016"/>
              <a:gd name="connsiteX22" fmla="*/ 434715 w 688770"/>
              <a:gd name="connsiteY22" fmla="*/ 2563802 h 2714016"/>
              <a:gd name="connsiteX23" fmla="*/ 374754 w 688770"/>
              <a:gd name="connsiteY23" fmla="*/ 2578792 h 2714016"/>
              <a:gd name="connsiteX24" fmla="*/ 284813 w 688770"/>
              <a:gd name="connsiteY24" fmla="*/ 2653743 h 2714016"/>
              <a:gd name="connsiteX25" fmla="*/ 89941 w 688770"/>
              <a:gd name="connsiteY25" fmla="*/ 2683723 h 2714016"/>
              <a:gd name="connsiteX26" fmla="*/ 14990 w 688770"/>
              <a:gd name="connsiteY26" fmla="*/ 2713703 h 2714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88770" h="2714016">
                <a:moveTo>
                  <a:pt x="0" y="15474"/>
                </a:moveTo>
                <a:cubicBezTo>
                  <a:pt x="24984" y="10477"/>
                  <a:pt x="49669" y="-2676"/>
                  <a:pt x="74951" y="484"/>
                </a:cubicBezTo>
                <a:cubicBezTo>
                  <a:pt x="92828" y="2719"/>
                  <a:pt x="103808" y="22407"/>
                  <a:pt x="119922" y="30464"/>
                </a:cubicBezTo>
                <a:cubicBezTo>
                  <a:pt x="134055" y="37530"/>
                  <a:pt x="151080" y="37780"/>
                  <a:pt x="164892" y="45454"/>
                </a:cubicBezTo>
                <a:cubicBezTo>
                  <a:pt x="196390" y="62953"/>
                  <a:pt x="224853" y="85428"/>
                  <a:pt x="254833" y="105415"/>
                </a:cubicBezTo>
                <a:lnTo>
                  <a:pt x="344774" y="165375"/>
                </a:lnTo>
                <a:lnTo>
                  <a:pt x="449705" y="270307"/>
                </a:lnTo>
                <a:cubicBezTo>
                  <a:pt x="459699" y="280301"/>
                  <a:pt x="471846" y="288528"/>
                  <a:pt x="479686" y="300287"/>
                </a:cubicBezTo>
                <a:lnTo>
                  <a:pt x="509666" y="345257"/>
                </a:lnTo>
                <a:cubicBezTo>
                  <a:pt x="547344" y="458294"/>
                  <a:pt x="496519" y="318962"/>
                  <a:pt x="554636" y="435198"/>
                </a:cubicBezTo>
                <a:cubicBezTo>
                  <a:pt x="561702" y="449331"/>
                  <a:pt x="566073" y="464772"/>
                  <a:pt x="569626" y="480169"/>
                </a:cubicBezTo>
                <a:cubicBezTo>
                  <a:pt x="581084" y="529821"/>
                  <a:pt x="589613" y="580104"/>
                  <a:pt x="599607" y="630071"/>
                </a:cubicBezTo>
                <a:cubicBezTo>
                  <a:pt x="604604" y="715015"/>
                  <a:pt x="606893" y="800162"/>
                  <a:pt x="614597" y="884903"/>
                </a:cubicBezTo>
                <a:cubicBezTo>
                  <a:pt x="616904" y="910277"/>
                  <a:pt x="625029" y="934787"/>
                  <a:pt x="629587" y="959854"/>
                </a:cubicBezTo>
                <a:cubicBezTo>
                  <a:pt x="635024" y="989758"/>
                  <a:pt x="639580" y="1019815"/>
                  <a:pt x="644577" y="1049795"/>
                </a:cubicBezTo>
                <a:cubicBezTo>
                  <a:pt x="649574" y="1144733"/>
                  <a:pt x="653637" y="1239724"/>
                  <a:pt x="659567" y="1334608"/>
                </a:cubicBezTo>
                <a:cubicBezTo>
                  <a:pt x="663631" y="1399630"/>
                  <a:pt x="674558" y="1464331"/>
                  <a:pt x="674558" y="1529480"/>
                </a:cubicBezTo>
                <a:cubicBezTo>
                  <a:pt x="674558" y="2098725"/>
                  <a:pt x="721575" y="1943063"/>
                  <a:pt x="644577" y="2174057"/>
                </a:cubicBezTo>
                <a:cubicBezTo>
                  <a:pt x="639580" y="2204037"/>
                  <a:pt x="639198" y="2235164"/>
                  <a:pt x="629587" y="2263998"/>
                </a:cubicBezTo>
                <a:cubicBezTo>
                  <a:pt x="623890" y="2281090"/>
                  <a:pt x="607664" y="2292855"/>
                  <a:pt x="599607" y="2308969"/>
                </a:cubicBezTo>
                <a:cubicBezTo>
                  <a:pt x="537549" y="2433085"/>
                  <a:pt x="640552" y="2270037"/>
                  <a:pt x="554636" y="2398910"/>
                </a:cubicBezTo>
                <a:cubicBezTo>
                  <a:pt x="540484" y="2441366"/>
                  <a:pt x="540959" y="2453087"/>
                  <a:pt x="509666" y="2488851"/>
                </a:cubicBezTo>
                <a:cubicBezTo>
                  <a:pt x="486400" y="2515441"/>
                  <a:pt x="468992" y="2555233"/>
                  <a:pt x="434715" y="2563802"/>
                </a:cubicBezTo>
                <a:lnTo>
                  <a:pt x="374754" y="2578792"/>
                </a:lnTo>
                <a:cubicBezTo>
                  <a:pt x="353881" y="2599665"/>
                  <a:pt x="316117" y="2643308"/>
                  <a:pt x="284813" y="2653743"/>
                </a:cubicBezTo>
                <a:cubicBezTo>
                  <a:pt x="269215" y="2658943"/>
                  <a:pt x="98025" y="2682568"/>
                  <a:pt x="89941" y="2683723"/>
                </a:cubicBezTo>
                <a:cubicBezTo>
                  <a:pt x="36656" y="2719246"/>
                  <a:pt x="62987" y="2713703"/>
                  <a:pt x="14990" y="2713703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2.22222E-6 L 0.03281 -0.4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07407E-6 L -0.41432 0.2111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" y="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1.85185E-6 L 0.03424 -0.072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0 L 0.09283 -0.457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59259E-6 L -0.16953 0.1569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Skupina 67"/>
          <p:cNvGrpSpPr>
            <a:grpSpLocks/>
          </p:cNvGrpSpPr>
          <p:nvPr/>
        </p:nvGrpSpPr>
        <p:grpSpPr bwMode="auto">
          <a:xfrm>
            <a:off x="106363" y="1093788"/>
            <a:ext cx="4791075" cy="2735262"/>
            <a:chOff x="106018" y="1094282"/>
            <a:chExt cx="4790670" cy="2734315"/>
          </a:xfrm>
        </p:grpSpPr>
        <p:sp>
          <p:nvSpPr>
            <p:cNvPr id="8220" name="TextovéPole 2"/>
            <p:cNvSpPr txBox="1">
              <a:spLocks noChangeArrowheads="1"/>
            </p:cNvSpPr>
            <p:nvPr/>
          </p:nvSpPr>
          <p:spPr bwMode="auto">
            <a:xfrm>
              <a:off x="106018" y="1094282"/>
              <a:ext cx="479067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 Druhá možnost zapojení dvou</a:t>
              </a:r>
            </a:p>
            <a:p>
              <a:pPr eaLnBrk="1" hangingPunct="1"/>
              <a:r>
                <a:rPr lang="cs-CZ" altLang="cs-CZ" sz="2400"/>
                <a:t>žárovek? Dokážete nakreslit schéma?</a:t>
              </a:r>
            </a:p>
          </p:txBody>
        </p:sp>
        <p:grpSp>
          <p:nvGrpSpPr>
            <p:cNvPr id="8221" name="Skupina 33"/>
            <p:cNvGrpSpPr>
              <a:grpSpLocks/>
            </p:cNvGrpSpPr>
            <p:nvPr/>
          </p:nvGrpSpPr>
          <p:grpSpPr bwMode="auto">
            <a:xfrm>
              <a:off x="905713" y="2143983"/>
              <a:ext cx="3181350" cy="1684614"/>
              <a:chOff x="905713" y="2143983"/>
              <a:chExt cx="3181350" cy="1684614"/>
            </a:xfrm>
          </p:grpSpPr>
          <p:cxnSp>
            <p:nvCxnSpPr>
              <p:cNvPr id="5" name="Přímá spojnice 4"/>
              <p:cNvCxnSpPr>
                <a:cxnSpLocks/>
              </p:cNvCxnSpPr>
              <p:nvPr/>
            </p:nvCxnSpPr>
            <p:spPr>
              <a:xfrm>
                <a:off x="1696558" y="3733380"/>
                <a:ext cx="40477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>
                <a:cxnSpLocks/>
              </p:cNvCxnSpPr>
              <p:nvPr/>
            </p:nvCxnSpPr>
            <p:spPr>
              <a:xfrm flipH="1">
                <a:off x="906050" y="3749249"/>
                <a:ext cx="27778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224" name="TextovéPole 12"/>
              <p:cNvSpPr txBox="1">
                <a:spLocks noChangeArrowheads="1"/>
              </p:cNvSpPr>
              <p:nvPr/>
            </p:nvSpPr>
            <p:spPr bwMode="auto">
              <a:xfrm>
                <a:off x="1632788" y="3271384"/>
                <a:ext cx="339725" cy="46196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+</a:t>
                </a:r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3244239" y="3671489"/>
                <a:ext cx="158737" cy="11743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3766483" y="3671489"/>
                <a:ext cx="158737" cy="11743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0" name="Přímá spojnice 9"/>
              <p:cNvCxnSpPr>
                <a:stCxn id="8" idx="0"/>
              </p:cNvCxnSpPr>
              <p:nvPr/>
            </p:nvCxnSpPr>
            <p:spPr>
              <a:xfrm flipV="1">
                <a:off x="3323608" y="3495337"/>
                <a:ext cx="601612" cy="17615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228" name="Skupina 8"/>
              <p:cNvGrpSpPr>
                <a:grpSpLocks/>
              </p:cNvGrpSpPr>
              <p:nvPr/>
            </p:nvGrpSpPr>
            <p:grpSpPr bwMode="auto">
              <a:xfrm>
                <a:off x="1731213" y="2172928"/>
                <a:ext cx="482600" cy="461962"/>
                <a:chOff x="3057525" y="1511300"/>
                <a:chExt cx="482600" cy="461963"/>
              </a:xfrm>
            </p:grpSpPr>
            <p:sp>
              <p:nvSpPr>
                <p:cNvPr id="31" name="Ovál 30"/>
                <p:cNvSpPr/>
                <p:nvPr/>
              </p:nvSpPr>
              <p:spPr>
                <a:xfrm>
                  <a:off x="3057792" y="1499084"/>
                  <a:ext cx="482559" cy="461803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32" name="Přímá spojnice 31"/>
                <p:cNvCxnSpPr>
                  <a:cxnSpLocks/>
                  <a:stCxn id="31" idx="7"/>
                  <a:endCxn id="31" idx="3"/>
                </p:cNvCxnSpPr>
                <p:nvPr/>
              </p:nvCxnSpPr>
              <p:spPr>
                <a:xfrm flipH="1">
                  <a:off x="3127636" y="1565736"/>
                  <a:ext cx="341283" cy="326912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>
                  <a:stCxn id="31" idx="1"/>
                  <a:endCxn id="31" idx="5"/>
                </p:cNvCxnSpPr>
                <p:nvPr/>
              </p:nvCxnSpPr>
              <p:spPr>
                <a:xfrm>
                  <a:off x="3127636" y="1565736"/>
                  <a:ext cx="341283" cy="326912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" name="Ovál 11"/>
              <p:cNvSpPr/>
              <p:nvPr/>
            </p:nvSpPr>
            <p:spPr>
              <a:xfrm>
                <a:off x="1152091" y="3709576"/>
                <a:ext cx="158737" cy="119021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696558" y="3709576"/>
                <a:ext cx="158737" cy="119021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231" name="TextovéPole 13"/>
              <p:cNvSpPr txBox="1">
                <a:spLocks noChangeArrowheads="1"/>
              </p:cNvSpPr>
              <p:nvPr/>
            </p:nvSpPr>
            <p:spPr bwMode="auto">
              <a:xfrm>
                <a:off x="1137488" y="3231697"/>
                <a:ext cx="279400" cy="4603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-</a:t>
                </a:r>
              </a:p>
            </p:txBody>
          </p:sp>
          <p:grpSp>
            <p:nvGrpSpPr>
              <p:cNvPr id="8232" name="Skupina 8"/>
              <p:cNvGrpSpPr>
                <a:grpSpLocks/>
              </p:cNvGrpSpPr>
              <p:nvPr/>
            </p:nvGrpSpPr>
            <p:grpSpPr bwMode="auto">
              <a:xfrm>
                <a:off x="3604463" y="2143983"/>
                <a:ext cx="482600" cy="461962"/>
                <a:chOff x="3057525" y="1511300"/>
                <a:chExt cx="482600" cy="461963"/>
              </a:xfrm>
            </p:grpSpPr>
            <p:sp>
              <p:nvSpPr>
                <p:cNvPr id="28" name="Ovál 27"/>
                <p:cNvSpPr/>
                <p:nvPr/>
              </p:nvSpPr>
              <p:spPr>
                <a:xfrm>
                  <a:off x="3057634" y="1510572"/>
                  <a:ext cx="482559" cy="450695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29" name="Přímá spojnice 28"/>
                <p:cNvCxnSpPr>
                  <a:cxnSpLocks/>
                  <a:stCxn id="28" idx="7"/>
                  <a:endCxn id="28" idx="3"/>
                </p:cNvCxnSpPr>
                <p:nvPr/>
              </p:nvCxnSpPr>
              <p:spPr>
                <a:xfrm flipH="1">
                  <a:off x="3127478" y="1577224"/>
                  <a:ext cx="341283" cy="31580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>
                  <a:stCxn id="28" idx="1"/>
                  <a:endCxn id="28" idx="5"/>
                </p:cNvCxnSpPr>
                <p:nvPr/>
              </p:nvCxnSpPr>
              <p:spPr>
                <a:xfrm>
                  <a:off x="3127478" y="1577224"/>
                  <a:ext cx="341283" cy="31580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cxnSp>
        <p:nvCxnSpPr>
          <p:cNvPr id="36" name="Přímá spojnice 35"/>
          <p:cNvCxnSpPr>
            <a:cxnSpLocks/>
          </p:cNvCxnSpPr>
          <p:nvPr/>
        </p:nvCxnSpPr>
        <p:spPr>
          <a:xfrm>
            <a:off x="6778625" y="2986088"/>
            <a:ext cx="404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 flipH="1">
            <a:off x="5988050" y="3001963"/>
            <a:ext cx="277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" name="TextovéPole 12"/>
          <p:cNvSpPr txBox="1">
            <a:spLocks noChangeArrowheads="1"/>
          </p:cNvSpPr>
          <p:nvPr/>
        </p:nvSpPr>
        <p:spPr bwMode="auto">
          <a:xfrm>
            <a:off x="6715125" y="25241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39" name="Ovál 38"/>
          <p:cNvSpPr/>
          <p:nvPr/>
        </p:nvSpPr>
        <p:spPr>
          <a:xfrm>
            <a:off x="8326438" y="2963863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8848725" y="2963863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1" name="Přímá spojnice 40"/>
          <p:cNvCxnSpPr>
            <a:stCxn id="39" idx="0"/>
          </p:cNvCxnSpPr>
          <p:nvPr/>
        </p:nvCxnSpPr>
        <p:spPr>
          <a:xfrm flipV="1">
            <a:off x="8405813" y="2787650"/>
            <a:ext cx="601662" cy="1762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6234113" y="29622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778625" y="29622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03" name="TextovéPole 44"/>
          <p:cNvSpPr txBox="1">
            <a:spLocks noChangeArrowheads="1"/>
          </p:cNvSpPr>
          <p:nvPr/>
        </p:nvSpPr>
        <p:spPr bwMode="auto">
          <a:xfrm>
            <a:off x="6219825" y="2484438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54" name="Přímá spojnice 53"/>
          <p:cNvCxnSpPr>
            <a:cxnSpLocks/>
          </p:cNvCxnSpPr>
          <p:nvPr/>
        </p:nvCxnSpPr>
        <p:spPr>
          <a:xfrm flipV="1">
            <a:off x="5988050" y="1627188"/>
            <a:ext cx="4414838" cy="285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205" name="Skupina 8"/>
          <p:cNvGrpSpPr>
            <a:grpSpLocks/>
          </p:cNvGrpSpPr>
          <p:nvPr/>
        </p:nvGrpSpPr>
        <p:grpSpPr bwMode="auto">
          <a:xfrm>
            <a:off x="6813550" y="1425575"/>
            <a:ext cx="482600" cy="461963"/>
            <a:chOff x="3057525" y="1511300"/>
            <a:chExt cx="482600" cy="461963"/>
          </a:xfrm>
        </p:grpSpPr>
        <p:sp>
          <p:nvSpPr>
            <p:cNvPr id="50" name="Ovál 49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50" idx="7"/>
              <a:endCxn id="50" idx="3"/>
            </p:cNvCxnSpPr>
            <p:nvPr/>
          </p:nvCxnSpPr>
          <p:spPr>
            <a:xfrm flipH="1">
              <a:off x="3127375" y="1577975"/>
              <a:ext cx="341313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stCxn id="50" idx="1"/>
              <a:endCxn id="50" idx="5"/>
            </p:cNvCxnSpPr>
            <p:nvPr/>
          </p:nvCxnSpPr>
          <p:spPr>
            <a:xfrm>
              <a:off x="3127375" y="1577975"/>
              <a:ext cx="341313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06" name="Skupina 8"/>
          <p:cNvGrpSpPr>
            <a:grpSpLocks/>
          </p:cNvGrpSpPr>
          <p:nvPr/>
        </p:nvGrpSpPr>
        <p:grpSpPr bwMode="auto">
          <a:xfrm>
            <a:off x="8686800" y="1397000"/>
            <a:ext cx="482600" cy="461963"/>
            <a:chOff x="3057525" y="1511300"/>
            <a:chExt cx="482600" cy="461963"/>
          </a:xfrm>
        </p:grpSpPr>
        <p:sp>
          <p:nvSpPr>
            <p:cNvPr id="47" name="Ovál 46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48" name="Přímá spojnice 47"/>
            <p:cNvCxnSpPr>
              <a:cxnSpLocks/>
              <a:stCxn id="47" idx="7"/>
              <a:endCxn id="47" idx="3"/>
            </p:cNvCxnSpPr>
            <p:nvPr/>
          </p:nvCxnSpPr>
          <p:spPr>
            <a:xfrm flipH="1">
              <a:off x="3127375" y="1577975"/>
              <a:ext cx="341313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>
              <a:stCxn id="47" idx="1"/>
              <a:endCxn id="47" idx="5"/>
            </p:cNvCxnSpPr>
            <p:nvPr/>
          </p:nvCxnSpPr>
          <p:spPr>
            <a:xfrm>
              <a:off x="3127375" y="1577975"/>
              <a:ext cx="341313" cy="3270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8" name="Přímá spojnice 57"/>
          <p:cNvCxnSpPr/>
          <p:nvPr/>
        </p:nvCxnSpPr>
        <p:spPr>
          <a:xfrm flipV="1">
            <a:off x="5988050" y="1655763"/>
            <a:ext cx="0" cy="1346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cxnSpLocks/>
            <a:endCxn id="39" idx="1"/>
          </p:cNvCxnSpPr>
          <p:nvPr/>
        </p:nvCxnSpPr>
        <p:spPr>
          <a:xfrm>
            <a:off x="7165975" y="2981325"/>
            <a:ext cx="11842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cxnSpLocks/>
          </p:cNvCxnSpPr>
          <p:nvPr/>
        </p:nvCxnSpPr>
        <p:spPr>
          <a:xfrm flipV="1">
            <a:off x="10407650" y="1635125"/>
            <a:ext cx="0" cy="14779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40" idx="5"/>
          </p:cNvCxnSpPr>
          <p:nvPr/>
        </p:nvCxnSpPr>
        <p:spPr>
          <a:xfrm>
            <a:off x="8983663" y="3065463"/>
            <a:ext cx="1419225" cy="15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1" name="TextovéPole 66"/>
          <p:cNvSpPr txBox="1">
            <a:spLocks noChangeArrowheads="1"/>
          </p:cNvSpPr>
          <p:nvPr/>
        </p:nvSpPr>
        <p:spPr bwMode="auto">
          <a:xfrm>
            <a:off x="6243638" y="3109913"/>
            <a:ext cx="815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6,3 V</a:t>
            </a:r>
          </a:p>
        </p:txBody>
      </p:sp>
      <p:sp>
        <p:nvSpPr>
          <p:cNvPr id="69" name="Obdélník 68"/>
          <p:cNvSpPr/>
          <p:nvPr/>
        </p:nvSpPr>
        <p:spPr>
          <a:xfrm>
            <a:off x="5053013" y="1044575"/>
            <a:ext cx="6705600" cy="30432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75" name="Ovál 74"/>
          <p:cNvSpPr/>
          <p:nvPr/>
        </p:nvSpPr>
        <p:spPr>
          <a:xfrm>
            <a:off x="7910513" y="1489075"/>
            <a:ext cx="241300" cy="2651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  <p:bldLst>
      <p:bldP spid="6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381000" y="250825"/>
            <a:ext cx="10956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Dokážete zapojit elektrický obvod podle tohoto schématu? Postupně klikejte na vodiče.</a:t>
            </a:r>
          </a:p>
        </p:txBody>
      </p:sp>
      <p:pic>
        <p:nvPicPr>
          <p:cNvPr id="9219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825" y="3656013"/>
            <a:ext cx="4332288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0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1288" y="1550988"/>
            <a:ext cx="2916237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21688" y="1550988"/>
            <a:ext cx="2916237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20125" y="4397375"/>
            <a:ext cx="3108325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nice 6"/>
          <p:cNvCxnSpPr>
            <a:cxnSpLocks/>
          </p:cNvCxnSpPr>
          <p:nvPr/>
        </p:nvCxnSpPr>
        <p:spPr>
          <a:xfrm>
            <a:off x="1311275" y="2435225"/>
            <a:ext cx="404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cxnSpLocks/>
          </p:cNvCxnSpPr>
          <p:nvPr/>
        </p:nvCxnSpPr>
        <p:spPr>
          <a:xfrm flipH="1">
            <a:off x="520700" y="2451100"/>
            <a:ext cx="277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5" name="TextovéPole 12"/>
          <p:cNvSpPr txBox="1">
            <a:spLocks noChangeArrowheads="1"/>
          </p:cNvSpPr>
          <p:nvPr/>
        </p:nvSpPr>
        <p:spPr bwMode="auto">
          <a:xfrm>
            <a:off x="1247775" y="19732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10" name="Ovál 9"/>
          <p:cNvSpPr/>
          <p:nvPr/>
        </p:nvSpPr>
        <p:spPr>
          <a:xfrm>
            <a:off x="2859088" y="241300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381375" y="241300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>
            <a:stCxn id="10" idx="0"/>
          </p:cNvCxnSpPr>
          <p:nvPr/>
        </p:nvCxnSpPr>
        <p:spPr>
          <a:xfrm flipV="1">
            <a:off x="2938463" y="2236788"/>
            <a:ext cx="601662" cy="1762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766763" y="2411413"/>
            <a:ext cx="158750" cy="1190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311275" y="2411413"/>
            <a:ext cx="158750" cy="1190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31" name="TextovéPole 14"/>
          <p:cNvSpPr txBox="1">
            <a:spLocks noChangeArrowheads="1"/>
          </p:cNvSpPr>
          <p:nvPr/>
        </p:nvSpPr>
        <p:spPr bwMode="auto">
          <a:xfrm>
            <a:off x="752475" y="1933575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16" name="Přímá spojnice 15"/>
          <p:cNvCxnSpPr>
            <a:cxnSpLocks/>
          </p:cNvCxnSpPr>
          <p:nvPr/>
        </p:nvCxnSpPr>
        <p:spPr>
          <a:xfrm flipV="1">
            <a:off x="520700" y="1076325"/>
            <a:ext cx="4414838" cy="285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33" name="Skupina 8"/>
          <p:cNvGrpSpPr>
            <a:grpSpLocks/>
          </p:cNvGrpSpPr>
          <p:nvPr/>
        </p:nvGrpSpPr>
        <p:grpSpPr bwMode="auto">
          <a:xfrm>
            <a:off x="1346200" y="874713"/>
            <a:ext cx="482600" cy="461962"/>
            <a:chOff x="3057525" y="1511300"/>
            <a:chExt cx="482600" cy="461963"/>
          </a:xfrm>
        </p:grpSpPr>
        <p:sp>
          <p:nvSpPr>
            <p:cNvPr id="18" name="Ovál 17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9" name="Přímá spojnice 18"/>
            <p:cNvCxnSpPr>
              <a:cxnSpLocks/>
              <a:stCxn id="18" idx="7"/>
              <a:endCxn id="18" idx="3"/>
            </p:cNvCxnSpPr>
            <p:nvPr/>
          </p:nvCxnSpPr>
          <p:spPr>
            <a:xfrm flipH="1">
              <a:off x="3127375" y="1577975"/>
              <a:ext cx="341313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8" idx="1"/>
              <a:endCxn id="18" idx="5"/>
            </p:cNvCxnSpPr>
            <p:nvPr/>
          </p:nvCxnSpPr>
          <p:spPr>
            <a:xfrm>
              <a:off x="3127375" y="1577975"/>
              <a:ext cx="341313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34" name="Skupina 8"/>
          <p:cNvGrpSpPr>
            <a:grpSpLocks/>
          </p:cNvGrpSpPr>
          <p:nvPr/>
        </p:nvGrpSpPr>
        <p:grpSpPr bwMode="auto">
          <a:xfrm>
            <a:off x="3219450" y="846138"/>
            <a:ext cx="482600" cy="461962"/>
            <a:chOff x="3057525" y="1511300"/>
            <a:chExt cx="482600" cy="461963"/>
          </a:xfrm>
        </p:grpSpPr>
        <p:sp>
          <p:nvSpPr>
            <p:cNvPr id="22" name="Ovál 21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3" name="Přímá spojnice 22"/>
            <p:cNvCxnSpPr>
              <a:cxnSpLocks/>
              <a:stCxn id="22" idx="7"/>
              <a:endCxn id="22" idx="3"/>
            </p:cNvCxnSpPr>
            <p:nvPr/>
          </p:nvCxnSpPr>
          <p:spPr>
            <a:xfrm flipH="1">
              <a:off x="3127375" y="1577975"/>
              <a:ext cx="341313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stCxn id="22" idx="1"/>
              <a:endCxn id="22" idx="5"/>
            </p:cNvCxnSpPr>
            <p:nvPr/>
          </p:nvCxnSpPr>
          <p:spPr>
            <a:xfrm>
              <a:off x="3127375" y="1577975"/>
              <a:ext cx="341313" cy="3270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 flipV="1">
            <a:off x="520700" y="1104900"/>
            <a:ext cx="0" cy="1346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  <a:endCxn id="10" idx="1"/>
          </p:cNvCxnSpPr>
          <p:nvPr/>
        </p:nvCxnSpPr>
        <p:spPr>
          <a:xfrm>
            <a:off x="1698625" y="2430463"/>
            <a:ext cx="11842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 flipV="1">
            <a:off x="4940300" y="1084263"/>
            <a:ext cx="0" cy="14763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1" idx="5"/>
          </p:cNvCxnSpPr>
          <p:nvPr/>
        </p:nvCxnSpPr>
        <p:spPr>
          <a:xfrm>
            <a:off x="3516313" y="2513013"/>
            <a:ext cx="1419225" cy="17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9" name="TextovéPole 28"/>
          <p:cNvSpPr txBox="1">
            <a:spLocks noChangeArrowheads="1"/>
          </p:cNvSpPr>
          <p:nvPr/>
        </p:nvSpPr>
        <p:spPr bwMode="auto">
          <a:xfrm>
            <a:off x="776288" y="2559050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6,3 V</a:t>
            </a:r>
          </a:p>
        </p:txBody>
      </p:sp>
      <p:sp>
        <p:nvSpPr>
          <p:cNvPr id="30" name="Volný tvar: obrazec 29"/>
          <p:cNvSpPr/>
          <p:nvPr/>
        </p:nvSpPr>
        <p:spPr>
          <a:xfrm>
            <a:off x="887413" y="5840413"/>
            <a:ext cx="5145087" cy="2039937"/>
          </a:xfrm>
          <a:custGeom>
            <a:avLst/>
            <a:gdLst>
              <a:gd name="connsiteX0" fmla="*/ 344557 w 5128592"/>
              <a:gd name="connsiteY0" fmla="*/ 2359164 h 2359164"/>
              <a:gd name="connsiteX1" fmla="*/ 225287 w 5128592"/>
              <a:gd name="connsiteY1" fmla="*/ 2319408 h 2359164"/>
              <a:gd name="connsiteX2" fmla="*/ 145774 w 5128592"/>
              <a:gd name="connsiteY2" fmla="*/ 2266399 h 2359164"/>
              <a:gd name="connsiteX3" fmla="*/ 119270 w 5128592"/>
              <a:gd name="connsiteY3" fmla="*/ 2226643 h 2359164"/>
              <a:gd name="connsiteX4" fmla="*/ 66261 w 5128592"/>
              <a:gd name="connsiteY4" fmla="*/ 2080869 h 2359164"/>
              <a:gd name="connsiteX5" fmla="*/ 53009 w 5128592"/>
              <a:gd name="connsiteY5" fmla="*/ 2041112 h 2359164"/>
              <a:gd name="connsiteX6" fmla="*/ 39757 w 5128592"/>
              <a:gd name="connsiteY6" fmla="*/ 2001356 h 2359164"/>
              <a:gd name="connsiteX7" fmla="*/ 13253 w 5128592"/>
              <a:gd name="connsiteY7" fmla="*/ 1762816 h 2359164"/>
              <a:gd name="connsiteX8" fmla="*/ 0 w 5128592"/>
              <a:gd name="connsiteY8" fmla="*/ 1683303 h 2359164"/>
              <a:gd name="connsiteX9" fmla="*/ 13253 w 5128592"/>
              <a:gd name="connsiteY9" fmla="*/ 888173 h 2359164"/>
              <a:gd name="connsiteX10" fmla="*/ 39757 w 5128592"/>
              <a:gd name="connsiteY10" fmla="*/ 676138 h 2359164"/>
              <a:gd name="connsiteX11" fmla="*/ 66261 w 5128592"/>
              <a:gd name="connsiteY11" fmla="*/ 570121 h 2359164"/>
              <a:gd name="connsiteX12" fmla="*/ 119270 w 5128592"/>
              <a:gd name="connsiteY12" fmla="*/ 556869 h 2359164"/>
              <a:gd name="connsiteX13" fmla="*/ 198783 w 5128592"/>
              <a:gd name="connsiteY13" fmla="*/ 503860 h 2359164"/>
              <a:gd name="connsiteX14" fmla="*/ 304800 w 5128592"/>
              <a:gd name="connsiteY14" fmla="*/ 450851 h 2359164"/>
              <a:gd name="connsiteX15" fmla="*/ 384313 w 5128592"/>
              <a:gd name="connsiteY15" fmla="*/ 437599 h 2359164"/>
              <a:gd name="connsiteX16" fmla="*/ 463826 w 5128592"/>
              <a:gd name="connsiteY16" fmla="*/ 411095 h 2359164"/>
              <a:gd name="connsiteX17" fmla="*/ 530087 w 5128592"/>
              <a:gd name="connsiteY17" fmla="*/ 397843 h 2359164"/>
              <a:gd name="connsiteX18" fmla="*/ 569844 w 5128592"/>
              <a:gd name="connsiteY18" fmla="*/ 384590 h 2359164"/>
              <a:gd name="connsiteX19" fmla="*/ 993913 w 5128592"/>
              <a:gd name="connsiteY19" fmla="*/ 371338 h 2359164"/>
              <a:gd name="connsiteX20" fmla="*/ 1073426 w 5128592"/>
              <a:gd name="connsiteY20" fmla="*/ 344834 h 2359164"/>
              <a:gd name="connsiteX21" fmla="*/ 1431235 w 5128592"/>
              <a:gd name="connsiteY21" fmla="*/ 371338 h 2359164"/>
              <a:gd name="connsiteX22" fmla="*/ 2941983 w 5128592"/>
              <a:gd name="connsiteY22" fmla="*/ 384590 h 2359164"/>
              <a:gd name="connsiteX23" fmla="*/ 3670853 w 5128592"/>
              <a:gd name="connsiteY23" fmla="*/ 397843 h 2359164"/>
              <a:gd name="connsiteX24" fmla="*/ 3737113 w 5128592"/>
              <a:gd name="connsiteY24" fmla="*/ 411095 h 2359164"/>
              <a:gd name="connsiteX25" fmla="*/ 4015409 w 5128592"/>
              <a:gd name="connsiteY25" fmla="*/ 424347 h 2359164"/>
              <a:gd name="connsiteX26" fmla="*/ 4214192 w 5128592"/>
              <a:gd name="connsiteY26" fmla="*/ 397843 h 2359164"/>
              <a:gd name="connsiteX27" fmla="*/ 4333461 w 5128592"/>
              <a:gd name="connsiteY27" fmla="*/ 358086 h 2359164"/>
              <a:gd name="connsiteX28" fmla="*/ 4373218 w 5128592"/>
              <a:gd name="connsiteY28" fmla="*/ 344834 h 2359164"/>
              <a:gd name="connsiteX29" fmla="*/ 4452731 w 5128592"/>
              <a:gd name="connsiteY29" fmla="*/ 305077 h 2359164"/>
              <a:gd name="connsiteX30" fmla="*/ 4532244 w 5128592"/>
              <a:gd name="connsiteY30" fmla="*/ 265321 h 2359164"/>
              <a:gd name="connsiteX31" fmla="*/ 4598505 w 5128592"/>
              <a:gd name="connsiteY31" fmla="*/ 225564 h 2359164"/>
              <a:gd name="connsiteX32" fmla="*/ 4731026 w 5128592"/>
              <a:gd name="connsiteY32" fmla="*/ 172556 h 2359164"/>
              <a:gd name="connsiteX33" fmla="*/ 4823792 w 5128592"/>
              <a:gd name="connsiteY33" fmla="*/ 106295 h 2359164"/>
              <a:gd name="connsiteX34" fmla="*/ 4863548 w 5128592"/>
              <a:gd name="connsiteY34" fmla="*/ 93043 h 2359164"/>
              <a:gd name="connsiteX35" fmla="*/ 4916557 w 5128592"/>
              <a:gd name="connsiteY35" fmla="*/ 66538 h 2359164"/>
              <a:gd name="connsiteX36" fmla="*/ 5062331 w 5128592"/>
              <a:gd name="connsiteY36" fmla="*/ 26782 h 2359164"/>
              <a:gd name="connsiteX37" fmla="*/ 5128592 w 5128592"/>
              <a:gd name="connsiteY37" fmla="*/ 277 h 2359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128592" h="2359164">
                <a:moveTo>
                  <a:pt x="344557" y="2359164"/>
                </a:moveTo>
                <a:cubicBezTo>
                  <a:pt x="304800" y="2345912"/>
                  <a:pt x="254919" y="2349041"/>
                  <a:pt x="225287" y="2319408"/>
                </a:cubicBezTo>
                <a:cubicBezTo>
                  <a:pt x="184814" y="2278934"/>
                  <a:pt x="209958" y="2298491"/>
                  <a:pt x="145774" y="2266399"/>
                </a:cubicBezTo>
                <a:cubicBezTo>
                  <a:pt x="136939" y="2253147"/>
                  <a:pt x="126393" y="2240888"/>
                  <a:pt x="119270" y="2226643"/>
                </a:cubicBezTo>
                <a:cubicBezTo>
                  <a:pt x="100833" y="2189769"/>
                  <a:pt x="78629" y="2117972"/>
                  <a:pt x="66261" y="2080869"/>
                </a:cubicBezTo>
                <a:lnTo>
                  <a:pt x="53009" y="2041112"/>
                </a:lnTo>
                <a:lnTo>
                  <a:pt x="39757" y="2001356"/>
                </a:lnTo>
                <a:cubicBezTo>
                  <a:pt x="2441" y="1740141"/>
                  <a:pt x="56143" y="2127373"/>
                  <a:pt x="13253" y="1762816"/>
                </a:cubicBezTo>
                <a:cubicBezTo>
                  <a:pt x="10113" y="1736130"/>
                  <a:pt x="4418" y="1709807"/>
                  <a:pt x="0" y="1683303"/>
                </a:cubicBezTo>
                <a:cubicBezTo>
                  <a:pt x="4418" y="1418260"/>
                  <a:pt x="5682" y="1153145"/>
                  <a:pt x="13253" y="888173"/>
                </a:cubicBezTo>
                <a:cubicBezTo>
                  <a:pt x="14561" y="842404"/>
                  <a:pt x="28054" y="730751"/>
                  <a:pt x="39757" y="676138"/>
                </a:cubicBezTo>
                <a:cubicBezTo>
                  <a:pt x="47389" y="640520"/>
                  <a:pt x="30922" y="578956"/>
                  <a:pt x="66261" y="570121"/>
                </a:cubicBezTo>
                <a:lnTo>
                  <a:pt x="119270" y="556869"/>
                </a:lnTo>
                <a:cubicBezTo>
                  <a:pt x="166507" y="509630"/>
                  <a:pt x="123903" y="546648"/>
                  <a:pt x="198783" y="503860"/>
                </a:cubicBezTo>
                <a:cubicBezTo>
                  <a:pt x="254196" y="472196"/>
                  <a:pt x="229932" y="471270"/>
                  <a:pt x="304800" y="450851"/>
                </a:cubicBezTo>
                <a:cubicBezTo>
                  <a:pt x="330723" y="443781"/>
                  <a:pt x="358245" y="444116"/>
                  <a:pt x="384313" y="437599"/>
                </a:cubicBezTo>
                <a:cubicBezTo>
                  <a:pt x="411417" y="430823"/>
                  <a:pt x="436431" y="416574"/>
                  <a:pt x="463826" y="411095"/>
                </a:cubicBezTo>
                <a:cubicBezTo>
                  <a:pt x="485913" y="406678"/>
                  <a:pt x="508235" y="403306"/>
                  <a:pt x="530087" y="397843"/>
                </a:cubicBezTo>
                <a:cubicBezTo>
                  <a:pt x="543639" y="394455"/>
                  <a:pt x="555897" y="385387"/>
                  <a:pt x="569844" y="384590"/>
                </a:cubicBezTo>
                <a:cubicBezTo>
                  <a:pt x="711039" y="376522"/>
                  <a:pt x="852557" y="375755"/>
                  <a:pt x="993913" y="371338"/>
                </a:cubicBezTo>
                <a:cubicBezTo>
                  <a:pt x="1020417" y="362503"/>
                  <a:pt x="1045509" y="345908"/>
                  <a:pt x="1073426" y="344834"/>
                </a:cubicBezTo>
                <a:cubicBezTo>
                  <a:pt x="1225138" y="338999"/>
                  <a:pt x="1301935" y="352867"/>
                  <a:pt x="1431235" y="371338"/>
                </a:cubicBezTo>
                <a:cubicBezTo>
                  <a:pt x="1963363" y="548718"/>
                  <a:pt x="1482811" y="398102"/>
                  <a:pt x="2941983" y="384590"/>
                </a:cubicBezTo>
                <a:lnTo>
                  <a:pt x="3670853" y="397843"/>
                </a:lnTo>
                <a:cubicBezTo>
                  <a:pt x="3693365" y="398593"/>
                  <a:pt x="3714655" y="409368"/>
                  <a:pt x="3737113" y="411095"/>
                </a:cubicBezTo>
                <a:cubicBezTo>
                  <a:pt x="3829710" y="418218"/>
                  <a:pt x="3922644" y="419930"/>
                  <a:pt x="4015409" y="424347"/>
                </a:cubicBezTo>
                <a:cubicBezTo>
                  <a:pt x="4070464" y="418842"/>
                  <a:pt x="4155075" y="414734"/>
                  <a:pt x="4214192" y="397843"/>
                </a:cubicBezTo>
                <a:cubicBezTo>
                  <a:pt x="4254486" y="386330"/>
                  <a:pt x="4293705" y="371338"/>
                  <a:pt x="4333461" y="358086"/>
                </a:cubicBezTo>
                <a:cubicBezTo>
                  <a:pt x="4346713" y="353669"/>
                  <a:pt x="4360724" y="351081"/>
                  <a:pt x="4373218" y="344834"/>
                </a:cubicBezTo>
                <a:cubicBezTo>
                  <a:pt x="4399722" y="331582"/>
                  <a:pt x="4426827" y="319468"/>
                  <a:pt x="4452731" y="305077"/>
                </a:cubicBezTo>
                <a:cubicBezTo>
                  <a:pt x="4529797" y="262262"/>
                  <a:pt x="4454848" y="291119"/>
                  <a:pt x="4532244" y="265321"/>
                </a:cubicBezTo>
                <a:cubicBezTo>
                  <a:pt x="4577857" y="219706"/>
                  <a:pt x="4536574" y="253089"/>
                  <a:pt x="4598505" y="225564"/>
                </a:cubicBezTo>
                <a:cubicBezTo>
                  <a:pt x="4721682" y="170819"/>
                  <a:pt x="4632445" y="197201"/>
                  <a:pt x="4731026" y="172556"/>
                </a:cubicBezTo>
                <a:cubicBezTo>
                  <a:pt x="4768277" y="135305"/>
                  <a:pt x="4762211" y="137085"/>
                  <a:pt x="4823792" y="106295"/>
                </a:cubicBezTo>
                <a:cubicBezTo>
                  <a:pt x="4836286" y="100048"/>
                  <a:pt x="4850709" y="98546"/>
                  <a:pt x="4863548" y="93043"/>
                </a:cubicBezTo>
                <a:cubicBezTo>
                  <a:pt x="4881706" y="85261"/>
                  <a:pt x="4898215" y="73875"/>
                  <a:pt x="4916557" y="66538"/>
                </a:cubicBezTo>
                <a:cubicBezTo>
                  <a:pt x="4983809" y="39637"/>
                  <a:pt x="4995787" y="40091"/>
                  <a:pt x="5062331" y="26782"/>
                </a:cubicBezTo>
                <a:cubicBezTo>
                  <a:pt x="5109438" y="-4624"/>
                  <a:pt x="5086160" y="277"/>
                  <a:pt x="5128592" y="277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Volný tvar: obrazec 30"/>
          <p:cNvSpPr/>
          <p:nvPr/>
        </p:nvSpPr>
        <p:spPr>
          <a:xfrm>
            <a:off x="4767263" y="4618038"/>
            <a:ext cx="3370262" cy="1889125"/>
          </a:xfrm>
          <a:custGeom>
            <a:avLst/>
            <a:gdLst>
              <a:gd name="connsiteX0" fmla="*/ 42475 w 3370291"/>
              <a:gd name="connsiteY0" fmla="*/ 1888761 h 1888761"/>
              <a:gd name="connsiteX1" fmla="*/ 27485 w 3370291"/>
              <a:gd name="connsiteY1" fmla="*/ 1319135 h 1888761"/>
              <a:gd name="connsiteX2" fmla="*/ 57465 w 3370291"/>
              <a:gd name="connsiteY2" fmla="*/ 1019331 h 1888761"/>
              <a:gd name="connsiteX3" fmla="*/ 72455 w 3370291"/>
              <a:gd name="connsiteY3" fmla="*/ 854440 h 1888761"/>
              <a:gd name="connsiteX4" fmla="*/ 87446 w 3370291"/>
              <a:gd name="connsiteY4" fmla="*/ 809469 h 1888761"/>
              <a:gd name="connsiteX5" fmla="*/ 102436 w 3370291"/>
              <a:gd name="connsiteY5" fmla="*/ 719528 h 1888761"/>
              <a:gd name="connsiteX6" fmla="*/ 117426 w 3370291"/>
              <a:gd name="connsiteY6" fmla="*/ 599607 h 1888761"/>
              <a:gd name="connsiteX7" fmla="*/ 147406 w 3370291"/>
              <a:gd name="connsiteY7" fmla="*/ 524656 h 1888761"/>
              <a:gd name="connsiteX8" fmla="*/ 192377 w 3370291"/>
              <a:gd name="connsiteY8" fmla="*/ 419725 h 1888761"/>
              <a:gd name="connsiteX9" fmla="*/ 222357 w 3370291"/>
              <a:gd name="connsiteY9" fmla="*/ 389744 h 1888761"/>
              <a:gd name="connsiteX10" fmla="*/ 297308 w 3370291"/>
              <a:gd name="connsiteY10" fmla="*/ 299803 h 1888761"/>
              <a:gd name="connsiteX11" fmla="*/ 387249 w 3370291"/>
              <a:gd name="connsiteY11" fmla="*/ 239843 h 1888761"/>
              <a:gd name="connsiteX12" fmla="*/ 432219 w 3370291"/>
              <a:gd name="connsiteY12" fmla="*/ 209862 h 1888761"/>
              <a:gd name="connsiteX13" fmla="*/ 537151 w 3370291"/>
              <a:gd name="connsiteY13" fmla="*/ 134912 h 1888761"/>
              <a:gd name="connsiteX14" fmla="*/ 627091 w 3370291"/>
              <a:gd name="connsiteY14" fmla="*/ 104931 h 1888761"/>
              <a:gd name="connsiteX15" fmla="*/ 821964 w 3370291"/>
              <a:gd name="connsiteY15" fmla="*/ 59961 h 1888761"/>
              <a:gd name="connsiteX16" fmla="*/ 1211708 w 3370291"/>
              <a:gd name="connsiteY16" fmla="*/ 44971 h 1888761"/>
              <a:gd name="connsiteX17" fmla="*/ 1286659 w 3370291"/>
              <a:gd name="connsiteY17" fmla="*/ 29981 h 1888761"/>
              <a:gd name="connsiteX18" fmla="*/ 1421570 w 3370291"/>
              <a:gd name="connsiteY18" fmla="*/ 14990 h 1888761"/>
              <a:gd name="connsiteX19" fmla="*/ 1526501 w 3370291"/>
              <a:gd name="connsiteY19" fmla="*/ 0 h 1888761"/>
              <a:gd name="connsiteX20" fmla="*/ 2740705 w 3370291"/>
              <a:gd name="connsiteY20" fmla="*/ 14990 h 1888761"/>
              <a:gd name="connsiteX21" fmla="*/ 2830646 w 3370291"/>
              <a:gd name="connsiteY21" fmla="*/ 74951 h 1888761"/>
              <a:gd name="connsiteX22" fmla="*/ 2905596 w 3370291"/>
              <a:gd name="connsiteY22" fmla="*/ 149902 h 1888761"/>
              <a:gd name="connsiteX23" fmla="*/ 2935577 w 3370291"/>
              <a:gd name="connsiteY23" fmla="*/ 194872 h 1888761"/>
              <a:gd name="connsiteX24" fmla="*/ 3010528 w 3370291"/>
              <a:gd name="connsiteY24" fmla="*/ 254833 h 1888761"/>
              <a:gd name="connsiteX25" fmla="*/ 3085478 w 3370291"/>
              <a:gd name="connsiteY25" fmla="*/ 329784 h 1888761"/>
              <a:gd name="connsiteX26" fmla="*/ 3130449 w 3370291"/>
              <a:gd name="connsiteY26" fmla="*/ 404735 h 1888761"/>
              <a:gd name="connsiteX27" fmla="*/ 3190410 w 3370291"/>
              <a:gd name="connsiteY27" fmla="*/ 509666 h 1888761"/>
              <a:gd name="connsiteX28" fmla="*/ 3250370 w 3370291"/>
              <a:gd name="connsiteY28" fmla="*/ 869430 h 1888761"/>
              <a:gd name="connsiteX29" fmla="*/ 3280351 w 3370291"/>
              <a:gd name="connsiteY29" fmla="*/ 959371 h 1888761"/>
              <a:gd name="connsiteX30" fmla="*/ 3295341 w 3370291"/>
              <a:gd name="connsiteY30" fmla="*/ 1064302 h 1888761"/>
              <a:gd name="connsiteX31" fmla="*/ 3310331 w 3370291"/>
              <a:gd name="connsiteY31" fmla="*/ 1109272 h 1888761"/>
              <a:gd name="connsiteX32" fmla="*/ 3325321 w 3370291"/>
              <a:gd name="connsiteY32" fmla="*/ 1169233 h 1888761"/>
              <a:gd name="connsiteX33" fmla="*/ 3340311 w 3370291"/>
              <a:gd name="connsiteY33" fmla="*/ 1334125 h 1888761"/>
              <a:gd name="connsiteX34" fmla="*/ 3370291 w 3370291"/>
              <a:gd name="connsiteY34" fmla="*/ 1439056 h 1888761"/>
              <a:gd name="connsiteX35" fmla="*/ 3355301 w 3370291"/>
              <a:gd name="connsiteY35" fmla="*/ 1693889 h 1888761"/>
              <a:gd name="connsiteX36" fmla="*/ 3280351 w 3370291"/>
              <a:gd name="connsiteY36" fmla="*/ 1783830 h 1888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370291" h="1888761">
                <a:moveTo>
                  <a:pt x="42475" y="1888761"/>
                </a:moveTo>
                <a:cubicBezTo>
                  <a:pt x="-29027" y="1638502"/>
                  <a:pt x="6833" y="1804474"/>
                  <a:pt x="27485" y="1319135"/>
                </a:cubicBezTo>
                <a:cubicBezTo>
                  <a:pt x="37500" y="1083769"/>
                  <a:pt x="24657" y="1150564"/>
                  <a:pt x="57465" y="1019331"/>
                </a:cubicBezTo>
                <a:cubicBezTo>
                  <a:pt x="62462" y="964367"/>
                  <a:pt x="64650" y="909076"/>
                  <a:pt x="72455" y="854440"/>
                </a:cubicBezTo>
                <a:cubicBezTo>
                  <a:pt x="74690" y="838798"/>
                  <a:pt x="84018" y="824894"/>
                  <a:pt x="87446" y="809469"/>
                </a:cubicBezTo>
                <a:cubicBezTo>
                  <a:pt x="94039" y="779799"/>
                  <a:pt x="98138" y="749616"/>
                  <a:pt x="102436" y="719528"/>
                </a:cubicBezTo>
                <a:cubicBezTo>
                  <a:pt x="108133" y="679648"/>
                  <a:pt x="108368" y="638860"/>
                  <a:pt x="117426" y="599607"/>
                </a:cubicBezTo>
                <a:cubicBezTo>
                  <a:pt x="123477" y="573388"/>
                  <a:pt x="137958" y="549851"/>
                  <a:pt x="147406" y="524656"/>
                </a:cubicBezTo>
                <a:cubicBezTo>
                  <a:pt x="164539" y="478968"/>
                  <a:pt x="162292" y="464852"/>
                  <a:pt x="192377" y="419725"/>
                </a:cubicBezTo>
                <a:cubicBezTo>
                  <a:pt x="200217" y="407966"/>
                  <a:pt x="213309" y="400601"/>
                  <a:pt x="222357" y="389744"/>
                </a:cubicBezTo>
                <a:cubicBezTo>
                  <a:pt x="244844" y="362760"/>
                  <a:pt x="267178" y="322400"/>
                  <a:pt x="297308" y="299803"/>
                </a:cubicBezTo>
                <a:cubicBezTo>
                  <a:pt x="326133" y="278184"/>
                  <a:pt x="357269" y="259830"/>
                  <a:pt x="387249" y="239843"/>
                </a:cubicBezTo>
                <a:cubicBezTo>
                  <a:pt x="402239" y="229850"/>
                  <a:pt x="417806" y="220671"/>
                  <a:pt x="432219" y="209862"/>
                </a:cubicBezTo>
                <a:cubicBezTo>
                  <a:pt x="440275" y="203820"/>
                  <a:pt x="519215" y="142883"/>
                  <a:pt x="537151" y="134912"/>
                </a:cubicBezTo>
                <a:cubicBezTo>
                  <a:pt x="566029" y="122077"/>
                  <a:pt x="597111" y="114924"/>
                  <a:pt x="627091" y="104931"/>
                </a:cubicBezTo>
                <a:cubicBezTo>
                  <a:pt x="696466" y="81806"/>
                  <a:pt x="733765" y="67311"/>
                  <a:pt x="821964" y="59961"/>
                </a:cubicBezTo>
                <a:cubicBezTo>
                  <a:pt x="951526" y="49164"/>
                  <a:pt x="1081793" y="49968"/>
                  <a:pt x="1211708" y="44971"/>
                </a:cubicBezTo>
                <a:cubicBezTo>
                  <a:pt x="1236692" y="39974"/>
                  <a:pt x="1261437" y="33584"/>
                  <a:pt x="1286659" y="29981"/>
                </a:cubicBezTo>
                <a:cubicBezTo>
                  <a:pt x="1331451" y="23582"/>
                  <a:pt x="1376672" y="20602"/>
                  <a:pt x="1421570" y="14990"/>
                </a:cubicBezTo>
                <a:cubicBezTo>
                  <a:pt x="1456629" y="10607"/>
                  <a:pt x="1491524" y="4997"/>
                  <a:pt x="1526501" y="0"/>
                </a:cubicBezTo>
                <a:lnTo>
                  <a:pt x="2740705" y="14990"/>
                </a:lnTo>
                <a:cubicBezTo>
                  <a:pt x="2776678" y="17057"/>
                  <a:pt x="2830646" y="74951"/>
                  <a:pt x="2830646" y="74951"/>
                </a:cubicBezTo>
                <a:cubicBezTo>
                  <a:pt x="2910590" y="194866"/>
                  <a:pt x="2805666" y="49972"/>
                  <a:pt x="2905596" y="149902"/>
                </a:cubicBezTo>
                <a:cubicBezTo>
                  <a:pt x="2918335" y="162641"/>
                  <a:pt x="2924323" y="180804"/>
                  <a:pt x="2935577" y="194872"/>
                </a:cubicBezTo>
                <a:cubicBezTo>
                  <a:pt x="2974547" y="243584"/>
                  <a:pt x="2958577" y="209376"/>
                  <a:pt x="3010528" y="254833"/>
                </a:cubicBezTo>
                <a:cubicBezTo>
                  <a:pt x="3037118" y="278099"/>
                  <a:pt x="3085478" y="329784"/>
                  <a:pt x="3085478" y="329784"/>
                </a:cubicBezTo>
                <a:cubicBezTo>
                  <a:pt x="3111512" y="407880"/>
                  <a:pt x="3083417" y="345944"/>
                  <a:pt x="3130449" y="404735"/>
                </a:cubicBezTo>
                <a:cubicBezTo>
                  <a:pt x="3158699" y="440048"/>
                  <a:pt x="3169892" y="468632"/>
                  <a:pt x="3190410" y="509666"/>
                </a:cubicBezTo>
                <a:cubicBezTo>
                  <a:pt x="3203216" y="624919"/>
                  <a:pt x="3214475" y="761748"/>
                  <a:pt x="3250370" y="869430"/>
                </a:cubicBezTo>
                <a:lnTo>
                  <a:pt x="3280351" y="959371"/>
                </a:lnTo>
                <a:cubicBezTo>
                  <a:pt x="3285348" y="994348"/>
                  <a:pt x="3288412" y="1029656"/>
                  <a:pt x="3295341" y="1064302"/>
                </a:cubicBezTo>
                <a:cubicBezTo>
                  <a:pt x="3298440" y="1079796"/>
                  <a:pt x="3305990" y="1094079"/>
                  <a:pt x="3310331" y="1109272"/>
                </a:cubicBezTo>
                <a:cubicBezTo>
                  <a:pt x="3315991" y="1129081"/>
                  <a:pt x="3320324" y="1149246"/>
                  <a:pt x="3325321" y="1169233"/>
                </a:cubicBezTo>
                <a:cubicBezTo>
                  <a:pt x="3330318" y="1224197"/>
                  <a:pt x="3333017" y="1279418"/>
                  <a:pt x="3340311" y="1334125"/>
                </a:cubicBezTo>
                <a:cubicBezTo>
                  <a:pt x="3344493" y="1365494"/>
                  <a:pt x="3360015" y="1408227"/>
                  <a:pt x="3370291" y="1439056"/>
                </a:cubicBezTo>
                <a:cubicBezTo>
                  <a:pt x="3365294" y="1524000"/>
                  <a:pt x="3373377" y="1610740"/>
                  <a:pt x="3355301" y="1693889"/>
                </a:cubicBezTo>
                <a:cubicBezTo>
                  <a:pt x="3334845" y="1787987"/>
                  <a:pt x="3325510" y="1783830"/>
                  <a:pt x="3280351" y="178383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Volný tvar: obrazec 31"/>
          <p:cNvSpPr/>
          <p:nvPr/>
        </p:nvSpPr>
        <p:spPr>
          <a:xfrm>
            <a:off x="1947863" y="2773363"/>
            <a:ext cx="7615237" cy="1663700"/>
          </a:xfrm>
          <a:custGeom>
            <a:avLst/>
            <a:gdLst>
              <a:gd name="connsiteX0" fmla="*/ 0 w 7615250"/>
              <a:gd name="connsiteY0" fmla="*/ 0 h 1663908"/>
              <a:gd name="connsiteX1" fmla="*/ 119922 w 7615250"/>
              <a:gd name="connsiteY1" fmla="*/ 59960 h 1663908"/>
              <a:gd name="connsiteX2" fmla="*/ 149902 w 7615250"/>
              <a:gd name="connsiteY2" fmla="*/ 89941 h 1663908"/>
              <a:gd name="connsiteX3" fmla="*/ 224853 w 7615250"/>
              <a:gd name="connsiteY3" fmla="*/ 209862 h 1663908"/>
              <a:gd name="connsiteX4" fmla="*/ 314794 w 7615250"/>
              <a:gd name="connsiteY4" fmla="*/ 329783 h 1663908"/>
              <a:gd name="connsiteX5" fmla="*/ 344774 w 7615250"/>
              <a:gd name="connsiteY5" fmla="*/ 419724 h 1663908"/>
              <a:gd name="connsiteX6" fmla="*/ 434715 w 7615250"/>
              <a:gd name="connsiteY6" fmla="*/ 539645 h 1663908"/>
              <a:gd name="connsiteX7" fmla="*/ 479686 w 7615250"/>
              <a:gd name="connsiteY7" fmla="*/ 659567 h 1663908"/>
              <a:gd name="connsiteX8" fmla="*/ 524656 w 7615250"/>
              <a:gd name="connsiteY8" fmla="*/ 749508 h 1663908"/>
              <a:gd name="connsiteX9" fmla="*/ 599607 w 7615250"/>
              <a:gd name="connsiteY9" fmla="*/ 839449 h 1663908"/>
              <a:gd name="connsiteX10" fmla="*/ 629587 w 7615250"/>
              <a:gd name="connsiteY10" fmla="*/ 884419 h 1663908"/>
              <a:gd name="connsiteX11" fmla="*/ 674558 w 7615250"/>
              <a:gd name="connsiteY11" fmla="*/ 944380 h 1663908"/>
              <a:gd name="connsiteX12" fmla="*/ 704538 w 7615250"/>
              <a:gd name="connsiteY12" fmla="*/ 989350 h 1663908"/>
              <a:gd name="connsiteX13" fmla="*/ 734518 w 7615250"/>
              <a:gd name="connsiteY13" fmla="*/ 1019331 h 1663908"/>
              <a:gd name="connsiteX14" fmla="*/ 749509 w 7615250"/>
              <a:gd name="connsiteY14" fmla="*/ 1079291 h 1663908"/>
              <a:gd name="connsiteX15" fmla="*/ 779489 w 7615250"/>
              <a:gd name="connsiteY15" fmla="*/ 1109272 h 1663908"/>
              <a:gd name="connsiteX16" fmla="*/ 809469 w 7615250"/>
              <a:gd name="connsiteY16" fmla="*/ 1154242 h 1663908"/>
              <a:gd name="connsiteX17" fmla="*/ 944381 w 7615250"/>
              <a:gd name="connsiteY17" fmla="*/ 1244183 h 1663908"/>
              <a:gd name="connsiteX18" fmla="*/ 1049312 w 7615250"/>
              <a:gd name="connsiteY18" fmla="*/ 1274164 h 1663908"/>
              <a:gd name="connsiteX19" fmla="*/ 1154243 w 7615250"/>
              <a:gd name="connsiteY19" fmla="*/ 1319134 h 1663908"/>
              <a:gd name="connsiteX20" fmla="*/ 1244184 w 7615250"/>
              <a:gd name="connsiteY20" fmla="*/ 1334124 h 1663908"/>
              <a:gd name="connsiteX21" fmla="*/ 1319135 w 7615250"/>
              <a:gd name="connsiteY21" fmla="*/ 1349114 h 1663908"/>
              <a:gd name="connsiteX22" fmla="*/ 1409076 w 7615250"/>
              <a:gd name="connsiteY22" fmla="*/ 1409075 h 1663908"/>
              <a:gd name="connsiteX23" fmla="*/ 1454046 w 7615250"/>
              <a:gd name="connsiteY23" fmla="*/ 1424065 h 1663908"/>
              <a:gd name="connsiteX24" fmla="*/ 1783830 w 7615250"/>
              <a:gd name="connsiteY24" fmla="*/ 1484026 h 1663908"/>
              <a:gd name="connsiteX25" fmla="*/ 1873771 w 7615250"/>
              <a:gd name="connsiteY25" fmla="*/ 1499016 h 1663908"/>
              <a:gd name="connsiteX26" fmla="*/ 2113613 w 7615250"/>
              <a:gd name="connsiteY26" fmla="*/ 1543986 h 1663908"/>
              <a:gd name="connsiteX27" fmla="*/ 2803161 w 7615250"/>
              <a:gd name="connsiteY27" fmla="*/ 1573967 h 1663908"/>
              <a:gd name="connsiteX28" fmla="*/ 3207895 w 7615250"/>
              <a:gd name="connsiteY28" fmla="*/ 1558977 h 1663908"/>
              <a:gd name="connsiteX29" fmla="*/ 3312827 w 7615250"/>
              <a:gd name="connsiteY29" fmla="*/ 1514006 h 1663908"/>
              <a:gd name="connsiteX30" fmla="*/ 3402768 w 7615250"/>
              <a:gd name="connsiteY30" fmla="*/ 1484026 h 1663908"/>
              <a:gd name="connsiteX31" fmla="*/ 3912433 w 7615250"/>
              <a:gd name="connsiteY31" fmla="*/ 1499016 h 1663908"/>
              <a:gd name="connsiteX32" fmla="*/ 3987384 w 7615250"/>
              <a:gd name="connsiteY32" fmla="*/ 1514006 h 1663908"/>
              <a:gd name="connsiteX33" fmla="*/ 4272197 w 7615250"/>
              <a:gd name="connsiteY33" fmla="*/ 1528996 h 1663908"/>
              <a:gd name="connsiteX34" fmla="*/ 4512040 w 7615250"/>
              <a:gd name="connsiteY34" fmla="*/ 1573967 h 1663908"/>
              <a:gd name="connsiteX35" fmla="*/ 4631961 w 7615250"/>
              <a:gd name="connsiteY35" fmla="*/ 1588957 h 1663908"/>
              <a:gd name="connsiteX36" fmla="*/ 5201587 w 7615250"/>
              <a:gd name="connsiteY36" fmla="*/ 1633927 h 1663908"/>
              <a:gd name="connsiteX37" fmla="*/ 5441430 w 7615250"/>
              <a:gd name="connsiteY37" fmla="*/ 1663908 h 1663908"/>
              <a:gd name="connsiteX38" fmla="*/ 6340840 w 7615250"/>
              <a:gd name="connsiteY38" fmla="*/ 1633927 h 1663908"/>
              <a:gd name="connsiteX39" fmla="*/ 6475751 w 7615250"/>
              <a:gd name="connsiteY39" fmla="*/ 1573967 h 1663908"/>
              <a:gd name="connsiteX40" fmla="*/ 6610663 w 7615250"/>
              <a:gd name="connsiteY40" fmla="*/ 1543986 h 1663908"/>
              <a:gd name="connsiteX41" fmla="*/ 6715594 w 7615250"/>
              <a:gd name="connsiteY41" fmla="*/ 1514006 h 1663908"/>
              <a:gd name="connsiteX42" fmla="*/ 6805535 w 7615250"/>
              <a:gd name="connsiteY42" fmla="*/ 1484026 h 1663908"/>
              <a:gd name="connsiteX43" fmla="*/ 6835515 w 7615250"/>
              <a:gd name="connsiteY43" fmla="*/ 1454045 h 1663908"/>
              <a:gd name="connsiteX44" fmla="*/ 7000407 w 7615250"/>
              <a:gd name="connsiteY44" fmla="*/ 1424065 h 1663908"/>
              <a:gd name="connsiteX45" fmla="*/ 7060368 w 7615250"/>
              <a:gd name="connsiteY45" fmla="*/ 1394085 h 1663908"/>
              <a:gd name="connsiteX46" fmla="*/ 7180289 w 7615250"/>
              <a:gd name="connsiteY46" fmla="*/ 1304144 h 1663908"/>
              <a:gd name="connsiteX47" fmla="*/ 7255240 w 7615250"/>
              <a:gd name="connsiteY47" fmla="*/ 1244183 h 1663908"/>
              <a:gd name="connsiteX48" fmla="*/ 7330191 w 7615250"/>
              <a:gd name="connsiteY48" fmla="*/ 1154242 h 1663908"/>
              <a:gd name="connsiteX49" fmla="*/ 7570033 w 7615250"/>
              <a:gd name="connsiteY49" fmla="*/ 1094282 h 1663908"/>
              <a:gd name="connsiteX50" fmla="*/ 7615004 w 7615250"/>
              <a:gd name="connsiteY50" fmla="*/ 1064301 h 1663908"/>
              <a:gd name="connsiteX51" fmla="*/ 7585023 w 7615250"/>
              <a:gd name="connsiteY51" fmla="*/ 1034321 h 1663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615250" h="1663908">
                <a:moveTo>
                  <a:pt x="0" y="0"/>
                </a:moveTo>
                <a:cubicBezTo>
                  <a:pt x="58139" y="23255"/>
                  <a:pt x="75018" y="24036"/>
                  <a:pt x="119922" y="59960"/>
                </a:cubicBezTo>
                <a:cubicBezTo>
                  <a:pt x="130958" y="68789"/>
                  <a:pt x="141687" y="78441"/>
                  <a:pt x="149902" y="89941"/>
                </a:cubicBezTo>
                <a:cubicBezTo>
                  <a:pt x="164534" y="110427"/>
                  <a:pt x="203202" y="183881"/>
                  <a:pt x="224853" y="209862"/>
                </a:cubicBezTo>
                <a:cubicBezTo>
                  <a:pt x="281855" y="278265"/>
                  <a:pt x="270694" y="232764"/>
                  <a:pt x="314794" y="329783"/>
                </a:cubicBezTo>
                <a:cubicBezTo>
                  <a:pt x="327871" y="358552"/>
                  <a:pt x="328515" y="392626"/>
                  <a:pt x="344774" y="419724"/>
                </a:cubicBezTo>
                <a:cubicBezTo>
                  <a:pt x="400652" y="512853"/>
                  <a:pt x="369143" y="474073"/>
                  <a:pt x="434715" y="539645"/>
                </a:cubicBezTo>
                <a:cubicBezTo>
                  <a:pt x="540322" y="750862"/>
                  <a:pt x="398045" y="455465"/>
                  <a:pt x="479686" y="659567"/>
                </a:cubicBezTo>
                <a:cubicBezTo>
                  <a:pt x="492135" y="690689"/>
                  <a:pt x="508378" y="720207"/>
                  <a:pt x="524656" y="749508"/>
                </a:cubicBezTo>
                <a:cubicBezTo>
                  <a:pt x="561872" y="816498"/>
                  <a:pt x="547219" y="776584"/>
                  <a:pt x="599607" y="839449"/>
                </a:cubicBezTo>
                <a:cubicBezTo>
                  <a:pt x="611140" y="853289"/>
                  <a:pt x="619116" y="869759"/>
                  <a:pt x="629587" y="884419"/>
                </a:cubicBezTo>
                <a:cubicBezTo>
                  <a:pt x="644109" y="904749"/>
                  <a:pt x="660036" y="924050"/>
                  <a:pt x="674558" y="944380"/>
                </a:cubicBezTo>
                <a:cubicBezTo>
                  <a:pt x="685029" y="959040"/>
                  <a:pt x="693284" y="975282"/>
                  <a:pt x="704538" y="989350"/>
                </a:cubicBezTo>
                <a:cubicBezTo>
                  <a:pt x="713367" y="1000386"/>
                  <a:pt x="724525" y="1009337"/>
                  <a:pt x="734518" y="1019331"/>
                </a:cubicBezTo>
                <a:cubicBezTo>
                  <a:pt x="739515" y="1039318"/>
                  <a:pt x="740295" y="1060864"/>
                  <a:pt x="749509" y="1079291"/>
                </a:cubicBezTo>
                <a:cubicBezTo>
                  <a:pt x="755830" y="1091932"/>
                  <a:pt x="770660" y="1098236"/>
                  <a:pt x="779489" y="1109272"/>
                </a:cubicBezTo>
                <a:cubicBezTo>
                  <a:pt x="790743" y="1123340"/>
                  <a:pt x="798215" y="1140174"/>
                  <a:pt x="809469" y="1154242"/>
                </a:cubicBezTo>
                <a:cubicBezTo>
                  <a:pt x="844531" y="1198069"/>
                  <a:pt x="893890" y="1218938"/>
                  <a:pt x="944381" y="1244183"/>
                </a:cubicBezTo>
                <a:cubicBezTo>
                  <a:pt x="978160" y="1261072"/>
                  <a:pt x="1014098" y="1261359"/>
                  <a:pt x="1049312" y="1274164"/>
                </a:cubicBezTo>
                <a:cubicBezTo>
                  <a:pt x="1085075" y="1287169"/>
                  <a:pt x="1117872" y="1307943"/>
                  <a:pt x="1154243" y="1319134"/>
                </a:cubicBezTo>
                <a:cubicBezTo>
                  <a:pt x="1183293" y="1328072"/>
                  <a:pt x="1214280" y="1328687"/>
                  <a:pt x="1244184" y="1334124"/>
                </a:cubicBezTo>
                <a:cubicBezTo>
                  <a:pt x="1269251" y="1338682"/>
                  <a:pt x="1294151" y="1344117"/>
                  <a:pt x="1319135" y="1349114"/>
                </a:cubicBezTo>
                <a:cubicBezTo>
                  <a:pt x="1349115" y="1369101"/>
                  <a:pt x="1377578" y="1391576"/>
                  <a:pt x="1409076" y="1409075"/>
                </a:cubicBezTo>
                <a:cubicBezTo>
                  <a:pt x="1422888" y="1416749"/>
                  <a:pt x="1438853" y="1419724"/>
                  <a:pt x="1454046" y="1424065"/>
                </a:cubicBezTo>
                <a:cubicBezTo>
                  <a:pt x="1557937" y="1453748"/>
                  <a:pt x="1690767" y="1468515"/>
                  <a:pt x="1783830" y="1484026"/>
                </a:cubicBezTo>
                <a:cubicBezTo>
                  <a:pt x="1813810" y="1489023"/>
                  <a:pt x="1844285" y="1491644"/>
                  <a:pt x="1873771" y="1499016"/>
                </a:cubicBezTo>
                <a:cubicBezTo>
                  <a:pt x="1952232" y="1518631"/>
                  <a:pt x="2032827" y="1540473"/>
                  <a:pt x="2113613" y="1543986"/>
                </a:cubicBezTo>
                <a:lnTo>
                  <a:pt x="2803161" y="1573967"/>
                </a:lnTo>
                <a:cubicBezTo>
                  <a:pt x="2938072" y="1568970"/>
                  <a:pt x="3073816" y="1574751"/>
                  <a:pt x="3207895" y="1558977"/>
                </a:cubicBezTo>
                <a:cubicBezTo>
                  <a:pt x="3245689" y="1554531"/>
                  <a:pt x="3277309" y="1527667"/>
                  <a:pt x="3312827" y="1514006"/>
                </a:cubicBezTo>
                <a:cubicBezTo>
                  <a:pt x="3342323" y="1502662"/>
                  <a:pt x="3372788" y="1494019"/>
                  <a:pt x="3402768" y="1484026"/>
                </a:cubicBezTo>
                <a:cubicBezTo>
                  <a:pt x="3572656" y="1489023"/>
                  <a:pt x="3742694" y="1490312"/>
                  <a:pt x="3912433" y="1499016"/>
                </a:cubicBezTo>
                <a:cubicBezTo>
                  <a:pt x="3937878" y="1500321"/>
                  <a:pt x="3961994" y="1511890"/>
                  <a:pt x="3987384" y="1514006"/>
                </a:cubicBezTo>
                <a:cubicBezTo>
                  <a:pt x="4082125" y="1521901"/>
                  <a:pt x="4177259" y="1523999"/>
                  <a:pt x="4272197" y="1528996"/>
                </a:cubicBezTo>
                <a:cubicBezTo>
                  <a:pt x="4599567" y="1575763"/>
                  <a:pt x="4112072" y="1503384"/>
                  <a:pt x="4512040" y="1573967"/>
                </a:cubicBezTo>
                <a:cubicBezTo>
                  <a:pt x="4551712" y="1580968"/>
                  <a:pt x="4591987" y="1583960"/>
                  <a:pt x="4631961" y="1588957"/>
                </a:cubicBezTo>
                <a:cubicBezTo>
                  <a:pt x="4847184" y="1660698"/>
                  <a:pt x="4616019" y="1588000"/>
                  <a:pt x="5201587" y="1633927"/>
                </a:cubicBezTo>
                <a:cubicBezTo>
                  <a:pt x="5281910" y="1640227"/>
                  <a:pt x="5361482" y="1653914"/>
                  <a:pt x="5441430" y="1663908"/>
                </a:cubicBezTo>
                <a:lnTo>
                  <a:pt x="6340840" y="1633927"/>
                </a:lnTo>
                <a:cubicBezTo>
                  <a:pt x="6403969" y="1630968"/>
                  <a:pt x="6418627" y="1602529"/>
                  <a:pt x="6475751" y="1573967"/>
                </a:cubicBezTo>
                <a:cubicBezTo>
                  <a:pt x="6516927" y="1553379"/>
                  <a:pt x="6567899" y="1553855"/>
                  <a:pt x="6610663" y="1543986"/>
                </a:cubicBezTo>
                <a:cubicBezTo>
                  <a:pt x="6646108" y="1535806"/>
                  <a:pt x="6680826" y="1524704"/>
                  <a:pt x="6715594" y="1514006"/>
                </a:cubicBezTo>
                <a:cubicBezTo>
                  <a:pt x="6745799" y="1504712"/>
                  <a:pt x="6805535" y="1484026"/>
                  <a:pt x="6805535" y="1484026"/>
                </a:cubicBezTo>
                <a:cubicBezTo>
                  <a:pt x="6815528" y="1474032"/>
                  <a:pt x="6823396" y="1461316"/>
                  <a:pt x="6835515" y="1454045"/>
                </a:cubicBezTo>
                <a:cubicBezTo>
                  <a:pt x="6872000" y="1432154"/>
                  <a:pt x="6983878" y="1426131"/>
                  <a:pt x="7000407" y="1424065"/>
                </a:cubicBezTo>
                <a:cubicBezTo>
                  <a:pt x="7020394" y="1414072"/>
                  <a:pt x="7042729" y="1407804"/>
                  <a:pt x="7060368" y="1394085"/>
                </a:cubicBezTo>
                <a:cubicBezTo>
                  <a:pt x="7189554" y="1293607"/>
                  <a:pt x="7082540" y="1336726"/>
                  <a:pt x="7180289" y="1304144"/>
                </a:cubicBezTo>
                <a:cubicBezTo>
                  <a:pt x="7213681" y="1281883"/>
                  <a:pt x="7230828" y="1274697"/>
                  <a:pt x="7255240" y="1244183"/>
                </a:cubicBezTo>
                <a:cubicBezTo>
                  <a:pt x="7275566" y="1218776"/>
                  <a:pt x="7297679" y="1168176"/>
                  <a:pt x="7330191" y="1154242"/>
                </a:cubicBezTo>
                <a:cubicBezTo>
                  <a:pt x="7390477" y="1128405"/>
                  <a:pt x="7496991" y="1108890"/>
                  <a:pt x="7570033" y="1094282"/>
                </a:cubicBezTo>
                <a:cubicBezTo>
                  <a:pt x="7585023" y="1084288"/>
                  <a:pt x="7610634" y="1081779"/>
                  <a:pt x="7615004" y="1064301"/>
                </a:cubicBezTo>
                <a:cubicBezTo>
                  <a:pt x="7618432" y="1050590"/>
                  <a:pt x="7585023" y="1034321"/>
                  <a:pt x="7585023" y="1034321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Volný tvar: obrazec 32"/>
          <p:cNvSpPr/>
          <p:nvPr/>
        </p:nvSpPr>
        <p:spPr>
          <a:xfrm>
            <a:off x="10931525" y="796925"/>
            <a:ext cx="1128713" cy="3194050"/>
          </a:xfrm>
          <a:custGeom>
            <a:avLst/>
            <a:gdLst>
              <a:gd name="connsiteX0" fmla="*/ 239843 w 1127466"/>
              <a:gd name="connsiteY0" fmla="*/ 3192905 h 3192905"/>
              <a:gd name="connsiteX1" fmla="*/ 809469 w 1127466"/>
              <a:gd name="connsiteY1" fmla="*/ 3177915 h 3192905"/>
              <a:gd name="connsiteX2" fmla="*/ 914400 w 1127466"/>
              <a:gd name="connsiteY2" fmla="*/ 3147935 h 3192905"/>
              <a:gd name="connsiteX3" fmla="*/ 974361 w 1127466"/>
              <a:gd name="connsiteY3" fmla="*/ 3132944 h 3192905"/>
              <a:gd name="connsiteX4" fmla="*/ 1064302 w 1127466"/>
              <a:gd name="connsiteY4" fmla="*/ 3028013 h 3192905"/>
              <a:gd name="connsiteX5" fmla="*/ 1079292 w 1127466"/>
              <a:gd name="connsiteY5" fmla="*/ 2983043 h 3192905"/>
              <a:gd name="connsiteX6" fmla="*/ 1109272 w 1127466"/>
              <a:gd name="connsiteY6" fmla="*/ 2938072 h 3192905"/>
              <a:gd name="connsiteX7" fmla="*/ 1109272 w 1127466"/>
              <a:gd name="connsiteY7" fmla="*/ 2308485 h 3192905"/>
              <a:gd name="connsiteX8" fmla="*/ 1094282 w 1127466"/>
              <a:gd name="connsiteY8" fmla="*/ 2218544 h 3192905"/>
              <a:gd name="connsiteX9" fmla="*/ 1079292 w 1127466"/>
              <a:gd name="connsiteY9" fmla="*/ 2053653 h 3192905"/>
              <a:gd name="connsiteX10" fmla="*/ 1034322 w 1127466"/>
              <a:gd name="connsiteY10" fmla="*/ 1843790 h 3192905"/>
              <a:gd name="connsiteX11" fmla="*/ 989351 w 1127466"/>
              <a:gd name="connsiteY11" fmla="*/ 1543987 h 3192905"/>
              <a:gd name="connsiteX12" fmla="*/ 959371 w 1127466"/>
              <a:gd name="connsiteY12" fmla="*/ 824459 h 3192905"/>
              <a:gd name="connsiteX13" fmla="*/ 944381 w 1127466"/>
              <a:gd name="connsiteY13" fmla="*/ 779489 h 3192905"/>
              <a:gd name="connsiteX14" fmla="*/ 929390 w 1127466"/>
              <a:gd name="connsiteY14" fmla="*/ 554636 h 3192905"/>
              <a:gd name="connsiteX15" fmla="*/ 914400 w 1127466"/>
              <a:gd name="connsiteY15" fmla="*/ 494676 h 3192905"/>
              <a:gd name="connsiteX16" fmla="*/ 884420 w 1127466"/>
              <a:gd name="connsiteY16" fmla="*/ 284813 h 3192905"/>
              <a:gd name="connsiteX17" fmla="*/ 854440 w 1127466"/>
              <a:gd name="connsiteY17" fmla="*/ 239843 h 3192905"/>
              <a:gd name="connsiteX18" fmla="*/ 824459 w 1127466"/>
              <a:gd name="connsiteY18" fmla="*/ 179882 h 3192905"/>
              <a:gd name="connsiteX19" fmla="*/ 659567 w 1127466"/>
              <a:gd name="connsiteY19" fmla="*/ 44971 h 3192905"/>
              <a:gd name="connsiteX20" fmla="*/ 599607 w 1127466"/>
              <a:gd name="connsiteY20" fmla="*/ 14990 h 3192905"/>
              <a:gd name="connsiteX21" fmla="*/ 479685 w 1127466"/>
              <a:gd name="connsiteY21" fmla="*/ 0 h 3192905"/>
              <a:gd name="connsiteX22" fmla="*/ 209863 w 1127466"/>
              <a:gd name="connsiteY22" fmla="*/ 14990 h 3192905"/>
              <a:gd name="connsiteX23" fmla="*/ 164892 w 1127466"/>
              <a:gd name="connsiteY23" fmla="*/ 29980 h 3192905"/>
              <a:gd name="connsiteX24" fmla="*/ 104931 w 1127466"/>
              <a:gd name="connsiteY24" fmla="*/ 44971 h 3192905"/>
              <a:gd name="connsiteX25" fmla="*/ 59961 w 1127466"/>
              <a:gd name="connsiteY25" fmla="*/ 59961 h 3192905"/>
              <a:gd name="connsiteX26" fmla="*/ 0 w 1127466"/>
              <a:gd name="connsiteY26" fmla="*/ 59961 h 319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127466" h="3192905">
                <a:moveTo>
                  <a:pt x="239843" y="3192905"/>
                </a:moveTo>
                <a:cubicBezTo>
                  <a:pt x="429718" y="3187908"/>
                  <a:pt x="619949" y="3190550"/>
                  <a:pt x="809469" y="3177915"/>
                </a:cubicBezTo>
                <a:cubicBezTo>
                  <a:pt x="845765" y="3175495"/>
                  <a:pt x="879305" y="3157506"/>
                  <a:pt x="914400" y="3147935"/>
                </a:cubicBezTo>
                <a:cubicBezTo>
                  <a:pt x="934276" y="3142514"/>
                  <a:pt x="954374" y="3137941"/>
                  <a:pt x="974361" y="3132944"/>
                </a:cubicBezTo>
                <a:cubicBezTo>
                  <a:pt x="1009802" y="3097503"/>
                  <a:pt x="1038662" y="3072883"/>
                  <a:pt x="1064302" y="3028013"/>
                </a:cubicBezTo>
                <a:cubicBezTo>
                  <a:pt x="1072141" y="3014294"/>
                  <a:pt x="1072226" y="2997176"/>
                  <a:pt x="1079292" y="2983043"/>
                </a:cubicBezTo>
                <a:cubicBezTo>
                  <a:pt x="1087349" y="2966929"/>
                  <a:pt x="1099279" y="2953062"/>
                  <a:pt x="1109272" y="2938072"/>
                </a:cubicBezTo>
                <a:cubicBezTo>
                  <a:pt x="1133992" y="2641446"/>
                  <a:pt x="1133065" y="2736756"/>
                  <a:pt x="1109272" y="2308485"/>
                </a:cubicBezTo>
                <a:cubicBezTo>
                  <a:pt x="1107586" y="2278138"/>
                  <a:pt x="1097833" y="2248730"/>
                  <a:pt x="1094282" y="2218544"/>
                </a:cubicBezTo>
                <a:cubicBezTo>
                  <a:pt x="1087834" y="2163732"/>
                  <a:pt x="1086749" y="2108337"/>
                  <a:pt x="1079292" y="2053653"/>
                </a:cubicBezTo>
                <a:cubicBezTo>
                  <a:pt x="1060365" y="1914855"/>
                  <a:pt x="1063052" y="1929982"/>
                  <a:pt x="1034322" y="1843790"/>
                </a:cubicBezTo>
                <a:cubicBezTo>
                  <a:pt x="1019332" y="1743856"/>
                  <a:pt x="995655" y="1644843"/>
                  <a:pt x="989351" y="1543987"/>
                </a:cubicBezTo>
                <a:cubicBezTo>
                  <a:pt x="968441" y="1209430"/>
                  <a:pt x="1028208" y="1065389"/>
                  <a:pt x="959371" y="824459"/>
                </a:cubicBezTo>
                <a:cubicBezTo>
                  <a:pt x="955030" y="809266"/>
                  <a:pt x="949378" y="794479"/>
                  <a:pt x="944381" y="779489"/>
                </a:cubicBezTo>
                <a:cubicBezTo>
                  <a:pt x="939384" y="704538"/>
                  <a:pt x="937254" y="629341"/>
                  <a:pt x="929390" y="554636"/>
                </a:cubicBezTo>
                <a:cubicBezTo>
                  <a:pt x="927233" y="534147"/>
                  <a:pt x="917533" y="515038"/>
                  <a:pt x="914400" y="494676"/>
                </a:cubicBezTo>
                <a:cubicBezTo>
                  <a:pt x="910782" y="471157"/>
                  <a:pt x="900296" y="327149"/>
                  <a:pt x="884420" y="284813"/>
                </a:cubicBezTo>
                <a:cubicBezTo>
                  <a:pt x="878094" y="267944"/>
                  <a:pt x="863378" y="255485"/>
                  <a:pt x="854440" y="239843"/>
                </a:cubicBezTo>
                <a:cubicBezTo>
                  <a:pt x="843353" y="220441"/>
                  <a:pt x="838178" y="197521"/>
                  <a:pt x="824459" y="179882"/>
                </a:cubicBezTo>
                <a:cubicBezTo>
                  <a:pt x="785370" y="129625"/>
                  <a:pt x="716352" y="73364"/>
                  <a:pt x="659567" y="44971"/>
                </a:cubicBezTo>
                <a:cubicBezTo>
                  <a:pt x="639580" y="34977"/>
                  <a:pt x="621286" y="20410"/>
                  <a:pt x="599607" y="14990"/>
                </a:cubicBezTo>
                <a:cubicBezTo>
                  <a:pt x="560525" y="5219"/>
                  <a:pt x="519659" y="4997"/>
                  <a:pt x="479685" y="0"/>
                </a:cubicBezTo>
                <a:cubicBezTo>
                  <a:pt x="389744" y="4997"/>
                  <a:pt x="299537" y="6450"/>
                  <a:pt x="209863" y="14990"/>
                </a:cubicBezTo>
                <a:cubicBezTo>
                  <a:pt x="194133" y="16488"/>
                  <a:pt x="180085" y="25639"/>
                  <a:pt x="164892" y="29980"/>
                </a:cubicBezTo>
                <a:cubicBezTo>
                  <a:pt x="145083" y="35640"/>
                  <a:pt x="124740" y="39311"/>
                  <a:pt x="104931" y="44971"/>
                </a:cubicBezTo>
                <a:cubicBezTo>
                  <a:pt x="89738" y="49312"/>
                  <a:pt x="75603" y="57726"/>
                  <a:pt x="59961" y="59961"/>
                </a:cubicBezTo>
                <a:cubicBezTo>
                  <a:pt x="40175" y="62788"/>
                  <a:pt x="19987" y="59961"/>
                  <a:pt x="0" y="59961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Volný tvar: obrazec 33"/>
          <p:cNvSpPr/>
          <p:nvPr/>
        </p:nvSpPr>
        <p:spPr>
          <a:xfrm>
            <a:off x="4935538" y="3705225"/>
            <a:ext cx="3449637" cy="1798638"/>
          </a:xfrm>
          <a:custGeom>
            <a:avLst/>
            <a:gdLst>
              <a:gd name="connsiteX0" fmla="*/ 3449646 w 3449646"/>
              <a:gd name="connsiteY0" fmla="*/ 1798820 h 1798820"/>
              <a:gd name="connsiteX1" fmla="*/ 3404675 w 3449646"/>
              <a:gd name="connsiteY1" fmla="*/ 839450 h 1798820"/>
              <a:gd name="connsiteX2" fmla="*/ 3389685 w 3449646"/>
              <a:gd name="connsiteY2" fmla="*/ 794479 h 1798820"/>
              <a:gd name="connsiteX3" fmla="*/ 3359705 w 3449646"/>
              <a:gd name="connsiteY3" fmla="*/ 674558 h 1798820"/>
              <a:gd name="connsiteX4" fmla="*/ 3314734 w 3449646"/>
              <a:gd name="connsiteY4" fmla="*/ 629587 h 1798820"/>
              <a:gd name="connsiteX5" fmla="*/ 3299744 w 3449646"/>
              <a:gd name="connsiteY5" fmla="*/ 584617 h 1798820"/>
              <a:gd name="connsiteX6" fmla="*/ 3194813 w 3449646"/>
              <a:gd name="connsiteY6" fmla="*/ 509666 h 1798820"/>
              <a:gd name="connsiteX7" fmla="*/ 3134852 w 3449646"/>
              <a:gd name="connsiteY7" fmla="*/ 464696 h 1798820"/>
              <a:gd name="connsiteX8" fmla="*/ 3089882 w 3449646"/>
              <a:gd name="connsiteY8" fmla="*/ 434715 h 1798820"/>
              <a:gd name="connsiteX9" fmla="*/ 3014931 w 3449646"/>
              <a:gd name="connsiteY9" fmla="*/ 359764 h 1798820"/>
              <a:gd name="connsiteX10" fmla="*/ 2954970 w 3449646"/>
              <a:gd name="connsiteY10" fmla="*/ 299804 h 1798820"/>
              <a:gd name="connsiteX11" fmla="*/ 2924990 w 3449646"/>
              <a:gd name="connsiteY11" fmla="*/ 269823 h 1798820"/>
              <a:gd name="connsiteX12" fmla="*/ 2835049 w 3449646"/>
              <a:gd name="connsiteY12" fmla="*/ 209863 h 1798820"/>
              <a:gd name="connsiteX13" fmla="*/ 2790078 w 3449646"/>
              <a:gd name="connsiteY13" fmla="*/ 179882 h 1798820"/>
              <a:gd name="connsiteX14" fmla="*/ 2745108 w 3449646"/>
              <a:gd name="connsiteY14" fmla="*/ 164892 h 1798820"/>
              <a:gd name="connsiteX15" fmla="*/ 2700137 w 3449646"/>
              <a:gd name="connsiteY15" fmla="*/ 134912 h 1798820"/>
              <a:gd name="connsiteX16" fmla="*/ 2595206 w 3449646"/>
              <a:gd name="connsiteY16" fmla="*/ 104932 h 1798820"/>
              <a:gd name="connsiteX17" fmla="*/ 2475285 w 3449646"/>
              <a:gd name="connsiteY17" fmla="*/ 44971 h 1798820"/>
              <a:gd name="connsiteX18" fmla="*/ 2340373 w 3449646"/>
              <a:gd name="connsiteY18" fmla="*/ 0 h 1798820"/>
              <a:gd name="connsiteX19" fmla="*/ 991259 w 3449646"/>
              <a:gd name="connsiteY19" fmla="*/ 14991 h 1798820"/>
              <a:gd name="connsiteX20" fmla="*/ 811377 w 3449646"/>
              <a:gd name="connsiteY20" fmla="*/ 74951 h 1798820"/>
              <a:gd name="connsiteX21" fmla="*/ 631495 w 3449646"/>
              <a:gd name="connsiteY21" fmla="*/ 134912 h 1798820"/>
              <a:gd name="connsiteX22" fmla="*/ 526564 w 3449646"/>
              <a:gd name="connsiteY22" fmla="*/ 179882 h 1798820"/>
              <a:gd name="connsiteX23" fmla="*/ 421632 w 3449646"/>
              <a:gd name="connsiteY23" fmla="*/ 239843 h 1798820"/>
              <a:gd name="connsiteX24" fmla="*/ 376662 w 3449646"/>
              <a:gd name="connsiteY24" fmla="*/ 254833 h 1798820"/>
              <a:gd name="connsiteX25" fmla="*/ 301711 w 3449646"/>
              <a:gd name="connsiteY25" fmla="*/ 344774 h 1798820"/>
              <a:gd name="connsiteX26" fmla="*/ 241750 w 3449646"/>
              <a:gd name="connsiteY26" fmla="*/ 389745 h 1798820"/>
              <a:gd name="connsiteX27" fmla="*/ 166800 w 3449646"/>
              <a:gd name="connsiteY27" fmla="*/ 464696 h 1798820"/>
              <a:gd name="connsiteX28" fmla="*/ 61869 w 3449646"/>
              <a:gd name="connsiteY28" fmla="*/ 719528 h 1798820"/>
              <a:gd name="connsiteX29" fmla="*/ 16898 w 3449646"/>
              <a:gd name="connsiteY29" fmla="*/ 944381 h 1798820"/>
              <a:gd name="connsiteX30" fmla="*/ 16898 w 3449646"/>
              <a:gd name="connsiteY30" fmla="*/ 1454046 h 1798820"/>
              <a:gd name="connsiteX31" fmla="*/ 31888 w 3449646"/>
              <a:gd name="connsiteY31" fmla="*/ 1499017 h 1798820"/>
              <a:gd name="connsiteX32" fmla="*/ 61869 w 3449646"/>
              <a:gd name="connsiteY32" fmla="*/ 1528997 h 1798820"/>
              <a:gd name="connsiteX33" fmla="*/ 106839 w 3449646"/>
              <a:gd name="connsiteY33" fmla="*/ 1588958 h 1798820"/>
              <a:gd name="connsiteX34" fmla="*/ 136819 w 3449646"/>
              <a:gd name="connsiteY34" fmla="*/ 1633928 h 1798820"/>
              <a:gd name="connsiteX35" fmla="*/ 226760 w 3449646"/>
              <a:gd name="connsiteY35" fmla="*/ 1708879 h 1798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449646" h="1798820">
                <a:moveTo>
                  <a:pt x="3449646" y="1798820"/>
                </a:moveTo>
                <a:cubicBezTo>
                  <a:pt x="3349381" y="1397770"/>
                  <a:pt x="3436743" y="1785464"/>
                  <a:pt x="3404675" y="839450"/>
                </a:cubicBezTo>
                <a:cubicBezTo>
                  <a:pt x="3404140" y="823658"/>
                  <a:pt x="3393517" y="809808"/>
                  <a:pt x="3389685" y="794479"/>
                </a:cubicBezTo>
                <a:cubicBezTo>
                  <a:pt x="3386658" y="782371"/>
                  <a:pt x="3373411" y="695117"/>
                  <a:pt x="3359705" y="674558"/>
                </a:cubicBezTo>
                <a:cubicBezTo>
                  <a:pt x="3347946" y="656919"/>
                  <a:pt x="3329724" y="644577"/>
                  <a:pt x="3314734" y="629587"/>
                </a:cubicBezTo>
                <a:cubicBezTo>
                  <a:pt x="3309737" y="614597"/>
                  <a:pt x="3308509" y="597764"/>
                  <a:pt x="3299744" y="584617"/>
                </a:cubicBezTo>
                <a:cubicBezTo>
                  <a:pt x="3263003" y="529505"/>
                  <a:pt x="3248405" y="543160"/>
                  <a:pt x="3194813" y="509666"/>
                </a:cubicBezTo>
                <a:cubicBezTo>
                  <a:pt x="3173627" y="496425"/>
                  <a:pt x="3155182" y="479217"/>
                  <a:pt x="3134852" y="464696"/>
                </a:cubicBezTo>
                <a:cubicBezTo>
                  <a:pt x="3120192" y="454224"/>
                  <a:pt x="3103440" y="446579"/>
                  <a:pt x="3089882" y="434715"/>
                </a:cubicBezTo>
                <a:cubicBezTo>
                  <a:pt x="3063292" y="411448"/>
                  <a:pt x="3039915" y="384748"/>
                  <a:pt x="3014931" y="359764"/>
                </a:cubicBezTo>
                <a:lnTo>
                  <a:pt x="2954970" y="299804"/>
                </a:lnTo>
                <a:cubicBezTo>
                  <a:pt x="2944976" y="289810"/>
                  <a:pt x="2936749" y="277662"/>
                  <a:pt x="2924990" y="269823"/>
                </a:cubicBezTo>
                <a:lnTo>
                  <a:pt x="2835049" y="209863"/>
                </a:lnTo>
                <a:cubicBezTo>
                  <a:pt x="2820059" y="199869"/>
                  <a:pt x="2807170" y="185579"/>
                  <a:pt x="2790078" y="179882"/>
                </a:cubicBezTo>
                <a:cubicBezTo>
                  <a:pt x="2775088" y="174885"/>
                  <a:pt x="2759241" y="171958"/>
                  <a:pt x="2745108" y="164892"/>
                </a:cubicBezTo>
                <a:cubicBezTo>
                  <a:pt x="2728994" y="156835"/>
                  <a:pt x="2716864" y="141603"/>
                  <a:pt x="2700137" y="134912"/>
                </a:cubicBezTo>
                <a:cubicBezTo>
                  <a:pt x="2666362" y="121402"/>
                  <a:pt x="2628981" y="118442"/>
                  <a:pt x="2595206" y="104932"/>
                </a:cubicBezTo>
                <a:cubicBezTo>
                  <a:pt x="2553711" y="88334"/>
                  <a:pt x="2516781" y="61569"/>
                  <a:pt x="2475285" y="44971"/>
                </a:cubicBezTo>
                <a:cubicBezTo>
                  <a:pt x="2381205" y="7340"/>
                  <a:pt x="2426439" y="21518"/>
                  <a:pt x="2340373" y="0"/>
                </a:cubicBezTo>
                <a:lnTo>
                  <a:pt x="991259" y="14991"/>
                </a:lnTo>
                <a:cubicBezTo>
                  <a:pt x="928131" y="18086"/>
                  <a:pt x="871338" y="54964"/>
                  <a:pt x="811377" y="74951"/>
                </a:cubicBezTo>
                <a:lnTo>
                  <a:pt x="631495" y="134912"/>
                </a:lnTo>
                <a:cubicBezTo>
                  <a:pt x="569382" y="176320"/>
                  <a:pt x="604002" y="160522"/>
                  <a:pt x="526564" y="179882"/>
                </a:cubicBezTo>
                <a:cubicBezTo>
                  <a:pt x="491587" y="199869"/>
                  <a:pt x="457664" y="221827"/>
                  <a:pt x="421632" y="239843"/>
                </a:cubicBezTo>
                <a:cubicBezTo>
                  <a:pt x="407499" y="246909"/>
                  <a:pt x="389809" y="246068"/>
                  <a:pt x="376662" y="254833"/>
                </a:cubicBezTo>
                <a:cubicBezTo>
                  <a:pt x="302988" y="303950"/>
                  <a:pt x="357017" y="289468"/>
                  <a:pt x="301711" y="344774"/>
                </a:cubicBezTo>
                <a:cubicBezTo>
                  <a:pt x="284045" y="362440"/>
                  <a:pt x="259416" y="372079"/>
                  <a:pt x="241750" y="389745"/>
                </a:cubicBezTo>
                <a:cubicBezTo>
                  <a:pt x="141812" y="489683"/>
                  <a:pt x="286725" y="384744"/>
                  <a:pt x="166800" y="464696"/>
                </a:cubicBezTo>
                <a:cubicBezTo>
                  <a:pt x="101684" y="594928"/>
                  <a:pt x="90199" y="594875"/>
                  <a:pt x="61869" y="719528"/>
                </a:cubicBezTo>
                <a:cubicBezTo>
                  <a:pt x="44929" y="794063"/>
                  <a:pt x="16898" y="944381"/>
                  <a:pt x="16898" y="944381"/>
                </a:cubicBezTo>
                <a:cubicBezTo>
                  <a:pt x="-3473" y="1188835"/>
                  <a:pt x="-7696" y="1146619"/>
                  <a:pt x="16898" y="1454046"/>
                </a:cubicBezTo>
                <a:cubicBezTo>
                  <a:pt x="18158" y="1469797"/>
                  <a:pt x="23758" y="1485468"/>
                  <a:pt x="31888" y="1499017"/>
                </a:cubicBezTo>
                <a:cubicBezTo>
                  <a:pt x="39159" y="1511136"/>
                  <a:pt x="52821" y="1518140"/>
                  <a:pt x="61869" y="1528997"/>
                </a:cubicBezTo>
                <a:cubicBezTo>
                  <a:pt x="77863" y="1548190"/>
                  <a:pt x="92318" y="1568628"/>
                  <a:pt x="106839" y="1588958"/>
                </a:cubicBezTo>
                <a:cubicBezTo>
                  <a:pt x="117310" y="1603618"/>
                  <a:pt x="123140" y="1622204"/>
                  <a:pt x="136819" y="1633928"/>
                </a:cubicBezTo>
                <a:cubicBezTo>
                  <a:pt x="240370" y="1722686"/>
                  <a:pt x="191447" y="1638252"/>
                  <a:pt x="226760" y="1708879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48148E-6 L -0.00638 -0.418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-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11111E-6 L 0.08177 -0.559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" y="-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4.44444E-6 L -0.01589 0.340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4.07407E-6 L -0.02018 0.324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3.7037E-6 L 0.19271 -0.3893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" y="-1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66675" y="1108075"/>
            <a:ext cx="50879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Co byste zjistili, </a:t>
            </a:r>
            <a:r>
              <a:rPr lang="cs-CZ" altLang="cs-CZ" sz="2400" dirty="0" smtClean="0"/>
              <a:t>kdybyste </a:t>
            </a:r>
            <a:r>
              <a:rPr lang="cs-CZ" altLang="cs-CZ" sz="2400" dirty="0"/>
              <a:t>zapojili tento</a:t>
            </a:r>
          </a:p>
          <a:p>
            <a:pPr eaLnBrk="1" hangingPunct="1"/>
            <a:r>
              <a:rPr lang="cs-CZ" altLang="cs-CZ" sz="2400" dirty="0"/>
              <a:t>elektrický obvod?</a:t>
            </a:r>
          </a:p>
        </p:txBody>
      </p:sp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5284788" y="1198563"/>
            <a:ext cx="2667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Žárovky svítí slaběji.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84788" y="1198563"/>
            <a:ext cx="678180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10245" name="TextovéPole 5"/>
          <p:cNvSpPr txBox="1">
            <a:spLocks noChangeArrowheads="1"/>
          </p:cNvSpPr>
          <p:nvPr/>
        </p:nvSpPr>
        <p:spPr bwMode="auto">
          <a:xfrm>
            <a:off x="179388" y="2560638"/>
            <a:ext cx="881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Proč?</a:t>
            </a:r>
          </a:p>
        </p:txBody>
      </p:sp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5284788" y="2068513"/>
            <a:ext cx="6521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Protože napětí ( 6, 3 V ) se rozdělilo tak, že každá </a:t>
            </a:r>
          </a:p>
          <a:p>
            <a:pPr eaLnBrk="1" hangingPunct="1"/>
            <a:r>
              <a:rPr lang="cs-CZ" altLang="cs-CZ" sz="2400"/>
              <a:t>žárovka má pouze napětí 3,15 V. Proto žárovky svítí</a:t>
            </a:r>
          </a:p>
          <a:p>
            <a:pPr eaLnBrk="1" hangingPunct="1"/>
            <a:r>
              <a:rPr lang="cs-CZ" altLang="cs-CZ" sz="2400"/>
              <a:t>slaběji.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284788" y="2068513"/>
            <a:ext cx="6907212" cy="1200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10248" name="TextovéPole 8"/>
          <p:cNvSpPr txBox="1">
            <a:spLocks noChangeArrowheads="1"/>
          </p:cNvSpPr>
          <p:nvPr/>
        </p:nvSpPr>
        <p:spPr bwMode="auto">
          <a:xfrm>
            <a:off x="179388" y="3643313"/>
            <a:ext cx="4287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Víte, jak se nazývá toto zapojení?</a:t>
            </a:r>
          </a:p>
        </p:txBody>
      </p:sp>
      <p:sp>
        <p:nvSpPr>
          <p:cNvPr id="10249" name="TextovéPole 9"/>
          <p:cNvSpPr txBox="1">
            <a:spLocks noChangeArrowheads="1"/>
          </p:cNvSpPr>
          <p:nvPr/>
        </p:nvSpPr>
        <p:spPr bwMode="auto">
          <a:xfrm>
            <a:off x="5284788" y="3643313"/>
            <a:ext cx="30273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Je to zapojení do série.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84788" y="3643313"/>
            <a:ext cx="6907212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?</a:t>
            </a:r>
          </a:p>
        </p:txBody>
      </p:sp>
      <p:sp>
        <p:nvSpPr>
          <p:cNvPr id="10251" name="TextovéPole 11"/>
          <p:cNvSpPr txBox="1">
            <a:spLocks noChangeArrowheads="1"/>
          </p:cNvSpPr>
          <p:nvPr/>
        </p:nvSpPr>
        <p:spPr bwMode="auto">
          <a:xfrm>
            <a:off x="284163" y="4362450"/>
            <a:ext cx="46529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Co se stane, když by jedna žárovička</a:t>
            </a:r>
          </a:p>
          <a:p>
            <a:pPr eaLnBrk="1" hangingPunct="1"/>
            <a:r>
              <a:rPr lang="cs-CZ" altLang="cs-CZ" sz="2400"/>
              <a:t>praskla?</a:t>
            </a:r>
          </a:p>
        </p:txBody>
      </p:sp>
      <p:sp>
        <p:nvSpPr>
          <p:cNvPr id="10252" name="TextovéPole 12"/>
          <p:cNvSpPr txBox="1">
            <a:spLocks noChangeArrowheads="1"/>
          </p:cNvSpPr>
          <p:nvPr/>
        </p:nvSpPr>
        <p:spPr bwMode="auto">
          <a:xfrm>
            <a:off x="5284788" y="4497388"/>
            <a:ext cx="438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Obě dvě žárovičky nebudou svítit.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84788" y="4497388"/>
            <a:ext cx="6907212" cy="5699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10254" name="TextovéPole 14"/>
          <p:cNvSpPr txBox="1">
            <a:spLocks noChangeArrowheads="1"/>
          </p:cNvSpPr>
          <p:nvPr/>
        </p:nvSpPr>
        <p:spPr bwMode="auto">
          <a:xfrm>
            <a:off x="284163" y="5591175"/>
            <a:ext cx="4219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Používá se toto zapojení v praxi?</a:t>
            </a:r>
          </a:p>
        </p:txBody>
      </p:sp>
      <p:sp>
        <p:nvSpPr>
          <p:cNvPr id="10255" name="TextovéPole 15"/>
          <p:cNvSpPr txBox="1">
            <a:spLocks noChangeArrowheads="1"/>
          </p:cNvSpPr>
          <p:nvPr/>
        </p:nvSpPr>
        <p:spPr bwMode="auto">
          <a:xfrm>
            <a:off x="5372100" y="5591175"/>
            <a:ext cx="6346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Ano, při zapojení žároviček na vánočním stromku.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284788" y="5537200"/>
            <a:ext cx="6907212" cy="569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1" grpId="0" animBg="1"/>
      <p:bldP spid="14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119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V</a:t>
            </a:r>
          </a:p>
        </p:txBody>
      </p:sp>
      <p:grpSp>
        <p:nvGrpSpPr>
          <p:cNvPr id="11268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1269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1271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1273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1275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1277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1282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1284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093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 </a:t>
            </a:r>
          </a:p>
        </p:txBody>
      </p:sp>
      <p:grpSp>
        <p:nvGrpSpPr>
          <p:cNvPr id="12292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2293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2295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2297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2299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2301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2306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2308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346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900 m V </a:t>
            </a:r>
          </a:p>
        </p:txBody>
      </p:sp>
      <p:grpSp>
        <p:nvGrpSpPr>
          <p:cNvPr id="13316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3317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3319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3321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3323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3325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3330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3332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72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 V </a:t>
            </a:r>
          </a:p>
        </p:txBody>
      </p:sp>
      <p:grpSp>
        <p:nvGrpSpPr>
          <p:cNvPr id="14340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4341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4343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4345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4347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4349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4354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4356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571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9 000 m V </a:t>
            </a:r>
          </a:p>
        </p:txBody>
      </p:sp>
      <p:grpSp>
        <p:nvGrpSpPr>
          <p:cNvPr id="15364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365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5367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5369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5371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5373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5378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5380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109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0,09 V </a:t>
            </a:r>
          </a:p>
        </p:txBody>
      </p:sp>
      <p:grpSp>
        <p:nvGrpSpPr>
          <p:cNvPr id="16388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389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6391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6393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6395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6397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6402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6404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031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900 V </a:t>
            </a:r>
          </a:p>
        </p:txBody>
      </p:sp>
      <p:grpSp>
        <p:nvGrpSpPr>
          <p:cNvPr id="17412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7413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7415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7417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7419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7421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7426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7428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930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 k V </a:t>
            </a:r>
          </a:p>
        </p:txBody>
      </p:sp>
      <p:grpSp>
        <p:nvGrpSpPr>
          <p:cNvPr id="18436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8437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8439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8441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8443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8445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8450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8452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1190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90 m V </a:t>
            </a:r>
          </a:p>
        </p:txBody>
      </p:sp>
      <p:grpSp>
        <p:nvGrpSpPr>
          <p:cNvPr id="19460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9461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19463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19465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19467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19469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19474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19476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639763" y="346075"/>
            <a:ext cx="504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údaj, který se rovná hodnotě :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709613" y="1314450"/>
            <a:ext cx="2106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9 000 000 m V </a:t>
            </a:r>
          </a:p>
        </p:txBody>
      </p:sp>
      <p:grpSp>
        <p:nvGrpSpPr>
          <p:cNvPr id="20484" name="Skupina 5"/>
          <p:cNvGrpSpPr>
            <a:grpSpLocks/>
          </p:cNvGrpSpPr>
          <p:nvPr/>
        </p:nvGrpSpPr>
        <p:grpSpPr bwMode="auto">
          <a:xfrm>
            <a:off x="6597650" y="5967413"/>
            <a:ext cx="2670175" cy="612775"/>
            <a:chOff x="3425053" y="1393794"/>
            <a:chExt cx="2670946" cy="612559"/>
          </a:xfrm>
        </p:grpSpPr>
        <p:sp>
          <p:nvSpPr>
            <p:cNvPr id="4" name="Obdélník 3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Tětiva 4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0485" name="Skupina 8"/>
          <p:cNvGrpSpPr>
            <a:grpSpLocks/>
          </p:cNvGrpSpPr>
          <p:nvPr/>
        </p:nvGrpSpPr>
        <p:grpSpPr bwMode="auto">
          <a:xfrm>
            <a:off x="6329363" y="158750"/>
            <a:ext cx="2671762" cy="612775"/>
            <a:chOff x="3425053" y="1393794"/>
            <a:chExt cx="2670946" cy="612559"/>
          </a:xfrm>
        </p:grpSpPr>
        <p:sp>
          <p:nvSpPr>
            <p:cNvPr id="10" name="Obdélník 9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ětiva 10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21550" y="220663"/>
            <a:ext cx="1023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0,9 k V</a:t>
            </a:r>
          </a:p>
        </p:txBody>
      </p:sp>
      <p:grpSp>
        <p:nvGrpSpPr>
          <p:cNvPr id="20487" name="Skupina 11"/>
          <p:cNvGrpSpPr>
            <a:grpSpLocks/>
          </p:cNvGrpSpPr>
          <p:nvPr/>
        </p:nvGrpSpPr>
        <p:grpSpPr bwMode="auto">
          <a:xfrm>
            <a:off x="9132888" y="692150"/>
            <a:ext cx="2670175" cy="612775"/>
            <a:chOff x="3425053" y="1393794"/>
            <a:chExt cx="2670946" cy="612559"/>
          </a:xfrm>
        </p:grpSpPr>
        <p:sp>
          <p:nvSpPr>
            <p:cNvPr id="13" name="Obdélník 12"/>
            <p:cNvSpPr/>
            <p:nvPr/>
          </p:nvSpPr>
          <p:spPr>
            <a:xfrm>
              <a:off x="3693417" y="1393794"/>
              <a:ext cx="2402582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Tětiva 13"/>
            <p:cNvSpPr/>
            <p:nvPr/>
          </p:nvSpPr>
          <p:spPr>
            <a:xfrm rot="1367350">
              <a:off x="3425053" y="1525511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648825" y="749300"/>
            <a:ext cx="196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9 000 000 m V</a:t>
            </a:r>
          </a:p>
        </p:txBody>
      </p:sp>
      <p:grpSp>
        <p:nvGrpSpPr>
          <p:cNvPr id="20489" name="Skupina 14"/>
          <p:cNvGrpSpPr>
            <a:grpSpLocks/>
          </p:cNvGrpSpPr>
          <p:nvPr/>
        </p:nvGrpSpPr>
        <p:grpSpPr bwMode="auto">
          <a:xfrm>
            <a:off x="6416675" y="1460500"/>
            <a:ext cx="2671763" cy="612775"/>
            <a:chOff x="3425053" y="1393794"/>
            <a:chExt cx="2670946" cy="612559"/>
          </a:xfrm>
        </p:grpSpPr>
        <p:sp>
          <p:nvSpPr>
            <p:cNvPr id="16" name="Obdélník 15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Tětiva 16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72338" y="1544638"/>
            <a:ext cx="105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 m V</a:t>
            </a:r>
          </a:p>
        </p:txBody>
      </p:sp>
      <p:grpSp>
        <p:nvGrpSpPr>
          <p:cNvPr id="20491" name="Skupina 17"/>
          <p:cNvGrpSpPr>
            <a:grpSpLocks/>
          </p:cNvGrpSpPr>
          <p:nvPr/>
        </p:nvGrpSpPr>
        <p:grpSpPr bwMode="auto">
          <a:xfrm>
            <a:off x="9178925" y="2032000"/>
            <a:ext cx="2671763" cy="612775"/>
            <a:chOff x="3425053" y="1393794"/>
            <a:chExt cx="2670946" cy="612559"/>
          </a:xfrm>
        </p:grpSpPr>
        <p:sp>
          <p:nvSpPr>
            <p:cNvPr id="19" name="Obdélník 18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Tětiva 19"/>
            <p:cNvSpPr/>
            <p:nvPr/>
          </p:nvSpPr>
          <p:spPr>
            <a:xfrm rot="1367350">
              <a:off x="3425053" y="1525511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0306050" y="21066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k V</a:t>
            </a:r>
          </a:p>
        </p:txBody>
      </p:sp>
      <p:grpSp>
        <p:nvGrpSpPr>
          <p:cNvPr id="20493" name="Skupina 20"/>
          <p:cNvGrpSpPr>
            <a:grpSpLocks/>
          </p:cNvGrpSpPr>
          <p:nvPr/>
        </p:nvGrpSpPr>
        <p:grpSpPr bwMode="auto">
          <a:xfrm>
            <a:off x="6454775" y="2913063"/>
            <a:ext cx="2671763" cy="612775"/>
            <a:chOff x="3425053" y="1393794"/>
            <a:chExt cx="2670946" cy="612559"/>
          </a:xfrm>
        </p:grpSpPr>
        <p:sp>
          <p:nvSpPr>
            <p:cNvPr id="22" name="Obdélník 21"/>
            <p:cNvSpPr/>
            <p:nvPr/>
          </p:nvSpPr>
          <p:spPr>
            <a:xfrm>
              <a:off x="3693259" y="1393794"/>
              <a:ext cx="2402740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Tětiva 22"/>
            <p:cNvSpPr/>
            <p:nvPr/>
          </p:nvSpPr>
          <p:spPr>
            <a:xfrm rot="1367350">
              <a:off x="3425053" y="1525510"/>
              <a:ext cx="363427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86638" y="3030538"/>
            <a:ext cx="893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V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9447213" y="3554413"/>
            <a:ext cx="2403475" cy="612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367350">
            <a:off x="9178925" y="3686175"/>
            <a:ext cx="363538" cy="349250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217150" y="36131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0,09 V</a:t>
            </a:r>
          </a:p>
        </p:txBody>
      </p:sp>
      <p:grpSp>
        <p:nvGrpSpPr>
          <p:cNvPr id="20498" name="Skupina 26"/>
          <p:cNvGrpSpPr>
            <a:grpSpLocks/>
          </p:cNvGrpSpPr>
          <p:nvPr/>
        </p:nvGrpSpPr>
        <p:grpSpPr bwMode="auto">
          <a:xfrm>
            <a:off x="6561138" y="4365625"/>
            <a:ext cx="2671762" cy="612775"/>
            <a:chOff x="3425053" y="1393794"/>
            <a:chExt cx="2670946" cy="612559"/>
          </a:xfrm>
        </p:grpSpPr>
        <p:sp>
          <p:nvSpPr>
            <p:cNvPr id="28" name="Obdélník 27"/>
            <p:cNvSpPr/>
            <p:nvPr/>
          </p:nvSpPr>
          <p:spPr>
            <a:xfrm>
              <a:off x="3693258" y="1393794"/>
              <a:ext cx="240274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367350">
              <a:off x="3425053" y="1525511"/>
              <a:ext cx="363426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386638" y="44259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9 000 m V</a:t>
            </a:r>
          </a:p>
        </p:txBody>
      </p:sp>
      <p:grpSp>
        <p:nvGrpSpPr>
          <p:cNvPr id="20500" name="Skupina 29"/>
          <p:cNvGrpSpPr>
            <a:grpSpLocks/>
          </p:cNvGrpSpPr>
          <p:nvPr/>
        </p:nvGrpSpPr>
        <p:grpSpPr bwMode="auto">
          <a:xfrm>
            <a:off x="9232900" y="5183188"/>
            <a:ext cx="2670175" cy="612775"/>
            <a:chOff x="3425053" y="1393794"/>
            <a:chExt cx="2670946" cy="612559"/>
          </a:xfrm>
        </p:grpSpPr>
        <p:sp>
          <p:nvSpPr>
            <p:cNvPr id="31" name="Obdélník 30"/>
            <p:cNvSpPr/>
            <p:nvPr/>
          </p:nvSpPr>
          <p:spPr>
            <a:xfrm>
              <a:off x="3693418" y="1393794"/>
              <a:ext cx="2402581" cy="612559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1367350">
              <a:off x="3425053" y="1525510"/>
              <a:ext cx="362055" cy="349127"/>
            </a:xfrm>
            <a:prstGeom prst="chord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10410825" y="5259388"/>
            <a:ext cx="58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V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334250" y="6007100"/>
            <a:ext cx="120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900 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5100638" y="4843463"/>
            <a:ext cx="1055687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Šestiúhelník 2"/>
          <p:cNvSpPr/>
          <p:nvPr/>
        </p:nvSpPr>
        <p:spPr>
          <a:xfrm>
            <a:off x="8526463" y="4878388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Šestiúhelník 3"/>
          <p:cNvSpPr/>
          <p:nvPr/>
        </p:nvSpPr>
        <p:spPr>
          <a:xfrm>
            <a:off x="10169525" y="4878388"/>
            <a:ext cx="1055688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5118100" y="5721350"/>
            <a:ext cx="1055688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5969000" y="5281613"/>
            <a:ext cx="1055688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6824663" y="5757863"/>
            <a:ext cx="1057275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7670800" y="5281613"/>
            <a:ext cx="1055688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8480425" y="5757863"/>
            <a:ext cx="1055688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9359900" y="5281613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10240963" y="5757863"/>
            <a:ext cx="1055687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6789738" y="4843463"/>
            <a:ext cx="1057275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9348788" y="4367213"/>
            <a:ext cx="1055687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Šestiúhelník 14"/>
          <p:cNvSpPr/>
          <p:nvPr/>
        </p:nvSpPr>
        <p:spPr>
          <a:xfrm>
            <a:off x="7705725" y="4421188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5956300" y="4367213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10169525" y="3963988"/>
            <a:ext cx="1055688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8526463" y="3946525"/>
            <a:ext cx="1057275" cy="877888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6872288" y="3963988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Šestiúhelník 19"/>
          <p:cNvSpPr/>
          <p:nvPr/>
        </p:nvSpPr>
        <p:spPr>
          <a:xfrm>
            <a:off x="5083175" y="3929063"/>
            <a:ext cx="1055688" cy="877887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Šestiúhelník 20"/>
          <p:cNvSpPr/>
          <p:nvPr/>
        </p:nvSpPr>
        <p:spPr>
          <a:xfrm>
            <a:off x="9359900" y="3435350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Šestiúhelník 21"/>
          <p:cNvSpPr/>
          <p:nvPr/>
        </p:nvSpPr>
        <p:spPr>
          <a:xfrm>
            <a:off x="7694613" y="3497263"/>
            <a:ext cx="1055687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Šestiúhelník 22"/>
          <p:cNvSpPr/>
          <p:nvPr/>
        </p:nvSpPr>
        <p:spPr>
          <a:xfrm>
            <a:off x="5976938" y="3524250"/>
            <a:ext cx="1057275" cy="879475"/>
          </a:xfrm>
          <a:prstGeom prst="hexagon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10287000" y="6029325"/>
            <a:ext cx="9636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wolfram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8662988" y="4210050"/>
            <a:ext cx="801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stříbro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908800" y="4184650"/>
            <a:ext cx="1003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porcelán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186363" y="4184650"/>
            <a:ext cx="830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platina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148388" y="3773488"/>
            <a:ext cx="673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papír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916863" y="3752850"/>
            <a:ext cx="635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plast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9571038" y="3708400"/>
            <a:ext cx="692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hliník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283200" y="5114925"/>
            <a:ext cx="615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tuha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436100" y="4340225"/>
            <a:ext cx="958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roztok</a:t>
            </a:r>
          </a:p>
          <a:p>
            <a:r>
              <a:rPr lang="cs-CZ" altLang="cs-CZ"/>
              <a:t>kuchyň. </a:t>
            </a:r>
          </a:p>
          <a:p>
            <a:r>
              <a:rPr lang="cs-CZ" altLang="cs-CZ"/>
              <a:t>soli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7851775" y="4524375"/>
            <a:ext cx="749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destil.</a:t>
            </a:r>
          </a:p>
          <a:p>
            <a:r>
              <a:rPr lang="cs-CZ" altLang="cs-CZ"/>
              <a:t>voda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149975" y="4649788"/>
            <a:ext cx="633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zlato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10410825" y="4217988"/>
            <a:ext cx="615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měď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107113" y="5537200"/>
            <a:ext cx="803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bavlna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10280650" y="5108575"/>
            <a:ext cx="7096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guma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8747125" y="5124450"/>
            <a:ext cx="573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ocel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7034213" y="5083175"/>
            <a:ext cx="554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sklo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348288" y="5976938"/>
            <a:ext cx="6429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igelit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9466263" y="55530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dřevo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7956550" y="5554663"/>
            <a:ext cx="611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kůže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726488" y="5976938"/>
            <a:ext cx="457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cín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6899275" y="6010275"/>
            <a:ext cx="928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hedvábí</a:t>
            </a:r>
          </a:p>
        </p:txBody>
      </p:sp>
      <p:sp>
        <p:nvSpPr>
          <p:cNvPr id="21548" name="TextovéPole 46"/>
          <p:cNvSpPr txBox="1">
            <a:spLocks noChangeArrowheads="1"/>
          </p:cNvSpPr>
          <p:nvPr/>
        </p:nvSpPr>
        <p:spPr bwMode="auto">
          <a:xfrm>
            <a:off x="728663" y="968375"/>
            <a:ext cx="89677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označ všechny vodiče elektrického proudu.</a:t>
            </a:r>
          </a:p>
          <a:p>
            <a:r>
              <a:rPr lang="cs-CZ" altLang="cs-CZ" sz="2400"/>
              <a:t>Jak nazýváme látky, které se nezabarvily zeleně ?            Jsou to izolanty.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7407275" y="1404938"/>
            <a:ext cx="2163763" cy="3603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 nodeType="clickPar">
                      <p:stCondLst>
                        <p:cond delay="0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 nodeType="clickPar">
                      <p:stCondLst>
                        <p:cond delay="0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4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Lightning Rain Thunder Storm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9763" y="1189038"/>
            <a:ext cx="9528175" cy="557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12763" y="3154363"/>
            <a:ext cx="465137" cy="36115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4850" y="4416425"/>
            <a:ext cx="273050" cy="2349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2533" name="Picture 4" descr="Oak Tre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9988" y="1838325"/>
            <a:ext cx="3902075" cy="515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10" descr="Dancing Silhouett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5238435">
            <a:off x="4898232" y="4961731"/>
            <a:ext cx="603250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12" descr="Thinking Perso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77275" y="4916488"/>
            <a:ext cx="455613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ětiva 5"/>
          <p:cNvSpPr/>
          <p:nvPr/>
        </p:nvSpPr>
        <p:spPr>
          <a:xfrm rot="7461209">
            <a:off x="8329613" y="4645025"/>
            <a:ext cx="631825" cy="631825"/>
          </a:xfrm>
          <a:custGeom>
            <a:avLst/>
            <a:gdLst>
              <a:gd name="connsiteX0" fmla="*/ 780489 w 914400"/>
              <a:gd name="connsiteY0" fmla="*/ 780489 h 914400"/>
              <a:gd name="connsiteX1" fmla="*/ 228600 w 914400"/>
              <a:gd name="connsiteY1" fmla="*/ 853147 h 914400"/>
              <a:gd name="connsiteX2" fmla="*/ 15579 w 914400"/>
              <a:gd name="connsiteY2" fmla="*/ 338868 h 914400"/>
              <a:gd name="connsiteX3" fmla="*/ 457200 w 914400"/>
              <a:gd name="connsiteY3" fmla="*/ 0 h 914400"/>
              <a:gd name="connsiteX4" fmla="*/ 780489 w 914400"/>
              <a:gd name="connsiteY4" fmla="*/ 780489 h 914400"/>
              <a:gd name="connsiteX0" fmla="*/ 780530 w 780530"/>
              <a:gd name="connsiteY0" fmla="*/ 527281 h 661202"/>
              <a:gd name="connsiteX1" fmla="*/ 228641 w 780530"/>
              <a:gd name="connsiteY1" fmla="*/ 599939 h 661202"/>
              <a:gd name="connsiteX2" fmla="*/ 15620 w 780530"/>
              <a:gd name="connsiteY2" fmla="*/ 85660 h 661202"/>
              <a:gd name="connsiteX3" fmla="*/ 150841 w 780530"/>
              <a:gd name="connsiteY3" fmla="*/ 98354 h 661202"/>
              <a:gd name="connsiteX4" fmla="*/ 780530 w 780530"/>
              <a:gd name="connsiteY4" fmla="*/ 527281 h 661202"/>
              <a:gd name="connsiteX0" fmla="*/ 631802 w 631802"/>
              <a:gd name="connsiteY0" fmla="*/ 484149 h 632004"/>
              <a:gd name="connsiteX1" fmla="*/ 223550 w 631802"/>
              <a:gd name="connsiteY1" fmla="*/ 599939 h 632004"/>
              <a:gd name="connsiteX2" fmla="*/ 10529 w 631802"/>
              <a:gd name="connsiteY2" fmla="*/ 85660 h 632004"/>
              <a:gd name="connsiteX3" fmla="*/ 145750 w 631802"/>
              <a:gd name="connsiteY3" fmla="*/ 98354 h 632004"/>
              <a:gd name="connsiteX4" fmla="*/ 631802 w 631802"/>
              <a:gd name="connsiteY4" fmla="*/ 484149 h 63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1802" h="632004">
                <a:moveTo>
                  <a:pt x="631802" y="484149"/>
                </a:moveTo>
                <a:cubicBezTo>
                  <a:pt x="485479" y="630472"/>
                  <a:pt x="327096" y="666354"/>
                  <a:pt x="223550" y="599939"/>
                </a:cubicBezTo>
                <a:cubicBezTo>
                  <a:pt x="120004" y="533524"/>
                  <a:pt x="-43029" y="285540"/>
                  <a:pt x="10529" y="85660"/>
                </a:cubicBezTo>
                <a:cubicBezTo>
                  <a:pt x="64087" y="-114220"/>
                  <a:pt x="-61181" y="98354"/>
                  <a:pt x="145750" y="98354"/>
                </a:cubicBezTo>
                <a:cubicBezTo>
                  <a:pt x="253513" y="358517"/>
                  <a:pt x="524039" y="223986"/>
                  <a:pt x="631802" y="48414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8613775" y="4960938"/>
            <a:ext cx="63500" cy="4873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38" name="Picture 14" descr="Man Silhouett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66975" y="4776788"/>
            <a:ext cx="3683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Volný tvar: obrazec 8"/>
          <p:cNvSpPr/>
          <p:nvPr/>
        </p:nvSpPr>
        <p:spPr>
          <a:xfrm>
            <a:off x="8412163" y="4691063"/>
            <a:ext cx="73025" cy="384175"/>
          </a:xfrm>
          <a:custGeom>
            <a:avLst/>
            <a:gdLst>
              <a:gd name="connsiteX0" fmla="*/ 74166 w 74166"/>
              <a:gd name="connsiteY0" fmla="*/ 0 h 384048"/>
              <a:gd name="connsiteX1" fmla="*/ 55878 w 74166"/>
              <a:gd name="connsiteY1" fmla="*/ 73152 h 384048"/>
              <a:gd name="connsiteX2" fmla="*/ 37590 w 74166"/>
              <a:gd name="connsiteY2" fmla="*/ 109728 h 384048"/>
              <a:gd name="connsiteX3" fmla="*/ 10158 w 74166"/>
              <a:gd name="connsiteY3" fmla="*/ 201168 h 384048"/>
              <a:gd name="connsiteX4" fmla="*/ 1014 w 74166"/>
              <a:gd name="connsiteY4" fmla="*/ 246888 h 384048"/>
              <a:gd name="connsiteX5" fmla="*/ 1014 w 74166"/>
              <a:gd name="connsiteY5" fmla="*/ 384048 h 384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166" h="384048">
                <a:moveTo>
                  <a:pt x="74166" y="0"/>
                </a:moveTo>
                <a:cubicBezTo>
                  <a:pt x="68799" y="26835"/>
                  <a:pt x="66422" y="48549"/>
                  <a:pt x="55878" y="73152"/>
                </a:cubicBezTo>
                <a:cubicBezTo>
                  <a:pt x="50508" y="85681"/>
                  <a:pt x="42652" y="97072"/>
                  <a:pt x="37590" y="109728"/>
                </a:cubicBezTo>
                <a:cubicBezTo>
                  <a:pt x="26193" y="138221"/>
                  <a:pt x="16894" y="170855"/>
                  <a:pt x="10158" y="201168"/>
                </a:cubicBezTo>
                <a:cubicBezTo>
                  <a:pt x="6787" y="216340"/>
                  <a:pt x="1790" y="231366"/>
                  <a:pt x="1014" y="246888"/>
                </a:cubicBezTo>
                <a:cubicBezTo>
                  <a:pt x="-1269" y="292551"/>
                  <a:pt x="1014" y="338328"/>
                  <a:pt x="1014" y="3840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olný tvar: obrazec 9"/>
          <p:cNvSpPr/>
          <p:nvPr/>
        </p:nvSpPr>
        <p:spPr>
          <a:xfrm>
            <a:off x="8494713" y="4691063"/>
            <a:ext cx="109537" cy="292100"/>
          </a:xfrm>
          <a:custGeom>
            <a:avLst/>
            <a:gdLst>
              <a:gd name="connsiteX0" fmla="*/ 0 w 109728"/>
              <a:gd name="connsiteY0" fmla="*/ 0 h 292608"/>
              <a:gd name="connsiteX1" fmla="*/ 18288 w 109728"/>
              <a:gd name="connsiteY1" fmla="*/ 54864 h 292608"/>
              <a:gd name="connsiteX2" fmla="*/ 36576 w 109728"/>
              <a:gd name="connsiteY2" fmla="*/ 91440 h 292608"/>
              <a:gd name="connsiteX3" fmla="*/ 54864 w 109728"/>
              <a:gd name="connsiteY3" fmla="*/ 146304 h 292608"/>
              <a:gd name="connsiteX4" fmla="*/ 73152 w 109728"/>
              <a:gd name="connsiteY4" fmla="*/ 201168 h 292608"/>
              <a:gd name="connsiteX5" fmla="*/ 100584 w 109728"/>
              <a:gd name="connsiteY5" fmla="*/ 283464 h 292608"/>
              <a:gd name="connsiteX6" fmla="*/ 109728 w 109728"/>
              <a:gd name="connsiteY6" fmla="*/ 292608 h 292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9728" h="292608">
                <a:moveTo>
                  <a:pt x="0" y="0"/>
                </a:moveTo>
                <a:cubicBezTo>
                  <a:pt x="6096" y="18288"/>
                  <a:pt x="11129" y="36966"/>
                  <a:pt x="18288" y="54864"/>
                </a:cubicBezTo>
                <a:cubicBezTo>
                  <a:pt x="23350" y="67520"/>
                  <a:pt x="31514" y="78784"/>
                  <a:pt x="36576" y="91440"/>
                </a:cubicBezTo>
                <a:cubicBezTo>
                  <a:pt x="43735" y="109338"/>
                  <a:pt x="48768" y="128016"/>
                  <a:pt x="54864" y="146304"/>
                </a:cubicBezTo>
                <a:cubicBezTo>
                  <a:pt x="60960" y="164592"/>
                  <a:pt x="68477" y="182466"/>
                  <a:pt x="73152" y="201168"/>
                </a:cubicBezTo>
                <a:cubicBezTo>
                  <a:pt x="81883" y="236092"/>
                  <a:pt x="83367" y="249031"/>
                  <a:pt x="100584" y="283464"/>
                </a:cubicBezTo>
                <a:cubicBezTo>
                  <a:pt x="102512" y="287319"/>
                  <a:pt x="106680" y="289560"/>
                  <a:pt x="109728" y="29260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>
            <a:off x="8504238" y="4700588"/>
            <a:ext cx="311150" cy="192087"/>
          </a:xfrm>
          <a:custGeom>
            <a:avLst/>
            <a:gdLst>
              <a:gd name="connsiteX0" fmla="*/ 0 w 310896"/>
              <a:gd name="connsiteY0" fmla="*/ 0 h 192024"/>
              <a:gd name="connsiteX1" fmla="*/ 201168 w 310896"/>
              <a:gd name="connsiteY1" fmla="*/ 18288 h 192024"/>
              <a:gd name="connsiteX2" fmla="*/ 237744 w 310896"/>
              <a:gd name="connsiteY2" fmla="*/ 54864 h 192024"/>
              <a:gd name="connsiteX3" fmla="*/ 265176 w 310896"/>
              <a:gd name="connsiteY3" fmla="*/ 91440 h 192024"/>
              <a:gd name="connsiteX4" fmla="*/ 301752 w 310896"/>
              <a:gd name="connsiteY4" fmla="*/ 173736 h 192024"/>
              <a:gd name="connsiteX5" fmla="*/ 310896 w 310896"/>
              <a:gd name="connsiteY5" fmla="*/ 192024 h 192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0896" h="192024">
                <a:moveTo>
                  <a:pt x="0" y="0"/>
                </a:moveTo>
                <a:cubicBezTo>
                  <a:pt x="67056" y="6096"/>
                  <a:pt x="135560" y="3148"/>
                  <a:pt x="201168" y="18288"/>
                </a:cubicBezTo>
                <a:cubicBezTo>
                  <a:pt x="217969" y="22165"/>
                  <a:pt x="226390" y="41888"/>
                  <a:pt x="237744" y="54864"/>
                </a:cubicBezTo>
                <a:cubicBezTo>
                  <a:pt x="247780" y="66333"/>
                  <a:pt x="257099" y="78517"/>
                  <a:pt x="265176" y="91440"/>
                </a:cubicBezTo>
                <a:cubicBezTo>
                  <a:pt x="281233" y="117130"/>
                  <a:pt x="289928" y="146146"/>
                  <a:pt x="301752" y="173736"/>
                </a:cubicBezTo>
                <a:cubicBezTo>
                  <a:pt x="304437" y="180000"/>
                  <a:pt x="307848" y="185928"/>
                  <a:pt x="310896" y="19202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42" name="TextovéPole 13"/>
          <p:cNvSpPr txBox="1">
            <a:spLocks noChangeArrowheads="1"/>
          </p:cNvSpPr>
          <p:nvPr/>
        </p:nvSpPr>
        <p:spPr bwMode="auto">
          <a:xfrm>
            <a:off x="8062913" y="5554663"/>
            <a:ext cx="4587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22543" name="TextovéPole 21"/>
          <p:cNvSpPr txBox="1">
            <a:spLocks noChangeArrowheads="1"/>
          </p:cNvSpPr>
          <p:nvPr/>
        </p:nvSpPr>
        <p:spPr bwMode="auto">
          <a:xfrm>
            <a:off x="5032375" y="5853113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22544" name="TextovéPole 22"/>
          <p:cNvSpPr txBox="1">
            <a:spLocks noChangeArrowheads="1"/>
          </p:cNvSpPr>
          <p:nvPr/>
        </p:nvSpPr>
        <p:spPr bwMode="auto">
          <a:xfrm>
            <a:off x="1855788" y="5235575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22545" name="TextovéPole 14"/>
          <p:cNvSpPr txBox="1">
            <a:spLocks noChangeArrowheads="1"/>
          </p:cNvSpPr>
          <p:nvPr/>
        </p:nvSpPr>
        <p:spPr bwMode="auto">
          <a:xfrm>
            <a:off x="841375" y="338138"/>
            <a:ext cx="886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na případ, kdy člověk si počíná v dané situaci správně.</a:t>
            </a:r>
          </a:p>
        </p:txBody>
      </p:sp>
      <p:sp>
        <p:nvSpPr>
          <p:cNvPr id="16" name="Ovál 15"/>
          <p:cNvSpPr/>
          <p:nvPr/>
        </p:nvSpPr>
        <p:spPr>
          <a:xfrm>
            <a:off x="10698163" y="1612900"/>
            <a:ext cx="996950" cy="94773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A</a:t>
            </a:r>
          </a:p>
        </p:txBody>
      </p:sp>
      <p:sp>
        <p:nvSpPr>
          <p:cNvPr id="26" name="Ovál 25"/>
          <p:cNvSpPr/>
          <p:nvPr/>
        </p:nvSpPr>
        <p:spPr>
          <a:xfrm>
            <a:off x="10683875" y="3236913"/>
            <a:ext cx="995363" cy="94773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B</a:t>
            </a:r>
          </a:p>
        </p:txBody>
      </p:sp>
      <p:sp>
        <p:nvSpPr>
          <p:cNvPr id="27" name="Ovál 26"/>
          <p:cNvSpPr/>
          <p:nvPr/>
        </p:nvSpPr>
        <p:spPr>
          <a:xfrm>
            <a:off x="10737850" y="4776788"/>
            <a:ext cx="996950" cy="94773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: obrazec 4"/>
          <p:cNvSpPr/>
          <p:nvPr/>
        </p:nvSpPr>
        <p:spPr>
          <a:xfrm>
            <a:off x="165100" y="4297363"/>
            <a:ext cx="2900363" cy="2185987"/>
          </a:xfrm>
          <a:custGeom>
            <a:avLst/>
            <a:gdLst>
              <a:gd name="connsiteX0" fmla="*/ 0 w 2900921"/>
              <a:gd name="connsiteY0" fmla="*/ 137860 h 2186116"/>
              <a:gd name="connsiteX1" fmla="*/ 749808 w 2900921"/>
              <a:gd name="connsiteY1" fmla="*/ 128716 h 2186116"/>
              <a:gd name="connsiteX2" fmla="*/ 1261872 w 2900921"/>
              <a:gd name="connsiteY2" fmla="*/ 156148 h 2186116"/>
              <a:gd name="connsiteX3" fmla="*/ 1490472 w 2900921"/>
              <a:gd name="connsiteY3" fmla="*/ 18988 h 2186116"/>
              <a:gd name="connsiteX4" fmla="*/ 1572768 w 2900921"/>
              <a:gd name="connsiteY4" fmla="*/ 700 h 2186116"/>
              <a:gd name="connsiteX5" fmla="*/ 1719072 w 2900921"/>
              <a:gd name="connsiteY5" fmla="*/ 46420 h 2186116"/>
              <a:gd name="connsiteX6" fmla="*/ 1746504 w 2900921"/>
              <a:gd name="connsiteY6" fmla="*/ 73852 h 2186116"/>
              <a:gd name="connsiteX7" fmla="*/ 1883664 w 2900921"/>
              <a:gd name="connsiteY7" fmla="*/ 165292 h 2186116"/>
              <a:gd name="connsiteX8" fmla="*/ 2093976 w 2900921"/>
              <a:gd name="connsiteY8" fmla="*/ 430468 h 2186116"/>
              <a:gd name="connsiteX9" fmla="*/ 2148840 w 2900921"/>
              <a:gd name="connsiteY9" fmla="*/ 503620 h 2186116"/>
              <a:gd name="connsiteX10" fmla="*/ 2249424 w 2900921"/>
              <a:gd name="connsiteY10" fmla="*/ 558484 h 2186116"/>
              <a:gd name="connsiteX11" fmla="*/ 2313432 w 2900921"/>
              <a:gd name="connsiteY11" fmla="*/ 622492 h 2186116"/>
              <a:gd name="connsiteX12" fmla="*/ 2423160 w 2900921"/>
              <a:gd name="connsiteY12" fmla="*/ 777940 h 2186116"/>
              <a:gd name="connsiteX13" fmla="*/ 2468880 w 2900921"/>
              <a:gd name="connsiteY13" fmla="*/ 1033972 h 2186116"/>
              <a:gd name="connsiteX14" fmla="*/ 2505456 w 2900921"/>
              <a:gd name="connsiteY14" fmla="*/ 1143700 h 2186116"/>
              <a:gd name="connsiteX15" fmla="*/ 2542032 w 2900921"/>
              <a:gd name="connsiteY15" fmla="*/ 1171132 h 2186116"/>
              <a:gd name="connsiteX16" fmla="*/ 2651760 w 2900921"/>
              <a:gd name="connsiteY16" fmla="*/ 1244284 h 2186116"/>
              <a:gd name="connsiteX17" fmla="*/ 2871216 w 2900921"/>
              <a:gd name="connsiteY17" fmla="*/ 1344868 h 2186116"/>
              <a:gd name="connsiteX18" fmla="*/ 2898648 w 2900921"/>
              <a:gd name="connsiteY18" fmla="*/ 1445452 h 2186116"/>
              <a:gd name="connsiteX19" fmla="*/ 2642616 w 2900921"/>
              <a:gd name="connsiteY19" fmla="*/ 1774636 h 2186116"/>
              <a:gd name="connsiteX20" fmla="*/ 2505456 w 2900921"/>
              <a:gd name="connsiteY20" fmla="*/ 1820356 h 2186116"/>
              <a:gd name="connsiteX21" fmla="*/ 1911096 w 2900921"/>
              <a:gd name="connsiteY21" fmla="*/ 2076388 h 2186116"/>
              <a:gd name="connsiteX22" fmla="*/ 1682496 w 2900921"/>
              <a:gd name="connsiteY22" fmla="*/ 2131252 h 2186116"/>
              <a:gd name="connsiteX23" fmla="*/ 1545336 w 2900921"/>
              <a:gd name="connsiteY23" fmla="*/ 2186116 h 2186116"/>
              <a:gd name="connsiteX24" fmla="*/ 1271016 w 2900921"/>
              <a:gd name="connsiteY24" fmla="*/ 2048956 h 2186116"/>
              <a:gd name="connsiteX25" fmla="*/ 841248 w 2900921"/>
              <a:gd name="connsiteY25" fmla="*/ 2112964 h 2186116"/>
              <a:gd name="connsiteX26" fmla="*/ 576072 w 2900921"/>
              <a:gd name="connsiteY26" fmla="*/ 2058100 h 2186116"/>
              <a:gd name="connsiteX27" fmla="*/ 475488 w 2900921"/>
              <a:gd name="connsiteY27" fmla="*/ 2021524 h 2186116"/>
              <a:gd name="connsiteX28" fmla="*/ 448056 w 2900921"/>
              <a:gd name="connsiteY28" fmla="*/ 2003236 h 2186116"/>
              <a:gd name="connsiteX29" fmla="*/ 164592 w 2900921"/>
              <a:gd name="connsiteY29" fmla="*/ 1728916 h 2186116"/>
              <a:gd name="connsiteX30" fmla="*/ 118872 w 2900921"/>
              <a:gd name="connsiteY30" fmla="*/ 1646620 h 2186116"/>
              <a:gd name="connsiteX31" fmla="*/ 91440 w 2900921"/>
              <a:gd name="connsiteY31" fmla="*/ 1280860 h 2186116"/>
              <a:gd name="connsiteX32" fmla="*/ 128016 w 2900921"/>
              <a:gd name="connsiteY32" fmla="*/ 887668 h 2186116"/>
              <a:gd name="connsiteX33" fmla="*/ 82296 w 2900921"/>
              <a:gd name="connsiteY33" fmla="*/ 201868 h 2186116"/>
              <a:gd name="connsiteX34" fmla="*/ 45720 w 2900921"/>
              <a:gd name="connsiteY34" fmla="*/ 165292 h 2186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900921" h="2186116">
                <a:moveTo>
                  <a:pt x="0" y="137860"/>
                </a:moveTo>
                <a:cubicBezTo>
                  <a:pt x="293601" y="221746"/>
                  <a:pt x="-57280" y="128716"/>
                  <a:pt x="749808" y="128716"/>
                </a:cubicBezTo>
                <a:cubicBezTo>
                  <a:pt x="920741" y="128716"/>
                  <a:pt x="1091184" y="147004"/>
                  <a:pt x="1261872" y="156148"/>
                </a:cubicBezTo>
                <a:cubicBezTo>
                  <a:pt x="1338072" y="110428"/>
                  <a:pt x="1410990" y="58729"/>
                  <a:pt x="1490472" y="18988"/>
                </a:cubicBezTo>
                <a:cubicBezTo>
                  <a:pt x="1515606" y="6421"/>
                  <a:pt x="1544867" y="-2648"/>
                  <a:pt x="1572768" y="700"/>
                </a:cubicBezTo>
                <a:cubicBezTo>
                  <a:pt x="1623498" y="6788"/>
                  <a:pt x="1670304" y="31180"/>
                  <a:pt x="1719072" y="46420"/>
                </a:cubicBezTo>
                <a:cubicBezTo>
                  <a:pt x="1728216" y="55564"/>
                  <a:pt x="1736021" y="66281"/>
                  <a:pt x="1746504" y="73852"/>
                </a:cubicBezTo>
                <a:cubicBezTo>
                  <a:pt x="1791050" y="106024"/>
                  <a:pt x="1883664" y="165292"/>
                  <a:pt x="1883664" y="165292"/>
                </a:cubicBezTo>
                <a:cubicBezTo>
                  <a:pt x="2030619" y="377560"/>
                  <a:pt x="1896880" y="193953"/>
                  <a:pt x="2093976" y="430468"/>
                </a:cubicBezTo>
                <a:cubicBezTo>
                  <a:pt x="2113489" y="453883"/>
                  <a:pt x="2125312" y="484244"/>
                  <a:pt x="2148840" y="503620"/>
                </a:cubicBezTo>
                <a:cubicBezTo>
                  <a:pt x="2178321" y="527899"/>
                  <a:pt x="2218463" y="536123"/>
                  <a:pt x="2249424" y="558484"/>
                </a:cubicBezTo>
                <a:cubicBezTo>
                  <a:pt x="2273885" y="576150"/>
                  <a:pt x="2292966" y="600320"/>
                  <a:pt x="2313432" y="622492"/>
                </a:cubicBezTo>
                <a:cubicBezTo>
                  <a:pt x="2367584" y="681157"/>
                  <a:pt x="2374767" y="701893"/>
                  <a:pt x="2423160" y="777940"/>
                </a:cubicBezTo>
                <a:cubicBezTo>
                  <a:pt x="2437180" y="876081"/>
                  <a:pt x="2442985" y="937792"/>
                  <a:pt x="2468880" y="1033972"/>
                </a:cubicBezTo>
                <a:cubicBezTo>
                  <a:pt x="2478903" y="1071201"/>
                  <a:pt x="2487313" y="1109681"/>
                  <a:pt x="2505456" y="1143700"/>
                </a:cubicBezTo>
                <a:cubicBezTo>
                  <a:pt x="2512628" y="1157147"/>
                  <a:pt x="2529474" y="1162498"/>
                  <a:pt x="2542032" y="1171132"/>
                </a:cubicBezTo>
                <a:cubicBezTo>
                  <a:pt x="2578256" y="1196036"/>
                  <a:pt x="2613169" y="1223234"/>
                  <a:pt x="2651760" y="1244284"/>
                </a:cubicBezTo>
                <a:cubicBezTo>
                  <a:pt x="2786943" y="1318020"/>
                  <a:pt x="2785438" y="1316275"/>
                  <a:pt x="2871216" y="1344868"/>
                </a:cubicBezTo>
                <a:cubicBezTo>
                  <a:pt x="2880360" y="1378396"/>
                  <a:pt x="2909152" y="1412325"/>
                  <a:pt x="2898648" y="1445452"/>
                </a:cubicBezTo>
                <a:cubicBezTo>
                  <a:pt x="2827480" y="1669906"/>
                  <a:pt x="2807793" y="1707342"/>
                  <a:pt x="2642616" y="1774636"/>
                </a:cubicBezTo>
                <a:cubicBezTo>
                  <a:pt x="2597985" y="1792819"/>
                  <a:pt x="2550008" y="1801978"/>
                  <a:pt x="2505456" y="1820356"/>
                </a:cubicBezTo>
                <a:cubicBezTo>
                  <a:pt x="2306036" y="1902617"/>
                  <a:pt x="2112896" y="2000152"/>
                  <a:pt x="1911096" y="2076388"/>
                </a:cubicBezTo>
                <a:cubicBezTo>
                  <a:pt x="1837789" y="2104082"/>
                  <a:pt x="1757555" y="2108734"/>
                  <a:pt x="1682496" y="2131252"/>
                </a:cubicBezTo>
                <a:cubicBezTo>
                  <a:pt x="1635331" y="2145402"/>
                  <a:pt x="1591056" y="2167828"/>
                  <a:pt x="1545336" y="2186116"/>
                </a:cubicBezTo>
                <a:cubicBezTo>
                  <a:pt x="1453896" y="2140396"/>
                  <a:pt x="1372702" y="2059521"/>
                  <a:pt x="1271016" y="2048956"/>
                </a:cubicBezTo>
                <a:cubicBezTo>
                  <a:pt x="1126955" y="2033989"/>
                  <a:pt x="986072" y="2111058"/>
                  <a:pt x="841248" y="2112964"/>
                </a:cubicBezTo>
                <a:cubicBezTo>
                  <a:pt x="750992" y="2114152"/>
                  <a:pt x="663641" y="2079992"/>
                  <a:pt x="576072" y="2058100"/>
                </a:cubicBezTo>
                <a:cubicBezTo>
                  <a:pt x="541461" y="2049447"/>
                  <a:pt x="508279" y="2035577"/>
                  <a:pt x="475488" y="2021524"/>
                </a:cubicBezTo>
                <a:cubicBezTo>
                  <a:pt x="465387" y="2017195"/>
                  <a:pt x="456059" y="2010768"/>
                  <a:pt x="448056" y="2003236"/>
                </a:cubicBezTo>
                <a:cubicBezTo>
                  <a:pt x="352306" y="1913118"/>
                  <a:pt x="253778" y="1825534"/>
                  <a:pt x="164592" y="1728916"/>
                </a:cubicBezTo>
                <a:cubicBezTo>
                  <a:pt x="143307" y="1705857"/>
                  <a:pt x="134112" y="1674052"/>
                  <a:pt x="118872" y="1646620"/>
                </a:cubicBezTo>
                <a:cubicBezTo>
                  <a:pt x="112161" y="1576151"/>
                  <a:pt x="88563" y="1357100"/>
                  <a:pt x="91440" y="1280860"/>
                </a:cubicBezTo>
                <a:cubicBezTo>
                  <a:pt x="95421" y="1175362"/>
                  <a:pt x="114249" y="1011575"/>
                  <a:pt x="128016" y="887668"/>
                </a:cubicBezTo>
                <a:cubicBezTo>
                  <a:pt x="123194" y="554977"/>
                  <a:pt x="235059" y="398278"/>
                  <a:pt x="82296" y="201868"/>
                </a:cubicBezTo>
                <a:lnTo>
                  <a:pt x="45720" y="165292"/>
                </a:lnTo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3555" name="Picture 2" descr="Screwdriver 14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7263" y="3725863"/>
            <a:ext cx="19716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Half Lit Lightbulb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12300" y="2541588"/>
            <a:ext cx="180022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3557" name="Skupina 3"/>
          <p:cNvGrpSpPr>
            <a:grpSpLocks/>
          </p:cNvGrpSpPr>
          <p:nvPr/>
        </p:nvGrpSpPr>
        <p:grpSpPr bwMode="auto">
          <a:xfrm>
            <a:off x="685800" y="4838700"/>
            <a:ext cx="1162050" cy="1106488"/>
            <a:chOff x="2743200" y="2075688"/>
            <a:chExt cx="1161288" cy="1106424"/>
          </a:xfrm>
        </p:grpSpPr>
        <p:sp>
          <p:nvSpPr>
            <p:cNvPr id="2" name="Rámeček 1"/>
            <p:cNvSpPr/>
            <p:nvPr/>
          </p:nvSpPr>
          <p:spPr>
            <a:xfrm>
              <a:off x="2743200" y="2075688"/>
              <a:ext cx="1161288" cy="1106424"/>
            </a:xfrm>
            <a:prstGeom prst="frame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852666" y="2209030"/>
              <a:ext cx="485456" cy="83973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323844" y="2209030"/>
              <a:ext cx="483870" cy="83973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1538" y="3373438"/>
            <a:ext cx="389572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7"/>
          <p:cNvSpPr txBox="1">
            <a:spLocks noChangeArrowheads="1"/>
          </p:cNvSpPr>
          <p:nvPr/>
        </p:nvSpPr>
        <p:spPr bwMode="auto">
          <a:xfrm flipH="1">
            <a:off x="795338" y="5995988"/>
            <a:ext cx="2249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vypínač</a:t>
            </a:r>
          </a:p>
        </p:txBody>
      </p:sp>
      <p:sp>
        <p:nvSpPr>
          <p:cNvPr id="10" name="Ovál 9"/>
          <p:cNvSpPr/>
          <p:nvPr/>
        </p:nvSpPr>
        <p:spPr>
          <a:xfrm>
            <a:off x="1457325" y="4949825"/>
            <a:ext cx="374650" cy="393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847013" y="5553075"/>
            <a:ext cx="374650" cy="392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534025" y="3694113"/>
            <a:ext cx="374650" cy="393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736263" y="3430588"/>
            <a:ext cx="374650" cy="392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729288" y="5356225"/>
            <a:ext cx="374650" cy="393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477500" y="4775200"/>
            <a:ext cx="374650" cy="393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66" name="TextovéPole 11"/>
          <p:cNvSpPr txBox="1">
            <a:spLocks noChangeArrowheads="1"/>
          </p:cNvSpPr>
          <p:nvPr/>
        </p:nvSpPr>
        <p:spPr bwMode="auto">
          <a:xfrm>
            <a:off x="685800" y="649288"/>
            <a:ext cx="5807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označ ty části, které jsou z izolantu.</a:t>
            </a:r>
          </a:p>
        </p:txBody>
      </p:sp>
      <p:sp>
        <p:nvSpPr>
          <p:cNvPr id="21" name="Ovál 20"/>
          <p:cNvSpPr/>
          <p:nvPr/>
        </p:nvSpPr>
        <p:spPr>
          <a:xfrm>
            <a:off x="8705850" y="4100513"/>
            <a:ext cx="374650" cy="393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Microwave Ove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8713" y="4441825"/>
            <a:ext cx="28575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 descr="Bulb Lamp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675" y="4641850"/>
            <a:ext cx="1690688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Hair Iron And Blow Dry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01025" y="3754438"/>
            <a:ext cx="283845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 descr="Zehlicka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21738" y="1617663"/>
            <a:ext cx="1901825" cy="174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Picture 8" descr="Drill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43475" y="2181225"/>
            <a:ext cx="1814513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10" descr="Flashligh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76400" y="2579688"/>
            <a:ext cx="1470025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0" name="Picture 12" descr="Elektromotory KAST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79688" y="4559300"/>
            <a:ext cx="1954212" cy="195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5" name="TextovéPole 1"/>
          <p:cNvSpPr txBox="1">
            <a:spLocks noChangeArrowheads="1"/>
          </p:cNvSpPr>
          <p:nvPr/>
        </p:nvSpPr>
        <p:spPr bwMode="auto">
          <a:xfrm>
            <a:off x="736600" y="407988"/>
            <a:ext cx="4668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tepelné spotřebiče.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6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7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6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76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276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6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276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6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 nodeType="clickPar">
                      <p:stCondLst>
                        <p:cond delay="0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6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60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 descr="0313005.HXP Pojistka sklo 6,3x32 T 5A - Enika Nová Pa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375" y="4176713"/>
            <a:ext cx="24003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6" descr="Keramická pojistka | MojeElektro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25738" y="1549400"/>
            <a:ext cx="5256212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2"/>
          <p:cNvSpPr txBox="1">
            <a:spLocks noChangeArrowheads="1"/>
          </p:cNvSpPr>
          <p:nvPr/>
        </p:nvSpPr>
        <p:spPr bwMode="auto">
          <a:xfrm>
            <a:off x="9661525" y="4059238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25605" name="TextovéPole 6"/>
          <p:cNvSpPr txBox="1">
            <a:spLocks noChangeArrowheads="1"/>
          </p:cNvSpPr>
          <p:nvPr/>
        </p:nvSpPr>
        <p:spPr bwMode="auto">
          <a:xfrm>
            <a:off x="4873625" y="4879975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pic>
        <p:nvPicPr>
          <p:cNvPr id="25606" name="Picture 8" descr="ABB S201-B16 jistič jednofázový 16A /2CDS251001R1165/ | EMAT.c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7513" y="3187700"/>
            <a:ext cx="2895600" cy="289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8"/>
          <p:cNvSpPr txBox="1">
            <a:spLocks noChangeArrowheads="1"/>
          </p:cNvSpPr>
          <p:nvPr/>
        </p:nvSpPr>
        <p:spPr bwMode="auto">
          <a:xfrm>
            <a:off x="412750" y="5381625"/>
            <a:ext cx="458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25608" name="TextovéPole 3"/>
          <p:cNvSpPr txBox="1">
            <a:spLocks noChangeArrowheads="1"/>
          </p:cNvSpPr>
          <p:nvPr/>
        </p:nvSpPr>
        <p:spPr bwMode="auto">
          <a:xfrm>
            <a:off x="817563" y="530225"/>
            <a:ext cx="3870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přístroj je na obrázku A ?</a:t>
            </a:r>
          </a:p>
          <a:p>
            <a:r>
              <a:rPr lang="cs-CZ" altLang="cs-CZ" sz="2400"/>
              <a:t>Klikni na správnou odpověď.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476875" y="314325"/>
            <a:ext cx="749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jistič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48463" y="858838"/>
            <a:ext cx="11541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pojistka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93100" y="1736725"/>
            <a:ext cx="25638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přístrojová pojistka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0313005.HXP Pojistka sklo 6,3x32 T 5A - Enika Nová Pa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375" y="4176713"/>
            <a:ext cx="24003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6" descr="Keramická pojistka | MojeElektro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25738" y="1549400"/>
            <a:ext cx="5256212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2"/>
          <p:cNvSpPr txBox="1">
            <a:spLocks noChangeArrowheads="1"/>
          </p:cNvSpPr>
          <p:nvPr/>
        </p:nvSpPr>
        <p:spPr bwMode="auto">
          <a:xfrm>
            <a:off x="9661525" y="4059238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26629" name="TextovéPole 6"/>
          <p:cNvSpPr txBox="1">
            <a:spLocks noChangeArrowheads="1"/>
          </p:cNvSpPr>
          <p:nvPr/>
        </p:nvSpPr>
        <p:spPr bwMode="auto">
          <a:xfrm>
            <a:off x="4873625" y="4879975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pic>
        <p:nvPicPr>
          <p:cNvPr id="26630" name="Picture 8" descr="ABB S201-B16 jistič jednofázový 16A /2CDS251001R1165/ | EMAT.c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7513" y="3187700"/>
            <a:ext cx="2895600" cy="289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8"/>
          <p:cNvSpPr txBox="1">
            <a:spLocks noChangeArrowheads="1"/>
          </p:cNvSpPr>
          <p:nvPr/>
        </p:nvSpPr>
        <p:spPr bwMode="auto">
          <a:xfrm>
            <a:off x="412750" y="5381625"/>
            <a:ext cx="458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26632" name="TextovéPole 3"/>
          <p:cNvSpPr txBox="1">
            <a:spLocks noChangeArrowheads="1"/>
          </p:cNvSpPr>
          <p:nvPr/>
        </p:nvSpPr>
        <p:spPr bwMode="auto">
          <a:xfrm>
            <a:off x="817563" y="530225"/>
            <a:ext cx="38592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přístroj je na obrázku B ?</a:t>
            </a:r>
          </a:p>
          <a:p>
            <a:r>
              <a:rPr lang="cs-CZ" altLang="cs-CZ" sz="2400"/>
              <a:t>Klikni na správnou odpověď.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476875" y="314325"/>
            <a:ext cx="749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jistič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48463" y="858838"/>
            <a:ext cx="11541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pojistka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93100" y="1736725"/>
            <a:ext cx="25638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přístrojová pojistka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4" descr="0313005.HXP Pojistka sklo 6,3x32 T 5A - Enika Nová Pa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375" y="4176713"/>
            <a:ext cx="24003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6" descr="Keramická pojistka | MojeElektro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25738" y="1549400"/>
            <a:ext cx="5256212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ovéPole 2"/>
          <p:cNvSpPr txBox="1">
            <a:spLocks noChangeArrowheads="1"/>
          </p:cNvSpPr>
          <p:nvPr/>
        </p:nvSpPr>
        <p:spPr bwMode="auto">
          <a:xfrm>
            <a:off x="9661525" y="4059238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27653" name="TextovéPole 6"/>
          <p:cNvSpPr txBox="1">
            <a:spLocks noChangeArrowheads="1"/>
          </p:cNvSpPr>
          <p:nvPr/>
        </p:nvSpPr>
        <p:spPr bwMode="auto">
          <a:xfrm>
            <a:off x="4873625" y="4879975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pic>
        <p:nvPicPr>
          <p:cNvPr id="27654" name="Picture 8" descr="ABB S201-B16 jistič jednofázový 16A /2CDS251001R1165/ | EMAT.c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7513" y="3187700"/>
            <a:ext cx="2895600" cy="289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extovéPole 8"/>
          <p:cNvSpPr txBox="1">
            <a:spLocks noChangeArrowheads="1"/>
          </p:cNvSpPr>
          <p:nvPr/>
        </p:nvSpPr>
        <p:spPr bwMode="auto">
          <a:xfrm>
            <a:off x="412750" y="5381625"/>
            <a:ext cx="458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27656" name="TextovéPole 3"/>
          <p:cNvSpPr txBox="1">
            <a:spLocks noChangeArrowheads="1"/>
          </p:cNvSpPr>
          <p:nvPr/>
        </p:nvSpPr>
        <p:spPr bwMode="auto">
          <a:xfrm>
            <a:off x="817563" y="530225"/>
            <a:ext cx="38592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přístroj je na obrázku C ?</a:t>
            </a:r>
          </a:p>
          <a:p>
            <a:r>
              <a:rPr lang="cs-CZ" altLang="cs-CZ" sz="2400"/>
              <a:t>Klikni na správnou odpověď.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476875" y="314325"/>
            <a:ext cx="749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jistič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48463" y="858838"/>
            <a:ext cx="11541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pojistka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93100" y="1736725"/>
            <a:ext cx="25638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přístrojová pojistka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514350" y="363538"/>
            <a:ext cx="11607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vzniká zkrat? Do notesu popiš vznik zkratu. Proveď kontrolu kliknutím na černý obdélník.</a:t>
            </a:r>
          </a:p>
        </p:txBody>
      </p:sp>
      <p:pic>
        <p:nvPicPr>
          <p:cNvPr id="28675" name="Picture 2" descr="Battery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4130398">
            <a:off x="1795463" y="635000"/>
            <a:ext cx="21717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Volný tvar: obrazec 3"/>
          <p:cNvSpPr/>
          <p:nvPr/>
        </p:nvSpPr>
        <p:spPr>
          <a:xfrm>
            <a:off x="823913" y="2120900"/>
            <a:ext cx="1323975" cy="2886075"/>
          </a:xfrm>
          <a:custGeom>
            <a:avLst/>
            <a:gdLst>
              <a:gd name="connsiteX0" fmla="*/ 738771 w 1324697"/>
              <a:gd name="connsiteY0" fmla="*/ 8948 h 2885313"/>
              <a:gd name="connsiteX1" fmla="*/ 552340 w 1324697"/>
              <a:gd name="connsiteY1" fmla="*/ 17825 h 2885313"/>
              <a:gd name="connsiteX2" fmla="*/ 90701 w 1324697"/>
              <a:gd name="connsiteY2" fmla="*/ 26703 h 2885313"/>
              <a:gd name="connsiteX3" fmla="*/ 1924 w 1324697"/>
              <a:gd name="connsiteY3" fmla="*/ 150990 h 2885313"/>
              <a:gd name="connsiteX4" fmla="*/ 37435 w 1324697"/>
              <a:gd name="connsiteY4" fmla="*/ 976614 h 2885313"/>
              <a:gd name="connsiteX5" fmla="*/ 90701 w 1324697"/>
              <a:gd name="connsiteY5" fmla="*/ 1065390 h 2885313"/>
              <a:gd name="connsiteX6" fmla="*/ 401419 w 1324697"/>
              <a:gd name="connsiteY6" fmla="*/ 1855503 h 2885313"/>
              <a:gd name="connsiteX7" fmla="*/ 490196 w 1324697"/>
              <a:gd name="connsiteY7" fmla="*/ 1926524 h 2885313"/>
              <a:gd name="connsiteX8" fmla="*/ 543462 w 1324697"/>
              <a:gd name="connsiteY8" fmla="*/ 1962035 h 2885313"/>
              <a:gd name="connsiteX9" fmla="*/ 703260 w 1324697"/>
              <a:gd name="connsiteY9" fmla="*/ 1970913 h 2885313"/>
              <a:gd name="connsiteX10" fmla="*/ 854181 w 1324697"/>
              <a:gd name="connsiteY10" fmla="*/ 1988668 h 2885313"/>
              <a:gd name="connsiteX11" fmla="*/ 951835 w 1324697"/>
              <a:gd name="connsiteY11" fmla="*/ 2086323 h 2885313"/>
              <a:gd name="connsiteX12" fmla="*/ 1031734 w 1324697"/>
              <a:gd name="connsiteY12" fmla="*/ 2121833 h 2885313"/>
              <a:gd name="connsiteX13" fmla="*/ 1138266 w 1324697"/>
              <a:gd name="connsiteY13" fmla="*/ 2237243 h 2885313"/>
              <a:gd name="connsiteX14" fmla="*/ 1173777 w 1324697"/>
              <a:gd name="connsiteY14" fmla="*/ 2317142 h 2885313"/>
              <a:gd name="connsiteX15" fmla="*/ 1200410 w 1324697"/>
              <a:gd name="connsiteY15" fmla="*/ 2397041 h 2885313"/>
              <a:gd name="connsiteX16" fmla="*/ 1227043 w 1324697"/>
              <a:gd name="connsiteY16" fmla="*/ 2547961 h 2885313"/>
              <a:gd name="connsiteX17" fmla="*/ 1244798 w 1324697"/>
              <a:gd name="connsiteY17" fmla="*/ 2618983 h 2885313"/>
              <a:gd name="connsiteX18" fmla="*/ 1253676 w 1324697"/>
              <a:gd name="connsiteY18" fmla="*/ 2663371 h 2885313"/>
              <a:gd name="connsiteX19" fmla="*/ 1289186 w 1324697"/>
              <a:gd name="connsiteY19" fmla="*/ 2752148 h 2885313"/>
              <a:gd name="connsiteX20" fmla="*/ 1324697 w 1324697"/>
              <a:gd name="connsiteY20" fmla="*/ 2885313 h 28853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24697" h="2885313">
                <a:moveTo>
                  <a:pt x="738771" y="8948"/>
                </a:moveTo>
                <a:cubicBezTo>
                  <a:pt x="615912" y="-11529"/>
                  <a:pt x="766589" y="8232"/>
                  <a:pt x="552340" y="17825"/>
                </a:cubicBezTo>
                <a:cubicBezTo>
                  <a:pt x="398586" y="24710"/>
                  <a:pt x="244581" y="23744"/>
                  <a:pt x="90701" y="26703"/>
                </a:cubicBezTo>
                <a:cubicBezTo>
                  <a:pt x="36257" y="44852"/>
                  <a:pt x="4823" y="48570"/>
                  <a:pt x="1924" y="150990"/>
                </a:cubicBezTo>
                <a:cubicBezTo>
                  <a:pt x="-5869" y="426342"/>
                  <a:pt x="10816" y="702441"/>
                  <a:pt x="37435" y="976614"/>
                </a:cubicBezTo>
                <a:cubicBezTo>
                  <a:pt x="40770" y="1010962"/>
                  <a:pt x="79412" y="1032779"/>
                  <a:pt x="90701" y="1065390"/>
                </a:cubicBezTo>
                <a:cubicBezTo>
                  <a:pt x="224490" y="1451893"/>
                  <a:pt x="186794" y="1596164"/>
                  <a:pt x="401419" y="1855503"/>
                </a:cubicBezTo>
                <a:cubicBezTo>
                  <a:pt x="425581" y="1884698"/>
                  <a:pt x="459879" y="1903786"/>
                  <a:pt x="490196" y="1926524"/>
                </a:cubicBezTo>
                <a:cubicBezTo>
                  <a:pt x="507267" y="1939328"/>
                  <a:pt x="522571" y="1957683"/>
                  <a:pt x="543462" y="1962035"/>
                </a:cubicBezTo>
                <a:cubicBezTo>
                  <a:pt x="595689" y="1972916"/>
                  <a:pt x="649994" y="1967954"/>
                  <a:pt x="703260" y="1970913"/>
                </a:cubicBezTo>
                <a:cubicBezTo>
                  <a:pt x="753567" y="1976831"/>
                  <a:pt x="808237" y="1967337"/>
                  <a:pt x="854181" y="1988668"/>
                </a:cubicBezTo>
                <a:cubicBezTo>
                  <a:pt x="895935" y="2008054"/>
                  <a:pt x="909768" y="2067627"/>
                  <a:pt x="951835" y="2086323"/>
                </a:cubicBezTo>
                <a:cubicBezTo>
                  <a:pt x="978468" y="2098160"/>
                  <a:pt x="1006742" y="2106838"/>
                  <a:pt x="1031734" y="2121833"/>
                </a:cubicBezTo>
                <a:cubicBezTo>
                  <a:pt x="1074133" y="2147273"/>
                  <a:pt x="1114152" y="2196250"/>
                  <a:pt x="1138266" y="2237243"/>
                </a:cubicBezTo>
                <a:cubicBezTo>
                  <a:pt x="1153043" y="2262364"/>
                  <a:pt x="1163213" y="2289979"/>
                  <a:pt x="1173777" y="2317142"/>
                </a:cubicBezTo>
                <a:cubicBezTo>
                  <a:pt x="1183952" y="2343307"/>
                  <a:pt x="1194097" y="2369686"/>
                  <a:pt x="1200410" y="2397041"/>
                </a:cubicBezTo>
                <a:cubicBezTo>
                  <a:pt x="1211897" y="2446817"/>
                  <a:pt x="1217025" y="2497869"/>
                  <a:pt x="1227043" y="2547961"/>
                </a:cubicBezTo>
                <a:cubicBezTo>
                  <a:pt x="1231829" y="2571890"/>
                  <a:pt x="1239311" y="2595205"/>
                  <a:pt x="1244798" y="2618983"/>
                </a:cubicBezTo>
                <a:cubicBezTo>
                  <a:pt x="1248191" y="2633686"/>
                  <a:pt x="1248904" y="2649056"/>
                  <a:pt x="1253676" y="2663371"/>
                </a:cubicBezTo>
                <a:cubicBezTo>
                  <a:pt x="1263755" y="2693607"/>
                  <a:pt x="1279107" y="2721912"/>
                  <a:pt x="1289186" y="2752148"/>
                </a:cubicBezTo>
                <a:cubicBezTo>
                  <a:pt x="1299132" y="2781987"/>
                  <a:pt x="1314831" y="2845850"/>
                  <a:pt x="1324697" y="2885313"/>
                </a:cubicBezTo>
              </a:path>
            </a:pathLst>
          </a:custGeom>
          <a:noFill/>
          <a:ln w="571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olný tvar: obrazec 4"/>
          <p:cNvSpPr/>
          <p:nvPr/>
        </p:nvSpPr>
        <p:spPr>
          <a:xfrm>
            <a:off x="2613025" y="1858963"/>
            <a:ext cx="1992313" cy="2938462"/>
          </a:xfrm>
          <a:custGeom>
            <a:avLst/>
            <a:gdLst>
              <a:gd name="connsiteX0" fmla="*/ 1741299 w 1992861"/>
              <a:gd name="connsiteY0" fmla="*/ 0 h 2938509"/>
              <a:gd name="connsiteX1" fmla="*/ 1892220 w 1992861"/>
              <a:gd name="connsiteY1" fmla="*/ 71021 h 2938509"/>
              <a:gd name="connsiteX2" fmla="*/ 1927730 w 1992861"/>
              <a:gd name="connsiteY2" fmla="*/ 115410 h 2938509"/>
              <a:gd name="connsiteX3" fmla="*/ 1945486 w 1992861"/>
              <a:gd name="connsiteY3" fmla="*/ 177553 h 2938509"/>
              <a:gd name="connsiteX4" fmla="*/ 1980996 w 1992861"/>
              <a:gd name="connsiteY4" fmla="*/ 257453 h 2938509"/>
              <a:gd name="connsiteX5" fmla="*/ 1972119 w 1992861"/>
              <a:gd name="connsiteY5" fmla="*/ 559293 h 2938509"/>
              <a:gd name="connsiteX6" fmla="*/ 1732422 w 1992861"/>
              <a:gd name="connsiteY6" fmla="*/ 852256 h 2938509"/>
              <a:gd name="connsiteX7" fmla="*/ 1679156 w 1992861"/>
              <a:gd name="connsiteY7" fmla="*/ 861134 h 2938509"/>
              <a:gd name="connsiteX8" fmla="*/ 1599257 w 1992861"/>
              <a:gd name="connsiteY8" fmla="*/ 905522 h 2938509"/>
              <a:gd name="connsiteX9" fmla="*/ 1572624 w 1992861"/>
              <a:gd name="connsiteY9" fmla="*/ 941033 h 2938509"/>
              <a:gd name="connsiteX10" fmla="*/ 1412825 w 1992861"/>
              <a:gd name="connsiteY10" fmla="*/ 1100831 h 2938509"/>
              <a:gd name="connsiteX11" fmla="*/ 1341804 w 1992861"/>
              <a:gd name="connsiteY11" fmla="*/ 1171853 h 2938509"/>
              <a:gd name="connsiteX12" fmla="*/ 1039963 w 1992861"/>
              <a:gd name="connsiteY12" fmla="*/ 1358284 h 2938509"/>
              <a:gd name="connsiteX13" fmla="*/ 960064 w 1992861"/>
              <a:gd name="connsiteY13" fmla="*/ 1447060 h 2938509"/>
              <a:gd name="connsiteX14" fmla="*/ 933431 w 1992861"/>
              <a:gd name="connsiteY14" fmla="*/ 1473693 h 2938509"/>
              <a:gd name="connsiteX15" fmla="*/ 862410 w 1992861"/>
              <a:gd name="connsiteY15" fmla="*/ 1500326 h 2938509"/>
              <a:gd name="connsiteX16" fmla="*/ 658224 w 1992861"/>
              <a:gd name="connsiteY16" fmla="*/ 1642369 h 2938509"/>
              <a:gd name="connsiteX17" fmla="*/ 569447 w 1992861"/>
              <a:gd name="connsiteY17" fmla="*/ 1686757 h 2938509"/>
              <a:gd name="connsiteX18" fmla="*/ 516181 w 1992861"/>
              <a:gd name="connsiteY18" fmla="*/ 1731146 h 2938509"/>
              <a:gd name="connsiteX19" fmla="*/ 480670 w 1992861"/>
              <a:gd name="connsiteY19" fmla="*/ 1757779 h 2938509"/>
              <a:gd name="connsiteX20" fmla="*/ 445159 w 1992861"/>
              <a:gd name="connsiteY20" fmla="*/ 1828800 h 2938509"/>
              <a:gd name="connsiteX21" fmla="*/ 409649 w 1992861"/>
              <a:gd name="connsiteY21" fmla="*/ 1890944 h 2938509"/>
              <a:gd name="connsiteX22" fmla="*/ 400771 w 1992861"/>
              <a:gd name="connsiteY22" fmla="*/ 1935332 h 2938509"/>
              <a:gd name="connsiteX23" fmla="*/ 374138 w 1992861"/>
              <a:gd name="connsiteY23" fmla="*/ 2006353 h 2938509"/>
              <a:gd name="connsiteX24" fmla="*/ 356383 w 1992861"/>
              <a:gd name="connsiteY24" fmla="*/ 2201662 h 2938509"/>
              <a:gd name="connsiteX25" fmla="*/ 347505 w 1992861"/>
              <a:gd name="connsiteY25" fmla="*/ 2228295 h 2938509"/>
              <a:gd name="connsiteX26" fmla="*/ 338627 w 1992861"/>
              <a:gd name="connsiteY26" fmla="*/ 2281561 h 2938509"/>
              <a:gd name="connsiteX27" fmla="*/ 311994 w 1992861"/>
              <a:gd name="connsiteY27" fmla="*/ 2405849 h 2938509"/>
              <a:gd name="connsiteX28" fmla="*/ 285361 w 1992861"/>
              <a:gd name="connsiteY28" fmla="*/ 2432482 h 2938509"/>
              <a:gd name="connsiteX29" fmla="*/ 258728 w 1992861"/>
              <a:gd name="connsiteY29" fmla="*/ 2494625 h 2938509"/>
              <a:gd name="connsiteX30" fmla="*/ 214340 w 1992861"/>
              <a:gd name="connsiteY30" fmla="*/ 2556769 h 2938509"/>
              <a:gd name="connsiteX31" fmla="*/ 169952 w 1992861"/>
              <a:gd name="connsiteY31" fmla="*/ 2627790 h 2938509"/>
              <a:gd name="connsiteX32" fmla="*/ 125563 w 1992861"/>
              <a:gd name="connsiteY32" fmla="*/ 2663301 h 2938509"/>
              <a:gd name="connsiteX33" fmla="*/ 90053 w 1992861"/>
              <a:gd name="connsiteY33" fmla="*/ 2725445 h 2938509"/>
              <a:gd name="connsiteX34" fmla="*/ 72297 w 1992861"/>
              <a:gd name="connsiteY34" fmla="*/ 2752078 h 2938509"/>
              <a:gd name="connsiteX35" fmla="*/ 36787 w 1992861"/>
              <a:gd name="connsiteY35" fmla="*/ 2823099 h 2938509"/>
              <a:gd name="connsiteX36" fmla="*/ 19031 w 1992861"/>
              <a:gd name="connsiteY36" fmla="*/ 2867487 h 2938509"/>
              <a:gd name="connsiteX37" fmla="*/ 1276 w 1992861"/>
              <a:gd name="connsiteY37" fmla="*/ 2902998 h 2938509"/>
              <a:gd name="connsiteX38" fmla="*/ 1276 w 1992861"/>
              <a:gd name="connsiteY38" fmla="*/ 2938509 h 2938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992861" h="2938509">
                <a:moveTo>
                  <a:pt x="1741299" y="0"/>
                </a:moveTo>
                <a:cubicBezTo>
                  <a:pt x="1797509" y="23421"/>
                  <a:pt x="1844559" y="36977"/>
                  <a:pt x="1892220" y="71021"/>
                </a:cubicBezTo>
                <a:cubicBezTo>
                  <a:pt x="1908318" y="82520"/>
                  <a:pt x="1917061" y="99406"/>
                  <a:pt x="1927730" y="115410"/>
                </a:cubicBezTo>
                <a:cubicBezTo>
                  <a:pt x="1933649" y="136124"/>
                  <a:pt x="1937200" y="157667"/>
                  <a:pt x="1945486" y="177553"/>
                </a:cubicBezTo>
                <a:cubicBezTo>
                  <a:pt x="1993476" y="292726"/>
                  <a:pt x="1957272" y="162548"/>
                  <a:pt x="1980996" y="257453"/>
                </a:cubicBezTo>
                <a:cubicBezTo>
                  <a:pt x="1989269" y="348452"/>
                  <a:pt x="2006899" y="478667"/>
                  <a:pt x="1972119" y="559293"/>
                </a:cubicBezTo>
                <a:cubicBezTo>
                  <a:pt x="1953852" y="601640"/>
                  <a:pt x="1833903" y="805418"/>
                  <a:pt x="1732422" y="852256"/>
                </a:cubicBezTo>
                <a:cubicBezTo>
                  <a:pt x="1716079" y="859799"/>
                  <a:pt x="1696911" y="858175"/>
                  <a:pt x="1679156" y="861134"/>
                </a:cubicBezTo>
                <a:cubicBezTo>
                  <a:pt x="1652523" y="875930"/>
                  <a:pt x="1623631" y="887242"/>
                  <a:pt x="1599257" y="905522"/>
                </a:cubicBezTo>
                <a:cubicBezTo>
                  <a:pt x="1587420" y="914400"/>
                  <a:pt x="1582840" y="930330"/>
                  <a:pt x="1572624" y="941033"/>
                </a:cubicBezTo>
                <a:cubicBezTo>
                  <a:pt x="1520611" y="995523"/>
                  <a:pt x="1466091" y="1047565"/>
                  <a:pt x="1412825" y="1100831"/>
                </a:cubicBezTo>
                <a:cubicBezTo>
                  <a:pt x="1389151" y="1124505"/>
                  <a:pt x="1370003" y="1153806"/>
                  <a:pt x="1341804" y="1171853"/>
                </a:cubicBezTo>
                <a:cubicBezTo>
                  <a:pt x="1094200" y="1330318"/>
                  <a:pt x="1196643" y="1271238"/>
                  <a:pt x="1039963" y="1358284"/>
                </a:cubicBezTo>
                <a:cubicBezTo>
                  <a:pt x="998264" y="1413882"/>
                  <a:pt x="1023792" y="1383332"/>
                  <a:pt x="960064" y="1447060"/>
                </a:cubicBezTo>
                <a:cubicBezTo>
                  <a:pt x="951186" y="1455938"/>
                  <a:pt x="945187" y="1469285"/>
                  <a:pt x="933431" y="1473693"/>
                </a:cubicBezTo>
                <a:cubicBezTo>
                  <a:pt x="909757" y="1482571"/>
                  <a:pt x="883967" y="1487114"/>
                  <a:pt x="862410" y="1500326"/>
                </a:cubicBezTo>
                <a:cubicBezTo>
                  <a:pt x="791720" y="1543652"/>
                  <a:pt x="735205" y="1611578"/>
                  <a:pt x="658224" y="1642369"/>
                </a:cubicBezTo>
                <a:cubicBezTo>
                  <a:pt x="618664" y="1658192"/>
                  <a:pt x="604925" y="1660955"/>
                  <a:pt x="569447" y="1686757"/>
                </a:cubicBezTo>
                <a:cubicBezTo>
                  <a:pt x="550755" y="1700351"/>
                  <a:pt x="534229" y="1716708"/>
                  <a:pt x="516181" y="1731146"/>
                </a:cubicBezTo>
                <a:cubicBezTo>
                  <a:pt x="504627" y="1740389"/>
                  <a:pt x="492507" y="1748901"/>
                  <a:pt x="480670" y="1757779"/>
                </a:cubicBezTo>
                <a:cubicBezTo>
                  <a:pt x="468833" y="1781453"/>
                  <a:pt x="457615" y="1805446"/>
                  <a:pt x="445159" y="1828800"/>
                </a:cubicBezTo>
                <a:cubicBezTo>
                  <a:pt x="433932" y="1849851"/>
                  <a:pt x="418825" y="1868921"/>
                  <a:pt x="409649" y="1890944"/>
                </a:cubicBezTo>
                <a:cubicBezTo>
                  <a:pt x="403846" y="1904872"/>
                  <a:pt x="404044" y="1920602"/>
                  <a:pt x="400771" y="1935332"/>
                </a:cubicBezTo>
                <a:cubicBezTo>
                  <a:pt x="391101" y="1978847"/>
                  <a:pt x="394728" y="1965174"/>
                  <a:pt x="374138" y="2006353"/>
                </a:cubicBezTo>
                <a:cubicBezTo>
                  <a:pt x="368220" y="2071456"/>
                  <a:pt x="364172" y="2136756"/>
                  <a:pt x="356383" y="2201662"/>
                </a:cubicBezTo>
                <a:cubicBezTo>
                  <a:pt x="355268" y="2210953"/>
                  <a:pt x="349535" y="2219160"/>
                  <a:pt x="347505" y="2228295"/>
                </a:cubicBezTo>
                <a:cubicBezTo>
                  <a:pt x="343600" y="2245867"/>
                  <a:pt x="341173" y="2263742"/>
                  <a:pt x="338627" y="2281561"/>
                </a:cubicBezTo>
                <a:cubicBezTo>
                  <a:pt x="332716" y="2322937"/>
                  <a:pt x="333147" y="2367774"/>
                  <a:pt x="311994" y="2405849"/>
                </a:cubicBezTo>
                <a:cubicBezTo>
                  <a:pt x="305897" y="2416824"/>
                  <a:pt x="294239" y="2423604"/>
                  <a:pt x="285361" y="2432482"/>
                </a:cubicBezTo>
                <a:cubicBezTo>
                  <a:pt x="275401" y="2462365"/>
                  <a:pt x="276283" y="2463904"/>
                  <a:pt x="258728" y="2494625"/>
                </a:cubicBezTo>
                <a:cubicBezTo>
                  <a:pt x="248341" y="2512802"/>
                  <a:pt x="225775" y="2541522"/>
                  <a:pt x="214340" y="2556769"/>
                </a:cubicBezTo>
                <a:cubicBezTo>
                  <a:pt x="202023" y="2593718"/>
                  <a:pt x="206138" y="2591603"/>
                  <a:pt x="169952" y="2627790"/>
                </a:cubicBezTo>
                <a:cubicBezTo>
                  <a:pt x="146214" y="2651529"/>
                  <a:pt x="143130" y="2636951"/>
                  <a:pt x="125563" y="2663301"/>
                </a:cubicBezTo>
                <a:cubicBezTo>
                  <a:pt x="112329" y="2683152"/>
                  <a:pt x="102328" y="2704987"/>
                  <a:pt x="90053" y="2725445"/>
                </a:cubicBezTo>
                <a:cubicBezTo>
                  <a:pt x="84563" y="2734594"/>
                  <a:pt x="78216" y="2743200"/>
                  <a:pt x="72297" y="2752078"/>
                </a:cubicBezTo>
                <a:cubicBezTo>
                  <a:pt x="52281" y="2812130"/>
                  <a:pt x="78713" y="2739248"/>
                  <a:pt x="36787" y="2823099"/>
                </a:cubicBezTo>
                <a:cubicBezTo>
                  <a:pt x="29660" y="2837352"/>
                  <a:pt x="25503" y="2852925"/>
                  <a:pt x="19031" y="2867487"/>
                </a:cubicBezTo>
                <a:cubicBezTo>
                  <a:pt x="13656" y="2879580"/>
                  <a:pt x="4486" y="2890159"/>
                  <a:pt x="1276" y="2902998"/>
                </a:cubicBezTo>
                <a:cubicBezTo>
                  <a:pt x="-1595" y="2914482"/>
                  <a:pt x="1276" y="2926672"/>
                  <a:pt x="1276" y="2938509"/>
                </a:cubicBezTo>
              </a:path>
            </a:pathLst>
          </a:custGeom>
          <a:noFill/>
          <a:ln w="571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Volný tvar: obrazec 5"/>
          <p:cNvSpPr/>
          <p:nvPr/>
        </p:nvSpPr>
        <p:spPr>
          <a:xfrm>
            <a:off x="2109788" y="4764088"/>
            <a:ext cx="514350" cy="265112"/>
          </a:xfrm>
          <a:custGeom>
            <a:avLst/>
            <a:gdLst>
              <a:gd name="connsiteX0" fmla="*/ 515151 w 515151"/>
              <a:gd name="connsiteY0" fmla="*/ 0 h 265176"/>
              <a:gd name="connsiteX1" fmla="*/ 469431 w 515151"/>
              <a:gd name="connsiteY1" fmla="*/ 18288 h 265176"/>
              <a:gd name="connsiteX2" fmla="*/ 396279 w 515151"/>
              <a:gd name="connsiteY2" fmla="*/ 54864 h 265176"/>
              <a:gd name="connsiteX3" fmla="*/ 304839 w 515151"/>
              <a:gd name="connsiteY3" fmla="*/ 64008 h 265176"/>
              <a:gd name="connsiteX4" fmla="*/ 195111 w 515151"/>
              <a:gd name="connsiteY4" fmla="*/ 82296 h 265176"/>
              <a:gd name="connsiteX5" fmla="*/ 103671 w 515151"/>
              <a:gd name="connsiteY5" fmla="*/ 164592 h 265176"/>
              <a:gd name="connsiteX6" fmla="*/ 94527 w 515151"/>
              <a:gd name="connsiteY6" fmla="*/ 192024 h 265176"/>
              <a:gd name="connsiteX7" fmla="*/ 3087 w 515151"/>
              <a:gd name="connsiteY7" fmla="*/ 265176 h 265176"/>
              <a:gd name="connsiteX8" fmla="*/ 12231 w 515151"/>
              <a:gd name="connsiteY8" fmla="*/ 237744 h 265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5151" h="265176">
                <a:moveTo>
                  <a:pt x="515151" y="0"/>
                </a:moveTo>
                <a:cubicBezTo>
                  <a:pt x="499911" y="6096"/>
                  <a:pt x="484334" y="11410"/>
                  <a:pt x="469431" y="18288"/>
                </a:cubicBezTo>
                <a:cubicBezTo>
                  <a:pt x="444678" y="29712"/>
                  <a:pt x="422547" y="47567"/>
                  <a:pt x="396279" y="54864"/>
                </a:cubicBezTo>
                <a:cubicBezTo>
                  <a:pt x="366764" y="63062"/>
                  <a:pt x="335190" y="59869"/>
                  <a:pt x="304839" y="64008"/>
                </a:cubicBezTo>
                <a:cubicBezTo>
                  <a:pt x="268099" y="69018"/>
                  <a:pt x="231687" y="76200"/>
                  <a:pt x="195111" y="82296"/>
                </a:cubicBezTo>
                <a:cubicBezTo>
                  <a:pt x="166247" y="105387"/>
                  <a:pt x="125991" y="134832"/>
                  <a:pt x="103671" y="164592"/>
                </a:cubicBezTo>
                <a:cubicBezTo>
                  <a:pt x="97888" y="172303"/>
                  <a:pt x="100310" y="184313"/>
                  <a:pt x="94527" y="192024"/>
                </a:cubicBezTo>
                <a:cubicBezTo>
                  <a:pt x="85847" y="203598"/>
                  <a:pt x="26381" y="265176"/>
                  <a:pt x="3087" y="265176"/>
                </a:cubicBezTo>
                <a:cubicBezTo>
                  <a:pt x="-6552" y="265176"/>
                  <a:pt x="9183" y="246888"/>
                  <a:pt x="12231" y="237744"/>
                </a:cubicBezTo>
              </a:path>
            </a:pathLst>
          </a:custGeom>
          <a:noFill/>
          <a:ln w="571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buch: osmicípý 6"/>
          <p:cNvSpPr/>
          <p:nvPr/>
        </p:nvSpPr>
        <p:spPr>
          <a:xfrm>
            <a:off x="1709738" y="4456113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8680" name="Picture 2" descr="Battery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4130398">
            <a:off x="6383338" y="522288"/>
            <a:ext cx="21717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Krychle 8"/>
          <p:cNvSpPr/>
          <p:nvPr/>
        </p:nvSpPr>
        <p:spPr>
          <a:xfrm>
            <a:off x="6237288" y="4505325"/>
            <a:ext cx="1814512" cy="6238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57950" y="3994150"/>
            <a:ext cx="179388" cy="5810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4913" y="3994150"/>
            <a:ext cx="179387" cy="5810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6473825" y="3300413"/>
            <a:ext cx="1771650" cy="582612"/>
            <a:chOff x="5727491" y="1358809"/>
            <a:chExt cx="1771060" cy="583544"/>
          </a:xfrm>
        </p:grpSpPr>
        <p:sp>
          <p:nvSpPr>
            <p:cNvPr id="13" name="Obdélník 12"/>
            <p:cNvSpPr/>
            <p:nvPr/>
          </p:nvSpPr>
          <p:spPr>
            <a:xfrm rot="20048068">
              <a:off x="5727491" y="1804020"/>
              <a:ext cx="1244186" cy="13833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Vývojový diagram: ruční operace 13"/>
            <p:cNvSpPr/>
            <p:nvPr/>
          </p:nvSpPr>
          <p:spPr>
            <a:xfrm rot="4020765">
              <a:off x="7074579" y="1195602"/>
              <a:ext cx="260766" cy="587179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5" name="Ovál 14"/>
          <p:cNvSpPr/>
          <p:nvPr/>
        </p:nvSpPr>
        <p:spPr>
          <a:xfrm>
            <a:off x="6488113" y="4022725"/>
            <a:ext cx="119062" cy="149225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8686" name="Skupina 15"/>
          <p:cNvGrpSpPr>
            <a:grpSpLocks/>
          </p:cNvGrpSpPr>
          <p:nvPr/>
        </p:nvGrpSpPr>
        <p:grpSpPr bwMode="auto">
          <a:xfrm>
            <a:off x="7486650" y="4752975"/>
            <a:ext cx="315913" cy="280988"/>
            <a:chOff x="5381469" y="1278788"/>
            <a:chExt cx="314793" cy="280189"/>
          </a:xfrm>
        </p:grpSpPr>
        <p:sp>
          <p:nvSpPr>
            <p:cNvPr id="17" name="Ovál 16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468472" y="1331027"/>
              <a:ext cx="140786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8687" name="Skupina 18"/>
          <p:cNvGrpSpPr>
            <a:grpSpLocks/>
          </p:cNvGrpSpPr>
          <p:nvPr/>
        </p:nvGrpSpPr>
        <p:grpSpPr bwMode="auto">
          <a:xfrm>
            <a:off x="6426200" y="4767263"/>
            <a:ext cx="314325" cy="279400"/>
            <a:chOff x="5381469" y="1278788"/>
            <a:chExt cx="314793" cy="280189"/>
          </a:xfrm>
        </p:grpSpPr>
        <p:sp>
          <p:nvSpPr>
            <p:cNvPr id="20" name="Ovál 19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468912" y="1329731"/>
              <a:ext cx="139908" cy="1496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0" name="Volný tvar: obrazec 29"/>
          <p:cNvSpPr/>
          <p:nvPr/>
        </p:nvSpPr>
        <p:spPr>
          <a:xfrm>
            <a:off x="7599363" y="1855788"/>
            <a:ext cx="1855787" cy="3036887"/>
          </a:xfrm>
          <a:custGeom>
            <a:avLst/>
            <a:gdLst>
              <a:gd name="connsiteX0" fmla="*/ 1335024 w 1856232"/>
              <a:gd name="connsiteY0" fmla="*/ 0 h 3035808"/>
              <a:gd name="connsiteX1" fmla="*/ 1581912 w 1856232"/>
              <a:gd name="connsiteY1" fmla="*/ 173736 h 3035808"/>
              <a:gd name="connsiteX2" fmla="*/ 1737360 w 1856232"/>
              <a:gd name="connsiteY2" fmla="*/ 210312 h 3035808"/>
              <a:gd name="connsiteX3" fmla="*/ 1764792 w 1856232"/>
              <a:gd name="connsiteY3" fmla="*/ 228600 h 3035808"/>
              <a:gd name="connsiteX4" fmla="*/ 1847088 w 1856232"/>
              <a:gd name="connsiteY4" fmla="*/ 384048 h 3035808"/>
              <a:gd name="connsiteX5" fmla="*/ 1856232 w 1856232"/>
              <a:gd name="connsiteY5" fmla="*/ 457200 h 3035808"/>
              <a:gd name="connsiteX6" fmla="*/ 1810512 w 1856232"/>
              <a:gd name="connsiteY6" fmla="*/ 704088 h 3035808"/>
              <a:gd name="connsiteX7" fmla="*/ 1737360 w 1856232"/>
              <a:gd name="connsiteY7" fmla="*/ 777240 h 3035808"/>
              <a:gd name="connsiteX8" fmla="*/ 1719072 w 1856232"/>
              <a:gd name="connsiteY8" fmla="*/ 832104 h 3035808"/>
              <a:gd name="connsiteX9" fmla="*/ 1691640 w 1856232"/>
              <a:gd name="connsiteY9" fmla="*/ 896112 h 3035808"/>
              <a:gd name="connsiteX10" fmla="*/ 1682496 w 1856232"/>
              <a:gd name="connsiteY10" fmla="*/ 932688 h 3035808"/>
              <a:gd name="connsiteX11" fmla="*/ 1636776 w 1856232"/>
              <a:gd name="connsiteY11" fmla="*/ 1069848 h 3035808"/>
              <a:gd name="connsiteX12" fmla="*/ 1673352 w 1856232"/>
              <a:gd name="connsiteY12" fmla="*/ 1453896 h 3035808"/>
              <a:gd name="connsiteX13" fmla="*/ 1664208 w 1856232"/>
              <a:gd name="connsiteY13" fmla="*/ 1920240 h 3035808"/>
              <a:gd name="connsiteX14" fmla="*/ 1536192 w 1856232"/>
              <a:gd name="connsiteY14" fmla="*/ 2148840 h 3035808"/>
              <a:gd name="connsiteX15" fmla="*/ 1472184 w 1856232"/>
              <a:gd name="connsiteY15" fmla="*/ 2276856 h 3035808"/>
              <a:gd name="connsiteX16" fmla="*/ 1380744 w 1856232"/>
              <a:gd name="connsiteY16" fmla="*/ 2414016 h 3035808"/>
              <a:gd name="connsiteX17" fmla="*/ 1207008 w 1856232"/>
              <a:gd name="connsiteY17" fmla="*/ 2633472 h 3035808"/>
              <a:gd name="connsiteX18" fmla="*/ 996696 w 1856232"/>
              <a:gd name="connsiteY18" fmla="*/ 2843784 h 3035808"/>
              <a:gd name="connsiteX19" fmla="*/ 932688 w 1856232"/>
              <a:gd name="connsiteY19" fmla="*/ 2852928 h 3035808"/>
              <a:gd name="connsiteX20" fmla="*/ 804672 w 1856232"/>
              <a:gd name="connsiteY20" fmla="*/ 2907792 h 3035808"/>
              <a:gd name="connsiteX21" fmla="*/ 676656 w 1856232"/>
              <a:gd name="connsiteY21" fmla="*/ 2916936 h 3035808"/>
              <a:gd name="connsiteX22" fmla="*/ 457200 w 1856232"/>
              <a:gd name="connsiteY22" fmla="*/ 2926080 h 3035808"/>
              <a:gd name="connsiteX23" fmla="*/ 320040 w 1856232"/>
              <a:gd name="connsiteY23" fmla="*/ 2980944 h 3035808"/>
              <a:gd name="connsiteX24" fmla="*/ 292608 w 1856232"/>
              <a:gd name="connsiteY24" fmla="*/ 2990088 h 3035808"/>
              <a:gd name="connsiteX25" fmla="*/ 192024 w 1856232"/>
              <a:gd name="connsiteY25" fmla="*/ 3035808 h 3035808"/>
              <a:gd name="connsiteX26" fmla="*/ 0 w 1856232"/>
              <a:gd name="connsiteY26" fmla="*/ 3017520 h 3035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856232" h="3035808">
                <a:moveTo>
                  <a:pt x="1335024" y="0"/>
                </a:moveTo>
                <a:cubicBezTo>
                  <a:pt x="1417320" y="57912"/>
                  <a:pt x="1492731" y="127119"/>
                  <a:pt x="1581912" y="173736"/>
                </a:cubicBezTo>
                <a:cubicBezTo>
                  <a:pt x="1629087" y="198395"/>
                  <a:pt x="1686374" y="195016"/>
                  <a:pt x="1737360" y="210312"/>
                </a:cubicBezTo>
                <a:cubicBezTo>
                  <a:pt x="1747886" y="213470"/>
                  <a:pt x="1755648" y="222504"/>
                  <a:pt x="1764792" y="228600"/>
                </a:cubicBezTo>
                <a:cubicBezTo>
                  <a:pt x="1811097" y="293427"/>
                  <a:pt x="1823931" y="300683"/>
                  <a:pt x="1847088" y="384048"/>
                </a:cubicBezTo>
                <a:cubicBezTo>
                  <a:pt x="1853665" y="407725"/>
                  <a:pt x="1853184" y="432816"/>
                  <a:pt x="1856232" y="457200"/>
                </a:cubicBezTo>
                <a:cubicBezTo>
                  <a:pt x="1849932" y="523354"/>
                  <a:pt x="1862270" y="638214"/>
                  <a:pt x="1810512" y="704088"/>
                </a:cubicBezTo>
                <a:cubicBezTo>
                  <a:pt x="1789207" y="731204"/>
                  <a:pt x="1761744" y="752856"/>
                  <a:pt x="1737360" y="777240"/>
                </a:cubicBezTo>
                <a:cubicBezTo>
                  <a:pt x="1731264" y="795528"/>
                  <a:pt x="1725992" y="814112"/>
                  <a:pt x="1719072" y="832104"/>
                </a:cubicBezTo>
                <a:cubicBezTo>
                  <a:pt x="1710739" y="853770"/>
                  <a:pt x="1699573" y="874297"/>
                  <a:pt x="1691640" y="896112"/>
                </a:cubicBezTo>
                <a:cubicBezTo>
                  <a:pt x="1687345" y="907923"/>
                  <a:pt x="1686280" y="920704"/>
                  <a:pt x="1682496" y="932688"/>
                </a:cubicBezTo>
                <a:cubicBezTo>
                  <a:pt x="1667984" y="978644"/>
                  <a:pt x="1636776" y="1069848"/>
                  <a:pt x="1636776" y="1069848"/>
                </a:cubicBezTo>
                <a:cubicBezTo>
                  <a:pt x="1648968" y="1197864"/>
                  <a:pt x="1669206" y="1325368"/>
                  <a:pt x="1673352" y="1453896"/>
                </a:cubicBezTo>
                <a:cubicBezTo>
                  <a:pt x="1678365" y="1609293"/>
                  <a:pt x="1694314" y="1767705"/>
                  <a:pt x="1664208" y="1920240"/>
                </a:cubicBezTo>
                <a:cubicBezTo>
                  <a:pt x="1647297" y="2005922"/>
                  <a:pt x="1577597" y="2071944"/>
                  <a:pt x="1536192" y="2148840"/>
                </a:cubicBezTo>
                <a:cubicBezTo>
                  <a:pt x="1513573" y="2190846"/>
                  <a:pt x="1502726" y="2240205"/>
                  <a:pt x="1472184" y="2276856"/>
                </a:cubicBezTo>
                <a:cubicBezTo>
                  <a:pt x="1343170" y="2431673"/>
                  <a:pt x="1521343" y="2210929"/>
                  <a:pt x="1380744" y="2414016"/>
                </a:cubicBezTo>
                <a:cubicBezTo>
                  <a:pt x="1127469" y="2779858"/>
                  <a:pt x="1354870" y="2438916"/>
                  <a:pt x="1207008" y="2633472"/>
                </a:cubicBezTo>
                <a:cubicBezTo>
                  <a:pt x="1104357" y="2768540"/>
                  <a:pt x="1130453" y="2796575"/>
                  <a:pt x="996696" y="2843784"/>
                </a:cubicBezTo>
                <a:cubicBezTo>
                  <a:pt x="976372" y="2850957"/>
                  <a:pt x="954024" y="2849880"/>
                  <a:pt x="932688" y="2852928"/>
                </a:cubicBezTo>
                <a:cubicBezTo>
                  <a:pt x="890016" y="2871216"/>
                  <a:pt x="849712" y="2896532"/>
                  <a:pt x="804672" y="2907792"/>
                </a:cubicBezTo>
                <a:cubicBezTo>
                  <a:pt x="763169" y="2918168"/>
                  <a:pt x="719378" y="2914687"/>
                  <a:pt x="676656" y="2916936"/>
                </a:cubicBezTo>
                <a:cubicBezTo>
                  <a:pt x="603542" y="2920784"/>
                  <a:pt x="530352" y="2923032"/>
                  <a:pt x="457200" y="2926080"/>
                </a:cubicBezTo>
                <a:lnTo>
                  <a:pt x="320040" y="2980944"/>
                </a:lnTo>
                <a:cubicBezTo>
                  <a:pt x="311057" y="2984437"/>
                  <a:pt x="301467" y="2986291"/>
                  <a:pt x="292608" y="2990088"/>
                </a:cubicBezTo>
                <a:cubicBezTo>
                  <a:pt x="258757" y="3004596"/>
                  <a:pt x="225552" y="3020568"/>
                  <a:pt x="192024" y="3035808"/>
                </a:cubicBezTo>
                <a:lnTo>
                  <a:pt x="0" y="3017520"/>
                </a:ln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Volný tvar: obrazec 30"/>
          <p:cNvSpPr/>
          <p:nvPr/>
        </p:nvSpPr>
        <p:spPr>
          <a:xfrm>
            <a:off x="5230813" y="2001838"/>
            <a:ext cx="1298575" cy="2935287"/>
          </a:xfrm>
          <a:custGeom>
            <a:avLst/>
            <a:gdLst>
              <a:gd name="connsiteX0" fmla="*/ 832296 w 1298640"/>
              <a:gd name="connsiteY0" fmla="*/ 0 h 2935348"/>
              <a:gd name="connsiteX1" fmla="*/ 676848 w 1298640"/>
              <a:gd name="connsiteY1" fmla="*/ 36576 h 2935348"/>
              <a:gd name="connsiteX2" fmla="*/ 384240 w 1298640"/>
              <a:gd name="connsiteY2" fmla="*/ 100584 h 2935348"/>
              <a:gd name="connsiteX3" fmla="*/ 228792 w 1298640"/>
              <a:gd name="connsiteY3" fmla="*/ 237744 h 2935348"/>
              <a:gd name="connsiteX4" fmla="*/ 201360 w 1298640"/>
              <a:gd name="connsiteY4" fmla="*/ 493776 h 2935348"/>
              <a:gd name="connsiteX5" fmla="*/ 155640 w 1298640"/>
              <a:gd name="connsiteY5" fmla="*/ 713232 h 2935348"/>
              <a:gd name="connsiteX6" fmla="*/ 73344 w 1298640"/>
              <a:gd name="connsiteY6" fmla="*/ 960120 h 2935348"/>
              <a:gd name="connsiteX7" fmla="*/ 18480 w 1298640"/>
              <a:gd name="connsiteY7" fmla="*/ 1033272 h 2935348"/>
              <a:gd name="connsiteX8" fmla="*/ 36768 w 1298640"/>
              <a:gd name="connsiteY8" fmla="*/ 1271016 h 2935348"/>
              <a:gd name="connsiteX9" fmla="*/ 82488 w 1298640"/>
              <a:gd name="connsiteY9" fmla="*/ 1316736 h 2935348"/>
              <a:gd name="connsiteX10" fmla="*/ 128208 w 1298640"/>
              <a:gd name="connsiteY10" fmla="*/ 1453896 h 2935348"/>
              <a:gd name="connsiteX11" fmla="*/ 137352 w 1298640"/>
              <a:gd name="connsiteY11" fmla="*/ 1645920 h 2935348"/>
              <a:gd name="connsiteX12" fmla="*/ 155640 w 1298640"/>
              <a:gd name="connsiteY12" fmla="*/ 1856232 h 2935348"/>
              <a:gd name="connsiteX13" fmla="*/ 173928 w 1298640"/>
              <a:gd name="connsiteY13" fmla="*/ 2350008 h 2935348"/>
              <a:gd name="connsiteX14" fmla="*/ 183072 w 1298640"/>
              <a:gd name="connsiteY14" fmla="*/ 2706624 h 2935348"/>
              <a:gd name="connsiteX15" fmla="*/ 228792 w 1298640"/>
              <a:gd name="connsiteY15" fmla="*/ 2743200 h 2935348"/>
              <a:gd name="connsiteX16" fmla="*/ 320232 w 1298640"/>
              <a:gd name="connsiteY16" fmla="*/ 2798064 h 2935348"/>
              <a:gd name="connsiteX17" fmla="*/ 402528 w 1298640"/>
              <a:gd name="connsiteY17" fmla="*/ 2871216 h 2935348"/>
              <a:gd name="connsiteX18" fmla="*/ 429960 w 1298640"/>
              <a:gd name="connsiteY18" fmla="*/ 2889504 h 2935348"/>
              <a:gd name="connsiteX19" fmla="*/ 466536 w 1298640"/>
              <a:gd name="connsiteY19" fmla="*/ 2898648 h 2935348"/>
              <a:gd name="connsiteX20" fmla="*/ 768288 w 1298640"/>
              <a:gd name="connsiteY20" fmla="*/ 2843784 h 2935348"/>
              <a:gd name="connsiteX21" fmla="*/ 804864 w 1298640"/>
              <a:gd name="connsiteY21" fmla="*/ 2825496 h 2935348"/>
              <a:gd name="connsiteX22" fmla="*/ 914592 w 1298640"/>
              <a:gd name="connsiteY22" fmla="*/ 2852928 h 2935348"/>
              <a:gd name="connsiteX23" fmla="*/ 987744 w 1298640"/>
              <a:gd name="connsiteY23" fmla="*/ 2862072 h 2935348"/>
              <a:gd name="connsiteX24" fmla="*/ 1070040 w 1298640"/>
              <a:gd name="connsiteY24" fmla="*/ 2889504 h 2935348"/>
              <a:gd name="connsiteX25" fmla="*/ 1280352 w 1298640"/>
              <a:gd name="connsiteY25" fmla="*/ 2935224 h 2935348"/>
              <a:gd name="connsiteX26" fmla="*/ 1298640 w 1298640"/>
              <a:gd name="connsiteY26" fmla="*/ 2926080 h 29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98640" h="2935348">
                <a:moveTo>
                  <a:pt x="832296" y="0"/>
                </a:moveTo>
                <a:cubicBezTo>
                  <a:pt x="715774" y="33292"/>
                  <a:pt x="821743" y="4880"/>
                  <a:pt x="676848" y="36576"/>
                </a:cubicBezTo>
                <a:cubicBezTo>
                  <a:pt x="340152" y="110228"/>
                  <a:pt x="590671" y="59298"/>
                  <a:pt x="384240" y="100584"/>
                </a:cubicBezTo>
                <a:cubicBezTo>
                  <a:pt x="373333" y="109310"/>
                  <a:pt x="239934" y="210509"/>
                  <a:pt x="228792" y="237744"/>
                </a:cubicBezTo>
                <a:cubicBezTo>
                  <a:pt x="210204" y="283182"/>
                  <a:pt x="209775" y="441883"/>
                  <a:pt x="201360" y="493776"/>
                </a:cubicBezTo>
                <a:cubicBezTo>
                  <a:pt x="189399" y="567535"/>
                  <a:pt x="172442" y="640423"/>
                  <a:pt x="155640" y="713232"/>
                </a:cubicBezTo>
                <a:cubicBezTo>
                  <a:pt x="137362" y="792435"/>
                  <a:pt x="113390" y="887308"/>
                  <a:pt x="73344" y="960120"/>
                </a:cubicBezTo>
                <a:cubicBezTo>
                  <a:pt x="58655" y="986827"/>
                  <a:pt x="36768" y="1008888"/>
                  <a:pt x="18480" y="1033272"/>
                </a:cubicBezTo>
                <a:cubicBezTo>
                  <a:pt x="-414" y="1146633"/>
                  <a:pt x="-18002" y="1155390"/>
                  <a:pt x="36768" y="1271016"/>
                </a:cubicBezTo>
                <a:cubicBezTo>
                  <a:pt x="45994" y="1290494"/>
                  <a:pt x="67248" y="1301496"/>
                  <a:pt x="82488" y="1316736"/>
                </a:cubicBezTo>
                <a:cubicBezTo>
                  <a:pt x="97728" y="1362456"/>
                  <a:pt x="120285" y="1406359"/>
                  <a:pt x="128208" y="1453896"/>
                </a:cubicBezTo>
                <a:cubicBezTo>
                  <a:pt x="138743" y="1517105"/>
                  <a:pt x="132993" y="1581988"/>
                  <a:pt x="137352" y="1645920"/>
                </a:cubicBezTo>
                <a:cubicBezTo>
                  <a:pt x="142139" y="1716126"/>
                  <a:pt x="149544" y="1786128"/>
                  <a:pt x="155640" y="1856232"/>
                </a:cubicBezTo>
                <a:cubicBezTo>
                  <a:pt x="161736" y="2020824"/>
                  <a:pt x="168618" y="2185389"/>
                  <a:pt x="173928" y="2350008"/>
                </a:cubicBezTo>
                <a:cubicBezTo>
                  <a:pt x="177762" y="2468857"/>
                  <a:pt x="166639" y="2588854"/>
                  <a:pt x="183072" y="2706624"/>
                </a:cubicBezTo>
                <a:cubicBezTo>
                  <a:pt x="185769" y="2725953"/>
                  <a:pt x="212553" y="2732374"/>
                  <a:pt x="228792" y="2743200"/>
                </a:cubicBezTo>
                <a:cubicBezTo>
                  <a:pt x="258368" y="2762917"/>
                  <a:pt x="291616" y="2776978"/>
                  <a:pt x="320232" y="2798064"/>
                </a:cubicBezTo>
                <a:cubicBezTo>
                  <a:pt x="349780" y="2819836"/>
                  <a:pt x="374332" y="2847719"/>
                  <a:pt x="402528" y="2871216"/>
                </a:cubicBezTo>
                <a:cubicBezTo>
                  <a:pt x="410971" y="2878251"/>
                  <a:pt x="419859" y="2885175"/>
                  <a:pt x="429960" y="2889504"/>
                </a:cubicBezTo>
                <a:cubicBezTo>
                  <a:pt x="441511" y="2894454"/>
                  <a:pt x="454344" y="2895600"/>
                  <a:pt x="466536" y="2898648"/>
                </a:cubicBezTo>
                <a:cubicBezTo>
                  <a:pt x="567120" y="2880360"/>
                  <a:pt x="668364" y="2865389"/>
                  <a:pt x="768288" y="2843784"/>
                </a:cubicBezTo>
                <a:cubicBezTo>
                  <a:pt x="781611" y="2840903"/>
                  <a:pt x="791259" y="2824646"/>
                  <a:pt x="804864" y="2825496"/>
                </a:cubicBezTo>
                <a:cubicBezTo>
                  <a:pt x="842492" y="2827848"/>
                  <a:pt x="877622" y="2845534"/>
                  <a:pt x="914592" y="2852928"/>
                </a:cubicBezTo>
                <a:cubicBezTo>
                  <a:pt x="938689" y="2857747"/>
                  <a:pt x="963360" y="2859024"/>
                  <a:pt x="987744" y="2862072"/>
                </a:cubicBezTo>
                <a:cubicBezTo>
                  <a:pt x="1015176" y="2871216"/>
                  <a:pt x="1044177" y="2876572"/>
                  <a:pt x="1070040" y="2889504"/>
                </a:cubicBezTo>
                <a:cubicBezTo>
                  <a:pt x="1171137" y="2940053"/>
                  <a:pt x="1137905" y="2935224"/>
                  <a:pt x="1280352" y="2935224"/>
                </a:cubicBezTo>
                <a:cubicBezTo>
                  <a:pt x="1287168" y="2935224"/>
                  <a:pt x="1292544" y="2929128"/>
                  <a:pt x="1298640" y="292608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2" name="Skupina 31"/>
          <p:cNvGrpSpPr>
            <a:grpSpLocks/>
          </p:cNvGrpSpPr>
          <p:nvPr/>
        </p:nvGrpSpPr>
        <p:grpSpPr bwMode="auto">
          <a:xfrm rot="1429240">
            <a:off x="6637338" y="3679825"/>
            <a:ext cx="1770062" cy="584200"/>
            <a:chOff x="5727491" y="1358809"/>
            <a:chExt cx="1771060" cy="583544"/>
          </a:xfrm>
        </p:grpSpPr>
        <p:sp>
          <p:nvSpPr>
            <p:cNvPr id="33" name="Obdélník 32"/>
            <p:cNvSpPr/>
            <p:nvPr/>
          </p:nvSpPr>
          <p:spPr>
            <a:xfrm rot="20048068">
              <a:off x="5719185" y="1802877"/>
              <a:ext cx="1243714" cy="13795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Vývojový diagram: ruční operace 33"/>
            <p:cNvSpPr/>
            <p:nvPr/>
          </p:nvSpPr>
          <p:spPr>
            <a:xfrm rot="4020765">
              <a:off x="7074165" y="1196289"/>
              <a:ext cx="261643" cy="586118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5" name="Výbuch: osmicípý 34"/>
          <p:cNvSpPr/>
          <p:nvPr/>
        </p:nvSpPr>
        <p:spPr>
          <a:xfrm>
            <a:off x="6762750" y="3182938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92" name="TextovéPole 35"/>
          <p:cNvSpPr txBox="1">
            <a:spLocks noChangeArrowheads="1"/>
          </p:cNvSpPr>
          <p:nvPr/>
        </p:nvSpPr>
        <p:spPr bwMode="auto">
          <a:xfrm>
            <a:off x="749300" y="1325563"/>
            <a:ext cx="363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28693" name="TextovéPole 36"/>
          <p:cNvSpPr txBox="1">
            <a:spLocks noChangeArrowheads="1"/>
          </p:cNvSpPr>
          <p:nvPr/>
        </p:nvSpPr>
        <p:spPr bwMode="auto">
          <a:xfrm>
            <a:off x="5381625" y="1306513"/>
            <a:ext cx="350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</a:t>
            </a:r>
          </a:p>
        </p:txBody>
      </p:sp>
      <p:sp>
        <p:nvSpPr>
          <p:cNvPr id="28694" name="TextovéPole 37"/>
          <p:cNvSpPr txBox="1">
            <a:spLocks noChangeArrowheads="1"/>
          </p:cNvSpPr>
          <p:nvPr/>
        </p:nvSpPr>
        <p:spPr bwMode="auto">
          <a:xfrm>
            <a:off x="7938" y="5532438"/>
            <a:ext cx="12214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Proč vznikl zkrat v zapojení B ? Co chybí v zapojení? Proveď kontrolu kliknutím na černý obdélník.</a:t>
            </a:r>
          </a:p>
          <a:p>
            <a:r>
              <a:rPr lang="cs-CZ" altLang="cs-CZ" sz="2400"/>
              <a:t>Pákový spínač po zapnutí způsobil zkrat. V elektrickém obvodu chybí zapojit spotřebič (žárovka,</a:t>
            </a:r>
          </a:p>
          <a:p>
            <a:r>
              <a:rPr lang="cs-CZ" altLang="cs-CZ" sz="2400"/>
              <a:t>motůrek).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131763" y="869950"/>
            <a:ext cx="11495087" cy="4616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96" name="TextovéPole 39"/>
          <p:cNvSpPr txBox="1">
            <a:spLocks noChangeArrowheads="1"/>
          </p:cNvSpPr>
          <p:nvPr/>
        </p:nvSpPr>
        <p:spPr bwMode="auto">
          <a:xfrm>
            <a:off x="3217863" y="3652838"/>
            <a:ext cx="1333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Neizolované</a:t>
            </a:r>
          </a:p>
          <a:p>
            <a:r>
              <a:rPr lang="cs-CZ" altLang="cs-CZ"/>
              <a:t>vodiče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7938" y="5924550"/>
            <a:ext cx="12176125" cy="8080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7" grpId="0" animBg="1"/>
      <p:bldP spid="35" grpId="0" animBg="1"/>
      <p:bldP spid="39" grpId="0" animBg="1"/>
      <p:bldP spid="4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906588" y="1412875"/>
            <a:ext cx="7129462" cy="4752975"/>
            <a:chOff x="1187624" y="1988840"/>
            <a:chExt cx="7128792" cy="4752528"/>
          </a:xfrm>
        </p:grpSpPr>
        <p:pic>
          <p:nvPicPr>
            <p:cNvPr id="29701" name="Picture 15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59632" y="2060848"/>
              <a:ext cx="6984776" cy="45597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3" name="Obdélník 2"/>
            <p:cNvSpPr/>
            <p:nvPr/>
          </p:nvSpPr>
          <p:spPr>
            <a:xfrm>
              <a:off x="1187624" y="1988840"/>
              <a:ext cx="431759" cy="47525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619383" y="6309609"/>
              <a:ext cx="6697033" cy="31112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699" name="TextovéPole 5"/>
          <p:cNvSpPr txBox="1">
            <a:spLocks noChangeArrowheads="1"/>
          </p:cNvSpPr>
          <p:nvPr/>
        </p:nvSpPr>
        <p:spPr bwMode="auto">
          <a:xfrm>
            <a:off x="862013" y="206375"/>
            <a:ext cx="9753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Do notesu nakresli schéma zapojení elektrického obvodu s motůrkem.</a:t>
            </a:r>
          </a:p>
          <a:p>
            <a:r>
              <a:rPr lang="cs-CZ" altLang="cs-CZ" sz="2400">
                <a:latin typeface="Arial" charset="0"/>
                <a:cs typeface="Arial" charset="0"/>
              </a:rPr>
              <a:t>Proveď kontrolu kliknutím na černý obdélník.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58900" y="1225550"/>
            <a:ext cx="9675813" cy="5051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92313" y="1341438"/>
            <a:ext cx="8102600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74825" y="101600"/>
            <a:ext cx="6143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Na obrázku je zdroj stejnosměrného napětí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4803775" y="1916113"/>
            <a:ext cx="1296988" cy="9144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74825" y="490538"/>
            <a:ext cx="1246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vypínač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24113" y="3429000"/>
            <a:ext cx="3959225" cy="25923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795463" y="841375"/>
            <a:ext cx="1296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motůrek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6383338" y="2614613"/>
            <a:ext cx="3529012" cy="34067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 animBg="1"/>
      <p:bldP spid="7" grpId="0"/>
      <p:bldP spid="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0875" y="1284288"/>
            <a:ext cx="8102600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Volný tvar: obrazec 1"/>
          <p:cNvSpPr/>
          <p:nvPr/>
        </p:nvSpPr>
        <p:spPr>
          <a:xfrm>
            <a:off x="1162050" y="969963"/>
            <a:ext cx="2439988" cy="2568575"/>
          </a:xfrm>
          <a:custGeom>
            <a:avLst/>
            <a:gdLst>
              <a:gd name="connsiteX0" fmla="*/ 2670051 w 2670051"/>
              <a:gd name="connsiteY0" fmla="*/ 0 h 2588695"/>
              <a:gd name="connsiteX1" fmla="*/ 2624331 w 2670051"/>
              <a:gd name="connsiteY1" fmla="*/ 9144 h 2588695"/>
              <a:gd name="connsiteX2" fmla="*/ 2487171 w 2670051"/>
              <a:gd name="connsiteY2" fmla="*/ 27432 h 2588695"/>
              <a:gd name="connsiteX3" fmla="*/ 2404875 w 2670051"/>
              <a:gd name="connsiteY3" fmla="*/ 54864 h 2588695"/>
              <a:gd name="connsiteX4" fmla="*/ 2167131 w 2670051"/>
              <a:gd name="connsiteY4" fmla="*/ 64008 h 2588695"/>
              <a:gd name="connsiteX5" fmla="*/ 1938531 w 2670051"/>
              <a:gd name="connsiteY5" fmla="*/ 146304 h 2588695"/>
              <a:gd name="connsiteX6" fmla="*/ 1600203 w 2670051"/>
              <a:gd name="connsiteY6" fmla="*/ 256032 h 2588695"/>
              <a:gd name="connsiteX7" fmla="*/ 1481331 w 2670051"/>
              <a:gd name="connsiteY7" fmla="*/ 301752 h 2588695"/>
              <a:gd name="connsiteX8" fmla="*/ 1417323 w 2670051"/>
              <a:gd name="connsiteY8" fmla="*/ 329184 h 2588695"/>
              <a:gd name="connsiteX9" fmla="*/ 1353315 w 2670051"/>
              <a:gd name="connsiteY9" fmla="*/ 347472 h 2588695"/>
              <a:gd name="connsiteX10" fmla="*/ 1225299 w 2670051"/>
              <a:gd name="connsiteY10" fmla="*/ 365760 h 2588695"/>
              <a:gd name="connsiteX11" fmla="*/ 1060707 w 2670051"/>
              <a:gd name="connsiteY11" fmla="*/ 448056 h 2588695"/>
              <a:gd name="connsiteX12" fmla="*/ 1014987 w 2670051"/>
              <a:gd name="connsiteY12" fmla="*/ 466344 h 2588695"/>
              <a:gd name="connsiteX13" fmla="*/ 813819 w 2670051"/>
              <a:gd name="connsiteY13" fmla="*/ 576072 h 2588695"/>
              <a:gd name="connsiteX14" fmla="*/ 740667 w 2670051"/>
              <a:gd name="connsiteY14" fmla="*/ 630936 h 2588695"/>
              <a:gd name="connsiteX15" fmla="*/ 649227 w 2670051"/>
              <a:gd name="connsiteY15" fmla="*/ 694944 h 2588695"/>
              <a:gd name="connsiteX16" fmla="*/ 621795 w 2670051"/>
              <a:gd name="connsiteY16" fmla="*/ 722376 h 2588695"/>
              <a:gd name="connsiteX17" fmla="*/ 475491 w 2670051"/>
              <a:gd name="connsiteY17" fmla="*/ 822960 h 2588695"/>
              <a:gd name="connsiteX18" fmla="*/ 347475 w 2670051"/>
              <a:gd name="connsiteY18" fmla="*/ 960120 h 2588695"/>
              <a:gd name="connsiteX19" fmla="*/ 310899 w 2670051"/>
              <a:gd name="connsiteY19" fmla="*/ 1024128 h 2588695"/>
              <a:gd name="connsiteX20" fmla="*/ 265179 w 2670051"/>
              <a:gd name="connsiteY20" fmla="*/ 1069848 h 2588695"/>
              <a:gd name="connsiteX21" fmla="*/ 228603 w 2670051"/>
              <a:gd name="connsiteY21" fmla="*/ 1115568 h 2588695"/>
              <a:gd name="connsiteX22" fmla="*/ 182883 w 2670051"/>
              <a:gd name="connsiteY22" fmla="*/ 1161288 h 2588695"/>
              <a:gd name="connsiteX23" fmla="*/ 155451 w 2670051"/>
              <a:gd name="connsiteY23" fmla="*/ 1207008 h 2588695"/>
              <a:gd name="connsiteX24" fmla="*/ 109731 w 2670051"/>
              <a:gd name="connsiteY24" fmla="*/ 1261872 h 2588695"/>
              <a:gd name="connsiteX25" fmla="*/ 82299 w 2670051"/>
              <a:gd name="connsiteY25" fmla="*/ 1335024 h 2588695"/>
              <a:gd name="connsiteX26" fmla="*/ 64011 w 2670051"/>
              <a:gd name="connsiteY26" fmla="*/ 1435608 h 2588695"/>
              <a:gd name="connsiteX27" fmla="*/ 18291 w 2670051"/>
              <a:gd name="connsiteY27" fmla="*/ 1572768 h 2588695"/>
              <a:gd name="connsiteX28" fmla="*/ 9147 w 2670051"/>
              <a:gd name="connsiteY28" fmla="*/ 1783080 h 2588695"/>
              <a:gd name="connsiteX29" fmla="*/ 3 w 2670051"/>
              <a:gd name="connsiteY29" fmla="*/ 1810512 h 2588695"/>
              <a:gd name="connsiteX30" fmla="*/ 18291 w 2670051"/>
              <a:gd name="connsiteY30" fmla="*/ 2212848 h 2588695"/>
              <a:gd name="connsiteX31" fmla="*/ 36579 w 2670051"/>
              <a:gd name="connsiteY31" fmla="*/ 2340864 h 2588695"/>
              <a:gd name="connsiteX32" fmla="*/ 64011 w 2670051"/>
              <a:gd name="connsiteY32" fmla="*/ 2395728 h 2588695"/>
              <a:gd name="connsiteX33" fmla="*/ 164595 w 2670051"/>
              <a:gd name="connsiteY33" fmla="*/ 2496312 h 2588695"/>
              <a:gd name="connsiteX34" fmla="*/ 192027 w 2670051"/>
              <a:gd name="connsiteY34" fmla="*/ 2514600 h 2588695"/>
              <a:gd name="connsiteX35" fmla="*/ 246891 w 2670051"/>
              <a:gd name="connsiteY35" fmla="*/ 2532888 h 2588695"/>
              <a:gd name="connsiteX36" fmla="*/ 292611 w 2670051"/>
              <a:gd name="connsiteY36" fmla="*/ 2542032 h 2588695"/>
              <a:gd name="connsiteX37" fmla="*/ 347475 w 2670051"/>
              <a:gd name="connsiteY37" fmla="*/ 2560320 h 2588695"/>
              <a:gd name="connsiteX38" fmla="*/ 502923 w 2670051"/>
              <a:gd name="connsiteY38" fmla="*/ 2587752 h 2588695"/>
              <a:gd name="connsiteX39" fmla="*/ 566931 w 2670051"/>
              <a:gd name="connsiteY39" fmla="*/ 2587752 h 2588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670051" h="2588695">
                <a:moveTo>
                  <a:pt x="2670051" y="0"/>
                </a:moveTo>
                <a:cubicBezTo>
                  <a:pt x="2654811" y="3048"/>
                  <a:pt x="2639701" y="6839"/>
                  <a:pt x="2624331" y="9144"/>
                </a:cubicBezTo>
                <a:cubicBezTo>
                  <a:pt x="2578717" y="15986"/>
                  <a:pt x="2532326" y="18025"/>
                  <a:pt x="2487171" y="27432"/>
                </a:cubicBezTo>
                <a:cubicBezTo>
                  <a:pt x="2458863" y="33330"/>
                  <a:pt x="2433604" y="51581"/>
                  <a:pt x="2404875" y="54864"/>
                </a:cubicBezTo>
                <a:cubicBezTo>
                  <a:pt x="2326081" y="63869"/>
                  <a:pt x="2246379" y="60960"/>
                  <a:pt x="2167131" y="64008"/>
                </a:cubicBezTo>
                <a:cubicBezTo>
                  <a:pt x="1940627" y="161081"/>
                  <a:pt x="2133718" y="85308"/>
                  <a:pt x="1938531" y="146304"/>
                </a:cubicBezTo>
                <a:cubicBezTo>
                  <a:pt x="1825369" y="181667"/>
                  <a:pt x="1600203" y="256032"/>
                  <a:pt x="1600203" y="256032"/>
                </a:cubicBezTo>
                <a:cubicBezTo>
                  <a:pt x="1540351" y="295933"/>
                  <a:pt x="1600504" y="259691"/>
                  <a:pt x="1481331" y="301752"/>
                </a:cubicBezTo>
                <a:cubicBezTo>
                  <a:pt x="1459441" y="309478"/>
                  <a:pt x="1438876" y="320563"/>
                  <a:pt x="1417323" y="329184"/>
                </a:cubicBezTo>
                <a:cubicBezTo>
                  <a:pt x="1401793" y="335396"/>
                  <a:pt x="1368179" y="344995"/>
                  <a:pt x="1353315" y="347472"/>
                </a:cubicBezTo>
                <a:cubicBezTo>
                  <a:pt x="1310796" y="354558"/>
                  <a:pt x="1267971" y="359664"/>
                  <a:pt x="1225299" y="365760"/>
                </a:cubicBezTo>
                <a:cubicBezTo>
                  <a:pt x="1035101" y="441839"/>
                  <a:pt x="1224816" y="359690"/>
                  <a:pt x="1060707" y="448056"/>
                </a:cubicBezTo>
                <a:cubicBezTo>
                  <a:pt x="1046255" y="455838"/>
                  <a:pt x="1029861" y="459403"/>
                  <a:pt x="1014987" y="466344"/>
                </a:cubicBezTo>
                <a:cubicBezTo>
                  <a:pt x="949911" y="496713"/>
                  <a:pt x="873163" y="537499"/>
                  <a:pt x="813819" y="576072"/>
                </a:cubicBezTo>
                <a:cubicBezTo>
                  <a:pt x="788263" y="592683"/>
                  <a:pt x="765377" y="613090"/>
                  <a:pt x="740667" y="630936"/>
                </a:cubicBezTo>
                <a:cubicBezTo>
                  <a:pt x="710505" y="652720"/>
                  <a:pt x="675535" y="668636"/>
                  <a:pt x="649227" y="694944"/>
                </a:cubicBezTo>
                <a:cubicBezTo>
                  <a:pt x="640083" y="704088"/>
                  <a:pt x="632427" y="715015"/>
                  <a:pt x="621795" y="722376"/>
                </a:cubicBezTo>
                <a:cubicBezTo>
                  <a:pt x="518009" y="794228"/>
                  <a:pt x="552259" y="751310"/>
                  <a:pt x="475491" y="822960"/>
                </a:cubicBezTo>
                <a:cubicBezTo>
                  <a:pt x="444283" y="852088"/>
                  <a:pt x="376353" y="918408"/>
                  <a:pt x="347475" y="960120"/>
                </a:cubicBezTo>
                <a:cubicBezTo>
                  <a:pt x="333487" y="980324"/>
                  <a:pt x="325643" y="1004469"/>
                  <a:pt x="310899" y="1024128"/>
                </a:cubicBezTo>
                <a:cubicBezTo>
                  <a:pt x="297967" y="1041370"/>
                  <a:pt x="279597" y="1053828"/>
                  <a:pt x="265179" y="1069848"/>
                </a:cubicBezTo>
                <a:cubicBezTo>
                  <a:pt x="252123" y="1084355"/>
                  <a:pt x="241659" y="1101061"/>
                  <a:pt x="228603" y="1115568"/>
                </a:cubicBezTo>
                <a:cubicBezTo>
                  <a:pt x="214185" y="1131588"/>
                  <a:pt x="196347" y="1144458"/>
                  <a:pt x="182883" y="1161288"/>
                </a:cubicBezTo>
                <a:cubicBezTo>
                  <a:pt x="171780" y="1175166"/>
                  <a:pt x="165904" y="1192635"/>
                  <a:pt x="155451" y="1207008"/>
                </a:cubicBezTo>
                <a:cubicBezTo>
                  <a:pt x="141449" y="1226260"/>
                  <a:pt x="124971" y="1243584"/>
                  <a:pt x="109731" y="1261872"/>
                </a:cubicBezTo>
                <a:cubicBezTo>
                  <a:pt x="100587" y="1286256"/>
                  <a:pt x="88927" y="1309839"/>
                  <a:pt x="82299" y="1335024"/>
                </a:cubicBezTo>
                <a:cubicBezTo>
                  <a:pt x="73626" y="1367980"/>
                  <a:pt x="71563" y="1402378"/>
                  <a:pt x="64011" y="1435608"/>
                </a:cubicBezTo>
                <a:cubicBezTo>
                  <a:pt x="42470" y="1530387"/>
                  <a:pt x="48403" y="1512543"/>
                  <a:pt x="18291" y="1572768"/>
                </a:cubicBezTo>
                <a:cubicBezTo>
                  <a:pt x="15243" y="1642872"/>
                  <a:pt x="14529" y="1713116"/>
                  <a:pt x="9147" y="1783080"/>
                </a:cubicBezTo>
                <a:cubicBezTo>
                  <a:pt x="8408" y="1792690"/>
                  <a:pt x="-202" y="1800876"/>
                  <a:pt x="3" y="1810512"/>
                </a:cubicBezTo>
                <a:cubicBezTo>
                  <a:pt x="2859" y="1944732"/>
                  <a:pt x="9054" y="2078916"/>
                  <a:pt x="18291" y="2212848"/>
                </a:cubicBezTo>
                <a:cubicBezTo>
                  <a:pt x="21257" y="2255851"/>
                  <a:pt x="26124" y="2299046"/>
                  <a:pt x="36579" y="2340864"/>
                </a:cubicBezTo>
                <a:cubicBezTo>
                  <a:pt x="41538" y="2360700"/>
                  <a:pt x="51013" y="2379945"/>
                  <a:pt x="64011" y="2395728"/>
                </a:cubicBezTo>
                <a:cubicBezTo>
                  <a:pt x="94154" y="2432330"/>
                  <a:pt x="125143" y="2470010"/>
                  <a:pt x="164595" y="2496312"/>
                </a:cubicBezTo>
                <a:cubicBezTo>
                  <a:pt x="173739" y="2502408"/>
                  <a:pt x="181984" y="2510137"/>
                  <a:pt x="192027" y="2514600"/>
                </a:cubicBezTo>
                <a:cubicBezTo>
                  <a:pt x="209643" y="2522429"/>
                  <a:pt x="227988" y="2529107"/>
                  <a:pt x="246891" y="2532888"/>
                </a:cubicBezTo>
                <a:cubicBezTo>
                  <a:pt x="262131" y="2535936"/>
                  <a:pt x="277617" y="2537943"/>
                  <a:pt x="292611" y="2542032"/>
                </a:cubicBezTo>
                <a:cubicBezTo>
                  <a:pt x="311209" y="2547104"/>
                  <a:pt x="329011" y="2554781"/>
                  <a:pt x="347475" y="2560320"/>
                </a:cubicBezTo>
                <a:cubicBezTo>
                  <a:pt x="392996" y="2573976"/>
                  <a:pt x="467166" y="2584176"/>
                  <a:pt x="502923" y="2587752"/>
                </a:cubicBezTo>
                <a:cubicBezTo>
                  <a:pt x="524153" y="2589875"/>
                  <a:pt x="545595" y="2587752"/>
                  <a:pt x="566931" y="2587752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olný tvar: obrazec 8"/>
          <p:cNvSpPr/>
          <p:nvPr/>
        </p:nvSpPr>
        <p:spPr>
          <a:xfrm>
            <a:off x="815975" y="4949825"/>
            <a:ext cx="1316038" cy="1077913"/>
          </a:xfrm>
          <a:custGeom>
            <a:avLst/>
            <a:gdLst>
              <a:gd name="connsiteX0" fmla="*/ 0 w 1317078"/>
              <a:gd name="connsiteY0" fmla="*/ 0 h 1078992"/>
              <a:gd name="connsiteX1" fmla="*/ 18288 w 1317078"/>
              <a:gd name="connsiteY1" fmla="*/ 54864 h 1078992"/>
              <a:gd name="connsiteX2" fmla="*/ 45720 w 1317078"/>
              <a:gd name="connsiteY2" fmla="*/ 73152 h 1078992"/>
              <a:gd name="connsiteX3" fmla="*/ 128016 w 1317078"/>
              <a:gd name="connsiteY3" fmla="*/ 137160 h 1078992"/>
              <a:gd name="connsiteX4" fmla="*/ 201168 w 1317078"/>
              <a:gd name="connsiteY4" fmla="*/ 210312 h 1078992"/>
              <a:gd name="connsiteX5" fmla="*/ 256032 w 1317078"/>
              <a:gd name="connsiteY5" fmla="*/ 338328 h 1078992"/>
              <a:gd name="connsiteX6" fmla="*/ 310896 w 1317078"/>
              <a:gd name="connsiteY6" fmla="*/ 402336 h 1078992"/>
              <a:gd name="connsiteX7" fmla="*/ 338328 w 1317078"/>
              <a:gd name="connsiteY7" fmla="*/ 457200 h 1078992"/>
              <a:gd name="connsiteX8" fmla="*/ 411480 w 1317078"/>
              <a:gd name="connsiteY8" fmla="*/ 566928 h 1078992"/>
              <a:gd name="connsiteX9" fmla="*/ 420624 w 1317078"/>
              <a:gd name="connsiteY9" fmla="*/ 603504 h 1078992"/>
              <a:gd name="connsiteX10" fmla="*/ 484632 w 1317078"/>
              <a:gd name="connsiteY10" fmla="*/ 713232 h 1078992"/>
              <a:gd name="connsiteX11" fmla="*/ 649224 w 1317078"/>
              <a:gd name="connsiteY11" fmla="*/ 914400 h 1078992"/>
              <a:gd name="connsiteX12" fmla="*/ 685800 w 1317078"/>
              <a:gd name="connsiteY12" fmla="*/ 941832 h 1078992"/>
              <a:gd name="connsiteX13" fmla="*/ 795528 w 1317078"/>
              <a:gd name="connsiteY13" fmla="*/ 1042416 h 1078992"/>
              <a:gd name="connsiteX14" fmla="*/ 905256 w 1317078"/>
              <a:gd name="connsiteY14" fmla="*/ 1078992 h 1078992"/>
              <a:gd name="connsiteX15" fmla="*/ 1005840 w 1317078"/>
              <a:gd name="connsiteY15" fmla="*/ 1060704 h 1078992"/>
              <a:gd name="connsiteX16" fmla="*/ 1069848 w 1317078"/>
              <a:gd name="connsiteY16" fmla="*/ 1014984 h 1078992"/>
              <a:gd name="connsiteX17" fmla="*/ 1106424 w 1317078"/>
              <a:gd name="connsiteY17" fmla="*/ 1005840 h 1078992"/>
              <a:gd name="connsiteX18" fmla="*/ 1161288 w 1317078"/>
              <a:gd name="connsiteY18" fmla="*/ 950976 h 1078992"/>
              <a:gd name="connsiteX19" fmla="*/ 1197864 w 1317078"/>
              <a:gd name="connsiteY19" fmla="*/ 905256 h 1078992"/>
              <a:gd name="connsiteX20" fmla="*/ 1261872 w 1317078"/>
              <a:gd name="connsiteY20" fmla="*/ 868680 h 1078992"/>
              <a:gd name="connsiteX21" fmla="*/ 1289304 w 1317078"/>
              <a:gd name="connsiteY21" fmla="*/ 804672 h 1078992"/>
              <a:gd name="connsiteX22" fmla="*/ 1316736 w 1317078"/>
              <a:gd name="connsiteY22" fmla="*/ 740664 h 1078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17078" h="1078992">
                <a:moveTo>
                  <a:pt x="0" y="0"/>
                </a:moveTo>
                <a:cubicBezTo>
                  <a:pt x="6096" y="18288"/>
                  <a:pt x="8071" y="38517"/>
                  <a:pt x="18288" y="54864"/>
                </a:cubicBezTo>
                <a:cubicBezTo>
                  <a:pt x="24113" y="64183"/>
                  <a:pt x="36928" y="66558"/>
                  <a:pt x="45720" y="73152"/>
                </a:cubicBezTo>
                <a:cubicBezTo>
                  <a:pt x="73522" y="94004"/>
                  <a:pt x="106306" y="110023"/>
                  <a:pt x="128016" y="137160"/>
                </a:cubicBezTo>
                <a:cubicBezTo>
                  <a:pt x="174112" y="194780"/>
                  <a:pt x="148979" y="171170"/>
                  <a:pt x="201168" y="210312"/>
                </a:cubicBezTo>
                <a:cubicBezTo>
                  <a:pt x="216581" y="256552"/>
                  <a:pt x="226870" y="290608"/>
                  <a:pt x="256032" y="338328"/>
                </a:cubicBezTo>
                <a:cubicBezTo>
                  <a:pt x="270685" y="362306"/>
                  <a:pt x="294901" y="379231"/>
                  <a:pt x="310896" y="402336"/>
                </a:cubicBezTo>
                <a:cubicBezTo>
                  <a:pt x="322534" y="419147"/>
                  <a:pt x="328634" y="439197"/>
                  <a:pt x="338328" y="457200"/>
                </a:cubicBezTo>
                <a:cubicBezTo>
                  <a:pt x="376424" y="527949"/>
                  <a:pt x="366036" y="510123"/>
                  <a:pt x="411480" y="566928"/>
                </a:cubicBezTo>
                <a:cubicBezTo>
                  <a:pt x="414528" y="579120"/>
                  <a:pt x="415957" y="591836"/>
                  <a:pt x="420624" y="603504"/>
                </a:cubicBezTo>
                <a:cubicBezTo>
                  <a:pt x="434450" y="638069"/>
                  <a:pt x="461907" y="684309"/>
                  <a:pt x="484632" y="713232"/>
                </a:cubicBezTo>
                <a:cubicBezTo>
                  <a:pt x="538160" y="781359"/>
                  <a:pt x="579912" y="862416"/>
                  <a:pt x="649224" y="914400"/>
                </a:cubicBezTo>
                <a:cubicBezTo>
                  <a:pt x="661416" y="923544"/>
                  <a:pt x="674331" y="931796"/>
                  <a:pt x="685800" y="941832"/>
                </a:cubicBezTo>
                <a:cubicBezTo>
                  <a:pt x="740155" y="989393"/>
                  <a:pt x="719043" y="989465"/>
                  <a:pt x="795528" y="1042416"/>
                </a:cubicBezTo>
                <a:cubicBezTo>
                  <a:pt x="814170" y="1055322"/>
                  <a:pt x="889924" y="1074611"/>
                  <a:pt x="905256" y="1078992"/>
                </a:cubicBezTo>
                <a:cubicBezTo>
                  <a:pt x="938784" y="1072896"/>
                  <a:pt x="974079" y="1073055"/>
                  <a:pt x="1005840" y="1060704"/>
                </a:cubicBezTo>
                <a:cubicBezTo>
                  <a:pt x="1030277" y="1051201"/>
                  <a:pt x="1046830" y="1027539"/>
                  <a:pt x="1069848" y="1014984"/>
                </a:cubicBezTo>
                <a:cubicBezTo>
                  <a:pt x="1080881" y="1008966"/>
                  <a:pt x="1094232" y="1008888"/>
                  <a:pt x="1106424" y="1005840"/>
                </a:cubicBezTo>
                <a:cubicBezTo>
                  <a:pt x="1124712" y="987552"/>
                  <a:pt x="1143891" y="970113"/>
                  <a:pt x="1161288" y="950976"/>
                </a:cubicBezTo>
                <a:cubicBezTo>
                  <a:pt x="1174416" y="936535"/>
                  <a:pt x="1182759" y="917615"/>
                  <a:pt x="1197864" y="905256"/>
                </a:cubicBezTo>
                <a:cubicBezTo>
                  <a:pt x="1216883" y="889695"/>
                  <a:pt x="1240536" y="880872"/>
                  <a:pt x="1261872" y="868680"/>
                </a:cubicBezTo>
                <a:cubicBezTo>
                  <a:pt x="1328439" y="768829"/>
                  <a:pt x="1230257" y="922766"/>
                  <a:pt x="1289304" y="804672"/>
                </a:cubicBezTo>
                <a:cubicBezTo>
                  <a:pt x="1322222" y="738835"/>
                  <a:pt x="1316736" y="796503"/>
                  <a:pt x="1316736" y="740664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olný tvar: obrazec 9"/>
          <p:cNvSpPr/>
          <p:nvPr/>
        </p:nvSpPr>
        <p:spPr>
          <a:xfrm>
            <a:off x="7580313" y="663575"/>
            <a:ext cx="4206875" cy="3328988"/>
          </a:xfrm>
          <a:custGeom>
            <a:avLst/>
            <a:gdLst>
              <a:gd name="connsiteX0" fmla="*/ 0 w 4206255"/>
              <a:gd name="connsiteY0" fmla="*/ 0 h 3328416"/>
              <a:gd name="connsiteX1" fmla="*/ 9144 w 4206255"/>
              <a:gd name="connsiteY1" fmla="*/ 45720 h 3328416"/>
              <a:gd name="connsiteX2" fmla="*/ 82296 w 4206255"/>
              <a:gd name="connsiteY2" fmla="*/ 91440 h 3328416"/>
              <a:gd name="connsiteX3" fmla="*/ 173736 w 4206255"/>
              <a:gd name="connsiteY3" fmla="*/ 155448 h 3328416"/>
              <a:gd name="connsiteX4" fmla="*/ 329184 w 4206255"/>
              <a:gd name="connsiteY4" fmla="*/ 201168 h 3328416"/>
              <a:gd name="connsiteX5" fmla="*/ 438912 w 4206255"/>
              <a:gd name="connsiteY5" fmla="*/ 256032 h 3328416"/>
              <a:gd name="connsiteX6" fmla="*/ 539496 w 4206255"/>
              <a:gd name="connsiteY6" fmla="*/ 283464 h 3328416"/>
              <a:gd name="connsiteX7" fmla="*/ 658368 w 4206255"/>
              <a:gd name="connsiteY7" fmla="*/ 329184 h 3328416"/>
              <a:gd name="connsiteX8" fmla="*/ 1591056 w 4206255"/>
              <a:gd name="connsiteY8" fmla="*/ 347472 h 3328416"/>
              <a:gd name="connsiteX9" fmla="*/ 2048256 w 4206255"/>
              <a:gd name="connsiteY9" fmla="*/ 484632 h 3328416"/>
              <a:gd name="connsiteX10" fmla="*/ 2450592 w 4206255"/>
              <a:gd name="connsiteY10" fmla="*/ 576072 h 3328416"/>
              <a:gd name="connsiteX11" fmla="*/ 2532888 w 4206255"/>
              <a:gd name="connsiteY11" fmla="*/ 612648 h 3328416"/>
              <a:gd name="connsiteX12" fmla="*/ 2862072 w 4206255"/>
              <a:gd name="connsiteY12" fmla="*/ 704088 h 3328416"/>
              <a:gd name="connsiteX13" fmla="*/ 3163824 w 4206255"/>
              <a:gd name="connsiteY13" fmla="*/ 877824 h 3328416"/>
              <a:gd name="connsiteX14" fmla="*/ 3383280 w 4206255"/>
              <a:gd name="connsiteY14" fmla="*/ 950976 h 3328416"/>
              <a:gd name="connsiteX15" fmla="*/ 3447288 w 4206255"/>
              <a:gd name="connsiteY15" fmla="*/ 1024128 h 3328416"/>
              <a:gd name="connsiteX16" fmla="*/ 3529584 w 4206255"/>
              <a:gd name="connsiteY16" fmla="*/ 1115568 h 3328416"/>
              <a:gd name="connsiteX17" fmla="*/ 3584448 w 4206255"/>
              <a:gd name="connsiteY17" fmla="*/ 1170432 h 3328416"/>
              <a:gd name="connsiteX18" fmla="*/ 3611880 w 4206255"/>
              <a:gd name="connsiteY18" fmla="*/ 1225296 h 3328416"/>
              <a:gd name="connsiteX19" fmla="*/ 3639312 w 4206255"/>
              <a:gd name="connsiteY19" fmla="*/ 1261872 h 3328416"/>
              <a:gd name="connsiteX20" fmla="*/ 3685032 w 4206255"/>
              <a:gd name="connsiteY20" fmla="*/ 1353312 h 3328416"/>
              <a:gd name="connsiteX21" fmla="*/ 3749040 w 4206255"/>
              <a:gd name="connsiteY21" fmla="*/ 1435608 h 3328416"/>
              <a:gd name="connsiteX22" fmla="*/ 3813048 w 4206255"/>
              <a:gd name="connsiteY22" fmla="*/ 1545336 h 3328416"/>
              <a:gd name="connsiteX23" fmla="*/ 3858768 w 4206255"/>
              <a:gd name="connsiteY23" fmla="*/ 1636776 h 3328416"/>
              <a:gd name="connsiteX24" fmla="*/ 3895344 w 4206255"/>
              <a:gd name="connsiteY24" fmla="*/ 1709928 h 3328416"/>
              <a:gd name="connsiteX25" fmla="*/ 3986784 w 4206255"/>
              <a:gd name="connsiteY25" fmla="*/ 1911096 h 3328416"/>
              <a:gd name="connsiteX26" fmla="*/ 4014216 w 4206255"/>
              <a:gd name="connsiteY26" fmla="*/ 2011680 h 3328416"/>
              <a:gd name="connsiteX27" fmla="*/ 4041648 w 4206255"/>
              <a:gd name="connsiteY27" fmla="*/ 2066544 h 3328416"/>
              <a:gd name="connsiteX28" fmla="*/ 4059936 w 4206255"/>
              <a:gd name="connsiteY28" fmla="*/ 2139696 h 3328416"/>
              <a:gd name="connsiteX29" fmla="*/ 4096512 w 4206255"/>
              <a:gd name="connsiteY29" fmla="*/ 2240280 h 3328416"/>
              <a:gd name="connsiteX30" fmla="*/ 4114800 w 4206255"/>
              <a:gd name="connsiteY30" fmla="*/ 2340864 h 3328416"/>
              <a:gd name="connsiteX31" fmla="*/ 4123944 w 4206255"/>
              <a:gd name="connsiteY31" fmla="*/ 2377440 h 3328416"/>
              <a:gd name="connsiteX32" fmla="*/ 4178808 w 4206255"/>
              <a:gd name="connsiteY32" fmla="*/ 2606040 h 3328416"/>
              <a:gd name="connsiteX33" fmla="*/ 4206240 w 4206255"/>
              <a:gd name="connsiteY33" fmla="*/ 2980944 h 3328416"/>
              <a:gd name="connsiteX34" fmla="*/ 4169664 w 4206255"/>
              <a:gd name="connsiteY34" fmla="*/ 3227832 h 3328416"/>
              <a:gd name="connsiteX35" fmla="*/ 4142232 w 4206255"/>
              <a:gd name="connsiteY35" fmla="*/ 3264408 h 3328416"/>
              <a:gd name="connsiteX36" fmla="*/ 4123944 w 4206255"/>
              <a:gd name="connsiteY36" fmla="*/ 3291840 h 3328416"/>
              <a:gd name="connsiteX37" fmla="*/ 4050792 w 4206255"/>
              <a:gd name="connsiteY37" fmla="*/ 3319272 h 3328416"/>
              <a:gd name="connsiteX38" fmla="*/ 4023360 w 4206255"/>
              <a:gd name="connsiteY38" fmla="*/ 3328416 h 3328416"/>
              <a:gd name="connsiteX39" fmla="*/ 3904488 w 4206255"/>
              <a:gd name="connsiteY39" fmla="*/ 3273552 h 332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4206255" h="3328416">
                <a:moveTo>
                  <a:pt x="0" y="0"/>
                </a:moveTo>
                <a:cubicBezTo>
                  <a:pt x="3048" y="15240"/>
                  <a:pt x="-1253" y="34168"/>
                  <a:pt x="9144" y="45720"/>
                </a:cubicBezTo>
                <a:cubicBezTo>
                  <a:pt x="28380" y="67093"/>
                  <a:pt x="58371" y="75490"/>
                  <a:pt x="82296" y="91440"/>
                </a:cubicBezTo>
                <a:cubicBezTo>
                  <a:pt x="113253" y="112078"/>
                  <a:pt x="139737" y="140337"/>
                  <a:pt x="173736" y="155448"/>
                </a:cubicBezTo>
                <a:cubicBezTo>
                  <a:pt x="223092" y="177384"/>
                  <a:pt x="278684" y="182013"/>
                  <a:pt x="329184" y="201168"/>
                </a:cubicBezTo>
                <a:cubicBezTo>
                  <a:pt x="367419" y="215671"/>
                  <a:pt x="400830" y="241131"/>
                  <a:pt x="438912" y="256032"/>
                </a:cubicBezTo>
                <a:cubicBezTo>
                  <a:pt x="471275" y="268696"/>
                  <a:pt x="506527" y="272474"/>
                  <a:pt x="539496" y="283464"/>
                </a:cubicBezTo>
                <a:cubicBezTo>
                  <a:pt x="579771" y="296889"/>
                  <a:pt x="618744" y="313944"/>
                  <a:pt x="658368" y="329184"/>
                </a:cubicBezTo>
                <a:cubicBezTo>
                  <a:pt x="1041141" y="303086"/>
                  <a:pt x="1186279" y="272513"/>
                  <a:pt x="1591056" y="347472"/>
                </a:cubicBezTo>
                <a:cubicBezTo>
                  <a:pt x="1747506" y="376444"/>
                  <a:pt x="1894491" y="443737"/>
                  <a:pt x="2048256" y="484632"/>
                </a:cubicBezTo>
                <a:cubicBezTo>
                  <a:pt x="2181168" y="519981"/>
                  <a:pt x="2317621" y="540948"/>
                  <a:pt x="2450592" y="576072"/>
                </a:cubicBezTo>
                <a:cubicBezTo>
                  <a:pt x="2479616" y="583739"/>
                  <a:pt x="2504297" y="603499"/>
                  <a:pt x="2532888" y="612648"/>
                </a:cubicBezTo>
                <a:cubicBezTo>
                  <a:pt x="2686247" y="661723"/>
                  <a:pt x="2700283" y="638498"/>
                  <a:pt x="2862072" y="704088"/>
                </a:cubicBezTo>
                <a:cubicBezTo>
                  <a:pt x="3278966" y="873099"/>
                  <a:pt x="2761206" y="696646"/>
                  <a:pt x="3163824" y="877824"/>
                </a:cubicBezTo>
                <a:cubicBezTo>
                  <a:pt x="3234141" y="909467"/>
                  <a:pt x="3310128" y="926592"/>
                  <a:pt x="3383280" y="950976"/>
                </a:cubicBezTo>
                <a:cubicBezTo>
                  <a:pt x="3433613" y="1018087"/>
                  <a:pt x="3385730" y="957835"/>
                  <a:pt x="3447288" y="1024128"/>
                </a:cubicBezTo>
                <a:cubicBezTo>
                  <a:pt x="3475191" y="1054177"/>
                  <a:pt x="3501538" y="1085652"/>
                  <a:pt x="3529584" y="1115568"/>
                </a:cubicBezTo>
                <a:cubicBezTo>
                  <a:pt x="3547273" y="1134436"/>
                  <a:pt x="3568930" y="1149741"/>
                  <a:pt x="3584448" y="1170432"/>
                </a:cubicBezTo>
                <a:cubicBezTo>
                  <a:pt x="3596716" y="1186789"/>
                  <a:pt x="3601360" y="1207763"/>
                  <a:pt x="3611880" y="1225296"/>
                </a:cubicBezTo>
                <a:cubicBezTo>
                  <a:pt x="3619721" y="1238364"/>
                  <a:pt x="3631751" y="1248640"/>
                  <a:pt x="3639312" y="1261872"/>
                </a:cubicBezTo>
                <a:cubicBezTo>
                  <a:pt x="3656219" y="1291460"/>
                  <a:pt x="3666835" y="1324500"/>
                  <a:pt x="3685032" y="1353312"/>
                </a:cubicBezTo>
                <a:cubicBezTo>
                  <a:pt x="3703590" y="1382695"/>
                  <a:pt x="3728188" y="1407806"/>
                  <a:pt x="3749040" y="1435608"/>
                </a:cubicBezTo>
                <a:cubicBezTo>
                  <a:pt x="3771081" y="1464996"/>
                  <a:pt x="3800980" y="1522406"/>
                  <a:pt x="3813048" y="1545336"/>
                </a:cubicBezTo>
                <a:cubicBezTo>
                  <a:pt x="3828920" y="1575492"/>
                  <a:pt x="3843528" y="1606296"/>
                  <a:pt x="3858768" y="1636776"/>
                </a:cubicBezTo>
                <a:cubicBezTo>
                  <a:pt x="3870960" y="1661160"/>
                  <a:pt x="3884964" y="1684719"/>
                  <a:pt x="3895344" y="1709928"/>
                </a:cubicBezTo>
                <a:cubicBezTo>
                  <a:pt x="3966119" y="1881810"/>
                  <a:pt x="3930521" y="1817325"/>
                  <a:pt x="3986784" y="1911096"/>
                </a:cubicBezTo>
                <a:cubicBezTo>
                  <a:pt x="3993394" y="1937538"/>
                  <a:pt x="4006452" y="1991492"/>
                  <a:pt x="4014216" y="2011680"/>
                </a:cubicBezTo>
                <a:cubicBezTo>
                  <a:pt x="4021556" y="2030764"/>
                  <a:pt x="4034771" y="2047289"/>
                  <a:pt x="4041648" y="2066544"/>
                </a:cubicBezTo>
                <a:cubicBezTo>
                  <a:pt x="4050102" y="2090214"/>
                  <a:pt x="4053031" y="2115529"/>
                  <a:pt x="4059936" y="2139696"/>
                </a:cubicBezTo>
                <a:cubicBezTo>
                  <a:pt x="4071675" y="2180783"/>
                  <a:pt x="4081060" y="2201651"/>
                  <a:pt x="4096512" y="2240280"/>
                </a:cubicBezTo>
                <a:cubicBezTo>
                  <a:pt x="4103129" y="2279983"/>
                  <a:pt x="4106280" y="2302524"/>
                  <a:pt x="4114800" y="2340864"/>
                </a:cubicBezTo>
                <a:cubicBezTo>
                  <a:pt x="4117526" y="2353132"/>
                  <a:pt x="4121381" y="2365137"/>
                  <a:pt x="4123944" y="2377440"/>
                </a:cubicBezTo>
                <a:cubicBezTo>
                  <a:pt x="4167199" y="2585066"/>
                  <a:pt x="4136518" y="2500315"/>
                  <a:pt x="4178808" y="2606040"/>
                </a:cubicBezTo>
                <a:cubicBezTo>
                  <a:pt x="4190819" y="2726149"/>
                  <a:pt x="4206240" y="2869513"/>
                  <a:pt x="4206240" y="2980944"/>
                </a:cubicBezTo>
                <a:cubicBezTo>
                  <a:pt x="4206240" y="3038545"/>
                  <a:pt x="4208138" y="3158578"/>
                  <a:pt x="4169664" y="3227832"/>
                </a:cubicBezTo>
                <a:cubicBezTo>
                  <a:pt x="4162263" y="3241154"/>
                  <a:pt x="4151090" y="3252007"/>
                  <a:pt x="4142232" y="3264408"/>
                </a:cubicBezTo>
                <a:cubicBezTo>
                  <a:pt x="4135844" y="3273351"/>
                  <a:pt x="4131715" y="3284069"/>
                  <a:pt x="4123944" y="3291840"/>
                </a:cubicBezTo>
                <a:cubicBezTo>
                  <a:pt x="4098857" y="3316927"/>
                  <a:pt x="4085685" y="3310549"/>
                  <a:pt x="4050792" y="3319272"/>
                </a:cubicBezTo>
                <a:cubicBezTo>
                  <a:pt x="4041441" y="3321610"/>
                  <a:pt x="4032504" y="3325368"/>
                  <a:pt x="4023360" y="3328416"/>
                </a:cubicBezTo>
                <a:cubicBezTo>
                  <a:pt x="3904281" y="3298646"/>
                  <a:pt x="3925554" y="3336751"/>
                  <a:pt x="3904488" y="3273552"/>
                </a:cubicBezTo>
              </a:path>
            </a:pathLst>
          </a:cu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750" name="TextovéPole 10"/>
          <p:cNvSpPr txBox="1">
            <a:spLocks noChangeArrowheads="1"/>
          </p:cNvSpPr>
          <p:nvPr/>
        </p:nvSpPr>
        <p:spPr bwMode="auto">
          <a:xfrm>
            <a:off x="1033463" y="209550"/>
            <a:ext cx="10779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Zapoj elektrický obvod postupným klikáním na jednotlivé vodiče elektrického obvodu.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185E-6 L -0.147 0.21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12748 0.186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32 -0.00301 L 0.39089 -0.021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2"/>
          <p:cNvSpPr txBox="1">
            <a:spLocks noChangeArrowheads="1"/>
          </p:cNvSpPr>
          <p:nvPr/>
        </p:nvSpPr>
        <p:spPr bwMode="auto">
          <a:xfrm>
            <a:off x="622300" y="520700"/>
            <a:ext cx="63442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 notesu </a:t>
            </a:r>
            <a:r>
              <a:rPr lang="cs-CZ" altLang="cs-CZ" sz="2400" dirty="0" smtClean="0"/>
              <a:t>zapiš, </a:t>
            </a:r>
            <a:r>
              <a:rPr lang="cs-CZ" altLang="cs-CZ" sz="2400" dirty="0"/>
              <a:t>co nastane po zapnutí </a:t>
            </a:r>
            <a:r>
              <a:rPr lang="cs-CZ" altLang="cs-CZ" sz="2400" dirty="0" smtClean="0"/>
              <a:t>vypínače</a:t>
            </a:r>
            <a:endParaRPr lang="cs-CZ" altLang="cs-CZ" sz="2400" dirty="0"/>
          </a:p>
        </p:txBody>
      </p:sp>
      <p:sp>
        <p:nvSpPr>
          <p:cNvPr id="4" name="TextovéPole 6"/>
          <p:cNvSpPr txBox="1">
            <a:spLocks noChangeArrowheads="1"/>
          </p:cNvSpPr>
          <p:nvPr/>
        </p:nvSpPr>
        <p:spPr bwMode="auto">
          <a:xfrm>
            <a:off x="100013" y="982663"/>
            <a:ext cx="11655425" cy="83185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s-CZ" altLang="cs-CZ" sz="2400" dirty="0">
                <a:latin typeface="+mn-lt"/>
              </a:rPr>
              <a:t>Po zapnutí vypínače se uzavře elektrický obvod. Začne procházet elektrický proud a motůrek</a:t>
            </a:r>
          </a:p>
          <a:p>
            <a:pPr>
              <a:defRPr/>
            </a:pPr>
            <a:r>
              <a:rPr lang="cs-CZ" altLang="cs-CZ" sz="2400" dirty="0">
                <a:latin typeface="+mn-lt"/>
              </a:rPr>
              <a:t> se roztočí.</a:t>
            </a:r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41338" y="1814513"/>
            <a:ext cx="8858250" cy="8302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s-CZ" altLang="cs-CZ" sz="2400" dirty="0">
                <a:latin typeface="+mn-lt"/>
              </a:rPr>
              <a:t>Do notesu nakresli schéma zapojení elektrického obvodu se zvonkem.</a:t>
            </a:r>
          </a:p>
          <a:p>
            <a:pPr>
              <a:defRPr/>
            </a:pPr>
            <a:r>
              <a:rPr lang="cs-CZ" altLang="cs-CZ" sz="2400" dirty="0">
                <a:latin typeface="+mn-lt"/>
              </a:rPr>
              <a:t>Proveď kontrolu kliknutím na černý obdélník.</a:t>
            </a:r>
          </a:p>
        </p:txBody>
      </p:sp>
      <p:grpSp>
        <p:nvGrpSpPr>
          <p:cNvPr id="32773" name="Skupina 5"/>
          <p:cNvGrpSpPr>
            <a:grpSpLocks/>
          </p:cNvGrpSpPr>
          <p:nvPr/>
        </p:nvGrpSpPr>
        <p:grpSpPr bwMode="auto">
          <a:xfrm>
            <a:off x="2217738" y="2724150"/>
            <a:ext cx="6384925" cy="3808413"/>
            <a:chOff x="1280160" y="1628800"/>
            <a:chExt cx="6964248" cy="4608512"/>
          </a:xfrm>
        </p:grpSpPr>
        <p:pic>
          <p:nvPicPr>
            <p:cNvPr id="32776" name="Picture 1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17892" y="1674027"/>
              <a:ext cx="6926516" cy="4559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32777" name="Obdélník 2"/>
            <p:cNvSpPr>
              <a:spLocks noChangeArrowheads="1"/>
            </p:cNvSpPr>
            <p:nvPr/>
          </p:nvSpPr>
          <p:spPr bwMode="auto">
            <a:xfrm>
              <a:off x="1280160" y="1628800"/>
              <a:ext cx="411520" cy="4608512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</p:grpSp>
      <p:sp>
        <p:nvSpPr>
          <p:cNvPr id="9" name="Obdélník 8"/>
          <p:cNvSpPr/>
          <p:nvPr/>
        </p:nvSpPr>
        <p:spPr>
          <a:xfrm>
            <a:off x="100013" y="982663"/>
            <a:ext cx="11893550" cy="828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8438" y="2644775"/>
            <a:ext cx="11795125" cy="39751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5913" y="1341438"/>
            <a:ext cx="6899275" cy="517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795" name="Obdélník 3"/>
          <p:cNvSpPr>
            <a:spLocks noChangeArrowheads="1"/>
          </p:cNvSpPr>
          <p:nvPr/>
        </p:nvSpPr>
        <p:spPr bwMode="auto">
          <a:xfrm>
            <a:off x="3719513" y="3644900"/>
            <a:ext cx="2376487" cy="1490663"/>
          </a:xfrm>
          <a:prstGeom prst="rect">
            <a:avLst/>
          </a:prstGeom>
          <a:noFill/>
          <a:ln w="57150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eaLnBrk="1" hangingPunct="1"/>
            <a:endParaRPr lang="cs-CZ" altLang="cs-CZ" sz="2000" b="1">
              <a:latin typeface="Arial" charset="0"/>
              <a:cs typeface="Arial" charset="0"/>
            </a:endParaRPr>
          </a:p>
        </p:txBody>
      </p:sp>
      <p:sp>
        <p:nvSpPr>
          <p:cNvPr id="33796" name="TextovéPole 1"/>
          <p:cNvSpPr txBox="1">
            <a:spLocks noChangeArrowheads="1"/>
          </p:cNvSpPr>
          <p:nvPr/>
        </p:nvSpPr>
        <p:spPr bwMode="auto">
          <a:xfrm>
            <a:off x="2711450" y="260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cs typeface="Calibri" pitchFamily="34" charset="0"/>
              </a:rPr>
              <a:t>Co je na obrázku?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2735263" y="722313"/>
            <a:ext cx="4033837" cy="476250"/>
            <a:chOff x="1043608" y="677891"/>
            <a:chExt cx="4032448" cy="476470"/>
          </a:xfrm>
        </p:grpSpPr>
        <p:sp>
          <p:nvSpPr>
            <p:cNvPr id="33799" name="TextovéPole 2"/>
            <p:cNvSpPr txBox="1">
              <a:spLocks noChangeArrowheads="1"/>
            </p:cNvSpPr>
            <p:nvPr/>
          </p:nvSpPr>
          <p:spPr bwMode="auto">
            <a:xfrm>
              <a:off x="1187624" y="692696"/>
              <a:ext cx="379456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cs typeface="Calibri" pitchFamily="34" charset="0"/>
                </a:rPr>
                <a:t>Zdroj stejnosměrného napětí</a:t>
              </a:r>
            </a:p>
          </p:txBody>
        </p:sp>
        <p:sp>
          <p:nvSpPr>
            <p:cNvPr id="33800" name="Obdélník 2"/>
            <p:cNvSpPr>
              <a:spLocks noChangeArrowheads="1"/>
            </p:cNvSpPr>
            <p:nvPr/>
          </p:nvSpPr>
          <p:spPr bwMode="auto">
            <a:xfrm>
              <a:off x="1043608" y="692696"/>
              <a:ext cx="4032448" cy="461665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  <p:sp>
          <p:nvSpPr>
            <p:cNvPr id="33801" name="TextovéPole 4"/>
            <p:cNvSpPr txBox="1">
              <a:spLocks noChangeArrowheads="1"/>
            </p:cNvSpPr>
            <p:nvPr/>
          </p:nvSpPr>
          <p:spPr bwMode="auto">
            <a:xfrm>
              <a:off x="2627784" y="677891"/>
              <a:ext cx="128073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solidFill>
                    <a:schemeClr val="bg1"/>
                  </a:solidFill>
                  <a:cs typeface="Calibri" pitchFamily="34" charset="0"/>
                </a:rPr>
                <a:t>Kontrola</a:t>
              </a:r>
            </a:p>
          </p:txBody>
        </p:sp>
      </p:grpSp>
      <p:sp>
        <p:nvSpPr>
          <p:cNvPr id="33798" name="TextovéPole 1"/>
          <p:cNvSpPr txBox="1">
            <a:spLocks noChangeArrowheads="1"/>
          </p:cNvSpPr>
          <p:nvPr/>
        </p:nvSpPr>
        <p:spPr bwMode="auto">
          <a:xfrm>
            <a:off x="2757488" y="709613"/>
            <a:ext cx="1768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Zdroj napětí.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1938" y="1700213"/>
            <a:ext cx="6588125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819" name="TextovéPole 3"/>
          <p:cNvSpPr txBox="1">
            <a:spLocks noChangeArrowheads="1"/>
          </p:cNvSpPr>
          <p:nvPr/>
        </p:nvSpPr>
        <p:spPr bwMode="auto">
          <a:xfrm>
            <a:off x="2711450" y="260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cs typeface="Calibri" pitchFamily="34" charset="0"/>
              </a:rPr>
              <a:t>Co je na obrázku?</a:t>
            </a:r>
          </a:p>
        </p:txBody>
      </p:sp>
      <p:sp>
        <p:nvSpPr>
          <p:cNvPr id="34820" name="TextovéPole 2"/>
          <p:cNvSpPr txBox="1">
            <a:spLocks noChangeArrowheads="1"/>
          </p:cNvSpPr>
          <p:nvPr/>
        </p:nvSpPr>
        <p:spPr bwMode="auto">
          <a:xfrm>
            <a:off x="3000375" y="908050"/>
            <a:ext cx="1133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cs typeface="Calibri" pitchFamily="34" charset="0"/>
              </a:rPr>
              <a:t>tlačítko</a:t>
            </a:r>
          </a:p>
        </p:txBody>
      </p:sp>
      <p:sp>
        <p:nvSpPr>
          <p:cNvPr id="5" name="Obdélník 4"/>
          <p:cNvSpPr/>
          <p:nvPr/>
        </p:nvSpPr>
        <p:spPr bwMode="auto">
          <a:xfrm>
            <a:off x="2711624" y="908721"/>
            <a:ext cx="4536504" cy="461665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r>
              <a:rPr lang="cs-CZ" sz="2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6988" y="1125538"/>
            <a:ext cx="7443787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5843" name="TextovéPole 3"/>
          <p:cNvSpPr txBox="1">
            <a:spLocks noChangeArrowheads="1"/>
          </p:cNvSpPr>
          <p:nvPr/>
        </p:nvSpPr>
        <p:spPr bwMode="auto">
          <a:xfrm>
            <a:off x="2711450" y="20638"/>
            <a:ext cx="2387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cs typeface="Calibri" pitchFamily="34" charset="0"/>
              </a:rPr>
              <a:t>Co je na obrázku?</a:t>
            </a:r>
          </a:p>
          <a:p>
            <a:r>
              <a:rPr lang="cs-CZ" altLang="cs-CZ" sz="2400">
                <a:cs typeface="Calibri" pitchFamily="34" charset="0"/>
              </a:rPr>
              <a:t>zvonek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711450" y="436563"/>
            <a:ext cx="2520950" cy="431800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        Kontrola</a:t>
            </a:r>
            <a:endParaRPr lang="cs-CZ" altLang="cs-CZ" sz="20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6" name="Skupina 4"/>
          <p:cNvGrpSpPr>
            <a:grpSpLocks/>
          </p:cNvGrpSpPr>
          <p:nvPr/>
        </p:nvGrpSpPr>
        <p:grpSpPr bwMode="auto">
          <a:xfrm>
            <a:off x="2771775" y="1557338"/>
            <a:ext cx="6648450" cy="5111750"/>
            <a:chOff x="1247849" y="1556792"/>
            <a:chExt cx="6648301" cy="5112568"/>
          </a:xfrm>
        </p:grpSpPr>
        <p:pic>
          <p:nvPicPr>
            <p:cNvPr id="36874" name="Picture 2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47849" y="1628800"/>
              <a:ext cx="6648301" cy="4987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36875" name="Obdélník 3"/>
            <p:cNvSpPr>
              <a:spLocks noChangeArrowheads="1"/>
            </p:cNvSpPr>
            <p:nvPr/>
          </p:nvSpPr>
          <p:spPr bwMode="auto">
            <a:xfrm>
              <a:off x="1247849" y="1556792"/>
              <a:ext cx="371823" cy="511256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</p:grpSp>
      <p:sp>
        <p:nvSpPr>
          <p:cNvPr id="36867" name="TextovéPole 5"/>
          <p:cNvSpPr txBox="1">
            <a:spLocks noChangeArrowheads="1"/>
          </p:cNvSpPr>
          <p:nvPr/>
        </p:nvSpPr>
        <p:spPr bwMode="auto">
          <a:xfrm>
            <a:off x="2957513" y="242888"/>
            <a:ext cx="2389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cs typeface="Calibri" pitchFamily="34" charset="0"/>
              </a:rPr>
              <a:t>Co je na obrázku?</a:t>
            </a:r>
          </a:p>
        </p:txBody>
      </p:sp>
      <p:sp>
        <p:nvSpPr>
          <p:cNvPr id="36868" name="TextovéPole 2"/>
          <p:cNvSpPr txBox="1">
            <a:spLocks noChangeArrowheads="1"/>
          </p:cNvSpPr>
          <p:nvPr/>
        </p:nvSpPr>
        <p:spPr bwMode="auto">
          <a:xfrm>
            <a:off x="3143250" y="904875"/>
            <a:ext cx="2609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Propojovací vodiče.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3143250" y="874713"/>
            <a:ext cx="4197350" cy="512762"/>
            <a:chOff x="1453568" y="828396"/>
            <a:chExt cx="4198552" cy="512372"/>
          </a:xfrm>
        </p:grpSpPr>
        <p:sp>
          <p:nvSpPr>
            <p:cNvPr id="36870" name="TextovéPole 2"/>
            <p:cNvSpPr txBox="1">
              <a:spLocks noChangeArrowheads="1"/>
            </p:cNvSpPr>
            <p:nvPr/>
          </p:nvSpPr>
          <p:spPr bwMode="auto">
            <a:xfrm>
              <a:off x="1453568" y="828396"/>
              <a:ext cx="37812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cs typeface="Calibri" pitchFamily="34" charset="0"/>
                </a:rPr>
                <a:t>izolované propojovací vodiče</a:t>
              </a:r>
            </a:p>
          </p:txBody>
        </p:sp>
        <p:sp>
          <p:nvSpPr>
            <p:cNvPr id="36871" name="Obdélník 3"/>
            <p:cNvSpPr>
              <a:spLocks noChangeArrowheads="1"/>
            </p:cNvSpPr>
            <p:nvPr/>
          </p:nvSpPr>
          <p:spPr bwMode="auto">
            <a:xfrm>
              <a:off x="1547664" y="828396"/>
              <a:ext cx="71942" cy="80324"/>
            </a:xfrm>
            <a:prstGeom prst="rect">
              <a:avLst/>
            </a:prstGeom>
            <a:noFill/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  <p:sp>
          <p:nvSpPr>
            <p:cNvPr id="36872" name="Obdélník 7"/>
            <p:cNvSpPr>
              <a:spLocks noChangeArrowheads="1"/>
            </p:cNvSpPr>
            <p:nvPr/>
          </p:nvSpPr>
          <p:spPr bwMode="auto">
            <a:xfrm>
              <a:off x="1453568" y="828396"/>
              <a:ext cx="4198552" cy="512372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  <p:sp>
          <p:nvSpPr>
            <p:cNvPr id="36873" name="TextovéPole 8"/>
            <p:cNvSpPr txBox="1">
              <a:spLocks noChangeArrowheads="1"/>
            </p:cNvSpPr>
            <p:nvPr/>
          </p:nvSpPr>
          <p:spPr bwMode="auto">
            <a:xfrm>
              <a:off x="3181540" y="836309"/>
              <a:ext cx="128073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solidFill>
                    <a:schemeClr val="bg1"/>
                  </a:solidFill>
                  <a:cs typeface="Calibri" pitchFamily="34" charset="0"/>
                </a:rPr>
                <a:t>Kontrola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Skupina 3"/>
          <p:cNvGrpSpPr>
            <a:grpSpLocks/>
          </p:cNvGrpSpPr>
          <p:nvPr/>
        </p:nvGrpSpPr>
        <p:grpSpPr bwMode="auto">
          <a:xfrm>
            <a:off x="2614613" y="1844675"/>
            <a:ext cx="6962775" cy="4608513"/>
            <a:chOff x="1280160" y="1628800"/>
            <a:chExt cx="6964248" cy="4608512"/>
          </a:xfrm>
        </p:grpSpPr>
        <p:pic>
          <p:nvPicPr>
            <p:cNvPr id="37893" name="Picture 1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17892" y="1674027"/>
              <a:ext cx="6926516" cy="4559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37894" name="Obdélník 2"/>
            <p:cNvSpPr>
              <a:spLocks noChangeArrowheads="1"/>
            </p:cNvSpPr>
            <p:nvPr/>
          </p:nvSpPr>
          <p:spPr bwMode="auto">
            <a:xfrm>
              <a:off x="1280160" y="1628800"/>
              <a:ext cx="411520" cy="4608512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 b="1">
                <a:latin typeface="Arial" charset="0"/>
                <a:cs typeface="Arial" charset="0"/>
              </a:endParaRPr>
            </a:p>
          </p:txBody>
        </p:sp>
      </p:grpSp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1703388" y="174625"/>
            <a:ext cx="88582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elektrického obvodu se zvonkem.</a:t>
            </a:r>
          </a:p>
          <a:p>
            <a:r>
              <a:rPr lang="cs-CZ" altLang="cs-CZ" sz="2400"/>
              <a:t>Proveď kontrolu kliknutím na černý obdélník.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73225" y="1452563"/>
            <a:ext cx="9382125" cy="5276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8338" y="2108200"/>
            <a:ext cx="2871787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915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38" y="4297363"/>
            <a:ext cx="26924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916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21550" y="3802063"/>
            <a:ext cx="3432175" cy="257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8917" name="TextovéPole 5"/>
          <p:cNvSpPr txBox="1">
            <a:spLocks noChangeArrowheads="1"/>
          </p:cNvSpPr>
          <p:nvPr/>
        </p:nvSpPr>
        <p:spPr bwMode="auto">
          <a:xfrm>
            <a:off x="895350" y="347663"/>
            <a:ext cx="6762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Zapoj elektrický obvod klikáním na jednotlivé vodiče.</a:t>
            </a:r>
          </a:p>
        </p:txBody>
      </p:sp>
      <p:sp>
        <p:nvSpPr>
          <p:cNvPr id="7" name="Volný tvar: obrazec 6"/>
          <p:cNvSpPr/>
          <p:nvPr/>
        </p:nvSpPr>
        <p:spPr>
          <a:xfrm>
            <a:off x="973138" y="3190875"/>
            <a:ext cx="3217862" cy="2359025"/>
          </a:xfrm>
          <a:custGeom>
            <a:avLst/>
            <a:gdLst>
              <a:gd name="connsiteX0" fmla="*/ 3218688 w 3218688"/>
              <a:gd name="connsiteY0" fmla="*/ 9144 h 2359175"/>
              <a:gd name="connsiteX1" fmla="*/ 3154680 w 3218688"/>
              <a:gd name="connsiteY1" fmla="*/ 45720 h 2359175"/>
              <a:gd name="connsiteX2" fmla="*/ 2980944 w 3218688"/>
              <a:gd name="connsiteY2" fmla="*/ 45720 h 2359175"/>
              <a:gd name="connsiteX3" fmla="*/ 2843784 w 3218688"/>
              <a:gd name="connsiteY3" fmla="*/ 18288 h 2359175"/>
              <a:gd name="connsiteX4" fmla="*/ 2724912 w 3218688"/>
              <a:gd name="connsiteY4" fmla="*/ 0 h 2359175"/>
              <a:gd name="connsiteX5" fmla="*/ 1746504 w 3218688"/>
              <a:gd name="connsiteY5" fmla="*/ 9144 h 2359175"/>
              <a:gd name="connsiteX6" fmla="*/ 1719072 w 3218688"/>
              <a:gd name="connsiteY6" fmla="*/ 18288 h 2359175"/>
              <a:gd name="connsiteX7" fmla="*/ 1508760 w 3218688"/>
              <a:gd name="connsiteY7" fmla="*/ 128016 h 2359175"/>
              <a:gd name="connsiteX8" fmla="*/ 1472184 w 3218688"/>
              <a:gd name="connsiteY8" fmla="*/ 146304 h 2359175"/>
              <a:gd name="connsiteX9" fmla="*/ 1399032 w 3218688"/>
              <a:gd name="connsiteY9" fmla="*/ 210312 h 2359175"/>
              <a:gd name="connsiteX10" fmla="*/ 832104 w 3218688"/>
              <a:gd name="connsiteY10" fmla="*/ 521208 h 2359175"/>
              <a:gd name="connsiteX11" fmla="*/ 667512 w 3218688"/>
              <a:gd name="connsiteY11" fmla="*/ 649224 h 2359175"/>
              <a:gd name="connsiteX12" fmla="*/ 429768 w 3218688"/>
              <a:gd name="connsiteY12" fmla="*/ 795528 h 2359175"/>
              <a:gd name="connsiteX13" fmla="*/ 256032 w 3218688"/>
              <a:gd name="connsiteY13" fmla="*/ 877824 h 2359175"/>
              <a:gd name="connsiteX14" fmla="*/ 228600 w 3218688"/>
              <a:gd name="connsiteY14" fmla="*/ 905256 h 2359175"/>
              <a:gd name="connsiteX15" fmla="*/ 54864 w 3218688"/>
              <a:gd name="connsiteY15" fmla="*/ 1252728 h 2359175"/>
              <a:gd name="connsiteX16" fmla="*/ 36576 w 3218688"/>
              <a:gd name="connsiteY16" fmla="*/ 1316736 h 2359175"/>
              <a:gd name="connsiteX17" fmla="*/ 27432 w 3218688"/>
              <a:gd name="connsiteY17" fmla="*/ 1344168 h 2359175"/>
              <a:gd name="connsiteX18" fmla="*/ 18288 w 3218688"/>
              <a:gd name="connsiteY18" fmla="*/ 1472184 h 2359175"/>
              <a:gd name="connsiteX19" fmla="*/ 0 w 3218688"/>
              <a:gd name="connsiteY19" fmla="*/ 1581912 h 2359175"/>
              <a:gd name="connsiteX20" fmla="*/ 18288 w 3218688"/>
              <a:gd name="connsiteY20" fmla="*/ 1920240 h 2359175"/>
              <a:gd name="connsiteX21" fmla="*/ 54864 w 3218688"/>
              <a:gd name="connsiteY21" fmla="*/ 2039112 h 2359175"/>
              <a:gd name="connsiteX22" fmla="*/ 128016 w 3218688"/>
              <a:gd name="connsiteY22" fmla="*/ 2240280 h 2359175"/>
              <a:gd name="connsiteX23" fmla="*/ 182880 w 3218688"/>
              <a:gd name="connsiteY23" fmla="*/ 2286000 h 2359175"/>
              <a:gd name="connsiteX24" fmla="*/ 219456 w 3218688"/>
              <a:gd name="connsiteY24" fmla="*/ 2295144 h 2359175"/>
              <a:gd name="connsiteX25" fmla="*/ 329184 w 3218688"/>
              <a:gd name="connsiteY25" fmla="*/ 2313432 h 2359175"/>
              <a:gd name="connsiteX26" fmla="*/ 576072 w 3218688"/>
              <a:gd name="connsiteY26" fmla="*/ 2331720 h 2359175"/>
              <a:gd name="connsiteX27" fmla="*/ 731520 w 3218688"/>
              <a:gd name="connsiteY27" fmla="*/ 2340864 h 2359175"/>
              <a:gd name="connsiteX28" fmla="*/ 786384 w 3218688"/>
              <a:gd name="connsiteY28" fmla="*/ 2359152 h 2359175"/>
              <a:gd name="connsiteX29" fmla="*/ 1005840 w 3218688"/>
              <a:gd name="connsiteY29" fmla="*/ 2331720 h 2359175"/>
              <a:gd name="connsiteX30" fmla="*/ 1060704 w 3218688"/>
              <a:gd name="connsiteY30" fmla="*/ 2313432 h 2359175"/>
              <a:gd name="connsiteX31" fmla="*/ 1234440 w 3218688"/>
              <a:gd name="connsiteY31" fmla="*/ 2240280 h 2359175"/>
              <a:gd name="connsiteX32" fmla="*/ 1271016 w 3218688"/>
              <a:gd name="connsiteY32" fmla="*/ 2221992 h 2359175"/>
              <a:gd name="connsiteX33" fmla="*/ 1490472 w 3218688"/>
              <a:gd name="connsiteY33" fmla="*/ 2176272 h 2359175"/>
              <a:gd name="connsiteX34" fmla="*/ 1645920 w 3218688"/>
              <a:gd name="connsiteY34" fmla="*/ 2148840 h 2359175"/>
              <a:gd name="connsiteX35" fmla="*/ 1719072 w 3218688"/>
              <a:gd name="connsiteY35" fmla="*/ 2221992 h 2359175"/>
              <a:gd name="connsiteX36" fmla="*/ 1728216 w 3218688"/>
              <a:gd name="connsiteY36" fmla="*/ 2249424 h 2359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218688" h="2359175">
                <a:moveTo>
                  <a:pt x="3218688" y="9144"/>
                </a:moveTo>
                <a:cubicBezTo>
                  <a:pt x="3197352" y="21336"/>
                  <a:pt x="3177051" y="35551"/>
                  <a:pt x="3154680" y="45720"/>
                </a:cubicBezTo>
                <a:cubicBezTo>
                  <a:pt x="3105450" y="68097"/>
                  <a:pt x="3014700" y="47970"/>
                  <a:pt x="2980944" y="45720"/>
                </a:cubicBezTo>
                <a:cubicBezTo>
                  <a:pt x="2920550" y="5457"/>
                  <a:pt x="2972558" y="33741"/>
                  <a:pt x="2843784" y="18288"/>
                </a:cubicBezTo>
                <a:cubicBezTo>
                  <a:pt x="2803979" y="13511"/>
                  <a:pt x="2764536" y="6096"/>
                  <a:pt x="2724912" y="0"/>
                </a:cubicBezTo>
                <a:lnTo>
                  <a:pt x="1746504" y="9144"/>
                </a:lnTo>
                <a:cubicBezTo>
                  <a:pt x="1736867" y="9319"/>
                  <a:pt x="1727847" y="14300"/>
                  <a:pt x="1719072" y="18288"/>
                </a:cubicBezTo>
                <a:cubicBezTo>
                  <a:pt x="1281762" y="217065"/>
                  <a:pt x="1656010" y="35985"/>
                  <a:pt x="1508760" y="128016"/>
                </a:cubicBezTo>
                <a:cubicBezTo>
                  <a:pt x="1497201" y="135240"/>
                  <a:pt x="1483089" y="138125"/>
                  <a:pt x="1472184" y="146304"/>
                </a:cubicBezTo>
                <a:cubicBezTo>
                  <a:pt x="1446263" y="165744"/>
                  <a:pt x="1426990" y="193937"/>
                  <a:pt x="1399032" y="210312"/>
                </a:cubicBezTo>
                <a:cubicBezTo>
                  <a:pt x="1213058" y="319240"/>
                  <a:pt x="997676" y="383232"/>
                  <a:pt x="832104" y="521208"/>
                </a:cubicBezTo>
                <a:cubicBezTo>
                  <a:pt x="777318" y="566863"/>
                  <a:pt x="728679" y="608983"/>
                  <a:pt x="667512" y="649224"/>
                </a:cubicBezTo>
                <a:cubicBezTo>
                  <a:pt x="589775" y="700367"/>
                  <a:pt x="511110" y="750338"/>
                  <a:pt x="429768" y="795528"/>
                </a:cubicBezTo>
                <a:cubicBezTo>
                  <a:pt x="373752" y="826648"/>
                  <a:pt x="313944" y="850392"/>
                  <a:pt x="256032" y="877824"/>
                </a:cubicBezTo>
                <a:cubicBezTo>
                  <a:pt x="246888" y="886968"/>
                  <a:pt x="235885" y="894572"/>
                  <a:pt x="228600" y="905256"/>
                </a:cubicBezTo>
                <a:cubicBezTo>
                  <a:pt x="109567" y="1079837"/>
                  <a:pt x="121240" y="1060976"/>
                  <a:pt x="54864" y="1252728"/>
                </a:cubicBezTo>
                <a:cubicBezTo>
                  <a:pt x="47605" y="1273697"/>
                  <a:pt x="42952" y="1295482"/>
                  <a:pt x="36576" y="1316736"/>
                </a:cubicBezTo>
                <a:cubicBezTo>
                  <a:pt x="33806" y="1325968"/>
                  <a:pt x="30480" y="1335024"/>
                  <a:pt x="27432" y="1344168"/>
                </a:cubicBezTo>
                <a:cubicBezTo>
                  <a:pt x="24384" y="1386840"/>
                  <a:pt x="23192" y="1429685"/>
                  <a:pt x="18288" y="1472184"/>
                </a:cubicBezTo>
                <a:cubicBezTo>
                  <a:pt x="14038" y="1509020"/>
                  <a:pt x="0" y="1544831"/>
                  <a:pt x="0" y="1581912"/>
                </a:cubicBezTo>
                <a:cubicBezTo>
                  <a:pt x="0" y="1694853"/>
                  <a:pt x="4832" y="1808104"/>
                  <a:pt x="18288" y="1920240"/>
                </a:cubicBezTo>
                <a:cubicBezTo>
                  <a:pt x="23227" y="1961402"/>
                  <a:pt x="43839" y="1999147"/>
                  <a:pt x="54864" y="2039112"/>
                </a:cubicBezTo>
                <a:cubicBezTo>
                  <a:pt x="89984" y="2166422"/>
                  <a:pt x="66523" y="2161218"/>
                  <a:pt x="128016" y="2240280"/>
                </a:cubicBezTo>
                <a:cubicBezTo>
                  <a:pt x="139001" y="2254404"/>
                  <a:pt x="165269" y="2278453"/>
                  <a:pt x="182880" y="2286000"/>
                </a:cubicBezTo>
                <a:cubicBezTo>
                  <a:pt x="194431" y="2290950"/>
                  <a:pt x="207104" y="2292828"/>
                  <a:pt x="219456" y="2295144"/>
                </a:cubicBezTo>
                <a:cubicBezTo>
                  <a:pt x="255901" y="2301978"/>
                  <a:pt x="292557" y="2307649"/>
                  <a:pt x="329184" y="2313432"/>
                </a:cubicBezTo>
                <a:cubicBezTo>
                  <a:pt x="438413" y="2330679"/>
                  <a:pt x="414716" y="2322998"/>
                  <a:pt x="576072" y="2331720"/>
                </a:cubicBezTo>
                <a:lnTo>
                  <a:pt x="731520" y="2340864"/>
                </a:lnTo>
                <a:cubicBezTo>
                  <a:pt x="749808" y="2346960"/>
                  <a:pt x="767117" y="2359794"/>
                  <a:pt x="786384" y="2359152"/>
                </a:cubicBezTo>
                <a:cubicBezTo>
                  <a:pt x="860064" y="2356696"/>
                  <a:pt x="933122" y="2343840"/>
                  <a:pt x="1005840" y="2331720"/>
                </a:cubicBezTo>
                <a:cubicBezTo>
                  <a:pt x="1024855" y="2328551"/>
                  <a:pt x="1042806" y="2320591"/>
                  <a:pt x="1060704" y="2313432"/>
                </a:cubicBezTo>
                <a:cubicBezTo>
                  <a:pt x="1119046" y="2290095"/>
                  <a:pt x="1176815" y="2265334"/>
                  <a:pt x="1234440" y="2240280"/>
                </a:cubicBezTo>
                <a:cubicBezTo>
                  <a:pt x="1246941" y="2234845"/>
                  <a:pt x="1257960" y="2225909"/>
                  <a:pt x="1271016" y="2221992"/>
                </a:cubicBezTo>
                <a:cubicBezTo>
                  <a:pt x="1443314" y="2170303"/>
                  <a:pt x="1366386" y="2196126"/>
                  <a:pt x="1490472" y="2176272"/>
                </a:cubicBezTo>
                <a:cubicBezTo>
                  <a:pt x="1542428" y="2167959"/>
                  <a:pt x="1594104" y="2157984"/>
                  <a:pt x="1645920" y="2148840"/>
                </a:cubicBezTo>
                <a:cubicBezTo>
                  <a:pt x="1670304" y="2173224"/>
                  <a:pt x="1697235" y="2195303"/>
                  <a:pt x="1719072" y="2221992"/>
                </a:cubicBezTo>
                <a:cubicBezTo>
                  <a:pt x="1725176" y="2229452"/>
                  <a:pt x="1728216" y="2249424"/>
                  <a:pt x="1728216" y="2249424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>
            <a:off x="5815013" y="4867275"/>
            <a:ext cx="6072187" cy="1508125"/>
          </a:xfrm>
          <a:custGeom>
            <a:avLst/>
            <a:gdLst>
              <a:gd name="connsiteX0" fmla="*/ 0 w 6071616"/>
              <a:gd name="connsiteY0" fmla="*/ 630972 h 1508796"/>
              <a:gd name="connsiteX1" fmla="*/ 164592 w 6071616"/>
              <a:gd name="connsiteY1" fmla="*/ 722412 h 1508796"/>
              <a:gd name="connsiteX2" fmla="*/ 219456 w 6071616"/>
              <a:gd name="connsiteY2" fmla="*/ 749844 h 1508796"/>
              <a:gd name="connsiteX3" fmla="*/ 256032 w 6071616"/>
              <a:gd name="connsiteY3" fmla="*/ 786420 h 1508796"/>
              <a:gd name="connsiteX4" fmla="*/ 347472 w 6071616"/>
              <a:gd name="connsiteY4" fmla="*/ 832140 h 1508796"/>
              <a:gd name="connsiteX5" fmla="*/ 521208 w 6071616"/>
              <a:gd name="connsiteY5" fmla="*/ 987588 h 1508796"/>
              <a:gd name="connsiteX6" fmla="*/ 649224 w 6071616"/>
              <a:gd name="connsiteY6" fmla="*/ 1051596 h 1508796"/>
              <a:gd name="connsiteX7" fmla="*/ 685800 w 6071616"/>
              <a:gd name="connsiteY7" fmla="*/ 1060740 h 1508796"/>
              <a:gd name="connsiteX8" fmla="*/ 1097280 w 6071616"/>
              <a:gd name="connsiteY8" fmla="*/ 1179612 h 1508796"/>
              <a:gd name="connsiteX9" fmla="*/ 1307592 w 6071616"/>
              <a:gd name="connsiteY9" fmla="*/ 1243620 h 1508796"/>
              <a:gd name="connsiteX10" fmla="*/ 1426464 w 6071616"/>
              <a:gd name="connsiteY10" fmla="*/ 1289340 h 1508796"/>
              <a:gd name="connsiteX11" fmla="*/ 1481328 w 6071616"/>
              <a:gd name="connsiteY11" fmla="*/ 1316772 h 1508796"/>
              <a:gd name="connsiteX12" fmla="*/ 1536192 w 6071616"/>
              <a:gd name="connsiteY12" fmla="*/ 1325916 h 1508796"/>
              <a:gd name="connsiteX13" fmla="*/ 1581912 w 6071616"/>
              <a:gd name="connsiteY13" fmla="*/ 1335060 h 1508796"/>
              <a:gd name="connsiteX14" fmla="*/ 1865376 w 6071616"/>
              <a:gd name="connsiteY14" fmla="*/ 1371636 h 1508796"/>
              <a:gd name="connsiteX15" fmla="*/ 2167128 w 6071616"/>
              <a:gd name="connsiteY15" fmla="*/ 1426500 h 1508796"/>
              <a:gd name="connsiteX16" fmla="*/ 2734056 w 6071616"/>
              <a:gd name="connsiteY16" fmla="*/ 1508796 h 1508796"/>
              <a:gd name="connsiteX17" fmla="*/ 5486400 w 6071616"/>
              <a:gd name="connsiteY17" fmla="*/ 1490508 h 1508796"/>
              <a:gd name="connsiteX18" fmla="*/ 5550408 w 6071616"/>
              <a:gd name="connsiteY18" fmla="*/ 1444788 h 1508796"/>
              <a:gd name="connsiteX19" fmla="*/ 5669280 w 6071616"/>
              <a:gd name="connsiteY19" fmla="*/ 1271052 h 1508796"/>
              <a:gd name="connsiteX20" fmla="*/ 5696712 w 6071616"/>
              <a:gd name="connsiteY20" fmla="*/ 1179612 h 1508796"/>
              <a:gd name="connsiteX21" fmla="*/ 5843016 w 6071616"/>
              <a:gd name="connsiteY21" fmla="*/ 969300 h 1508796"/>
              <a:gd name="connsiteX22" fmla="*/ 5989320 w 6071616"/>
              <a:gd name="connsiteY22" fmla="*/ 786420 h 1508796"/>
              <a:gd name="connsiteX23" fmla="*/ 6025896 w 6071616"/>
              <a:gd name="connsiteY23" fmla="*/ 685836 h 1508796"/>
              <a:gd name="connsiteX24" fmla="*/ 6071616 w 6071616"/>
              <a:gd name="connsiteY24" fmla="*/ 475524 h 1508796"/>
              <a:gd name="connsiteX25" fmla="*/ 6053328 w 6071616"/>
              <a:gd name="connsiteY25" fmla="*/ 265212 h 1508796"/>
              <a:gd name="connsiteX26" fmla="*/ 5980176 w 6071616"/>
              <a:gd name="connsiteY26" fmla="*/ 173772 h 1508796"/>
              <a:gd name="connsiteX27" fmla="*/ 5961888 w 6071616"/>
              <a:gd name="connsiteY27" fmla="*/ 137196 h 1508796"/>
              <a:gd name="connsiteX28" fmla="*/ 5925312 w 6071616"/>
              <a:gd name="connsiteY28" fmla="*/ 128052 h 1508796"/>
              <a:gd name="connsiteX29" fmla="*/ 5861304 w 6071616"/>
              <a:gd name="connsiteY29" fmla="*/ 109764 h 1508796"/>
              <a:gd name="connsiteX30" fmla="*/ 5788152 w 6071616"/>
              <a:gd name="connsiteY30" fmla="*/ 100620 h 1508796"/>
              <a:gd name="connsiteX31" fmla="*/ 5632704 w 6071616"/>
              <a:gd name="connsiteY31" fmla="*/ 73188 h 1508796"/>
              <a:gd name="connsiteX32" fmla="*/ 5157216 w 6071616"/>
              <a:gd name="connsiteY32" fmla="*/ 73188 h 1508796"/>
              <a:gd name="connsiteX33" fmla="*/ 5084064 w 6071616"/>
              <a:gd name="connsiteY33" fmla="*/ 45756 h 1508796"/>
              <a:gd name="connsiteX34" fmla="*/ 5020056 w 6071616"/>
              <a:gd name="connsiteY34" fmla="*/ 36612 h 1508796"/>
              <a:gd name="connsiteX35" fmla="*/ 4928616 w 6071616"/>
              <a:gd name="connsiteY35" fmla="*/ 9180 h 1508796"/>
              <a:gd name="connsiteX36" fmla="*/ 4892040 w 6071616"/>
              <a:gd name="connsiteY36" fmla="*/ 36 h 1508796"/>
              <a:gd name="connsiteX37" fmla="*/ 4727448 w 6071616"/>
              <a:gd name="connsiteY37" fmla="*/ 18324 h 1508796"/>
              <a:gd name="connsiteX38" fmla="*/ 4425696 w 6071616"/>
              <a:gd name="connsiteY38" fmla="*/ 18324 h 1508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6071616" h="1508796">
                <a:moveTo>
                  <a:pt x="0" y="630972"/>
                </a:moveTo>
                <a:cubicBezTo>
                  <a:pt x="151720" y="681545"/>
                  <a:pt x="-86943" y="596644"/>
                  <a:pt x="164592" y="722412"/>
                </a:cubicBezTo>
                <a:cubicBezTo>
                  <a:pt x="182880" y="731556"/>
                  <a:pt x="202705" y="738119"/>
                  <a:pt x="219456" y="749844"/>
                </a:cubicBezTo>
                <a:cubicBezTo>
                  <a:pt x="233581" y="759732"/>
                  <a:pt x="242422" y="775834"/>
                  <a:pt x="256032" y="786420"/>
                </a:cubicBezTo>
                <a:cubicBezTo>
                  <a:pt x="287688" y="811041"/>
                  <a:pt x="311238" y="817646"/>
                  <a:pt x="347472" y="832140"/>
                </a:cubicBezTo>
                <a:cubicBezTo>
                  <a:pt x="414262" y="898930"/>
                  <a:pt x="437033" y="925564"/>
                  <a:pt x="521208" y="987588"/>
                </a:cubicBezTo>
                <a:cubicBezTo>
                  <a:pt x="552117" y="1010363"/>
                  <a:pt x="612933" y="1038399"/>
                  <a:pt x="649224" y="1051596"/>
                </a:cubicBezTo>
                <a:cubicBezTo>
                  <a:pt x="661035" y="1055891"/>
                  <a:pt x="673716" y="1057288"/>
                  <a:pt x="685800" y="1060740"/>
                </a:cubicBezTo>
                <a:lnTo>
                  <a:pt x="1097280" y="1179612"/>
                </a:lnTo>
                <a:cubicBezTo>
                  <a:pt x="1167581" y="1200289"/>
                  <a:pt x="1239197" y="1217314"/>
                  <a:pt x="1307592" y="1243620"/>
                </a:cubicBezTo>
                <a:cubicBezTo>
                  <a:pt x="1347216" y="1258860"/>
                  <a:pt x="1387337" y="1272866"/>
                  <a:pt x="1426464" y="1289340"/>
                </a:cubicBezTo>
                <a:cubicBezTo>
                  <a:pt x="1445308" y="1297274"/>
                  <a:pt x="1461931" y="1310306"/>
                  <a:pt x="1481328" y="1316772"/>
                </a:cubicBezTo>
                <a:cubicBezTo>
                  <a:pt x="1498917" y="1322635"/>
                  <a:pt x="1517951" y="1322599"/>
                  <a:pt x="1536192" y="1325916"/>
                </a:cubicBezTo>
                <a:cubicBezTo>
                  <a:pt x="1551483" y="1328696"/>
                  <a:pt x="1566518" y="1332922"/>
                  <a:pt x="1581912" y="1335060"/>
                </a:cubicBezTo>
                <a:cubicBezTo>
                  <a:pt x="1676278" y="1348166"/>
                  <a:pt x="1771247" y="1356928"/>
                  <a:pt x="1865376" y="1371636"/>
                </a:cubicBezTo>
                <a:cubicBezTo>
                  <a:pt x="1966383" y="1387418"/>
                  <a:pt x="2065955" y="1411814"/>
                  <a:pt x="2167128" y="1426500"/>
                </a:cubicBezTo>
                <a:lnTo>
                  <a:pt x="2734056" y="1508796"/>
                </a:lnTo>
                <a:lnTo>
                  <a:pt x="5486400" y="1490508"/>
                </a:lnTo>
                <a:cubicBezTo>
                  <a:pt x="5512613" y="1489912"/>
                  <a:pt x="5532868" y="1464277"/>
                  <a:pt x="5550408" y="1444788"/>
                </a:cubicBezTo>
                <a:cubicBezTo>
                  <a:pt x="5556822" y="1437661"/>
                  <a:pt x="5650215" y="1324433"/>
                  <a:pt x="5669280" y="1271052"/>
                </a:cubicBezTo>
                <a:cubicBezTo>
                  <a:pt x="5679983" y="1241084"/>
                  <a:pt x="5680834" y="1207190"/>
                  <a:pt x="5696712" y="1179612"/>
                </a:cubicBezTo>
                <a:cubicBezTo>
                  <a:pt x="5739323" y="1105604"/>
                  <a:pt x="5792032" y="1037809"/>
                  <a:pt x="5843016" y="969300"/>
                </a:cubicBezTo>
                <a:cubicBezTo>
                  <a:pt x="5889623" y="906672"/>
                  <a:pt x="5943705" y="849774"/>
                  <a:pt x="5989320" y="786420"/>
                </a:cubicBezTo>
                <a:cubicBezTo>
                  <a:pt x="5996407" y="776576"/>
                  <a:pt x="6023980" y="693116"/>
                  <a:pt x="6025896" y="685836"/>
                </a:cubicBezTo>
                <a:cubicBezTo>
                  <a:pt x="6045019" y="613168"/>
                  <a:pt x="6057047" y="548371"/>
                  <a:pt x="6071616" y="475524"/>
                </a:cubicBezTo>
                <a:cubicBezTo>
                  <a:pt x="6065520" y="405420"/>
                  <a:pt x="6073735" y="332556"/>
                  <a:pt x="6053328" y="265212"/>
                </a:cubicBezTo>
                <a:cubicBezTo>
                  <a:pt x="6042008" y="227856"/>
                  <a:pt x="6002864" y="205535"/>
                  <a:pt x="5980176" y="173772"/>
                </a:cubicBezTo>
                <a:cubicBezTo>
                  <a:pt x="5972253" y="162680"/>
                  <a:pt x="5972360" y="145922"/>
                  <a:pt x="5961888" y="137196"/>
                </a:cubicBezTo>
                <a:cubicBezTo>
                  <a:pt x="5952234" y="129151"/>
                  <a:pt x="5937436" y="131359"/>
                  <a:pt x="5925312" y="128052"/>
                </a:cubicBezTo>
                <a:cubicBezTo>
                  <a:pt x="5903904" y="122213"/>
                  <a:pt x="5883063" y="114116"/>
                  <a:pt x="5861304" y="109764"/>
                </a:cubicBezTo>
                <a:cubicBezTo>
                  <a:pt x="5837207" y="104945"/>
                  <a:pt x="5812417" y="104502"/>
                  <a:pt x="5788152" y="100620"/>
                </a:cubicBezTo>
                <a:cubicBezTo>
                  <a:pt x="5736196" y="92307"/>
                  <a:pt x="5684520" y="82332"/>
                  <a:pt x="5632704" y="73188"/>
                </a:cubicBezTo>
                <a:cubicBezTo>
                  <a:pt x="5400499" y="82863"/>
                  <a:pt x="5401765" y="88472"/>
                  <a:pt x="5157216" y="73188"/>
                </a:cubicBezTo>
                <a:cubicBezTo>
                  <a:pt x="5104173" y="69873"/>
                  <a:pt x="5135398" y="59756"/>
                  <a:pt x="5084064" y="45756"/>
                </a:cubicBezTo>
                <a:cubicBezTo>
                  <a:pt x="5063271" y="40085"/>
                  <a:pt x="5041392" y="39660"/>
                  <a:pt x="5020056" y="36612"/>
                </a:cubicBezTo>
                <a:lnTo>
                  <a:pt x="4928616" y="9180"/>
                </a:lnTo>
                <a:cubicBezTo>
                  <a:pt x="4916532" y="5728"/>
                  <a:pt x="4904594" y="-535"/>
                  <a:pt x="4892040" y="36"/>
                </a:cubicBezTo>
                <a:cubicBezTo>
                  <a:pt x="4836895" y="2543"/>
                  <a:pt x="4782607" y="16161"/>
                  <a:pt x="4727448" y="18324"/>
                </a:cubicBezTo>
                <a:cubicBezTo>
                  <a:pt x="4626941" y="22265"/>
                  <a:pt x="4526280" y="18324"/>
                  <a:pt x="4425696" y="18324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olný tvar: obrazec 8"/>
          <p:cNvSpPr/>
          <p:nvPr/>
        </p:nvSpPr>
        <p:spPr>
          <a:xfrm>
            <a:off x="7734300" y="2913063"/>
            <a:ext cx="3790950" cy="1589087"/>
          </a:xfrm>
          <a:custGeom>
            <a:avLst/>
            <a:gdLst>
              <a:gd name="connsiteX0" fmla="*/ 0 w 3849624"/>
              <a:gd name="connsiteY0" fmla="*/ 323374 h 1588137"/>
              <a:gd name="connsiteX1" fmla="*/ 54864 w 3849624"/>
              <a:gd name="connsiteY1" fmla="*/ 359950 h 1588137"/>
              <a:gd name="connsiteX2" fmla="*/ 118872 w 3849624"/>
              <a:gd name="connsiteY2" fmla="*/ 423958 h 1588137"/>
              <a:gd name="connsiteX3" fmla="*/ 155448 w 3849624"/>
              <a:gd name="connsiteY3" fmla="*/ 469678 h 1588137"/>
              <a:gd name="connsiteX4" fmla="*/ 246888 w 3849624"/>
              <a:gd name="connsiteY4" fmla="*/ 515398 h 1588137"/>
              <a:gd name="connsiteX5" fmla="*/ 374904 w 3849624"/>
              <a:gd name="connsiteY5" fmla="*/ 615982 h 1588137"/>
              <a:gd name="connsiteX6" fmla="*/ 539496 w 3849624"/>
              <a:gd name="connsiteY6" fmla="*/ 707422 h 1588137"/>
              <a:gd name="connsiteX7" fmla="*/ 649224 w 3849624"/>
              <a:gd name="connsiteY7" fmla="*/ 725710 h 1588137"/>
              <a:gd name="connsiteX8" fmla="*/ 969264 w 3849624"/>
              <a:gd name="connsiteY8" fmla="*/ 743998 h 1588137"/>
              <a:gd name="connsiteX9" fmla="*/ 1170432 w 3849624"/>
              <a:gd name="connsiteY9" fmla="*/ 734854 h 1588137"/>
              <a:gd name="connsiteX10" fmla="*/ 1499616 w 3849624"/>
              <a:gd name="connsiteY10" fmla="*/ 524542 h 1588137"/>
              <a:gd name="connsiteX11" fmla="*/ 1563624 w 3849624"/>
              <a:gd name="connsiteY11" fmla="*/ 487966 h 1588137"/>
              <a:gd name="connsiteX12" fmla="*/ 1691640 w 3849624"/>
              <a:gd name="connsiteY12" fmla="*/ 396526 h 1588137"/>
              <a:gd name="connsiteX13" fmla="*/ 1993392 w 3849624"/>
              <a:gd name="connsiteY13" fmla="*/ 250222 h 1588137"/>
              <a:gd name="connsiteX14" fmla="*/ 2084832 w 3849624"/>
              <a:gd name="connsiteY14" fmla="*/ 222790 h 1588137"/>
              <a:gd name="connsiteX15" fmla="*/ 3584448 w 3849624"/>
              <a:gd name="connsiteY15" fmla="*/ 21622 h 1588137"/>
              <a:gd name="connsiteX16" fmla="*/ 3721608 w 3849624"/>
              <a:gd name="connsiteY16" fmla="*/ 21622 h 1588137"/>
              <a:gd name="connsiteX17" fmla="*/ 3739896 w 3849624"/>
              <a:gd name="connsiteY17" fmla="*/ 85630 h 1588137"/>
              <a:gd name="connsiteX18" fmla="*/ 3776472 w 3849624"/>
              <a:gd name="connsiteY18" fmla="*/ 149638 h 1588137"/>
              <a:gd name="connsiteX19" fmla="*/ 3794760 w 3849624"/>
              <a:gd name="connsiteY19" fmla="*/ 222790 h 1588137"/>
              <a:gd name="connsiteX20" fmla="*/ 3822192 w 3849624"/>
              <a:gd name="connsiteY20" fmla="*/ 369094 h 1588137"/>
              <a:gd name="connsiteX21" fmla="*/ 3822192 w 3849624"/>
              <a:gd name="connsiteY21" fmla="*/ 1146334 h 1588137"/>
              <a:gd name="connsiteX22" fmla="*/ 3849624 w 3849624"/>
              <a:gd name="connsiteY22" fmla="*/ 1283494 h 1588137"/>
              <a:gd name="connsiteX23" fmla="*/ 3840480 w 3849624"/>
              <a:gd name="connsiteY23" fmla="*/ 1438942 h 1588137"/>
              <a:gd name="connsiteX24" fmla="*/ 3822192 w 3849624"/>
              <a:gd name="connsiteY24" fmla="*/ 1475518 h 1588137"/>
              <a:gd name="connsiteX25" fmla="*/ 3785616 w 3849624"/>
              <a:gd name="connsiteY25" fmla="*/ 1539526 h 1588137"/>
              <a:gd name="connsiteX26" fmla="*/ 3767328 w 3849624"/>
              <a:gd name="connsiteY26" fmla="*/ 1585246 h 1588137"/>
              <a:gd name="connsiteX27" fmla="*/ 3776472 w 3849624"/>
              <a:gd name="connsiteY27" fmla="*/ 1576102 h 158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849624" h="1588137">
                <a:moveTo>
                  <a:pt x="0" y="323374"/>
                </a:moveTo>
                <a:cubicBezTo>
                  <a:pt x="18288" y="335566"/>
                  <a:pt x="38085" y="345753"/>
                  <a:pt x="54864" y="359950"/>
                </a:cubicBezTo>
                <a:cubicBezTo>
                  <a:pt x="77898" y="379440"/>
                  <a:pt x="100023" y="400396"/>
                  <a:pt x="118872" y="423958"/>
                </a:cubicBezTo>
                <a:cubicBezTo>
                  <a:pt x="131064" y="439198"/>
                  <a:pt x="140941" y="456622"/>
                  <a:pt x="155448" y="469678"/>
                </a:cubicBezTo>
                <a:cubicBezTo>
                  <a:pt x="197320" y="507363"/>
                  <a:pt x="202396" y="504275"/>
                  <a:pt x="246888" y="515398"/>
                </a:cubicBezTo>
                <a:cubicBezTo>
                  <a:pt x="337761" y="606271"/>
                  <a:pt x="241266" y="515753"/>
                  <a:pt x="374904" y="615982"/>
                </a:cubicBezTo>
                <a:cubicBezTo>
                  <a:pt x="463666" y="682553"/>
                  <a:pt x="290527" y="624432"/>
                  <a:pt x="539496" y="707422"/>
                </a:cubicBezTo>
                <a:cubicBezTo>
                  <a:pt x="574674" y="719148"/>
                  <a:pt x="612597" y="719927"/>
                  <a:pt x="649224" y="725710"/>
                </a:cubicBezTo>
                <a:cubicBezTo>
                  <a:pt x="779489" y="746278"/>
                  <a:pt x="764136" y="736672"/>
                  <a:pt x="969264" y="743998"/>
                </a:cubicBezTo>
                <a:cubicBezTo>
                  <a:pt x="1036320" y="740950"/>
                  <a:pt x="1104477" y="747332"/>
                  <a:pt x="1170432" y="734854"/>
                </a:cubicBezTo>
                <a:cubicBezTo>
                  <a:pt x="1352014" y="700501"/>
                  <a:pt x="1322904" y="625520"/>
                  <a:pt x="1499616" y="524542"/>
                </a:cubicBezTo>
                <a:cubicBezTo>
                  <a:pt x="1520952" y="512350"/>
                  <a:pt x="1543177" y="501597"/>
                  <a:pt x="1563624" y="487966"/>
                </a:cubicBezTo>
                <a:cubicBezTo>
                  <a:pt x="1607257" y="458878"/>
                  <a:pt x="1645753" y="421910"/>
                  <a:pt x="1691640" y="396526"/>
                </a:cubicBezTo>
                <a:cubicBezTo>
                  <a:pt x="1789454" y="342416"/>
                  <a:pt x="1891146" y="295401"/>
                  <a:pt x="1993392" y="250222"/>
                </a:cubicBezTo>
                <a:cubicBezTo>
                  <a:pt x="2022499" y="237361"/>
                  <a:pt x="2053341" y="227370"/>
                  <a:pt x="2084832" y="222790"/>
                </a:cubicBezTo>
                <a:cubicBezTo>
                  <a:pt x="3110082" y="73663"/>
                  <a:pt x="3052593" y="80717"/>
                  <a:pt x="3584448" y="21622"/>
                </a:cubicBezTo>
                <a:cubicBezTo>
                  <a:pt x="3630072" y="6414"/>
                  <a:pt x="3672825" y="-18291"/>
                  <a:pt x="3721608" y="21622"/>
                </a:cubicBezTo>
                <a:cubicBezTo>
                  <a:pt x="3738782" y="35673"/>
                  <a:pt x="3731155" y="65234"/>
                  <a:pt x="3739896" y="85630"/>
                </a:cubicBezTo>
                <a:cubicBezTo>
                  <a:pt x="3749576" y="108217"/>
                  <a:pt x="3764280" y="128302"/>
                  <a:pt x="3776472" y="149638"/>
                </a:cubicBezTo>
                <a:cubicBezTo>
                  <a:pt x="3782568" y="174022"/>
                  <a:pt x="3789831" y="198144"/>
                  <a:pt x="3794760" y="222790"/>
                </a:cubicBezTo>
                <a:cubicBezTo>
                  <a:pt x="3816684" y="332410"/>
                  <a:pt x="3807938" y="283569"/>
                  <a:pt x="3822192" y="369094"/>
                </a:cubicBezTo>
                <a:cubicBezTo>
                  <a:pt x="3815900" y="633376"/>
                  <a:pt x="3803957" y="881921"/>
                  <a:pt x="3822192" y="1146334"/>
                </a:cubicBezTo>
                <a:cubicBezTo>
                  <a:pt x="3825400" y="1192849"/>
                  <a:pt x="3840480" y="1237774"/>
                  <a:pt x="3849624" y="1283494"/>
                </a:cubicBezTo>
                <a:cubicBezTo>
                  <a:pt x="3846576" y="1335310"/>
                  <a:pt x="3847821" y="1387558"/>
                  <a:pt x="3840480" y="1438942"/>
                </a:cubicBezTo>
                <a:cubicBezTo>
                  <a:pt x="3838552" y="1452436"/>
                  <a:pt x="3828719" y="1463551"/>
                  <a:pt x="3822192" y="1475518"/>
                </a:cubicBezTo>
                <a:cubicBezTo>
                  <a:pt x="3810425" y="1497091"/>
                  <a:pt x="3796606" y="1517547"/>
                  <a:pt x="3785616" y="1539526"/>
                </a:cubicBezTo>
                <a:cubicBezTo>
                  <a:pt x="3778275" y="1554207"/>
                  <a:pt x="3767328" y="1568832"/>
                  <a:pt x="3767328" y="1585246"/>
                </a:cubicBezTo>
                <a:cubicBezTo>
                  <a:pt x="3767328" y="1607845"/>
                  <a:pt x="3805906" y="1487800"/>
                  <a:pt x="3776472" y="1576102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1.48148E-6 L 0.07773 0.019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4.07407E-6 L -0.06888 0.0055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7.40741E-7 L -0.17408 0.034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>
          <a:xfrm>
            <a:off x="1011238" y="785813"/>
            <a:ext cx="10515600" cy="132556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dirty="0">
                <a:latin typeface="+mn-lt"/>
              </a:rPr>
              <a:t>Po zmáčknutí tlačítka se uzavře el. obvod, začne procházet el. proud a zvonek bude zvonit.</a:t>
            </a:r>
          </a:p>
        </p:txBody>
      </p:sp>
      <p:pic>
        <p:nvPicPr>
          <p:cNvPr id="39939" name="Picture 10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95613" y="2176463"/>
            <a:ext cx="6034087" cy="4525962"/>
          </a:xfrm>
          <a:noFill/>
        </p:spPr>
      </p:pic>
      <p:sp>
        <p:nvSpPr>
          <p:cNvPr id="39940" name="TextovéPole 1"/>
          <p:cNvSpPr txBox="1">
            <a:spLocks noChangeArrowheads="1"/>
          </p:cNvSpPr>
          <p:nvPr/>
        </p:nvSpPr>
        <p:spPr bwMode="auto">
          <a:xfrm>
            <a:off x="1011238" y="60325"/>
            <a:ext cx="106330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 notesu </a:t>
            </a:r>
            <a:r>
              <a:rPr lang="cs-CZ" altLang="cs-CZ" sz="2400" dirty="0" smtClean="0"/>
              <a:t>zapiš, </a:t>
            </a:r>
            <a:r>
              <a:rPr lang="cs-CZ" altLang="cs-CZ" sz="2400" dirty="0"/>
              <a:t>co nastane po stisknutí tlačítka. Proveď kontrolu kliknutím na černý </a:t>
            </a:r>
          </a:p>
          <a:p>
            <a:r>
              <a:rPr lang="cs-CZ" altLang="cs-CZ" sz="2400" dirty="0"/>
              <a:t>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11238" y="1023938"/>
            <a:ext cx="10747375" cy="996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Krychle 71"/>
          <p:cNvSpPr/>
          <p:nvPr/>
        </p:nvSpPr>
        <p:spPr>
          <a:xfrm>
            <a:off x="4478338" y="4876800"/>
            <a:ext cx="2190750" cy="8969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132513" y="3957638"/>
            <a:ext cx="271462" cy="10334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1543050" y="3051175"/>
            <a:ext cx="1814513" cy="6238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63713" y="2541588"/>
            <a:ext cx="179387" cy="57943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60675" y="2541588"/>
            <a:ext cx="179388" cy="57943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1779588" y="1846263"/>
            <a:ext cx="1771650" cy="582612"/>
            <a:chOff x="5727491" y="1358809"/>
            <a:chExt cx="1771060" cy="583544"/>
          </a:xfrm>
        </p:grpSpPr>
        <p:sp>
          <p:nvSpPr>
            <p:cNvPr id="26" name="Obdélník 25"/>
            <p:cNvSpPr/>
            <p:nvPr/>
          </p:nvSpPr>
          <p:spPr>
            <a:xfrm rot="20048068">
              <a:off x="5727491" y="1804020"/>
              <a:ext cx="1244186" cy="13833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Vývojový diagram: ruční operace 26"/>
            <p:cNvSpPr/>
            <p:nvPr/>
          </p:nvSpPr>
          <p:spPr>
            <a:xfrm rot="4020765">
              <a:off x="7074579" y="1195602"/>
              <a:ext cx="260766" cy="587179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 rot="1478236">
            <a:off x="1920875" y="2235200"/>
            <a:ext cx="1770063" cy="584200"/>
            <a:chOff x="9229215" y="1977361"/>
            <a:chExt cx="1771060" cy="583544"/>
          </a:xfrm>
        </p:grpSpPr>
        <p:sp>
          <p:nvSpPr>
            <p:cNvPr id="28" name="Obdélník 27"/>
            <p:cNvSpPr/>
            <p:nvPr/>
          </p:nvSpPr>
          <p:spPr>
            <a:xfrm rot="20048068">
              <a:off x="9223554" y="2420291"/>
              <a:ext cx="1243713" cy="13795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 rot="4020765">
              <a:off x="10570520" y="1811301"/>
              <a:ext cx="261643" cy="586118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4" name="Ovál 33"/>
          <p:cNvSpPr/>
          <p:nvPr/>
        </p:nvSpPr>
        <p:spPr>
          <a:xfrm>
            <a:off x="1793875" y="2568575"/>
            <a:ext cx="119063" cy="150813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0970" name="Skupina 34"/>
          <p:cNvGrpSpPr>
            <a:grpSpLocks/>
          </p:cNvGrpSpPr>
          <p:nvPr/>
        </p:nvGrpSpPr>
        <p:grpSpPr bwMode="auto">
          <a:xfrm>
            <a:off x="2792413" y="3298825"/>
            <a:ext cx="315912" cy="280988"/>
            <a:chOff x="5381469" y="1278788"/>
            <a:chExt cx="314793" cy="280189"/>
          </a:xfrm>
        </p:grpSpPr>
        <p:sp>
          <p:nvSpPr>
            <p:cNvPr id="36" name="Ovál 35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5468472" y="1331027"/>
              <a:ext cx="14078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0971" name="Skupina 37"/>
          <p:cNvGrpSpPr>
            <a:grpSpLocks/>
          </p:cNvGrpSpPr>
          <p:nvPr/>
        </p:nvGrpSpPr>
        <p:grpSpPr bwMode="auto">
          <a:xfrm>
            <a:off x="1731963" y="3313113"/>
            <a:ext cx="314325" cy="280987"/>
            <a:chOff x="5381469" y="1278788"/>
            <a:chExt cx="314793" cy="280189"/>
          </a:xfrm>
        </p:grpSpPr>
        <p:sp>
          <p:nvSpPr>
            <p:cNvPr id="39" name="Ovál 38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468911" y="1331026"/>
              <a:ext cx="13990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0972" name="Skupina 64"/>
          <p:cNvGrpSpPr>
            <a:grpSpLocks/>
          </p:cNvGrpSpPr>
          <p:nvPr/>
        </p:nvGrpSpPr>
        <p:grpSpPr bwMode="auto">
          <a:xfrm>
            <a:off x="8996363" y="1530350"/>
            <a:ext cx="1814512" cy="1887538"/>
            <a:chOff x="5891135" y="3912810"/>
            <a:chExt cx="1813810" cy="1888309"/>
          </a:xfrm>
        </p:grpSpPr>
        <p:sp>
          <p:nvSpPr>
            <p:cNvPr id="58" name="Krychle 57"/>
            <p:cNvSpPr/>
            <p:nvPr/>
          </p:nvSpPr>
          <p:spPr>
            <a:xfrm>
              <a:off x="5891135" y="4929225"/>
              <a:ext cx="1813810" cy="871894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0999" name="Skupina 54"/>
            <p:cNvGrpSpPr>
              <a:grpSpLocks/>
            </p:cNvGrpSpPr>
            <p:nvPr/>
          </p:nvGrpSpPr>
          <p:grpSpPr bwMode="auto">
            <a:xfrm>
              <a:off x="6486834" y="3912810"/>
              <a:ext cx="642397" cy="1173675"/>
              <a:chOff x="8234952" y="3416532"/>
              <a:chExt cx="642397" cy="1173675"/>
            </a:xfrm>
          </p:grpSpPr>
          <p:pic>
            <p:nvPicPr>
              <p:cNvPr id="41006" name="Obrázek 47" descr="Obsah obrázku objekt, světlo, měkkýši&#10;&#10;Popis byl vytvořen automaticky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8234952" y="3416532"/>
                <a:ext cx="642397" cy="10162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4" name="Obdélník 53"/>
              <p:cNvSpPr/>
              <p:nvPr/>
            </p:nvSpPr>
            <p:spPr>
              <a:xfrm>
                <a:off x="8408892" y="4275721"/>
                <a:ext cx="285639" cy="314453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1000" name="Skupina 58"/>
            <p:cNvGrpSpPr>
              <a:grpSpLocks/>
            </p:cNvGrpSpPr>
            <p:nvPr/>
          </p:nvGrpSpPr>
          <p:grpSpPr bwMode="auto">
            <a:xfrm>
              <a:off x="6951175" y="5351409"/>
              <a:ext cx="314793" cy="280189"/>
              <a:chOff x="5381469" y="1278788"/>
              <a:chExt cx="314793" cy="280189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5381469" y="1279051"/>
                <a:ext cx="314203" cy="279514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5468747" y="1329872"/>
                <a:ext cx="139646" cy="1492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1001" name="Skupina 61"/>
            <p:cNvGrpSpPr>
              <a:grpSpLocks/>
            </p:cNvGrpSpPr>
            <p:nvPr/>
          </p:nvGrpSpPr>
          <p:grpSpPr bwMode="auto">
            <a:xfrm>
              <a:off x="6128132" y="5365103"/>
              <a:ext cx="314793" cy="280189"/>
              <a:chOff x="5381469" y="1278788"/>
              <a:chExt cx="314793" cy="280189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5380917" y="1278063"/>
                <a:ext cx="315791" cy="28110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5468196" y="1330472"/>
                <a:ext cx="141232" cy="1492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pic>
        <p:nvPicPr>
          <p:cNvPr id="40973" name="Obrázek 6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4243266">
            <a:off x="5053806" y="3852069"/>
            <a:ext cx="1108075" cy="145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Obdélník 69"/>
          <p:cNvSpPr/>
          <p:nvPr/>
        </p:nvSpPr>
        <p:spPr>
          <a:xfrm>
            <a:off x="4737100" y="3943350"/>
            <a:ext cx="273050" cy="103505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0975" name="Skupina 73"/>
          <p:cNvGrpSpPr>
            <a:grpSpLocks/>
          </p:cNvGrpSpPr>
          <p:nvPr/>
        </p:nvGrpSpPr>
        <p:grpSpPr bwMode="auto">
          <a:xfrm>
            <a:off x="5913438" y="5314950"/>
            <a:ext cx="314325" cy="280988"/>
            <a:chOff x="5381469" y="1278788"/>
            <a:chExt cx="314793" cy="280189"/>
          </a:xfrm>
        </p:grpSpPr>
        <p:sp>
          <p:nvSpPr>
            <p:cNvPr id="75" name="Ovál 74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5468911" y="1331027"/>
              <a:ext cx="13990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0976" name="Skupina 76"/>
          <p:cNvGrpSpPr>
            <a:grpSpLocks/>
          </p:cNvGrpSpPr>
          <p:nvPr/>
        </p:nvGrpSpPr>
        <p:grpSpPr bwMode="auto">
          <a:xfrm>
            <a:off x="4737100" y="5291138"/>
            <a:ext cx="315913" cy="280987"/>
            <a:chOff x="5381469" y="1278788"/>
            <a:chExt cx="314793" cy="280189"/>
          </a:xfrm>
        </p:grpSpPr>
        <p:sp>
          <p:nvSpPr>
            <p:cNvPr id="78" name="Ovál 77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5468472" y="1331026"/>
              <a:ext cx="140786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0977" name="TextovéPole 79"/>
          <p:cNvSpPr txBox="1">
            <a:spLocks noChangeArrowheads="1"/>
          </p:cNvSpPr>
          <p:nvPr/>
        </p:nvSpPr>
        <p:spPr bwMode="auto">
          <a:xfrm>
            <a:off x="869950" y="300038"/>
            <a:ext cx="81629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Zapoj elektrický obvod. </a:t>
            </a:r>
            <a:r>
              <a:rPr lang="cs-CZ" altLang="cs-CZ" sz="2400">
                <a:solidFill>
                  <a:srgbClr val="FF0000"/>
                </a:solidFill>
              </a:rPr>
              <a:t>1</a:t>
            </a:r>
            <a:r>
              <a:rPr lang="cs-CZ" altLang="cs-CZ" sz="2400"/>
              <a:t>. Klikej postupně na propojovací vodiče.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2</a:t>
            </a:r>
            <a:r>
              <a:rPr lang="cs-CZ" altLang="cs-CZ" sz="2400"/>
              <a:t>. Klikni na nožový kontakt spínače.</a:t>
            </a:r>
          </a:p>
        </p:txBody>
      </p:sp>
      <p:grpSp>
        <p:nvGrpSpPr>
          <p:cNvPr id="87" name="Skupina 86"/>
          <p:cNvGrpSpPr>
            <a:grpSpLocks/>
          </p:cNvGrpSpPr>
          <p:nvPr/>
        </p:nvGrpSpPr>
        <p:grpSpPr bwMode="auto">
          <a:xfrm>
            <a:off x="665163" y="4252913"/>
            <a:ext cx="3178175" cy="2219325"/>
            <a:chOff x="1198544" y="3514113"/>
            <a:chExt cx="3178619" cy="2220418"/>
          </a:xfrm>
        </p:grpSpPr>
        <p:sp>
          <p:nvSpPr>
            <p:cNvPr id="81" name="Volný tvar: obrazec 80"/>
            <p:cNvSpPr/>
            <p:nvPr/>
          </p:nvSpPr>
          <p:spPr>
            <a:xfrm>
              <a:off x="1300158" y="3685647"/>
              <a:ext cx="2970627" cy="1942468"/>
            </a:xfrm>
            <a:custGeom>
              <a:avLst/>
              <a:gdLst>
                <a:gd name="connsiteX0" fmla="*/ 2971800 w 2971800"/>
                <a:gd name="connsiteY0" fmla="*/ 1943100 h 1943100"/>
                <a:gd name="connsiteX1" fmla="*/ 2686050 w 2971800"/>
                <a:gd name="connsiteY1" fmla="*/ 1928813 h 1943100"/>
                <a:gd name="connsiteX2" fmla="*/ 2557463 w 2971800"/>
                <a:gd name="connsiteY2" fmla="*/ 1885950 h 1943100"/>
                <a:gd name="connsiteX3" fmla="*/ 2514600 w 2971800"/>
                <a:gd name="connsiteY3" fmla="*/ 1871663 h 1943100"/>
                <a:gd name="connsiteX4" fmla="*/ 2471738 w 2971800"/>
                <a:gd name="connsiteY4" fmla="*/ 1843088 h 1943100"/>
                <a:gd name="connsiteX5" fmla="*/ 2428875 w 2971800"/>
                <a:gd name="connsiteY5" fmla="*/ 1828800 h 1943100"/>
                <a:gd name="connsiteX6" fmla="*/ 2343150 w 2971800"/>
                <a:gd name="connsiteY6" fmla="*/ 1771650 h 1943100"/>
                <a:gd name="connsiteX7" fmla="*/ 2300288 w 2971800"/>
                <a:gd name="connsiteY7" fmla="*/ 1743075 h 1943100"/>
                <a:gd name="connsiteX8" fmla="*/ 2214563 w 2971800"/>
                <a:gd name="connsiteY8" fmla="*/ 1671638 h 1943100"/>
                <a:gd name="connsiteX9" fmla="*/ 2171700 w 2971800"/>
                <a:gd name="connsiteY9" fmla="*/ 1643063 h 1943100"/>
                <a:gd name="connsiteX10" fmla="*/ 2085975 w 2971800"/>
                <a:gd name="connsiteY10" fmla="*/ 1614488 h 1943100"/>
                <a:gd name="connsiteX11" fmla="*/ 2043113 w 2971800"/>
                <a:gd name="connsiteY11" fmla="*/ 1585913 h 1943100"/>
                <a:gd name="connsiteX12" fmla="*/ 1957388 w 2971800"/>
                <a:gd name="connsiteY12" fmla="*/ 1557338 h 1943100"/>
                <a:gd name="connsiteX13" fmla="*/ 1914525 w 2971800"/>
                <a:gd name="connsiteY13" fmla="*/ 1543050 h 1943100"/>
                <a:gd name="connsiteX14" fmla="*/ 1828800 w 2971800"/>
                <a:gd name="connsiteY14" fmla="*/ 1514475 h 1943100"/>
                <a:gd name="connsiteX15" fmla="*/ 1785938 w 2971800"/>
                <a:gd name="connsiteY15" fmla="*/ 1485900 h 1943100"/>
                <a:gd name="connsiteX16" fmla="*/ 1700213 w 2971800"/>
                <a:gd name="connsiteY16" fmla="*/ 1457325 h 1943100"/>
                <a:gd name="connsiteX17" fmla="*/ 1657350 w 2971800"/>
                <a:gd name="connsiteY17" fmla="*/ 1428750 h 1943100"/>
                <a:gd name="connsiteX18" fmla="*/ 1543050 w 2971800"/>
                <a:gd name="connsiteY18" fmla="*/ 1400175 h 1943100"/>
                <a:gd name="connsiteX19" fmla="*/ 1500188 w 2971800"/>
                <a:gd name="connsiteY19" fmla="*/ 1385888 h 1943100"/>
                <a:gd name="connsiteX20" fmla="*/ 1385888 w 2971800"/>
                <a:gd name="connsiteY20" fmla="*/ 1357313 h 1943100"/>
                <a:gd name="connsiteX21" fmla="*/ 1300163 w 2971800"/>
                <a:gd name="connsiteY21" fmla="*/ 1328738 h 1943100"/>
                <a:gd name="connsiteX22" fmla="*/ 1257300 w 2971800"/>
                <a:gd name="connsiteY22" fmla="*/ 1314450 h 1943100"/>
                <a:gd name="connsiteX23" fmla="*/ 1200150 w 2971800"/>
                <a:gd name="connsiteY23" fmla="*/ 1285875 h 1943100"/>
                <a:gd name="connsiteX24" fmla="*/ 1085850 w 2971800"/>
                <a:gd name="connsiteY24" fmla="*/ 1257300 h 1943100"/>
                <a:gd name="connsiteX25" fmla="*/ 1028700 w 2971800"/>
                <a:gd name="connsiteY25" fmla="*/ 1214438 h 1943100"/>
                <a:gd name="connsiteX26" fmla="*/ 985838 w 2971800"/>
                <a:gd name="connsiteY26" fmla="*/ 1200150 h 1943100"/>
                <a:gd name="connsiteX27" fmla="*/ 885825 w 2971800"/>
                <a:gd name="connsiteY27" fmla="*/ 1157288 h 1943100"/>
                <a:gd name="connsiteX28" fmla="*/ 842963 w 2971800"/>
                <a:gd name="connsiteY28" fmla="*/ 1128713 h 1943100"/>
                <a:gd name="connsiteX29" fmla="*/ 785813 w 2971800"/>
                <a:gd name="connsiteY29" fmla="*/ 1085850 h 1943100"/>
                <a:gd name="connsiteX30" fmla="*/ 671513 w 2971800"/>
                <a:gd name="connsiteY30" fmla="*/ 1028700 h 1943100"/>
                <a:gd name="connsiteX31" fmla="*/ 657225 w 2971800"/>
                <a:gd name="connsiteY31" fmla="*/ 985838 h 1943100"/>
                <a:gd name="connsiteX32" fmla="*/ 571500 w 2971800"/>
                <a:gd name="connsiteY32" fmla="*/ 928688 h 1943100"/>
                <a:gd name="connsiteX33" fmla="*/ 485775 w 2971800"/>
                <a:gd name="connsiteY33" fmla="*/ 885825 h 1943100"/>
                <a:gd name="connsiteX34" fmla="*/ 428625 w 2971800"/>
                <a:gd name="connsiteY34" fmla="*/ 842963 h 1943100"/>
                <a:gd name="connsiteX35" fmla="*/ 385763 w 2971800"/>
                <a:gd name="connsiteY35" fmla="*/ 800100 h 1943100"/>
                <a:gd name="connsiteX36" fmla="*/ 342900 w 2971800"/>
                <a:gd name="connsiteY36" fmla="*/ 771525 h 1943100"/>
                <a:gd name="connsiteX37" fmla="*/ 257175 w 2971800"/>
                <a:gd name="connsiteY37" fmla="*/ 714375 h 1943100"/>
                <a:gd name="connsiteX38" fmla="*/ 214313 w 2971800"/>
                <a:gd name="connsiteY38" fmla="*/ 671513 h 1943100"/>
                <a:gd name="connsiteX39" fmla="*/ 171450 w 2971800"/>
                <a:gd name="connsiteY39" fmla="*/ 657225 h 1943100"/>
                <a:gd name="connsiteX40" fmla="*/ 142875 w 2971800"/>
                <a:gd name="connsiteY40" fmla="*/ 557213 h 1943100"/>
                <a:gd name="connsiteX41" fmla="*/ 85725 w 2971800"/>
                <a:gd name="connsiteY41" fmla="*/ 471488 h 1943100"/>
                <a:gd name="connsiteX42" fmla="*/ 71438 w 2971800"/>
                <a:gd name="connsiteY42" fmla="*/ 428625 h 1943100"/>
                <a:gd name="connsiteX43" fmla="*/ 28575 w 2971800"/>
                <a:gd name="connsiteY43" fmla="*/ 342900 h 1943100"/>
                <a:gd name="connsiteX44" fmla="*/ 14288 w 2971800"/>
                <a:gd name="connsiteY44" fmla="*/ 257175 h 1943100"/>
                <a:gd name="connsiteX45" fmla="*/ 0 w 2971800"/>
                <a:gd name="connsiteY45" fmla="*/ 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971800" h="1943100">
                  <a:moveTo>
                    <a:pt x="2971800" y="1943100"/>
                  </a:moveTo>
                  <a:cubicBezTo>
                    <a:pt x="2876550" y="1938338"/>
                    <a:pt x="2781090" y="1936733"/>
                    <a:pt x="2686050" y="1928813"/>
                  </a:cubicBezTo>
                  <a:cubicBezTo>
                    <a:pt x="2645011" y="1925393"/>
                    <a:pt x="2593594" y="1899499"/>
                    <a:pt x="2557463" y="1885950"/>
                  </a:cubicBezTo>
                  <a:cubicBezTo>
                    <a:pt x="2543361" y="1880662"/>
                    <a:pt x="2528888" y="1876425"/>
                    <a:pt x="2514600" y="1871663"/>
                  </a:cubicBezTo>
                  <a:cubicBezTo>
                    <a:pt x="2500313" y="1862138"/>
                    <a:pt x="2487096" y="1850767"/>
                    <a:pt x="2471738" y="1843088"/>
                  </a:cubicBezTo>
                  <a:cubicBezTo>
                    <a:pt x="2458267" y="1836353"/>
                    <a:pt x="2442040" y="1836114"/>
                    <a:pt x="2428875" y="1828800"/>
                  </a:cubicBezTo>
                  <a:cubicBezTo>
                    <a:pt x="2398854" y="1812122"/>
                    <a:pt x="2371725" y="1790700"/>
                    <a:pt x="2343150" y="1771650"/>
                  </a:cubicBezTo>
                  <a:lnTo>
                    <a:pt x="2300288" y="1743075"/>
                  </a:lnTo>
                  <a:cubicBezTo>
                    <a:pt x="2255402" y="1675747"/>
                    <a:pt x="2292649" y="1716258"/>
                    <a:pt x="2214563" y="1671638"/>
                  </a:cubicBezTo>
                  <a:cubicBezTo>
                    <a:pt x="2199654" y="1663119"/>
                    <a:pt x="2187392" y="1650037"/>
                    <a:pt x="2171700" y="1643063"/>
                  </a:cubicBezTo>
                  <a:cubicBezTo>
                    <a:pt x="2144175" y="1630830"/>
                    <a:pt x="2085975" y="1614488"/>
                    <a:pt x="2085975" y="1614488"/>
                  </a:cubicBezTo>
                  <a:cubicBezTo>
                    <a:pt x="2071688" y="1604963"/>
                    <a:pt x="2058804" y="1592887"/>
                    <a:pt x="2043113" y="1585913"/>
                  </a:cubicBezTo>
                  <a:cubicBezTo>
                    <a:pt x="2015588" y="1573680"/>
                    <a:pt x="1985963" y="1566863"/>
                    <a:pt x="1957388" y="1557338"/>
                  </a:cubicBezTo>
                  <a:lnTo>
                    <a:pt x="1914525" y="1543050"/>
                  </a:lnTo>
                  <a:cubicBezTo>
                    <a:pt x="1914521" y="1543049"/>
                    <a:pt x="1828803" y="1514477"/>
                    <a:pt x="1828800" y="1514475"/>
                  </a:cubicBezTo>
                  <a:cubicBezTo>
                    <a:pt x="1814513" y="1504950"/>
                    <a:pt x="1801629" y="1492874"/>
                    <a:pt x="1785938" y="1485900"/>
                  </a:cubicBezTo>
                  <a:cubicBezTo>
                    <a:pt x="1758413" y="1473667"/>
                    <a:pt x="1725275" y="1474033"/>
                    <a:pt x="1700213" y="1457325"/>
                  </a:cubicBezTo>
                  <a:cubicBezTo>
                    <a:pt x="1685925" y="1447800"/>
                    <a:pt x="1672709" y="1436429"/>
                    <a:pt x="1657350" y="1428750"/>
                  </a:cubicBezTo>
                  <a:cubicBezTo>
                    <a:pt x="1624694" y="1412422"/>
                    <a:pt x="1575651" y="1408325"/>
                    <a:pt x="1543050" y="1400175"/>
                  </a:cubicBezTo>
                  <a:cubicBezTo>
                    <a:pt x="1528440" y="1396522"/>
                    <a:pt x="1514717" y="1389851"/>
                    <a:pt x="1500188" y="1385888"/>
                  </a:cubicBezTo>
                  <a:cubicBezTo>
                    <a:pt x="1462299" y="1375555"/>
                    <a:pt x="1423145" y="1369732"/>
                    <a:pt x="1385888" y="1357313"/>
                  </a:cubicBezTo>
                  <a:lnTo>
                    <a:pt x="1300163" y="1328738"/>
                  </a:lnTo>
                  <a:cubicBezTo>
                    <a:pt x="1285875" y="1323975"/>
                    <a:pt x="1270771" y="1321185"/>
                    <a:pt x="1257300" y="1314450"/>
                  </a:cubicBezTo>
                  <a:cubicBezTo>
                    <a:pt x="1238250" y="1304925"/>
                    <a:pt x="1220356" y="1292610"/>
                    <a:pt x="1200150" y="1285875"/>
                  </a:cubicBezTo>
                  <a:cubicBezTo>
                    <a:pt x="1162893" y="1273456"/>
                    <a:pt x="1085850" y="1257300"/>
                    <a:pt x="1085850" y="1257300"/>
                  </a:cubicBezTo>
                  <a:cubicBezTo>
                    <a:pt x="1066800" y="1243013"/>
                    <a:pt x="1049375" y="1226252"/>
                    <a:pt x="1028700" y="1214438"/>
                  </a:cubicBezTo>
                  <a:cubicBezTo>
                    <a:pt x="1015624" y="1206966"/>
                    <a:pt x="999681" y="1206083"/>
                    <a:pt x="985838" y="1200150"/>
                  </a:cubicBezTo>
                  <a:cubicBezTo>
                    <a:pt x="862270" y="1147191"/>
                    <a:pt x="986333" y="1190789"/>
                    <a:pt x="885825" y="1157288"/>
                  </a:cubicBezTo>
                  <a:cubicBezTo>
                    <a:pt x="871538" y="1147763"/>
                    <a:pt x="856936" y="1138694"/>
                    <a:pt x="842963" y="1128713"/>
                  </a:cubicBezTo>
                  <a:cubicBezTo>
                    <a:pt x="823586" y="1114872"/>
                    <a:pt x="806382" y="1097849"/>
                    <a:pt x="785813" y="1085850"/>
                  </a:cubicBezTo>
                  <a:cubicBezTo>
                    <a:pt x="749019" y="1064386"/>
                    <a:pt x="671513" y="1028700"/>
                    <a:pt x="671513" y="1028700"/>
                  </a:cubicBezTo>
                  <a:cubicBezTo>
                    <a:pt x="666750" y="1014413"/>
                    <a:pt x="667874" y="996487"/>
                    <a:pt x="657225" y="985838"/>
                  </a:cubicBezTo>
                  <a:cubicBezTo>
                    <a:pt x="632941" y="961554"/>
                    <a:pt x="600075" y="947738"/>
                    <a:pt x="571500" y="928688"/>
                  </a:cubicBezTo>
                  <a:cubicBezTo>
                    <a:pt x="516106" y="891759"/>
                    <a:pt x="544929" y="905543"/>
                    <a:pt x="485775" y="885825"/>
                  </a:cubicBezTo>
                  <a:cubicBezTo>
                    <a:pt x="466725" y="871538"/>
                    <a:pt x="446705" y="858460"/>
                    <a:pt x="428625" y="842963"/>
                  </a:cubicBezTo>
                  <a:cubicBezTo>
                    <a:pt x="413284" y="829813"/>
                    <a:pt x="401285" y="813035"/>
                    <a:pt x="385763" y="800100"/>
                  </a:cubicBezTo>
                  <a:cubicBezTo>
                    <a:pt x="372571" y="789107"/>
                    <a:pt x="356092" y="782518"/>
                    <a:pt x="342900" y="771525"/>
                  </a:cubicBezTo>
                  <a:cubicBezTo>
                    <a:pt x="271550" y="712067"/>
                    <a:pt x="332503" y="739485"/>
                    <a:pt x="257175" y="714375"/>
                  </a:cubicBezTo>
                  <a:cubicBezTo>
                    <a:pt x="242888" y="700088"/>
                    <a:pt x="231125" y="682721"/>
                    <a:pt x="214313" y="671513"/>
                  </a:cubicBezTo>
                  <a:cubicBezTo>
                    <a:pt x="201782" y="663159"/>
                    <a:pt x="182099" y="667874"/>
                    <a:pt x="171450" y="657225"/>
                  </a:cubicBezTo>
                  <a:cubicBezTo>
                    <a:pt x="164430" y="650205"/>
                    <a:pt x="143244" y="557951"/>
                    <a:pt x="142875" y="557213"/>
                  </a:cubicBezTo>
                  <a:cubicBezTo>
                    <a:pt x="127516" y="526496"/>
                    <a:pt x="85725" y="471488"/>
                    <a:pt x="85725" y="471488"/>
                  </a:cubicBezTo>
                  <a:cubicBezTo>
                    <a:pt x="80963" y="457200"/>
                    <a:pt x="78173" y="442096"/>
                    <a:pt x="71438" y="428625"/>
                  </a:cubicBezTo>
                  <a:cubicBezTo>
                    <a:pt x="16041" y="317830"/>
                    <a:pt x="64491" y="450645"/>
                    <a:pt x="28575" y="342900"/>
                  </a:cubicBezTo>
                  <a:cubicBezTo>
                    <a:pt x="23813" y="314325"/>
                    <a:pt x="16694" y="286044"/>
                    <a:pt x="14288" y="257175"/>
                  </a:cubicBezTo>
                  <a:cubicBezTo>
                    <a:pt x="7158" y="171614"/>
                    <a:pt x="0" y="0"/>
                    <a:pt x="0" y="0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4175522" y="5523289"/>
              <a:ext cx="201641" cy="21124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1198544" y="3514113"/>
              <a:ext cx="201640" cy="21124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2" name="Skupina 91"/>
          <p:cNvGrpSpPr>
            <a:grpSpLocks/>
          </p:cNvGrpSpPr>
          <p:nvPr/>
        </p:nvGrpSpPr>
        <p:grpSpPr bwMode="auto">
          <a:xfrm>
            <a:off x="4043363" y="976313"/>
            <a:ext cx="6767512" cy="542925"/>
            <a:chOff x="1274191" y="4158690"/>
            <a:chExt cx="3159176" cy="543806"/>
          </a:xfrm>
        </p:grpSpPr>
        <p:sp>
          <p:nvSpPr>
            <p:cNvPr id="83" name="Ovál 82"/>
            <p:cNvSpPr/>
            <p:nvPr/>
          </p:nvSpPr>
          <p:spPr>
            <a:xfrm>
              <a:off x="1274191" y="4491015"/>
              <a:ext cx="201571" cy="21148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4231796" y="4158690"/>
              <a:ext cx="201571" cy="2114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8" name="Volný tvar: obrazec 87"/>
            <p:cNvSpPr/>
            <p:nvPr/>
          </p:nvSpPr>
          <p:spPr>
            <a:xfrm>
              <a:off x="1392762" y="4214342"/>
              <a:ext cx="2914623" cy="386389"/>
            </a:xfrm>
            <a:custGeom>
              <a:avLst/>
              <a:gdLst>
                <a:gd name="connsiteX0" fmla="*/ 0 w 2914650"/>
                <a:gd name="connsiteY0" fmla="*/ 385762 h 385762"/>
                <a:gd name="connsiteX1" fmla="*/ 114300 w 2914650"/>
                <a:gd name="connsiteY1" fmla="*/ 371475 h 385762"/>
                <a:gd name="connsiteX2" fmla="*/ 385763 w 2914650"/>
                <a:gd name="connsiteY2" fmla="*/ 314325 h 385762"/>
                <a:gd name="connsiteX3" fmla="*/ 542925 w 2914650"/>
                <a:gd name="connsiteY3" fmla="*/ 271462 h 385762"/>
                <a:gd name="connsiteX4" fmla="*/ 585788 w 2914650"/>
                <a:gd name="connsiteY4" fmla="*/ 257175 h 385762"/>
                <a:gd name="connsiteX5" fmla="*/ 628650 w 2914650"/>
                <a:gd name="connsiteY5" fmla="*/ 228600 h 385762"/>
                <a:gd name="connsiteX6" fmla="*/ 671513 w 2914650"/>
                <a:gd name="connsiteY6" fmla="*/ 214312 h 385762"/>
                <a:gd name="connsiteX7" fmla="*/ 800100 w 2914650"/>
                <a:gd name="connsiteY7" fmla="*/ 142875 h 385762"/>
                <a:gd name="connsiteX8" fmla="*/ 842963 w 2914650"/>
                <a:gd name="connsiteY8" fmla="*/ 100012 h 385762"/>
                <a:gd name="connsiteX9" fmla="*/ 971550 w 2914650"/>
                <a:gd name="connsiteY9" fmla="*/ 57150 h 385762"/>
                <a:gd name="connsiteX10" fmla="*/ 1057275 w 2914650"/>
                <a:gd name="connsiteY10" fmla="*/ 28575 h 385762"/>
                <a:gd name="connsiteX11" fmla="*/ 1414463 w 2914650"/>
                <a:gd name="connsiteY11" fmla="*/ 0 h 385762"/>
                <a:gd name="connsiteX12" fmla="*/ 2643188 w 2914650"/>
                <a:gd name="connsiteY12" fmla="*/ 14287 h 385762"/>
                <a:gd name="connsiteX13" fmla="*/ 2743200 w 2914650"/>
                <a:gd name="connsiteY13" fmla="*/ 28575 h 385762"/>
                <a:gd name="connsiteX14" fmla="*/ 2814638 w 2914650"/>
                <a:gd name="connsiteY14" fmla="*/ 42862 h 385762"/>
                <a:gd name="connsiteX15" fmla="*/ 2914650 w 2914650"/>
                <a:gd name="connsiteY15" fmla="*/ 85725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14650" h="385762">
                  <a:moveTo>
                    <a:pt x="0" y="385762"/>
                  </a:moveTo>
                  <a:cubicBezTo>
                    <a:pt x="38100" y="381000"/>
                    <a:pt x="76471" y="378054"/>
                    <a:pt x="114300" y="371475"/>
                  </a:cubicBezTo>
                  <a:cubicBezTo>
                    <a:pt x="494328" y="305383"/>
                    <a:pt x="218459" y="351504"/>
                    <a:pt x="385763" y="314325"/>
                  </a:cubicBezTo>
                  <a:cubicBezTo>
                    <a:pt x="506929" y="287399"/>
                    <a:pt x="409116" y="316064"/>
                    <a:pt x="542925" y="271462"/>
                  </a:cubicBezTo>
                  <a:lnTo>
                    <a:pt x="585788" y="257175"/>
                  </a:lnTo>
                  <a:cubicBezTo>
                    <a:pt x="600075" y="247650"/>
                    <a:pt x="613292" y="236279"/>
                    <a:pt x="628650" y="228600"/>
                  </a:cubicBezTo>
                  <a:cubicBezTo>
                    <a:pt x="642121" y="221865"/>
                    <a:pt x="658348" y="221626"/>
                    <a:pt x="671513" y="214312"/>
                  </a:cubicBezTo>
                  <a:cubicBezTo>
                    <a:pt x="818894" y="132434"/>
                    <a:pt x="703115" y="175203"/>
                    <a:pt x="800100" y="142875"/>
                  </a:cubicBezTo>
                  <a:cubicBezTo>
                    <a:pt x="814388" y="128587"/>
                    <a:pt x="825300" y="109825"/>
                    <a:pt x="842963" y="100012"/>
                  </a:cubicBezTo>
                  <a:cubicBezTo>
                    <a:pt x="842968" y="100009"/>
                    <a:pt x="950116" y="64295"/>
                    <a:pt x="971550" y="57150"/>
                  </a:cubicBezTo>
                  <a:lnTo>
                    <a:pt x="1057275" y="28575"/>
                  </a:lnTo>
                  <a:cubicBezTo>
                    <a:pt x="1252051" y="4227"/>
                    <a:pt x="1133245" y="16542"/>
                    <a:pt x="1414463" y="0"/>
                  </a:cubicBezTo>
                  <a:lnTo>
                    <a:pt x="2643188" y="14287"/>
                  </a:lnTo>
                  <a:cubicBezTo>
                    <a:pt x="2676856" y="15011"/>
                    <a:pt x="2709982" y="23039"/>
                    <a:pt x="2743200" y="28575"/>
                  </a:cubicBezTo>
                  <a:cubicBezTo>
                    <a:pt x="2767154" y="32567"/>
                    <a:pt x="2791209" y="36472"/>
                    <a:pt x="2814638" y="42862"/>
                  </a:cubicBezTo>
                  <a:cubicBezTo>
                    <a:pt x="2899077" y="65890"/>
                    <a:pt x="2880782" y="51854"/>
                    <a:pt x="2914650" y="8572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6" name="Skupina 95"/>
          <p:cNvGrpSpPr>
            <a:grpSpLocks/>
          </p:cNvGrpSpPr>
          <p:nvPr/>
        </p:nvGrpSpPr>
        <p:grpSpPr bwMode="auto">
          <a:xfrm>
            <a:off x="7051675" y="3908425"/>
            <a:ext cx="4362450" cy="2554288"/>
            <a:chOff x="6997146" y="3241777"/>
            <a:chExt cx="4362315" cy="2554246"/>
          </a:xfrm>
        </p:grpSpPr>
        <p:sp>
          <p:nvSpPr>
            <p:cNvPr id="82" name="Ovál 81"/>
            <p:cNvSpPr/>
            <p:nvPr/>
          </p:nvSpPr>
          <p:spPr>
            <a:xfrm>
              <a:off x="11157855" y="3241777"/>
              <a:ext cx="201606" cy="21272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6997146" y="5583301"/>
              <a:ext cx="201607" cy="21272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5" name="Volný tvar: obrazec 94"/>
            <p:cNvSpPr/>
            <p:nvPr/>
          </p:nvSpPr>
          <p:spPr>
            <a:xfrm>
              <a:off x="7114617" y="3416399"/>
              <a:ext cx="4143247" cy="2314537"/>
            </a:xfrm>
            <a:custGeom>
              <a:avLst/>
              <a:gdLst>
                <a:gd name="connsiteX0" fmla="*/ 4143375 w 4143375"/>
                <a:gd name="connsiteY0" fmla="*/ 0 h 2314575"/>
                <a:gd name="connsiteX1" fmla="*/ 3914775 w 4143375"/>
                <a:gd name="connsiteY1" fmla="*/ 442913 h 2314575"/>
                <a:gd name="connsiteX2" fmla="*/ 3886200 w 4143375"/>
                <a:gd name="connsiteY2" fmla="*/ 485775 h 2314575"/>
                <a:gd name="connsiteX3" fmla="*/ 3829050 w 4143375"/>
                <a:gd name="connsiteY3" fmla="*/ 585788 h 2314575"/>
                <a:gd name="connsiteX4" fmla="*/ 3629025 w 4143375"/>
                <a:gd name="connsiteY4" fmla="*/ 757238 h 2314575"/>
                <a:gd name="connsiteX5" fmla="*/ 3557588 w 4143375"/>
                <a:gd name="connsiteY5" fmla="*/ 814388 h 2314575"/>
                <a:gd name="connsiteX6" fmla="*/ 3500438 w 4143375"/>
                <a:gd name="connsiteY6" fmla="*/ 842963 h 2314575"/>
                <a:gd name="connsiteX7" fmla="*/ 3171825 w 4143375"/>
                <a:gd name="connsiteY7" fmla="*/ 1085850 h 2314575"/>
                <a:gd name="connsiteX8" fmla="*/ 3114675 w 4143375"/>
                <a:gd name="connsiteY8" fmla="*/ 1100138 h 2314575"/>
                <a:gd name="connsiteX9" fmla="*/ 3057525 w 4143375"/>
                <a:gd name="connsiteY9" fmla="*/ 1143000 h 2314575"/>
                <a:gd name="connsiteX10" fmla="*/ 3000375 w 4143375"/>
                <a:gd name="connsiteY10" fmla="*/ 1171575 h 2314575"/>
                <a:gd name="connsiteX11" fmla="*/ 2943225 w 4143375"/>
                <a:gd name="connsiteY11" fmla="*/ 1228725 h 2314575"/>
                <a:gd name="connsiteX12" fmla="*/ 2828925 w 4143375"/>
                <a:gd name="connsiteY12" fmla="*/ 1271588 h 2314575"/>
                <a:gd name="connsiteX13" fmla="*/ 2728913 w 4143375"/>
                <a:gd name="connsiteY13" fmla="*/ 1343025 h 2314575"/>
                <a:gd name="connsiteX14" fmla="*/ 2686050 w 4143375"/>
                <a:gd name="connsiteY14" fmla="*/ 1371600 h 2314575"/>
                <a:gd name="connsiteX15" fmla="*/ 2628900 w 4143375"/>
                <a:gd name="connsiteY15" fmla="*/ 1385888 h 2314575"/>
                <a:gd name="connsiteX16" fmla="*/ 2571750 w 4143375"/>
                <a:gd name="connsiteY16" fmla="*/ 1414463 h 2314575"/>
                <a:gd name="connsiteX17" fmla="*/ 2528888 w 4143375"/>
                <a:gd name="connsiteY17" fmla="*/ 1443038 h 2314575"/>
                <a:gd name="connsiteX18" fmla="*/ 2471738 w 4143375"/>
                <a:gd name="connsiteY18" fmla="*/ 1457325 h 2314575"/>
                <a:gd name="connsiteX19" fmla="*/ 2386013 w 4143375"/>
                <a:gd name="connsiteY19" fmla="*/ 1514475 h 2314575"/>
                <a:gd name="connsiteX20" fmla="*/ 2328863 w 4143375"/>
                <a:gd name="connsiteY20" fmla="*/ 1557338 h 2314575"/>
                <a:gd name="connsiteX21" fmla="*/ 2243138 w 4143375"/>
                <a:gd name="connsiteY21" fmla="*/ 1585913 h 2314575"/>
                <a:gd name="connsiteX22" fmla="*/ 2200275 w 4143375"/>
                <a:gd name="connsiteY22" fmla="*/ 1614488 h 2314575"/>
                <a:gd name="connsiteX23" fmla="*/ 2143125 w 4143375"/>
                <a:gd name="connsiteY23" fmla="*/ 1628775 h 2314575"/>
                <a:gd name="connsiteX24" fmla="*/ 2057400 w 4143375"/>
                <a:gd name="connsiteY24" fmla="*/ 1657350 h 2314575"/>
                <a:gd name="connsiteX25" fmla="*/ 2000250 w 4143375"/>
                <a:gd name="connsiteY25" fmla="*/ 1671638 h 2314575"/>
                <a:gd name="connsiteX26" fmla="*/ 1957388 w 4143375"/>
                <a:gd name="connsiteY26" fmla="*/ 1685925 h 2314575"/>
                <a:gd name="connsiteX27" fmla="*/ 1900238 w 4143375"/>
                <a:gd name="connsiteY27" fmla="*/ 1714500 h 2314575"/>
                <a:gd name="connsiteX28" fmla="*/ 1628775 w 4143375"/>
                <a:gd name="connsiteY28" fmla="*/ 1743075 h 2314575"/>
                <a:gd name="connsiteX29" fmla="*/ 1528763 w 4143375"/>
                <a:gd name="connsiteY29" fmla="*/ 1771650 h 2314575"/>
                <a:gd name="connsiteX30" fmla="*/ 1471613 w 4143375"/>
                <a:gd name="connsiteY30" fmla="*/ 1785938 h 2314575"/>
                <a:gd name="connsiteX31" fmla="*/ 1428750 w 4143375"/>
                <a:gd name="connsiteY31" fmla="*/ 1814513 h 2314575"/>
                <a:gd name="connsiteX32" fmla="*/ 1314450 w 4143375"/>
                <a:gd name="connsiteY32" fmla="*/ 1843088 h 2314575"/>
                <a:gd name="connsiteX33" fmla="*/ 1228725 w 4143375"/>
                <a:gd name="connsiteY33" fmla="*/ 1900238 h 2314575"/>
                <a:gd name="connsiteX34" fmla="*/ 1157288 w 4143375"/>
                <a:gd name="connsiteY34" fmla="*/ 1943100 h 2314575"/>
                <a:gd name="connsiteX35" fmla="*/ 1114425 w 4143375"/>
                <a:gd name="connsiteY35" fmla="*/ 1971675 h 2314575"/>
                <a:gd name="connsiteX36" fmla="*/ 1057275 w 4143375"/>
                <a:gd name="connsiteY36" fmla="*/ 2000250 h 2314575"/>
                <a:gd name="connsiteX37" fmla="*/ 942975 w 4143375"/>
                <a:gd name="connsiteY37" fmla="*/ 2057400 h 2314575"/>
                <a:gd name="connsiteX38" fmla="*/ 857250 w 4143375"/>
                <a:gd name="connsiteY38" fmla="*/ 2114550 h 2314575"/>
                <a:gd name="connsiteX39" fmla="*/ 814388 w 4143375"/>
                <a:gd name="connsiteY39" fmla="*/ 2128838 h 2314575"/>
                <a:gd name="connsiteX40" fmla="*/ 728663 w 4143375"/>
                <a:gd name="connsiteY40" fmla="*/ 2185988 h 2314575"/>
                <a:gd name="connsiteX41" fmla="*/ 685800 w 4143375"/>
                <a:gd name="connsiteY41" fmla="*/ 2214563 h 2314575"/>
                <a:gd name="connsiteX42" fmla="*/ 600075 w 4143375"/>
                <a:gd name="connsiteY42" fmla="*/ 2228850 h 2314575"/>
                <a:gd name="connsiteX43" fmla="*/ 300038 w 4143375"/>
                <a:gd name="connsiteY43" fmla="*/ 2257425 h 2314575"/>
                <a:gd name="connsiteX44" fmla="*/ 100013 w 4143375"/>
                <a:gd name="connsiteY44" fmla="*/ 2271713 h 2314575"/>
                <a:gd name="connsiteX45" fmla="*/ 57150 w 4143375"/>
                <a:gd name="connsiteY45" fmla="*/ 2300288 h 2314575"/>
                <a:gd name="connsiteX46" fmla="*/ 0 w 4143375"/>
                <a:gd name="connsiteY46" fmla="*/ 2314575 h 231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143375" h="2314575">
                  <a:moveTo>
                    <a:pt x="4143375" y="0"/>
                  </a:moveTo>
                  <a:cubicBezTo>
                    <a:pt x="4067175" y="147638"/>
                    <a:pt x="3992511" y="296078"/>
                    <a:pt x="3914775" y="442913"/>
                  </a:cubicBezTo>
                  <a:cubicBezTo>
                    <a:pt x="3906741" y="458089"/>
                    <a:pt x="3894719" y="470866"/>
                    <a:pt x="3886200" y="485775"/>
                  </a:cubicBezTo>
                  <a:cubicBezTo>
                    <a:pt x="3863035" y="526313"/>
                    <a:pt x="3858886" y="550979"/>
                    <a:pt x="3829050" y="585788"/>
                  </a:cubicBezTo>
                  <a:cubicBezTo>
                    <a:pt x="3774355" y="649600"/>
                    <a:pt x="3689749" y="708659"/>
                    <a:pt x="3629025" y="757238"/>
                  </a:cubicBezTo>
                  <a:cubicBezTo>
                    <a:pt x="3605213" y="776288"/>
                    <a:pt x="3584863" y="800750"/>
                    <a:pt x="3557588" y="814388"/>
                  </a:cubicBezTo>
                  <a:cubicBezTo>
                    <a:pt x="3538538" y="823913"/>
                    <a:pt x="3517704" y="830493"/>
                    <a:pt x="3500438" y="842963"/>
                  </a:cubicBezTo>
                  <a:cubicBezTo>
                    <a:pt x="3405486" y="911539"/>
                    <a:pt x="3282522" y="1026244"/>
                    <a:pt x="3171825" y="1085850"/>
                  </a:cubicBezTo>
                  <a:cubicBezTo>
                    <a:pt x="3154536" y="1095160"/>
                    <a:pt x="3133725" y="1095375"/>
                    <a:pt x="3114675" y="1100138"/>
                  </a:cubicBezTo>
                  <a:cubicBezTo>
                    <a:pt x="3095625" y="1114425"/>
                    <a:pt x="3077718" y="1130380"/>
                    <a:pt x="3057525" y="1143000"/>
                  </a:cubicBezTo>
                  <a:cubicBezTo>
                    <a:pt x="3039464" y="1154288"/>
                    <a:pt x="3017414" y="1158796"/>
                    <a:pt x="3000375" y="1171575"/>
                  </a:cubicBezTo>
                  <a:cubicBezTo>
                    <a:pt x="2978822" y="1187739"/>
                    <a:pt x="2966496" y="1215150"/>
                    <a:pt x="2943225" y="1228725"/>
                  </a:cubicBezTo>
                  <a:cubicBezTo>
                    <a:pt x="2908077" y="1249228"/>
                    <a:pt x="2867025" y="1257300"/>
                    <a:pt x="2828925" y="1271588"/>
                  </a:cubicBezTo>
                  <a:cubicBezTo>
                    <a:pt x="2759110" y="1341403"/>
                    <a:pt x="2816672" y="1292877"/>
                    <a:pt x="2728913" y="1343025"/>
                  </a:cubicBezTo>
                  <a:cubicBezTo>
                    <a:pt x="2714004" y="1351544"/>
                    <a:pt x="2701833" y="1364836"/>
                    <a:pt x="2686050" y="1371600"/>
                  </a:cubicBezTo>
                  <a:cubicBezTo>
                    <a:pt x="2668001" y="1379335"/>
                    <a:pt x="2647286" y="1378993"/>
                    <a:pt x="2628900" y="1385888"/>
                  </a:cubicBezTo>
                  <a:cubicBezTo>
                    <a:pt x="2608958" y="1393366"/>
                    <a:pt x="2590242" y="1403896"/>
                    <a:pt x="2571750" y="1414463"/>
                  </a:cubicBezTo>
                  <a:cubicBezTo>
                    <a:pt x="2556841" y="1422982"/>
                    <a:pt x="2544671" y="1436274"/>
                    <a:pt x="2528888" y="1443038"/>
                  </a:cubicBezTo>
                  <a:cubicBezTo>
                    <a:pt x="2510839" y="1450773"/>
                    <a:pt x="2490788" y="1452563"/>
                    <a:pt x="2471738" y="1457325"/>
                  </a:cubicBezTo>
                  <a:cubicBezTo>
                    <a:pt x="2443163" y="1476375"/>
                    <a:pt x="2413487" y="1493869"/>
                    <a:pt x="2386013" y="1514475"/>
                  </a:cubicBezTo>
                  <a:cubicBezTo>
                    <a:pt x="2366963" y="1528763"/>
                    <a:pt x="2350162" y="1546689"/>
                    <a:pt x="2328863" y="1557338"/>
                  </a:cubicBezTo>
                  <a:cubicBezTo>
                    <a:pt x="2301922" y="1570808"/>
                    <a:pt x="2268200" y="1569205"/>
                    <a:pt x="2243138" y="1585913"/>
                  </a:cubicBezTo>
                  <a:cubicBezTo>
                    <a:pt x="2228850" y="1595438"/>
                    <a:pt x="2216058" y="1607724"/>
                    <a:pt x="2200275" y="1614488"/>
                  </a:cubicBezTo>
                  <a:cubicBezTo>
                    <a:pt x="2182226" y="1622223"/>
                    <a:pt x="2161933" y="1623133"/>
                    <a:pt x="2143125" y="1628775"/>
                  </a:cubicBezTo>
                  <a:cubicBezTo>
                    <a:pt x="2114275" y="1637430"/>
                    <a:pt x="2086621" y="1650044"/>
                    <a:pt x="2057400" y="1657350"/>
                  </a:cubicBezTo>
                  <a:cubicBezTo>
                    <a:pt x="2038350" y="1662113"/>
                    <a:pt x="2019131" y="1666243"/>
                    <a:pt x="2000250" y="1671638"/>
                  </a:cubicBezTo>
                  <a:cubicBezTo>
                    <a:pt x="1985769" y="1675775"/>
                    <a:pt x="1971230" y="1679993"/>
                    <a:pt x="1957388" y="1685925"/>
                  </a:cubicBezTo>
                  <a:cubicBezTo>
                    <a:pt x="1937812" y="1694315"/>
                    <a:pt x="1920786" y="1708896"/>
                    <a:pt x="1900238" y="1714500"/>
                  </a:cubicBezTo>
                  <a:cubicBezTo>
                    <a:pt x="1850958" y="1727940"/>
                    <a:pt x="1650712" y="1741247"/>
                    <a:pt x="1628775" y="1743075"/>
                  </a:cubicBezTo>
                  <a:cubicBezTo>
                    <a:pt x="1450113" y="1787742"/>
                    <a:pt x="1672242" y="1730656"/>
                    <a:pt x="1528763" y="1771650"/>
                  </a:cubicBezTo>
                  <a:cubicBezTo>
                    <a:pt x="1509882" y="1777045"/>
                    <a:pt x="1490663" y="1781175"/>
                    <a:pt x="1471613" y="1785938"/>
                  </a:cubicBezTo>
                  <a:cubicBezTo>
                    <a:pt x="1457325" y="1795463"/>
                    <a:pt x="1444828" y="1808484"/>
                    <a:pt x="1428750" y="1814513"/>
                  </a:cubicBezTo>
                  <a:cubicBezTo>
                    <a:pt x="1389767" y="1829131"/>
                    <a:pt x="1351064" y="1822747"/>
                    <a:pt x="1314450" y="1843088"/>
                  </a:cubicBezTo>
                  <a:cubicBezTo>
                    <a:pt x="1284429" y="1859766"/>
                    <a:pt x="1257699" y="1881800"/>
                    <a:pt x="1228725" y="1900238"/>
                  </a:cubicBezTo>
                  <a:cubicBezTo>
                    <a:pt x="1205297" y="1915147"/>
                    <a:pt x="1180394" y="1927696"/>
                    <a:pt x="1157288" y="1943100"/>
                  </a:cubicBezTo>
                  <a:cubicBezTo>
                    <a:pt x="1143000" y="1952625"/>
                    <a:pt x="1129334" y="1963156"/>
                    <a:pt x="1114425" y="1971675"/>
                  </a:cubicBezTo>
                  <a:cubicBezTo>
                    <a:pt x="1095933" y="1982242"/>
                    <a:pt x="1075336" y="1988962"/>
                    <a:pt x="1057275" y="2000250"/>
                  </a:cubicBezTo>
                  <a:cubicBezTo>
                    <a:pt x="960130" y="2060966"/>
                    <a:pt x="1043254" y="2032331"/>
                    <a:pt x="942975" y="2057400"/>
                  </a:cubicBezTo>
                  <a:cubicBezTo>
                    <a:pt x="914400" y="2076450"/>
                    <a:pt x="889830" y="2103689"/>
                    <a:pt x="857250" y="2114550"/>
                  </a:cubicBezTo>
                  <a:cubicBezTo>
                    <a:pt x="842963" y="2119313"/>
                    <a:pt x="827553" y="2121524"/>
                    <a:pt x="814388" y="2128838"/>
                  </a:cubicBezTo>
                  <a:cubicBezTo>
                    <a:pt x="784367" y="2145517"/>
                    <a:pt x="757238" y="2166938"/>
                    <a:pt x="728663" y="2185988"/>
                  </a:cubicBezTo>
                  <a:cubicBezTo>
                    <a:pt x="714375" y="2195513"/>
                    <a:pt x="702738" y="2211740"/>
                    <a:pt x="685800" y="2214563"/>
                  </a:cubicBezTo>
                  <a:lnTo>
                    <a:pt x="600075" y="2228850"/>
                  </a:lnTo>
                  <a:cubicBezTo>
                    <a:pt x="474538" y="2270698"/>
                    <a:pt x="579231" y="2239975"/>
                    <a:pt x="300038" y="2257425"/>
                  </a:cubicBezTo>
                  <a:lnTo>
                    <a:pt x="100013" y="2271713"/>
                  </a:lnTo>
                  <a:cubicBezTo>
                    <a:pt x="85725" y="2281238"/>
                    <a:pt x="72933" y="2293524"/>
                    <a:pt x="57150" y="2300288"/>
                  </a:cubicBezTo>
                  <a:cubicBezTo>
                    <a:pt x="39101" y="2308023"/>
                    <a:pt x="0" y="2314575"/>
                    <a:pt x="0" y="2314575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" name="Skupina 56"/>
          <p:cNvGrpSpPr>
            <a:grpSpLocks/>
          </p:cNvGrpSpPr>
          <p:nvPr/>
        </p:nvGrpSpPr>
        <p:grpSpPr bwMode="auto">
          <a:xfrm>
            <a:off x="9591675" y="1536700"/>
            <a:ext cx="642938" cy="1173163"/>
            <a:chOff x="8270664" y="3912810"/>
            <a:chExt cx="642396" cy="1173675"/>
          </a:xfrm>
        </p:grpSpPr>
        <p:pic>
          <p:nvPicPr>
            <p:cNvPr id="40983" name="Obrázek 49" descr="Obsah obrázku světlo, objekt&#10;&#10;Popis byl vytvořen automaticky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270664" y="3912810"/>
              <a:ext cx="642396" cy="10162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" name="Obdélník 55"/>
            <p:cNvSpPr/>
            <p:nvPr/>
          </p:nvSpPr>
          <p:spPr>
            <a:xfrm>
              <a:off x="8449901" y="4772023"/>
              <a:ext cx="283922" cy="314462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061325" y="4933950"/>
            <a:ext cx="39274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Proč se žárovka rozsvítila?</a:t>
            </a:r>
          </a:p>
          <a:p>
            <a:endParaRPr lang="cs-CZ" altLang="cs-CZ" sz="2400"/>
          </a:p>
          <a:p>
            <a:r>
              <a:rPr lang="cs-CZ" altLang="cs-CZ" sz="2400"/>
              <a:t>Zdůvodnění napiš do notesu a</a:t>
            </a:r>
          </a:p>
          <a:p>
            <a:r>
              <a:rPr lang="cs-CZ" altLang="cs-CZ" sz="2400"/>
              <a:t>proveď kontrolu kliknutím na</a:t>
            </a:r>
          </a:p>
          <a:p>
            <a:r>
              <a:rPr lang="cs-CZ" altLang="cs-CZ" sz="2400"/>
              <a:t>černý obdélník.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0.09049 -0.131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" y="-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48148E-6 L -0.08724 -0.1358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44444E-6 L -0.10546 0.2990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" y="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ovéPole 2"/>
          <p:cNvSpPr txBox="1">
            <a:spLocks noChangeArrowheads="1"/>
          </p:cNvSpPr>
          <p:nvPr/>
        </p:nvSpPr>
        <p:spPr bwMode="auto">
          <a:xfrm>
            <a:off x="711200" y="190500"/>
            <a:ext cx="10898188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 sepnutí spínače jsme uzavřeli elektrický obvod a obvodem začal procházet</a:t>
            </a:r>
          </a:p>
          <a:p>
            <a:r>
              <a:rPr lang="cs-CZ" altLang="cs-CZ" sz="2400" dirty="0"/>
              <a:t>elektrický proud. Žárovka se rozsvítila.</a:t>
            </a:r>
          </a:p>
          <a:p>
            <a:endParaRPr lang="cs-CZ" altLang="cs-CZ" sz="2400" dirty="0"/>
          </a:p>
          <a:p>
            <a:r>
              <a:rPr lang="cs-CZ" altLang="cs-CZ" sz="2400" dirty="0"/>
              <a:t>Můžeme zjišťovat, zda elektrickým obvodem prochází proud i jiným způsobem –</a:t>
            </a:r>
          </a:p>
          <a:p>
            <a:r>
              <a:rPr lang="cs-CZ" altLang="cs-CZ" sz="2400" dirty="0"/>
              <a:t>pomocí jednoduchého měřicího přístroje, který se nazývá </a:t>
            </a:r>
            <a:r>
              <a:rPr lang="cs-CZ" altLang="cs-CZ" sz="2400" dirty="0">
                <a:solidFill>
                  <a:srgbClr val="FF0000"/>
                </a:solidFill>
              </a:rPr>
              <a:t>galvanometr</a:t>
            </a:r>
            <a:r>
              <a:rPr lang="cs-CZ" altLang="cs-CZ" sz="2400" dirty="0"/>
              <a:t>.</a:t>
            </a:r>
          </a:p>
          <a:p>
            <a:r>
              <a:rPr lang="cs-CZ" altLang="cs-CZ" sz="2400" dirty="0"/>
              <a:t>Galvanometrem zjišťujeme, zda obvodem </a:t>
            </a:r>
            <a:r>
              <a:rPr lang="cs-CZ" altLang="cs-CZ" sz="2400" dirty="0" smtClean="0"/>
              <a:t>prochází </a:t>
            </a:r>
            <a:r>
              <a:rPr lang="cs-CZ" altLang="cs-CZ" sz="2400" dirty="0"/>
              <a:t>nebo neprochází elektrický proud.</a:t>
            </a:r>
          </a:p>
          <a:p>
            <a:r>
              <a:rPr lang="cs-CZ" altLang="cs-CZ" sz="2400" dirty="0"/>
              <a:t>Schematická značka:</a:t>
            </a:r>
          </a:p>
          <a:p>
            <a:r>
              <a:rPr lang="cs-CZ" altLang="cs-CZ" sz="2400" dirty="0"/>
              <a:t>                                                                  Popiš jednotlivé části galvanometru.</a:t>
            </a:r>
          </a:p>
          <a:p>
            <a:endParaRPr lang="cs-CZ" altLang="cs-CZ" sz="2400" dirty="0"/>
          </a:p>
        </p:txBody>
      </p:sp>
      <p:cxnSp>
        <p:nvCxnSpPr>
          <p:cNvPr id="6" name="Přímá spojnice 5"/>
          <p:cNvCxnSpPr>
            <a:cxnSpLocks/>
          </p:cNvCxnSpPr>
          <p:nvPr/>
        </p:nvCxnSpPr>
        <p:spPr>
          <a:xfrm>
            <a:off x="379413" y="3554413"/>
            <a:ext cx="17430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669925" y="3065463"/>
            <a:ext cx="1168400" cy="1125537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G</a:t>
            </a:r>
          </a:p>
        </p:txBody>
      </p:sp>
      <p:sp>
        <p:nvSpPr>
          <p:cNvPr id="2" name="Obdélník 1"/>
          <p:cNvSpPr/>
          <p:nvPr/>
        </p:nvSpPr>
        <p:spPr>
          <a:xfrm>
            <a:off x="679450" y="187325"/>
            <a:ext cx="11036300" cy="735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7916863" y="1754188"/>
            <a:ext cx="1765300" cy="374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769938" y="2012950"/>
            <a:ext cx="2136775" cy="3873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44875" y="5018088"/>
            <a:ext cx="519113" cy="107632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louk 11"/>
          <p:cNvSpPr/>
          <p:nvPr/>
        </p:nvSpPr>
        <p:spPr>
          <a:xfrm rot="7493513">
            <a:off x="3329782" y="4534694"/>
            <a:ext cx="541337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louk 12"/>
          <p:cNvSpPr/>
          <p:nvPr/>
        </p:nvSpPr>
        <p:spPr>
          <a:xfrm rot="7493513">
            <a:off x="3329782" y="463470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louk 13"/>
          <p:cNvSpPr/>
          <p:nvPr/>
        </p:nvSpPr>
        <p:spPr>
          <a:xfrm rot="7493513">
            <a:off x="3341688" y="4745037"/>
            <a:ext cx="541338" cy="9699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7493513">
            <a:off x="3328988" y="5127625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louk 15"/>
          <p:cNvSpPr/>
          <p:nvPr/>
        </p:nvSpPr>
        <p:spPr>
          <a:xfrm rot="7493513">
            <a:off x="3328988" y="4424363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louk 16"/>
          <p:cNvSpPr/>
          <p:nvPr/>
        </p:nvSpPr>
        <p:spPr>
          <a:xfrm rot="7493513">
            <a:off x="3329782" y="5253831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louk 17"/>
          <p:cNvSpPr/>
          <p:nvPr/>
        </p:nvSpPr>
        <p:spPr>
          <a:xfrm rot="7493513">
            <a:off x="3329782" y="4998244"/>
            <a:ext cx="541337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louk 18"/>
          <p:cNvSpPr/>
          <p:nvPr/>
        </p:nvSpPr>
        <p:spPr>
          <a:xfrm rot="7493513">
            <a:off x="3328988" y="4879975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nice 19"/>
          <p:cNvCxnSpPr>
            <a:cxnSpLocks/>
          </p:cNvCxnSpPr>
          <p:nvPr/>
        </p:nvCxnSpPr>
        <p:spPr>
          <a:xfrm>
            <a:off x="3963988" y="5075238"/>
            <a:ext cx="1098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>
            <a:off x="3963988" y="6056313"/>
            <a:ext cx="1098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ovnoramenný trojúhelník 21"/>
          <p:cNvSpPr/>
          <p:nvPr/>
        </p:nvSpPr>
        <p:spPr>
          <a:xfrm>
            <a:off x="3644900" y="4811713"/>
            <a:ext cx="131763" cy="206375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2004" name="Skupina 22"/>
          <p:cNvGrpSpPr>
            <a:grpSpLocks/>
          </p:cNvGrpSpPr>
          <p:nvPr/>
        </p:nvGrpSpPr>
        <p:grpSpPr bwMode="auto">
          <a:xfrm>
            <a:off x="2665413" y="3294063"/>
            <a:ext cx="2122487" cy="550862"/>
            <a:chOff x="5148383" y="3574380"/>
            <a:chExt cx="2455736" cy="678624"/>
          </a:xfrm>
        </p:grpSpPr>
        <p:sp>
          <p:nvSpPr>
            <p:cNvPr id="147" name="Vývojový diagram: zpoždění 28"/>
            <p:cNvSpPr/>
            <p:nvPr/>
          </p:nvSpPr>
          <p:spPr>
            <a:xfrm rot="16200000">
              <a:off x="6051607" y="2700491"/>
              <a:ext cx="649289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48" name="Přímá spojnice 147"/>
            <p:cNvCxnSpPr>
              <a:cxnSpLocks/>
            </p:cNvCxnSpPr>
            <p:nvPr/>
          </p:nvCxnSpPr>
          <p:spPr>
            <a:xfrm>
              <a:off x="6377169" y="3828620"/>
              <a:ext cx="0" cy="24250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>
              <a:cxnSpLocks/>
            </p:cNvCxnSpPr>
            <p:nvPr/>
          </p:nvCxnSpPr>
          <p:spPr>
            <a:xfrm flipH="1">
              <a:off x="7121054" y="4024189"/>
              <a:ext cx="40409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/>
            <p:cNvCxnSpPr>
              <a:cxnSpLocks/>
            </p:cNvCxnSpPr>
            <p:nvPr/>
          </p:nvCxnSpPr>
          <p:spPr>
            <a:xfrm flipH="1">
              <a:off x="6906153" y="3963562"/>
              <a:ext cx="18368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Přímá spojnice 150"/>
            <p:cNvCxnSpPr>
              <a:cxnSpLocks/>
            </p:cNvCxnSpPr>
            <p:nvPr/>
          </p:nvCxnSpPr>
          <p:spPr>
            <a:xfrm flipH="1">
              <a:off x="6630641" y="3944005"/>
              <a:ext cx="20205" cy="15645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Přímá spojnice 151"/>
            <p:cNvCxnSpPr>
              <a:cxnSpLocks/>
            </p:cNvCxnSpPr>
            <p:nvPr/>
          </p:nvCxnSpPr>
          <p:spPr>
            <a:xfrm>
              <a:off x="5864716" y="3926404"/>
              <a:ext cx="23877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/>
            <p:cNvCxnSpPr>
              <a:cxnSpLocks/>
            </p:cNvCxnSpPr>
            <p:nvPr/>
          </p:nvCxnSpPr>
          <p:spPr>
            <a:xfrm>
              <a:off x="6090636" y="3887290"/>
              <a:ext cx="31225" cy="18383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Přímá spojnice 153"/>
            <p:cNvCxnSpPr>
              <a:cxnSpLocks/>
            </p:cNvCxnSpPr>
            <p:nvPr/>
          </p:nvCxnSpPr>
          <p:spPr>
            <a:xfrm flipH="1">
              <a:off x="7328606" y="4067214"/>
              <a:ext cx="66123" cy="1505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Přímá spojnice 154"/>
            <p:cNvCxnSpPr>
              <a:cxnSpLocks/>
            </p:cNvCxnSpPr>
            <p:nvPr/>
          </p:nvCxnSpPr>
          <p:spPr>
            <a:xfrm>
              <a:off x="5341241" y="4018321"/>
              <a:ext cx="51429" cy="1955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>
              <a:cxnSpLocks/>
            </p:cNvCxnSpPr>
            <p:nvPr/>
          </p:nvCxnSpPr>
          <p:spPr>
            <a:xfrm>
              <a:off x="5600224" y="3944005"/>
              <a:ext cx="34898" cy="16232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125" name="TextovéPole 156"/>
            <p:cNvSpPr txBox="1">
              <a:spLocks noChangeArrowheads="1"/>
            </p:cNvSpPr>
            <p:nvPr/>
          </p:nvSpPr>
          <p:spPr bwMode="auto">
            <a:xfrm>
              <a:off x="6255915" y="357438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0</a:t>
              </a:r>
            </a:p>
          </p:txBody>
        </p:sp>
        <p:sp>
          <p:nvSpPr>
            <p:cNvPr id="42126" name="TextovéPole 157"/>
            <p:cNvSpPr txBox="1">
              <a:spLocks noChangeArrowheads="1"/>
            </p:cNvSpPr>
            <p:nvPr/>
          </p:nvSpPr>
          <p:spPr bwMode="auto">
            <a:xfrm rot="-658507">
              <a:off x="5714937" y="361275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127" name="TextovéPole 158"/>
            <p:cNvSpPr txBox="1">
              <a:spLocks noChangeArrowheads="1"/>
            </p:cNvSpPr>
            <p:nvPr/>
          </p:nvSpPr>
          <p:spPr bwMode="auto">
            <a:xfrm rot="616151">
              <a:off x="6834977" y="363673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128" name="TextovéPole 159"/>
            <p:cNvSpPr txBox="1">
              <a:spLocks noChangeArrowheads="1"/>
            </p:cNvSpPr>
            <p:nvPr/>
          </p:nvSpPr>
          <p:spPr bwMode="auto">
            <a:xfrm rot="-1338545">
              <a:off x="5191161" y="377817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  <p:sp>
          <p:nvSpPr>
            <p:cNvPr id="42129" name="TextovéPole 160"/>
            <p:cNvSpPr txBox="1">
              <a:spLocks noChangeArrowheads="1"/>
            </p:cNvSpPr>
            <p:nvPr/>
          </p:nvSpPr>
          <p:spPr bwMode="auto">
            <a:xfrm rot="1438147">
              <a:off x="7288058" y="3748307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</p:grpSp>
      <p:grpSp>
        <p:nvGrpSpPr>
          <p:cNvPr id="42005" name="Skupina 23"/>
          <p:cNvGrpSpPr>
            <a:grpSpLocks/>
          </p:cNvGrpSpPr>
          <p:nvPr/>
        </p:nvGrpSpPr>
        <p:grpSpPr bwMode="auto">
          <a:xfrm>
            <a:off x="3340100" y="3578225"/>
            <a:ext cx="747713" cy="1249363"/>
            <a:chOff x="5357813" y="1914525"/>
            <a:chExt cx="857249" cy="2635001"/>
          </a:xfrm>
        </p:grpSpPr>
        <p:grpSp>
          <p:nvGrpSpPr>
            <p:cNvPr id="42111" name="Skupina 142"/>
            <p:cNvGrpSpPr>
              <a:grpSpLocks/>
            </p:cNvGrpSpPr>
            <p:nvPr/>
          </p:nvGrpSpPr>
          <p:grpSpPr bwMode="auto"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145" name="Obdélník 144"/>
              <p:cNvSpPr/>
              <p:nvPr/>
            </p:nvSpPr>
            <p:spPr>
              <a:xfrm>
                <a:off x="3214688" y="1442820"/>
                <a:ext cx="442275" cy="157365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6" name="Obdélník 145"/>
              <p:cNvSpPr/>
              <p:nvPr/>
            </p:nvSpPr>
            <p:spPr>
              <a:xfrm>
                <a:off x="3629662" y="1442820"/>
                <a:ext cx="442275" cy="157365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144" name="Přímá spojnice se šipkou 143"/>
            <p:cNvCxnSpPr>
              <a:stCxn id="146" idx="1"/>
            </p:cNvCxnSpPr>
            <p:nvPr/>
          </p:nvCxnSpPr>
          <p:spPr>
            <a:xfrm flipV="1">
              <a:off x="5772787" y="1914525"/>
              <a:ext cx="27301" cy="2557992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Obdélník 24"/>
          <p:cNvSpPr/>
          <p:nvPr/>
        </p:nvSpPr>
        <p:spPr>
          <a:xfrm>
            <a:off x="6291263" y="5021263"/>
            <a:ext cx="517525" cy="107632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louk 25"/>
          <p:cNvSpPr/>
          <p:nvPr/>
        </p:nvSpPr>
        <p:spPr>
          <a:xfrm rot="7493513">
            <a:off x="6174582" y="4537869"/>
            <a:ext cx="541337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louk 26"/>
          <p:cNvSpPr/>
          <p:nvPr/>
        </p:nvSpPr>
        <p:spPr>
          <a:xfrm rot="7493513">
            <a:off x="6174582" y="4637881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louk 27"/>
          <p:cNvSpPr/>
          <p:nvPr/>
        </p:nvSpPr>
        <p:spPr>
          <a:xfrm rot="7493513">
            <a:off x="6186488" y="4748213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louk 28"/>
          <p:cNvSpPr/>
          <p:nvPr/>
        </p:nvSpPr>
        <p:spPr>
          <a:xfrm rot="7493513">
            <a:off x="6173788" y="5130800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7493513">
            <a:off x="6173788" y="4427538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louk 30"/>
          <p:cNvSpPr/>
          <p:nvPr/>
        </p:nvSpPr>
        <p:spPr>
          <a:xfrm rot="7493513">
            <a:off x="6174582" y="525700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 rot="7493513">
            <a:off x="6174582" y="5001419"/>
            <a:ext cx="541337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louk 32"/>
          <p:cNvSpPr/>
          <p:nvPr/>
        </p:nvSpPr>
        <p:spPr>
          <a:xfrm rot="7493513">
            <a:off x="6174582" y="488235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4" name="Přímá spojnice 33"/>
          <p:cNvCxnSpPr>
            <a:cxnSpLocks/>
          </p:cNvCxnSpPr>
          <p:nvPr/>
        </p:nvCxnSpPr>
        <p:spPr>
          <a:xfrm>
            <a:off x="6808788" y="5078413"/>
            <a:ext cx="11001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808788" y="6057900"/>
            <a:ext cx="10747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vnoramenný trojúhelník 35"/>
          <p:cNvSpPr/>
          <p:nvPr/>
        </p:nvSpPr>
        <p:spPr>
          <a:xfrm>
            <a:off x="6491288" y="4814888"/>
            <a:ext cx="131762" cy="206375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2018" name="Skupina 36"/>
          <p:cNvGrpSpPr>
            <a:grpSpLocks/>
          </p:cNvGrpSpPr>
          <p:nvPr/>
        </p:nvGrpSpPr>
        <p:grpSpPr bwMode="auto">
          <a:xfrm>
            <a:off x="5511800" y="3297238"/>
            <a:ext cx="2120900" cy="550862"/>
            <a:chOff x="5148383" y="3574380"/>
            <a:chExt cx="2455736" cy="678624"/>
          </a:xfrm>
        </p:grpSpPr>
        <p:sp>
          <p:nvSpPr>
            <p:cNvPr id="128" name="Vývojový diagram: zpoždění 28"/>
            <p:cNvSpPr/>
            <p:nvPr/>
          </p:nvSpPr>
          <p:spPr>
            <a:xfrm rot="16200000">
              <a:off x="6051606" y="2700491"/>
              <a:ext cx="649289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29" name="Přímá spojnice 128"/>
            <p:cNvCxnSpPr>
              <a:cxnSpLocks/>
            </p:cNvCxnSpPr>
            <p:nvPr/>
          </p:nvCxnSpPr>
          <p:spPr>
            <a:xfrm>
              <a:off x="6376251" y="3828620"/>
              <a:ext cx="0" cy="24250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>
              <a:cxnSpLocks/>
            </p:cNvCxnSpPr>
            <p:nvPr/>
          </p:nvCxnSpPr>
          <p:spPr>
            <a:xfrm flipH="1">
              <a:off x="7120693" y="4024189"/>
              <a:ext cx="40439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>
              <a:cxnSpLocks/>
            </p:cNvCxnSpPr>
            <p:nvPr/>
          </p:nvCxnSpPr>
          <p:spPr>
            <a:xfrm flipH="1">
              <a:off x="6907470" y="3963562"/>
              <a:ext cx="16543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nice 131"/>
            <p:cNvCxnSpPr>
              <a:cxnSpLocks/>
            </p:cNvCxnSpPr>
            <p:nvPr/>
          </p:nvCxnSpPr>
          <p:spPr>
            <a:xfrm flipH="1">
              <a:off x="6629912" y="3944005"/>
              <a:ext cx="20220" cy="15645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nice 132"/>
            <p:cNvCxnSpPr>
              <a:cxnSpLocks/>
            </p:cNvCxnSpPr>
            <p:nvPr/>
          </p:nvCxnSpPr>
          <p:spPr>
            <a:xfrm>
              <a:off x="5865252" y="3926404"/>
              <a:ext cx="23896" cy="1603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>
              <a:cxnSpLocks/>
            </p:cNvCxnSpPr>
            <p:nvPr/>
          </p:nvCxnSpPr>
          <p:spPr>
            <a:xfrm>
              <a:off x="6091342" y="3887290"/>
              <a:ext cx="31248" cy="18383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nice 134"/>
            <p:cNvCxnSpPr>
              <a:cxnSpLocks/>
            </p:cNvCxnSpPr>
            <p:nvPr/>
          </p:nvCxnSpPr>
          <p:spPr>
            <a:xfrm flipH="1">
              <a:off x="7328400" y="4067214"/>
              <a:ext cx="66173" cy="1505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nice 135"/>
            <p:cNvCxnSpPr>
              <a:cxnSpLocks/>
            </p:cNvCxnSpPr>
            <p:nvPr/>
          </p:nvCxnSpPr>
          <p:spPr>
            <a:xfrm>
              <a:off x="5339548" y="4018321"/>
              <a:ext cx="53306" cy="1955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>
              <a:cxnSpLocks/>
            </p:cNvCxnSpPr>
            <p:nvPr/>
          </p:nvCxnSpPr>
          <p:spPr>
            <a:xfrm>
              <a:off x="5600562" y="3944005"/>
              <a:ext cx="34925" cy="16232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106" name="TextovéPole 137"/>
            <p:cNvSpPr txBox="1">
              <a:spLocks noChangeArrowheads="1"/>
            </p:cNvSpPr>
            <p:nvPr/>
          </p:nvSpPr>
          <p:spPr bwMode="auto">
            <a:xfrm>
              <a:off x="6255915" y="357438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0</a:t>
              </a:r>
            </a:p>
          </p:txBody>
        </p:sp>
        <p:sp>
          <p:nvSpPr>
            <p:cNvPr id="42107" name="TextovéPole 138"/>
            <p:cNvSpPr txBox="1">
              <a:spLocks noChangeArrowheads="1"/>
            </p:cNvSpPr>
            <p:nvPr/>
          </p:nvSpPr>
          <p:spPr bwMode="auto">
            <a:xfrm rot="-658507">
              <a:off x="5714937" y="361275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108" name="TextovéPole 139"/>
            <p:cNvSpPr txBox="1">
              <a:spLocks noChangeArrowheads="1"/>
            </p:cNvSpPr>
            <p:nvPr/>
          </p:nvSpPr>
          <p:spPr bwMode="auto">
            <a:xfrm rot="616151">
              <a:off x="6834977" y="363673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109" name="TextovéPole 140"/>
            <p:cNvSpPr txBox="1">
              <a:spLocks noChangeArrowheads="1"/>
            </p:cNvSpPr>
            <p:nvPr/>
          </p:nvSpPr>
          <p:spPr bwMode="auto">
            <a:xfrm rot="-1338545">
              <a:off x="5191161" y="377817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  <p:sp>
          <p:nvSpPr>
            <p:cNvPr id="42110" name="TextovéPole 141"/>
            <p:cNvSpPr txBox="1">
              <a:spLocks noChangeArrowheads="1"/>
            </p:cNvSpPr>
            <p:nvPr/>
          </p:nvSpPr>
          <p:spPr bwMode="auto">
            <a:xfrm rot="1438147">
              <a:off x="7288058" y="3748307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</p:grpSp>
      <p:grpSp>
        <p:nvGrpSpPr>
          <p:cNvPr id="42019" name="Skupina 37"/>
          <p:cNvGrpSpPr>
            <a:grpSpLocks/>
          </p:cNvGrpSpPr>
          <p:nvPr/>
        </p:nvGrpSpPr>
        <p:grpSpPr bwMode="auto">
          <a:xfrm rot="-1054606">
            <a:off x="5980113" y="3656013"/>
            <a:ext cx="746125" cy="1247775"/>
            <a:chOff x="5357813" y="1914525"/>
            <a:chExt cx="857249" cy="2635001"/>
          </a:xfrm>
        </p:grpSpPr>
        <p:grpSp>
          <p:nvGrpSpPr>
            <p:cNvPr id="42092" name="Skupina 123"/>
            <p:cNvGrpSpPr>
              <a:grpSpLocks/>
            </p:cNvGrpSpPr>
            <p:nvPr/>
          </p:nvGrpSpPr>
          <p:grpSpPr bwMode="auto"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126" name="Obdélník 125"/>
              <p:cNvSpPr/>
              <p:nvPr/>
            </p:nvSpPr>
            <p:spPr>
              <a:xfrm>
                <a:off x="3209518" y="1418426"/>
                <a:ext cx="443215" cy="15756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27" name="Obdélník 126"/>
              <p:cNvSpPr/>
              <p:nvPr/>
            </p:nvSpPr>
            <p:spPr>
              <a:xfrm>
                <a:off x="3624287" y="1420790"/>
                <a:ext cx="443217" cy="15756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125" name="Přímá spojnice se šipkou 124"/>
            <p:cNvCxnSpPr>
              <a:stCxn id="127" idx="1"/>
            </p:cNvCxnSpPr>
            <p:nvPr/>
          </p:nvCxnSpPr>
          <p:spPr>
            <a:xfrm flipV="1">
              <a:off x="5771139" y="1901674"/>
              <a:ext cx="29183" cy="2557896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Ovál 38"/>
          <p:cNvSpPr/>
          <p:nvPr/>
        </p:nvSpPr>
        <p:spPr>
          <a:xfrm>
            <a:off x="7883525" y="6005513"/>
            <a:ext cx="136525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883525" y="5026025"/>
            <a:ext cx="136525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057775" y="6046788"/>
            <a:ext cx="136525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037138" y="5029200"/>
            <a:ext cx="134937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024" name="TextovéPole 42"/>
          <p:cNvSpPr txBox="1">
            <a:spLocks noChangeArrowheads="1"/>
          </p:cNvSpPr>
          <p:nvPr/>
        </p:nvSpPr>
        <p:spPr bwMode="auto">
          <a:xfrm>
            <a:off x="2146300" y="3843338"/>
            <a:ext cx="1090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Stupnice</a:t>
            </a:r>
          </a:p>
          <a:p>
            <a:r>
              <a:rPr lang="cs-CZ" altLang="cs-CZ" sz="2000"/>
              <a:t>ručka</a:t>
            </a:r>
          </a:p>
        </p:txBody>
      </p:sp>
      <p:sp>
        <p:nvSpPr>
          <p:cNvPr id="42025" name="TextovéPole 44"/>
          <p:cNvSpPr txBox="1">
            <a:spLocks noChangeArrowheads="1"/>
          </p:cNvSpPr>
          <p:nvPr/>
        </p:nvSpPr>
        <p:spPr bwMode="auto">
          <a:xfrm>
            <a:off x="2122488" y="4530725"/>
            <a:ext cx="849312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otáčivý</a:t>
            </a:r>
          </a:p>
          <a:p>
            <a:r>
              <a:rPr lang="cs-CZ" altLang="cs-CZ" sz="2000"/>
              <a:t>magnet</a:t>
            </a:r>
          </a:p>
        </p:txBody>
      </p:sp>
      <p:sp>
        <p:nvSpPr>
          <p:cNvPr id="42026" name="TextovéPole 45"/>
          <p:cNvSpPr txBox="1">
            <a:spLocks noChangeArrowheads="1"/>
          </p:cNvSpPr>
          <p:nvPr/>
        </p:nvSpPr>
        <p:spPr bwMode="auto">
          <a:xfrm>
            <a:off x="2122488" y="5418138"/>
            <a:ext cx="609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cívka</a:t>
            </a:r>
          </a:p>
        </p:txBody>
      </p:sp>
      <p:cxnSp>
        <p:nvCxnSpPr>
          <p:cNvPr id="47" name="Přímá spojnice se šipkou 46"/>
          <p:cNvCxnSpPr>
            <a:cxnSpLocks/>
          </p:cNvCxnSpPr>
          <p:nvPr/>
        </p:nvCxnSpPr>
        <p:spPr>
          <a:xfrm>
            <a:off x="2798763" y="4297363"/>
            <a:ext cx="846137" cy="635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cxnSpLocks/>
          </p:cNvCxnSpPr>
          <p:nvPr/>
        </p:nvCxnSpPr>
        <p:spPr>
          <a:xfrm flipV="1">
            <a:off x="2974975" y="4791075"/>
            <a:ext cx="304800" cy="317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42026" idx="3"/>
          </p:cNvCxnSpPr>
          <p:nvPr/>
        </p:nvCxnSpPr>
        <p:spPr>
          <a:xfrm>
            <a:off x="2732088" y="5556250"/>
            <a:ext cx="573087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030" name="Skupina 50"/>
          <p:cNvGrpSpPr>
            <a:grpSpLocks/>
          </p:cNvGrpSpPr>
          <p:nvPr/>
        </p:nvGrpSpPr>
        <p:grpSpPr bwMode="auto">
          <a:xfrm>
            <a:off x="7775575" y="5043488"/>
            <a:ext cx="968375" cy="1000125"/>
            <a:chOff x="6858421" y="3465768"/>
            <a:chExt cx="1120461" cy="1446193"/>
          </a:xfrm>
        </p:grpSpPr>
        <p:grpSp>
          <p:nvGrpSpPr>
            <p:cNvPr id="42082" name="Skupina 109"/>
            <p:cNvGrpSpPr>
              <a:grpSpLocks/>
            </p:cNvGrpSpPr>
            <p:nvPr/>
          </p:nvGrpSpPr>
          <p:grpSpPr bwMode="auto">
            <a:xfrm>
              <a:off x="6858421" y="3465768"/>
              <a:ext cx="614596" cy="1446193"/>
              <a:chOff x="6181853" y="3470873"/>
              <a:chExt cx="614596" cy="1446193"/>
            </a:xfrm>
          </p:grpSpPr>
          <p:grpSp>
            <p:nvGrpSpPr>
              <p:cNvPr id="42086" name="Skupina 113"/>
              <p:cNvGrpSpPr>
                <a:grpSpLocks/>
              </p:cNvGrpSpPr>
              <p:nvPr/>
            </p:nvGrpSpPr>
            <p:grpSpPr bwMode="auto">
              <a:xfrm>
                <a:off x="6181853" y="3470873"/>
                <a:ext cx="614596" cy="841583"/>
                <a:chOff x="6181853" y="3470873"/>
                <a:chExt cx="614596" cy="841583"/>
              </a:xfrm>
            </p:grpSpPr>
            <p:grpSp>
              <p:nvGrpSpPr>
                <p:cNvPr id="42088" name="Skupina 115"/>
                <p:cNvGrpSpPr>
                  <a:grpSpLocks/>
                </p:cNvGrpSpPr>
                <p:nvPr/>
              </p:nvGrpSpPr>
              <p:grpSpPr bwMode="auto">
                <a:xfrm rot="10800000">
                  <a:off x="6181853" y="4051370"/>
                  <a:ext cx="614596" cy="261086"/>
                  <a:chOff x="12945660" y="2728432"/>
                  <a:chExt cx="614596" cy="261086"/>
                </a:xfrm>
              </p:grpSpPr>
              <p:cxnSp>
                <p:nvCxnSpPr>
                  <p:cNvPr id="118" name="Přímá spojnice 117"/>
                  <p:cNvCxnSpPr>
                    <a:cxnSpLocks/>
                  </p:cNvCxnSpPr>
                  <p:nvPr/>
                </p:nvCxnSpPr>
                <p:spPr>
                  <a:xfrm>
                    <a:off x="12944921" y="2727551"/>
                    <a:ext cx="615335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9" name="Přímá spojnice 118"/>
                  <p:cNvCxnSpPr>
                    <a:cxnSpLocks/>
                  </p:cNvCxnSpPr>
                  <p:nvPr/>
                </p:nvCxnSpPr>
                <p:spPr>
                  <a:xfrm>
                    <a:off x="13115746" y="2989243"/>
                    <a:ext cx="345322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17" name="Přímá spojnice 116"/>
                <p:cNvCxnSpPr>
                  <a:cxnSpLocks/>
                </p:cNvCxnSpPr>
                <p:nvPr/>
              </p:nvCxnSpPr>
              <p:spPr>
                <a:xfrm>
                  <a:off x="6446355" y="3470873"/>
                  <a:ext cx="0" cy="56470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5" name="Přímá spojnice 114"/>
              <p:cNvCxnSpPr>
                <a:cxnSpLocks/>
              </p:cNvCxnSpPr>
              <p:nvPr/>
            </p:nvCxnSpPr>
            <p:spPr>
              <a:xfrm flipV="1">
                <a:off x="6446355" y="4350066"/>
                <a:ext cx="0" cy="5670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083" name="Skupina 110"/>
            <p:cNvGrpSpPr>
              <a:grpSpLocks/>
            </p:cNvGrpSpPr>
            <p:nvPr/>
          </p:nvGrpSpPr>
          <p:grpSpPr bwMode="auto">
            <a:xfrm>
              <a:off x="7634108" y="4152811"/>
              <a:ext cx="344774" cy="293602"/>
              <a:chOff x="9792052" y="587780"/>
              <a:chExt cx="335135" cy="377639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>
                <a:off x="9968281" y="586911"/>
                <a:ext cx="0" cy="37793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>
                <a:off x="9791519" y="811308"/>
                <a:ext cx="33566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2031" name="Skupina 51"/>
          <p:cNvGrpSpPr>
            <a:grpSpLocks/>
          </p:cNvGrpSpPr>
          <p:nvPr/>
        </p:nvGrpSpPr>
        <p:grpSpPr bwMode="auto">
          <a:xfrm>
            <a:off x="10704513" y="5122863"/>
            <a:ext cx="966787" cy="976312"/>
            <a:chOff x="3664551" y="5257217"/>
            <a:chExt cx="1118851" cy="1413985"/>
          </a:xfrm>
        </p:grpSpPr>
        <p:grpSp>
          <p:nvGrpSpPr>
            <p:cNvPr id="42072" name="Skupina 99"/>
            <p:cNvGrpSpPr>
              <a:grpSpLocks/>
            </p:cNvGrpSpPr>
            <p:nvPr/>
          </p:nvGrpSpPr>
          <p:grpSpPr bwMode="auto">
            <a:xfrm rot="10800000">
              <a:off x="3664551" y="5257217"/>
              <a:ext cx="614596" cy="1413985"/>
              <a:chOff x="7456090" y="3427951"/>
              <a:chExt cx="614596" cy="1413985"/>
            </a:xfrm>
          </p:grpSpPr>
          <p:grpSp>
            <p:nvGrpSpPr>
              <p:cNvPr id="42076" name="Skupina 103"/>
              <p:cNvGrpSpPr>
                <a:grpSpLocks/>
              </p:cNvGrpSpPr>
              <p:nvPr/>
            </p:nvGrpSpPr>
            <p:grpSpPr bwMode="auto">
              <a:xfrm>
                <a:off x="7456090" y="3427951"/>
                <a:ext cx="614596" cy="855726"/>
                <a:chOff x="7456090" y="3427951"/>
                <a:chExt cx="614596" cy="855726"/>
              </a:xfrm>
            </p:grpSpPr>
            <p:grpSp>
              <p:nvGrpSpPr>
                <p:cNvPr id="42078" name="Skupina 105"/>
                <p:cNvGrpSpPr>
                  <a:grpSpLocks/>
                </p:cNvGrpSpPr>
                <p:nvPr/>
              </p:nvGrpSpPr>
              <p:grpSpPr bwMode="auto">
                <a:xfrm rot="10800000">
                  <a:off x="7456090" y="4064302"/>
                  <a:ext cx="614596" cy="219375"/>
                  <a:chOff x="11671423" y="2757211"/>
                  <a:chExt cx="614596" cy="219375"/>
                </a:xfrm>
              </p:grpSpPr>
              <p:cxnSp>
                <p:nvCxnSpPr>
                  <p:cNvPr id="108" name="Přímá spojnice 107"/>
                  <p:cNvCxnSpPr>
                    <a:cxnSpLocks/>
                  </p:cNvCxnSpPr>
                  <p:nvPr/>
                </p:nvCxnSpPr>
                <p:spPr>
                  <a:xfrm>
                    <a:off x="11664074" y="2757648"/>
                    <a:ext cx="615459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9" name="Přímá spojnice 108"/>
                  <p:cNvCxnSpPr>
                    <a:cxnSpLocks/>
                  </p:cNvCxnSpPr>
                  <p:nvPr/>
                </p:nvCxnSpPr>
                <p:spPr>
                  <a:xfrm>
                    <a:off x="11838607" y="2976069"/>
                    <a:ext cx="345392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07" name="Přímá spojnice 106"/>
                <p:cNvCxnSpPr>
                  <a:cxnSpLocks/>
                </p:cNvCxnSpPr>
                <p:nvPr/>
              </p:nvCxnSpPr>
              <p:spPr>
                <a:xfrm>
                  <a:off x="7752852" y="3427951"/>
                  <a:ext cx="0" cy="56329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05" name="Přímá spojnice 104"/>
              <p:cNvCxnSpPr>
                <a:cxnSpLocks/>
              </p:cNvCxnSpPr>
              <p:nvPr/>
            </p:nvCxnSpPr>
            <p:spPr>
              <a:xfrm rot="10800000">
                <a:off x="7752852" y="4223462"/>
                <a:ext cx="0" cy="61847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073" name="Skupina 100"/>
            <p:cNvGrpSpPr>
              <a:grpSpLocks/>
            </p:cNvGrpSpPr>
            <p:nvPr/>
          </p:nvGrpSpPr>
          <p:grpSpPr bwMode="auto">
            <a:xfrm rot="10800000">
              <a:off x="4438628" y="5684056"/>
              <a:ext cx="344774" cy="293602"/>
              <a:chOff x="10862789" y="521866"/>
              <a:chExt cx="335135" cy="377639"/>
            </a:xfrm>
          </p:grpSpPr>
          <p:cxnSp>
            <p:nvCxnSpPr>
              <p:cNvPr id="102" name="Přímá spojnice 101"/>
              <p:cNvCxnSpPr/>
              <p:nvPr/>
            </p:nvCxnSpPr>
            <p:spPr>
              <a:xfrm>
                <a:off x="11030657" y="522900"/>
                <a:ext cx="0" cy="37556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>
                <a:off x="10862789" y="718078"/>
                <a:ext cx="33573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3" name="Obdélník 52"/>
          <p:cNvSpPr/>
          <p:nvPr/>
        </p:nvSpPr>
        <p:spPr>
          <a:xfrm>
            <a:off x="9312275" y="5059363"/>
            <a:ext cx="517525" cy="1074737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louk 53"/>
          <p:cNvSpPr/>
          <p:nvPr/>
        </p:nvSpPr>
        <p:spPr>
          <a:xfrm rot="7493513">
            <a:off x="9194800" y="4575175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louk 54"/>
          <p:cNvSpPr/>
          <p:nvPr/>
        </p:nvSpPr>
        <p:spPr>
          <a:xfrm rot="7493513">
            <a:off x="9195594" y="4675981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louk 55"/>
          <p:cNvSpPr/>
          <p:nvPr/>
        </p:nvSpPr>
        <p:spPr>
          <a:xfrm rot="7493513">
            <a:off x="9207500" y="4786313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louk 56"/>
          <p:cNvSpPr/>
          <p:nvPr/>
        </p:nvSpPr>
        <p:spPr>
          <a:xfrm rot="7493513">
            <a:off x="9195594" y="516810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louk 57"/>
          <p:cNvSpPr/>
          <p:nvPr/>
        </p:nvSpPr>
        <p:spPr>
          <a:xfrm rot="7493513">
            <a:off x="9195594" y="4464844"/>
            <a:ext cx="541337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Oblouk 58"/>
          <p:cNvSpPr/>
          <p:nvPr/>
        </p:nvSpPr>
        <p:spPr>
          <a:xfrm rot="7493513">
            <a:off x="9195594" y="529510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Oblouk 59"/>
          <p:cNvSpPr/>
          <p:nvPr/>
        </p:nvSpPr>
        <p:spPr>
          <a:xfrm rot="7493513">
            <a:off x="9194800" y="5038725"/>
            <a:ext cx="542925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blouk 60"/>
          <p:cNvSpPr/>
          <p:nvPr/>
        </p:nvSpPr>
        <p:spPr>
          <a:xfrm rot="7493513">
            <a:off x="9195594" y="4920456"/>
            <a:ext cx="541338" cy="96837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2" name="Přímá spojnice 61"/>
          <p:cNvCxnSpPr>
            <a:cxnSpLocks/>
          </p:cNvCxnSpPr>
          <p:nvPr/>
        </p:nvCxnSpPr>
        <p:spPr>
          <a:xfrm>
            <a:off x="9829800" y="5114925"/>
            <a:ext cx="1098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9829800" y="6096000"/>
            <a:ext cx="10747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vnoramenný trojúhelník 63"/>
          <p:cNvSpPr/>
          <p:nvPr/>
        </p:nvSpPr>
        <p:spPr>
          <a:xfrm>
            <a:off x="9512300" y="4851400"/>
            <a:ext cx="131763" cy="20796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2044" name="Skupina 64"/>
          <p:cNvGrpSpPr>
            <a:grpSpLocks/>
          </p:cNvGrpSpPr>
          <p:nvPr/>
        </p:nvGrpSpPr>
        <p:grpSpPr bwMode="auto">
          <a:xfrm>
            <a:off x="8531225" y="3335338"/>
            <a:ext cx="2122488" cy="549275"/>
            <a:chOff x="5148383" y="3574380"/>
            <a:chExt cx="2455736" cy="678624"/>
          </a:xfrm>
        </p:grpSpPr>
        <p:sp>
          <p:nvSpPr>
            <p:cNvPr id="85" name="Vývojový diagram: zpoždění 28"/>
            <p:cNvSpPr/>
            <p:nvPr/>
          </p:nvSpPr>
          <p:spPr>
            <a:xfrm rot="16200000">
              <a:off x="6051648" y="2700534"/>
              <a:ext cx="649205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86" name="Přímá spojnice 85"/>
            <p:cNvCxnSpPr>
              <a:cxnSpLocks/>
            </p:cNvCxnSpPr>
            <p:nvPr/>
          </p:nvCxnSpPr>
          <p:spPr>
            <a:xfrm>
              <a:off x="6377170" y="3829354"/>
              <a:ext cx="0" cy="2412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>
              <a:cxnSpLocks/>
            </p:cNvCxnSpPr>
            <p:nvPr/>
          </p:nvCxnSpPr>
          <p:spPr>
            <a:xfrm flipH="1">
              <a:off x="7121053" y="4025488"/>
              <a:ext cx="40409" cy="1588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>
              <a:cxnSpLocks/>
            </p:cNvCxnSpPr>
            <p:nvPr/>
          </p:nvCxnSpPr>
          <p:spPr>
            <a:xfrm flipH="1">
              <a:off x="6906154" y="3962726"/>
              <a:ext cx="18368" cy="16083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>
              <a:cxnSpLocks/>
            </p:cNvCxnSpPr>
            <p:nvPr/>
          </p:nvCxnSpPr>
          <p:spPr>
            <a:xfrm flipH="1">
              <a:off x="6630641" y="3943112"/>
              <a:ext cx="20204" cy="15690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>
              <a:cxnSpLocks/>
            </p:cNvCxnSpPr>
            <p:nvPr/>
          </p:nvCxnSpPr>
          <p:spPr>
            <a:xfrm>
              <a:off x="5864716" y="3925459"/>
              <a:ext cx="23878" cy="16083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>
              <a:cxnSpLocks/>
            </p:cNvCxnSpPr>
            <p:nvPr/>
          </p:nvCxnSpPr>
          <p:spPr>
            <a:xfrm>
              <a:off x="6090637" y="3886233"/>
              <a:ext cx="31224" cy="184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>
              <a:cxnSpLocks/>
            </p:cNvCxnSpPr>
            <p:nvPr/>
          </p:nvCxnSpPr>
          <p:spPr>
            <a:xfrm flipH="1">
              <a:off x="7328606" y="4066676"/>
              <a:ext cx="66123" cy="15102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>
              <a:cxnSpLocks/>
            </p:cNvCxnSpPr>
            <p:nvPr/>
          </p:nvCxnSpPr>
          <p:spPr>
            <a:xfrm>
              <a:off x="5341242" y="4017643"/>
              <a:ext cx="51429" cy="19613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>
              <a:cxnSpLocks/>
            </p:cNvCxnSpPr>
            <p:nvPr/>
          </p:nvCxnSpPr>
          <p:spPr>
            <a:xfrm>
              <a:off x="5600224" y="3943112"/>
              <a:ext cx="34899" cy="16279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067" name="TextovéPole 94"/>
            <p:cNvSpPr txBox="1">
              <a:spLocks noChangeArrowheads="1"/>
            </p:cNvSpPr>
            <p:nvPr/>
          </p:nvSpPr>
          <p:spPr bwMode="auto">
            <a:xfrm>
              <a:off x="6255915" y="357438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0</a:t>
              </a:r>
            </a:p>
          </p:txBody>
        </p:sp>
        <p:sp>
          <p:nvSpPr>
            <p:cNvPr id="42068" name="TextovéPole 95"/>
            <p:cNvSpPr txBox="1">
              <a:spLocks noChangeArrowheads="1"/>
            </p:cNvSpPr>
            <p:nvPr/>
          </p:nvSpPr>
          <p:spPr bwMode="auto">
            <a:xfrm rot="-658507">
              <a:off x="5714937" y="361275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069" name="TextovéPole 96"/>
            <p:cNvSpPr txBox="1">
              <a:spLocks noChangeArrowheads="1"/>
            </p:cNvSpPr>
            <p:nvPr/>
          </p:nvSpPr>
          <p:spPr bwMode="auto">
            <a:xfrm rot="616151">
              <a:off x="6834977" y="363673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1</a:t>
              </a:r>
            </a:p>
          </p:txBody>
        </p:sp>
        <p:sp>
          <p:nvSpPr>
            <p:cNvPr id="42070" name="TextovéPole 97"/>
            <p:cNvSpPr txBox="1">
              <a:spLocks noChangeArrowheads="1"/>
            </p:cNvSpPr>
            <p:nvPr/>
          </p:nvSpPr>
          <p:spPr bwMode="auto">
            <a:xfrm rot="-1338545">
              <a:off x="5191161" y="377817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  <p:sp>
          <p:nvSpPr>
            <p:cNvPr id="42071" name="TextovéPole 98"/>
            <p:cNvSpPr txBox="1">
              <a:spLocks noChangeArrowheads="1"/>
            </p:cNvSpPr>
            <p:nvPr/>
          </p:nvSpPr>
          <p:spPr bwMode="auto">
            <a:xfrm rot="1438147">
              <a:off x="7288058" y="3748307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200"/>
                <a:t>2</a:t>
              </a:r>
            </a:p>
          </p:txBody>
        </p:sp>
      </p:grpSp>
      <p:grpSp>
        <p:nvGrpSpPr>
          <p:cNvPr id="42045" name="Skupina 65"/>
          <p:cNvGrpSpPr>
            <a:grpSpLocks/>
          </p:cNvGrpSpPr>
          <p:nvPr/>
        </p:nvGrpSpPr>
        <p:grpSpPr bwMode="auto">
          <a:xfrm rot="1084871">
            <a:off x="9456738" y="3703638"/>
            <a:ext cx="746125" cy="1247775"/>
            <a:chOff x="5357813" y="1914525"/>
            <a:chExt cx="857249" cy="2635001"/>
          </a:xfrm>
        </p:grpSpPr>
        <p:grpSp>
          <p:nvGrpSpPr>
            <p:cNvPr id="42053" name="Skupina 80"/>
            <p:cNvGrpSpPr>
              <a:grpSpLocks/>
            </p:cNvGrpSpPr>
            <p:nvPr/>
          </p:nvGrpSpPr>
          <p:grpSpPr bwMode="auto"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83" name="Obdélník 82"/>
              <p:cNvSpPr/>
              <p:nvPr/>
            </p:nvSpPr>
            <p:spPr>
              <a:xfrm>
                <a:off x="3205035" y="1429009"/>
                <a:ext cx="443217" cy="160915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3620025" y="1433805"/>
                <a:ext cx="443217" cy="15756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82" name="Přímá spojnice se šipkou 81"/>
            <p:cNvCxnSpPr>
              <a:stCxn id="84" idx="1"/>
            </p:cNvCxnSpPr>
            <p:nvPr/>
          </p:nvCxnSpPr>
          <p:spPr>
            <a:xfrm flipV="1">
              <a:off x="5764203" y="1910055"/>
              <a:ext cx="29183" cy="2557894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Ovál 66"/>
          <p:cNvSpPr/>
          <p:nvPr/>
        </p:nvSpPr>
        <p:spPr>
          <a:xfrm>
            <a:off x="10904538" y="6043613"/>
            <a:ext cx="134937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0904538" y="5064125"/>
            <a:ext cx="134937" cy="88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048" name="TextovéPole 71"/>
          <p:cNvSpPr txBox="1">
            <a:spLocks noChangeArrowheads="1"/>
          </p:cNvSpPr>
          <p:nvPr/>
        </p:nvSpPr>
        <p:spPr bwMode="auto">
          <a:xfrm>
            <a:off x="2309813" y="2779713"/>
            <a:ext cx="2674937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Součásti galvanometru:</a:t>
            </a:r>
          </a:p>
        </p:txBody>
      </p:sp>
      <p:sp>
        <p:nvSpPr>
          <p:cNvPr id="165" name="Obdélník 164"/>
          <p:cNvSpPr/>
          <p:nvPr/>
        </p:nvSpPr>
        <p:spPr>
          <a:xfrm>
            <a:off x="2146300" y="4197350"/>
            <a:ext cx="942975" cy="1701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  <p:cxnSp>
        <p:nvCxnSpPr>
          <p:cNvPr id="143" name="Přímá spojnice 142"/>
          <p:cNvCxnSpPr>
            <a:cxnSpLocks/>
          </p:cNvCxnSpPr>
          <p:nvPr/>
        </p:nvCxnSpPr>
        <p:spPr>
          <a:xfrm>
            <a:off x="292100" y="5207000"/>
            <a:ext cx="17430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Ovál 156"/>
          <p:cNvSpPr/>
          <p:nvPr/>
        </p:nvSpPr>
        <p:spPr>
          <a:xfrm>
            <a:off x="582613" y="4718050"/>
            <a:ext cx="1168400" cy="112553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6000" dirty="0"/>
          </a:p>
        </p:txBody>
      </p:sp>
      <p:cxnSp>
        <p:nvCxnSpPr>
          <p:cNvPr id="5" name="Přímá spojnice se šipkou 4"/>
          <p:cNvCxnSpPr>
            <a:cxnSpLocks/>
            <a:stCxn id="157" idx="4"/>
            <a:endCxn id="157" idx="0"/>
          </p:cNvCxnSpPr>
          <p:nvPr/>
        </p:nvCxnSpPr>
        <p:spPr>
          <a:xfrm flipV="1">
            <a:off x="1166813" y="4718050"/>
            <a:ext cx="0" cy="112553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6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ovéPole 2"/>
          <p:cNvSpPr txBox="1">
            <a:spLocks noChangeArrowheads="1"/>
          </p:cNvSpPr>
          <p:nvPr/>
        </p:nvSpPr>
        <p:spPr bwMode="auto">
          <a:xfrm>
            <a:off x="971550" y="963613"/>
            <a:ext cx="92059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altLang="cs-CZ" sz="2400"/>
              <a:t>Co se stane s výchylkou galvanometru, když vyměníš svorky baterie?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Doplň správně větu: čím větší výchylka galvanometru, tím …………el. proud.</a:t>
            </a:r>
          </a:p>
        </p:txBody>
      </p:sp>
      <p:sp>
        <p:nvSpPr>
          <p:cNvPr id="43011" name="TextovéPole 3"/>
          <p:cNvSpPr txBox="1">
            <a:spLocks noChangeArrowheads="1"/>
          </p:cNvSpPr>
          <p:nvPr/>
        </p:nvSpPr>
        <p:spPr bwMode="auto">
          <a:xfrm>
            <a:off x="960438" y="209550"/>
            <a:ext cx="10140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odpověz na tyto otázky. Proveď kontrolu kliknutím na černý obdélník.</a:t>
            </a:r>
          </a:p>
        </p:txBody>
      </p:sp>
      <p:sp>
        <p:nvSpPr>
          <p:cNvPr id="43012" name="TextovéPole 4"/>
          <p:cNvSpPr txBox="1">
            <a:spLocks noChangeArrowheads="1"/>
          </p:cNvSpPr>
          <p:nvPr/>
        </p:nvSpPr>
        <p:spPr bwMode="auto">
          <a:xfrm>
            <a:off x="1069975" y="2163763"/>
            <a:ext cx="76247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Ručka galvanometru se vychýlí opačným směrem.</a:t>
            </a:r>
          </a:p>
          <a:p>
            <a:r>
              <a:rPr lang="cs-CZ" altLang="cs-CZ" sz="2400"/>
              <a:t>Čím větší výchylka galvanometru, tím větší elektrický proud.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69975" y="2163763"/>
            <a:ext cx="7680325" cy="9445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Kontrola</a:t>
            </a:r>
          </a:p>
        </p:txBody>
      </p:sp>
      <p:grpSp>
        <p:nvGrpSpPr>
          <p:cNvPr id="43014" name="Skupina 29"/>
          <p:cNvGrpSpPr>
            <a:grpSpLocks/>
          </p:cNvGrpSpPr>
          <p:nvPr/>
        </p:nvGrpSpPr>
        <p:grpSpPr bwMode="auto">
          <a:xfrm>
            <a:off x="5794375" y="3822700"/>
            <a:ext cx="5802313" cy="2536825"/>
            <a:chOff x="2491291" y="1747328"/>
            <a:chExt cx="6503233" cy="3442649"/>
          </a:xfrm>
        </p:grpSpPr>
        <p:cxnSp>
          <p:nvCxnSpPr>
            <p:cNvPr id="7" name="Přímá spojnice 6"/>
            <p:cNvCxnSpPr>
              <a:cxnSpLocks/>
              <a:stCxn id="23" idx="6"/>
            </p:cNvCxnSpPr>
            <p:nvPr/>
          </p:nvCxnSpPr>
          <p:spPr>
            <a:xfrm>
              <a:off x="6110327" y="2053245"/>
              <a:ext cx="2884197" cy="129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3018" name="Skupina 7"/>
            <p:cNvGrpSpPr>
              <a:grpSpLocks/>
            </p:cNvGrpSpPr>
            <p:nvPr/>
          </p:nvGrpSpPr>
          <p:grpSpPr bwMode="auto">
            <a:xfrm rot="-5400000">
              <a:off x="5582109" y="4005129"/>
              <a:ext cx="1027781" cy="1341916"/>
              <a:chOff x="4388173" y="5189164"/>
              <a:chExt cx="1027781" cy="1341916"/>
            </a:xfrm>
          </p:grpSpPr>
          <p:grpSp>
            <p:nvGrpSpPr>
              <p:cNvPr id="43030" name="Skupina 8"/>
              <p:cNvGrpSpPr>
                <a:grpSpLocks/>
              </p:cNvGrpSpPr>
              <p:nvPr/>
            </p:nvGrpSpPr>
            <p:grpSpPr bwMode="auto">
              <a:xfrm rot="10800000">
                <a:off x="4388173" y="5189164"/>
                <a:ext cx="614596" cy="1341916"/>
                <a:chOff x="6732468" y="3568073"/>
                <a:chExt cx="614596" cy="1341916"/>
              </a:xfrm>
            </p:grpSpPr>
            <p:grpSp>
              <p:nvGrpSpPr>
                <p:cNvPr id="43034" name="Skupina 12"/>
                <p:cNvGrpSpPr>
                  <a:grpSpLocks/>
                </p:cNvGrpSpPr>
                <p:nvPr/>
              </p:nvGrpSpPr>
              <p:grpSpPr bwMode="auto">
                <a:xfrm>
                  <a:off x="6732468" y="3568073"/>
                  <a:ext cx="614596" cy="723373"/>
                  <a:chOff x="6732468" y="3568073"/>
                  <a:chExt cx="614596" cy="723373"/>
                </a:xfrm>
              </p:grpSpPr>
              <p:grpSp>
                <p:nvGrpSpPr>
                  <p:cNvPr id="43036" name="Skupina 14"/>
                  <p:cNvGrpSpPr>
                    <a:grpSpLocks/>
                  </p:cNvGrpSpPr>
                  <p:nvPr/>
                </p:nvGrpSpPr>
                <p:grpSpPr bwMode="auto">
                  <a:xfrm rot="10800000">
                    <a:off x="6732468" y="4124201"/>
                    <a:ext cx="614596" cy="167245"/>
                    <a:chOff x="12395045" y="2749442"/>
                    <a:chExt cx="614596" cy="167245"/>
                  </a:xfrm>
                </p:grpSpPr>
                <p:cxnSp>
                  <p:nvCxnSpPr>
                    <p:cNvPr id="17" name="Přímá spojnice 16"/>
                    <p:cNvCxnSpPr>
                      <a:cxnSpLocks/>
                    </p:cNvCxnSpPr>
                    <p:nvPr/>
                  </p:nvCxnSpPr>
                  <p:spPr>
                    <a:xfrm>
                      <a:off x="12403662" y="2755688"/>
                      <a:ext cx="613988" cy="0"/>
                    </a:xfrm>
                    <a:prstGeom prst="line">
                      <a:avLst/>
                    </a:prstGeom>
                    <a:ln w="381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" name="Přímá spojnice 17"/>
                    <p:cNvCxnSpPr>
                      <a:cxnSpLocks/>
                    </p:cNvCxnSpPr>
                    <p:nvPr/>
                  </p:nvCxnSpPr>
                  <p:spPr>
                    <a:xfrm>
                      <a:off x="12578163" y="2922939"/>
                      <a:ext cx="342542" cy="0"/>
                    </a:xfrm>
                    <a:prstGeom prst="line">
                      <a:avLst/>
                    </a:prstGeom>
                    <a:ln w="381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16" name="Přímá spojnice 15"/>
                  <p:cNvCxnSpPr>
                    <a:cxnSpLocks/>
                  </p:cNvCxnSpPr>
                  <p:nvPr/>
                </p:nvCxnSpPr>
                <p:spPr>
                  <a:xfrm>
                    <a:off x="7000214" y="3575270"/>
                    <a:ext cx="0" cy="564029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4" name="Přímá spojnice 13"/>
                <p:cNvCxnSpPr>
                  <a:cxnSpLocks/>
                </p:cNvCxnSpPr>
                <p:nvPr/>
              </p:nvCxnSpPr>
              <p:spPr>
                <a:xfrm rot="10800000">
                  <a:off x="7000214" y="4290537"/>
                  <a:ext cx="0" cy="61918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3031" name="Skupina 9"/>
              <p:cNvGrpSpPr>
                <a:grpSpLocks/>
              </p:cNvGrpSpPr>
              <p:nvPr/>
            </p:nvGrpSpPr>
            <p:grpSpPr bwMode="auto">
              <a:xfrm rot="10800000">
                <a:off x="5071180" y="5658578"/>
                <a:ext cx="344774" cy="293602"/>
                <a:chOff x="10247921" y="554636"/>
                <a:chExt cx="335135" cy="377639"/>
              </a:xfrm>
            </p:grpSpPr>
            <p:cxnSp>
              <p:nvCxnSpPr>
                <p:cNvPr id="11" name="Přímá spojnice 10"/>
                <p:cNvCxnSpPr/>
                <p:nvPr/>
              </p:nvCxnSpPr>
              <p:spPr>
                <a:xfrm>
                  <a:off x="10413507" y="553920"/>
                  <a:ext cx="0" cy="37760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10256449" y="732427"/>
                  <a:ext cx="335058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9" name="Ovál 18"/>
            <p:cNvSpPr/>
            <p:nvPr/>
          </p:nvSpPr>
          <p:spPr>
            <a:xfrm>
              <a:off x="3238584" y="1977844"/>
              <a:ext cx="149459" cy="15080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914707" y="1977844"/>
              <a:ext cx="149459" cy="15080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1" name="Přímá spojnice 20"/>
            <p:cNvCxnSpPr>
              <a:stCxn id="19" idx="0"/>
            </p:cNvCxnSpPr>
            <p:nvPr/>
          </p:nvCxnSpPr>
          <p:spPr>
            <a:xfrm flipV="1">
              <a:off x="3313314" y="1844274"/>
              <a:ext cx="676123" cy="1335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vál 21"/>
            <p:cNvSpPr/>
            <p:nvPr/>
          </p:nvSpPr>
          <p:spPr>
            <a:xfrm>
              <a:off x="7624486" y="1747328"/>
              <a:ext cx="612069" cy="611835"/>
            </a:xfrm>
            <a:prstGeom prst="ellipse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G</a:t>
              </a:r>
            </a:p>
          </p:txBody>
        </p:sp>
        <p:sp>
          <p:nvSpPr>
            <p:cNvPr id="23" name="Vývojový diagram: sumační spojení 22"/>
            <p:cNvSpPr/>
            <p:nvPr/>
          </p:nvSpPr>
          <p:spPr>
            <a:xfrm>
              <a:off x="5496479" y="1747328"/>
              <a:ext cx="613848" cy="611835"/>
            </a:xfrm>
            <a:prstGeom prst="flowChartSummingJunction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4" name="Přímá spojnice 23"/>
            <p:cNvCxnSpPr>
              <a:stCxn id="20" idx="6"/>
              <a:endCxn id="23" idx="2"/>
            </p:cNvCxnSpPr>
            <p:nvPr/>
          </p:nvCxnSpPr>
          <p:spPr>
            <a:xfrm flipV="1">
              <a:off x="4064166" y="2053245"/>
              <a:ext cx="14323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8994524" y="2066172"/>
              <a:ext cx="0" cy="28157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2491291" y="2020931"/>
              <a:ext cx="0" cy="28157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endCxn id="19" idx="2"/>
            </p:cNvCxnSpPr>
            <p:nvPr/>
          </p:nvCxnSpPr>
          <p:spPr>
            <a:xfrm>
              <a:off x="2517981" y="2053245"/>
              <a:ext cx="7206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2491291" y="4836664"/>
              <a:ext cx="293401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6485753" y="4843128"/>
              <a:ext cx="250877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015" name="TextovéPole 31"/>
          <p:cNvSpPr txBox="1">
            <a:spLocks noChangeArrowheads="1"/>
          </p:cNvSpPr>
          <p:nvPr/>
        </p:nvSpPr>
        <p:spPr bwMode="auto">
          <a:xfrm>
            <a:off x="576263" y="3355975"/>
            <a:ext cx="46450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</a:t>
            </a:r>
          </a:p>
          <a:p>
            <a:r>
              <a:rPr lang="cs-CZ" altLang="cs-CZ" sz="2400"/>
              <a:t> galvanometru v el. obvodu.</a:t>
            </a:r>
          </a:p>
          <a:p>
            <a:r>
              <a:rPr lang="cs-CZ" altLang="cs-CZ" sz="2400"/>
              <a:t>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5659438" y="3282950"/>
            <a:ext cx="6254750" cy="33655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6" grpId="0" animBg="1"/>
      <p:bldP spid="33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Krychle 71"/>
          <p:cNvSpPr/>
          <p:nvPr/>
        </p:nvSpPr>
        <p:spPr>
          <a:xfrm>
            <a:off x="4724400" y="4705350"/>
            <a:ext cx="2190750" cy="89852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397625" y="3760788"/>
            <a:ext cx="273050" cy="10334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 rot="10800000">
            <a:off x="1485900" y="1149350"/>
            <a:ext cx="2035175" cy="2387600"/>
          </a:xfrm>
          <a:custGeom>
            <a:avLst/>
            <a:gdLst>
              <a:gd name="connsiteX0" fmla="*/ 0 w 2030068"/>
              <a:gd name="connsiteY0" fmla="*/ 1783830 h 1783830"/>
              <a:gd name="connsiteX1" fmla="*/ 1015034 w 2030068"/>
              <a:gd name="connsiteY1" fmla="*/ 0 h 1783830"/>
              <a:gd name="connsiteX2" fmla="*/ 2030068 w 2030068"/>
              <a:gd name="connsiteY2" fmla="*/ 1783830 h 1783830"/>
              <a:gd name="connsiteX3" fmla="*/ 0 w 2030068"/>
              <a:gd name="connsiteY3" fmla="*/ 1783830 h 1783830"/>
              <a:gd name="connsiteX0" fmla="*/ 0 w 2030068"/>
              <a:gd name="connsiteY0" fmla="*/ 1783830 h 2113614"/>
              <a:gd name="connsiteX1" fmla="*/ 1015034 w 2030068"/>
              <a:gd name="connsiteY1" fmla="*/ 0 h 2113614"/>
              <a:gd name="connsiteX2" fmla="*/ 2030068 w 2030068"/>
              <a:gd name="connsiteY2" fmla="*/ 1783830 h 2113614"/>
              <a:gd name="connsiteX3" fmla="*/ 935086 w 2030068"/>
              <a:gd name="connsiteY3" fmla="*/ 2113614 h 2113614"/>
              <a:gd name="connsiteX4" fmla="*/ 0 w 2030068"/>
              <a:gd name="connsiteY4" fmla="*/ 1783830 h 2113614"/>
              <a:gd name="connsiteX0" fmla="*/ 0 w 2034093"/>
              <a:gd name="connsiteY0" fmla="*/ 1783830 h 2317186"/>
              <a:gd name="connsiteX1" fmla="*/ 1015034 w 2034093"/>
              <a:gd name="connsiteY1" fmla="*/ 0 h 2317186"/>
              <a:gd name="connsiteX2" fmla="*/ 2030068 w 2034093"/>
              <a:gd name="connsiteY2" fmla="*/ 1783830 h 2317186"/>
              <a:gd name="connsiteX3" fmla="*/ 950077 w 2034093"/>
              <a:gd name="connsiteY3" fmla="*/ 2308486 h 2317186"/>
              <a:gd name="connsiteX4" fmla="*/ 935086 w 2034093"/>
              <a:gd name="connsiteY4" fmla="*/ 2113614 h 2317186"/>
              <a:gd name="connsiteX5" fmla="*/ 0 w 2034093"/>
              <a:gd name="connsiteY5" fmla="*/ 1783830 h 2317186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2298 w 2036391"/>
              <a:gd name="connsiteY0" fmla="*/ 1783830 h 2331277"/>
              <a:gd name="connsiteX1" fmla="*/ 1017332 w 2036391"/>
              <a:gd name="connsiteY1" fmla="*/ 0 h 2331277"/>
              <a:gd name="connsiteX2" fmla="*/ 2032366 w 2036391"/>
              <a:gd name="connsiteY2" fmla="*/ 1783830 h 2331277"/>
              <a:gd name="connsiteX3" fmla="*/ 952375 w 2036391"/>
              <a:gd name="connsiteY3" fmla="*/ 2308486 h 2331277"/>
              <a:gd name="connsiteX4" fmla="*/ 937384 w 2036391"/>
              <a:gd name="connsiteY4" fmla="*/ 2113614 h 2331277"/>
              <a:gd name="connsiteX5" fmla="*/ 862433 w 2036391"/>
              <a:gd name="connsiteY5" fmla="*/ 2233535 h 2331277"/>
              <a:gd name="connsiteX6" fmla="*/ 982354 w 2036391"/>
              <a:gd name="connsiteY6" fmla="*/ 2308485 h 2331277"/>
              <a:gd name="connsiteX7" fmla="*/ 2298 w 2036391"/>
              <a:gd name="connsiteY7" fmla="*/ 1783830 h 2331277"/>
              <a:gd name="connsiteX0" fmla="*/ 2298 w 2036391"/>
              <a:gd name="connsiteY0" fmla="*/ 1783830 h 2335474"/>
              <a:gd name="connsiteX1" fmla="*/ 1017332 w 2036391"/>
              <a:gd name="connsiteY1" fmla="*/ 0 h 2335474"/>
              <a:gd name="connsiteX2" fmla="*/ 2032366 w 2036391"/>
              <a:gd name="connsiteY2" fmla="*/ 1783830 h 2335474"/>
              <a:gd name="connsiteX3" fmla="*/ 952375 w 2036391"/>
              <a:gd name="connsiteY3" fmla="*/ 2308486 h 2335474"/>
              <a:gd name="connsiteX4" fmla="*/ 937384 w 2036391"/>
              <a:gd name="connsiteY4" fmla="*/ 2113614 h 2335474"/>
              <a:gd name="connsiteX5" fmla="*/ 847443 w 2036391"/>
              <a:gd name="connsiteY5" fmla="*/ 2262860 h 2335474"/>
              <a:gd name="connsiteX6" fmla="*/ 982354 w 2036391"/>
              <a:gd name="connsiteY6" fmla="*/ 2308485 h 2335474"/>
              <a:gd name="connsiteX7" fmla="*/ 2298 w 2036391"/>
              <a:gd name="connsiteY7" fmla="*/ 1783830 h 233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36391" h="2335474">
                <a:moveTo>
                  <a:pt x="2298" y="1783830"/>
                </a:moveTo>
                <a:lnTo>
                  <a:pt x="1017332" y="0"/>
                </a:lnTo>
                <a:lnTo>
                  <a:pt x="2032366" y="1783830"/>
                </a:lnTo>
                <a:cubicBezTo>
                  <a:pt x="2106484" y="2108617"/>
                  <a:pt x="1134872" y="2253522"/>
                  <a:pt x="952375" y="2308486"/>
                </a:cubicBezTo>
                <a:cubicBezTo>
                  <a:pt x="769878" y="2363450"/>
                  <a:pt x="1017332" y="2171076"/>
                  <a:pt x="937384" y="2113614"/>
                </a:cubicBezTo>
                <a:cubicBezTo>
                  <a:pt x="782485" y="2063647"/>
                  <a:pt x="1002342" y="2312827"/>
                  <a:pt x="847443" y="2262860"/>
                </a:cubicBezTo>
                <a:cubicBezTo>
                  <a:pt x="807469" y="2280348"/>
                  <a:pt x="1125710" y="2383436"/>
                  <a:pt x="982354" y="2308485"/>
                </a:cubicBezTo>
                <a:cubicBezTo>
                  <a:pt x="838998" y="2233534"/>
                  <a:pt x="-51000" y="2153587"/>
                  <a:pt x="2298" y="178383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8638" y="2713038"/>
            <a:ext cx="1409700" cy="1035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" name="Přímá spojnice se šipkou 4"/>
          <p:cNvCxnSpPr>
            <a:stCxn id="2" idx="0"/>
          </p:cNvCxnSpPr>
          <p:nvPr/>
        </p:nvCxnSpPr>
        <p:spPr>
          <a:xfrm flipH="1" flipV="1">
            <a:off x="2503488" y="1679575"/>
            <a:ext cx="0" cy="103346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039" name="TextovéPole 5"/>
          <p:cNvSpPr txBox="1">
            <a:spLocks noChangeArrowheads="1"/>
          </p:cNvSpPr>
          <p:nvPr/>
        </p:nvSpPr>
        <p:spPr bwMode="auto">
          <a:xfrm>
            <a:off x="2346325" y="1279525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0</a:t>
            </a:r>
          </a:p>
        </p:txBody>
      </p:sp>
      <p:sp>
        <p:nvSpPr>
          <p:cNvPr id="44040" name="TextovéPole 6"/>
          <p:cNvSpPr txBox="1">
            <a:spLocks noChangeArrowheads="1"/>
          </p:cNvSpPr>
          <p:nvPr/>
        </p:nvSpPr>
        <p:spPr bwMode="auto">
          <a:xfrm rot="-1646172">
            <a:off x="1681163" y="1441450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2</a:t>
            </a:r>
          </a:p>
        </p:txBody>
      </p:sp>
      <p:sp>
        <p:nvSpPr>
          <p:cNvPr id="44041" name="TextovéPole 7"/>
          <p:cNvSpPr txBox="1">
            <a:spLocks noChangeArrowheads="1"/>
          </p:cNvSpPr>
          <p:nvPr/>
        </p:nvSpPr>
        <p:spPr bwMode="auto">
          <a:xfrm rot="-1048198">
            <a:off x="1978025" y="1346200"/>
            <a:ext cx="315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1</a:t>
            </a:r>
          </a:p>
        </p:txBody>
      </p:sp>
      <p:sp>
        <p:nvSpPr>
          <p:cNvPr id="44042" name="TextovéPole 8"/>
          <p:cNvSpPr txBox="1">
            <a:spLocks noChangeArrowheads="1"/>
          </p:cNvSpPr>
          <p:nvPr/>
        </p:nvSpPr>
        <p:spPr bwMode="auto">
          <a:xfrm rot="795517">
            <a:off x="2735263" y="1336675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1</a:t>
            </a:r>
          </a:p>
        </p:txBody>
      </p:sp>
      <p:sp>
        <p:nvSpPr>
          <p:cNvPr id="44043" name="TextovéPole 9"/>
          <p:cNvSpPr txBox="1">
            <a:spLocks noChangeArrowheads="1"/>
          </p:cNvSpPr>
          <p:nvPr/>
        </p:nvSpPr>
        <p:spPr bwMode="auto">
          <a:xfrm rot="1661529">
            <a:off x="3049588" y="1422400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1828800" y="1828800"/>
            <a:ext cx="119063" cy="1206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47888" y="1743075"/>
            <a:ext cx="119062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59113" y="1806575"/>
            <a:ext cx="120650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81300" y="1724025"/>
            <a:ext cx="120650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olný tvar: obrazec 14"/>
          <p:cNvSpPr/>
          <p:nvPr/>
        </p:nvSpPr>
        <p:spPr>
          <a:xfrm>
            <a:off x="2393950" y="1077913"/>
            <a:ext cx="298450" cy="136525"/>
          </a:xfrm>
          <a:custGeom>
            <a:avLst/>
            <a:gdLst>
              <a:gd name="connsiteX0" fmla="*/ 11456 w 299010"/>
              <a:gd name="connsiteY0" fmla="*/ 2124 h 137036"/>
              <a:gd name="connsiteX1" fmla="*/ 251299 w 299010"/>
              <a:gd name="connsiteY1" fmla="*/ 17114 h 137036"/>
              <a:gd name="connsiteX2" fmla="*/ 296270 w 299010"/>
              <a:gd name="connsiteY2" fmla="*/ 32104 h 137036"/>
              <a:gd name="connsiteX3" fmla="*/ 281279 w 299010"/>
              <a:gd name="connsiteY3" fmla="*/ 92065 h 137036"/>
              <a:gd name="connsiteX4" fmla="*/ 176348 w 299010"/>
              <a:gd name="connsiteY4" fmla="*/ 137036 h 137036"/>
              <a:gd name="connsiteX5" fmla="*/ 86407 w 299010"/>
              <a:gd name="connsiteY5" fmla="*/ 92065 h 137036"/>
              <a:gd name="connsiteX6" fmla="*/ 41437 w 299010"/>
              <a:gd name="connsiteY6" fmla="*/ 62085 h 137036"/>
              <a:gd name="connsiteX7" fmla="*/ 11456 w 299010"/>
              <a:gd name="connsiteY7" fmla="*/ 2124 h 137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010" h="137036">
                <a:moveTo>
                  <a:pt x="11456" y="2124"/>
                </a:moveTo>
                <a:cubicBezTo>
                  <a:pt x="46433" y="-5371"/>
                  <a:pt x="171635" y="8728"/>
                  <a:pt x="251299" y="17114"/>
                </a:cubicBezTo>
                <a:cubicBezTo>
                  <a:pt x="267013" y="18768"/>
                  <a:pt x="290402" y="17433"/>
                  <a:pt x="296270" y="32104"/>
                </a:cubicBezTo>
                <a:cubicBezTo>
                  <a:pt x="303921" y="51233"/>
                  <a:pt x="294468" y="76238"/>
                  <a:pt x="281279" y="92065"/>
                </a:cubicBezTo>
                <a:cubicBezTo>
                  <a:pt x="267031" y="109162"/>
                  <a:pt x="200200" y="129085"/>
                  <a:pt x="176348" y="137036"/>
                </a:cubicBezTo>
                <a:cubicBezTo>
                  <a:pt x="47480" y="51121"/>
                  <a:pt x="210522" y="154122"/>
                  <a:pt x="86407" y="92065"/>
                </a:cubicBezTo>
                <a:cubicBezTo>
                  <a:pt x="70293" y="84008"/>
                  <a:pt x="56885" y="71354"/>
                  <a:pt x="41437" y="62085"/>
                </a:cubicBezTo>
                <a:cubicBezTo>
                  <a:pt x="31856" y="56337"/>
                  <a:pt x="-23521" y="9619"/>
                  <a:pt x="11456" y="21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olný tvar: obrazec 15"/>
          <p:cNvSpPr/>
          <p:nvPr/>
        </p:nvSpPr>
        <p:spPr>
          <a:xfrm>
            <a:off x="2487613" y="1241425"/>
            <a:ext cx="217487" cy="176213"/>
          </a:xfrm>
          <a:custGeom>
            <a:avLst/>
            <a:gdLst>
              <a:gd name="connsiteX0" fmla="*/ 119922 w 217275"/>
              <a:gd name="connsiteY0" fmla="*/ 3027 h 176037"/>
              <a:gd name="connsiteX1" fmla="*/ 164892 w 217275"/>
              <a:gd name="connsiteY1" fmla="*/ 167918 h 176037"/>
              <a:gd name="connsiteX2" fmla="*/ 0 w 217275"/>
              <a:gd name="connsiteY2" fmla="*/ 152928 h 176037"/>
              <a:gd name="connsiteX3" fmla="*/ 29981 w 217275"/>
              <a:gd name="connsiteY3" fmla="*/ 107958 h 176037"/>
              <a:gd name="connsiteX4" fmla="*/ 44971 w 217275"/>
              <a:gd name="connsiteY4" fmla="*/ 62987 h 176037"/>
              <a:gd name="connsiteX5" fmla="*/ 119922 w 217275"/>
              <a:gd name="connsiteY5" fmla="*/ 3027 h 17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7275" h="176037">
                <a:moveTo>
                  <a:pt x="119922" y="3027"/>
                </a:moveTo>
                <a:cubicBezTo>
                  <a:pt x="139909" y="20515"/>
                  <a:pt x="297040" y="106927"/>
                  <a:pt x="164892" y="167918"/>
                </a:cubicBezTo>
                <a:cubicBezTo>
                  <a:pt x="114781" y="191046"/>
                  <a:pt x="54964" y="157925"/>
                  <a:pt x="0" y="152928"/>
                </a:cubicBezTo>
                <a:cubicBezTo>
                  <a:pt x="9994" y="137938"/>
                  <a:pt x="21924" y="124072"/>
                  <a:pt x="29981" y="107958"/>
                </a:cubicBezTo>
                <a:cubicBezTo>
                  <a:pt x="37048" y="93825"/>
                  <a:pt x="35100" y="75326"/>
                  <a:pt x="44971" y="62987"/>
                </a:cubicBezTo>
                <a:cubicBezTo>
                  <a:pt x="56225" y="48919"/>
                  <a:pt x="99935" y="-14461"/>
                  <a:pt x="119922" y="302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4050" name="Skupina 18"/>
          <p:cNvGrpSpPr>
            <a:grpSpLocks/>
          </p:cNvGrpSpPr>
          <p:nvPr/>
        </p:nvGrpSpPr>
        <p:grpSpPr bwMode="auto">
          <a:xfrm>
            <a:off x="2744788" y="3136900"/>
            <a:ext cx="314325" cy="279400"/>
            <a:chOff x="5381469" y="1278788"/>
            <a:chExt cx="314793" cy="280189"/>
          </a:xfrm>
        </p:grpSpPr>
        <p:sp>
          <p:nvSpPr>
            <p:cNvPr id="17" name="Ovál 16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468911" y="1329731"/>
              <a:ext cx="139908" cy="1496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4051" name="Skupina 19"/>
          <p:cNvGrpSpPr>
            <a:grpSpLocks/>
          </p:cNvGrpSpPr>
          <p:nvPr/>
        </p:nvGrpSpPr>
        <p:grpSpPr bwMode="auto">
          <a:xfrm>
            <a:off x="1990725" y="3140075"/>
            <a:ext cx="314325" cy="279400"/>
            <a:chOff x="5381469" y="1278788"/>
            <a:chExt cx="314793" cy="280189"/>
          </a:xfrm>
        </p:grpSpPr>
        <p:sp>
          <p:nvSpPr>
            <p:cNvPr id="21" name="Ovál 20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468912" y="1329731"/>
              <a:ext cx="139908" cy="1496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3" name="Krychle 22"/>
          <p:cNvSpPr/>
          <p:nvPr/>
        </p:nvSpPr>
        <p:spPr>
          <a:xfrm>
            <a:off x="5491163" y="2563813"/>
            <a:ext cx="1814512" cy="62388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11825" y="2054225"/>
            <a:ext cx="179388" cy="57943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08788" y="2054225"/>
            <a:ext cx="179387" cy="57943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5727700" y="1358900"/>
            <a:ext cx="1770063" cy="584200"/>
            <a:chOff x="5727491" y="1358809"/>
            <a:chExt cx="1771060" cy="583544"/>
          </a:xfrm>
        </p:grpSpPr>
        <p:sp>
          <p:nvSpPr>
            <p:cNvPr id="26" name="Obdélník 25"/>
            <p:cNvSpPr/>
            <p:nvPr/>
          </p:nvSpPr>
          <p:spPr>
            <a:xfrm rot="20048068">
              <a:off x="5727491" y="1804396"/>
              <a:ext cx="1243713" cy="13795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Vývojový diagram: ruční operace 26"/>
            <p:cNvSpPr/>
            <p:nvPr/>
          </p:nvSpPr>
          <p:spPr>
            <a:xfrm rot="4020765">
              <a:off x="7074670" y="1196572"/>
              <a:ext cx="261644" cy="586118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 rot="1478236">
            <a:off x="5867400" y="1747838"/>
            <a:ext cx="1771650" cy="584200"/>
            <a:chOff x="9229215" y="1977361"/>
            <a:chExt cx="1771060" cy="583544"/>
          </a:xfrm>
        </p:grpSpPr>
        <p:sp>
          <p:nvSpPr>
            <p:cNvPr id="28" name="Obdélník 27"/>
            <p:cNvSpPr/>
            <p:nvPr/>
          </p:nvSpPr>
          <p:spPr>
            <a:xfrm rot="20048068">
              <a:off x="9223559" y="2420291"/>
              <a:ext cx="1244186" cy="13795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 rot="4020765">
              <a:off x="10569994" y="1810769"/>
              <a:ext cx="261644" cy="587179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4" name="Ovál 33"/>
          <p:cNvSpPr/>
          <p:nvPr/>
        </p:nvSpPr>
        <p:spPr>
          <a:xfrm>
            <a:off x="5741988" y="2081213"/>
            <a:ext cx="119062" cy="15081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4058" name="Skupina 34"/>
          <p:cNvGrpSpPr>
            <a:grpSpLocks/>
          </p:cNvGrpSpPr>
          <p:nvPr/>
        </p:nvGrpSpPr>
        <p:grpSpPr bwMode="auto">
          <a:xfrm>
            <a:off x="6740525" y="2811463"/>
            <a:ext cx="314325" cy="280987"/>
            <a:chOff x="5381469" y="1278788"/>
            <a:chExt cx="314793" cy="280189"/>
          </a:xfrm>
        </p:grpSpPr>
        <p:sp>
          <p:nvSpPr>
            <p:cNvPr id="36" name="Ovál 35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5468912" y="1331026"/>
              <a:ext cx="13990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4059" name="Skupina 37"/>
          <p:cNvGrpSpPr>
            <a:grpSpLocks/>
          </p:cNvGrpSpPr>
          <p:nvPr/>
        </p:nvGrpSpPr>
        <p:grpSpPr bwMode="auto">
          <a:xfrm>
            <a:off x="5680075" y="2825750"/>
            <a:ext cx="314325" cy="280988"/>
            <a:chOff x="5381469" y="1278788"/>
            <a:chExt cx="314793" cy="280189"/>
          </a:xfrm>
        </p:grpSpPr>
        <p:sp>
          <p:nvSpPr>
            <p:cNvPr id="39" name="Ovál 38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468912" y="1331027"/>
              <a:ext cx="13990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4060" name="Skupina 64"/>
          <p:cNvGrpSpPr>
            <a:grpSpLocks/>
          </p:cNvGrpSpPr>
          <p:nvPr/>
        </p:nvGrpSpPr>
        <p:grpSpPr bwMode="auto">
          <a:xfrm>
            <a:off x="9253538" y="1377950"/>
            <a:ext cx="1814512" cy="1887538"/>
            <a:chOff x="5891135" y="3912810"/>
            <a:chExt cx="1813810" cy="1888309"/>
          </a:xfrm>
        </p:grpSpPr>
        <p:sp>
          <p:nvSpPr>
            <p:cNvPr id="58" name="Krychle 57"/>
            <p:cNvSpPr/>
            <p:nvPr/>
          </p:nvSpPr>
          <p:spPr>
            <a:xfrm>
              <a:off x="5891135" y="4929225"/>
              <a:ext cx="1813810" cy="871894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4092" name="Skupina 54"/>
            <p:cNvGrpSpPr>
              <a:grpSpLocks/>
            </p:cNvGrpSpPr>
            <p:nvPr/>
          </p:nvGrpSpPr>
          <p:grpSpPr bwMode="auto">
            <a:xfrm>
              <a:off x="6486834" y="3912810"/>
              <a:ext cx="642397" cy="1173675"/>
              <a:chOff x="8234952" y="3416532"/>
              <a:chExt cx="642397" cy="1173675"/>
            </a:xfrm>
          </p:grpSpPr>
          <p:pic>
            <p:nvPicPr>
              <p:cNvPr id="44099" name="Obrázek 47" descr="Obsah obrázku objekt, světlo, měkkýši&#10;&#10;Popis byl vytvořen automaticky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8234952" y="3416532"/>
                <a:ext cx="642397" cy="10162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4" name="Obdélník 53"/>
              <p:cNvSpPr/>
              <p:nvPr/>
            </p:nvSpPr>
            <p:spPr>
              <a:xfrm>
                <a:off x="8408892" y="4275721"/>
                <a:ext cx="285639" cy="314453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4093" name="Skupina 58"/>
            <p:cNvGrpSpPr>
              <a:grpSpLocks/>
            </p:cNvGrpSpPr>
            <p:nvPr/>
          </p:nvGrpSpPr>
          <p:grpSpPr bwMode="auto">
            <a:xfrm>
              <a:off x="6951175" y="5351409"/>
              <a:ext cx="314793" cy="280189"/>
              <a:chOff x="5381469" y="1278788"/>
              <a:chExt cx="314793" cy="280189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5381469" y="1279051"/>
                <a:ext cx="314203" cy="279514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5468747" y="1329872"/>
                <a:ext cx="139646" cy="1492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4094" name="Skupina 61"/>
            <p:cNvGrpSpPr>
              <a:grpSpLocks/>
            </p:cNvGrpSpPr>
            <p:nvPr/>
          </p:nvGrpSpPr>
          <p:grpSpPr bwMode="auto">
            <a:xfrm>
              <a:off x="6128132" y="5365103"/>
              <a:ext cx="314793" cy="280189"/>
              <a:chOff x="5381469" y="1278788"/>
              <a:chExt cx="314793" cy="280189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5380917" y="1278063"/>
                <a:ext cx="315791" cy="28110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5468196" y="1330472"/>
                <a:ext cx="141232" cy="1492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pic>
        <p:nvPicPr>
          <p:cNvPr id="44061" name="Obrázek 6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4243266">
            <a:off x="5320506" y="3655219"/>
            <a:ext cx="1108075" cy="145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Obdélník 69"/>
          <p:cNvSpPr/>
          <p:nvPr/>
        </p:nvSpPr>
        <p:spPr>
          <a:xfrm>
            <a:off x="5003800" y="3748088"/>
            <a:ext cx="273050" cy="10334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4063" name="Skupina 73"/>
          <p:cNvGrpSpPr>
            <a:grpSpLocks/>
          </p:cNvGrpSpPr>
          <p:nvPr/>
        </p:nvGrpSpPr>
        <p:grpSpPr bwMode="auto">
          <a:xfrm>
            <a:off x="6180138" y="5118100"/>
            <a:ext cx="314325" cy="280988"/>
            <a:chOff x="5381469" y="1278788"/>
            <a:chExt cx="314793" cy="280189"/>
          </a:xfrm>
        </p:grpSpPr>
        <p:sp>
          <p:nvSpPr>
            <p:cNvPr id="75" name="Ovál 74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5468911" y="1331027"/>
              <a:ext cx="139908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4064" name="Skupina 76"/>
          <p:cNvGrpSpPr>
            <a:grpSpLocks/>
          </p:cNvGrpSpPr>
          <p:nvPr/>
        </p:nvGrpSpPr>
        <p:grpSpPr bwMode="auto">
          <a:xfrm>
            <a:off x="5003800" y="5094288"/>
            <a:ext cx="315913" cy="280987"/>
            <a:chOff x="5381469" y="1278788"/>
            <a:chExt cx="314793" cy="280189"/>
          </a:xfrm>
        </p:grpSpPr>
        <p:sp>
          <p:nvSpPr>
            <p:cNvPr id="78" name="Ovál 77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5468472" y="1331026"/>
              <a:ext cx="140786" cy="14880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4065" name="TextovéPole 79"/>
          <p:cNvSpPr txBox="1">
            <a:spLocks noChangeArrowheads="1"/>
          </p:cNvSpPr>
          <p:nvPr/>
        </p:nvSpPr>
        <p:spPr bwMode="auto">
          <a:xfrm>
            <a:off x="869950" y="300038"/>
            <a:ext cx="107537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Zapoj galvanometr do elektrického obvodu. </a:t>
            </a:r>
            <a:r>
              <a:rPr lang="cs-CZ" altLang="cs-CZ" sz="2400">
                <a:solidFill>
                  <a:srgbClr val="FF0000"/>
                </a:solidFill>
              </a:rPr>
              <a:t>1</a:t>
            </a:r>
            <a:r>
              <a:rPr lang="cs-CZ" altLang="cs-CZ" sz="2400"/>
              <a:t>. Klikej postupně na propojovací vodiče.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2</a:t>
            </a:r>
            <a:r>
              <a:rPr lang="cs-CZ" altLang="cs-CZ" sz="2400"/>
              <a:t>. Klikni na nožový kontakt spínače.</a:t>
            </a:r>
          </a:p>
        </p:txBody>
      </p:sp>
      <p:grpSp>
        <p:nvGrpSpPr>
          <p:cNvPr id="87" name="Skupina 86"/>
          <p:cNvGrpSpPr>
            <a:grpSpLocks/>
          </p:cNvGrpSpPr>
          <p:nvPr/>
        </p:nvGrpSpPr>
        <p:grpSpPr bwMode="auto">
          <a:xfrm>
            <a:off x="439738" y="4375150"/>
            <a:ext cx="3178175" cy="2220913"/>
            <a:chOff x="1198544" y="3514113"/>
            <a:chExt cx="3178619" cy="2220418"/>
          </a:xfrm>
        </p:grpSpPr>
        <p:sp>
          <p:nvSpPr>
            <p:cNvPr id="81" name="Volný tvar: obrazec 80"/>
            <p:cNvSpPr/>
            <p:nvPr/>
          </p:nvSpPr>
          <p:spPr>
            <a:xfrm>
              <a:off x="1300158" y="3685525"/>
              <a:ext cx="2970627" cy="1942667"/>
            </a:xfrm>
            <a:custGeom>
              <a:avLst/>
              <a:gdLst>
                <a:gd name="connsiteX0" fmla="*/ 2971800 w 2971800"/>
                <a:gd name="connsiteY0" fmla="*/ 1943100 h 1943100"/>
                <a:gd name="connsiteX1" fmla="*/ 2686050 w 2971800"/>
                <a:gd name="connsiteY1" fmla="*/ 1928813 h 1943100"/>
                <a:gd name="connsiteX2" fmla="*/ 2557463 w 2971800"/>
                <a:gd name="connsiteY2" fmla="*/ 1885950 h 1943100"/>
                <a:gd name="connsiteX3" fmla="*/ 2514600 w 2971800"/>
                <a:gd name="connsiteY3" fmla="*/ 1871663 h 1943100"/>
                <a:gd name="connsiteX4" fmla="*/ 2471738 w 2971800"/>
                <a:gd name="connsiteY4" fmla="*/ 1843088 h 1943100"/>
                <a:gd name="connsiteX5" fmla="*/ 2428875 w 2971800"/>
                <a:gd name="connsiteY5" fmla="*/ 1828800 h 1943100"/>
                <a:gd name="connsiteX6" fmla="*/ 2343150 w 2971800"/>
                <a:gd name="connsiteY6" fmla="*/ 1771650 h 1943100"/>
                <a:gd name="connsiteX7" fmla="*/ 2300288 w 2971800"/>
                <a:gd name="connsiteY7" fmla="*/ 1743075 h 1943100"/>
                <a:gd name="connsiteX8" fmla="*/ 2214563 w 2971800"/>
                <a:gd name="connsiteY8" fmla="*/ 1671638 h 1943100"/>
                <a:gd name="connsiteX9" fmla="*/ 2171700 w 2971800"/>
                <a:gd name="connsiteY9" fmla="*/ 1643063 h 1943100"/>
                <a:gd name="connsiteX10" fmla="*/ 2085975 w 2971800"/>
                <a:gd name="connsiteY10" fmla="*/ 1614488 h 1943100"/>
                <a:gd name="connsiteX11" fmla="*/ 2043113 w 2971800"/>
                <a:gd name="connsiteY11" fmla="*/ 1585913 h 1943100"/>
                <a:gd name="connsiteX12" fmla="*/ 1957388 w 2971800"/>
                <a:gd name="connsiteY12" fmla="*/ 1557338 h 1943100"/>
                <a:gd name="connsiteX13" fmla="*/ 1914525 w 2971800"/>
                <a:gd name="connsiteY13" fmla="*/ 1543050 h 1943100"/>
                <a:gd name="connsiteX14" fmla="*/ 1828800 w 2971800"/>
                <a:gd name="connsiteY14" fmla="*/ 1514475 h 1943100"/>
                <a:gd name="connsiteX15" fmla="*/ 1785938 w 2971800"/>
                <a:gd name="connsiteY15" fmla="*/ 1485900 h 1943100"/>
                <a:gd name="connsiteX16" fmla="*/ 1700213 w 2971800"/>
                <a:gd name="connsiteY16" fmla="*/ 1457325 h 1943100"/>
                <a:gd name="connsiteX17" fmla="*/ 1657350 w 2971800"/>
                <a:gd name="connsiteY17" fmla="*/ 1428750 h 1943100"/>
                <a:gd name="connsiteX18" fmla="*/ 1543050 w 2971800"/>
                <a:gd name="connsiteY18" fmla="*/ 1400175 h 1943100"/>
                <a:gd name="connsiteX19" fmla="*/ 1500188 w 2971800"/>
                <a:gd name="connsiteY19" fmla="*/ 1385888 h 1943100"/>
                <a:gd name="connsiteX20" fmla="*/ 1385888 w 2971800"/>
                <a:gd name="connsiteY20" fmla="*/ 1357313 h 1943100"/>
                <a:gd name="connsiteX21" fmla="*/ 1300163 w 2971800"/>
                <a:gd name="connsiteY21" fmla="*/ 1328738 h 1943100"/>
                <a:gd name="connsiteX22" fmla="*/ 1257300 w 2971800"/>
                <a:gd name="connsiteY22" fmla="*/ 1314450 h 1943100"/>
                <a:gd name="connsiteX23" fmla="*/ 1200150 w 2971800"/>
                <a:gd name="connsiteY23" fmla="*/ 1285875 h 1943100"/>
                <a:gd name="connsiteX24" fmla="*/ 1085850 w 2971800"/>
                <a:gd name="connsiteY24" fmla="*/ 1257300 h 1943100"/>
                <a:gd name="connsiteX25" fmla="*/ 1028700 w 2971800"/>
                <a:gd name="connsiteY25" fmla="*/ 1214438 h 1943100"/>
                <a:gd name="connsiteX26" fmla="*/ 985838 w 2971800"/>
                <a:gd name="connsiteY26" fmla="*/ 1200150 h 1943100"/>
                <a:gd name="connsiteX27" fmla="*/ 885825 w 2971800"/>
                <a:gd name="connsiteY27" fmla="*/ 1157288 h 1943100"/>
                <a:gd name="connsiteX28" fmla="*/ 842963 w 2971800"/>
                <a:gd name="connsiteY28" fmla="*/ 1128713 h 1943100"/>
                <a:gd name="connsiteX29" fmla="*/ 785813 w 2971800"/>
                <a:gd name="connsiteY29" fmla="*/ 1085850 h 1943100"/>
                <a:gd name="connsiteX30" fmla="*/ 671513 w 2971800"/>
                <a:gd name="connsiteY30" fmla="*/ 1028700 h 1943100"/>
                <a:gd name="connsiteX31" fmla="*/ 657225 w 2971800"/>
                <a:gd name="connsiteY31" fmla="*/ 985838 h 1943100"/>
                <a:gd name="connsiteX32" fmla="*/ 571500 w 2971800"/>
                <a:gd name="connsiteY32" fmla="*/ 928688 h 1943100"/>
                <a:gd name="connsiteX33" fmla="*/ 485775 w 2971800"/>
                <a:gd name="connsiteY33" fmla="*/ 885825 h 1943100"/>
                <a:gd name="connsiteX34" fmla="*/ 428625 w 2971800"/>
                <a:gd name="connsiteY34" fmla="*/ 842963 h 1943100"/>
                <a:gd name="connsiteX35" fmla="*/ 385763 w 2971800"/>
                <a:gd name="connsiteY35" fmla="*/ 800100 h 1943100"/>
                <a:gd name="connsiteX36" fmla="*/ 342900 w 2971800"/>
                <a:gd name="connsiteY36" fmla="*/ 771525 h 1943100"/>
                <a:gd name="connsiteX37" fmla="*/ 257175 w 2971800"/>
                <a:gd name="connsiteY37" fmla="*/ 714375 h 1943100"/>
                <a:gd name="connsiteX38" fmla="*/ 214313 w 2971800"/>
                <a:gd name="connsiteY38" fmla="*/ 671513 h 1943100"/>
                <a:gd name="connsiteX39" fmla="*/ 171450 w 2971800"/>
                <a:gd name="connsiteY39" fmla="*/ 657225 h 1943100"/>
                <a:gd name="connsiteX40" fmla="*/ 142875 w 2971800"/>
                <a:gd name="connsiteY40" fmla="*/ 557213 h 1943100"/>
                <a:gd name="connsiteX41" fmla="*/ 85725 w 2971800"/>
                <a:gd name="connsiteY41" fmla="*/ 471488 h 1943100"/>
                <a:gd name="connsiteX42" fmla="*/ 71438 w 2971800"/>
                <a:gd name="connsiteY42" fmla="*/ 428625 h 1943100"/>
                <a:gd name="connsiteX43" fmla="*/ 28575 w 2971800"/>
                <a:gd name="connsiteY43" fmla="*/ 342900 h 1943100"/>
                <a:gd name="connsiteX44" fmla="*/ 14288 w 2971800"/>
                <a:gd name="connsiteY44" fmla="*/ 257175 h 1943100"/>
                <a:gd name="connsiteX45" fmla="*/ 0 w 2971800"/>
                <a:gd name="connsiteY45" fmla="*/ 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971800" h="1943100">
                  <a:moveTo>
                    <a:pt x="2971800" y="1943100"/>
                  </a:moveTo>
                  <a:cubicBezTo>
                    <a:pt x="2876550" y="1938338"/>
                    <a:pt x="2781090" y="1936733"/>
                    <a:pt x="2686050" y="1928813"/>
                  </a:cubicBezTo>
                  <a:cubicBezTo>
                    <a:pt x="2645011" y="1925393"/>
                    <a:pt x="2593594" y="1899499"/>
                    <a:pt x="2557463" y="1885950"/>
                  </a:cubicBezTo>
                  <a:cubicBezTo>
                    <a:pt x="2543361" y="1880662"/>
                    <a:pt x="2528888" y="1876425"/>
                    <a:pt x="2514600" y="1871663"/>
                  </a:cubicBezTo>
                  <a:cubicBezTo>
                    <a:pt x="2500313" y="1862138"/>
                    <a:pt x="2487096" y="1850767"/>
                    <a:pt x="2471738" y="1843088"/>
                  </a:cubicBezTo>
                  <a:cubicBezTo>
                    <a:pt x="2458267" y="1836353"/>
                    <a:pt x="2442040" y="1836114"/>
                    <a:pt x="2428875" y="1828800"/>
                  </a:cubicBezTo>
                  <a:cubicBezTo>
                    <a:pt x="2398854" y="1812122"/>
                    <a:pt x="2371725" y="1790700"/>
                    <a:pt x="2343150" y="1771650"/>
                  </a:cubicBezTo>
                  <a:lnTo>
                    <a:pt x="2300288" y="1743075"/>
                  </a:lnTo>
                  <a:cubicBezTo>
                    <a:pt x="2255402" y="1675747"/>
                    <a:pt x="2292649" y="1716258"/>
                    <a:pt x="2214563" y="1671638"/>
                  </a:cubicBezTo>
                  <a:cubicBezTo>
                    <a:pt x="2199654" y="1663119"/>
                    <a:pt x="2187392" y="1650037"/>
                    <a:pt x="2171700" y="1643063"/>
                  </a:cubicBezTo>
                  <a:cubicBezTo>
                    <a:pt x="2144175" y="1630830"/>
                    <a:pt x="2085975" y="1614488"/>
                    <a:pt x="2085975" y="1614488"/>
                  </a:cubicBezTo>
                  <a:cubicBezTo>
                    <a:pt x="2071688" y="1604963"/>
                    <a:pt x="2058804" y="1592887"/>
                    <a:pt x="2043113" y="1585913"/>
                  </a:cubicBezTo>
                  <a:cubicBezTo>
                    <a:pt x="2015588" y="1573680"/>
                    <a:pt x="1985963" y="1566863"/>
                    <a:pt x="1957388" y="1557338"/>
                  </a:cubicBezTo>
                  <a:lnTo>
                    <a:pt x="1914525" y="1543050"/>
                  </a:lnTo>
                  <a:cubicBezTo>
                    <a:pt x="1914521" y="1543049"/>
                    <a:pt x="1828803" y="1514477"/>
                    <a:pt x="1828800" y="1514475"/>
                  </a:cubicBezTo>
                  <a:cubicBezTo>
                    <a:pt x="1814513" y="1504950"/>
                    <a:pt x="1801629" y="1492874"/>
                    <a:pt x="1785938" y="1485900"/>
                  </a:cubicBezTo>
                  <a:cubicBezTo>
                    <a:pt x="1758413" y="1473667"/>
                    <a:pt x="1725275" y="1474033"/>
                    <a:pt x="1700213" y="1457325"/>
                  </a:cubicBezTo>
                  <a:cubicBezTo>
                    <a:pt x="1685925" y="1447800"/>
                    <a:pt x="1672709" y="1436429"/>
                    <a:pt x="1657350" y="1428750"/>
                  </a:cubicBezTo>
                  <a:cubicBezTo>
                    <a:pt x="1624694" y="1412422"/>
                    <a:pt x="1575651" y="1408325"/>
                    <a:pt x="1543050" y="1400175"/>
                  </a:cubicBezTo>
                  <a:cubicBezTo>
                    <a:pt x="1528440" y="1396522"/>
                    <a:pt x="1514717" y="1389851"/>
                    <a:pt x="1500188" y="1385888"/>
                  </a:cubicBezTo>
                  <a:cubicBezTo>
                    <a:pt x="1462299" y="1375555"/>
                    <a:pt x="1423145" y="1369732"/>
                    <a:pt x="1385888" y="1357313"/>
                  </a:cubicBezTo>
                  <a:lnTo>
                    <a:pt x="1300163" y="1328738"/>
                  </a:lnTo>
                  <a:cubicBezTo>
                    <a:pt x="1285875" y="1323975"/>
                    <a:pt x="1270771" y="1321185"/>
                    <a:pt x="1257300" y="1314450"/>
                  </a:cubicBezTo>
                  <a:cubicBezTo>
                    <a:pt x="1238250" y="1304925"/>
                    <a:pt x="1220356" y="1292610"/>
                    <a:pt x="1200150" y="1285875"/>
                  </a:cubicBezTo>
                  <a:cubicBezTo>
                    <a:pt x="1162893" y="1273456"/>
                    <a:pt x="1085850" y="1257300"/>
                    <a:pt x="1085850" y="1257300"/>
                  </a:cubicBezTo>
                  <a:cubicBezTo>
                    <a:pt x="1066800" y="1243013"/>
                    <a:pt x="1049375" y="1226252"/>
                    <a:pt x="1028700" y="1214438"/>
                  </a:cubicBezTo>
                  <a:cubicBezTo>
                    <a:pt x="1015624" y="1206966"/>
                    <a:pt x="999681" y="1206083"/>
                    <a:pt x="985838" y="1200150"/>
                  </a:cubicBezTo>
                  <a:cubicBezTo>
                    <a:pt x="862270" y="1147191"/>
                    <a:pt x="986333" y="1190789"/>
                    <a:pt x="885825" y="1157288"/>
                  </a:cubicBezTo>
                  <a:cubicBezTo>
                    <a:pt x="871538" y="1147763"/>
                    <a:pt x="856936" y="1138694"/>
                    <a:pt x="842963" y="1128713"/>
                  </a:cubicBezTo>
                  <a:cubicBezTo>
                    <a:pt x="823586" y="1114872"/>
                    <a:pt x="806382" y="1097849"/>
                    <a:pt x="785813" y="1085850"/>
                  </a:cubicBezTo>
                  <a:cubicBezTo>
                    <a:pt x="749019" y="1064386"/>
                    <a:pt x="671513" y="1028700"/>
                    <a:pt x="671513" y="1028700"/>
                  </a:cubicBezTo>
                  <a:cubicBezTo>
                    <a:pt x="666750" y="1014413"/>
                    <a:pt x="667874" y="996487"/>
                    <a:pt x="657225" y="985838"/>
                  </a:cubicBezTo>
                  <a:cubicBezTo>
                    <a:pt x="632941" y="961554"/>
                    <a:pt x="600075" y="947738"/>
                    <a:pt x="571500" y="928688"/>
                  </a:cubicBezTo>
                  <a:cubicBezTo>
                    <a:pt x="516106" y="891759"/>
                    <a:pt x="544929" y="905543"/>
                    <a:pt x="485775" y="885825"/>
                  </a:cubicBezTo>
                  <a:cubicBezTo>
                    <a:pt x="466725" y="871538"/>
                    <a:pt x="446705" y="858460"/>
                    <a:pt x="428625" y="842963"/>
                  </a:cubicBezTo>
                  <a:cubicBezTo>
                    <a:pt x="413284" y="829813"/>
                    <a:pt x="401285" y="813035"/>
                    <a:pt x="385763" y="800100"/>
                  </a:cubicBezTo>
                  <a:cubicBezTo>
                    <a:pt x="372571" y="789107"/>
                    <a:pt x="356092" y="782518"/>
                    <a:pt x="342900" y="771525"/>
                  </a:cubicBezTo>
                  <a:cubicBezTo>
                    <a:pt x="271550" y="712067"/>
                    <a:pt x="332503" y="739485"/>
                    <a:pt x="257175" y="714375"/>
                  </a:cubicBezTo>
                  <a:cubicBezTo>
                    <a:pt x="242888" y="700088"/>
                    <a:pt x="231125" y="682721"/>
                    <a:pt x="214313" y="671513"/>
                  </a:cubicBezTo>
                  <a:cubicBezTo>
                    <a:pt x="201782" y="663159"/>
                    <a:pt x="182099" y="667874"/>
                    <a:pt x="171450" y="657225"/>
                  </a:cubicBezTo>
                  <a:cubicBezTo>
                    <a:pt x="164430" y="650205"/>
                    <a:pt x="143244" y="557951"/>
                    <a:pt x="142875" y="557213"/>
                  </a:cubicBezTo>
                  <a:cubicBezTo>
                    <a:pt x="127516" y="526496"/>
                    <a:pt x="85725" y="471488"/>
                    <a:pt x="85725" y="471488"/>
                  </a:cubicBezTo>
                  <a:cubicBezTo>
                    <a:pt x="80963" y="457200"/>
                    <a:pt x="78173" y="442096"/>
                    <a:pt x="71438" y="428625"/>
                  </a:cubicBezTo>
                  <a:cubicBezTo>
                    <a:pt x="16041" y="317830"/>
                    <a:pt x="64491" y="450645"/>
                    <a:pt x="28575" y="342900"/>
                  </a:cubicBezTo>
                  <a:cubicBezTo>
                    <a:pt x="23813" y="314325"/>
                    <a:pt x="16694" y="286044"/>
                    <a:pt x="14288" y="257175"/>
                  </a:cubicBezTo>
                  <a:cubicBezTo>
                    <a:pt x="7158" y="171614"/>
                    <a:pt x="0" y="0"/>
                    <a:pt x="0" y="0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4175522" y="5521853"/>
              <a:ext cx="201641" cy="21267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1198544" y="3514113"/>
              <a:ext cx="201640" cy="21267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2" name="Skupina 91"/>
          <p:cNvGrpSpPr>
            <a:grpSpLocks/>
          </p:cNvGrpSpPr>
          <p:nvPr/>
        </p:nvGrpSpPr>
        <p:grpSpPr bwMode="auto">
          <a:xfrm>
            <a:off x="4187825" y="6084888"/>
            <a:ext cx="3159125" cy="542925"/>
            <a:chOff x="1274191" y="4158690"/>
            <a:chExt cx="3159176" cy="543806"/>
          </a:xfrm>
        </p:grpSpPr>
        <p:sp>
          <p:nvSpPr>
            <p:cNvPr id="83" name="Ovál 82"/>
            <p:cNvSpPr/>
            <p:nvPr/>
          </p:nvSpPr>
          <p:spPr>
            <a:xfrm>
              <a:off x="1274191" y="4491015"/>
              <a:ext cx="201616" cy="21148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4231752" y="4158690"/>
              <a:ext cx="201615" cy="2114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8" name="Volný tvar: obrazec 87"/>
            <p:cNvSpPr/>
            <p:nvPr/>
          </p:nvSpPr>
          <p:spPr>
            <a:xfrm>
              <a:off x="1391668" y="4214342"/>
              <a:ext cx="2914697" cy="386389"/>
            </a:xfrm>
            <a:custGeom>
              <a:avLst/>
              <a:gdLst>
                <a:gd name="connsiteX0" fmla="*/ 0 w 2914650"/>
                <a:gd name="connsiteY0" fmla="*/ 385762 h 385762"/>
                <a:gd name="connsiteX1" fmla="*/ 114300 w 2914650"/>
                <a:gd name="connsiteY1" fmla="*/ 371475 h 385762"/>
                <a:gd name="connsiteX2" fmla="*/ 385763 w 2914650"/>
                <a:gd name="connsiteY2" fmla="*/ 314325 h 385762"/>
                <a:gd name="connsiteX3" fmla="*/ 542925 w 2914650"/>
                <a:gd name="connsiteY3" fmla="*/ 271462 h 385762"/>
                <a:gd name="connsiteX4" fmla="*/ 585788 w 2914650"/>
                <a:gd name="connsiteY4" fmla="*/ 257175 h 385762"/>
                <a:gd name="connsiteX5" fmla="*/ 628650 w 2914650"/>
                <a:gd name="connsiteY5" fmla="*/ 228600 h 385762"/>
                <a:gd name="connsiteX6" fmla="*/ 671513 w 2914650"/>
                <a:gd name="connsiteY6" fmla="*/ 214312 h 385762"/>
                <a:gd name="connsiteX7" fmla="*/ 800100 w 2914650"/>
                <a:gd name="connsiteY7" fmla="*/ 142875 h 385762"/>
                <a:gd name="connsiteX8" fmla="*/ 842963 w 2914650"/>
                <a:gd name="connsiteY8" fmla="*/ 100012 h 385762"/>
                <a:gd name="connsiteX9" fmla="*/ 971550 w 2914650"/>
                <a:gd name="connsiteY9" fmla="*/ 57150 h 385762"/>
                <a:gd name="connsiteX10" fmla="*/ 1057275 w 2914650"/>
                <a:gd name="connsiteY10" fmla="*/ 28575 h 385762"/>
                <a:gd name="connsiteX11" fmla="*/ 1414463 w 2914650"/>
                <a:gd name="connsiteY11" fmla="*/ 0 h 385762"/>
                <a:gd name="connsiteX12" fmla="*/ 2643188 w 2914650"/>
                <a:gd name="connsiteY12" fmla="*/ 14287 h 385762"/>
                <a:gd name="connsiteX13" fmla="*/ 2743200 w 2914650"/>
                <a:gd name="connsiteY13" fmla="*/ 28575 h 385762"/>
                <a:gd name="connsiteX14" fmla="*/ 2814638 w 2914650"/>
                <a:gd name="connsiteY14" fmla="*/ 42862 h 385762"/>
                <a:gd name="connsiteX15" fmla="*/ 2914650 w 2914650"/>
                <a:gd name="connsiteY15" fmla="*/ 85725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14650" h="385762">
                  <a:moveTo>
                    <a:pt x="0" y="385762"/>
                  </a:moveTo>
                  <a:cubicBezTo>
                    <a:pt x="38100" y="381000"/>
                    <a:pt x="76471" y="378054"/>
                    <a:pt x="114300" y="371475"/>
                  </a:cubicBezTo>
                  <a:cubicBezTo>
                    <a:pt x="494328" y="305383"/>
                    <a:pt x="218459" y="351504"/>
                    <a:pt x="385763" y="314325"/>
                  </a:cubicBezTo>
                  <a:cubicBezTo>
                    <a:pt x="506929" y="287399"/>
                    <a:pt x="409116" y="316064"/>
                    <a:pt x="542925" y="271462"/>
                  </a:cubicBezTo>
                  <a:lnTo>
                    <a:pt x="585788" y="257175"/>
                  </a:lnTo>
                  <a:cubicBezTo>
                    <a:pt x="600075" y="247650"/>
                    <a:pt x="613292" y="236279"/>
                    <a:pt x="628650" y="228600"/>
                  </a:cubicBezTo>
                  <a:cubicBezTo>
                    <a:pt x="642121" y="221865"/>
                    <a:pt x="658348" y="221626"/>
                    <a:pt x="671513" y="214312"/>
                  </a:cubicBezTo>
                  <a:cubicBezTo>
                    <a:pt x="818894" y="132434"/>
                    <a:pt x="703115" y="175203"/>
                    <a:pt x="800100" y="142875"/>
                  </a:cubicBezTo>
                  <a:cubicBezTo>
                    <a:pt x="814388" y="128587"/>
                    <a:pt x="825300" y="109825"/>
                    <a:pt x="842963" y="100012"/>
                  </a:cubicBezTo>
                  <a:cubicBezTo>
                    <a:pt x="842968" y="100009"/>
                    <a:pt x="950116" y="64295"/>
                    <a:pt x="971550" y="57150"/>
                  </a:cubicBezTo>
                  <a:lnTo>
                    <a:pt x="1057275" y="28575"/>
                  </a:lnTo>
                  <a:cubicBezTo>
                    <a:pt x="1252051" y="4227"/>
                    <a:pt x="1133245" y="16542"/>
                    <a:pt x="1414463" y="0"/>
                  </a:cubicBezTo>
                  <a:lnTo>
                    <a:pt x="2643188" y="14287"/>
                  </a:lnTo>
                  <a:cubicBezTo>
                    <a:pt x="2676856" y="15011"/>
                    <a:pt x="2709982" y="23039"/>
                    <a:pt x="2743200" y="28575"/>
                  </a:cubicBezTo>
                  <a:cubicBezTo>
                    <a:pt x="2767154" y="32567"/>
                    <a:pt x="2791209" y="36472"/>
                    <a:pt x="2814638" y="42862"/>
                  </a:cubicBezTo>
                  <a:cubicBezTo>
                    <a:pt x="2899077" y="65890"/>
                    <a:pt x="2880782" y="51854"/>
                    <a:pt x="2914650" y="8572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4" name="Skupina 93"/>
          <p:cNvGrpSpPr>
            <a:grpSpLocks/>
          </p:cNvGrpSpPr>
          <p:nvPr/>
        </p:nvGrpSpPr>
        <p:grpSpPr bwMode="auto">
          <a:xfrm>
            <a:off x="8440738" y="950913"/>
            <a:ext cx="2984500" cy="273050"/>
            <a:chOff x="7425404" y="4022612"/>
            <a:chExt cx="2984047" cy="274565"/>
          </a:xfrm>
        </p:grpSpPr>
        <p:sp>
          <p:nvSpPr>
            <p:cNvPr id="90" name="Ovál 89"/>
            <p:cNvSpPr/>
            <p:nvPr/>
          </p:nvSpPr>
          <p:spPr>
            <a:xfrm>
              <a:off x="7425404" y="4048153"/>
              <a:ext cx="201581" cy="21230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0207869" y="4084868"/>
              <a:ext cx="201582" cy="21230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3" name="Volný tvar: obrazec 92"/>
            <p:cNvSpPr/>
            <p:nvPr/>
          </p:nvSpPr>
          <p:spPr>
            <a:xfrm>
              <a:off x="7579368" y="4022612"/>
              <a:ext cx="2728499" cy="199538"/>
            </a:xfrm>
            <a:custGeom>
              <a:avLst/>
              <a:gdLst>
                <a:gd name="connsiteX0" fmla="*/ 0 w 2728912"/>
                <a:gd name="connsiteY0" fmla="*/ 142875 h 200025"/>
                <a:gd name="connsiteX1" fmla="*/ 71437 w 2728912"/>
                <a:gd name="connsiteY1" fmla="*/ 185738 h 200025"/>
                <a:gd name="connsiteX2" fmla="*/ 128587 w 2728912"/>
                <a:gd name="connsiteY2" fmla="*/ 200025 h 200025"/>
                <a:gd name="connsiteX3" fmla="*/ 500062 w 2728912"/>
                <a:gd name="connsiteY3" fmla="*/ 185738 h 200025"/>
                <a:gd name="connsiteX4" fmla="*/ 557212 w 2728912"/>
                <a:gd name="connsiteY4" fmla="*/ 171450 h 200025"/>
                <a:gd name="connsiteX5" fmla="*/ 685800 w 2728912"/>
                <a:gd name="connsiteY5" fmla="*/ 114300 h 200025"/>
                <a:gd name="connsiteX6" fmla="*/ 742950 w 2728912"/>
                <a:gd name="connsiteY6" fmla="*/ 100013 h 200025"/>
                <a:gd name="connsiteX7" fmla="*/ 842962 w 2728912"/>
                <a:gd name="connsiteY7" fmla="*/ 85725 h 200025"/>
                <a:gd name="connsiteX8" fmla="*/ 928687 w 2728912"/>
                <a:gd name="connsiteY8" fmla="*/ 71438 h 200025"/>
                <a:gd name="connsiteX9" fmla="*/ 1114425 w 2728912"/>
                <a:gd name="connsiteY9" fmla="*/ 14288 h 200025"/>
                <a:gd name="connsiteX10" fmla="*/ 1271587 w 2728912"/>
                <a:gd name="connsiteY10" fmla="*/ 0 h 200025"/>
                <a:gd name="connsiteX11" fmla="*/ 2228850 w 2728912"/>
                <a:gd name="connsiteY11" fmla="*/ 14288 h 200025"/>
                <a:gd name="connsiteX12" fmla="*/ 2357437 w 2728912"/>
                <a:gd name="connsiteY12" fmla="*/ 42863 h 200025"/>
                <a:gd name="connsiteX13" fmla="*/ 2428875 w 2728912"/>
                <a:gd name="connsiteY13" fmla="*/ 57150 h 200025"/>
                <a:gd name="connsiteX14" fmla="*/ 2514600 w 2728912"/>
                <a:gd name="connsiteY14" fmla="*/ 85725 h 200025"/>
                <a:gd name="connsiteX15" fmla="*/ 2628900 w 2728912"/>
                <a:gd name="connsiteY15" fmla="*/ 100013 h 200025"/>
                <a:gd name="connsiteX16" fmla="*/ 2671762 w 2728912"/>
                <a:gd name="connsiteY16" fmla="*/ 128588 h 200025"/>
                <a:gd name="connsiteX17" fmla="*/ 2728912 w 2728912"/>
                <a:gd name="connsiteY17" fmla="*/ 142875 h 200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8912" h="200025">
                  <a:moveTo>
                    <a:pt x="0" y="142875"/>
                  </a:moveTo>
                  <a:cubicBezTo>
                    <a:pt x="23812" y="157163"/>
                    <a:pt x="46061" y="174460"/>
                    <a:pt x="71437" y="185738"/>
                  </a:cubicBezTo>
                  <a:cubicBezTo>
                    <a:pt x="89381" y="193713"/>
                    <a:pt x="108951" y="200025"/>
                    <a:pt x="128587" y="200025"/>
                  </a:cubicBezTo>
                  <a:cubicBezTo>
                    <a:pt x="252504" y="200025"/>
                    <a:pt x="376237" y="190500"/>
                    <a:pt x="500062" y="185738"/>
                  </a:cubicBezTo>
                  <a:cubicBezTo>
                    <a:pt x="519112" y="180975"/>
                    <a:pt x="539163" y="179185"/>
                    <a:pt x="557212" y="171450"/>
                  </a:cubicBezTo>
                  <a:cubicBezTo>
                    <a:pt x="688552" y="115161"/>
                    <a:pt x="472548" y="167611"/>
                    <a:pt x="685800" y="114300"/>
                  </a:cubicBezTo>
                  <a:cubicBezTo>
                    <a:pt x="704850" y="109538"/>
                    <a:pt x="723630" y="103526"/>
                    <a:pt x="742950" y="100013"/>
                  </a:cubicBezTo>
                  <a:cubicBezTo>
                    <a:pt x="776083" y="93989"/>
                    <a:pt x="809678" y="90846"/>
                    <a:pt x="842962" y="85725"/>
                  </a:cubicBezTo>
                  <a:cubicBezTo>
                    <a:pt x="871594" y="81320"/>
                    <a:pt x="900112" y="76200"/>
                    <a:pt x="928687" y="71438"/>
                  </a:cubicBezTo>
                  <a:cubicBezTo>
                    <a:pt x="989806" y="46991"/>
                    <a:pt x="1046881" y="20429"/>
                    <a:pt x="1114425" y="14288"/>
                  </a:cubicBezTo>
                  <a:lnTo>
                    <a:pt x="1271587" y="0"/>
                  </a:lnTo>
                  <a:lnTo>
                    <a:pt x="2228850" y="14288"/>
                  </a:lnTo>
                  <a:cubicBezTo>
                    <a:pt x="2317170" y="16708"/>
                    <a:pt x="2293466" y="26870"/>
                    <a:pt x="2357437" y="42863"/>
                  </a:cubicBezTo>
                  <a:cubicBezTo>
                    <a:pt x="2380996" y="48753"/>
                    <a:pt x="2405446" y="50760"/>
                    <a:pt x="2428875" y="57150"/>
                  </a:cubicBezTo>
                  <a:cubicBezTo>
                    <a:pt x="2457934" y="65075"/>
                    <a:pt x="2484712" y="81989"/>
                    <a:pt x="2514600" y="85725"/>
                  </a:cubicBezTo>
                  <a:lnTo>
                    <a:pt x="2628900" y="100013"/>
                  </a:lnTo>
                  <a:cubicBezTo>
                    <a:pt x="2643187" y="109538"/>
                    <a:pt x="2655979" y="121824"/>
                    <a:pt x="2671762" y="128588"/>
                  </a:cubicBezTo>
                  <a:cubicBezTo>
                    <a:pt x="2689811" y="136323"/>
                    <a:pt x="2728912" y="142875"/>
                    <a:pt x="2728912" y="14287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6" name="Skupina 95"/>
          <p:cNvGrpSpPr>
            <a:grpSpLocks/>
          </p:cNvGrpSpPr>
          <p:nvPr/>
        </p:nvGrpSpPr>
        <p:grpSpPr bwMode="auto">
          <a:xfrm>
            <a:off x="7705725" y="3409950"/>
            <a:ext cx="4362450" cy="2554288"/>
            <a:chOff x="6997146" y="3241777"/>
            <a:chExt cx="4362315" cy="2554246"/>
          </a:xfrm>
        </p:grpSpPr>
        <p:sp>
          <p:nvSpPr>
            <p:cNvPr id="82" name="Ovál 81"/>
            <p:cNvSpPr/>
            <p:nvPr/>
          </p:nvSpPr>
          <p:spPr>
            <a:xfrm>
              <a:off x="11157855" y="3241777"/>
              <a:ext cx="201606" cy="21272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6997146" y="5583301"/>
              <a:ext cx="201607" cy="21272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5" name="Volný tvar: obrazec 94"/>
            <p:cNvSpPr/>
            <p:nvPr/>
          </p:nvSpPr>
          <p:spPr>
            <a:xfrm>
              <a:off x="7114617" y="3416399"/>
              <a:ext cx="4143247" cy="2314537"/>
            </a:xfrm>
            <a:custGeom>
              <a:avLst/>
              <a:gdLst>
                <a:gd name="connsiteX0" fmla="*/ 4143375 w 4143375"/>
                <a:gd name="connsiteY0" fmla="*/ 0 h 2314575"/>
                <a:gd name="connsiteX1" fmla="*/ 3914775 w 4143375"/>
                <a:gd name="connsiteY1" fmla="*/ 442913 h 2314575"/>
                <a:gd name="connsiteX2" fmla="*/ 3886200 w 4143375"/>
                <a:gd name="connsiteY2" fmla="*/ 485775 h 2314575"/>
                <a:gd name="connsiteX3" fmla="*/ 3829050 w 4143375"/>
                <a:gd name="connsiteY3" fmla="*/ 585788 h 2314575"/>
                <a:gd name="connsiteX4" fmla="*/ 3629025 w 4143375"/>
                <a:gd name="connsiteY4" fmla="*/ 757238 h 2314575"/>
                <a:gd name="connsiteX5" fmla="*/ 3557588 w 4143375"/>
                <a:gd name="connsiteY5" fmla="*/ 814388 h 2314575"/>
                <a:gd name="connsiteX6" fmla="*/ 3500438 w 4143375"/>
                <a:gd name="connsiteY6" fmla="*/ 842963 h 2314575"/>
                <a:gd name="connsiteX7" fmla="*/ 3171825 w 4143375"/>
                <a:gd name="connsiteY7" fmla="*/ 1085850 h 2314575"/>
                <a:gd name="connsiteX8" fmla="*/ 3114675 w 4143375"/>
                <a:gd name="connsiteY8" fmla="*/ 1100138 h 2314575"/>
                <a:gd name="connsiteX9" fmla="*/ 3057525 w 4143375"/>
                <a:gd name="connsiteY9" fmla="*/ 1143000 h 2314575"/>
                <a:gd name="connsiteX10" fmla="*/ 3000375 w 4143375"/>
                <a:gd name="connsiteY10" fmla="*/ 1171575 h 2314575"/>
                <a:gd name="connsiteX11" fmla="*/ 2943225 w 4143375"/>
                <a:gd name="connsiteY11" fmla="*/ 1228725 h 2314575"/>
                <a:gd name="connsiteX12" fmla="*/ 2828925 w 4143375"/>
                <a:gd name="connsiteY12" fmla="*/ 1271588 h 2314575"/>
                <a:gd name="connsiteX13" fmla="*/ 2728913 w 4143375"/>
                <a:gd name="connsiteY13" fmla="*/ 1343025 h 2314575"/>
                <a:gd name="connsiteX14" fmla="*/ 2686050 w 4143375"/>
                <a:gd name="connsiteY14" fmla="*/ 1371600 h 2314575"/>
                <a:gd name="connsiteX15" fmla="*/ 2628900 w 4143375"/>
                <a:gd name="connsiteY15" fmla="*/ 1385888 h 2314575"/>
                <a:gd name="connsiteX16" fmla="*/ 2571750 w 4143375"/>
                <a:gd name="connsiteY16" fmla="*/ 1414463 h 2314575"/>
                <a:gd name="connsiteX17" fmla="*/ 2528888 w 4143375"/>
                <a:gd name="connsiteY17" fmla="*/ 1443038 h 2314575"/>
                <a:gd name="connsiteX18" fmla="*/ 2471738 w 4143375"/>
                <a:gd name="connsiteY18" fmla="*/ 1457325 h 2314575"/>
                <a:gd name="connsiteX19" fmla="*/ 2386013 w 4143375"/>
                <a:gd name="connsiteY19" fmla="*/ 1514475 h 2314575"/>
                <a:gd name="connsiteX20" fmla="*/ 2328863 w 4143375"/>
                <a:gd name="connsiteY20" fmla="*/ 1557338 h 2314575"/>
                <a:gd name="connsiteX21" fmla="*/ 2243138 w 4143375"/>
                <a:gd name="connsiteY21" fmla="*/ 1585913 h 2314575"/>
                <a:gd name="connsiteX22" fmla="*/ 2200275 w 4143375"/>
                <a:gd name="connsiteY22" fmla="*/ 1614488 h 2314575"/>
                <a:gd name="connsiteX23" fmla="*/ 2143125 w 4143375"/>
                <a:gd name="connsiteY23" fmla="*/ 1628775 h 2314575"/>
                <a:gd name="connsiteX24" fmla="*/ 2057400 w 4143375"/>
                <a:gd name="connsiteY24" fmla="*/ 1657350 h 2314575"/>
                <a:gd name="connsiteX25" fmla="*/ 2000250 w 4143375"/>
                <a:gd name="connsiteY25" fmla="*/ 1671638 h 2314575"/>
                <a:gd name="connsiteX26" fmla="*/ 1957388 w 4143375"/>
                <a:gd name="connsiteY26" fmla="*/ 1685925 h 2314575"/>
                <a:gd name="connsiteX27" fmla="*/ 1900238 w 4143375"/>
                <a:gd name="connsiteY27" fmla="*/ 1714500 h 2314575"/>
                <a:gd name="connsiteX28" fmla="*/ 1628775 w 4143375"/>
                <a:gd name="connsiteY28" fmla="*/ 1743075 h 2314575"/>
                <a:gd name="connsiteX29" fmla="*/ 1528763 w 4143375"/>
                <a:gd name="connsiteY29" fmla="*/ 1771650 h 2314575"/>
                <a:gd name="connsiteX30" fmla="*/ 1471613 w 4143375"/>
                <a:gd name="connsiteY30" fmla="*/ 1785938 h 2314575"/>
                <a:gd name="connsiteX31" fmla="*/ 1428750 w 4143375"/>
                <a:gd name="connsiteY31" fmla="*/ 1814513 h 2314575"/>
                <a:gd name="connsiteX32" fmla="*/ 1314450 w 4143375"/>
                <a:gd name="connsiteY32" fmla="*/ 1843088 h 2314575"/>
                <a:gd name="connsiteX33" fmla="*/ 1228725 w 4143375"/>
                <a:gd name="connsiteY33" fmla="*/ 1900238 h 2314575"/>
                <a:gd name="connsiteX34" fmla="*/ 1157288 w 4143375"/>
                <a:gd name="connsiteY34" fmla="*/ 1943100 h 2314575"/>
                <a:gd name="connsiteX35" fmla="*/ 1114425 w 4143375"/>
                <a:gd name="connsiteY35" fmla="*/ 1971675 h 2314575"/>
                <a:gd name="connsiteX36" fmla="*/ 1057275 w 4143375"/>
                <a:gd name="connsiteY36" fmla="*/ 2000250 h 2314575"/>
                <a:gd name="connsiteX37" fmla="*/ 942975 w 4143375"/>
                <a:gd name="connsiteY37" fmla="*/ 2057400 h 2314575"/>
                <a:gd name="connsiteX38" fmla="*/ 857250 w 4143375"/>
                <a:gd name="connsiteY38" fmla="*/ 2114550 h 2314575"/>
                <a:gd name="connsiteX39" fmla="*/ 814388 w 4143375"/>
                <a:gd name="connsiteY39" fmla="*/ 2128838 h 2314575"/>
                <a:gd name="connsiteX40" fmla="*/ 728663 w 4143375"/>
                <a:gd name="connsiteY40" fmla="*/ 2185988 h 2314575"/>
                <a:gd name="connsiteX41" fmla="*/ 685800 w 4143375"/>
                <a:gd name="connsiteY41" fmla="*/ 2214563 h 2314575"/>
                <a:gd name="connsiteX42" fmla="*/ 600075 w 4143375"/>
                <a:gd name="connsiteY42" fmla="*/ 2228850 h 2314575"/>
                <a:gd name="connsiteX43" fmla="*/ 300038 w 4143375"/>
                <a:gd name="connsiteY43" fmla="*/ 2257425 h 2314575"/>
                <a:gd name="connsiteX44" fmla="*/ 100013 w 4143375"/>
                <a:gd name="connsiteY44" fmla="*/ 2271713 h 2314575"/>
                <a:gd name="connsiteX45" fmla="*/ 57150 w 4143375"/>
                <a:gd name="connsiteY45" fmla="*/ 2300288 h 2314575"/>
                <a:gd name="connsiteX46" fmla="*/ 0 w 4143375"/>
                <a:gd name="connsiteY46" fmla="*/ 2314575 h 231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143375" h="2314575">
                  <a:moveTo>
                    <a:pt x="4143375" y="0"/>
                  </a:moveTo>
                  <a:cubicBezTo>
                    <a:pt x="4067175" y="147638"/>
                    <a:pt x="3992511" y="296078"/>
                    <a:pt x="3914775" y="442913"/>
                  </a:cubicBezTo>
                  <a:cubicBezTo>
                    <a:pt x="3906741" y="458089"/>
                    <a:pt x="3894719" y="470866"/>
                    <a:pt x="3886200" y="485775"/>
                  </a:cubicBezTo>
                  <a:cubicBezTo>
                    <a:pt x="3863035" y="526313"/>
                    <a:pt x="3858886" y="550979"/>
                    <a:pt x="3829050" y="585788"/>
                  </a:cubicBezTo>
                  <a:cubicBezTo>
                    <a:pt x="3774355" y="649600"/>
                    <a:pt x="3689749" y="708659"/>
                    <a:pt x="3629025" y="757238"/>
                  </a:cubicBezTo>
                  <a:cubicBezTo>
                    <a:pt x="3605213" y="776288"/>
                    <a:pt x="3584863" y="800750"/>
                    <a:pt x="3557588" y="814388"/>
                  </a:cubicBezTo>
                  <a:cubicBezTo>
                    <a:pt x="3538538" y="823913"/>
                    <a:pt x="3517704" y="830493"/>
                    <a:pt x="3500438" y="842963"/>
                  </a:cubicBezTo>
                  <a:cubicBezTo>
                    <a:pt x="3405486" y="911539"/>
                    <a:pt x="3282522" y="1026244"/>
                    <a:pt x="3171825" y="1085850"/>
                  </a:cubicBezTo>
                  <a:cubicBezTo>
                    <a:pt x="3154536" y="1095160"/>
                    <a:pt x="3133725" y="1095375"/>
                    <a:pt x="3114675" y="1100138"/>
                  </a:cubicBezTo>
                  <a:cubicBezTo>
                    <a:pt x="3095625" y="1114425"/>
                    <a:pt x="3077718" y="1130380"/>
                    <a:pt x="3057525" y="1143000"/>
                  </a:cubicBezTo>
                  <a:cubicBezTo>
                    <a:pt x="3039464" y="1154288"/>
                    <a:pt x="3017414" y="1158796"/>
                    <a:pt x="3000375" y="1171575"/>
                  </a:cubicBezTo>
                  <a:cubicBezTo>
                    <a:pt x="2978822" y="1187739"/>
                    <a:pt x="2966496" y="1215150"/>
                    <a:pt x="2943225" y="1228725"/>
                  </a:cubicBezTo>
                  <a:cubicBezTo>
                    <a:pt x="2908077" y="1249228"/>
                    <a:pt x="2867025" y="1257300"/>
                    <a:pt x="2828925" y="1271588"/>
                  </a:cubicBezTo>
                  <a:cubicBezTo>
                    <a:pt x="2759110" y="1341403"/>
                    <a:pt x="2816672" y="1292877"/>
                    <a:pt x="2728913" y="1343025"/>
                  </a:cubicBezTo>
                  <a:cubicBezTo>
                    <a:pt x="2714004" y="1351544"/>
                    <a:pt x="2701833" y="1364836"/>
                    <a:pt x="2686050" y="1371600"/>
                  </a:cubicBezTo>
                  <a:cubicBezTo>
                    <a:pt x="2668001" y="1379335"/>
                    <a:pt x="2647286" y="1378993"/>
                    <a:pt x="2628900" y="1385888"/>
                  </a:cubicBezTo>
                  <a:cubicBezTo>
                    <a:pt x="2608958" y="1393366"/>
                    <a:pt x="2590242" y="1403896"/>
                    <a:pt x="2571750" y="1414463"/>
                  </a:cubicBezTo>
                  <a:cubicBezTo>
                    <a:pt x="2556841" y="1422982"/>
                    <a:pt x="2544671" y="1436274"/>
                    <a:pt x="2528888" y="1443038"/>
                  </a:cubicBezTo>
                  <a:cubicBezTo>
                    <a:pt x="2510839" y="1450773"/>
                    <a:pt x="2490788" y="1452563"/>
                    <a:pt x="2471738" y="1457325"/>
                  </a:cubicBezTo>
                  <a:cubicBezTo>
                    <a:pt x="2443163" y="1476375"/>
                    <a:pt x="2413487" y="1493869"/>
                    <a:pt x="2386013" y="1514475"/>
                  </a:cubicBezTo>
                  <a:cubicBezTo>
                    <a:pt x="2366963" y="1528763"/>
                    <a:pt x="2350162" y="1546689"/>
                    <a:pt x="2328863" y="1557338"/>
                  </a:cubicBezTo>
                  <a:cubicBezTo>
                    <a:pt x="2301922" y="1570808"/>
                    <a:pt x="2268200" y="1569205"/>
                    <a:pt x="2243138" y="1585913"/>
                  </a:cubicBezTo>
                  <a:cubicBezTo>
                    <a:pt x="2228850" y="1595438"/>
                    <a:pt x="2216058" y="1607724"/>
                    <a:pt x="2200275" y="1614488"/>
                  </a:cubicBezTo>
                  <a:cubicBezTo>
                    <a:pt x="2182226" y="1622223"/>
                    <a:pt x="2161933" y="1623133"/>
                    <a:pt x="2143125" y="1628775"/>
                  </a:cubicBezTo>
                  <a:cubicBezTo>
                    <a:pt x="2114275" y="1637430"/>
                    <a:pt x="2086621" y="1650044"/>
                    <a:pt x="2057400" y="1657350"/>
                  </a:cubicBezTo>
                  <a:cubicBezTo>
                    <a:pt x="2038350" y="1662113"/>
                    <a:pt x="2019131" y="1666243"/>
                    <a:pt x="2000250" y="1671638"/>
                  </a:cubicBezTo>
                  <a:cubicBezTo>
                    <a:pt x="1985769" y="1675775"/>
                    <a:pt x="1971230" y="1679993"/>
                    <a:pt x="1957388" y="1685925"/>
                  </a:cubicBezTo>
                  <a:cubicBezTo>
                    <a:pt x="1937812" y="1694315"/>
                    <a:pt x="1920786" y="1708896"/>
                    <a:pt x="1900238" y="1714500"/>
                  </a:cubicBezTo>
                  <a:cubicBezTo>
                    <a:pt x="1850958" y="1727940"/>
                    <a:pt x="1650712" y="1741247"/>
                    <a:pt x="1628775" y="1743075"/>
                  </a:cubicBezTo>
                  <a:cubicBezTo>
                    <a:pt x="1450113" y="1787742"/>
                    <a:pt x="1672242" y="1730656"/>
                    <a:pt x="1528763" y="1771650"/>
                  </a:cubicBezTo>
                  <a:cubicBezTo>
                    <a:pt x="1509882" y="1777045"/>
                    <a:pt x="1490663" y="1781175"/>
                    <a:pt x="1471613" y="1785938"/>
                  </a:cubicBezTo>
                  <a:cubicBezTo>
                    <a:pt x="1457325" y="1795463"/>
                    <a:pt x="1444828" y="1808484"/>
                    <a:pt x="1428750" y="1814513"/>
                  </a:cubicBezTo>
                  <a:cubicBezTo>
                    <a:pt x="1389767" y="1829131"/>
                    <a:pt x="1351064" y="1822747"/>
                    <a:pt x="1314450" y="1843088"/>
                  </a:cubicBezTo>
                  <a:cubicBezTo>
                    <a:pt x="1284429" y="1859766"/>
                    <a:pt x="1257699" y="1881800"/>
                    <a:pt x="1228725" y="1900238"/>
                  </a:cubicBezTo>
                  <a:cubicBezTo>
                    <a:pt x="1205297" y="1915147"/>
                    <a:pt x="1180394" y="1927696"/>
                    <a:pt x="1157288" y="1943100"/>
                  </a:cubicBezTo>
                  <a:cubicBezTo>
                    <a:pt x="1143000" y="1952625"/>
                    <a:pt x="1129334" y="1963156"/>
                    <a:pt x="1114425" y="1971675"/>
                  </a:cubicBezTo>
                  <a:cubicBezTo>
                    <a:pt x="1095933" y="1982242"/>
                    <a:pt x="1075336" y="1988962"/>
                    <a:pt x="1057275" y="2000250"/>
                  </a:cubicBezTo>
                  <a:cubicBezTo>
                    <a:pt x="960130" y="2060966"/>
                    <a:pt x="1043254" y="2032331"/>
                    <a:pt x="942975" y="2057400"/>
                  </a:cubicBezTo>
                  <a:cubicBezTo>
                    <a:pt x="914400" y="2076450"/>
                    <a:pt x="889830" y="2103689"/>
                    <a:pt x="857250" y="2114550"/>
                  </a:cubicBezTo>
                  <a:cubicBezTo>
                    <a:pt x="842963" y="2119313"/>
                    <a:pt x="827553" y="2121524"/>
                    <a:pt x="814388" y="2128838"/>
                  </a:cubicBezTo>
                  <a:cubicBezTo>
                    <a:pt x="784367" y="2145517"/>
                    <a:pt x="757238" y="2166938"/>
                    <a:pt x="728663" y="2185988"/>
                  </a:cubicBezTo>
                  <a:cubicBezTo>
                    <a:pt x="714375" y="2195513"/>
                    <a:pt x="702738" y="2211740"/>
                    <a:pt x="685800" y="2214563"/>
                  </a:cubicBezTo>
                  <a:lnTo>
                    <a:pt x="600075" y="2228850"/>
                  </a:lnTo>
                  <a:cubicBezTo>
                    <a:pt x="474538" y="2270698"/>
                    <a:pt x="579231" y="2239975"/>
                    <a:pt x="300038" y="2257425"/>
                  </a:cubicBezTo>
                  <a:lnTo>
                    <a:pt x="100013" y="2271713"/>
                  </a:lnTo>
                  <a:cubicBezTo>
                    <a:pt x="85725" y="2281238"/>
                    <a:pt x="72933" y="2293524"/>
                    <a:pt x="57150" y="2300288"/>
                  </a:cubicBezTo>
                  <a:cubicBezTo>
                    <a:pt x="39101" y="2308023"/>
                    <a:pt x="0" y="2314575"/>
                    <a:pt x="0" y="2314575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" name="Skupina 56"/>
          <p:cNvGrpSpPr>
            <a:grpSpLocks/>
          </p:cNvGrpSpPr>
          <p:nvPr/>
        </p:nvGrpSpPr>
        <p:grpSpPr bwMode="auto">
          <a:xfrm>
            <a:off x="9845675" y="1397000"/>
            <a:ext cx="642938" cy="1173163"/>
            <a:chOff x="8270664" y="3912810"/>
            <a:chExt cx="642396" cy="1173675"/>
          </a:xfrm>
        </p:grpSpPr>
        <p:pic>
          <p:nvPicPr>
            <p:cNvPr id="44073" name="Obrázek 49" descr="Obsah obrázku světlo, objekt&#10;&#10;Popis byl vytvořen automaticky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270664" y="3912810"/>
              <a:ext cx="642396" cy="10162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" name="Obdélník 55"/>
            <p:cNvSpPr/>
            <p:nvPr/>
          </p:nvSpPr>
          <p:spPr>
            <a:xfrm>
              <a:off x="8449901" y="4772023"/>
              <a:ext cx="283922" cy="314462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98" name="Přímá spojnice se šipkou 97"/>
          <p:cNvCxnSpPr>
            <a:cxnSpLocks/>
            <a:endCxn id="14" idx="4"/>
          </p:cNvCxnSpPr>
          <p:nvPr/>
        </p:nvCxnSpPr>
        <p:spPr>
          <a:xfrm flipV="1">
            <a:off x="2625725" y="1843088"/>
            <a:ext cx="215900" cy="8842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2425700" y="1670050"/>
            <a:ext cx="142875" cy="1349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1.48148E-6 L 0.13268 -0.178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-0.11302 -0.4685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" y="-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81481E-6 L -0.1345 0.261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11862 -0.086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Skupina 3"/>
          <p:cNvGrpSpPr>
            <a:grpSpLocks/>
          </p:cNvGrpSpPr>
          <p:nvPr/>
        </p:nvGrpSpPr>
        <p:grpSpPr bwMode="auto">
          <a:xfrm>
            <a:off x="6716713" y="1154113"/>
            <a:ext cx="2871787" cy="2820987"/>
            <a:chOff x="2158305" y="668447"/>
            <a:chExt cx="2871787" cy="2820499"/>
          </a:xfrm>
        </p:grpSpPr>
        <p:sp>
          <p:nvSpPr>
            <p:cNvPr id="5" name="Obdélník 1"/>
            <p:cNvSpPr/>
            <p:nvPr/>
          </p:nvSpPr>
          <p:spPr>
            <a:xfrm>
              <a:off x="3334642" y="884310"/>
              <a:ext cx="1681163" cy="2371315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1"/>
            <p:cNvSpPr/>
            <p:nvPr/>
          </p:nvSpPr>
          <p:spPr>
            <a:xfrm>
              <a:off x="2158305" y="1117631"/>
              <a:ext cx="1985962" cy="2371315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3"/>
            <p:cNvSpPr/>
            <p:nvPr/>
          </p:nvSpPr>
          <p:spPr>
            <a:xfrm>
              <a:off x="2672655" y="1817598"/>
              <a:ext cx="928687" cy="109994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5"/>
            <p:cNvSpPr/>
            <p:nvPr/>
          </p:nvSpPr>
          <p:spPr>
            <a:xfrm>
              <a:off x="4129980" y="1774743"/>
              <a:ext cx="528637" cy="118565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9" name="Přímá spojnice 8"/>
            <p:cNvCxnSpPr>
              <a:stCxn id="7" idx="3"/>
            </p:cNvCxnSpPr>
            <p:nvPr/>
          </p:nvCxnSpPr>
          <p:spPr>
            <a:xfrm flipV="1">
              <a:off x="2672655" y="2631844"/>
              <a:ext cx="928687" cy="1142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24"/>
            <p:cNvSpPr/>
            <p:nvPr/>
          </p:nvSpPr>
          <p:spPr>
            <a:xfrm>
              <a:off x="2272605" y="893833"/>
              <a:ext cx="2757487" cy="585686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5090" name="Skupina 10"/>
            <p:cNvGrpSpPr>
              <a:grpSpLocks/>
            </p:cNvGrpSpPr>
            <p:nvPr/>
          </p:nvGrpSpPr>
          <p:grpSpPr bwMode="auto">
            <a:xfrm>
              <a:off x="3972167" y="846014"/>
              <a:ext cx="242887" cy="494444"/>
              <a:chOff x="9279517" y="3806094"/>
              <a:chExt cx="242887" cy="494444"/>
            </a:xfrm>
          </p:grpSpPr>
          <p:sp>
            <p:nvSpPr>
              <p:cNvPr id="15" name="Válec 14"/>
              <p:cNvSpPr/>
              <p:nvPr/>
            </p:nvSpPr>
            <p:spPr>
              <a:xfrm>
                <a:off x="9280167" y="4014222"/>
                <a:ext cx="242888" cy="28570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Vývojový diagram: ruční operace 15"/>
              <p:cNvSpPr/>
              <p:nvPr/>
            </p:nvSpPr>
            <p:spPr>
              <a:xfrm rot="10800000">
                <a:off x="9302392" y="3806296"/>
                <a:ext cx="198438" cy="24760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5091" name="Skupina 11"/>
            <p:cNvGrpSpPr>
              <a:grpSpLocks/>
            </p:cNvGrpSpPr>
            <p:nvPr/>
          </p:nvGrpSpPr>
          <p:grpSpPr bwMode="auto">
            <a:xfrm>
              <a:off x="3136997" y="668447"/>
              <a:ext cx="242887" cy="494444"/>
              <a:chOff x="9279517" y="3806094"/>
              <a:chExt cx="242887" cy="494444"/>
            </a:xfrm>
          </p:grpSpPr>
          <p:sp>
            <p:nvSpPr>
              <p:cNvPr id="13" name="Válec 12"/>
              <p:cNvSpPr/>
              <p:nvPr/>
            </p:nvSpPr>
            <p:spPr>
              <a:xfrm>
                <a:off x="9278725" y="4015608"/>
                <a:ext cx="242887" cy="28570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" name="Vývojový diagram: ruční operace 13"/>
              <p:cNvSpPr/>
              <p:nvPr/>
            </p:nvSpPr>
            <p:spPr>
              <a:xfrm rot="10800000">
                <a:off x="9300950" y="3806094"/>
                <a:ext cx="198437" cy="24760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cxnSp>
        <p:nvCxnSpPr>
          <p:cNvPr id="18" name="Přímá spojnice 17"/>
          <p:cNvCxnSpPr>
            <a:stCxn id="8" idx="1"/>
          </p:cNvCxnSpPr>
          <p:nvPr/>
        </p:nvCxnSpPr>
        <p:spPr>
          <a:xfrm flipH="1">
            <a:off x="8688388" y="2260600"/>
            <a:ext cx="5286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60" name="TextovéPole 18"/>
          <p:cNvSpPr txBox="1">
            <a:spLocks noChangeArrowheads="1"/>
          </p:cNvSpPr>
          <p:nvPr/>
        </p:nvSpPr>
        <p:spPr bwMode="auto">
          <a:xfrm>
            <a:off x="6294438" y="596900"/>
            <a:ext cx="5002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Kostra je z plastu, nebo tuhého papíru.</a:t>
            </a:r>
          </a:p>
        </p:txBody>
      </p:sp>
      <p:sp>
        <p:nvSpPr>
          <p:cNvPr id="45061" name="TextovéPole 19"/>
          <p:cNvSpPr txBox="1">
            <a:spLocks noChangeArrowheads="1"/>
          </p:cNvSpPr>
          <p:nvPr/>
        </p:nvSpPr>
        <p:spPr bwMode="auto">
          <a:xfrm>
            <a:off x="304800" y="225425"/>
            <a:ext cx="115824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přístroj je na obrázcích? Zapiš do notesu a proveď 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Vzniká z vodiče pokrytého izolačním</a:t>
            </a:r>
          </a:p>
          <a:p>
            <a:r>
              <a:rPr lang="cs-CZ" altLang="cs-CZ" sz="2400"/>
              <a:t>lakem, který je navinut na kostru z </a:t>
            </a:r>
          </a:p>
          <a:p>
            <a:r>
              <a:rPr lang="cs-CZ" altLang="cs-CZ" sz="2400"/>
              <a:t>plastu, nebo tuhého papíru.</a:t>
            </a:r>
          </a:p>
        </p:txBody>
      </p:sp>
      <p:grpSp>
        <p:nvGrpSpPr>
          <p:cNvPr id="45062" name="Skupina 20"/>
          <p:cNvGrpSpPr>
            <a:grpSpLocks/>
          </p:cNvGrpSpPr>
          <p:nvPr/>
        </p:nvGrpSpPr>
        <p:grpSpPr bwMode="auto">
          <a:xfrm>
            <a:off x="993775" y="3584575"/>
            <a:ext cx="2871788" cy="2820988"/>
            <a:chOff x="2471738" y="1180001"/>
            <a:chExt cx="2871787" cy="2820499"/>
          </a:xfrm>
        </p:grpSpPr>
        <p:sp>
          <p:nvSpPr>
            <p:cNvPr id="22" name="Obdélník 1"/>
            <p:cNvSpPr/>
            <p:nvPr/>
          </p:nvSpPr>
          <p:spPr>
            <a:xfrm>
              <a:off x="3648076" y="1395864"/>
              <a:ext cx="1681161" cy="2371314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Obdélník 1"/>
            <p:cNvSpPr/>
            <p:nvPr/>
          </p:nvSpPr>
          <p:spPr>
            <a:xfrm>
              <a:off x="2471738" y="1629186"/>
              <a:ext cx="1985962" cy="2371314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Obdélník 3"/>
            <p:cNvSpPr/>
            <p:nvPr/>
          </p:nvSpPr>
          <p:spPr>
            <a:xfrm>
              <a:off x="2986088" y="2329152"/>
              <a:ext cx="928688" cy="109994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Obdélník 5"/>
            <p:cNvSpPr/>
            <p:nvPr/>
          </p:nvSpPr>
          <p:spPr>
            <a:xfrm>
              <a:off x="4429125" y="2243442"/>
              <a:ext cx="730250" cy="127136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Měsíc 25"/>
            <p:cNvSpPr/>
            <p:nvPr/>
          </p:nvSpPr>
          <p:spPr>
            <a:xfrm flipH="1">
              <a:off x="5011737" y="2254553"/>
              <a:ext cx="257175" cy="1214226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Měsíc 26"/>
            <p:cNvSpPr/>
            <p:nvPr/>
          </p:nvSpPr>
          <p:spPr>
            <a:xfrm flipH="1">
              <a:off x="4794250" y="2286297"/>
              <a:ext cx="257175" cy="1214226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Měsíc 27"/>
            <p:cNvSpPr/>
            <p:nvPr/>
          </p:nvSpPr>
          <p:spPr>
            <a:xfrm flipH="1">
              <a:off x="4625975" y="2286297"/>
              <a:ext cx="257175" cy="1214226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Měsíc 28"/>
            <p:cNvSpPr/>
            <p:nvPr/>
          </p:nvSpPr>
          <p:spPr>
            <a:xfrm flipH="1">
              <a:off x="4438650" y="2330739"/>
              <a:ext cx="257175" cy="1214226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 rot="1062595" flipV="1">
              <a:off x="4429125" y="2151383"/>
              <a:ext cx="746125" cy="53966"/>
            </a:xfrm>
            <a:prstGeom prst="rect">
              <a:avLst/>
            </a:prstGeom>
            <a:solidFill>
              <a:srgbClr val="CC3300"/>
            </a:solidFill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1116421" flipV="1">
              <a:off x="4408487" y="2275186"/>
              <a:ext cx="357188" cy="66663"/>
            </a:xfrm>
            <a:prstGeom prst="rect">
              <a:avLst/>
            </a:prstGeom>
            <a:solidFill>
              <a:srgbClr val="CC3300"/>
            </a:solidFill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 rot="1283599" flipV="1">
              <a:off x="4418012" y="2202174"/>
              <a:ext cx="511175" cy="58728"/>
            </a:xfrm>
            <a:prstGeom prst="rect">
              <a:avLst/>
            </a:prstGeom>
            <a:solidFill>
              <a:srgbClr val="CC3300"/>
            </a:solidFill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3" name="Přímá spojnice 32"/>
            <p:cNvCxnSpPr>
              <a:stCxn id="24" idx="3"/>
            </p:cNvCxnSpPr>
            <p:nvPr/>
          </p:nvCxnSpPr>
          <p:spPr>
            <a:xfrm flipV="1">
              <a:off x="2986088" y="3143399"/>
              <a:ext cx="928688" cy="1142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bdélník 24"/>
            <p:cNvSpPr/>
            <p:nvPr/>
          </p:nvSpPr>
          <p:spPr>
            <a:xfrm>
              <a:off x="2586038" y="1405387"/>
              <a:ext cx="2757487" cy="585686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5078" name="Skupina 34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39" name="Válec 38"/>
              <p:cNvSpPr/>
              <p:nvPr/>
            </p:nvSpPr>
            <p:spPr>
              <a:xfrm>
                <a:off x="9280167" y="4014223"/>
                <a:ext cx="242887" cy="28570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0" name="Vývojový diagram: ruční operace 39"/>
              <p:cNvSpPr/>
              <p:nvPr/>
            </p:nvSpPr>
            <p:spPr>
              <a:xfrm rot="10800000">
                <a:off x="9302392" y="3806296"/>
                <a:ext cx="198437" cy="24760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5079" name="Skupina 35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37" name="Válec 36"/>
              <p:cNvSpPr/>
              <p:nvPr/>
            </p:nvSpPr>
            <p:spPr>
              <a:xfrm>
                <a:off x="9278725" y="4015608"/>
                <a:ext cx="242888" cy="28570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8" name="Vývojový diagram: ruční operace 37"/>
              <p:cNvSpPr/>
              <p:nvPr/>
            </p:nvSpPr>
            <p:spPr>
              <a:xfrm rot="10800000">
                <a:off x="9300950" y="3806094"/>
                <a:ext cx="198438" cy="24760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45063" name="TextovéPole 1"/>
          <p:cNvSpPr txBox="1">
            <a:spLocks noChangeArrowheads="1"/>
          </p:cNvSpPr>
          <p:nvPr/>
        </p:nvSpPr>
        <p:spPr bwMode="auto">
          <a:xfrm>
            <a:off x="304800" y="611188"/>
            <a:ext cx="1533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cívka.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81000" y="685800"/>
            <a:ext cx="4421188" cy="3730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ovéPole 1"/>
          <p:cNvSpPr txBox="1">
            <a:spLocks noChangeArrowheads="1"/>
          </p:cNvSpPr>
          <p:nvPr/>
        </p:nvSpPr>
        <p:spPr bwMode="auto">
          <a:xfrm>
            <a:off x="1057275" y="771525"/>
            <a:ext cx="9058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Abychom zjistili magnetické pole cívky s proudem, budeme potřebovat:</a:t>
            </a:r>
          </a:p>
        </p:txBody>
      </p:sp>
      <p:grpSp>
        <p:nvGrpSpPr>
          <p:cNvPr id="46083" name="Skupina 2"/>
          <p:cNvGrpSpPr>
            <a:grpSpLocks/>
          </p:cNvGrpSpPr>
          <p:nvPr/>
        </p:nvGrpSpPr>
        <p:grpSpPr bwMode="auto">
          <a:xfrm>
            <a:off x="7108825" y="2019300"/>
            <a:ext cx="2871788" cy="2819400"/>
            <a:chOff x="2471738" y="1180001"/>
            <a:chExt cx="2871787" cy="2820499"/>
          </a:xfrm>
        </p:grpSpPr>
        <p:sp>
          <p:nvSpPr>
            <p:cNvPr id="4" name="Obdélník 1"/>
            <p:cNvSpPr/>
            <p:nvPr/>
          </p:nvSpPr>
          <p:spPr>
            <a:xfrm>
              <a:off x="3648076" y="1395985"/>
              <a:ext cx="1681161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1"/>
            <p:cNvSpPr/>
            <p:nvPr/>
          </p:nvSpPr>
          <p:spPr>
            <a:xfrm>
              <a:off x="2471738" y="1629439"/>
              <a:ext cx="1985962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3"/>
            <p:cNvSpPr/>
            <p:nvPr/>
          </p:nvSpPr>
          <p:spPr>
            <a:xfrm>
              <a:off x="2986088" y="2328211"/>
              <a:ext cx="928688" cy="1100566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5"/>
            <p:cNvSpPr/>
            <p:nvPr/>
          </p:nvSpPr>
          <p:spPr>
            <a:xfrm>
              <a:off x="4429125" y="2242453"/>
              <a:ext cx="730250" cy="1272083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Měsíc 7"/>
            <p:cNvSpPr/>
            <p:nvPr/>
          </p:nvSpPr>
          <p:spPr>
            <a:xfrm flipH="1">
              <a:off x="5011737" y="2255158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4794250" y="2285332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625975" y="2285332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438650" y="2331388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062595" flipV="1">
              <a:off x="4429125" y="2151930"/>
              <a:ext cx="746125" cy="52408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116421" flipV="1">
              <a:off x="4408487" y="2275803"/>
              <a:ext cx="357188" cy="6511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283599" flipV="1">
              <a:off x="4418012" y="2201162"/>
              <a:ext cx="511175" cy="58760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6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/>
            <p:cNvSpPr/>
            <p:nvPr/>
          </p:nvSpPr>
          <p:spPr>
            <a:xfrm>
              <a:off x="2586038" y="1405514"/>
              <a:ext cx="2757487" cy="586016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6139" name="Skupina 16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/>
              <p:cNvSpPr/>
              <p:nvPr/>
            </p:nvSpPr>
            <p:spPr>
              <a:xfrm>
                <a:off x="9280167" y="4014440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ruční operace 21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6140" name="Skupina 17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/>
              <p:cNvSpPr/>
              <p:nvPr/>
            </p:nvSpPr>
            <p:spPr>
              <a:xfrm>
                <a:off x="9278725" y="4014138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ývojový diagram: ruční operace 19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6084" name="Skupina 22"/>
          <p:cNvGrpSpPr>
            <a:grpSpLocks/>
          </p:cNvGrpSpPr>
          <p:nvPr/>
        </p:nvGrpSpPr>
        <p:grpSpPr bwMode="auto">
          <a:xfrm>
            <a:off x="1612900" y="5792788"/>
            <a:ext cx="2405063" cy="776287"/>
            <a:chOff x="691753" y="757238"/>
            <a:chExt cx="6215736" cy="2514600"/>
          </a:xfrm>
        </p:grpSpPr>
        <p:sp>
          <p:nvSpPr>
            <p:cNvPr id="24" name="Obdélník 23"/>
            <p:cNvSpPr/>
            <p:nvPr/>
          </p:nvSpPr>
          <p:spPr>
            <a:xfrm>
              <a:off x="691753" y="2716466"/>
              <a:ext cx="5473129" cy="5553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ývojový diagram: ruční vstup 24"/>
            <p:cNvSpPr/>
            <p:nvPr/>
          </p:nvSpPr>
          <p:spPr>
            <a:xfrm rot="5400000">
              <a:off x="4524300" y="2159022"/>
              <a:ext cx="745637" cy="369252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950230" y="2557055"/>
              <a:ext cx="607214" cy="14398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46113" name="Obrázek 2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82779" y="2576501"/>
              <a:ext cx="615749" cy="1524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bdélník 27"/>
            <p:cNvSpPr/>
            <p:nvPr/>
          </p:nvSpPr>
          <p:spPr>
            <a:xfrm rot="20445551">
              <a:off x="1856947" y="1631435"/>
              <a:ext cx="3380703" cy="34967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6115" name="Skupina 28"/>
            <p:cNvGrpSpPr>
              <a:grpSpLocks/>
            </p:cNvGrpSpPr>
            <p:nvPr/>
          </p:nvGrpSpPr>
          <p:grpSpPr bwMode="auto"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/>
              <p:cNvSpPr/>
              <p:nvPr/>
            </p:nvSpPr>
            <p:spPr>
              <a:xfrm rot="16200000">
                <a:off x="1248176" y="1964631"/>
                <a:ext cx="761067" cy="742604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1450236" y="2171380"/>
                <a:ext cx="356944" cy="34453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0" name="Obdélník 29"/>
            <p:cNvSpPr/>
            <p:nvPr/>
          </p:nvSpPr>
          <p:spPr>
            <a:xfrm rot="20538166">
              <a:off x="5221239" y="757238"/>
              <a:ext cx="1686250" cy="40110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20355916">
              <a:off x="5102259" y="911508"/>
              <a:ext cx="196934" cy="60165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6118" name="Skupina 31"/>
            <p:cNvGrpSpPr>
              <a:grpSpLocks/>
            </p:cNvGrpSpPr>
            <p:nvPr/>
          </p:nvGrpSpPr>
          <p:grpSpPr bwMode="auto"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/>
              <p:cNvSpPr/>
              <p:nvPr/>
            </p:nvSpPr>
            <p:spPr>
              <a:xfrm>
                <a:off x="9280954" y="4015690"/>
                <a:ext cx="242065" cy="28283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7" name="Vývojový diagram: ruční operace 36"/>
              <p:cNvSpPr/>
              <p:nvPr/>
            </p:nvSpPr>
            <p:spPr>
              <a:xfrm rot="10800000">
                <a:off x="9301469" y="3804857"/>
                <a:ext cx="201035" cy="246832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6119" name="Skupina 32"/>
            <p:cNvGrpSpPr>
              <a:grpSpLocks/>
            </p:cNvGrpSpPr>
            <p:nvPr/>
          </p:nvGrpSpPr>
          <p:grpSpPr bwMode="auto"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/>
              <p:cNvSpPr/>
              <p:nvPr/>
            </p:nvSpPr>
            <p:spPr>
              <a:xfrm>
                <a:off x="9280882" y="4017300"/>
                <a:ext cx="242063" cy="28283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5" name="Vývojový diagram: ruční operace 34"/>
              <p:cNvSpPr/>
              <p:nvPr/>
            </p:nvSpPr>
            <p:spPr>
              <a:xfrm rot="10800000">
                <a:off x="9301394" y="3806467"/>
                <a:ext cx="201037" cy="246832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6085" name="Skupina 39"/>
          <p:cNvGrpSpPr>
            <a:grpSpLocks/>
          </p:cNvGrpSpPr>
          <p:nvPr/>
        </p:nvGrpSpPr>
        <p:grpSpPr bwMode="auto">
          <a:xfrm>
            <a:off x="2014538" y="2338388"/>
            <a:ext cx="1273175" cy="2827337"/>
            <a:chOff x="4162996" y="1728788"/>
            <a:chExt cx="1273301" cy="2827210"/>
          </a:xfrm>
        </p:grpSpPr>
        <p:sp>
          <p:nvSpPr>
            <p:cNvPr id="41" name="Obdélník 40"/>
            <p:cNvSpPr/>
            <p:nvPr/>
          </p:nvSpPr>
          <p:spPr>
            <a:xfrm>
              <a:off x="4753604" y="1728788"/>
              <a:ext cx="46042" cy="204302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Vývojový diagram: magnetický disk 41"/>
            <p:cNvSpPr/>
            <p:nvPr/>
          </p:nvSpPr>
          <p:spPr>
            <a:xfrm>
              <a:off x="4162996" y="4057545"/>
              <a:ext cx="1273301" cy="498453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Vývojový diagram: zpoždění 42"/>
            <p:cNvSpPr/>
            <p:nvPr/>
          </p:nvSpPr>
          <p:spPr>
            <a:xfrm rot="16200000">
              <a:off x="4471046" y="3501901"/>
              <a:ext cx="612747" cy="612836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6086" name="Skupina 51"/>
          <p:cNvGrpSpPr>
            <a:grpSpLocks/>
          </p:cNvGrpSpPr>
          <p:nvPr/>
        </p:nvGrpSpPr>
        <p:grpSpPr bwMode="auto">
          <a:xfrm>
            <a:off x="3994150" y="1941513"/>
            <a:ext cx="1570038" cy="2411412"/>
            <a:chOff x="4258203" y="2296284"/>
            <a:chExt cx="1569898" cy="2411293"/>
          </a:xfrm>
        </p:grpSpPr>
        <p:sp>
          <p:nvSpPr>
            <p:cNvPr id="49" name="Obdélník 48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104" name="TextovéPole 46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50" name="Znak plus 49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Znak minus 50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6087" name="Skupina 52"/>
          <p:cNvGrpSpPr>
            <a:grpSpLocks/>
          </p:cNvGrpSpPr>
          <p:nvPr/>
        </p:nvGrpSpPr>
        <p:grpSpPr bwMode="auto">
          <a:xfrm rot="2186161">
            <a:off x="1285875" y="2271713"/>
            <a:ext cx="2638425" cy="139700"/>
            <a:chOff x="3457575" y="1728788"/>
            <a:chExt cx="2638425" cy="139518"/>
          </a:xfrm>
        </p:grpSpPr>
        <p:grpSp>
          <p:nvGrpSpPr>
            <p:cNvPr id="46096" name="Skupina 53"/>
            <p:cNvGrpSpPr>
              <a:grpSpLocks/>
            </p:cNvGrpSpPr>
            <p:nvPr/>
          </p:nvGrpSpPr>
          <p:grpSpPr bwMode="auto"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56" name="Kosoúhelník 55"/>
              <p:cNvSpPr/>
              <p:nvPr/>
            </p:nvSpPr>
            <p:spPr>
              <a:xfrm>
                <a:off x="3445689" y="1729084"/>
                <a:ext cx="1273175" cy="128420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7" name="Kosoúhelník 56"/>
              <p:cNvSpPr/>
              <p:nvPr/>
            </p:nvSpPr>
            <p:spPr>
              <a:xfrm>
                <a:off x="4810823" y="1729420"/>
                <a:ext cx="1273175" cy="126834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55" name="Ovál 54"/>
            <p:cNvSpPr/>
            <p:nvPr/>
          </p:nvSpPr>
          <p:spPr>
            <a:xfrm flipH="1">
              <a:off x="4726565" y="1741943"/>
              <a:ext cx="141288" cy="12842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6088" name="TextovéPole 43"/>
          <p:cNvSpPr txBox="1">
            <a:spLocks noChangeArrowheads="1"/>
          </p:cNvSpPr>
          <p:nvPr/>
        </p:nvSpPr>
        <p:spPr bwMode="auto">
          <a:xfrm>
            <a:off x="1143000" y="30972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magnetku</a:t>
            </a:r>
          </a:p>
        </p:txBody>
      </p:sp>
      <p:sp>
        <p:nvSpPr>
          <p:cNvPr id="46089" name="TextovéPole 57"/>
          <p:cNvSpPr txBox="1">
            <a:spLocks noChangeArrowheads="1"/>
          </p:cNvSpPr>
          <p:nvPr/>
        </p:nvSpPr>
        <p:spPr bwMode="auto">
          <a:xfrm>
            <a:off x="4392613" y="4443413"/>
            <a:ext cx="992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baterii</a:t>
            </a:r>
          </a:p>
        </p:txBody>
      </p:sp>
      <p:sp>
        <p:nvSpPr>
          <p:cNvPr id="46090" name="TextovéPole 58"/>
          <p:cNvSpPr txBox="1">
            <a:spLocks noChangeArrowheads="1"/>
          </p:cNvSpPr>
          <p:nvPr/>
        </p:nvSpPr>
        <p:spPr bwMode="auto">
          <a:xfrm>
            <a:off x="10274300" y="3516313"/>
            <a:ext cx="822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cívku</a:t>
            </a:r>
          </a:p>
        </p:txBody>
      </p:sp>
      <p:sp>
        <p:nvSpPr>
          <p:cNvPr id="46091" name="TextovéPole 59"/>
          <p:cNvSpPr txBox="1">
            <a:spLocks noChangeArrowheads="1"/>
          </p:cNvSpPr>
          <p:nvPr/>
        </p:nvSpPr>
        <p:spPr bwMode="auto">
          <a:xfrm>
            <a:off x="4168775" y="5934075"/>
            <a:ext cx="1925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pákový spínač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1143000" y="3141663"/>
            <a:ext cx="1401763" cy="4302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4287838" y="4478338"/>
            <a:ext cx="1260475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10204450" y="3559175"/>
            <a:ext cx="1052513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4143375" y="5930900"/>
            <a:ext cx="2116138" cy="469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  <p:bldP spid="63" grpId="0" animBg="1"/>
      <p:bldP spid="6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ovéPole 1"/>
          <p:cNvSpPr txBox="1">
            <a:spLocks noChangeArrowheads="1"/>
          </p:cNvSpPr>
          <p:nvPr/>
        </p:nvSpPr>
        <p:spPr bwMode="auto">
          <a:xfrm>
            <a:off x="2000250" y="684213"/>
            <a:ext cx="94488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Zapoj elektrický obvod. Klikej na jednotlivé vodiče.</a:t>
            </a:r>
          </a:p>
        </p:txBody>
      </p:sp>
      <p:grpSp>
        <p:nvGrpSpPr>
          <p:cNvPr id="47107" name="Skupina 2"/>
          <p:cNvGrpSpPr>
            <a:grpSpLocks/>
          </p:cNvGrpSpPr>
          <p:nvPr/>
        </p:nvGrpSpPr>
        <p:grpSpPr bwMode="auto">
          <a:xfrm>
            <a:off x="6610350" y="1658938"/>
            <a:ext cx="2871788" cy="2819400"/>
            <a:chOff x="2471738" y="1180001"/>
            <a:chExt cx="2871787" cy="2820499"/>
          </a:xfrm>
        </p:grpSpPr>
        <p:sp>
          <p:nvSpPr>
            <p:cNvPr id="4" name="Obdélník 1"/>
            <p:cNvSpPr/>
            <p:nvPr/>
          </p:nvSpPr>
          <p:spPr>
            <a:xfrm>
              <a:off x="3648076" y="1395985"/>
              <a:ext cx="1681161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1"/>
            <p:cNvSpPr/>
            <p:nvPr/>
          </p:nvSpPr>
          <p:spPr>
            <a:xfrm>
              <a:off x="2471738" y="1629438"/>
              <a:ext cx="1985962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3"/>
            <p:cNvSpPr/>
            <p:nvPr/>
          </p:nvSpPr>
          <p:spPr>
            <a:xfrm>
              <a:off x="2986088" y="2328210"/>
              <a:ext cx="928688" cy="110056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5"/>
            <p:cNvSpPr/>
            <p:nvPr/>
          </p:nvSpPr>
          <p:spPr>
            <a:xfrm>
              <a:off x="4429125" y="2242452"/>
              <a:ext cx="730250" cy="1272084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Měsíc 7"/>
            <p:cNvSpPr/>
            <p:nvPr/>
          </p:nvSpPr>
          <p:spPr>
            <a:xfrm flipH="1">
              <a:off x="5011737" y="225515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4794250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625975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438650" y="233138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062595" flipV="1">
              <a:off x="4429125" y="2151930"/>
              <a:ext cx="746125" cy="52407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116421" flipV="1">
              <a:off x="4408487" y="2275803"/>
              <a:ext cx="357188" cy="65112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283599" flipV="1">
              <a:off x="4418012" y="2201161"/>
              <a:ext cx="511175" cy="58761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6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/>
            <p:cNvSpPr/>
            <p:nvPr/>
          </p:nvSpPr>
          <p:spPr>
            <a:xfrm>
              <a:off x="2586038" y="1405514"/>
              <a:ext cx="2757487" cy="586015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7151" name="Skupina 16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/>
              <p:cNvSpPr/>
              <p:nvPr/>
            </p:nvSpPr>
            <p:spPr>
              <a:xfrm>
                <a:off x="9280167" y="4014439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ruční operace 21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7152" name="Skupina 17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/>
              <p:cNvSpPr/>
              <p:nvPr/>
            </p:nvSpPr>
            <p:spPr>
              <a:xfrm>
                <a:off x="9278725" y="4014137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ývojový diagram: ruční operace 19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7108" name="Skupina 22"/>
          <p:cNvGrpSpPr>
            <a:grpSpLocks/>
          </p:cNvGrpSpPr>
          <p:nvPr/>
        </p:nvGrpSpPr>
        <p:grpSpPr bwMode="auto">
          <a:xfrm>
            <a:off x="2178050" y="5588000"/>
            <a:ext cx="2403475" cy="774700"/>
            <a:chOff x="691753" y="757238"/>
            <a:chExt cx="6215736" cy="2514600"/>
          </a:xfrm>
        </p:grpSpPr>
        <p:sp>
          <p:nvSpPr>
            <p:cNvPr id="24" name="Obdélník 23"/>
            <p:cNvSpPr/>
            <p:nvPr/>
          </p:nvSpPr>
          <p:spPr>
            <a:xfrm>
              <a:off x="691753" y="2715328"/>
              <a:ext cx="5472641" cy="55651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ývojový diagram: ruční vstup 24"/>
            <p:cNvSpPr/>
            <p:nvPr/>
          </p:nvSpPr>
          <p:spPr>
            <a:xfrm rot="5400000">
              <a:off x="4526838" y="2157522"/>
              <a:ext cx="742013" cy="373600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950401" y="2555591"/>
              <a:ext cx="607615" cy="1442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47125" name="Obrázek 2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82779" y="2576501"/>
              <a:ext cx="615749" cy="1524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bdélník 27"/>
            <p:cNvSpPr/>
            <p:nvPr/>
          </p:nvSpPr>
          <p:spPr>
            <a:xfrm rot="20445551">
              <a:off x="1857717" y="1633226"/>
              <a:ext cx="3378833" cy="35039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7127" name="Skupina 28"/>
            <p:cNvGrpSpPr>
              <a:grpSpLocks/>
            </p:cNvGrpSpPr>
            <p:nvPr/>
          </p:nvGrpSpPr>
          <p:grpSpPr bwMode="auto"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/>
              <p:cNvSpPr/>
              <p:nvPr/>
            </p:nvSpPr>
            <p:spPr>
              <a:xfrm rot="16200000">
                <a:off x="1258520" y="1972771"/>
                <a:ext cx="742012" cy="743095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1450935" y="2174277"/>
                <a:ext cx="357180" cy="34008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0" name="Obdélník 29"/>
            <p:cNvSpPr/>
            <p:nvPr/>
          </p:nvSpPr>
          <p:spPr>
            <a:xfrm rot="20538166">
              <a:off x="5220127" y="757238"/>
              <a:ext cx="1687362" cy="40192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20355916">
              <a:off x="5101066" y="911824"/>
              <a:ext cx="201171" cy="60288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7130" name="Skupina 31"/>
            <p:cNvGrpSpPr>
              <a:grpSpLocks/>
            </p:cNvGrpSpPr>
            <p:nvPr/>
          </p:nvGrpSpPr>
          <p:grpSpPr bwMode="auto"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/>
              <p:cNvSpPr/>
              <p:nvPr/>
            </p:nvSpPr>
            <p:spPr>
              <a:xfrm>
                <a:off x="9279892" y="4018823"/>
                <a:ext cx="242222" cy="283406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7" name="Vývojový diagram: ruční operace 36"/>
              <p:cNvSpPr/>
              <p:nvPr/>
            </p:nvSpPr>
            <p:spPr>
              <a:xfrm rot="10800000">
                <a:off x="9300418" y="3807555"/>
                <a:ext cx="201170" cy="24733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7131" name="Skupina 32"/>
            <p:cNvGrpSpPr>
              <a:grpSpLocks/>
            </p:cNvGrpSpPr>
            <p:nvPr/>
          </p:nvGrpSpPr>
          <p:grpSpPr bwMode="auto"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/>
              <p:cNvSpPr/>
              <p:nvPr/>
            </p:nvSpPr>
            <p:spPr>
              <a:xfrm>
                <a:off x="9281149" y="4015259"/>
                <a:ext cx="242222" cy="283409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5" name="Vývojový diagram: ruční operace 34"/>
              <p:cNvSpPr/>
              <p:nvPr/>
            </p:nvSpPr>
            <p:spPr>
              <a:xfrm rot="10800000">
                <a:off x="9301675" y="3803994"/>
                <a:ext cx="201170" cy="24733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7109" name="Skupina 51"/>
          <p:cNvGrpSpPr>
            <a:grpSpLocks/>
          </p:cNvGrpSpPr>
          <p:nvPr/>
        </p:nvGrpSpPr>
        <p:grpSpPr bwMode="auto">
          <a:xfrm>
            <a:off x="9693275" y="3986213"/>
            <a:ext cx="1570038" cy="2411412"/>
            <a:chOff x="4258203" y="2296284"/>
            <a:chExt cx="1569898" cy="2411293"/>
          </a:xfrm>
        </p:grpSpPr>
        <p:sp>
          <p:nvSpPr>
            <p:cNvPr id="49" name="Obdélník 48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119" name="TextovéPole 46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50" name="Znak plus 49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Znak minus 50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3" name="Ovál 62"/>
          <p:cNvSpPr/>
          <p:nvPr/>
        </p:nvSpPr>
        <p:spPr>
          <a:xfrm>
            <a:off x="10115550" y="4481513"/>
            <a:ext cx="200025" cy="2238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6" name="Spojnice: zakřivená 65"/>
          <p:cNvCxnSpPr>
            <a:cxnSpLocks/>
          </p:cNvCxnSpPr>
          <p:nvPr/>
        </p:nvCxnSpPr>
        <p:spPr>
          <a:xfrm rot="10800000" flipH="1">
            <a:off x="709613" y="487363"/>
            <a:ext cx="5360987" cy="4368800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/>
          <p:cNvCxnSpPr>
            <a:cxnSpLocks/>
          </p:cNvCxnSpPr>
          <p:nvPr/>
        </p:nvCxnSpPr>
        <p:spPr>
          <a:xfrm rot="10800000" flipV="1">
            <a:off x="3224213" y="5257800"/>
            <a:ext cx="6321425" cy="1509713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/>
          <p:cNvCxnSpPr>
            <a:cxnSpLocks/>
          </p:cNvCxnSpPr>
          <p:nvPr/>
        </p:nvCxnSpPr>
        <p:spPr>
          <a:xfrm rot="16200000" flipV="1">
            <a:off x="9791701" y="744537"/>
            <a:ext cx="2252662" cy="2030413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/>
          <p:cNvSpPr/>
          <p:nvPr/>
        </p:nvSpPr>
        <p:spPr>
          <a:xfrm>
            <a:off x="10506075" y="4038600"/>
            <a:ext cx="185738" cy="177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011 -0.05949 L 0.14011 0.190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89 -0.06042 L -0.11289 0.189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7037E-7 L 0.0595 -0.1120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ovéPole 1"/>
          <p:cNvSpPr txBox="1">
            <a:spLocks noChangeArrowheads="1"/>
          </p:cNvSpPr>
          <p:nvPr/>
        </p:nvSpPr>
        <p:spPr bwMode="auto">
          <a:xfrm>
            <a:off x="427038" y="755650"/>
            <a:ext cx="9448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Sledujte magnetku!</a:t>
            </a:r>
          </a:p>
        </p:txBody>
      </p:sp>
      <p:grpSp>
        <p:nvGrpSpPr>
          <p:cNvPr id="48131" name="Skupina 2"/>
          <p:cNvGrpSpPr>
            <a:grpSpLocks/>
          </p:cNvGrpSpPr>
          <p:nvPr/>
        </p:nvGrpSpPr>
        <p:grpSpPr bwMode="auto">
          <a:xfrm>
            <a:off x="6610350" y="1658938"/>
            <a:ext cx="2871788" cy="2819400"/>
            <a:chOff x="2471738" y="1180001"/>
            <a:chExt cx="2871787" cy="2820499"/>
          </a:xfrm>
        </p:grpSpPr>
        <p:sp>
          <p:nvSpPr>
            <p:cNvPr id="4" name="Obdélník 1"/>
            <p:cNvSpPr/>
            <p:nvPr/>
          </p:nvSpPr>
          <p:spPr>
            <a:xfrm>
              <a:off x="3648076" y="1395985"/>
              <a:ext cx="1681161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1"/>
            <p:cNvSpPr/>
            <p:nvPr/>
          </p:nvSpPr>
          <p:spPr>
            <a:xfrm>
              <a:off x="2471738" y="1629438"/>
              <a:ext cx="1985962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3"/>
            <p:cNvSpPr/>
            <p:nvPr/>
          </p:nvSpPr>
          <p:spPr>
            <a:xfrm>
              <a:off x="2986088" y="2328210"/>
              <a:ext cx="928688" cy="110056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5"/>
            <p:cNvSpPr/>
            <p:nvPr/>
          </p:nvSpPr>
          <p:spPr>
            <a:xfrm>
              <a:off x="4429125" y="2242452"/>
              <a:ext cx="730250" cy="1272084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Měsíc 7"/>
            <p:cNvSpPr/>
            <p:nvPr/>
          </p:nvSpPr>
          <p:spPr>
            <a:xfrm flipH="1">
              <a:off x="5011737" y="225515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4794250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625975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438650" y="233138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062595" flipV="1">
              <a:off x="4429125" y="2151930"/>
              <a:ext cx="746125" cy="52407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116421" flipV="1">
              <a:off x="4408487" y="2275803"/>
              <a:ext cx="357188" cy="65112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283599" flipV="1">
              <a:off x="4418012" y="2201161"/>
              <a:ext cx="511175" cy="58761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6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/>
            <p:cNvSpPr/>
            <p:nvPr/>
          </p:nvSpPr>
          <p:spPr>
            <a:xfrm>
              <a:off x="2586038" y="1405514"/>
              <a:ext cx="2757487" cy="586015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8186" name="Skupina 16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/>
              <p:cNvSpPr/>
              <p:nvPr/>
            </p:nvSpPr>
            <p:spPr>
              <a:xfrm>
                <a:off x="9280167" y="4014439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ruční operace 21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8187" name="Skupina 17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/>
              <p:cNvSpPr/>
              <p:nvPr/>
            </p:nvSpPr>
            <p:spPr>
              <a:xfrm>
                <a:off x="9278725" y="4014137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ývojový diagram: ruční operace 19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8132" name="Skupina 22"/>
          <p:cNvGrpSpPr>
            <a:grpSpLocks/>
          </p:cNvGrpSpPr>
          <p:nvPr/>
        </p:nvGrpSpPr>
        <p:grpSpPr bwMode="auto">
          <a:xfrm>
            <a:off x="2178050" y="5588000"/>
            <a:ext cx="2403475" cy="774700"/>
            <a:chOff x="691753" y="757238"/>
            <a:chExt cx="6215736" cy="2514600"/>
          </a:xfrm>
        </p:grpSpPr>
        <p:sp>
          <p:nvSpPr>
            <p:cNvPr id="24" name="Obdélník 23"/>
            <p:cNvSpPr/>
            <p:nvPr/>
          </p:nvSpPr>
          <p:spPr>
            <a:xfrm>
              <a:off x="691753" y="2715328"/>
              <a:ext cx="5472641" cy="55651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ývojový diagram: ruční vstup 24"/>
            <p:cNvSpPr/>
            <p:nvPr/>
          </p:nvSpPr>
          <p:spPr>
            <a:xfrm rot="5400000">
              <a:off x="4526838" y="2157522"/>
              <a:ext cx="742013" cy="373600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950401" y="2555591"/>
              <a:ext cx="607615" cy="1442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48160" name="Obrázek 2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82779" y="2576501"/>
              <a:ext cx="615749" cy="1524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bdélník 27"/>
            <p:cNvSpPr/>
            <p:nvPr/>
          </p:nvSpPr>
          <p:spPr>
            <a:xfrm rot="20445551">
              <a:off x="1857717" y="1633226"/>
              <a:ext cx="3378833" cy="35039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8162" name="Skupina 28"/>
            <p:cNvGrpSpPr>
              <a:grpSpLocks/>
            </p:cNvGrpSpPr>
            <p:nvPr/>
          </p:nvGrpSpPr>
          <p:grpSpPr bwMode="auto"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/>
              <p:cNvSpPr/>
              <p:nvPr/>
            </p:nvSpPr>
            <p:spPr>
              <a:xfrm rot="16200000">
                <a:off x="1258520" y="1972771"/>
                <a:ext cx="742012" cy="743095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1450935" y="2174277"/>
                <a:ext cx="357180" cy="34008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0" name="Obdélník 29"/>
            <p:cNvSpPr/>
            <p:nvPr/>
          </p:nvSpPr>
          <p:spPr>
            <a:xfrm rot="20538166">
              <a:off x="5220127" y="757238"/>
              <a:ext cx="1687362" cy="40192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20355916">
              <a:off x="5101066" y="911824"/>
              <a:ext cx="201171" cy="60288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8165" name="Skupina 31"/>
            <p:cNvGrpSpPr>
              <a:grpSpLocks/>
            </p:cNvGrpSpPr>
            <p:nvPr/>
          </p:nvGrpSpPr>
          <p:grpSpPr bwMode="auto"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/>
              <p:cNvSpPr/>
              <p:nvPr/>
            </p:nvSpPr>
            <p:spPr>
              <a:xfrm>
                <a:off x="9279892" y="4018823"/>
                <a:ext cx="242222" cy="283406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7" name="Vývojový diagram: ruční operace 36"/>
              <p:cNvSpPr/>
              <p:nvPr/>
            </p:nvSpPr>
            <p:spPr>
              <a:xfrm rot="10800000">
                <a:off x="9300418" y="3807555"/>
                <a:ext cx="201170" cy="24733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8166" name="Skupina 32"/>
            <p:cNvGrpSpPr>
              <a:grpSpLocks/>
            </p:cNvGrpSpPr>
            <p:nvPr/>
          </p:nvGrpSpPr>
          <p:grpSpPr bwMode="auto"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/>
              <p:cNvSpPr/>
              <p:nvPr/>
            </p:nvSpPr>
            <p:spPr>
              <a:xfrm>
                <a:off x="9281149" y="4015259"/>
                <a:ext cx="242222" cy="283409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5" name="Vývojový diagram: ruční operace 34"/>
              <p:cNvSpPr/>
              <p:nvPr/>
            </p:nvSpPr>
            <p:spPr>
              <a:xfrm rot="10800000">
                <a:off x="9301675" y="3803994"/>
                <a:ext cx="201170" cy="24733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8133" name="Skupina 51"/>
          <p:cNvGrpSpPr>
            <a:grpSpLocks/>
          </p:cNvGrpSpPr>
          <p:nvPr/>
        </p:nvGrpSpPr>
        <p:grpSpPr bwMode="auto">
          <a:xfrm>
            <a:off x="9693275" y="3986213"/>
            <a:ext cx="1570038" cy="2411412"/>
            <a:chOff x="4258203" y="2296284"/>
            <a:chExt cx="1569898" cy="2411293"/>
          </a:xfrm>
        </p:grpSpPr>
        <p:sp>
          <p:nvSpPr>
            <p:cNvPr id="49" name="Obdélník 48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154" name="TextovéPole 46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50" name="Znak plus 49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Znak minus 50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3" name="Ovál 62"/>
          <p:cNvSpPr/>
          <p:nvPr/>
        </p:nvSpPr>
        <p:spPr>
          <a:xfrm>
            <a:off x="10115550" y="4481513"/>
            <a:ext cx="200025" cy="2238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6" name="Spojnice: zakřivená 65"/>
          <p:cNvCxnSpPr>
            <a:cxnSpLocks/>
          </p:cNvCxnSpPr>
          <p:nvPr/>
        </p:nvCxnSpPr>
        <p:spPr>
          <a:xfrm rot="10800000" flipH="1">
            <a:off x="2401888" y="1716088"/>
            <a:ext cx="5360987" cy="4370387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/>
          <p:cNvCxnSpPr>
            <a:cxnSpLocks/>
          </p:cNvCxnSpPr>
          <p:nvPr/>
        </p:nvCxnSpPr>
        <p:spPr>
          <a:xfrm rot="10800000" flipV="1">
            <a:off x="3929063" y="4568825"/>
            <a:ext cx="6321425" cy="1509713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/>
          <p:cNvCxnSpPr>
            <a:cxnSpLocks/>
          </p:cNvCxnSpPr>
          <p:nvPr/>
        </p:nvCxnSpPr>
        <p:spPr>
          <a:xfrm rot="16200000" flipV="1">
            <a:off x="8413751" y="2001837"/>
            <a:ext cx="2252662" cy="2030413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/>
          <p:cNvSpPr/>
          <p:nvPr/>
        </p:nvSpPr>
        <p:spPr>
          <a:xfrm>
            <a:off x="10506075" y="4038600"/>
            <a:ext cx="185738" cy="177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8139" name="Skupina 52"/>
          <p:cNvGrpSpPr>
            <a:grpSpLocks/>
          </p:cNvGrpSpPr>
          <p:nvPr/>
        </p:nvGrpSpPr>
        <p:grpSpPr bwMode="auto">
          <a:xfrm>
            <a:off x="5200650" y="3435350"/>
            <a:ext cx="1919288" cy="1885950"/>
            <a:chOff x="-5611" y="2288813"/>
            <a:chExt cx="2638425" cy="2897326"/>
          </a:xfrm>
        </p:grpSpPr>
        <p:grpSp>
          <p:nvGrpSpPr>
            <p:cNvPr id="48141" name="Skupina 53"/>
            <p:cNvGrpSpPr>
              <a:grpSpLocks/>
            </p:cNvGrpSpPr>
            <p:nvPr/>
          </p:nvGrpSpPr>
          <p:grpSpPr bwMode="auto">
            <a:xfrm>
              <a:off x="676952" y="2358929"/>
              <a:ext cx="1273301" cy="2827210"/>
              <a:chOff x="4162996" y="1728788"/>
              <a:chExt cx="1273301" cy="2827210"/>
            </a:xfrm>
          </p:grpSpPr>
          <p:sp>
            <p:nvSpPr>
              <p:cNvPr id="60" name="Obdélník 59"/>
              <p:cNvSpPr/>
              <p:nvPr/>
            </p:nvSpPr>
            <p:spPr>
              <a:xfrm>
                <a:off x="4754907" y="1729399"/>
                <a:ext cx="45829" cy="204373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Vývojový diagram: magnetický disk 60"/>
              <p:cNvSpPr/>
              <p:nvPr/>
            </p:nvSpPr>
            <p:spPr>
              <a:xfrm>
                <a:off x="4163499" y="4058477"/>
                <a:ext cx="1272292" cy="497521"/>
              </a:xfrm>
              <a:prstGeom prst="flowChartMagneticDisk">
                <a:avLst/>
              </a:prstGeom>
              <a:gradFill flip="none" rotWithShape="1">
                <a:gsLst>
                  <a:gs pos="0">
                    <a:schemeClr val="accent2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2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2">
                      <a:lumMod val="7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2" name="Vývojový diagram: zpoždění 61"/>
              <p:cNvSpPr/>
              <p:nvPr/>
            </p:nvSpPr>
            <p:spPr>
              <a:xfrm rot="16200000">
                <a:off x="4470657" y="3502974"/>
                <a:ext cx="612146" cy="611050"/>
              </a:xfrm>
              <a:prstGeom prst="flowChartDelay">
                <a:avLst/>
              </a:prstGeom>
              <a:gradFill flip="none" rotWithShape="1">
                <a:gsLst>
                  <a:gs pos="0">
                    <a:schemeClr val="accent2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2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2">
                      <a:lumMod val="7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8142" name="Skupina 54"/>
            <p:cNvGrpSpPr>
              <a:grpSpLocks/>
            </p:cNvGrpSpPr>
            <p:nvPr/>
          </p:nvGrpSpPr>
          <p:grpSpPr bwMode="auto">
            <a:xfrm rot="2186161">
              <a:off x="-5611" y="2288813"/>
              <a:ext cx="2638425" cy="139518"/>
              <a:chOff x="3457575" y="1728788"/>
              <a:chExt cx="2638425" cy="139518"/>
            </a:xfrm>
          </p:grpSpPr>
          <p:grpSp>
            <p:nvGrpSpPr>
              <p:cNvPr id="48143" name="Skupina 55"/>
              <p:cNvGrpSpPr>
                <a:grpSpLocks/>
              </p:cNvGrpSpPr>
              <p:nvPr/>
            </p:nvGrpSpPr>
            <p:grpSpPr bwMode="auto">
              <a:xfrm>
                <a:off x="3457575" y="1728788"/>
                <a:ext cx="2638425" cy="128587"/>
                <a:chOff x="3457575" y="1728788"/>
                <a:chExt cx="2638425" cy="128587"/>
              </a:xfrm>
            </p:grpSpPr>
            <p:sp>
              <p:nvSpPr>
                <p:cNvPr id="58" name="Kosoúhelník 57"/>
                <p:cNvSpPr/>
                <p:nvPr/>
              </p:nvSpPr>
              <p:spPr>
                <a:xfrm>
                  <a:off x="3449397" y="1725185"/>
                  <a:ext cx="1272293" cy="131696"/>
                </a:xfrm>
                <a:prstGeom prst="parallelogram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9" name="Kosoúhelník 58"/>
                <p:cNvSpPr/>
                <p:nvPr/>
              </p:nvSpPr>
              <p:spPr>
                <a:xfrm>
                  <a:off x="4813390" y="1724533"/>
                  <a:ext cx="1272292" cy="131696"/>
                </a:xfrm>
                <a:prstGeom prst="parallelogram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57" name="Ovál 56"/>
              <p:cNvSpPr/>
              <p:nvPr/>
            </p:nvSpPr>
            <p:spPr>
              <a:xfrm flipH="1">
                <a:off x="4724039" y="1736797"/>
                <a:ext cx="141851" cy="129259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48140" name="TextovéPole 63"/>
          <p:cNvSpPr txBox="1">
            <a:spLocks noChangeArrowheads="1"/>
          </p:cNvSpPr>
          <p:nvPr/>
        </p:nvSpPr>
        <p:spPr bwMode="auto">
          <a:xfrm>
            <a:off x="427038" y="330200"/>
            <a:ext cx="3146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pákový spínač!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ovéPole 1"/>
          <p:cNvSpPr txBox="1">
            <a:spLocks noChangeArrowheads="1"/>
          </p:cNvSpPr>
          <p:nvPr/>
        </p:nvSpPr>
        <p:spPr bwMode="auto">
          <a:xfrm>
            <a:off x="346075" y="984250"/>
            <a:ext cx="9448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Sledujte magnetku!</a:t>
            </a:r>
          </a:p>
        </p:txBody>
      </p:sp>
      <p:grpSp>
        <p:nvGrpSpPr>
          <p:cNvPr id="49155" name="Skupina 2"/>
          <p:cNvGrpSpPr>
            <a:grpSpLocks/>
          </p:cNvGrpSpPr>
          <p:nvPr/>
        </p:nvGrpSpPr>
        <p:grpSpPr bwMode="auto">
          <a:xfrm>
            <a:off x="6610350" y="1658938"/>
            <a:ext cx="2871788" cy="2819400"/>
            <a:chOff x="2471738" y="1180001"/>
            <a:chExt cx="2871787" cy="2820499"/>
          </a:xfrm>
        </p:grpSpPr>
        <p:sp>
          <p:nvSpPr>
            <p:cNvPr id="4" name="Obdélník 1"/>
            <p:cNvSpPr/>
            <p:nvPr/>
          </p:nvSpPr>
          <p:spPr>
            <a:xfrm>
              <a:off x="3648076" y="1395985"/>
              <a:ext cx="1681161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1"/>
            <p:cNvSpPr/>
            <p:nvPr/>
          </p:nvSpPr>
          <p:spPr>
            <a:xfrm>
              <a:off x="2471738" y="1629438"/>
              <a:ext cx="1985962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3"/>
            <p:cNvSpPr/>
            <p:nvPr/>
          </p:nvSpPr>
          <p:spPr>
            <a:xfrm>
              <a:off x="2986088" y="2328210"/>
              <a:ext cx="928688" cy="110056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5"/>
            <p:cNvSpPr/>
            <p:nvPr/>
          </p:nvSpPr>
          <p:spPr>
            <a:xfrm>
              <a:off x="4429125" y="2242452"/>
              <a:ext cx="730250" cy="1272084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Měsíc 7"/>
            <p:cNvSpPr/>
            <p:nvPr/>
          </p:nvSpPr>
          <p:spPr>
            <a:xfrm flipH="1">
              <a:off x="5011737" y="225515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4794250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625975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438650" y="233138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062595" flipV="1">
              <a:off x="4429125" y="2151930"/>
              <a:ext cx="746125" cy="52407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116421" flipV="1">
              <a:off x="4408487" y="2275803"/>
              <a:ext cx="357188" cy="65112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283599" flipV="1">
              <a:off x="4418012" y="2201161"/>
              <a:ext cx="511175" cy="58761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6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/>
            <p:cNvSpPr/>
            <p:nvPr/>
          </p:nvSpPr>
          <p:spPr>
            <a:xfrm>
              <a:off x="2586038" y="1405514"/>
              <a:ext cx="2757487" cy="586015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9208" name="Skupina 16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/>
              <p:cNvSpPr/>
              <p:nvPr/>
            </p:nvSpPr>
            <p:spPr>
              <a:xfrm>
                <a:off x="9280167" y="4014439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ruční operace 21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9209" name="Skupina 17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/>
              <p:cNvSpPr/>
              <p:nvPr/>
            </p:nvSpPr>
            <p:spPr>
              <a:xfrm>
                <a:off x="9278725" y="4014137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ývojový diagram: ruční operace 19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9156" name="Skupina 39"/>
          <p:cNvGrpSpPr>
            <a:grpSpLocks/>
          </p:cNvGrpSpPr>
          <p:nvPr/>
        </p:nvGrpSpPr>
        <p:grpSpPr bwMode="auto">
          <a:xfrm>
            <a:off x="2178050" y="5799138"/>
            <a:ext cx="2408238" cy="563562"/>
            <a:chOff x="2177779" y="5799510"/>
            <a:chExt cx="2408398" cy="563301"/>
          </a:xfrm>
        </p:grpSpPr>
        <p:sp>
          <p:nvSpPr>
            <p:cNvPr id="24" name="Obdélník 23"/>
            <p:cNvSpPr/>
            <p:nvPr/>
          </p:nvSpPr>
          <p:spPr>
            <a:xfrm>
              <a:off x="2177779" y="6191440"/>
              <a:ext cx="2116279" cy="1713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ývojový diagram: ruční vstup 24"/>
            <p:cNvSpPr/>
            <p:nvPr/>
          </p:nvSpPr>
          <p:spPr>
            <a:xfrm rot="5400000">
              <a:off x="3690034" y="6004958"/>
              <a:ext cx="228494" cy="144472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277799" y="6142251"/>
              <a:ext cx="234966" cy="4442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49182" name="Obrázek 2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75962" y="6148392"/>
              <a:ext cx="238134" cy="4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bdélník 27"/>
            <p:cNvSpPr/>
            <p:nvPr/>
          </p:nvSpPr>
          <p:spPr>
            <a:xfrm>
              <a:off x="2612783" y="5856634"/>
              <a:ext cx="1308187" cy="10948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9184" name="Skupina 28"/>
            <p:cNvGrpSpPr>
              <a:grpSpLocks/>
            </p:cNvGrpSpPr>
            <p:nvPr/>
          </p:nvGrpSpPr>
          <p:grpSpPr bwMode="auto">
            <a:xfrm>
              <a:off x="2512535" y="5962411"/>
              <a:ext cx="287328" cy="228573"/>
              <a:chOff x="1257300" y="1973389"/>
              <a:chExt cx="742950" cy="741236"/>
            </a:xfrm>
          </p:grpSpPr>
          <p:sp>
            <p:nvSpPr>
              <p:cNvPr id="38" name="Vývojový diagram: zpoždění 37"/>
              <p:cNvSpPr/>
              <p:nvPr/>
            </p:nvSpPr>
            <p:spPr>
              <a:xfrm rot="16200000">
                <a:off x="1258915" y="1974104"/>
                <a:ext cx="740980" cy="743022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1450831" y="2175810"/>
                <a:ext cx="357145" cy="339616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0" name="Obdélník 29"/>
            <p:cNvSpPr/>
            <p:nvPr/>
          </p:nvSpPr>
          <p:spPr>
            <a:xfrm rot="21322933">
              <a:off x="3933671" y="5799510"/>
              <a:ext cx="652506" cy="12376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21393790">
              <a:off x="3884455" y="5801096"/>
              <a:ext cx="77792" cy="18565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9187" name="Skupina 31"/>
            <p:cNvGrpSpPr>
              <a:grpSpLocks/>
            </p:cNvGrpSpPr>
            <p:nvPr/>
          </p:nvGrpSpPr>
          <p:grpSpPr bwMode="auto">
            <a:xfrm>
              <a:off x="3957515" y="5993718"/>
              <a:ext cx="93934" cy="152470"/>
              <a:chOff x="9279517" y="3806094"/>
              <a:chExt cx="242887" cy="494444"/>
            </a:xfrm>
          </p:grpSpPr>
          <p:sp>
            <p:nvSpPr>
              <p:cNvPr id="36" name="Válec 35"/>
              <p:cNvSpPr/>
              <p:nvPr/>
            </p:nvSpPr>
            <p:spPr>
              <a:xfrm>
                <a:off x="9279439" y="4015047"/>
                <a:ext cx="242199" cy="283015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7" name="Vývojový diagram: ruční operace 36"/>
              <p:cNvSpPr/>
              <p:nvPr/>
            </p:nvSpPr>
            <p:spPr>
              <a:xfrm rot="10800000">
                <a:off x="9299964" y="3804075"/>
                <a:ext cx="201151" cy="24699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49188" name="Skupina 32"/>
            <p:cNvGrpSpPr>
              <a:grpSpLocks/>
            </p:cNvGrpSpPr>
            <p:nvPr/>
          </p:nvGrpSpPr>
          <p:grpSpPr bwMode="auto">
            <a:xfrm>
              <a:off x="2334337" y="5990050"/>
              <a:ext cx="93934" cy="152470"/>
              <a:chOff x="9279517" y="3806094"/>
              <a:chExt cx="242887" cy="494444"/>
            </a:xfrm>
          </p:grpSpPr>
          <p:sp>
            <p:nvSpPr>
              <p:cNvPr id="34" name="Válec 33"/>
              <p:cNvSpPr/>
              <p:nvPr/>
            </p:nvSpPr>
            <p:spPr>
              <a:xfrm>
                <a:off x="9281107" y="4016651"/>
                <a:ext cx="242199" cy="283015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5" name="Vývojový diagram: ruční operace 34"/>
              <p:cNvSpPr/>
              <p:nvPr/>
            </p:nvSpPr>
            <p:spPr>
              <a:xfrm rot="10800000">
                <a:off x="9301631" y="3805679"/>
                <a:ext cx="201151" cy="24699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49157" name="Skupina 51"/>
          <p:cNvGrpSpPr>
            <a:grpSpLocks/>
          </p:cNvGrpSpPr>
          <p:nvPr/>
        </p:nvGrpSpPr>
        <p:grpSpPr bwMode="auto">
          <a:xfrm>
            <a:off x="9693275" y="3986213"/>
            <a:ext cx="1570038" cy="2411412"/>
            <a:chOff x="4258203" y="2296284"/>
            <a:chExt cx="1569898" cy="2411293"/>
          </a:xfrm>
        </p:grpSpPr>
        <p:sp>
          <p:nvSpPr>
            <p:cNvPr id="49" name="Obdélník 48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176" name="TextovéPole 46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50" name="Znak plus 49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Znak minus 50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3" name="Ovál 62"/>
          <p:cNvSpPr/>
          <p:nvPr/>
        </p:nvSpPr>
        <p:spPr>
          <a:xfrm>
            <a:off x="10115550" y="4481513"/>
            <a:ext cx="200025" cy="2238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6" name="Spojnice: zakřivená 65"/>
          <p:cNvCxnSpPr>
            <a:cxnSpLocks/>
          </p:cNvCxnSpPr>
          <p:nvPr/>
        </p:nvCxnSpPr>
        <p:spPr>
          <a:xfrm rot="10800000" flipH="1">
            <a:off x="2401888" y="1716088"/>
            <a:ext cx="5360987" cy="4370387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/>
          <p:cNvCxnSpPr>
            <a:cxnSpLocks/>
          </p:cNvCxnSpPr>
          <p:nvPr/>
        </p:nvCxnSpPr>
        <p:spPr>
          <a:xfrm rot="10800000" flipV="1">
            <a:off x="3929063" y="4568825"/>
            <a:ext cx="6321425" cy="1509713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/>
          <p:cNvCxnSpPr>
            <a:cxnSpLocks/>
          </p:cNvCxnSpPr>
          <p:nvPr/>
        </p:nvCxnSpPr>
        <p:spPr>
          <a:xfrm rot="16200000" flipV="1">
            <a:off x="8413751" y="2001837"/>
            <a:ext cx="2252662" cy="2030413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/>
          <p:cNvSpPr/>
          <p:nvPr/>
        </p:nvSpPr>
        <p:spPr>
          <a:xfrm>
            <a:off x="10506075" y="4038600"/>
            <a:ext cx="185738" cy="177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9163" name="Skupina 53"/>
          <p:cNvGrpSpPr>
            <a:grpSpLocks/>
          </p:cNvGrpSpPr>
          <p:nvPr/>
        </p:nvGrpSpPr>
        <p:grpSpPr bwMode="auto">
          <a:xfrm>
            <a:off x="5697538" y="3481388"/>
            <a:ext cx="925512" cy="1839912"/>
            <a:chOff x="4162996" y="1728788"/>
            <a:chExt cx="1273301" cy="2827210"/>
          </a:xfrm>
        </p:grpSpPr>
        <p:sp>
          <p:nvSpPr>
            <p:cNvPr id="60" name="Obdélník 59"/>
            <p:cNvSpPr/>
            <p:nvPr/>
          </p:nvSpPr>
          <p:spPr>
            <a:xfrm>
              <a:off x="4754873" y="1728788"/>
              <a:ext cx="45866" cy="204417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1" name="Vývojový diagram: magnetický disk 60"/>
            <p:cNvSpPr/>
            <p:nvPr/>
          </p:nvSpPr>
          <p:spPr>
            <a:xfrm>
              <a:off x="4162996" y="4058370"/>
              <a:ext cx="1273301" cy="497628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2" name="Vývojový diagram: zpoždění 61"/>
            <p:cNvSpPr/>
            <p:nvPr/>
          </p:nvSpPr>
          <p:spPr>
            <a:xfrm rot="16200000">
              <a:off x="4470574" y="3502570"/>
              <a:ext cx="612279" cy="611534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9164" name="Skupina 63"/>
          <p:cNvGrpSpPr>
            <a:grpSpLocks/>
          </p:cNvGrpSpPr>
          <p:nvPr/>
        </p:nvGrpSpPr>
        <p:grpSpPr bwMode="auto">
          <a:xfrm rot="20201471" flipV="1">
            <a:off x="5187950" y="3438525"/>
            <a:ext cx="1901825" cy="119063"/>
            <a:chOff x="3457575" y="1728788"/>
            <a:chExt cx="2638425" cy="139518"/>
          </a:xfrm>
        </p:grpSpPr>
        <p:grpSp>
          <p:nvGrpSpPr>
            <p:cNvPr id="49165" name="Skupina 64"/>
            <p:cNvGrpSpPr>
              <a:grpSpLocks/>
            </p:cNvGrpSpPr>
            <p:nvPr/>
          </p:nvGrpSpPr>
          <p:grpSpPr bwMode="auto"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69" name="Kosoúhelník 68"/>
              <p:cNvSpPr/>
              <p:nvPr/>
            </p:nvSpPr>
            <p:spPr>
              <a:xfrm>
                <a:off x="3457265" y="1739877"/>
                <a:ext cx="1272963" cy="128355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0" name="Kosoúhelník 69"/>
              <p:cNvSpPr/>
              <p:nvPr/>
            </p:nvSpPr>
            <p:spPr>
              <a:xfrm>
                <a:off x="4820330" y="1737981"/>
                <a:ext cx="1272963" cy="126495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67" name="Ovál 66"/>
            <p:cNvSpPr/>
            <p:nvPr/>
          </p:nvSpPr>
          <p:spPr>
            <a:xfrm flipH="1">
              <a:off x="4730337" y="1743856"/>
              <a:ext cx="140951" cy="12835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ovéPole 1"/>
          <p:cNvSpPr txBox="1">
            <a:spLocks noChangeArrowheads="1"/>
          </p:cNvSpPr>
          <p:nvPr/>
        </p:nvSpPr>
        <p:spPr bwMode="auto">
          <a:xfrm>
            <a:off x="36513" y="1244600"/>
            <a:ext cx="54308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Sepnutím spínače jsme uzavřeli elektrický </a:t>
            </a:r>
          </a:p>
          <a:p>
            <a:r>
              <a:rPr lang="cs-CZ" altLang="cs-CZ" sz="2400"/>
              <a:t>obvod.</a:t>
            </a:r>
          </a:p>
          <a:p>
            <a:r>
              <a:rPr lang="cs-CZ" altLang="cs-CZ" sz="2400"/>
              <a:t>Cívkou prochází elektrický proud.</a:t>
            </a:r>
          </a:p>
          <a:p>
            <a:r>
              <a:rPr lang="cs-CZ" altLang="cs-CZ" sz="2400"/>
              <a:t>Proč se magnetka pootočila?</a:t>
            </a:r>
          </a:p>
          <a:p>
            <a:r>
              <a:rPr lang="cs-CZ" altLang="cs-CZ" sz="2400"/>
              <a:t>Reagovala na magnetické pole cívky.</a:t>
            </a:r>
          </a:p>
        </p:txBody>
      </p:sp>
      <p:grpSp>
        <p:nvGrpSpPr>
          <p:cNvPr id="50179" name="Skupina 3"/>
          <p:cNvGrpSpPr>
            <a:grpSpLocks/>
          </p:cNvGrpSpPr>
          <p:nvPr/>
        </p:nvGrpSpPr>
        <p:grpSpPr bwMode="auto">
          <a:xfrm>
            <a:off x="6610350" y="1658938"/>
            <a:ext cx="2871788" cy="2819400"/>
            <a:chOff x="2471738" y="1180001"/>
            <a:chExt cx="2871787" cy="2820499"/>
          </a:xfrm>
        </p:grpSpPr>
        <p:sp>
          <p:nvSpPr>
            <p:cNvPr id="5" name="Obdélník 1"/>
            <p:cNvSpPr/>
            <p:nvPr/>
          </p:nvSpPr>
          <p:spPr>
            <a:xfrm>
              <a:off x="3648076" y="1395985"/>
              <a:ext cx="1681161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1"/>
            <p:cNvSpPr/>
            <p:nvPr/>
          </p:nvSpPr>
          <p:spPr>
            <a:xfrm>
              <a:off x="2471738" y="1629438"/>
              <a:ext cx="1985962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3"/>
            <p:cNvSpPr/>
            <p:nvPr/>
          </p:nvSpPr>
          <p:spPr>
            <a:xfrm>
              <a:off x="2986088" y="2328210"/>
              <a:ext cx="928688" cy="110056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5"/>
            <p:cNvSpPr/>
            <p:nvPr/>
          </p:nvSpPr>
          <p:spPr>
            <a:xfrm>
              <a:off x="4429125" y="2242452"/>
              <a:ext cx="730250" cy="1272084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5011737" y="225515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794250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625975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Měsíc 11"/>
            <p:cNvSpPr/>
            <p:nvPr/>
          </p:nvSpPr>
          <p:spPr>
            <a:xfrm flipH="1">
              <a:off x="4438650" y="233138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062595" flipV="1">
              <a:off x="4429125" y="2151930"/>
              <a:ext cx="746125" cy="52407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116421" flipV="1">
              <a:off x="4408487" y="2275803"/>
              <a:ext cx="357188" cy="65112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 rot="1283599" flipV="1">
              <a:off x="4418012" y="2201161"/>
              <a:ext cx="511175" cy="58761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6" name="Přímá spojnice 15"/>
            <p:cNvCxnSpPr>
              <a:stCxn id="7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24"/>
            <p:cNvSpPr/>
            <p:nvPr/>
          </p:nvSpPr>
          <p:spPr>
            <a:xfrm>
              <a:off x="2586038" y="1405514"/>
              <a:ext cx="2757487" cy="586015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0235" name="Skupina 17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2" name="Válec 21"/>
              <p:cNvSpPr/>
              <p:nvPr/>
            </p:nvSpPr>
            <p:spPr>
              <a:xfrm>
                <a:off x="9280167" y="4014439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Vývojový diagram: ruční operace 22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0236" name="Skupina 18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20" name="Válec 19"/>
              <p:cNvSpPr/>
              <p:nvPr/>
            </p:nvSpPr>
            <p:spPr>
              <a:xfrm>
                <a:off x="9278725" y="4014137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Vývojový diagram: ruční operace 20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50180" name="Skupina 23"/>
          <p:cNvGrpSpPr>
            <a:grpSpLocks/>
          </p:cNvGrpSpPr>
          <p:nvPr/>
        </p:nvGrpSpPr>
        <p:grpSpPr bwMode="auto">
          <a:xfrm>
            <a:off x="2178050" y="5799138"/>
            <a:ext cx="2408238" cy="563562"/>
            <a:chOff x="2177779" y="5799510"/>
            <a:chExt cx="2408398" cy="563301"/>
          </a:xfrm>
        </p:grpSpPr>
        <p:sp>
          <p:nvSpPr>
            <p:cNvPr id="25" name="Obdélník 24"/>
            <p:cNvSpPr/>
            <p:nvPr/>
          </p:nvSpPr>
          <p:spPr>
            <a:xfrm>
              <a:off x="2177779" y="6191440"/>
              <a:ext cx="2116279" cy="1713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Vývojový diagram: ruční vstup 25"/>
            <p:cNvSpPr/>
            <p:nvPr/>
          </p:nvSpPr>
          <p:spPr>
            <a:xfrm rot="5400000">
              <a:off x="3690034" y="6004958"/>
              <a:ext cx="228494" cy="144472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277799" y="6142251"/>
              <a:ext cx="234966" cy="4442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0209" name="Obrázek 27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75962" y="6148392"/>
              <a:ext cx="238134" cy="4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" name="Obdélník 28"/>
            <p:cNvSpPr/>
            <p:nvPr/>
          </p:nvSpPr>
          <p:spPr>
            <a:xfrm>
              <a:off x="2612783" y="5856634"/>
              <a:ext cx="1308187" cy="10948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0211" name="Skupina 29"/>
            <p:cNvGrpSpPr>
              <a:grpSpLocks/>
            </p:cNvGrpSpPr>
            <p:nvPr/>
          </p:nvGrpSpPr>
          <p:grpSpPr bwMode="auto">
            <a:xfrm>
              <a:off x="2512535" y="5962411"/>
              <a:ext cx="287328" cy="228573"/>
              <a:chOff x="1257300" y="1973389"/>
              <a:chExt cx="742950" cy="741236"/>
            </a:xfrm>
          </p:grpSpPr>
          <p:sp>
            <p:nvSpPr>
              <p:cNvPr id="39" name="Vývojový diagram: zpoždění 38"/>
              <p:cNvSpPr/>
              <p:nvPr/>
            </p:nvSpPr>
            <p:spPr>
              <a:xfrm rot="16200000">
                <a:off x="1258915" y="1974104"/>
                <a:ext cx="740980" cy="743022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1450831" y="2175810"/>
                <a:ext cx="357145" cy="339616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1" name="Obdélník 30"/>
            <p:cNvSpPr/>
            <p:nvPr/>
          </p:nvSpPr>
          <p:spPr>
            <a:xfrm rot="21322933">
              <a:off x="3933671" y="5799510"/>
              <a:ext cx="652506" cy="12376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 rot="21393790">
              <a:off x="3884455" y="5801096"/>
              <a:ext cx="77792" cy="18565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0214" name="Skupina 32"/>
            <p:cNvGrpSpPr>
              <a:grpSpLocks/>
            </p:cNvGrpSpPr>
            <p:nvPr/>
          </p:nvGrpSpPr>
          <p:grpSpPr bwMode="auto">
            <a:xfrm>
              <a:off x="3957515" y="5993718"/>
              <a:ext cx="93934" cy="152470"/>
              <a:chOff x="9279517" y="3806094"/>
              <a:chExt cx="242887" cy="494444"/>
            </a:xfrm>
          </p:grpSpPr>
          <p:sp>
            <p:nvSpPr>
              <p:cNvPr id="37" name="Válec 36"/>
              <p:cNvSpPr/>
              <p:nvPr/>
            </p:nvSpPr>
            <p:spPr>
              <a:xfrm>
                <a:off x="9279439" y="4015047"/>
                <a:ext cx="242199" cy="283015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8" name="Vývojový diagram: ruční operace 37"/>
              <p:cNvSpPr/>
              <p:nvPr/>
            </p:nvSpPr>
            <p:spPr>
              <a:xfrm rot="10800000">
                <a:off x="9299964" y="3804075"/>
                <a:ext cx="201151" cy="24699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0215" name="Skupina 33"/>
            <p:cNvGrpSpPr>
              <a:grpSpLocks/>
            </p:cNvGrpSpPr>
            <p:nvPr/>
          </p:nvGrpSpPr>
          <p:grpSpPr bwMode="auto">
            <a:xfrm>
              <a:off x="2334337" y="5990050"/>
              <a:ext cx="93934" cy="152470"/>
              <a:chOff x="9279517" y="3806094"/>
              <a:chExt cx="242887" cy="494444"/>
            </a:xfrm>
          </p:grpSpPr>
          <p:sp>
            <p:nvSpPr>
              <p:cNvPr id="35" name="Válec 34"/>
              <p:cNvSpPr/>
              <p:nvPr/>
            </p:nvSpPr>
            <p:spPr>
              <a:xfrm>
                <a:off x="9281107" y="4016651"/>
                <a:ext cx="242199" cy="283015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6" name="Vývojový diagram: ruční operace 35"/>
              <p:cNvSpPr/>
              <p:nvPr/>
            </p:nvSpPr>
            <p:spPr>
              <a:xfrm rot="10800000">
                <a:off x="9301631" y="3805679"/>
                <a:ext cx="201151" cy="24699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50181" name="Skupina 40"/>
          <p:cNvGrpSpPr>
            <a:grpSpLocks/>
          </p:cNvGrpSpPr>
          <p:nvPr/>
        </p:nvGrpSpPr>
        <p:grpSpPr bwMode="auto">
          <a:xfrm>
            <a:off x="9693275" y="3986213"/>
            <a:ext cx="1570038" cy="2411412"/>
            <a:chOff x="4258203" y="2296284"/>
            <a:chExt cx="1569898" cy="2411293"/>
          </a:xfrm>
        </p:grpSpPr>
        <p:sp>
          <p:nvSpPr>
            <p:cNvPr id="42" name="Obdélník 41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203" name="TextovéPole 45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47" name="Znak plus 46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Znak minus 47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9" name="Ovál 48"/>
          <p:cNvSpPr/>
          <p:nvPr/>
        </p:nvSpPr>
        <p:spPr>
          <a:xfrm>
            <a:off x="10115550" y="4481513"/>
            <a:ext cx="200025" cy="2238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1" name="Spojnice: zakřivená 50"/>
          <p:cNvCxnSpPr>
            <a:cxnSpLocks/>
          </p:cNvCxnSpPr>
          <p:nvPr/>
        </p:nvCxnSpPr>
        <p:spPr>
          <a:xfrm rot="10800000" flipV="1">
            <a:off x="3929063" y="4568825"/>
            <a:ext cx="6321425" cy="1509713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pojnice: zakřivená 51"/>
          <p:cNvCxnSpPr>
            <a:cxnSpLocks/>
          </p:cNvCxnSpPr>
          <p:nvPr/>
        </p:nvCxnSpPr>
        <p:spPr>
          <a:xfrm rot="16200000" flipV="1">
            <a:off x="8413751" y="2001837"/>
            <a:ext cx="2252662" cy="2030413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ál 52"/>
          <p:cNvSpPr/>
          <p:nvPr/>
        </p:nvSpPr>
        <p:spPr>
          <a:xfrm>
            <a:off x="10506075" y="4038600"/>
            <a:ext cx="185738" cy="177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186" name="TextovéPole 62"/>
          <p:cNvSpPr txBox="1">
            <a:spLocks noChangeArrowheads="1"/>
          </p:cNvSpPr>
          <p:nvPr/>
        </p:nvSpPr>
        <p:spPr bwMode="auto">
          <a:xfrm>
            <a:off x="61913" y="3070225"/>
            <a:ext cx="4711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Jižní pól magnetky je přitahován </a:t>
            </a:r>
          </a:p>
          <a:p>
            <a:r>
              <a:rPr lang="cs-CZ" altLang="cs-CZ" sz="2400"/>
              <a:t>severním pólem magnetického pole </a:t>
            </a:r>
          </a:p>
          <a:p>
            <a:r>
              <a:rPr lang="cs-CZ" altLang="cs-CZ" sz="2400"/>
              <a:t>cívky.</a:t>
            </a:r>
          </a:p>
        </p:txBody>
      </p:sp>
      <p:grpSp>
        <p:nvGrpSpPr>
          <p:cNvPr id="50187" name="Skupina 63"/>
          <p:cNvGrpSpPr>
            <a:grpSpLocks/>
          </p:cNvGrpSpPr>
          <p:nvPr/>
        </p:nvGrpSpPr>
        <p:grpSpPr bwMode="auto">
          <a:xfrm>
            <a:off x="5697538" y="3481388"/>
            <a:ext cx="925512" cy="1839912"/>
            <a:chOff x="4162996" y="1728788"/>
            <a:chExt cx="1273301" cy="2827210"/>
          </a:xfrm>
        </p:grpSpPr>
        <p:sp>
          <p:nvSpPr>
            <p:cNvPr id="65" name="Obdélník 64"/>
            <p:cNvSpPr/>
            <p:nvPr/>
          </p:nvSpPr>
          <p:spPr>
            <a:xfrm>
              <a:off x="4754873" y="1728788"/>
              <a:ext cx="45866" cy="204417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6" name="Vývojový diagram: magnetický disk 65"/>
            <p:cNvSpPr/>
            <p:nvPr/>
          </p:nvSpPr>
          <p:spPr>
            <a:xfrm>
              <a:off x="4162996" y="4058370"/>
              <a:ext cx="1273301" cy="497628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7" name="Vývojový diagram: zpoždění 66"/>
            <p:cNvSpPr/>
            <p:nvPr/>
          </p:nvSpPr>
          <p:spPr>
            <a:xfrm rot="16200000">
              <a:off x="4470574" y="3502570"/>
              <a:ext cx="612279" cy="611534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0188" name="Skupina 67"/>
          <p:cNvGrpSpPr>
            <a:grpSpLocks/>
          </p:cNvGrpSpPr>
          <p:nvPr/>
        </p:nvGrpSpPr>
        <p:grpSpPr bwMode="auto">
          <a:xfrm rot="20201471" flipV="1">
            <a:off x="5187950" y="3438525"/>
            <a:ext cx="1901825" cy="119063"/>
            <a:chOff x="3457575" y="1728788"/>
            <a:chExt cx="2638425" cy="139518"/>
          </a:xfrm>
        </p:grpSpPr>
        <p:grpSp>
          <p:nvGrpSpPr>
            <p:cNvPr id="50192" name="Skupina 68"/>
            <p:cNvGrpSpPr>
              <a:grpSpLocks/>
            </p:cNvGrpSpPr>
            <p:nvPr/>
          </p:nvGrpSpPr>
          <p:grpSpPr bwMode="auto"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71" name="Kosoúhelník 70"/>
              <p:cNvSpPr/>
              <p:nvPr/>
            </p:nvSpPr>
            <p:spPr>
              <a:xfrm>
                <a:off x="3457265" y="1739877"/>
                <a:ext cx="1272963" cy="128355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2" name="Kosoúhelník 71"/>
              <p:cNvSpPr/>
              <p:nvPr/>
            </p:nvSpPr>
            <p:spPr>
              <a:xfrm>
                <a:off x="4820330" y="1737981"/>
                <a:ext cx="1272963" cy="126495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70" name="Ovál 69"/>
            <p:cNvSpPr/>
            <p:nvPr/>
          </p:nvSpPr>
          <p:spPr>
            <a:xfrm flipH="1">
              <a:off x="4730337" y="1743856"/>
              <a:ext cx="140951" cy="12835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0189" name="TextovéPole 53"/>
          <p:cNvSpPr txBox="1">
            <a:spLocks noChangeArrowheads="1"/>
          </p:cNvSpPr>
          <p:nvPr/>
        </p:nvSpPr>
        <p:spPr bwMode="auto">
          <a:xfrm>
            <a:off x="393700" y="512763"/>
            <a:ext cx="111807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 notesu </a:t>
            </a:r>
            <a:r>
              <a:rPr lang="cs-CZ" altLang="cs-CZ" sz="2400" dirty="0" smtClean="0"/>
              <a:t>popiš, </a:t>
            </a:r>
            <a:r>
              <a:rPr lang="cs-CZ" altLang="cs-CZ" sz="2400" dirty="0"/>
              <a:t>co nastalo sepnutím spínače a jak reagovala magnetka. Proveď kontrolu</a:t>
            </a:r>
          </a:p>
          <a:p>
            <a:r>
              <a:rPr lang="cs-CZ" altLang="cs-CZ" sz="2400" dirty="0"/>
              <a:t>kliknutím na černý obdélník.</a:t>
            </a:r>
          </a:p>
        </p:txBody>
      </p:sp>
      <p:sp>
        <p:nvSpPr>
          <p:cNvPr id="55" name="Volný tvar: obrazec 54"/>
          <p:cNvSpPr/>
          <p:nvPr/>
        </p:nvSpPr>
        <p:spPr>
          <a:xfrm>
            <a:off x="2011363" y="1106488"/>
            <a:ext cx="10067925" cy="5651500"/>
          </a:xfrm>
          <a:custGeom>
            <a:avLst/>
            <a:gdLst>
              <a:gd name="connsiteX0" fmla="*/ 411480 w 10067544"/>
              <a:gd name="connsiteY0" fmla="*/ 4901184 h 5650992"/>
              <a:gd name="connsiteX1" fmla="*/ 356616 w 10067544"/>
              <a:gd name="connsiteY1" fmla="*/ 4882896 h 5650992"/>
              <a:gd name="connsiteX2" fmla="*/ 292608 w 10067544"/>
              <a:gd name="connsiteY2" fmla="*/ 4855464 h 5650992"/>
              <a:gd name="connsiteX3" fmla="*/ 128016 w 10067544"/>
              <a:gd name="connsiteY3" fmla="*/ 4892040 h 5650992"/>
              <a:gd name="connsiteX4" fmla="*/ 91440 w 10067544"/>
              <a:gd name="connsiteY4" fmla="*/ 4910328 h 5650992"/>
              <a:gd name="connsiteX5" fmla="*/ 36576 w 10067544"/>
              <a:gd name="connsiteY5" fmla="*/ 5001768 h 5650992"/>
              <a:gd name="connsiteX6" fmla="*/ 0 w 10067544"/>
              <a:gd name="connsiteY6" fmla="*/ 5184648 h 5650992"/>
              <a:gd name="connsiteX7" fmla="*/ 9144 w 10067544"/>
              <a:gd name="connsiteY7" fmla="*/ 5394960 h 5650992"/>
              <a:gd name="connsiteX8" fmla="*/ 45720 w 10067544"/>
              <a:gd name="connsiteY8" fmla="*/ 5477256 h 5650992"/>
              <a:gd name="connsiteX9" fmla="*/ 137160 w 10067544"/>
              <a:gd name="connsiteY9" fmla="*/ 5596128 h 5650992"/>
              <a:gd name="connsiteX10" fmla="*/ 237744 w 10067544"/>
              <a:gd name="connsiteY10" fmla="*/ 5641848 h 5650992"/>
              <a:gd name="connsiteX11" fmla="*/ 411480 w 10067544"/>
              <a:gd name="connsiteY11" fmla="*/ 5614416 h 5650992"/>
              <a:gd name="connsiteX12" fmla="*/ 640080 w 10067544"/>
              <a:gd name="connsiteY12" fmla="*/ 5486400 h 5650992"/>
              <a:gd name="connsiteX13" fmla="*/ 768096 w 10067544"/>
              <a:gd name="connsiteY13" fmla="*/ 5458968 h 5650992"/>
              <a:gd name="connsiteX14" fmla="*/ 1307592 w 10067544"/>
              <a:gd name="connsiteY14" fmla="*/ 5504688 h 5650992"/>
              <a:gd name="connsiteX15" fmla="*/ 1380744 w 10067544"/>
              <a:gd name="connsiteY15" fmla="*/ 5532120 h 5650992"/>
              <a:gd name="connsiteX16" fmla="*/ 3822192 w 10067544"/>
              <a:gd name="connsiteY16" fmla="*/ 5559552 h 5650992"/>
              <a:gd name="connsiteX17" fmla="*/ 4636008 w 10067544"/>
              <a:gd name="connsiteY17" fmla="*/ 5623560 h 5650992"/>
              <a:gd name="connsiteX18" fmla="*/ 5111496 w 10067544"/>
              <a:gd name="connsiteY18" fmla="*/ 5650992 h 5650992"/>
              <a:gd name="connsiteX19" fmla="*/ 5632704 w 10067544"/>
              <a:gd name="connsiteY19" fmla="*/ 5623560 h 5650992"/>
              <a:gd name="connsiteX20" fmla="*/ 6108192 w 10067544"/>
              <a:gd name="connsiteY20" fmla="*/ 5586984 h 5650992"/>
              <a:gd name="connsiteX21" fmla="*/ 6409944 w 10067544"/>
              <a:gd name="connsiteY21" fmla="*/ 5577840 h 5650992"/>
              <a:gd name="connsiteX22" fmla="*/ 7690104 w 10067544"/>
              <a:gd name="connsiteY22" fmla="*/ 5550408 h 5650992"/>
              <a:gd name="connsiteX23" fmla="*/ 8494776 w 10067544"/>
              <a:gd name="connsiteY23" fmla="*/ 5468112 h 5650992"/>
              <a:gd name="connsiteX24" fmla="*/ 9555480 w 10067544"/>
              <a:gd name="connsiteY24" fmla="*/ 5422392 h 5650992"/>
              <a:gd name="connsiteX25" fmla="*/ 9610344 w 10067544"/>
              <a:gd name="connsiteY25" fmla="*/ 5303520 h 5650992"/>
              <a:gd name="connsiteX26" fmla="*/ 9646920 w 10067544"/>
              <a:gd name="connsiteY26" fmla="*/ 5212080 h 5650992"/>
              <a:gd name="connsiteX27" fmla="*/ 9665208 w 10067544"/>
              <a:gd name="connsiteY27" fmla="*/ 5047488 h 5650992"/>
              <a:gd name="connsiteX28" fmla="*/ 9692640 w 10067544"/>
              <a:gd name="connsiteY28" fmla="*/ 4992624 h 5650992"/>
              <a:gd name="connsiteX29" fmla="*/ 9747504 w 10067544"/>
              <a:gd name="connsiteY29" fmla="*/ 4608576 h 5650992"/>
              <a:gd name="connsiteX30" fmla="*/ 9921240 w 10067544"/>
              <a:gd name="connsiteY30" fmla="*/ 3913632 h 5650992"/>
              <a:gd name="connsiteX31" fmla="*/ 10021824 w 10067544"/>
              <a:gd name="connsiteY31" fmla="*/ 3602736 h 5650992"/>
              <a:gd name="connsiteX32" fmla="*/ 10030968 w 10067544"/>
              <a:gd name="connsiteY32" fmla="*/ 3483864 h 5650992"/>
              <a:gd name="connsiteX33" fmla="*/ 10067544 w 10067544"/>
              <a:gd name="connsiteY33" fmla="*/ 3218688 h 5650992"/>
              <a:gd name="connsiteX34" fmla="*/ 10021824 w 10067544"/>
              <a:gd name="connsiteY34" fmla="*/ 2980944 h 5650992"/>
              <a:gd name="connsiteX35" fmla="*/ 9994392 w 10067544"/>
              <a:gd name="connsiteY35" fmla="*/ 2935224 h 5650992"/>
              <a:gd name="connsiteX36" fmla="*/ 9957816 w 10067544"/>
              <a:gd name="connsiteY36" fmla="*/ 2843784 h 5650992"/>
              <a:gd name="connsiteX37" fmla="*/ 9902952 w 10067544"/>
              <a:gd name="connsiteY37" fmla="*/ 2670048 h 5650992"/>
              <a:gd name="connsiteX38" fmla="*/ 9893808 w 10067544"/>
              <a:gd name="connsiteY38" fmla="*/ 2596896 h 5650992"/>
              <a:gd name="connsiteX39" fmla="*/ 9866376 w 10067544"/>
              <a:gd name="connsiteY39" fmla="*/ 2514600 h 5650992"/>
              <a:gd name="connsiteX40" fmla="*/ 9838944 w 10067544"/>
              <a:gd name="connsiteY40" fmla="*/ 2423160 h 5650992"/>
              <a:gd name="connsiteX41" fmla="*/ 9811512 w 10067544"/>
              <a:gd name="connsiteY41" fmla="*/ 2194560 h 5650992"/>
              <a:gd name="connsiteX42" fmla="*/ 9784080 w 10067544"/>
              <a:gd name="connsiteY42" fmla="*/ 2084832 h 5650992"/>
              <a:gd name="connsiteX43" fmla="*/ 9765792 w 10067544"/>
              <a:gd name="connsiteY43" fmla="*/ 1993392 h 5650992"/>
              <a:gd name="connsiteX44" fmla="*/ 9747504 w 10067544"/>
              <a:gd name="connsiteY44" fmla="*/ 1755648 h 5650992"/>
              <a:gd name="connsiteX45" fmla="*/ 9573768 w 10067544"/>
              <a:gd name="connsiteY45" fmla="*/ 1344168 h 5650992"/>
              <a:gd name="connsiteX46" fmla="*/ 9473184 w 10067544"/>
              <a:gd name="connsiteY46" fmla="*/ 1115568 h 5650992"/>
              <a:gd name="connsiteX47" fmla="*/ 9445752 w 10067544"/>
              <a:gd name="connsiteY47" fmla="*/ 1033272 h 5650992"/>
              <a:gd name="connsiteX48" fmla="*/ 9372600 w 10067544"/>
              <a:gd name="connsiteY48" fmla="*/ 905256 h 5650992"/>
              <a:gd name="connsiteX49" fmla="*/ 9317736 w 10067544"/>
              <a:gd name="connsiteY49" fmla="*/ 758952 h 5650992"/>
              <a:gd name="connsiteX50" fmla="*/ 9180576 w 10067544"/>
              <a:gd name="connsiteY50" fmla="*/ 448056 h 5650992"/>
              <a:gd name="connsiteX51" fmla="*/ 9116568 w 10067544"/>
              <a:gd name="connsiteY51" fmla="*/ 338328 h 5650992"/>
              <a:gd name="connsiteX52" fmla="*/ 9070848 w 10067544"/>
              <a:gd name="connsiteY52" fmla="*/ 310896 h 5650992"/>
              <a:gd name="connsiteX53" fmla="*/ 8887968 w 10067544"/>
              <a:gd name="connsiteY53" fmla="*/ 265176 h 5650992"/>
              <a:gd name="connsiteX54" fmla="*/ 8494776 w 10067544"/>
              <a:gd name="connsiteY54" fmla="*/ 219456 h 5650992"/>
              <a:gd name="connsiteX55" fmla="*/ 8421624 w 10067544"/>
              <a:gd name="connsiteY55" fmla="*/ 173736 h 5650992"/>
              <a:gd name="connsiteX56" fmla="*/ 8348472 w 10067544"/>
              <a:gd name="connsiteY56" fmla="*/ 146304 h 5650992"/>
              <a:gd name="connsiteX57" fmla="*/ 8311896 w 10067544"/>
              <a:gd name="connsiteY57" fmla="*/ 128016 h 5650992"/>
              <a:gd name="connsiteX58" fmla="*/ 8138160 w 10067544"/>
              <a:gd name="connsiteY58" fmla="*/ 64008 h 5650992"/>
              <a:gd name="connsiteX59" fmla="*/ 7936992 w 10067544"/>
              <a:gd name="connsiteY59" fmla="*/ 9144 h 5650992"/>
              <a:gd name="connsiteX60" fmla="*/ 7845552 w 10067544"/>
              <a:gd name="connsiteY60" fmla="*/ 0 h 5650992"/>
              <a:gd name="connsiteX61" fmla="*/ 7424928 w 10067544"/>
              <a:gd name="connsiteY61" fmla="*/ 9144 h 5650992"/>
              <a:gd name="connsiteX62" fmla="*/ 7342632 w 10067544"/>
              <a:gd name="connsiteY62" fmla="*/ 27432 h 5650992"/>
              <a:gd name="connsiteX63" fmla="*/ 6995160 w 10067544"/>
              <a:gd name="connsiteY63" fmla="*/ 73152 h 5650992"/>
              <a:gd name="connsiteX64" fmla="*/ 6885432 w 10067544"/>
              <a:gd name="connsiteY64" fmla="*/ 100584 h 5650992"/>
              <a:gd name="connsiteX65" fmla="*/ 6464808 w 10067544"/>
              <a:gd name="connsiteY65" fmla="*/ 164592 h 5650992"/>
              <a:gd name="connsiteX66" fmla="*/ 6199632 w 10067544"/>
              <a:gd name="connsiteY66" fmla="*/ 246888 h 5650992"/>
              <a:gd name="connsiteX67" fmla="*/ 6089904 w 10067544"/>
              <a:gd name="connsiteY67" fmla="*/ 310896 h 5650992"/>
              <a:gd name="connsiteX68" fmla="*/ 6053328 w 10067544"/>
              <a:gd name="connsiteY68" fmla="*/ 338328 h 5650992"/>
              <a:gd name="connsiteX69" fmla="*/ 5980176 w 10067544"/>
              <a:gd name="connsiteY69" fmla="*/ 384048 h 5650992"/>
              <a:gd name="connsiteX70" fmla="*/ 5952744 w 10067544"/>
              <a:gd name="connsiteY70" fmla="*/ 393192 h 5650992"/>
              <a:gd name="connsiteX71" fmla="*/ 5760720 w 10067544"/>
              <a:gd name="connsiteY71" fmla="*/ 502920 h 5650992"/>
              <a:gd name="connsiteX72" fmla="*/ 5733288 w 10067544"/>
              <a:gd name="connsiteY72" fmla="*/ 512064 h 5650992"/>
              <a:gd name="connsiteX73" fmla="*/ 5660136 w 10067544"/>
              <a:gd name="connsiteY73" fmla="*/ 557784 h 56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10067544" h="5650992">
                <a:moveTo>
                  <a:pt x="411480" y="4901184"/>
                </a:moveTo>
                <a:cubicBezTo>
                  <a:pt x="393192" y="4895088"/>
                  <a:pt x="374608" y="4889816"/>
                  <a:pt x="356616" y="4882896"/>
                </a:cubicBezTo>
                <a:cubicBezTo>
                  <a:pt x="334950" y="4874563"/>
                  <a:pt x="315802" y="4854536"/>
                  <a:pt x="292608" y="4855464"/>
                </a:cubicBezTo>
                <a:cubicBezTo>
                  <a:pt x="236451" y="4857710"/>
                  <a:pt x="182880" y="4879848"/>
                  <a:pt x="128016" y="4892040"/>
                </a:cubicBezTo>
                <a:cubicBezTo>
                  <a:pt x="115824" y="4898136"/>
                  <a:pt x="101789" y="4901457"/>
                  <a:pt x="91440" y="4910328"/>
                </a:cubicBezTo>
                <a:cubicBezTo>
                  <a:pt x="72475" y="4926584"/>
                  <a:pt x="43005" y="4982481"/>
                  <a:pt x="36576" y="5001768"/>
                </a:cubicBezTo>
                <a:cubicBezTo>
                  <a:pt x="9862" y="5081909"/>
                  <a:pt x="9467" y="5108909"/>
                  <a:pt x="0" y="5184648"/>
                </a:cubicBezTo>
                <a:cubicBezTo>
                  <a:pt x="3048" y="5254752"/>
                  <a:pt x="-1689" y="5325631"/>
                  <a:pt x="9144" y="5394960"/>
                </a:cubicBezTo>
                <a:cubicBezTo>
                  <a:pt x="13778" y="5424619"/>
                  <a:pt x="32295" y="5450406"/>
                  <a:pt x="45720" y="5477256"/>
                </a:cubicBezTo>
                <a:cubicBezTo>
                  <a:pt x="68092" y="5522000"/>
                  <a:pt x="93374" y="5567796"/>
                  <a:pt x="137160" y="5596128"/>
                </a:cubicBezTo>
                <a:cubicBezTo>
                  <a:pt x="168081" y="5616135"/>
                  <a:pt x="204216" y="5626608"/>
                  <a:pt x="237744" y="5641848"/>
                </a:cubicBezTo>
                <a:cubicBezTo>
                  <a:pt x="295656" y="5632704"/>
                  <a:pt x="355697" y="5632463"/>
                  <a:pt x="411480" y="5614416"/>
                </a:cubicBezTo>
                <a:cubicBezTo>
                  <a:pt x="758899" y="5502016"/>
                  <a:pt x="381487" y="5583372"/>
                  <a:pt x="640080" y="5486400"/>
                </a:cubicBezTo>
                <a:cubicBezTo>
                  <a:pt x="680942" y="5471077"/>
                  <a:pt x="725424" y="5468112"/>
                  <a:pt x="768096" y="5458968"/>
                </a:cubicBezTo>
                <a:cubicBezTo>
                  <a:pt x="1045527" y="5466466"/>
                  <a:pt x="1073375" y="5450037"/>
                  <a:pt x="1307592" y="5504688"/>
                </a:cubicBezTo>
                <a:cubicBezTo>
                  <a:pt x="1332953" y="5510606"/>
                  <a:pt x="1356360" y="5522976"/>
                  <a:pt x="1380744" y="5532120"/>
                </a:cubicBezTo>
                <a:cubicBezTo>
                  <a:pt x="2729027" y="5523250"/>
                  <a:pt x="2604607" y="5504917"/>
                  <a:pt x="3822192" y="5559552"/>
                </a:cubicBezTo>
                <a:cubicBezTo>
                  <a:pt x="4011732" y="5568057"/>
                  <a:pt x="4460964" y="5611307"/>
                  <a:pt x="4636008" y="5623560"/>
                </a:cubicBezTo>
                <a:cubicBezTo>
                  <a:pt x="4794380" y="5634646"/>
                  <a:pt x="4953000" y="5641848"/>
                  <a:pt x="5111496" y="5650992"/>
                </a:cubicBezTo>
                <a:lnTo>
                  <a:pt x="5632704" y="5623560"/>
                </a:lnTo>
                <a:cubicBezTo>
                  <a:pt x="5791341" y="5613372"/>
                  <a:pt x="5949502" y="5596319"/>
                  <a:pt x="6108192" y="5586984"/>
                </a:cubicBezTo>
                <a:cubicBezTo>
                  <a:pt x="6208649" y="5581075"/>
                  <a:pt x="6309341" y="5580166"/>
                  <a:pt x="6409944" y="5577840"/>
                </a:cubicBezTo>
                <a:lnTo>
                  <a:pt x="7690104" y="5550408"/>
                </a:lnTo>
                <a:cubicBezTo>
                  <a:pt x="8114953" y="5498234"/>
                  <a:pt x="8139593" y="5485025"/>
                  <a:pt x="8494776" y="5468112"/>
                </a:cubicBezTo>
                <a:lnTo>
                  <a:pt x="9555480" y="5422392"/>
                </a:lnTo>
                <a:cubicBezTo>
                  <a:pt x="9577632" y="5378088"/>
                  <a:pt x="9589288" y="5356160"/>
                  <a:pt x="9610344" y="5303520"/>
                </a:cubicBezTo>
                <a:cubicBezTo>
                  <a:pt x="9655541" y="5190527"/>
                  <a:pt x="9604031" y="5297857"/>
                  <a:pt x="9646920" y="5212080"/>
                </a:cubicBezTo>
                <a:cubicBezTo>
                  <a:pt x="9653016" y="5157216"/>
                  <a:pt x="9653949" y="5101529"/>
                  <a:pt x="9665208" y="5047488"/>
                </a:cubicBezTo>
                <a:cubicBezTo>
                  <a:pt x="9669378" y="5027471"/>
                  <a:pt x="9689679" y="5012855"/>
                  <a:pt x="9692640" y="4992624"/>
                </a:cubicBezTo>
                <a:cubicBezTo>
                  <a:pt x="9753648" y="4575738"/>
                  <a:pt x="9671045" y="4786980"/>
                  <a:pt x="9747504" y="4608576"/>
                </a:cubicBezTo>
                <a:cubicBezTo>
                  <a:pt x="9786294" y="4278857"/>
                  <a:pt x="9756240" y="4461667"/>
                  <a:pt x="9921240" y="3913632"/>
                </a:cubicBezTo>
                <a:cubicBezTo>
                  <a:pt x="9952641" y="3809336"/>
                  <a:pt x="10021824" y="3602736"/>
                  <a:pt x="10021824" y="3602736"/>
                </a:cubicBezTo>
                <a:cubicBezTo>
                  <a:pt x="10024872" y="3563112"/>
                  <a:pt x="10025882" y="3523278"/>
                  <a:pt x="10030968" y="3483864"/>
                </a:cubicBezTo>
                <a:cubicBezTo>
                  <a:pt x="10081686" y="3090800"/>
                  <a:pt x="10042620" y="3492854"/>
                  <a:pt x="10067544" y="3218688"/>
                </a:cubicBezTo>
                <a:cubicBezTo>
                  <a:pt x="10055033" y="3118600"/>
                  <a:pt x="10057082" y="3069090"/>
                  <a:pt x="10021824" y="2980944"/>
                </a:cubicBezTo>
                <a:cubicBezTo>
                  <a:pt x="10015223" y="2964442"/>
                  <a:pt x="10001908" y="2951329"/>
                  <a:pt x="9994392" y="2935224"/>
                </a:cubicBezTo>
                <a:cubicBezTo>
                  <a:pt x="9980510" y="2905476"/>
                  <a:pt x="9969035" y="2874636"/>
                  <a:pt x="9957816" y="2843784"/>
                </a:cubicBezTo>
                <a:cubicBezTo>
                  <a:pt x="9928754" y="2763863"/>
                  <a:pt x="9923469" y="2741856"/>
                  <a:pt x="9902952" y="2670048"/>
                </a:cubicBezTo>
                <a:cubicBezTo>
                  <a:pt x="9899904" y="2645664"/>
                  <a:pt x="9899436" y="2620817"/>
                  <a:pt x="9893808" y="2596896"/>
                </a:cubicBezTo>
                <a:cubicBezTo>
                  <a:pt x="9887185" y="2568749"/>
                  <a:pt x="9875083" y="2542174"/>
                  <a:pt x="9866376" y="2514600"/>
                </a:cubicBezTo>
                <a:cubicBezTo>
                  <a:pt x="9856793" y="2484255"/>
                  <a:pt x="9848088" y="2453640"/>
                  <a:pt x="9838944" y="2423160"/>
                </a:cubicBezTo>
                <a:cubicBezTo>
                  <a:pt x="9829800" y="2346960"/>
                  <a:pt x="9823797" y="2270317"/>
                  <a:pt x="9811512" y="2194560"/>
                </a:cubicBezTo>
                <a:cubicBezTo>
                  <a:pt x="9805477" y="2157344"/>
                  <a:pt x="9792435" y="2121596"/>
                  <a:pt x="9784080" y="2084832"/>
                </a:cubicBezTo>
                <a:cubicBezTo>
                  <a:pt x="9777191" y="2054521"/>
                  <a:pt x="9771888" y="2023872"/>
                  <a:pt x="9765792" y="1993392"/>
                </a:cubicBezTo>
                <a:cubicBezTo>
                  <a:pt x="9759696" y="1914144"/>
                  <a:pt x="9764582" y="1833274"/>
                  <a:pt x="9747504" y="1755648"/>
                </a:cubicBezTo>
                <a:cubicBezTo>
                  <a:pt x="9690385" y="1496016"/>
                  <a:pt x="9653362" y="1582950"/>
                  <a:pt x="9573768" y="1344168"/>
                </a:cubicBezTo>
                <a:cubicBezTo>
                  <a:pt x="9511974" y="1158786"/>
                  <a:pt x="9591549" y="1384579"/>
                  <a:pt x="9473184" y="1115568"/>
                </a:cubicBezTo>
                <a:cubicBezTo>
                  <a:pt x="9461538" y="1089101"/>
                  <a:pt x="9458228" y="1059358"/>
                  <a:pt x="9445752" y="1033272"/>
                </a:cubicBezTo>
                <a:cubicBezTo>
                  <a:pt x="9424547" y="988934"/>
                  <a:pt x="9393384" y="949793"/>
                  <a:pt x="9372600" y="905256"/>
                </a:cubicBezTo>
                <a:cubicBezTo>
                  <a:pt x="9350574" y="858058"/>
                  <a:pt x="9337905" y="806973"/>
                  <a:pt x="9317736" y="758952"/>
                </a:cubicBezTo>
                <a:cubicBezTo>
                  <a:pt x="9273874" y="654520"/>
                  <a:pt x="9216395" y="555513"/>
                  <a:pt x="9180576" y="448056"/>
                </a:cubicBezTo>
                <a:cubicBezTo>
                  <a:pt x="9161477" y="390758"/>
                  <a:pt x="9166335" y="383118"/>
                  <a:pt x="9116568" y="338328"/>
                </a:cubicBezTo>
                <a:cubicBezTo>
                  <a:pt x="9103358" y="326439"/>
                  <a:pt x="9087350" y="317497"/>
                  <a:pt x="9070848" y="310896"/>
                </a:cubicBezTo>
                <a:cubicBezTo>
                  <a:pt x="9010242" y="286653"/>
                  <a:pt x="8951412" y="277865"/>
                  <a:pt x="8887968" y="265176"/>
                </a:cubicBezTo>
                <a:cubicBezTo>
                  <a:pt x="8752600" y="174930"/>
                  <a:pt x="8940560" y="293753"/>
                  <a:pt x="8494776" y="219456"/>
                </a:cubicBezTo>
                <a:cubicBezTo>
                  <a:pt x="8466412" y="214729"/>
                  <a:pt x="8447343" y="186596"/>
                  <a:pt x="8421624" y="173736"/>
                </a:cubicBezTo>
                <a:cubicBezTo>
                  <a:pt x="8398331" y="162090"/>
                  <a:pt x="8372511" y="156320"/>
                  <a:pt x="8348472" y="146304"/>
                </a:cubicBezTo>
                <a:cubicBezTo>
                  <a:pt x="8335889" y="141061"/>
                  <a:pt x="8324305" y="133657"/>
                  <a:pt x="8311896" y="128016"/>
                </a:cubicBezTo>
                <a:cubicBezTo>
                  <a:pt x="8247942" y="98946"/>
                  <a:pt x="8210962" y="85420"/>
                  <a:pt x="8138160" y="64008"/>
                </a:cubicBezTo>
                <a:cubicBezTo>
                  <a:pt x="8071479" y="44396"/>
                  <a:pt x="8006152" y="16060"/>
                  <a:pt x="7936992" y="9144"/>
                </a:cubicBezTo>
                <a:lnTo>
                  <a:pt x="7845552" y="0"/>
                </a:lnTo>
                <a:cubicBezTo>
                  <a:pt x="7705344" y="3048"/>
                  <a:pt x="7564961" y="1506"/>
                  <a:pt x="7424928" y="9144"/>
                </a:cubicBezTo>
                <a:cubicBezTo>
                  <a:pt x="7396869" y="10675"/>
                  <a:pt x="7370351" y="22812"/>
                  <a:pt x="7342632" y="27432"/>
                </a:cubicBezTo>
                <a:cubicBezTo>
                  <a:pt x="7217314" y="48318"/>
                  <a:pt x="7119320" y="58545"/>
                  <a:pt x="6995160" y="73152"/>
                </a:cubicBezTo>
                <a:cubicBezTo>
                  <a:pt x="6916306" y="99437"/>
                  <a:pt x="6965468" y="86219"/>
                  <a:pt x="6885432" y="100584"/>
                </a:cubicBezTo>
                <a:cubicBezTo>
                  <a:pt x="6536833" y="163153"/>
                  <a:pt x="6688623" y="147375"/>
                  <a:pt x="6464808" y="164592"/>
                </a:cubicBezTo>
                <a:cubicBezTo>
                  <a:pt x="6329804" y="198343"/>
                  <a:pt x="6349777" y="189690"/>
                  <a:pt x="6199632" y="246888"/>
                </a:cubicBezTo>
                <a:cubicBezTo>
                  <a:pt x="6169149" y="258500"/>
                  <a:pt x="6107507" y="299161"/>
                  <a:pt x="6089904" y="310896"/>
                </a:cubicBezTo>
                <a:cubicBezTo>
                  <a:pt x="6077224" y="319350"/>
                  <a:pt x="6066008" y="329874"/>
                  <a:pt x="6053328" y="338328"/>
                </a:cubicBezTo>
                <a:cubicBezTo>
                  <a:pt x="6029403" y="354278"/>
                  <a:pt x="6005420" y="370279"/>
                  <a:pt x="5980176" y="384048"/>
                </a:cubicBezTo>
                <a:cubicBezTo>
                  <a:pt x="5971714" y="388663"/>
                  <a:pt x="5961219" y="388601"/>
                  <a:pt x="5952744" y="393192"/>
                </a:cubicBezTo>
                <a:cubicBezTo>
                  <a:pt x="5887921" y="428304"/>
                  <a:pt x="5825543" y="467808"/>
                  <a:pt x="5760720" y="502920"/>
                </a:cubicBezTo>
                <a:cubicBezTo>
                  <a:pt x="5752245" y="507511"/>
                  <a:pt x="5741714" y="507383"/>
                  <a:pt x="5733288" y="512064"/>
                </a:cubicBezTo>
                <a:cubicBezTo>
                  <a:pt x="5551683" y="612955"/>
                  <a:pt x="5735625" y="520039"/>
                  <a:pt x="5660136" y="55778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12713" y="1244600"/>
            <a:ext cx="5172075" cy="3514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2" name="Skupina 2"/>
          <p:cNvGrpSpPr>
            <a:grpSpLocks/>
          </p:cNvGrpSpPr>
          <p:nvPr/>
        </p:nvGrpSpPr>
        <p:grpSpPr bwMode="auto">
          <a:xfrm>
            <a:off x="6610350" y="1658938"/>
            <a:ext cx="2871788" cy="2819400"/>
            <a:chOff x="2471738" y="1180001"/>
            <a:chExt cx="2871787" cy="2820499"/>
          </a:xfrm>
        </p:grpSpPr>
        <p:sp>
          <p:nvSpPr>
            <p:cNvPr id="4" name="Obdélník 1"/>
            <p:cNvSpPr/>
            <p:nvPr/>
          </p:nvSpPr>
          <p:spPr>
            <a:xfrm>
              <a:off x="3648076" y="1395985"/>
              <a:ext cx="1681161" cy="2371061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1"/>
            <p:cNvSpPr/>
            <p:nvPr/>
          </p:nvSpPr>
          <p:spPr>
            <a:xfrm>
              <a:off x="2471738" y="1629438"/>
              <a:ext cx="1985962" cy="2371062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3"/>
            <p:cNvSpPr/>
            <p:nvPr/>
          </p:nvSpPr>
          <p:spPr>
            <a:xfrm>
              <a:off x="2986088" y="2328210"/>
              <a:ext cx="928688" cy="1100567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5"/>
            <p:cNvSpPr/>
            <p:nvPr/>
          </p:nvSpPr>
          <p:spPr>
            <a:xfrm>
              <a:off x="4429125" y="2242452"/>
              <a:ext cx="730250" cy="1272084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Měsíc 7"/>
            <p:cNvSpPr/>
            <p:nvPr/>
          </p:nvSpPr>
          <p:spPr>
            <a:xfrm flipH="1">
              <a:off x="5011737" y="225515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Měsíc 8"/>
            <p:cNvSpPr/>
            <p:nvPr/>
          </p:nvSpPr>
          <p:spPr>
            <a:xfrm flipH="1">
              <a:off x="4794250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Měsíc 9"/>
            <p:cNvSpPr/>
            <p:nvPr/>
          </p:nvSpPr>
          <p:spPr>
            <a:xfrm flipH="1">
              <a:off x="4625975" y="2285332"/>
              <a:ext cx="257175" cy="1214910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 flipH="1">
              <a:off x="4438650" y="2331387"/>
              <a:ext cx="257175" cy="1214911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062595" flipV="1">
              <a:off x="4429125" y="2151930"/>
              <a:ext cx="746125" cy="52407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116421" flipV="1">
              <a:off x="4408487" y="2275803"/>
              <a:ext cx="357188" cy="65112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283599" flipV="1">
              <a:off x="4418012" y="2201161"/>
              <a:ext cx="511175" cy="58761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>
              <a:stCxn id="6" idx="3"/>
            </p:cNvCxnSpPr>
            <p:nvPr/>
          </p:nvCxnSpPr>
          <p:spPr>
            <a:xfrm flipV="1">
              <a:off x="2986088" y="3142916"/>
              <a:ext cx="928688" cy="1143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/>
            <p:cNvSpPr/>
            <p:nvPr/>
          </p:nvSpPr>
          <p:spPr>
            <a:xfrm>
              <a:off x="2586038" y="1405514"/>
              <a:ext cx="2757487" cy="586015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1259" name="Skupina 16"/>
            <p:cNvGrpSpPr>
              <a:grpSpLocks/>
            </p:cNvGrpSpPr>
            <p:nvPr/>
          </p:nvGrpSpPr>
          <p:grpSpPr bwMode="auto"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/>
              <p:cNvSpPr/>
              <p:nvPr/>
            </p:nvSpPr>
            <p:spPr>
              <a:xfrm>
                <a:off x="9280167" y="4014439"/>
                <a:ext cx="242887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ruční operace 21"/>
              <p:cNvSpPr/>
              <p:nvPr/>
            </p:nvSpPr>
            <p:spPr>
              <a:xfrm rot="10800000">
                <a:off x="9302392" y="3806396"/>
                <a:ext cx="198437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1260" name="Skupina 17"/>
            <p:cNvGrpSpPr>
              <a:grpSpLocks/>
            </p:cNvGrpSpPr>
            <p:nvPr/>
          </p:nvGrpSpPr>
          <p:grpSpPr bwMode="auto"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/>
              <p:cNvSpPr/>
              <p:nvPr/>
            </p:nvSpPr>
            <p:spPr>
              <a:xfrm>
                <a:off x="9278725" y="4014137"/>
                <a:ext cx="242888" cy="285862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ývojový diagram: ruční operace 19"/>
              <p:cNvSpPr/>
              <p:nvPr/>
            </p:nvSpPr>
            <p:spPr>
              <a:xfrm rot="10800000">
                <a:off x="9300950" y="3806094"/>
                <a:ext cx="198438" cy="24774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24" name="Obdélník 23"/>
          <p:cNvSpPr/>
          <p:nvPr/>
        </p:nvSpPr>
        <p:spPr>
          <a:xfrm>
            <a:off x="2178050" y="6191250"/>
            <a:ext cx="2116138" cy="1714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Vývojový diagram: ruční vstup 24"/>
          <p:cNvSpPr/>
          <p:nvPr/>
        </p:nvSpPr>
        <p:spPr>
          <a:xfrm rot="5400000">
            <a:off x="3690144" y="6004719"/>
            <a:ext cx="228600" cy="144462"/>
          </a:xfrm>
          <a:prstGeom prst="flowChartManualInpu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278063" y="6142038"/>
            <a:ext cx="234950" cy="4445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206" name="Obrázek 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6675" y="6148388"/>
            <a:ext cx="238125" cy="4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1207" name="Skupina 28"/>
          <p:cNvGrpSpPr>
            <a:grpSpLocks/>
          </p:cNvGrpSpPr>
          <p:nvPr/>
        </p:nvGrpSpPr>
        <p:grpSpPr bwMode="auto">
          <a:xfrm>
            <a:off x="2513013" y="5962650"/>
            <a:ext cx="287337" cy="228600"/>
            <a:chOff x="1257300" y="1973389"/>
            <a:chExt cx="742950" cy="741236"/>
          </a:xfrm>
        </p:grpSpPr>
        <p:sp>
          <p:nvSpPr>
            <p:cNvPr id="38" name="Vývojový diagram: zpoždění 37"/>
            <p:cNvSpPr/>
            <p:nvPr/>
          </p:nvSpPr>
          <p:spPr>
            <a:xfrm rot="16200000">
              <a:off x="1258158" y="1972530"/>
              <a:ext cx="741236" cy="742950"/>
            </a:xfrm>
            <a:prstGeom prst="flowChartDelay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450220" y="2174142"/>
              <a:ext cx="357110" cy="339733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1208" name="Skupina 39"/>
          <p:cNvGrpSpPr>
            <a:grpSpLocks/>
          </p:cNvGrpSpPr>
          <p:nvPr/>
        </p:nvGrpSpPr>
        <p:grpSpPr bwMode="auto">
          <a:xfrm rot="660586">
            <a:off x="2579688" y="5722938"/>
            <a:ext cx="1966912" cy="369887"/>
            <a:chOff x="1720622" y="2765511"/>
            <a:chExt cx="1966682" cy="369217"/>
          </a:xfrm>
        </p:grpSpPr>
        <p:sp>
          <p:nvSpPr>
            <p:cNvPr id="28" name="Obdélník 27"/>
            <p:cNvSpPr/>
            <p:nvPr/>
          </p:nvSpPr>
          <p:spPr>
            <a:xfrm rot="20722009">
              <a:off x="1716087" y="3020033"/>
              <a:ext cx="1307947" cy="10934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 rot="20708767">
              <a:off x="3030656" y="2762155"/>
              <a:ext cx="652386" cy="10616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 rot="20355916">
              <a:off x="3012639" y="2797999"/>
              <a:ext cx="77779" cy="18698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1209" name="Skupina 31"/>
          <p:cNvGrpSpPr>
            <a:grpSpLocks/>
          </p:cNvGrpSpPr>
          <p:nvPr/>
        </p:nvGrpSpPr>
        <p:grpSpPr bwMode="auto">
          <a:xfrm>
            <a:off x="3957638" y="5994400"/>
            <a:ext cx="93662" cy="152400"/>
            <a:chOff x="9279517" y="3806094"/>
            <a:chExt cx="242887" cy="494444"/>
          </a:xfrm>
        </p:grpSpPr>
        <p:sp>
          <p:nvSpPr>
            <p:cNvPr id="36" name="Válec 35"/>
            <p:cNvSpPr/>
            <p:nvPr/>
          </p:nvSpPr>
          <p:spPr>
            <a:xfrm>
              <a:off x="9279517" y="4017264"/>
              <a:ext cx="242887" cy="283274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Vývojový diagram: ruční operace 36"/>
            <p:cNvSpPr/>
            <p:nvPr/>
          </p:nvSpPr>
          <p:spPr>
            <a:xfrm rot="10800000">
              <a:off x="9300099" y="3806094"/>
              <a:ext cx="201722" cy="247222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1210" name="Skupina 32"/>
          <p:cNvGrpSpPr>
            <a:grpSpLocks/>
          </p:cNvGrpSpPr>
          <p:nvPr/>
        </p:nvGrpSpPr>
        <p:grpSpPr bwMode="auto">
          <a:xfrm>
            <a:off x="2333625" y="5989638"/>
            <a:ext cx="95250" cy="152400"/>
            <a:chOff x="9279517" y="3806094"/>
            <a:chExt cx="242887" cy="494444"/>
          </a:xfrm>
        </p:grpSpPr>
        <p:sp>
          <p:nvSpPr>
            <p:cNvPr id="34" name="Válec 33"/>
            <p:cNvSpPr/>
            <p:nvPr/>
          </p:nvSpPr>
          <p:spPr>
            <a:xfrm>
              <a:off x="9279517" y="4017261"/>
              <a:ext cx="242887" cy="283277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Vývojový diagram: ruční operace 34"/>
            <p:cNvSpPr/>
            <p:nvPr/>
          </p:nvSpPr>
          <p:spPr>
            <a:xfrm rot="10800000">
              <a:off x="9299759" y="3806094"/>
              <a:ext cx="202406" cy="247222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1211" name="Skupina 51"/>
          <p:cNvGrpSpPr>
            <a:grpSpLocks/>
          </p:cNvGrpSpPr>
          <p:nvPr/>
        </p:nvGrpSpPr>
        <p:grpSpPr bwMode="auto">
          <a:xfrm>
            <a:off x="9693275" y="3986213"/>
            <a:ext cx="1570038" cy="2411412"/>
            <a:chOff x="4258203" y="2296284"/>
            <a:chExt cx="1569898" cy="2411293"/>
          </a:xfrm>
        </p:grpSpPr>
        <p:sp>
          <p:nvSpPr>
            <p:cNvPr id="49" name="Obdélník 48"/>
            <p:cNvSpPr/>
            <p:nvPr/>
          </p:nvSpPr>
          <p:spPr>
            <a:xfrm rot="3094124">
              <a:off x="4961383" y="2682032"/>
              <a:ext cx="949278" cy="17778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 rot="20292522">
              <a:off x="4432812" y="2907441"/>
              <a:ext cx="657166" cy="138106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415352" y="3069358"/>
              <a:ext cx="1396875" cy="153662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 rot="11586003">
              <a:off x="4258203" y="2897916"/>
              <a:ext cx="1319095" cy="1809661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234" name="TextovéPole 46"/>
            <p:cNvSpPr txBox="1">
              <a:spLocks noChangeArrowheads="1"/>
            </p:cNvSpPr>
            <p:nvPr/>
          </p:nvSpPr>
          <p:spPr bwMode="auto">
            <a:xfrm>
              <a:off x="5494277" y="3326916"/>
              <a:ext cx="100012" cy="1277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100">
                  <a:solidFill>
                    <a:schemeClr val="bg1"/>
                  </a:solidFill>
                </a:rPr>
                <a:t>bateria</a:t>
              </a:r>
            </a:p>
          </p:txBody>
        </p:sp>
        <p:sp>
          <p:nvSpPr>
            <p:cNvPr id="50" name="Znak plus 49"/>
            <p:cNvSpPr/>
            <p:nvPr/>
          </p:nvSpPr>
          <p:spPr>
            <a:xfrm>
              <a:off x="4374081" y="3089995"/>
              <a:ext cx="455571" cy="406380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Znak minus 50"/>
            <p:cNvSpPr/>
            <p:nvPr/>
          </p:nvSpPr>
          <p:spPr>
            <a:xfrm>
              <a:off x="5328083" y="2901091"/>
              <a:ext cx="500018" cy="666717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3" name="Ovál 62"/>
          <p:cNvSpPr/>
          <p:nvPr/>
        </p:nvSpPr>
        <p:spPr>
          <a:xfrm>
            <a:off x="10115550" y="4481513"/>
            <a:ext cx="200025" cy="2238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10506075" y="4038600"/>
            <a:ext cx="185738" cy="177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4" name="Spojnice: zakřivená 43"/>
          <p:cNvCxnSpPr>
            <a:cxnSpLocks/>
          </p:cNvCxnSpPr>
          <p:nvPr/>
        </p:nvCxnSpPr>
        <p:spPr>
          <a:xfrm rot="16200000" flipV="1">
            <a:off x="7671594" y="1999457"/>
            <a:ext cx="2609850" cy="2417762"/>
          </a:xfrm>
          <a:prstGeom prst="curvedConnector3">
            <a:avLst>
              <a:gd name="adj1" fmla="val 108024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pojnice: zakřivená 61"/>
          <p:cNvCxnSpPr>
            <a:stCxn id="80" idx="1"/>
            <a:endCxn id="37" idx="1"/>
          </p:cNvCxnSpPr>
          <p:nvPr/>
        </p:nvCxnSpPr>
        <p:spPr>
          <a:xfrm rot="16200000" flipH="1" flipV="1">
            <a:off x="6300788" y="1800225"/>
            <a:ext cx="1966912" cy="6497638"/>
          </a:xfrm>
          <a:prstGeom prst="curvedConnector4">
            <a:avLst>
              <a:gd name="adj1" fmla="val 16577"/>
              <a:gd name="adj2" fmla="val 5015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pojnice: zakřivená 66"/>
          <p:cNvCxnSpPr>
            <a:cxnSpLocks/>
            <a:stCxn id="35" idx="2"/>
            <a:endCxn id="22" idx="0"/>
          </p:cNvCxnSpPr>
          <p:nvPr/>
        </p:nvCxnSpPr>
        <p:spPr>
          <a:xfrm rot="5400000" flipH="1" flipV="1">
            <a:off x="3509963" y="954087"/>
            <a:ext cx="3906838" cy="6164263"/>
          </a:xfrm>
          <a:prstGeom prst="curvedConnector3">
            <a:avLst>
              <a:gd name="adj1" fmla="val 5000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17" name="Skupina 53"/>
          <p:cNvGrpSpPr>
            <a:grpSpLocks/>
          </p:cNvGrpSpPr>
          <p:nvPr/>
        </p:nvGrpSpPr>
        <p:grpSpPr bwMode="auto">
          <a:xfrm>
            <a:off x="5697538" y="3481388"/>
            <a:ext cx="925512" cy="1839912"/>
            <a:chOff x="4162996" y="1728788"/>
            <a:chExt cx="1273301" cy="2827210"/>
          </a:xfrm>
        </p:grpSpPr>
        <p:sp>
          <p:nvSpPr>
            <p:cNvPr id="55" name="Obdélník 54"/>
            <p:cNvSpPr/>
            <p:nvPr/>
          </p:nvSpPr>
          <p:spPr>
            <a:xfrm>
              <a:off x="4754873" y="1728788"/>
              <a:ext cx="45866" cy="204417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6" name="Vývojový diagram: magnetický disk 55"/>
            <p:cNvSpPr/>
            <p:nvPr/>
          </p:nvSpPr>
          <p:spPr>
            <a:xfrm>
              <a:off x="4162996" y="4058370"/>
              <a:ext cx="1273301" cy="497628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7" name="Vývojový diagram: zpoždění 56"/>
            <p:cNvSpPr/>
            <p:nvPr/>
          </p:nvSpPr>
          <p:spPr>
            <a:xfrm rot="16200000">
              <a:off x="4470574" y="3502570"/>
              <a:ext cx="612279" cy="611534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1218" name="Skupina 57"/>
          <p:cNvGrpSpPr>
            <a:grpSpLocks/>
          </p:cNvGrpSpPr>
          <p:nvPr/>
        </p:nvGrpSpPr>
        <p:grpSpPr bwMode="auto">
          <a:xfrm rot="9544355" flipV="1">
            <a:off x="5187950" y="3438525"/>
            <a:ext cx="1901825" cy="119063"/>
            <a:chOff x="3457575" y="1728788"/>
            <a:chExt cx="2638425" cy="139518"/>
          </a:xfrm>
        </p:grpSpPr>
        <p:grpSp>
          <p:nvGrpSpPr>
            <p:cNvPr id="51223" name="Skupina 58"/>
            <p:cNvGrpSpPr>
              <a:grpSpLocks/>
            </p:cNvGrpSpPr>
            <p:nvPr/>
          </p:nvGrpSpPr>
          <p:grpSpPr bwMode="auto"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61" name="Kosoúhelník 60"/>
              <p:cNvSpPr/>
              <p:nvPr/>
            </p:nvSpPr>
            <p:spPr>
              <a:xfrm>
                <a:off x="3468959" y="1720191"/>
                <a:ext cx="1272963" cy="128355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4" name="Kosoúhelník 63"/>
              <p:cNvSpPr/>
              <p:nvPr/>
            </p:nvSpPr>
            <p:spPr>
              <a:xfrm>
                <a:off x="4831799" y="1720132"/>
                <a:ext cx="1272963" cy="128356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60" name="Ovál 59"/>
            <p:cNvSpPr/>
            <p:nvPr/>
          </p:nvSpPr>
          <p:spPr>
            <a:xfrm flipH="1">
              <a:off x="4736987" y="1734418"/>
              <a:ext cx="140951" cy="12835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1219" name="TextovéPole 64"/>
          <p:cNvSpPr txBox="1">
            <a:spLocks noChangeArrowheads="1"/>
          </p:cNvSpPr>
          <p:nvPr/>
        </p:nvSpPr>
        <p:spPr bwMode="auto">
          <a:xfrm>
            <a:off x="242888" y="1006475"/>
            <a:ext cx="4697412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Sepnutím spínače jsme uzavřeli </a:t>
            </a:r>
          </a:p>
          <a:p>
            <a:r>
              <a:rPr lang="cs-CZ" altLang="cs-CZ" sz="2400"/>
              <a:t>elektrický obvod.</a:t>
            </a:r>
          </a:p>
          <a:p>
            <a:r>
              <a:rPr lang="cs-CZ" altLang="cs-CZ" sz="2400"/>
              <a:t>Cívkou prochází elektrický proud.</a:t>
            </a:r>
          </a:p>
          <a:p>
            <a:r>
              <a:rPr lang="cs-CZ" altLang="cs-CZ" sz="2400"/>
              <a:t>Proč se magnetka pootočila?</a:t>
            </a:r>
          </a:p>
          <a:p>
            <a:r>
              <a:rPr lang="cs-CZ" altLang="cs-CZ" sz="2400"/>
              <a:t>Reagovala na magnetické pole cívky.</a:t>
            </a:r>
          </a:p>
        </p:txBody>
      </p:sp>
      <p:sp>
        <p:nvSpPr>
          <p:cNvPr id="51220" name="TextovéPole 65"/>
          <p:cNvSpPr txBox="1">
            <a:spLocks noChangeArrowheads="1"/>
          </p:cNvSpPr>
          <p:nvPr/>
        </p:nvSpPr>
        <p:spPr bwMode="auto">
          <a:xfrm>
            <a:off x="223838" y="2865438"/>
            <a:ext cx="5473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magnetky je přitahován jižním </a:t>
            </a:r>
          </a:p>
          <a:p>
            <a:r>
              <a:rPr lang="cs-CZ" altLang="cs-CZ" sz="2400"/>
              <a:t>pólem magnetického pole cívky.</a:t>
            </a:r>
          </a:p>
        </p:txBody>
      </p:sp>
      <p:sp>
        <p:nvSpPr>
          <p:cNvPr id="51221" name="TextovéPole 67"/>
          <p:cNvSpPr txBox="1">
            <a:spLocks noChangeArrowheads="1"/>
          </p:cNvSpPr>
          <p:nvPr/>
        </p:nvSpPr>
        <p:spPr bwMode="auto">
          <a:xfrm>
            <a:off x="231775" y="34925"/>
            <a:ext cx="111807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 notesu </a:t>
            </a:r>
            <a:r>
              <a:rPr lang="cs-CZ" altLang="cs-CZ" sz="2400" dirty="0" smtClean="0"/>
              <a:t>popiš, </a:t>
            </a:r>
            <a:r>
              <a:rPr lang="cs-CZ" altLang="cs-CZ" sz="2400" dirty="0"/>
              <a:t>co nastalo sepnutím spínače a jak reagovala magnetka. Proveď kontrolu</a:t>
            </a:r>
          </a:p>
          <a:p>
            <a:r>
              <a:rPr lang="cs-CZ" altLang="cs-CZ" sz="2400" dirty="0"/>
              <a:t>kliknutím na černý obdélník.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31775" y="1003300"/>
            <a:ext cx="5259388" cy="26558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6" name="Skupina 24"/>
          <p:cNvGrpSpPr>
            <a:grpSpLocks/>
          </p:cNvGrpSpPr>
          <p:nvPr/>
        </p:nvGrpSpPr>
        <p:grpSpPr bwMode="auto">
          <a:xfrm rot="1001602">
            <a:off x="7835900" y="2233613"/>
            <a:ext cx="2941638" cy="1931987"/>
            <a:chOff x="6235045" y="650086"/>
            <a:chExt cx="3609980" cy="2445772"/>
          </a:xfrm>
        </p:grpSpPr>
        <p:sp>
          <p:nvSpPr>
            <p:cNvPr id="26" name="Krychle 25"/>
            <p:cNvSpPr/>
            <p:nvPr/>
          </p:nvSpPr>
          <p:spPr>
            <a:xfrm rot="20418771">
              <a:off x="6582811" y="1762318"/>
              <a:ext cx="3257359" cy="86214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2262" name="Obrázek 2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235045" y="650086"/>
              <a:ext cx="3057214" cy="24457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bdélník 44"/>
            <p:cNvSpPr/>
            <p:nvPr/>
          </p:nvSpPr>
          <p:spPr>
            <a:xfrm rot="20336672">
              <a:off x="6470043" y="1776545"/>
              <a:ext cx="3274893" cy="237141"/>
            </a:xfrm>
            <a:custGeom>
              <a:avLst/>
              <a:gdLst>
                <a:gd name="connsiteX0" fmla="*/ 0 w 1862926"/>
                <a:gd name="connsiteY0" fmla="*/ 0 h 237095"/>
                <a:gd name="connsiteX1" fmla="*/ 1862926 w 1862926"/>
                <a:gd name="connsiteY1" fmla="*/ 0 h 237095"/>
                <a:gd name="connsiteX2" fmla="*/ 1862926 w 1862926"/>
                <a:gd name="connsiteY2" fmla="*/ 237095 h 237095"/>
                <a:gd name="connsiteX3" fmla="*/ 0 w 1862926"/>
                <a:gd name="connsiteY3" fmla="*/ 237095 h 237095"/>
                <a:gd name="connsiteX4" fmla="*/ 0 w 1862926"/>
                <a:gd name="connsiteY4" fmla="*/ 0 h 237095"/>
                <a:gd name="connsiteX0" fmla="*/ 0 w 2616867"/>
                <a:gd name="connsiteY0" fmla="*/ 0 h 237095"/>
                <a:gd name="connsiteX1" fmla="*/ 2616867 w 2616867"/>
                <a:gd name="connsiteY1" fmla="*/ 29983 h 237095"/>
                <a:gd name="connsiteX2" fmla="*/ 1862926 w 2616867"/>
                <a:gd name="connsiteY2" fmla="*/ 237095 h 237095"/>
                <a:gd name="connsiteX3" fmla="*/ 0 w 2616867"/>
                <a:gd name="connsiteY3" fmla="*/ 237095 h 237095"/>
                <a:gd name="connsiteX4" fmla="*/ 0 w 2616867"/>
                <a:gd name="connsiteY4" fmla="*/ 0 h 237095"/>
                <a:gd name="connsiteX0" fmla="*/ 0 w 2616867"/>
                <a:gd name="connsiteY0" fmla="*/ 0 h 238284"/>
                <a:gd name="connsiteX1" fmla="*/ 2616867 w 2616867"/>
                <a:gd name="connsiteY1" fmla="*/ 29983 h 238284"/>
                <a:gd name="connsiteX2" fmla="*/ 2382998 w 2616867"/>
                <a:gd name="connsiteY2" fmla="*/ 238284 h 238284"/>
                <a:gd name="connsiteX3" fmla="*/ 0 w 2616867"/>
                <a:gd name="connsiteY3" fmla="*/ 237095 h 238284"/>
                <a:gd name="connsiteX4" fmla="*/ 0 w 2616867"/>
                <a:gd name="connsiteY4" fmla="*/ 0 h 238284"/>
                <a:gd name="connsiteX0" fmla="*/ 0 w 2892803"/>
                <a:gd name="connsiteY0" fmla="*/ 0 h 237344"/>
                <a:gd name="connsiteX1" fmla="*/ 2892803 w 2892803"/>
                <a:gd name="connsiteY1" fmla="*/ 29043 h 237344"/>
                <a:gd name="connsiteX2" fmla="*/ 2658934 w 2892803"/>
                <a:gd name="connsiteY2" fmla="*/ 237344 h 237344"/>
                <a:gd name="connsiteX3" fmla="*/ 275936 w 2892803"/>
                <a:gd name="connsiteY3" fmla="*/ 236155 h 237344"/>
                <a:gd name="connsiteX4" fmla="*/ 0 w 2892803"/>
                <a:gd name="connsiteY4" fmla="*/ 0 h 237344"/>
                <a:gd name="connsiteX0" fmla="*/ 382605 w 3275408"/>
                <a:gd name="connsiteY0" fmla="*/ 0 h 237344"/>
                <a:gd name="connsiteX1" fmla="*/ 3275408 w 3275408"/>
                <a:gd name="connsiteY1" fmla="*/ 29043 h 237344"/>
                <a:gd name="connsiteX2" fmla="*/ 3041539 w 3275408"/>
                <a:gd name="connsiteY2" fmla="*/ 237344 h 237344"/>
                <a:gd name="connsiteX3" fmla="*/ 0 w 3275408"/>
                <a:gd name="connsiteY3" fmla="*/ 196969 h 237344"/>
                <a:gd name="connsiteX4" fmla="*/ 382605 w 3275408"/>
                <a:gd name="connsiteY4" fmla="*/ 0 h 237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408" h="237344">
                  <a:moveTo>
                    <a:pt x="382605" y="0"/>
                  </a:moveTo>
                  <a:lnTo>
                    <a:pt x="3275408" y="29043"/>
                  </a:lnTo>
                  <a:lnTo>
                    <a:pt x="3041539" y="237344"/>
                  </a:lnTo>
                  <a:lnTo>
                    <a:pt x="0" y="196969"/>
                  </a:lnTo>
                  <a:lnTo>
                    <a:pt x="382605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Volný tvar: obrazec 28"/>
            <p:cNvSpPr/>
            <p:nvPr/>
          </p:nvSpPr>
          <p:spPr>
            <a:xfrm>
              <a:off x="7257246" y="1756947"/>
              <a:ext cx="1616990" cy="1143505"/>
            </a:xfrm>
            <a:custGeom>
              <a:avLst/>
              <a:gdLst>
                <a:gd name="connsiteX0" fmla="*/ 0 w 1616941"/>
                <a:gd name="connsiteY0" fmla="*/ 557212 h 1143000"/>
                <a:gd name="connsiteX1" fmla="*/ 85725 w 1616941"/>
                <a:gd name="connsiteY1" fmla="*/ 542925 h 1143000"/>
                <a:gd name="connsiteX2" fmla="*/ 257175 w 1616941"/>
                <a:gd name="connsiteY2" fmla="*/ 528637 h 1143000"/>
                <a:gd name="connsiteX3" fmla="*/ 342900 w 1616941"/>
                <a:gd name="connsiteY3" fmla="*/ 471487 h 1143000"/>
                <a:gd name="connsiteX4" fmla="*/ 371475 w 1616941"/>
                <a:gd name="connsiteY4" fmla="*/ 428625 h 1143000"/>
                <a:gd name="connsiteX5" fmla="*/ 471488 w 1616941"/>
                <a:gd name="connsiteY5" fmla="*/ 400050 h 1143000"/>
                <a:gd name="connsiteX6" fmla="*/ 514350 w 1616941"/>
                <a:gd name="connsiteY6" fmla="*/ 385762 h 1143000"/>
                <a:gd name="connsiteX7" fmla="*/ 657225 w 1616941"/>
                <a:gd name="connsiteY7" fmla="*/ 342900 h 1143000"/>
                <a:gd name="connsiteX8" fmla="*/ 785813 w 1616941"/>
                <a:gd name="connsiteY8" fmla="*/ 300037 h 1143000"/>
                <a:gd name="connsiteX9" fmla="*/ 828675 w 1616941"/>
                <a:gd name="connsiteY9" fmla="*/ 285750 h 1143000"/>
                <a:gd name="connsiteX10" fmla="*/ 971550 w 1616941"/>
                <a:gd name="connsiteY10" fmla="*/ 200025 h 1143000"/>
                <a:gd name="connsiteX11" fmla="*/ 1057275 w 1616941"/>
                <a:gd name="connsiteY11" fmla="*/ 185737 h 1143000"/>
                <a:gd name="connsiteX12" fmla="*/ 1100138 w 1616941"/>
                <a:gd name="connsiteY12" fmla="*/ 171450 h 1143000"/>
                <a:gd name="connsiteX13" fmla="*/ 1171575 w 1616941"/>
                <a:gd name="connsiteY13" fmla="*/ 157162 h 1143000"/>
                <a:gd name="connsiteX14" fmla="*/ 1257300 w 1616941"/>
                <a:gd name="connsiteY14" fmla="*/ 128587 h 1143000"/>
                <a:gd name="connsiteX15" fmla="*/ 1343025 w 1616941"/>
                <a:gd name="connsiteY15" fmla="*/ 114300 h 1143000"/>
                <a:gd name="connsiteX16" fmla="*/ 1428750 w 1616941"/>
                <a:gd name="connsiteY16" fmla="*/ 71437 h 1143000"/>
                <a:gd name="connsiteX17" fmla="*/ 1457325 w 1616941"/>
                <a:gd name="connsiteY17" fmla="*/ 28575 h 1143000"/>
                <a:gd name="connsiteX18" fmla="*/ 1543050 w 1616941"/>
                <a:gd name="connsiteY18" fmla="*/ 0 h 1143000"/>
                <a:gd name="connsiteX19" fmla="*/ 1614488 w 1616941"/>
                <a:gd name="connsiteY19" fmla="*/ 14287 h 1143000"/>
                <a:gd name="connsiteX20" fmla="*/ 1585913 w 1616941"/>
                <a:gd name="connsiteY20" fmla="*/ 57150 h 1143000"/>
                <a:gd name="connsiteX21" fmla="*/ 1528763 w 1616941"/>
                <a:gd name="connsiteY21" fmla="*/ 71437 h 1143000"/>
                <a:gd name="connsiteX22" fmla="*/ 1443038 w 1616941"/>
                <a:gd name="connsiteY22" fmla="*/ 114300 h 1143000"/>
                <a:gd name="connsiteX23" fmla="*/ 1400175 w 1616941"/>
                <a:gd name="connsiteY23" fmla="*/ 200025 h 1143000"/>
                <a:gd name="connsiteX24" fmla="*/ 1371600 w 1616941"/>
                <a:gd name="connsiteY24" fmla="*/ 285750 h 1143000"/>
                <a:gd name="connsiteX25" fmla="*/ 1314450 w 1616941"/>
                <a:gd name="connsiteY25" fmla="*/ 342900 h 1143000"/>
                <a:gd name="connsiteX26" fmla="*/ 1071563 w 1616941"/>
                <a:gd name="connsiteY26" fmla="*/ 357187 h 1143000"/>
                <a:gd name="connsiteX27" fmla="*/ 1014413 w 1616941"/>
                <a:gd name="connsiteY27" fmla="*/ 414337 h 1143000"/>
                <a:gd name="connsiteX28" fmla="*/ 971550 w 1616941"/>
                <a:gd name="connsiteY28" fmla="*/ 442912 h 1143000"/>
                <a:gd name="connsiteX29" fmla="*/ 942975 w 1616941"/>
                <a:gd name="connsiteY29" fmla="*/ 528637 h 1143000"/>
                <a:gd name="connsiteX30" fmla="*/ 885825 w 1616941"/>
                <a:gd name="connsiteY30" fmla="*/ 614362 h 1143000"/>
                <a:gd name="connsiteX31" fmla="*/ 871538 w 1616941"/>
                <a:gd name="connsiteY31" fmla="*/ 657225 h 1143000"/>
                <a:gd name="connsiteX32" fmla="*/ 714375 w 1616941"/>
                <a:gd name="connsiteY32" fmla="*/ 628650 h 1143000"/>
                <a:gd name="connsiteX33" fmla="*/ 671513 w 1616941"/>
                <a:gd name="connsiteY33" fmla="*/ 642937 h 1143000"/>
                <a:gd name="connsiteX34" fmla="*/ 585788 w 1616941"/>
                <a:gd name="connsiteY34" fmla="*/ 685800 h 1143000"/>
                <a:gd name="connsiteX35" fmla="*/ 542925 w 1616941"/>
                <a:gd name="connsiteY35" fmla="*/ 728662 h 1143000"/>
                <a:gd name="connsiteX36" fmla="*/ 500063 w 1616941"/>
                <a:gd name="connsiteY36" fmla="*/ 742950 h 1143000"/>
                <a:gd name="connsiteX37" fmla="*/ 471488 w 1616941"/>
                <a:gd name="connsiteY37" fmla="*/ 828675 h 1143000"/>
                <a:gd name="connsiteX38" fmla="*/ 457200 w 1616941"/>
                <a:gd name="connsiteY38" fmla="*/ 928687 h 1143000"/>
                <a:gd name="connsiteX39" fmla="*/ 357188 w 1616941"/>
                <a:gd name="connsiteY39" fmla="*/ 971550 h 1143000"/>
                <a:gd name="connsiteX40" fmla="*/ 300038 w 1616941"/>
                <a:gd name="connsiteY40" fmla="*/ 1057275 h 1143000"/>
                <a:gd name="connsiteX41" fmla="*/ 257175 w 1616941"/>
                <a:gd name="connsiteY41" fmla="*/ 1143000 h 1143000"/>
                <a:gd name="connsiteX42" fmla="*/ 157163 w 1616941"/>
                <a:gd name="connsiteY42" fmla="*/ 1014412 h 1143000"/>
                <a:gd name="connsiteX43" fmla="*/ 100013 w 1616941"/>
                <a:gd name="connsiteY43" fmla="*/ 942975 h 1143000"/>
                <a:gd name="connsiteX44" fmla="*/ 85725 w 1616941"/>
                <a:gd name="connsiteY44" fmla="*/ 900112 h 1143000"/>
                <a:gd name="connsiteX45" fmla="*/ 57150 w 1616941"/>
                <a:gd name="connsiteY45" fmla="*/ 857250 h 1143000"/>
                <a:gd name="connsiteX46" fmla="*/ 14288 w 1616941"/>
                <a:gd name="connsiteY46" fmla="*/ 728662 h 1143000"/>
                <a:gd name="connsiteX47" fmla="*/ 0 w 1616941"/>
                <a:gd name="connsiteY47" fmla="*/ 685800 h 1143000"/>
                <a:gd name="connsiteX48" fmla="*/ 28575 w 1616941"/>
                <a:gd name="connsiteY48" fmla="*/ 585787 h 1143000"/>
                <a:gd name="connsiteX49" fmla="*/ 71438 w 1616941"/>
                <a:gd name="connsiteY49" fmla="*/ 571500 h 1143000"/>
                <a:gd name="connsiteX50" fmla="*/ 57150 w 1616941"/>
                <a:gd name="connsiteY50" fmla="*/ 614362 h 114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1616941" h="1143000">
                  <a:moveTo>
                    <a:pt x="0" y="557212"/>
                  </a:moveTo>
                  <a:cubicBezTo>
                    <a:pt x="28575" y="552450"/>
                    <a:pt x="56933" y="546124"/>
                    <a:pt x="85725" y="542925"/>
                  </a:cubicBezTo>
                  <a:cubicBezTo>
                    <a:pt x="142722" y="536592"/>
                    <a:pt x="201919" y="543986"/>
                    <a:pt x="257175" y="528637"/>
                  </a:cubicBezTo>
                  <a:cubicBezTo>
                    <a:pt x="290265" y="519445"/>
                    <a:pt x="342900" y="471487"/>
                    <a:pt x="342900" y="471487"/>
                  </a:cubicBezTo>
                  <a:cubicBezTo>
                    <a:pt x="352425" y="457200"/>
                    <a:pt x="358066" y="439352"/>
                    <a:pt x="371475" y="428625"/>
                  </a:cubicBezTo>
                  <a:cubicBezTo>
                    <a:pt x="380993" y="421011"/>
                    <a:pt x="467491" y="401192"/>
                    <a:pt x="471488" y="400050"/>
                  </a:cubicBezTo>
                  <a:cubicBezTo>
                    <a:pt x="485969" y="395913"/>
                    <a:pt x="499869" y="389899"/>
                    <a:pt x="514350" y="385762"/>
                  </a:cubicBezTo>
                  <a:cubicBezTo>
                    <a:pt x="665513" y="342572"/>
                    <a:pt x="453485" y="410814"/>
                    <a:pt x="657225" y="342900"/>
                  </a:cubicBezTo>
                  <a:lnTo>
                    <a:pt x="785813" y="300037"/>
                  </a:lnTo>
                  <a:lnTo>
                    <a:pt x="828675" y="285750"/>
                  </a:lnTo>
                  <a:cubicBezTo>
                    <a:pt x="854841" y="268306"/>
                    <a:pt x="931610" y="212007"/>
                    <a:pt x="971550" y="200025"/>
                  </a:cubicBezTo>
                  <a:cubicBezTo>
                    <a:pt x="999297" y="191701"/>
                    <a:pt x="1028996" y="192021"/>
                    <a:pt x="1057275" y="185737"/>
                  </a:cubicBezTo>
                  <a:cubicBezTo>
                    <a:pt x="1071977" y="182470"/>
                    <a:pt x="1085527" y="175103"/>
                    <a:pt x="1100138" y="171450"/>
                  </a:cubicBezTo>
                  <a:cubicBezTo>
                    <a:pt x="1123697" y="165560"/>
                    <a:pt x="1148147" y="163552"/>
                    <a:pt x="1171575" y="157162"/>
                  </a:cubicBezTo>
                  <a:cubicBezTo>
                    <a:pt x="1200634" y="149237"/>
                    <a:pt x="1227589" y="133539"/>
                    <a:pt x="1257300" y="128587"/>
                  </a:cubicBezTo>
                  <a:lnTo>
                    <a:pt x="1343025" y="114300"/>
                  </a:lnTo>
                  <a:cubicBezTo>
                    <a:pt x="1377886" y="102679"/>
                    <a:pt x="1401053" y="99134"/>
                    <a:pt x="1428750" y="71437"/>
                  </a:cubicBezTo>
                  <a:cubicBezTo>
                    <a:pt x="1440892" y="59295"/>
                    <a:pt x="1442764" y="37676"/>
                    <a:pt x="1457325" y="28575"/>
                  </a:cubicBezTo>
                  <a:cubicBezTo>
                    <a:pt x="1482867" y="12611"/>
                    <a:pt x="1543050" y="0"/>
                    <a:pt x="1543050" y="0"/>
                  </a:cubicBezTo>
                  <a:cubicBezTo>
                    <a:pt x="1566863" y="4762"/>
                    <a:pt x="1599917" y="-5140"/>
                    <a:pt x="1614488" y="14287"/>
                  </a:cubicBezTo>
                  <a:cubicBezTo>
                    <a:pt x="1624791" y="28024"/>
                    <a:pt x="1600201" y="47625"/>
                    <a:pt x="1585913" y="57150"/>
                  </a:cubicBezTo>
                  <a:cubicBezTo>
                    <a:pt x="1569575" y="68042"/>
                    <a:pt x="1547644" y="66043"/>
                    <a:pt x="1528763" y="71437"/>
                  </a:cubicBezTo>
                  <a:cubicBezTo>
                    <a:pt x="1477005" y="86225"/>
                    <a:pt x="1489999" y="82992"/>
                    <a:pt x="1443038" y="114300"/>
                  </a:cubicBezTo>
                  <a:cubicBezTo>
                    <a:pt x="1390925" y="270631"/>
                    <a:pt x="1474040" y="33829"/>
                    <a:pt x="1400175" y="200025"/>
                  </a:cubicBezTo>
                  <a:cubicBezTo>
                    <a:pt x="1387942" y="227550"/>
                    <a:pt x="1381125" y="257175"/>
                    <a:pt x="1371600" y="285750"/>
                  </a:cubicBezTo>
                  <a:cubicBezTo>
                    <a:pt x="1357149" y="329105"/>
                    <a:pt x="1367002" y="337645"/>
                    <a:pt x="1314450" y="342900"/>
                  </a:cubicBezTo>
                  <a:cubicBezTo>
                    <a:pt x="1233750" y="350970"/>
                    <a:pt x="1152525" y="352425"/>
                    <a:pt x="1071563" y="357187"/>
                  </a:cubicBezTo>
                  <a:cubicBezTo>
                    <a:pt x="978042" y="388361"/>
                    <a:pt x="1069832" y="345064"/>
                    <a:pt x="1014413" y="414337"/>
                  </a:cubicBezTo>
                  <a:cubicBezTo>
                    <a:pt x="1003686" y="427746"/>
                    <a:pt x="985838" y="433387"/>
                    <a:pt x="971550" y="442912"/>
                  </a:cubicBezTo>
                  <a:cubicBezTo>
                    <a:pt x="962025" y="471487"/>
                    <a:pt x="959683" y="503575"/>
                    <a:pt x="942975" y="528637"/>
                  </a:cubicBezTo>
                  <a:lnTo>
                    <a:pt x="885825" y="614362"/>
                  </a:lnTo>
                  <a:cubicBezTo>
                    <a:pt x="881063" y="628650"/>
                    <a:pt x="886149" y="653572"/>
                    <a:pt x="871538" y="657225"/>
                  </a:cubicBezTo>
                  <a:cubicBezTo>
                    <a:pt x="845944" y="663624"/>
                    <a:pt x="749468" y="637423"/>
                    <a:pt x="714375" y="628650"/>
                  </a:cubicBezTo>
                  <a:cubicBezTo>
                    <a:pt x="700088" y="633412"/>
                    <a:pt x="684983" y="636202"/>
                    <a:pt x="671513" y="642937"/>
                  </a:cubicBezTo>
                  <a:cubicBezTo>
                    <a:pt x="560719" y="698334"/>
                    <a:pt x="693529" y="649885"/>
                    <a:pt x="585788" y="685800"/>
                  </a:cubicBezTo>
                  <a:cubicBezTo>
                    <a:pt x="571500" y="700087"/>
                    <a:pt x="559737" y="717454"/>
                    <a:pt x="542925" y="728662"/>
                  </a:cubicBezTo>
                  <a:cubicBezTo>
                    <a:pt x="530394" y="737016"/>
                    <a:pt x="508817" y="730695"/>
                    <a:pt x="500063" y="742950"/>
                  </a:cubicBezTo>
                  <a:cubicBezTo>
                    <a:pt x="482556" y="767460"/>
                    <a:pt x="471488" y="828675"/>
                    <a:pt x="471488" y="828675"/>
                  </a:cubicBezTo>
                  <a:cubicBezTo>
                    <a:pt x="466725" y="862012"/>
                    <a:pt x="473555" y="899249"/>
                    <a:pt x="457200" y="928687"/>
                  </a:cubicBezTo>
                  <a:cubicBezTo>
                    <a:pt x="449176" y="943131"/>
                    <a:pt x="375994" y="965281"/>
                    <a:pt x="357188" y="971550"/>
                  </a:cubicBezTo>
                  <a:cubicBezTo>
                    <a:pt x="338138" y="1000125"/>
                    <a:pt x="310899" y="1024695"/>
                    <a:pt x="300038" y="1057275"/>
                  </a:cubicBezTo>
                  <a:cubicBezTo>
                    <a:pt x="280320" y="1116427"/>
                    <a:pt x="294104" y="1087606"/>
                    <a:pt x="257175" y="1143000"/>
                  </a:cubicBezTo>
                  <a:cubicBezTo>
                    <a:pt x="188817" y="1040463"/>
                    <a:pt x="224309" y="1081559"/>
                    <a:pt x="157163" y="1014412"/>
                  </a:cubicBezTo>
                  <a:cubicBezTo>
                    <a:pt x="121249" y="906675"/>
                    <a:pt x="173872" y="1035299"/>
                    <a:pt x="100013" y="942975"/>
                  </a:cubicBezTo>
                  <a:cubicBezTo>
                    <a:pt x="90605" y="931215"/>
                    <a:pt x="92460" y="913583"/>
                    <a:pt x="85725" y="900112"/>
                  </a:cubicBezTo>
                  <a:cubicBezTo>
                    <a:pt x="78046" y="884754"/>
                    <a:pt x="66675" y="871537"/>
                    <a:pt x="57150" y="857250"/>
                  </a:cubicBezTo>
                  <a:lnTo>
                    <a:pt x="14288" y="728662"/>
                  </a:lnTo>
                  <a:lnTo>
                    <a:pt x="0" y="685800"/>
                  </a:lnTo>
                  <a:cubicBezTo>
                    <a:pt x="9525" y="652462"/>
                    <a:pt x="10199" y="615188"/>
                    <a:pt x="28575" y="585787"/>
                  </a:cubicBezTo>
                  <a:cubicBezTo>
                    <a:pt x="36557" y="573016"/>
                    <a:pt x="60789" y="560851"/>
                    <a:pt x="71438" y="571500"/>
                  </a:cubicBezTo>
                  <a:cubicBezTo>
                    <a:pt x="82087" y="582149"/>
                    <a:pt x="57150" y="614362"/>
                    <a:pt x="57150" y="614362"/>
                  </a:cubicBezTo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0" name="Přímá spojnice 29"/>
            <p:cNvCxnSpPr>
              <a:stCxn id="29" idx="0"/>
            </p:cNvCxnSpPr>
            <p:nvPr/>
          </p:nvCxnSpPr>
          <p:spPr>
            <a:xfrm flipV="1">
              <a:off x="7251495" y="1649505"/>
              <a:ext cx="1616990" cy="661182"/>
            </a:xfrm>
            <a:prstGeom prst="line">
              <a:avLst/>
            </a:prstGeom>
            <a:ln w="762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7255263" y="1645847"/>
              <a:ext cx="1743623" cy="6752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Volný tvar: obrazec 31"/>
            <p:cNvSpPr/>
            <p:nvPr/>
          </p:nvSpPr>
          <p:spPr>
            <a:xfrm>
              <a:off x="7699140" y="2070057"/>
              <a:ext cx="629263" cy="530554"/>
            </a:xfrm>
            <a:custGeom>
              <a:avLst/>
              <a:gdLst>
                <a:gd name="connsiteX0" fmla="*/ 628650 w 629261"/>
                <a:gd name="connsiteY0" fmla="*/ 14287 h 529127"/>
                <a:gd name="connsiteX1" fmla="*/ 600075 w 629261"/>
                <a:gd name="connsiteY1" fmla="*/ 85725 h 529127"/>
                <a:gd name="connsiteX2" fmla="*/ 585787 w 629261"/>
                <a:gd name="connsiteY2" fmla="*/ 128587 h 529127"/>
                <a:gd name="connsiteX3" fmla="*/ 542925 w 629261"/>
                <a:gd name="connsiteY3" fmla="*/ 157162 h 529127"/>
                <a:gd name="connsiteX4" fmla="*/ 485775 w 629261"/>
                <a:gd name="connsiteY4" fmla="*/ 214312 h 529127"/>
                <a:gd name="connsiteX5" fmla="*/ 457200 w 629261"/>
                <a:gd name="connsiteY5" fmla="*/ 257175 h 529127"/>
                <a:gd name="connsiteX6" fmla="*/ 442912 w 629261"/>
                <a:gd name="connsiteY6" fmla="*/ 300037 h 529127"/>
                <a:gd name="connsiteX7" fmla="*/ 385762 w 629261"/>
                <a:gd name="connsiteY7" fmla="*/ 314325 h 529127"/>
                <a:gd name="connsiteX8" fmla="*/ 214312 w 629261"/>
                <a:gd name="connsiteY8" fmla="*/ 357187 h 529127"/>
                <a:gd name="connsiteX9" fmla="*/ 157162 w 629261"/>
                <a:gd name="connsiteY9" fmla="*/ 385762 h 529127"/>
                <a:gd name="connsiteX10" fmla="*/ 128587 w 629261"/>
                <a:gd name="connsiteY10" fmla="*/ 428625 h 529127"/>
                <a:gd name="connsiteX11" fmla="*/ 85725 w 629261"/>
                <a:gd name="connsiteY11" fmla="*/ 457200 h 529127"/>
                <a:gd name="connsiteX12" fmla="*/ 14287 w 629261"/>
                <a:gd name="connsiteY12" fmla="*/ 528637 h 529127"/>
                <a:gd name="connsiteX13" fmla="*/ 0 w 629261"/>
                <a:gd name="connsiteY13" fmla="*/ 485775 h 529127"/>
                <a:gd name="connsiteX14" fmla="*/ 14287 w 629261"/>
                <a:gd name="connsiteY14" fmla="*/ 314325 h 529127"/>
                <a:gd name="connsiteX15" fmla="*/ 85725 w 629261"/>
                <a:gd name="connsiteY15" fmla="*/ 228600 h 529127"/>
                <a:gd name="connsiteX16" fmla="*/ 200025 w 629261"/>
                <a:gd name="connsiteY16" fmla="*/ 100012 h 529127"/>
                <a:gd name="connsiteX17" fmla="*/ 257175 w 629261"/>
                <a:gd name="connsiteY17" fmla="*/ 85725 h 529127"/>
                <a:gd name="connsiteX18" fmla="*/ 300037 w 629261"/>
                <a:gd name="connsiteY18" fmla="*/ 57150 h 529127"/>
                <a:gd name="connsiteX19" fmla="*/ 371475 w 629261"/>
                <a:gd name="connsiteY19" fmla="*/ 42862 h 529127"/>
                <a:gd name="connsiteX20" fmla="*/ 428625 w 629261"/>
                <a:gd name="connsiteY20" fmla="*/ 28575 h 529127"/>
                <a:gd name="connsiteX21" fmla="*/ 514350 w 629261"/>
                <a:gd name="connsiteY21" fmla="*/ 0 h 529127"/>
                <a:gd name="connsiteX22" fmla="*/ 571500 w 629261"/>
                <a:gd name="connsiteY22" fmla="*/ 14287 h 529127"/>
                <a:gd name="connsiteX23" fmla="*/ 628650 w 629261"/>
                <a:gd name="connsiteY23" fmla="*/ 14287 h 529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29261" h="529127">
                  <a:moveTo>
                    <a:pt x="628650" y="14287"/>
                  </a:moveTo>
                  <a:cubicBezTo>
                    <a:pt x="633412" y="26193"/>
                    <a:pt x="609080" y="61711"/>
                    <a:pt x="600075" y="85725"/>
                  </a:cubicBezTo>
                  <a:cubicBezTo>
                    <a:pt x="594787" y="99826"/>
                    <a:pt x="595195" y="116827"/>
                    <a:pt x="585787" y="128587"/>
                  </a:cubicBezTo>
                  <a:cubicBezTo>
                    <a:pt x="575060" y="141995"/>
                    <a:pt x="557212" y="147637"/>
                    <a:pt x="542925" y="157162"/>
                  </a:cubicBezTo>
                  <a:cubicBezTo>
                    <a:pt x="511751" y="250683"/>
                    <a:pt x="555048" y="158893"/>
                    <a:pt x="485775" y="214312"/>
                  </a:cubicBezTo>
                  <a:cubicBezTo>
                    <a:pt x="472366" y="225039"/>
                    <a:pt x="464879" y="241816"/>
                    <a:pt x="457200" y="257175"/>
                  </a:cubicBezTo>
                  <a:cubicBezTo>
                    <a:pt x="450465" y="270645"/>
                    <a:pt x="454672" y="290629"/>
                    <a:pt x="442912" y="300037"/>
                  </a:cubicBezTo>
                  <a:cubicBezTo>
                    <a:pt x="427579" y="312304"/>
                    <a:pt x="404570" y="308682"/>
                    <a:pt x="385762" y="314325"/>
                  </a:cubicBezTo>
                  <a:cubicBezTo>
                    <a:pt x="244258" y="356777"/>
                    <a:pt x="356963" y="333413"/>
                    <a:pt x="214312" y="357187"/>
                  </a:cubicBezTo>
                  <a:cubicBezTo>
                    <a:pt x="195262" y="366712"/>
                    <a:pt x="173524" y="372127"/>
                    <a:pt x="157162" y="385762"/>
                  </a:cubicBezTo>
                  <a:cubicBezTo>
                    <a:pt x="143970" y="396755"/>
                    <a:pt x="140729" y="416483"/>
                    <a:pt x="128587" y="428625"/>
                  </a:cubicBezTo>
                  <a:cubicBezTo>
                    <a:pt x="116445" y="440767"/>
                    <a:pt x="100012" y="447675"/>
                    <a:pt x="85725" y="457200"/>
                  </a:cubicBezTo>
                  <a:cubicBezTo>
                    <a:pt x="77560" y="469447"/>
                    <a:pt x="41502" y="535440"/>
                    <a:pt x="14287" y="528637"/>
                  </a:cubicBezTo>
                  <a:cubicBezTo>
                    <a:pt x="-324" y="524985"/>
                    <a:pt x="4762" y="500062"/>
                    <a:pt x="0" y="485775"/>
                  </a:cubicBezTo>
                  <a:cubicBezTo>
                    <a:pt x="4762" y="428625"/>
                    <a:pt x="3040" y="370559"/>
                    <a:pt x="14287" y="314325"/>
                  </a:cubicBezTo>
                  <a:cubicBezTo>
                    <a:pt x="19888" y="286318"/>
                    <a:pt x="70941" y="246341"/>
                    <a:pt x="85725" y="228600"/>
                  </a:cubicBezTo>
                  <a:cubicBezTo>
                    <a:pt x="119988" y="187484"/>
                    <a:pt x="141524" y="114637"/>
                    <a:pt x="200025" y="100012"/>
                  </a:cubicBezTo>
                  <a:lnTo>
                    <a:pt x="257175" y="85725"/>
                  </a:lnTo>
                  <a:cubicBezTo>
                    <a:pt x="271462" y="76200"/>
                    <a:pt x="283959" y="63179"/>
                    <a:pt x="300037" y="57150"/>
                  </a:cubicBezTo>
                  <a:cubicBezTo>
                    <a:pt x="322775" y="48623"/>
                    <a:pt x="347769" y="48130"/>
                    <a:pt x="371475" y="42862"/>
                  </a:cubicBezTo>
                  <a:cubicBezTo>
                    <a:pt x="390644" y="38602"/>
                    <a:pt x="409817" y="34217"/>
                    <a:pt x="428625" y="28575"/>
                  </a:cubicBezTo>
                  <a:cubicBezTo>
                    <a:pt x="457475" y="19920"/>
                    <a:pt x="514350" y="0"/>
                    <a:pt x="514350" y="0"/>
                  </a:cubicBezTo>
                  <a:cubicBezTo>
                    <a:pt x="533400" y="4762"/>
                    <a:pt x="552619" y="8892"/>
                    <a:pt x="571500" y="14287"/>
                  </a:cubicBezTo>
                  <a:cubicBezTo>
                    <a:pt x="585981" y="18424"/>
                    <a:pt x="623888" y="2381"/>
                    <a:pt x="628650" y="14287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Volný tvar: obrazec 32"/>
            <p:cNvSpPr/>
            <p:nvPr/>
          </p:nvSpPr>
          <p:spPr>
            <a:xfrm>
              <a:off x="8396799" y="1794455"/>
              <a:ext cx="270797" cy="156755"/>
            </a:xfrm>
            <a:custGeom>
              <a:avLst/>
              <a:gdLst>
                <a:gd name="connsiteX0" fmla="*/ 14332 w 271507"/>
                <a:gd name="connsiteY0" fmla="*/ 100013 h 156998"/>
                <a:gd name="connsiteX1" fmla="*/ 85769 w 271507"/>
                <a:gd name="connsiteY1" fmla="*/ 57150 h 156998"/>
                <a:gd name="connsiteX2" fmla="*/ 171494 w 271507"/>
                <a:gd name="connsiteY2" fmla="*/ 42863 h 156998"/>
                <a:gd name="connsiteX3" fmla="*/ 257219 w 271507"/>
                <a:gd name="connsiteY3" fmla="*/ 0 h 156998"/>
                <a:gd name="connsiteX4" fmla="*/ 271507 w 271507"/>
                <a:gd name="connsiteY4" fmla="*/ 42863 h 156998"/>
                <a:gd name="connsiteX5" fmla="*/ 28619 w 271507"/>
                <a:gd name="connsiteY5" fmla="*/ 128588 h 156998"/>
                <a:gd name="connsiteX6" fmla="*/ 14332 w 271507"/>
                <a:gd name="connsiteY6" fmla="*/ 100013 h 156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1507" h="156998">
                  <a:moveTo>
                    <a:pt x="14332" y="100013"/>
                  </a:moveTo>
                  <a:cubicBezTo>
                    <a:pt x="23857" y="88107"/>
                    <a:pt x="59671" y="66640"/>
                    <a:pt x="85769" y="57150"/>
                  </a:cubicBezTo>
                  <a:cubicBezTo>
                    <a:pt x="112994" y="47250"/>
                    <a:pt x="143215" y="49147"/>
                    <a:pt x="171494" y="42863"/>
                  </a:cubicBezTo>
                  <a:cubicBezTo>
                    <a:pt x="215858" y="33004"/>
                    <a:pt x="218688" y="25688"/>
                    <a:pt x="257219" y="0"/>
                  </a:cubicBezTo>
                  <a:cubicBezTo>
                    <a:pt x="261982" y="14288"/>
                    <a:pt x="271507" y="27802"/>
                    <a:pt x="271507" y="42863"/>
                  </a:cubicBezTo>
                  <a:cubicBezTo>
                    <a:pt x="271507" y="220024"/>
                    <a:pt x="233956" y="141421"/>
                    <a:pt x="28619" y="128588"/>
                  </a:cubicBezTo>
                  <a:cubicBezTo>
                    <a:pt x="-18761" y="112794"/>
                    <a:pt x="4807" y="111919"/>
                    <a:pt x="14332" y="10001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Volný tvar: obrazec 33"/>
            <p:cNvSpPr/>
            <p:nvPr/>
          </p:nvSpPr>
          <p:spPr>
            <a:xfrm>
              <a:off x="7686457" y="2369540"/>
              <a:ext cx="212351" cy="257238"/>
            </a:xfrm>
            <a:custGeom>
              <a:avLst/>
              <a:gdLst>
                <a:gd name="connsiteX0" fmla="*/ 206666 w 212736"/>
                <a:gd name="connsiteY0" fmla="*/ 100013 h 257175"/>
                <a:gd name="connsiteX1" fmla="*/ 63791 w 212736"/>
                <a:gd name="connsiteY1" fmla="*/ 242888 h 257175"/>
                <a:gd name="connsiteX2" fmla="*/ 20928 w 212736"/>
                <a:gd name="connsiteY2" fmla="*/ 257175 h 257175"/>
                <a:gd name="connsiteX3" fmla="*/ 20928 w 212736"/>
                <a:gd name="connsiteY3" fmla="*/ 57150 h 257175"/>
                <a:gd name="connsiteX4" fmla="*/ 49503 w 212736"/>
                <a:gd name="connsiteY4" fmla="*/ 14288 h 257175"/>
                <a:gd name="connsiteX5" fmla="*/ 135228 w 212736"/>
                <a:gd name="connsiteY5" fmla="*/ 0 h 257175"/>
                <a:gd name="connsiteX6" fmla="*/ 178091 w 212736"/>
                <a:gd name="connsiteY6" fmla="*/ 28575 h 257175"/>
                <a:gd name="connsiteX7" fmla="*/ 206666 w 212736"/>
                <a:gd name="connsiteY7" fmla="*/ 100013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736" h="257175">
                  <a:moveTo>
                    <a:pt x="206666" y="100013"/>
                  </a:moveTo>
                  <a:cubicBezTo>
                    <a:pt x="187616" y="135732"/>
                    <a:pt x="125141" y="212213"/>
                    <a:pt x="63791" y="242888"/>
                  </a:cubicBezTo>
                  <a:cubicBezTo>
                    <a:pt x="50320" y="249623"/>
                    <a:pt x="35216" y="252413"/>
                    <a:pt x="20928" y="257175"/>
                  </a:cubicBezTo>
                  <a:cubicBezTo>
                    <a:pt x="-6292" y="175514"/>
                    <a:pt x="-7652" y="190523"/>
                    <a:pt x="20928" y="57150"/>
                  </a:cubicBezTo>
                  <a:cubicBezTo>
                    <a:pt x="24526" y="40360"/>
                    <a:pt x="34145" y="21967"/>
                    <a:pt x="49503" y="14288"/>
                  </a:cubicBezTo>
                  <a:cubicBezTo>
                    <a:pt x="75414" y="1333"/>
                    <a:pt x="106653" y="4763"/>
                    <a:pt x="135228" y="0"/>
                  </a:cubicBezTo>
                  <a:cubicBezTo>
                    <a:pt x="149516" y="9525"/>
                    <a:pt x="167364" y="15166"/>
                    <a:pt x="178091" y="28575"/>
                  </a:cubicBezTo>
                  <a:cubicBezTo>
                    <a:pt x="195390" y="50199"/>
                    <a:pt x="225716" y="64294"/>
                    <a:pt x="206666" y="10001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2227" name="Skupina 1"/>
          <p:cNvGrpSpPr>
            <a:grpSpLocks/>
          </p:cNvGrpSpPr>
          <p:nvPr/>
        </p:nvGrpSpPr>
        <p:grpSpPr bwMode="auto">
          <a:xfrm>
            <a:off x="1350963" y="760413"/>
            <a:ext cx="3151187" cy="4865687"/>
            <a:chOff x="1350858" y="759799"/>
            <a:chExt cx="3150590" cy="4866021"/>
          </a:xfrm>
        </p:grpSpPr>
        <p:sp>
          <p:nvSpPr>
            <p:cNvPr id="37" name="Obdélník 35"/>
            <p:cNvSpPr/>
            <p:nvPr/>
          </p:nvSpPr>
          <p:spPr>
            <a:xfrm>
              <a:off x="3682453" y="2871319"/>
              <a:ext cx="533299" cy="252429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Krychle 37"/>
            <p:cNvSpPr/>
            <p:nvPr/>
          </p:nvSpPr>
          <p:spPr>
            <a:xfrm flipH="1">
              <a:off x="2355555" y="4041386"/>
              <a:ext cx="668211" cy="727125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2237" name="Skupina 38"/>
            <p:cNvGrpSpPr>
              <a:grpSpLocks/>
            </p:cNvGrpSpPr>
            <p:nvPr/>
          </p:nvGrpSpPr>
          <p:grpSpPr bwMode="auto"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47" name="Oblouk 46"/>
              <p:cNvSpPr/>
              <p:nvPr/>
            </p:nvSpPr>
            <p:spPr>
              <a:xfrm rot="8095634">
                <a:off x="1934773" y="911430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8" name="Obdélník 55"/>
              <p:cNvSpPr/>
              <p:nvPr/>
            </p:nvSpPr>
            <p:spPr>
              <a:xfrm>
                <a:off x="1739805" y="3295748"/>
                <a:ext cx="2644274" cy="1000194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2200093" y="2552747"/>
                <a:ext cx="1457049" cy="1220872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2228662" y="3322738"/>
                <a:ext cx="1458636" cy="695373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51" name="Přímá spojnice 50"/>
              <p:cNvCxnSpPr/>
              <p:nvPr/>
            </p:nvCxnSpPr>
            <p:spPr>
              <a:xfrm>
                <a:off x="3171459" y="1971682"/>
                <a:ext cx="0" cy="44770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Oblouk 51"/>
              <p:cNvSpPr/>
              <p:nvPr/>
            </p:nvSpPr>
            <p:spPr>
              <a:xfrm rot="8095634">
                <a:off x="1925250" y="1473443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3" name="Oblouk 52"/>
              <p:cNvSpPr/>
              <p:nvPr/>
            </p:nvSpPr>
            <p:spPr>
              <a:xfrm rot="8095634">
                <a:off x="1925250" y="1305157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4" name="Oblouk 53"/>
              <p:cNvSpPr/>
              <p:nvPr/>
            </p:nvSpPr>
            <p:spPr>
              <a:xfrm rot="8095634">
                <a:off x="1915727" y="1136870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5" name="Oblouk 54"/>
              <p:cNvSpPr/>
              <p:nvPr/>
            </p:nvSpPr>
            <p:spPr>
              <a:xfrm rot="8095634">
                <a:off x="1925250" y="957471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6" name="Oblouk 55"/>
              <p:cNvSpPr/>
              <p:nvPr/>
            </p:nvSpPr>
            <p:spPr>
              <a:xfrm rot="8095634">
                <a:off x="1915727" y="1638555"/>
                <a:ext cx="1987687" cy="2095103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7" name="Oblouk 56"/>
              <p:cNvSpPr/>
              <p:nvPr/>
            </p:nvSpPr>
            <p:spPr>
              <a:xfrm rot="8095634">
                <a:off x="1881603" y="783627"/>
                <a:ext cx="1992449" cy="2091929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8" name="Obdélník 55"/>
              <p:cNvSpPr/>
              <p:nvPr/>
            </p:nvSpPr>
            <p:spPr>
              <a:xfrm>
                <a:off x="1606480" y="1976446"/>
                <a:ext cx="2644274" cy="750939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9" name="Obdélník 6"/>
              <p:cNvSpPr/>
              <p:nvPr/>
            </p:nvSpPr>
            <p:spPr>
              <a:xfrm rot="10800000" flipV="1">
                <a:off x="2536579" y="2105041"/>
                <a:ext cx="842802" cy="447706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0" name="Oblouk 59"/>
              <p:cNvSpPr/>
              <p:nvPr/>
            </p:nvSpPr>
            <p:spPr>
              <a:xfrm rot="8095634">
                <a:off x="1902235" y="1842562"/>
                <a:ext cx="1992450" cy="2091929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3171459" y="2105041"/>
                <a:ext cx="0" cy="44770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0" name="Krychle 39"/>
            <p:cNvSpPr/>
            <p:nvPr/>
          </p:nvSpPr>
          <p:spPr>
            <a:xfrm flipH="1">
              <a:off x="2355555" y="1761580"/>
              <a:ext cx="668211" cy="725538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délník 34"/>
            <p:cNvSpPr/>
            <p:nvPr/>
          </p:nvSpPr>
          <p:spPr>
            <a:xfrm>
              <a:off x="3580872" y="2615713"/>
              <a:ext cx="399974" cy="1409797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bdélník 35"/>
            <p:cNvSpPr/>
            <p:nvPr/>
          </p:nvSpPr>
          <p:spPr>
            <a:xfrm>
              <a:off x="3969737" y="3428569"/>
              <a:ext cx="531711" cy="25243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Volný tvar: obrazec 42"/>
            <p:cNvSpPr/>
            <p:nvPr/>
          </p:nvSpPr>
          <p:spPr>
            <a:xfrm>
              <a:off x="3358665" y="3549227"/>
              <a:ext cx="499968" cy="61917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Volný tvar: obrazec 43"/>
            <p:cNvSpPr/>
            <p:nvPr/>
          </p:nvSpPr>
          <p:spPr>
            <a:xfrm>
              <a:off x="3430089" y="2663342"/>
              <a:ext cx="371405" cy="328636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3761813" y="3482548"/>
              <a:ext cx="128564" cy="214328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3744354" y="2863380"/>
              <a:ext cx="128563" cy="214328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2245" name="TextovéPole 3"/>
            <p:cNvSpPr txBox="1">
              <a:spLocks noChangeArrowheads="1"/>
            </p:cNvSpPr>
            <p:nvPr/>
          </p:nvSpPr>
          <p:spPr bwMode="auto">
            <a:xfrm>
              <a:off x="2386115" y="5164155"/>
              <a:ext cx="83984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Cívka</a:t>
              </a:r>
            </a:p>
          </p:txBody>
        </p:sp>
      </p:grpSp>
      <p:sp>
        <p:nvSpPr>
          <p:cNvPr id="52228" name="TextovéPole 2"/>
          <p:cNvSpPr txBox="1">
            <a:spLocks noChangeArrowheads="1"/>
          </p:cNvSpPr>
          <p:nvPr/>
        </p:nvSpPr>
        <p:spPr bwMode="auto">
          <a:xfrm>
            <a:off x="4910138" y="1108075"/>
            <a:ext cx="39671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A – elektromagnet</a:t>
            </a:r>
          </a:p>
          <a:p>
            <a:r>
              <a:rPr lang="cs-CZ" altLang="cs-CZ" sz="2400"/>
              <a:t>Na obrázku B – tyčový magnet</a:t>
            </a:r>
          </a:p>
        </p:txBody>
      </p:sp>
      <p:sp>
        <p:nvSpPr>
          <p:cNvPr id="52229" name="TextovéPole 4"/>
          <p:cNvSpPr txBox="1">
            <a:spLocks noChangeArrowheads="1"/>
          </p:cNvSpPr>
          <p:nvPr/>
        </p:nvSpPr>
        <p:spPr bwMode="auto">
          <a:xfrm>
            <a:off x="576263" y="317500"/>
            <a:ext cx="108608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Popiš, </a:t>
            </a:r>
            <a:r>
              <a:rPr lang="cs-CZ" altLang="cs-CZ" sz="2400" dirty="0"/>
              <a:t>co vidíš na obrázku A </a:t>
            </a:r>
            <a:r>
              <a:rPr lang="cs-CZ" altLang="cs-CZ" sz="2400" dirty="0" err="1"/>
              <a:t>a</a:t>
            </a:r>
            <a:r>
              <a:rPr lang="cs-CZ" altLang="cs-CZ" sz="2400" dirty="0"/>
              <a:t> obrázku B. Proveď kontrolu kliknutím na černý obdélník.</a:t>
            </a:r>
          </a:p>
        </p:txBody>
      </p:sp>
      <p:sp>
        <p:nvSpPr>
          <p:cNvPr id="52230" name="TextovéPole 6"/>
          <p:cNvSpPr txBox="1">
            <a:spLocks noChangeArrowheads="1"/>
          </p:cNvSpPr>
          <p:nvPr/>
        </p:nvSpPr>
        <p:spPr bwMode="auto">
          <a:xfrm>
            <a:off x="417513" y="2787650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52231" name="TextovéPole 61"/>
          <p:cNvSpPr txBox="1">
            <a:spLocks noChangeArrowheads="1"/>
          </p:cNvSpPr>
          <p:nvPr/>
        </p:nvSpPr>
        <p:spPr bwMode="auto">
          <a:xfrm>
            <a:off x="7011988" y="278130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8035925" y="3375025"/>
            <a:ext cx="557213" cy="51593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8027988" y="3200400"/>
            <a:ext cx="768350" cy="166688"/>
          </a:xfrm>
          <a:custGeom>
            <a:avLst/>
            <a:gdLst>
              <a:gd name="connsiteX0" fmla="*/ 0 w 612559"/>
              <a:gd name="connsiteY0" fmla="*/ 182375 h 182375"/>
              <a:gd name="connsiteX1" fmla="*/ 45594 w 612559"/>
              <a:gd name="connsiteY1" fmla="*/ 0 h 182375"/>
              <a:gd name="connsiteX2" fmla="*/ 612559 w 612559"/>
              <a:gd name="connsiteY2" fmla="*/ 0 h 182375"/>
              <a:gd name="connsiteX3" fmla="*/ 566965 w 612559"/>
              <a:gd name="connsiteY3" fmla="*/ 182375 h 182375"/>
              <a:gd name="connsiteX4" fmla="*/ 0 w 612559"/>
              <a:gd name="connsiteY4" fmla="*/ 182375 h 182375"/>
              <a:gd name="connsiteX0" fmla="*/ 0 w 612559"/>
              <a:gd name="connsiteY0" fmla="*/ 182375 h 182375"/>
              <a:gd name="connsiteX1" fmla="*/ 107738 w 612559"/>
              <a:gd name="connsiteY1" fmla="*/ 0 h 182375"/>
              <a:gd name="connsiteX2" fmla="*/ 612559 w 612559"/>
              <a:gd name="connsiteY2" fmla="*/ 0 h 182375"/>
              <a:gd name="connsiteX3" fmla="*/ 566965 w 612559"/>
              <a:gd name="connsiteY3" fmla="*/ 182375 h 182375"/>
              <a:gd name="connsiteX4" fmla="*/ 0 w 612559"/>
              <a:gd name="connsiteY4" fmla="*/ 182375 h 182375"/>
              <a:gd name="connsiteX0" fmla="*/ 0 w 807867"/>
              <a:gd name="connsiteY0" fmla="*/ 182375 h 182375"/>
              <a:gd name="connsiteX1" fmla="*/ 107738 w 807867"/>
              <a:gd name="connsiteY1" fmla="*/ 0 h 182375"/>
              <a:gd name="connsiteX2" fmla="*/ 807867 w 807867"/>
              <a:gd name="connsiteY2" fmla="*/ 26633 h 182375"/>
              <a:gd name="connsiteX3" fmla="*/ 566965 w 807867"/>
              <a:gd name="connsiteY3" fmla="*/ 182375 h 182375"/>
              <a:gd name="connsiteX4" fmla="*/ 0 w 807867"/>
              <a:gd name="connsiteY4" fmla="*/ 182375 h 182375"/>
              <a:gd name="connsiteX0" fmla="*/ 0 w 958788"/>
              <a:gd name="connsiteY0" fmla="*/ 191253 h 191253"/>
              <a:gd name="connsiteX1" fmla="*/ 258659 w 958788"/>
              <a:gd name="connsiteY1" fmla="*/ 0 h 191253"/>
              <a:gd name="connsiteX2" fmla="*/ 958788 w 958788"/>
              <a:gd name="connsiteY2" fmla="*/ 26633 h 191253"/>
              <a:gd name="connsiteX3" fmla="*/ 717886 w 958788"/>
              <a:gd name="connsiteY3" fmla="*/ 182375 h 191253"/>
              <a:gd name="connsiteX4" fmla="*/ 0 w 958788"/>
              <a:gd name="connsiteY4" fmla="*/ 191253 h 191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8788" h="191253">
                <a:moveTo>
                  <a:pt x="0" y="191253"/>
                </a:moveTo>
                <a:lnTo>
                  <a:pt x="258659" y="0"/>
                </a:lnTo>
                <a:lnTo>
                  <a:pt x="958788" y="26633"/>
                </a:lnTo>
                <a:lnTo>
                  <a:pt x="717886" y="182375"/>
                </a:lnTo>
                <a:lnTo>
                  <a:pt x="0" y="191253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10138" y="1112838"/>
            <a:ext cx="4268787" cy="8350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250" name="Skupina 12"/>
          <p:cNvGrpSpPr>
            <a:grpSpLocks/>
          </p:cNvGrpSpPr>
          <p:nvPr/>
        </p:nvGrpSpPr>
        <p:grpSpPr bwMode="auto">
          <a:xfrm>
            <a:off x="1206500" y="53975"/>
            <a:ext cx="3833813" cy="5080000"/>
            <a:chOff x="1379716" y="196859"/>
            <a:chExt cx="3834007" cy="5080230"/>
          </a:xfrm>
        </p:grpSpPr>
        <p:sp>
          <p:nvSpPr>
            <p:cNvPr id="44" name="Obdélník 35"/>
            <p:cNvSpPr/>
            <p:nvPr/>
          </p:nvSpPr>
          <p:spPr>
            <a:xfrm>
              <a:off x="3903969" y="3370416"/>
              <a:ext cx="531840" cy="252423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 flipH="1">
              <a:off x="2449745" y="4549981"/>
              <a:ext cx="569942" cy="727108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522598" y="3686342"/>
              <a:ext cx="2656022" cy="1011284"/>
            </a:xfrm>
            <a:custGeom>
              <a:avLst/>
              <a:gdLst>
                <a:gd name="connsiteX0" fmla="*/ 0 w 2184054"/>
                <a:gd name="connsiteY0" fmla="*/ 0 h 996898"/>
                <a:gd name="connsiteX1" fmla="*/ 2184054 w 2184054"/>
                <a:gd name="connsiteY1" fmla="*/ 0 h 996898"/>
                <a:gd name="connsiteX2" fmla="*/ 2184054 w 2184054"/>
                <a:gd name="connsiteY2" fmla="*/ 996898 h 996898"/>
                <a:gd name="connsiteX3" fmla="*/ 0 w 2184054"/>
                <a:gd name="connsiteY3" fmla="*/ 996898 h 996898"/>
                <a:gd name="connsiteX4" fmla="*/ 0 w 2184054"/>
                <a:gd name="connsiteY4" fmla="*/ 0 h 996898"/>
                <a:gd name="connsiteX0" fmla="*/ 0 w 2655541"/>
                <a:gd name="connsiteY0" fmla="*/ 0 h 996898"/>
                <a:gd name="connsiteX1" fmla="*/ 2655541 w 2655541"/>
                <a:gd name="connsiteY1" fmla="*/ 0 h 996898"/>
                <a:gd name="connsiteX2" fmla="*/ 2655541 w 2655541"/>
                <a:gd name="connsiteY2" fmla="*/ 996898 h 996898"/>
                <a:gd name="connsiteX3" fmla="*/ 471487 w 2655541"/>
                <a:gd name="connsiteY3" fmla="*/ 996898 h 996898"/>
                <a:gd name="connsiteX4" fmla="*/ 0 w 2655541"/>
                <a:gd name="connsiteY4" fmla="*/ 0 h 996898"/>
                <a:gd name="connsiteX0" fmla="*/ 0 w 2655541"/>
                <a:gd name="connsiteY0" fmla="*/ 14287 h 1011185"/>
                <a:gd name="connsiteX1" fmla="*/ 2241203 w 2655541"/>
                <a:gd name="connsiteY1" fmla="*/ 0 h 1011185"/>
                <a:gd name="connsiteX2" fmla="*/ 2655541 w 2655541"/>
                <a:gd name="connsiteY2" fmla="*/ 1011185 h 1011185"/>
                <a:gd name="connsiteX3" fmla="*/ 471487 w 2655541"/>
                <a:gd name="connsiteY3" fmla="*/ 1011185 h 1011185"/>
                <a:gd name="connsiteX4" fmla="*/ 0 w 2655541"/>
                <a:gd name="connsiteY4" fmla="*/ 14287 h 1011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5541" h="1011185">
                  <a:moveTo>
                    <a:pt x="0" y="14287"/>
                  </a:moveTo>
                  <a:lnTo>
                    <a:pt x="2241203" y="0"/>
                  </a:lnTo>
                  <a:lnTo>
                    <a:pt x="2655541" y="1011185"/>
                  </a:lnTo>
                  <a:lnTo>
                    <a:pt x="471487" y="1011185"/>
                  </a:lnTo>
                  <a:lnTo>
                    <a:pt x="0" y="14287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79716" y="2438510"/>
              <a:ext cx="2684599" cy="781085"/>
            </a:xfrm>
            <a:custGeom>
              <a:avLst/>
              <a:gdLst>
                <a:gd name="connsiteX0" fmla="*/ 0 w 2242216"/>
                <a:gd name="connsiteY0" fmla="*/ 0 h 768299"/>
                <a:gd name="connsiteX1" fmla="*/ 2242216 w 2242216"/>
                <a:gd name="connsiteY1" fmla="*/ 0 h 768299"/>
                <a:gd name="connsiteX2" fmla="*/ 2242216 w 2242216"/>
                <a:gd name="connsiteY2" fmla="*/ 768299 h 768299"/>
                <a:gd name="connsiteX3" fmla="*/ 0 w 2242216"/>
                <a:gd name="connsiteY3" fmla="*/ 768299 h 768299"/>
                <a:gd name="connsiteX4" fmla="*/ 0 w 2242216"/>
                <a:gd name="connsiteY4" fmla="*/ 0 h 768299"/>
                <a:gd name="connsiteX0" fmla="*/ 0 w 2685128"/>
                <a:gd name="connsiteY0" fmla="*/ 14287 h 768299"/>
                <a:gd name="connsiteX1" fmla="*/ 2685128 w 2685128"/>
                <a:gd name="connsiteY1" fmla="*/ 0 h 768299"/>
                <a:gd name="connsiteX2" fmla="*/ 2685128 w 2685128"/>
                <a:gd name="connsiteY2" fmla="*/ 768299 h 768299"/>
                <a:gd name="connsiteX3" fmla="*/ 442912 w 2685128"/>
                <a:gd name="connsiteY3" fmla="*/ 768299 h 768299"/>
                <a:gd name="connsiteX4" fmla="*/ 0 w 2685128"/>
                <a:gd name="connsiteY4" fmla="*/ 14287 h 768299"/>
                <a:gd name="connsiteX0" fmla="*/ 0 w 2685128"/>
                <a:gd name="connsiteY0" fmla="*/ 28574 h 782586"/>
                <a:gd name="connsiteX1" fmla="*/ 2113628 w 2685128"/>
                <a:gd name="connsiteY1" fmla="*/ 0 h 782586"/>
                <a:gd name="connsiteX2" fmla="*/ 2685128 w 2685128"/>
                <a:gd name="connsiteY2" fmla="*/ 782586 h 782586"/>
                <a:gd name="connsiteX3" fmla="*/ 442912 w 2685128"/>
                <a:gd name="connsiteY3" fmla="*/ 782586 h 782586"/>
                <a:gd name="connsiteX4" fmla="*/ 0 w 2685128"/>
                <a:gd name="connsiteY4" fmla="*/ 28574 h 78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5128" h="782586">
                  <a:moveTo>
                    <a:pt x="0" y="28574"/>
                  </a:moveTo>
                  <a:lnTo>
                    <a:pt x="2113628" y="0"/>
                  </a:lnTo>
                  <a:lnTo>
                    <a:pt x="2685128" y="782586"/>
                  </a:lnTo>
                  <a:lnTo>
                    <a:pt x="442912" y="782586"/>
                  </a:lnTo>
                  <a:lnTo>
                    <a:pt x="0" y="28574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3293" name="Obrázek 4" descr="Obsah obrázku přenosný počítač&#10;&#10;Popis byl vytvořen automatic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6887426" flipH="1">
              <a:off x="1748707" y="76163"/>
              <a:ext cx="3344319" cy="3585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Volný tvar: obrazec 6"/>
            <p:cNvSpPr/>
            <p:nvPr/>
          </p:nvSpPr>
          <p:spPr>
            <a:xfrm>
              <a:off x="3484848" y="2517889"/>
              <a:ext cx="180984" cy="190509"/>
            </a:xfrm>
            <a:custGeom>
              <a:avLst/>
              <a:gdLst>
                <a:gd name="connsiteX0" fmla="*/ 66302 w 182167"/>
                <a:gd name="connsiteY0" fmla="*/ 2901 h 191155"/>
                <a:gd name="connsiteX1" fmla="*/ 180602 w 182167"/>
                <a:gd name="connsiteY1" fmla="*/ 88626 h 191155"/>
                <a:gd name="connsiteX2" fmla="*/ 166315 w 182167"/>
                <a:gd name="connsiteY2" fmla="*/ 188639 h 191155"/>
                <a:gd name="connsiteX3" fmla="*/ 9152 w 182167"/>
                <a:gd name="connsiteY3" fmla="*/ 174351 h 191155"/>
                <a:gd name="connsiteX4" fmla="*/ 23440 w 182167"/>
                <a:gd name="connsiteY4" fmla="*/ 88626 h 191155"/>
                <a:gd name="connsiteX5" fmla="*/ 52015 w 182167"/>
                <a:gd name="connsiteY5" fmla="*/ 45764 h 191155"/>
                <a:gd name="connsiteX6" fmla="*/ 66302 w 182167"/>
                <a:gd name="connsiteY6" fmla="*/ 2901 h 19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2167" h="191155">
                  <a:moveTo>
                    <a:pt x="66302" y="2901"/>
                  </a:moveTo>
                  <a:cubicBezTo>
                    <a:pt x="87733" y="10045"/>
                    <a:pt x="174920" y="60218"/>
                    <a:pt x="180602" y="88626"/>
                  </a:cubicBezTo>
                  <a:cubicBezTo>
                    <a:pt x="187206" y="121648"/>
                    <a:pt x="171077" y="155301"/>
                    <a:pt x="166315" y="188639"/>
                  </a:cubicBezTo>
                  <a:cubicBezTo>
                    <a:pt x="113927" y="183876"/>
                    <a:pt x="52247" y="204517"/>
                    <a:pt x="9152" y="174351"/>
                  </a:cubicBezTo>
                  <a:cubicBezTo>
                    <a:pt x="-14580" y="157738"/>
                    <a:pt x="14279" y="116109"/>
                    <a:pt x="23440" y="88626"/>
                  </a:cubicBezTo>
                  <a:cubicBezTo>
                    <a:pt x="28870" y="72336"/>
                    <a:pt x="39873" y="57906"/>
                    <a:pt x="52015" y="45764"/>
                  </a:cubicBezTo>
                  <a:cubicBezTo>
                    <a:pt x="98840" y="-1061"/>
                    <a:pt x="44871" y="-4243"/>
                    <a:pt x="66302" y="29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Volný tvar: obrazec 7"/>
            <p:cNvSpPr/>
            <p:nvPr/>
          </p:nvSpPr>
          <p:spPr>
            <a:xfrm>
              <a:off x="2703758" y="3130692"/>
              <a:ext cx="488975" cy="163520"/>
            </a:xfrm>
            <a:custGeom>
              <a:avLst/>
              <a:gdLst>
                <a:gd name="connsiteX0" fmla="*/ 17598 w 489086"/>
                <a:gd name="connsiteY0" fmla="*/ 4000 h 162781"/>
                <a:gd name="connsiteX1" fmla="*/ 289061 w 489086"/>
                <a:gd name="connsiteY1" fmla="*/ 18287 h 162781"/>
                <a:gd name="connsiteX2" fmla="*/ 489086 w 489086"/>
                <a:gd name="connsiteY2" fmla="*/ 32575 h 162781"/>
                <a:gd name="connsiteX3" fmla="*/ 474798 w 489086"/>
                <a:gd name="connsiteY3" fmla="*/ 75437 h 162781"/>
                <a:gd name="connsiteX4" fmla="*/ 431936 w 489086"/>
                <a:gd name="connsiteY4" fmla="*/ 89725 h 162781"/>
                <a:gd name="connsiteX5" fmla="*/ 331923 w 489086"/>
                <a:gd name="connsiteY5" fmla="*/ 118300 h 162781"/>
                <a:gd name="connsiteX6" fmla="*/ 289061 w 489086"/>
                <a:gd name="connsiteY6" fmla="*/ 161162 h 162781"/>
                <a:gd name="connsiteX7" fmla="*/ 203336 w 489086"/>
                <a:gd name="connsiteY7" fmla="*/ 146875 h 162781"/>
                <a:gd name="connsiteX8" fmla="*/ 117611 w 489086"/>
                <a:gd name="connsiteY8" fmla="*/ 118300 h 162781"/>
                <a:gd name="connsiteX9" fmla="*/ 46173 w 489086"/>
                <a:gd name="connsiteY9" fmla="*/ 104012 h 162781"/>
                <a:gd name="connsiteX10" fmla="*/ 17598 w 489086"/>
                <a:gd name="connsiteY10" fmla="*/ 4000 h 162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9086" h="162781">
                  <a:moveTo>
                    <a:pt x="17598" y="4000"/>
                  </a:moveTo>
                  <a:cubicBezTo>
                    <a:pt x="58079" y="-10287"/>
                    <a:pt x="23166" y="18287"/>
                    <a:pt x="289061" y="18287"/>
                  </a:cubicBezTo>
                  <a:cubicBezTo>
                    <a:pt x="355906" y="18287"/>
                    <a:pt x="422411" y="27812"/>
                    <a:pt x="489086" y="32575"/>
                  </a:cubicBezTo>
                  <a:cubicBezTo>
                    <a:pt x="484323" y="46862"/>
                    <a:pt x="485447" y="64788"/>
                    <a:pt x="474798" y="75437"/>
                  </a:cubicBezTo>
                  <a:cubicBezTo>
                    <a:pt x="464149" y="86086"/>
                    <a:pt x="446417" y="85588"/>
                    <a:pt x="431936" y="89725"/>
                  </a:cubicBezTo>
                  <a:cubicBezTo>
                    <a:pt x="306346" y="125608"/>
                    <a:pt x="434700" y="84040"/>
                    <a:pt x="331923" y="118300"/>
                  </a:cubicBezTo>
                  <a:cubicBezTo>
                    <a:pt x="317636" y="132587"/>
                    <a:pt x="308785" y="156779"/>
                    <a:pt x="289061" y="161162"/>
                  </a:cubicBezTo>
                  <a:cubicBezTo>
                    <a:pt x="260782" y="167446"/>
                    <a:pt x="231440" y="153901"/>
                    <a:pt x="203336" y="146875"/>
                  </a:cubicBezTo>
                  <a:cubicBezTo>
                    <a:pt x="174115" y="139570"/>
                    <a:pt x="147147" y="124207"/>
                    <a:pt x="117611" y="118300"/>
                  </a:cubicBezTo>
                  <a:lnTo>
                    <a:pt x="46173" y="104012"/>
                  </a:lnTo>
                  <a:cubicBezTo>
                    <a:pt x="14956" y="57187"/>
                    <a:pt x="-22883" y="18287"/>
                    <a:pt x="17598" y="4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Volný tvar: obrazec 8"/>
            <p:cNvSpPr/>
            <p:nvPr/>
          </p:nvSpPr>
          <p:spPr>
            <a:xfrm>
              <a:off x="1522598" y="2438510"/>
              <a:ext cx="769977" cy="568351"/>
            </a:xfrm>
            <a:custGeom>
              <a:avLst/>
              <a:gdLst>
                <a:gd name="connsiteX0" fmla="*/ 41140 w 769802"/>
                <a:gd name="connsiteY0" fmla="*/ 3999 h 589786"/>
                <a:gd name="connsiteX1" fmla="*/ 541202 w 769802"/>
                <a:gd name="connsiteY1" fmla="*/ 18286 h 589786"/>
                <a:gd name="connsiteX2" fmla="*/ 598352 w 769802"/>
                <a:gd name="connsiteY2" fmla="*/ 32574 h 589786"/>
                <a:gd name="connsiteX3" fmla="*/ 698365 w 769802"/>
                <a:gd name="connsiteY3" fmla="*/ 3999 h 589786"/>
                <a:gd name="connsiteX4" fmla="*/ 755515 w 769802"/>
                <a:gd name="connsiteY4" fmla="*/ 75436 h 589786"/>
                <a:gd name="connsiteX5" fmla="*/ 769802 w 769802"/>
                <a:gd name="connsiteY5" fmla="*/ 118299 h 589786"/>
                <a:gd name="connsiteX6" fmla="*/ 755515 w 769802"/>
                <a:gd name="connsiteY6" fmla="*/ 432624 h 589786"/>
                <a:gd name="connsiteX7" fmla="*/ 726940 w 769802"/>
                <a:gd name="connsiteY7" fmla="*/ 518349 h 589786"/>
                <a:gd name="connsiteX8" fmla="*/ 712652 w 769802"/>
                <a:gd name="connsiteY8" fmla="*/ 561211 h 589786"/>
                <a:gd name="connsiteX9" fmla="*/ 626927 w 769802"/>
                <a:gd name="connsiteY9" fmla="*/ 589786 h 589786"/>
                <a:gd name="connsiteX10" fmla="*/ 398327 w 769802"/>
                <a:gd name="connsiteY10" fmla="*/ 575499 h 589786"/>
                <a:gd name="connsiteX11" fmla="*/ 355465 w 769802"/>
                <a:gd name="connsiteY11" fmla="*/ 546924 h 589786"/>
                <a:gd name="connsiteX12" fmla="*/ 269740 w 769802"/>
                <a:gd name="connsiteY12" fmla="*/ 518349 h 589786"/>
                <a:gd name="connsiteX13" fmla="*/ 198302 w 769802"/>
                <a:gd name="connsiteY13" fmla="*/ 461199 h 589786"/>
                <a:gd name="connsiteX14" fmla="*/ 126865 w 769802"/>
                <a:gd name="connsiteY14" fmla="*/ 404049 h 589786"/>
                <a:gd name="connsiteX15" fmla="*/ 98290 w 769802"/>
                <a:gd name="connsiteY15" fmla="*/ 361186 h 589786"/>
                <a:gd name="connsiteX16" fmla="*/ 69715 w 769802"/>
                <a:gd name="connsiteY16" fmla="*/ 246886 h 589786"/>
                <a:gd name="connsiteX17" fmla="*/ 55427 w 769802"/>
                <a:gd name="connsiteY17" fmla="*/ 204024 h 589786"/>
                <a:gd name="connsiteX18" fmla="*/ 41140 w 769802"/>
                <a:gd name="connsiteY18" fmla="*/ 89724 h 589786"/>
                <a:gd name="connsiteX19" fmla="*/ 41140 w 769802"/>
                <a:gd name="connsiteY19" fmla="*/ 3999 h 58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9802" h="589786">
                  <a:moveTo>
                    <a:pt x="41140" y="3999"/>
                  </a:moveTo>
                  <a:cubicBezTo>
                    <a:pt x="124484" y="-7907"/>
                    <a:pt x="374665" y="9746"/>
                    <a:pt x="541202" y="18286"/>
                  </a:cubicBezTo>
                  <a:cubicBezTo>
                    <a:pt x="560813" y="19292"/>
                    <a:pt x="578716" y="32574"/>
                    <a:pt x="598352" y="32574"/>
                  </a:cubicBezTo>
                  <a:cubicBezTo>
                    <a:pt x="616288" y="32574"/>
                    <a:pt x="678155" y="10735"/>
                    <a:pt x="698365" y="3999"/>
                  </a:cubicBezTo>
                  <a:cubicBezTo>
                    <a:pt x="734276" y="111735"/>
                    <a:pt x="681657" y="-16888"/>
                    <a:pt x="755515" y="75436"/>
                  </a:cubicBezTo>
                  <a:cubicBezTo>
                    <a:pt x="764923" y="87196"/>
                    <a:pt x="765040" y="104011"/>
                    <a:pt x="769802" y="118299"/>
                  </a:cubicBezTo>
                  <a:cubicBezTo>
                    <a:pt x="765040" y="223074"/>
                    <a:pt x="766688" y="328338"/>
                    <a:pt x="755515" y="432624"/>
                  </a:cubicBezTo>
                  <a:cubicBezTo>
                    <a:pt x="752306" y="462573"/>
                    <a:pt x="736465" y="489774"/>
                    <a:pt x="726940" y="518349"/>
                  </a:cubicBezTo>
                  <a:cubicBezTo>
                    <a:pt x="722177" y="532636"/>
                    <a:pt x="726939" y="556449"/>
                    <a:pt x="712652" y="561211"/>
                  </a:cubicBezTo>
                  <a:lnTo>
                    <a:pt x="626927" y="589786"/>
                  </a:lnTo>
                  <a:cubicBezTo>
                    <a:pt x="550727" y="585024"/>
                    <a:pt x="473741" y="587406"/>
                    <a:pt x="398327" y="575499"/>
                  </a:cubicBezTo>
                  <a:cubicBezTo>
                    <a:pt x="381366" y="572821"/>
                    <a:pt x="371156" y="553898"/>
                    <a:pt x="355465" y="546924"/>
                  </a:cubicBezTo>
                  <a:cubicBezTo>
                    <a:pt x="327940" y="534691"/>
                    <a:pt x="269740" y="518349"/>
                    <a:pt x="269740" y="518349"/>
                  </a:cubicBezTo>
                  <a:cubicBezTo>
                    <a:pt x="187848" y="395510"/>
                    <a:pt x="296891" y="540069"/>
                    <a:pt x="198302" y="461199"/>
                  </a:cubicBezTo>
                  <a:cubicBezTo>
                    <a:pt x="105978" y="387341"/>
                    <a:pt x="234601" y="439960"/>
                    <a:pt x="126865" y="404049"/>
                  </a:cubicBezTo>
                  <a:cubicBezTo>
                    <a:pt x="117340" y="389761"/>
                    <a:pt x="105969" y="376545"/>
                    <a:pt x="98290" y="361186"/>
                  </a:cubicBezTo>
                  <a:cubicBezTo>
                    <a:pt x="81958" y="328522"/>
                    <a:pt x="77869" y="279500"/>
                    <a:pt x="69715" y="246886"/>
                  </a:cubicBezTo>
                  <a:cubicBezTo>
                    <a:pt x="66062" y="232275"/>
                    <a:pt x="60190" y="218311"/>
                    <a:pt x="55427" y="204024"/>
                  </a:cubicBezTo>
                  <a:cubicBezTo>
                    <a:pt x="50665" y="165924"/>
                    <a:pt x="46978" y="127674"/>
                    <a:pt x="41140" y="89724"/>
                  </a:cubicBezTo>
                  <a:cubicBezTo>
                    <a:pt x="24050" y="-21362"/>
                    <a:pt x="-42204" y="15905"/>
                    <a:pt x="41140" y="39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olný tvar: obrazec 9"/>
            <p:cNvSpPr/>
            <p:nvPr/>
          </p:nvSpPr>
          <p:spPr>
            <a:xfrm>
              <a:off x="1649605" y="2795715"/>
              <a:ext cx="301640" cy="311164"/>
            </a:xfrm>
            <a:custGeom>
              <a:avLst/>
              <a:gdLst>
                <a:gd name="connsiteX0" fmla="*/ 29690 w 302814"/>
                <a:gd name="connsiteY0" fmla="*/ 9843 h 309881"/>
                <a:gd name="connsiteX1" fmla="*/ 115415 w 302814"/>
                <a:gd name="connsiteY1" fmla="*/ 109856 h 309881"/>
                <a:gd name="connsiteX2" fmla="*/ 229715 w 302814"/>
                <a:gd name="connsiteY2" fmla="*/ 138431 h 309881"/>
                <a:gd name="connsiteX3" fmla="*/ 272577 w 302814"/>
                <a:gd name="connsiteY3" fmla="*/ 167006 h 309881"/>
                <a:gd name="connsiteX4" fmla="*/ 286865 w 302814"/>
                <a:gd name="connsiteY4" fmla="*/ 309881 h 309881"/>
                <a:gd name="connsiteX5" fmla="*/ 172565 w 302814"/>
                <a:gd name="connsiteY5" fmla="*/ 281306 h 309881"/>
                <a:gd name="connsiteX6" fmla="*/ 72552 w 302814"/>
                <a:gd name="connsiteY6" fmla="*/ 152718 h 309881"/>
                <a:gd name="connsiteX7" fmla="*/ 15402 w 302814"/>
                <a:gd name="connsiteY7" fmla="*/ 52706 h 309881"/>
                <a:gd name="connsiteX8" fmla="*/ 1115 w 302814"/>
                <a:gd name="connsiteY8" fmla="*/ 9843 h 309881"/>
                <a:gd name="connsiteX9" fmla="*/ 29690 w 302814"/>
                <a:gd name="connsiteY9" fmla="*/ 9843 h 309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814" h="309881">
                  <a:moveTo>
                    <a:pt x="29690" y="9843"/>
                  </a:moveTo>
                  <a:cubicBezTo>
                    <a:pt x="48740" y="26512"/>
                    <a:pt x="64787" y="91446"/>
                    <a:pt x="115415" y="109856"/>
                  </a:cubicBezTo>
                  <a:cubicBezTo>
                    <a:pt x="152323" y="123277"/>
                    <a:pt x="229715" y="138431"/>
                    <a:pt x="229715" y="138431"/>
                  </a:cubicBezTo>
                  <a:cubicBezTo>
                    <a:pt x="244002" y="147956"/>
                    <a:pt x="260435" y="154864"/>
                    <a:pt x="272577" y="167006"/>
                  </a:cubicBezTo>
                  <a:cubicBezTo>
                    <a:pt x="322786" y="217215"/>
                    <a:pt x="297788" y="233414"/>
                    <a:pt x="286865" y="309881"/>
                  </a:cubicBezTo>
                  <a:cubicBezTo>
                    <a:pt x="248765" y="300356"/>
                    <a:pt x="194350" y="313983"/>
                    <a:pt x="172565" y="281306"/>
                  </a:cubicBezTo>
                  <a:cubicBezTo>
                    <a:pt x="104207" y="178769"/>
                    <a:pt x="139699" y="219865"/>
                    <a:pt x="72552" y="152718"/>
                  </a:cubicBezTo>
                  <a:cubicBezTo>
                    <a:pt x="39794" y="54441"/>
                    <a:pt x="84601" y="173805"/>
                    <a:pt x="15402" y="52706"/>
                  </a:cubicBezTo>
                  <a:cubicBezTo>
                    <a:pt x="7930" y="39630"/>
                    <a:pt x="-3648" y="24131"/>
                    <a:pt x="1115" y="9843"/>
                  </a:cubicBezTo>
                  <a:cubicBezTo>
                    <a:pt x="4127" y="807"/>
                    <a:pt x="10640" y="-6826"/>
                    <a:pt x="29690" y="98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 flipH="1">
              <a:off x="2381480" y="2149572"/>
              <a:ext cx="596930" cy="725521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2186189" y="3220388"/>
              <a:ext cx="1389086" cy="1161871"/>
              <a:chOff x="4674081" y="3873881"/>
              <a:chExt cx="1671637" cy="1161871"/>
            </a:xfrm>
            <a:solidFill>
              <a:srgbClr val="FF3300"/>
            </a:solidFill>
          </p:grpSpPr>
          <p:sp>
            <p:nvSpPr>
              <p:cNvPr id="16" name="Ovál 15"/>
              <p:cNvSpPr/>
              <p:nvPr/>
            </p:nvSpPr>
            <p:spPr>
              <a:xfrm>
                <a:off x="4674081" y="4590323"/>
                <a:ext cx="1671637" cy="4454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4674081" y="3873881"/>
                <a:ext cx="1657792" cy="90032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0" name="Volný tvar: obrazec 19"/>
            <p:cNvSpPr/>
            <p:nvPr/>
          </p:nvSpPr>
          <p:spPr>
            <a:xfrm>
              <a:off x="2735510" y="3205308"/>
              <a:ext cx="544541" cy="300051"/>
            </a:xfrm>
            <a:custGeom>
              <a:avLst/>
              <a:gdLst>
                <a:gd name="connsiteX0" fmla="*/ 15260 w 544393"/>
                <a:gd name="connsiteY0" fmla="*/ 57243 h 300131"/>
                <a:gd name="connsiteX1" fmla="*/ 15260 w 544393"/>
                <a:gd name="connsiteY1" fmla="*/ 257268 h 300131"/>
                <a:gd name="connsiteX2" fmla="*/ 58123 w 544393"/>
                <a:gd name="connsiteY2" fmla="*/ 271556 h 300131"/>
                <a:gd name="connsiteX3" fmla="*/ 172423 w 544393"/>
                <a:gd name="connsiteY3" fmla="*/ 300131 h 300131"/>
                <a:gd name="connsiteX4" fmla="*/ 301010 w 544393"/>
                <a:gd name="connsiteY4" fmla="*/ 285843 h 300131"/>
                <a:gd name="connsiteX5" fmla="*/ 386735 w 544393"/>
                <a:gd name="connsiteY5" fmla="*/ 228693 h 300131"/>
                <a:gd name="connsiteX6" fmla="*/ 415310 w 544393"/>
                <a:gd name="connsiteY6" fmla="*/ 185831 h 300131"/>
                <a:gd name="connsiteX7" fmla="*/ 429598 w 544393"/>
                <a:gd name="connsiteY7" fmla="*/ 142968 h 300131"/>
                <a:gd name="connsiteX8" fmla="*/ 515323 w 544393"/>
                <a:gd name="connsiteY8" fmla="*/ 71531 h 300131"/>
                <a:gd name="connsiteX9" fmla="*/ 543898 w 544393"/>
                <a:gd name="connsiteY9" fmla="*/ 28668 h 300131"/>
                <a:gd name="connsiteX10" fmla="*/ 501035 w 544393"/>
                <a:gd name="connsiteY10" fmla="*/ 14381 h 300131"/>
                <a:gd name="connsiteX11" fmla="*/ 43835 w 544393"/>
                <a:gd name="connsiteY11" fmla="*/ 93 h 30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4393" h="300131">
                  <a:moveTo>
                    <a:pt x="15260" y="57243"/>
                  </a:moveTo>
                  <a:cubicBezTo>
                    <a:pt x="6794" y="116508"/>
                    <a:pt x="-14372" y="198003"/>
                    <a:pt x="15260" y="257268"/>
                  </a:cubicBezTo>
                  <a:cubicBezTo>
                    <a:pt x="21995" y="270739"/>
                    <a:pt x="43512" y="267903"/>
                    <a:pt x="58123" y="271556"/>
                  </a:cubicBezTo>
                  <a:lnTo>
                    <a:pt x="172423" y="300131"/>
                  </a:lnTo>
                  <a:cubicBezTo>
                    <a:pt x="215285" y="295368"/>
                    <a:pt x="260097" y="299481"/>
                    <a:pt x="301010" y="285843"/>
                  </a:cubicBezTo>
                  <a:cubicBezTo>
                    <a:pt x="333590" y="274983"/>
                    <a:pt x="386735" y="228693"/>
                    <a:pt x="386735" y="228693"/>
                  </a:cubicBezTo>
                  <a:cubicBezTo>
                    <a:pt x="396260" y="214406"/>
                    <a:pt x="407631" y="201189"/>
                    <a:pt x="415310" y="185831"/>
                  </a:cubicBezTo>
                  <a:cubicBezTo>
                    <a:pt x="422045" y="172360"/>
                    <a:pt x="421244" y="155499"/>
                    <a:pt x="429598" y="142968"/>
                  </a:cubicBezTo>
                  <a:cubicBezTo>
                    <a:pt x="451600" y="109965"/>
                    <a:pt x="483695" y="92616"/>
                    <a:pt x="515323" y="71531"/>
                  </a:cubicBezTo>
                  <a:cubicBezTo>
                    <a:pt x="524848" y="57243"/>
                    <a:pt x="548063" y="45327"/>
                    <a:pt x="543898" y="28668"/>
                  </a:cubicBezTo>
                  <a:cubicBezTo>
                    <a:pt x="540245" y="14057"/>
                    <a:pt x="516047" y="15582"/>
                    <a:pt x="501035" y="14381"/>
                  </a:cubicBezTo>
                  <a:cubicBezTo>
                    <a:pt x="295402" y="-2070"/>
                    <a:pt x="220636" y="93"/>
                    <a:pt x="43835" y="93"/>
                  </a:cubicBezTo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2" name="Přímá spojnice 21"/>
            <p:cNvCxnSpPr>
              <a:stCxn id="9" idx="0"/>
            </p:cNvCxnSpPr>
            <p:nvPr/>
          </p:nvCxnSpPr>
          <p:spPr>
            <a:xfrm flipV="1">
              <a:off x="1563875" y="2438510"/>
              <a:ext cx="819191" cy="31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olný tvar: obrazec 23"/>
            <p:cNvSpPr/>
            <p:nvPr/>
          </p:nvSpPr>
          <p:spPr>
            <a:xfrm>
              <a:off x="3364191" y="2432160"/>
              <a:ext cx="346093" cy="331803"/>
            </a:xfrm>
            <a:custGeom>
              <a:avLst/>
              <a:gdLst>
                <a:gd name="connsiteX0" fmla="*/ 795 w 345587"/>
                <a:gd name="connsiteY0" fmla="*/ 2336 h 330949"/>
                <a:gd name="connsiteX1" fmla="*/ 72232 w 345587"/>
                <a:gd name="connsiteY1" fmla="*/ 30911 h 330949"/>
                <a:gd name="connsiteX2" fmla="*/ 115095 w 345587"/>
                <a:gd name="connsiteY2" fmla="*/ 16624 h 330949"/>
                <a:gd name="connsiteX3" fmla="*/ 200820 w 345587"/>
                <a:gd name="connsiteY3" fmla="*/ 45199 h 330949"/>
                <a:gd name="connsiteX4" fmla="*/ 243682 w 345587"/>
                <a:gd name="connsiteY4" fmla="*/ 130924 h 330949"/>
                <a:gd name="connsiteX5" fmla="*/ 286545 w 345587"/>
                <a:gd name="connsiteY5" fmla="*/ 145211 h 330949"/>
                <a:gd name="connsiteX6" fmla="*/ 300832 w 345587"/>
                <a:gd name="connsiteY6" fmla="*/ 188074 h 330949"/>
                <a:gd name="connsiteX7" fmla="*/ 343695 w 345587"/>
                <a:gd name="connsiteY7" fmla="*/ 216649 h 330949"/>
                <a:gd name="connsiteX8" fmla="*/ 329407 w 345587"/>
                <a:gd name="connsiteY8" fmla="*/ 330949 h 330949"/>
                <a:gd name="connsiteX9" fmla="*/ 257970 w 345587"/>
                <a:gd name="connsiteY9" fmla="*/ 316661 h 330949"/>
                <a:gd name="connsiteX10" fmla="*/ 186532 w 345587"/>
                <a:gd name="connsiteY10" fmla="*/ 245224 h 330949"/>
                <a:gd name="connsiteX11" fmla="*/ 143670 w 345587"/>
                <a:gd name="connsiteY11" fmla="*/ 230936 h 330949"/>
                <a:gd name="connsiteX12" fmla="*/ 100807 w 345587"/>
                <a:gd name="connsiteY12" fmla="*/ 188074 h 330949"/>
                <a:gd name="connsiteX13" fmla="*/ 43657 w 345587"/>
                <a:gd name="connsiteY13" fmla="*/ 102349 h 330949"/>
                <a:gd name="connsiteX14" fmla="*/ 795 w 345587"/>
                <a:gd name="connsiteY14" fmla="*/ 2336 h 33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5587" h="330949">
                  <a:moveTo>
                    <a:pt x="795" y="2336"/>
                  </a:moveTo>
                  <a:cubicBezTo>
                    <a:pt x="5557" y="-9570"/>
                    <a:pt x="46783" y="27730"/>
                    <a:pt x="72232" y="30911"/>
                  </a:cubicBezTo>
                  <a:cubicBezTo>
                    <a:pt x="87176" y="32779"/>
                    <a:pt x="100127" y="14961"/>
                    <a:pt x="115095" y="16624"/>
                  </a:cubicBezTo>
                  <a:cubicBezTo>
                    <a:pt x="145031" y="19950"/>
                    <a:pt x="200820" y="45199"/>
                    <a:pt x="200820" y="45199"/>
                  </a:cubicBezTo>
                  <a:cubicBezTo>
                    <a:pt x="210232" y="73435"/>
                    <a:pt x="218503" y="110781"/>
                    <a:pt x="243682" y="130924"/>
                  </a:cubicBezTo>
                  <a:cubicBezTo>
                    <a:pt x="255442" y="140332"/>
                    <a:pt x="272257" y="140449"/>
                    <a:pt x="286545" y="145211"/>
                  </a:cubicBezTo>
                  <a:cubicBezTo>
                    <a:pt x="291307" y="159499"/>
                    <a:pt x="291424" y="176314"/>
                    <a:pt x="300832" y="188074"/>
                  </a:cubicBezTo>
                  <a:cubicBezTo>
                    <a:pt x="311559" y="201483"/>
                    <a:pt x="340327" y="199811"/>
                    <a:pt x="343695" y="216649"/>
                  </a:cubicBezTo>
                  <a:cubicBezTo>
                    <a:pt x="351225" y="254300"/>
                    <a:pt x="334170" y="292849"/>
                    <a:pt x="329407" y="330949"/>
                  </a:cubicBezTo>
                  <a:cubicBezTo>
                    <a:pt x="305595" y="326186"/>
                    <a:pt x="280708" y="325188"/>
                    <a:pt x="257970" y="316661"/>
                  </a:cubicBezTo>
                  <a:cubicBezTo>
                    <a:pt x="177287" y="286404"/>
                    <a:pt x="248165" y="294530"/>
                    <a:pt x="186532" y="245224"/>
                  </a:cubicBezTo>
                  <a:cubicBezTo>
                    <a:pt x="174772" y="235816"/>
                    <a:pt x="157957" y="235699"/>
                    <a:pt x="143670" y="230936"/>
                  </a:cubicBezTo>
                  <a:cubicBezTo>
                    <a:pt x="129382" y="216649"/>
                    <a:pt x="113212" y="204023"/>
                    <a:pt x="100807" y="188074"/>
                  </a:cubicBezTo>
                  <a:cubicBezTo>
                    <a:pt x="79722" y="160965"/>
                    <a:pt x="43657" y="102349"/>
                    <a:pt x="43657" y="102349"/>
                  </a:cubicBezTo>
                  <a:cubicBezTo>
                    <a:pt x="12952" y="10234"/>
                    <a:pt x="-3967" y="14242"/>
                    <a:pt x="795" y="233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olný tvar: obrazec 24"/>
            <p:cNvSpPr/>
            <p:nvPr/>
          </p:nvSpPr>
          <p:spPr>
            <a:xfrm>
              <a:off x="3389593" y="2419460"/>
              <a:ext cx="119069" cy="87317"/>
            </a:xfrm>
            <a:custGeom>
              <a:avLst/>
              <a:gdLst>
                <a:gd name="connsiteX0" fmla="*/ 3720 w 119243"/>
                <a:gd name="connsiteY0" fmla="*/ 167 h 85892"/>
                <a:gd name="connsiteX1" fmla="*/ 118020 w 119243"/>
                <a:gd name="connsiteY1" fmla="*/ 43029 h 85892"/>
                <a:gd name="connsiteX2" fmla="*/ 103732 w 119243"/>
                <a:gd name="connsiteY2" fmla="*/ 85892 h 85892"/>
                <a:gd name="connsiteX3" fmla="*/ 60870 w 119243"/>
                <a:gd name="connsiteY3" fmla="*/ 71604 h 85892"/>
                <a:gd name="connsiteX4" fmla="*/ 32295 w 119243"/>
                <a:gd name="connsiteY4" fmla="*/ 28742 h 85892"/>
                <a:gd name="connsiteX5" fmla="*/ 3720 w 119243"/>
                <a:gd name="connsiteY5" fmla="*/ 167 h 8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43" h="85892">
                  <a:moveTo>
                    <a:pt x="3720" y="167"/>
                  </a:moveTo>
                  <a:cubicBezTo>
                    <a:pt x="18008" y="2548"/>
                    <a:pt x="105224" y="11038"/>
                    <a:pt x="118020" y="43029"/>
                  </a:cubicBezTo>
                  <a:cubicBezTo>
                    <a:pt x="123613" y="57012"/>
                    <a:pt x="108495" y="71604"/>
                    <a:pt x="103732" y="85892"/>
                  </a:cubicBezTo>
                  <a:cubicBezTo>
                    <a:pt x="89445" y="81129"/>
                    <a:pt x="72630" y="81012"/>
                    <a:pt x="60870" y="71604"/>
                  </a:cubicBezTo>
                  <a:cubicBezTo>
                    <a:pt x="47462" y="60877"/>
                    <a:pt x="47019" y="37576"/>
                    <a:pt x="32295" y="28742"/>
                  </a:cubicBezTo>
                  <a:cubicBezTo>
                    <a:pt x="20043" y="21391"/>
                    <a:pt x="-10568" y="-2214"/>
                    <a:pt x="3720" y="1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blouk 33"/>
            <p:cNvSpPr/>
            <p:nvPr/>
          </p:nvSpPr>
          <p:spPr>
            <a:xfrm rot="8095634">
              <a:off x="1881397" y="1452623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blouk 34"/>
            <p:cNvSpPr/>
            <p:nvPr/>
          </p:nvSpPr>
          <p:spPr>
            <a:xfrm rot="8095634">
              <a:off x="1872665" y="1740767"/>
              <a:ext cx="1989228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louk 35"/>
            <p:cNvSpPr/>
            <p:nvPr/>
          </p:nvSpPr>
          <p:spPr>
            <a:xfrm rot="8095634">
              <a:off x="1897272" y="1590742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louk 37"/>
            <p:cNvSpPr/>
            <p:nvPr/>
          </p:nvSpPr>
          <p:spPr>
            <a:xfrm rot="8095634">
              <a:off x="1879810" y="2354364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louk 38"/>
            <p:cNvSpPr/>
            <p:nvPr/>
          </p:nvSpPr>
          <p:spPr>
            <a:xfrm rot="8095634">
              <a:off x="1875046" y="2197194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8095634">
              <a:off x="1870284" y="2038437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louk 40"/>
            <p:cNvSpPr/>
            <p:nvPr/>
          </p:nvSpPr>
          <p:spPr>
            <a:xfrm rot="8095634">
              <a:off x="1890128" y="1878887"/>
              <a:ext cx="1989227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délník 34"/>
            <p:cNvSpPr/>
            <p:nvPr/>
          </p:nvSpPr>
          <p:spPr>
            <a:xfrm>
              <a:off x="3721397" y="3195783"/>
              <a:ext cx="385782" cy="1409764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  <a:gd name="connsiteX0" fmla="*/ 14286 w 385761"/>
                <a:gd name="connsiteY0" fmla="*/ 28280 h 1866473"/>
                <a:gd name="connsiteX1" fmla="*/ 371727 w 385761"/>
                <a:gd name="connsiteY1" fmla="*/ 0 h 1866473"/>
                <a:gd name="connsiteX2" fmla="*/ 357186 w 385761"/>
                <a:gd name="connsiteY2" fmla="*/ 656930 h 1866473"/>
                <a:gd name="connsiteX3" fmla="*/ 385761 w 385761"/>
                <a:gd name="connsiteY3" fmla="*/ 1866473 h 1866473"/>
                <a:gd name="connsiteX4" fmla="*/ 0 w 385761"/>
                <a:gd name="connsiteY4" fmla="*/ 1016781 h 1866473"/>
                <a:gd name="connsiteX5" fmla="*/ 14286 w 385761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1" h="1866473">
                  <a:moveTo>
                    <a:pt x="14286" y="28280"/>
                  </a:moveTo>
                  <a:cubicBezTo>
                    <a:pt x="90571" y="28378"/>
                    <a:pt x="295442" y="-98"/>
                    <a:pt x="371727" y="0"/>
                  </a:cubicBezTo>
                  <a:lnTo>
                    <a:pt x="357186" y="656930"/>
                  </a:lnTo>
                  <a:lnTo>
                    <a:pt x="385761" y="1866473"/>
                  </a:lnTo>
                  <a:lnTo>
                    <a:pt x="0" y="1016781"/>
                  </a:lnTo>
                  <a:lnTo>
                    <a:pt x="14286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bdélník 35"/>
            <p:cNvSpPr/>
            <p:nvPr/>
          </p:nvSpPr>
          <p:spPr>
            <a:xfrm>
              <a:off x="4088128" y="3934003"/>
              <a:ext cx="533427" cy="252424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3899206" y="3914952"/>
              <a:ext cx="128594" cy="214323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3851579" y="3368828"/>
              <a:ext cx="128594" cy="214323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" name="Volný tvar: obrazec 1"/>
            <p:cNvSpPr/>
            <p:nvPr/>
          </p:nvSpPr>
          <p:spPr>
            <a:xfrm>
              <a:off x="3600741" y="4014970"/>
              <a:ext cx="342917" cy="157169"/>
            </a:xfrm>
            <a:custGeom>
              <a:avLst/>
              <a:gdLst>
                <a:gd name="connsiteX0" fmla="*/ 0 w 342900"/>
                <a:gd name="connsiteY0" fmla="*/ 157162 h 157162"/>
                <a:gd name="connsiteX1" fmla="*/ 71438 w 342900"/>
                <a:gd name="connsiteY1" fmla="*/ 114300 h 157162"/>
                <a:gd name="connsiteX2" fmla="*/ 128588 w 342900"/>
                <a:gd name="connsiteY2" fmla="*/ 28575 h 157162"/>
                <a:gd name="connsiteX3" fmla="*/ 214313 w 342900"/>
                <a:gd name="connsiteY3" fmla="*/ 0 h 157162"/>
                <a:gd name="connsiteX4" fmla="*/ 342900 w 342900"/>
                <a:gd name="connsiteY4" fmla="*/ 14287 h 15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0" h="157162">
                  <a:moveTo>
                    <a:pt x="0" y="157162"/>
                  </a:moveTo>
                  <a:cubicBezTo>
                    <a:pt x="23813" y="142875"/>
                    <a:pt x="51802" y="133936"/>
                    <a:pt x="71438" y="114300"/>
                  </a:cubicBezTo>
                  <a:cubicBezTo>
                    <a:pt x="95722" y="90016"/>
                    <a:pt x="96007" y="39435"/>
                    <a:pt x="128588" y="28575"/>
                  </a:cubicBezTo>
                  <a:lnTo>
                    <a:pt x="214313" y="0"/>
                  </a:lnTo>
                  <a:lnTo>
                    <a:pt x="342900" y="14287"/>
                  </a:ln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Volný tvar: obrazec 3"/>
            <p:cNvSpPr/>
            <p:nvPr/>
          </p:nvSpPr>
          <p:spPr>
            <a:xfrm>
              <a:off x="3643606" y="3229121"/>
              <a:ext cx="274652" cy="257187"/>
            </a:xfrm>
            <a:custGeom>
              <a:avLst/>
              <a:gdLst>
                <a:gd name="connsiteX0" fmla="*/ 0 w 275325"/>
                <a:gd name="connsiteY0" fmla="*/ 0 h 257175"/>
                <a:gd name="connsiteX1" fmla="*/ 171450 w 275325"/>
                <a:gd name="connsiteY1" fmla="*/ 28575 h 257175"/>
                <a:gd name="connsiteX2" fmla="*/ 214312 w 275325"/>
                <a:gd name="connsiteY2" fmla="*/ 42863 h 257175"/>
                <a:gd name="connsiteX3" fmla="*/ 257175 w 275325"/>
                <a:gd name="connsiteY3" fmla="*/ 71438 h 257175"/>
                <a:gd name="connsiteX4" fmla="*/ 271462 w 275325"/>
                <a:gd name="connsiteY4" fmla="*/ 25717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" h="257175">
                  <a:moveTo>
                    <a:pt x="0" y="0"/>
                  </a:moveTo>
                  <a:cubicBezTo>
                    <a:pt x="92752" y="11594"/>
                    <a:pt x="98034" y="7599"/>
                    <a:pt x="171450" y="28575"/>
                  </a:cubicBezTo>
                  <a:cubicBezTo>
                    <a:pt x="185931" y="32712"/>
                    <a:pt x="200842" y="36128"/>
                    <a:pt x="214312" y="42863"/>
                  </a:cubicBezTo>
                  <a:cubicBezTo>
                    <a:pt x="229671" y="50542"/>
                    <a:pt x="242887" y="61913"/>
                    <a:pt x="257175" y="71438"/>
                  </a:cubicBezTo>
                  <a:cubicBezTo>
                    <a:pt x="286522" y="159481"/>
                    <a:pt x="271462" y="99240"/>
                    <a:pt x="271462" y="257175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5" name="Znak plus 54"/>
          <p:cNvSpPr/>
          <p:nvPr/>
        </p:nvSpPr>
        <p:spPr>
          <a:xfrm>
            <a:off x="9952038" y="2166938"/>
            <a:ext cx="914400" cy="9144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Znak minus 55"/>
          <p:cNvSpPr/>
          <p:nvPr/>
        </p:nvSpPr>
        <p:spPr>
          <a:xfrm>
            <a:off x="9980613" y="3409950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461500" y="3802063"/>
            <a:ext cx="215900" cy="2063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9448800" y="2495550"/>
            <a:ext cx="215900" cy="207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324600" y="1814513"/>
            <a:ext cx="182563" cy="1920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980238" y="1814513"/>
            <a:ext cx="182562" cy="1920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6491288" y="1658938"/>
            <a:ext cx="671512" cy="2238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58" idx="6"/>
          </p:cNvCxnSpPr>
          <p:nvPr/>
        </p:nvCxnSpPr>
        <p:spPr>
          <a:xfrm flipV="1">
            <a:off x="7162800" y="1911350"/>
            <a:ext cx="23939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57" idx="0"/>
          </p:cNvCxnSpPr>
          <p:nvPr/>
        </p:nvCxnSpPr>
        <p:spPr>
          <a:xfrm>
            <a:off x="9556750" y="1911350"/>
            <a:ext cx="0" cy="584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262438" y="3363913"/>
            <a:ext cx="1073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 flipV="1">
            <a:off x="5335588" y="1911350"/>
            <a:ext cx="0" cy="14525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cxnSpLocks/>
            <a:endCxn id="15" idx="2"/>
          </p:cNvCxnSpPr>
          <p:nvPr/>
        </p:nvCxnSpPr>
        <p:spPr>
          <a:xfrm>
            <a:off x="5335588" y="1911350"/>
            <a:ext cx="9890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cxnSpLocks/>
          </p:cNvCxnSpPr>
          <p:nvPr/>
        </p:nvCxnSpPr>
        <p:spPr>
          <a:xfrm>
            <a:off x="4430713" y="3922713"/>
            <a:ext cx="5046662" cy="23812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cxnSpLocks/>
          </p:cNvCxnSpPr>
          <p:nvPr/>
        </p:nvCxnSpPr>
        <p:spPr>
          <a:xfrm flipH="1">
            <a:off x="9432925" y="2446338"/>
            <a:ext cx="196850" cy="303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9448800" y="3721100"/>
            <a:ext cx="215900" cy="368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2106613" y="5837238"/>
            <a:ext cx="1012825" cy="534987"/>
            <a:chOff x="2106648" y="5836716"/>
            <a:chExt cx="1012406" cy="535760"/>
          </a:xfrm>
        </p:grpSpPr>
        <p:grpSp>
          <p:nvGrpSpPr>
            <p:cNvPr id="53271" name="Skupina 77"/>
            <p:cNvGrpSpPr>
              <a:grpSpLocks/>
            </p:cNvGrpSpPr>
            <p:nvPr/>
          </p:nvGrpSpPr>
          <p:grpSpPr bwMode="auto">
            <a:xfrm>
              <a:off x="2548410" y="5916229"/>
              <a:ext cx="570644" cy="195377"/>
              <a:chOff x="5336275" y="4555446"/>
              <a:chExt cx="759725" cy="260528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5335450" y="4555415"/>
                <a:ext cx="46478" cy="26075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0" name="Přímá spojnice 79"/>
              <p:cNvCxnSpPr>
                <a:stCxn id="79" idx="6"/>
              </p:cNvCxnSpPr>
              <p:nvPr/>
            </p:nvCxnSpPr>
            <p:spPr>
              <a:xfrm>
                <a:off x="5381928" y="4686851"/>
                <a:ext cx="714072" cy="14839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272" name="Skupina 80"/>
            <p:cNvGrpSpPr>
              <a:grpSpLocks/>
            </p:cNvGrpSpPr>
            <p:nvPr/>
          </p:nvGrpSpPr>
          <p:grpSpPr bwMode="auto">
            <a:xfrm>
              <a:off x="2302770" y="6177099"/>
              <a:ext cx="570644" cy="195377"/>
              <a:chOff x="5336275" y="4555446"/>
              <a:chExt cx="759725" cy="260528"/>
            </a:xfrm>
          </p:grpSpPr>
          <p:sp>
            <p:nvSpPr>
              <p:cNvPr id="82" name="Ovál 81"/>
              <p:cNvSpPr/>
              <p:nvPr/>
            </p:nvSpPr>
            <p:spPr>
              <a:xfrm>
                <a:off x="5337136" y="4555223"/>
                <a:ext cx="46478" cy="26075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3" name="Přímá spojnice 82"/>
              <p:cNvCxnSpPr>
                <a:stCxn id="82" idx="6"/>
              </p:cNvCxnSpPr>
              <p:nvPr/>
            </p:nvCxnSpPr>
            <p:spPr>
              <a:xfrm>
                <a:off x="5383614" y="4686659"/>
                <a:ext cx="711959" cy="14839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273" name="Skupina 83"/>
            <p:cNvGrpSpPr>
              <a:grpSpLocks/>
            </p:cNvGrpSpPr>
            <p:nvPr/>
          </p:nvGrpSpPr>
          <p:grpSpPr bwMode="auto">
            <a:xfrm>
              <a:off x="2414686" y="5993141"/>
              <a:ext cx="570644" cy="195377"/>
              <a:chOff x="5336275" y="4555446"/>
              <a:chExt cx="759725" cy="260528"/>
            </a:xfrm>
          </p:grpSpPr>
          <p:sp>
            <p:nvSpPr>
              <p:cNvPr id="85" name="Ovál 84"/>
              <p:cNvSpPr/>
              <p:nvPr/>
            </p:nvSpPr>
            <p:spPr>
              <a:xfrm>
                <a:off x="5336022" y="4554613"/>
                <a:ext cx="46478" cy="26075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6" name="Přímá spojnice 85"/>
              <p:cNvCxnSpPr>
                <a:stCxn id="85" idx="6"/>
              </p:cNvCxnSpPr>
              <p:nvPr/>
            </p:nvCxnSpPr>
            <p:spPr>
              <a:xfrm>
                <a:off x="5382500" y="4686049"/>
                <a:ext cx="714072" cy="14839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274" name="Skupina 86"/>
            <p:cNvGrpSpPr>
              <a:grpSpLocks/>
            </p:cNvGrpSpPr>
            <p:nvPr/>
          </p:nvGrpSpPr>
          <p:grpSpPr bwMode="auto">
            <a:xfrm rot="955202">
              <a:off x="2201796" y="6018255"/>
              <a:ext cx="570644" cy="195377"/>
              <a:chOff x="5336275" y="4555446"/>
              <a:chExt cx="759725" cy="260528"/>
            </a:xfrm>
          </p:grpSpPr>
          <p:sp>
            <p:nvSpPr>
              <p:cNvPr id="88" name="Ovál 87"/>
              <p:cNvSpPr/>
              <p:nvPr/>
            </p:nvSpPr>
            <p:spPr>
              <a:xfrm>
                <a:off x="5327653" y="4551551"/>
                <a:ext cx="46478" cy="260752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9" name="Přímá spojnice 88"/>
              <p:cNvCxnSpPr>
                <a:stCxn id="88" idx="6"/>
              </p:cNvCxnSpPr>
              <p:nvPr/>
            </p:nvCxnSpPr>
            <p:spPr>
              <a:xfrm>
                <a:off x="5377449" y="4679046"/>
                <a:ext cx="716185" cy="14840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275" name="Skupina 89"/>
            <p:cNvGrpSpPr>
              <a:grpSpLocks/>
            </p:cNvGrpSpPr>
            <p:nvPr/>
          </p:nvGrpSpPr>
          <p:grpSpPr bwMode="auto">
            <a:xfrm>
              <a:off x="2106648" y="6093430"/>
              <a:ext cx="570644" cy="195377"/>
              <a:chOff x="5336275" y="4555446"/>
              <a:chExt cx="759725" cy="260528"/>
            </a:xfrm>
          </p:grpSpPr>
          <p:sp>
            <p:nvSpPr>
              <p:cNvPr id="91" name="Ovál 90"/>
              <p:cNvSpPr/>
              <p:nvPr/>
            </p:nvSpPr>
            <p:spPr>
              <a:xfrm>
                <a:off x="5336275" y="4554435"/>
                <a:ext cx="46478" cy="260752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92" name="Přímá spojnice 91"/>
              <p:cNvCxnSpPr>
                <a:stCxn id="91" idx="6"/>
              </p:cNvCxnSpPr>
              <p:nvPr/>
            </p:nvCxnSpPr>
            <p:spPr>
              <a:xfrm>
                <a:off x="5382753" y="4685871"/>
                <a:ext cx="714072" cy="14840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276" name="Skupina 92"/>
            <p:cNvGrpSpPr>
              <a:grpSpLocks/>
            </p:cNvGrpSpPr>
            <p:nvPr/>
          </p:nvGrpSpPr>
          <p:grpSpPr bwMode="auto">
            <a:xfrm>
              <a:off x="2377007" y="5836716"/>
              <a:ext cx="570644" cy="195377"/>
              <a:chOff x="5336275" y="4555446"/>
              <a:chExt cx="759725" cy="260528"/>
            </a:xfrm>
          </p:grpSpPr>
          <p:sp>
            <p:nvSpPr>
              <p:cNvPr id="94" name="Ovál 93"/>
              <p:cNvSpPr/>
              <p:nvPr/>
            </p:nvSpPr>
            <p:spPr>
              <a:xfrm>
                <a:off x="5335482" y="4555446"/>
                <a:ext cx="46478" cy="26075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95" name="Přímá spojnice 94"/>
              <p:cNvCxnSpPr>
                <a:stCxn id="94" idx="6"/>
              </p:cNvCxnSpPr>
              <p:nvPr/>
            </p:nvCxnSpPr>
            <p:spPr>
              <a:xfrm>
                <a:off x="5381960" y="4686882"/>
                <a:ext cx="714072" cy="14839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26" name="Přímá spojnice 25"/>
          <p:cNvCxnSpPr>
            <a:stCxn id="15" idx="6"/>
            <a:endCxn id="58" idx="2"/>
          </p:cNvCxnSpPr>
          <p:nvPr/>
        </p:nvCxnSpPr>
        <p:spPr>
          <a:xfrm>
            <a:off x="6507163" y="1911350"/>
            <a:ext cx="4730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268" name="TextovéPole 27"/>
          <p:cNvSpPr txBox="1">
            <a:spLocks noChangeArrowheads="1"/>
          </p:cNvSpPr>
          <p:nvPr/>
        </p:nvSpPr>
        <p:spPr bwMode="auto">
          <a:xfrm>
            <a:off x="5305425" y="4584700"/>
            <a:ext cx="5038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Hřebíčky se přichytí k železnému jádru.</a:t>
            </a:r>
          </a:p>
        </p:txBody>
      </p:sp>
      <p:sp>
        <p:nvSpPr>
          <p:cNvPr id="53269" name="TextovéPole 29"/>
          <p:cNvSpPr txBox="1">
            <a:spLocks noChangeArrowheads="1"/>
          </p:cNvSpPr>
          <p:nvPr/>
        </p:nvSpPr>
        <p:spPr bwMode="auto">
          <a:xfrm>
            <a:off x="5305425" y="44450"/>
            <a:ext cx="6889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Odpověz na otázku co se stane, když elektromagnet</a:t>
            </a:r>
          </a:p>
          <a:p>
            <a:r>
              <a:rPr lang="cs-CZ" altLang="cs-CZ" sz="2400"/>
              <a:t>připojíme ke zdroji napětí a sepneme spínač kliknutím</a:t>
            </a:r>
          </a:p>
          <a:p>
            <a:r>
              <a:rPr lang="cs-CZ" altLang="cs-CZ" sz="2400"/>
              <a:t>jeho kontakt.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335588" y="4552950"/>
            <a:ext cx="6324600" cy="549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3.7037E-6 L 0.00039 -0.11158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74" name="Skupina 12"/>
          <p:cNvGrpSpPr>
            <a:grpSpLocks/>
          </p:cNvGrpSpPr>
          <p:nvPr/>
        </p:nvGrpSpPr>
        <p:grpSpPr bwMode="auto">
          <a:xfrm>
            <a:off x="1206500" y="53975"/>
            <a:ext cx="3833813" cy="5080000"/>
            <a:chOff x="1379716" y="196859"/>
            <a:chExt cx="3834007" cy="5080230"/>
          </a:xfrm>
        </p:grpSpPr>
        <p:sp>
          <p:nvSpPr>
            <p:cNvPr id="44" name="Obdélník 35"/>
            <p:cNvSpPr/>
            <p:nvPr/>
          </p:nvSpPr>
          <p:spPr>
            <a:xfrm>
              <a:off x="3903969" y="3370416"/>
              <a:ext cx="531840" cy="252423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 flipH="1">
              <a:off x="2449745" y="4549981"/>
              <a:ext cx="569942" cy="727108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522598" y="3686342"/>
              <a:ext cx="2656022" cy="1011284"/>
            </a:xfrm>
            <a:custGeom>
              <a:avLst/>
              <a:gdLst>
                <a:gd name="connsiteX0" fmla="*/ 0 w 2184054"/>
                <a:gd name="connsiteY0" fmla="*/ 0 h 996898"/>
                <a:gd name="connsiteX1" fmla="*/ 2184054 w 2184054"/>
                <a:gd name="connsiteY1" fmla="*/ 0 h 996898"/>
                <a:gd name="connsiteX2" fmla="*/ 2184054 w 2184054"/>
                <a:gd name="connsiteY2" fmla="*/ 996898 h 996898"/>
                <a:gd name="connsiteX3" fmla="*/ 0 w 2184054"/>
                <a:gd name="connsiteY3" fmla="*/ 996898 h 996898"/>
                <a:gd name="connsiteX4" fmla="*/ 0 w 2184054"/>
                <a:gd name="connsiteY4" fmla="*/ 0 h 996898"/>
                <a:gd name="connsiteX0" fmla="*/ 0 w 2655541"/>
                <a:gd name="connsiteY0" fmla="*/ 0 h 996898"/>
                <a:gd name="connsiteX1" fmla="*/ 2655541 w 2655541"/>
                <a:gd name="connsiteY1" fmla="*/ 0 h 996898"/>
                <a:gd name="connsiteX2" fmla="*/ 2655541 w 2655541"/>
                <a:gd name="connsiteY2" fmla="*/ 996898 h 996898"/>
                <a:gd name="connsiteX3" fmla="*/ 471487 w 2655541"/>
                <a:gd name="connsiteY3" fmla="*/ 996898 h 996898"/>
                <a:gd name="connsiteX4" fmla="*/ 0 w 2655541"/>
                <a:gd name="connsiteY4" fmla="*/ 0 h 996898"/>
                <a:gd name="connsiteX0" fmla="*/ 0 w 2655541"/>
                <a:gd name="connsiteY0" fmla="*/ 14287 h 1011185"/>
                <a:gd name="connsiteX1" fmla="*/ 2241203 w 2655541"/>
                <a:gd name="connsiteY1" fmla="*/ 0 h 1011185"/>
                <a:gd name="connsiteX2" fmla="*/ 2655541 w 2655541"/>
                <a:gd name="connsiteY2" fmla="*/ 1011185 h 1011185"/>
                <a:gd name="connsiteX3" fmla="*/ 471487 w 2655541"/>
                <a:gd name="connsiteY3" fmla="*/ 1011185 h 1011185"/>
                <a:gd name="connsiteX4" fmla="*/ 0 w 2655541"/>
                <a:gd name="connsiteY4" fmla="*/ 14287 h 1011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5541" h="1011185">
                  <a:moveTo>
                    <a:pt x="0" y="14287"/>
                  </a:moveTo>
                  <a:lnTo>
                    <a:pt x="2241203" y="0"/>
                  </a:lnTo>
                  <a:lnTo>
                    <a:pt x="2655541" y="1011185"/>
                  </a:lnTo>
                  <a:lnTo>
                    <a:pt x="471487" y="1011185"/>
                  </a:lnTo>
                  <a:lnTo>
                    <a:pt x="0" y="14287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79716" y="2438510"/>
              <a:ext cx="2684599" cy="781085"/>
            </a:xfrm>
            <a:custGeom>
              <a:avLst/>
              <a:gdLst>
                <a:gd name="connsiteX0" fmla="*/ 0 w 2242216"/>
                <a:gd name="connsiteY0" fmla="*/ 0 h 768299"/>
                <a:gd name="connsiteX1" fmla="*/ 2242216 w 2242216"/>
                <a:gd name="connsiteY1" fmla="*/ 0 h 768299"/>
                <a:gd name="connsiteX2" fmla="*/ 2242216 w 2242216"/>
                <a:gd name="connsiteY2" fmla="*/ 768299 h 768299"/>
                <a:gd name="connsiteX3" fmla="*/ 0 w 2242216"/>
                <a:gd name="connsiteY3" fmla="*/ 768299 h 768299"/>
                <a:gd name="connsiteX4" fmla="*/ 0 w 2242216"/>
                <a:gd name="connsiteY4" fmla="*/ 0 h 768299"/>
                <a:gd name="connsiteX0" fmla="*/ 0 w 2685128"/>
                <a:gd name="connsiteY0" fmla="*/ 14287 h 768299"/>
                <a:gd name="connsiteX1" fmla="*/ 2685128 w 2685128"/>
                <a:gd name="connsiteY1" fmla="*/ 0 h 768299"/>
                <a:gd name="connsiteX2" fmla="*/ 2685128 w 2685128"/>
                <a:gd name="connsiteY2" fmla="*/ 768299 h 768299"/>
                <a:gd name="connsiteX3" fmla="*/ 442912 w 2685128"/>
                <a:gd name="connsiteY3" fmla="*/ 768299 h 768299"/>
                <a:gd name="connsiteX4" fmla="*/ 0 w 2685128"/>
                <a:gd name="connsiteY4" fmla="*/ 14287 h 768299"/>
                <a:gd name="connsiteX0" fmla="*/ 0 w 2685128"/>
                <a:gd name="connsiteY0" fmla="*/ 28574 h 782586"/>
                <a:gd name="connsiteX1" fmla="*/ 2113628 w 2685128"/>
                <a:gd name="connsiteY1" fmla="*/ 0 h 782586"/>
                <a:gd name="connsiteX2" fmla="*/ 2685128 w 2685128"/>
                <a:gd name="connsiteY2" fmla="*/ 782586 h 782586"/>
                <a:gd name="connsiteX3" fmla="*/ 442912 w 2685128"/>
                <a:gd name="connsiteY3" fmla="*/ 782586 h 782586"/>
                <a:gd name="connsiteX4" fmla="*/ 0 w 2685128"/>
                <a:gd name="connsiteY4" fmla="*/ 28574 h 78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5128" h="782586">
                  <a:moveTo>
                    <a:pt x="0" y="28574"/>
                  </a:moveTo>
                  <a:lnTo>
                    <a:pt x="2113628" y="0"/>
                  </a:lnTo>
                  <a:lnTo>
                    <a:pt x="2685128" y="782586"/>
                  </a:lnTo>
                  <a:lnTo>
                    <a:pt x="442912" y="782586"/>
                  </a:lnTo>
                  <a:lnTo>
                    <a:pt x="0" y="28574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4317" name="Obrázek 4" descr="Obsah obrázku přenosný počítač&#10;&#10;Popis byl vytvořen automatic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6887426" flipH="1">
              <a:off x="1748707" y="76163"/>
              <a:ext cx="3344319" cy="3585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Volný tvar: obrazec 6"/>
            <p:cNvSpPr/>
            <p:nvPr/>
          </p:nvSpPr>
          <p:spPr>
            <a:xfrm>
              <a:off x="3484848" y="2517889"/>
              <a:ext cx="180984" cy="190509"/>
            </a:xfrm>
            <a:custGeom>
              <a:avLst/>
              <a:gdLst>
                <a:gd name="connsiteX0" fmla="*/ 66302 w 182167"/>
                <a:gd name="connsiteY0" fmla="*/ 2901 h 191155"/>
                <a:gd name="connsiteX1" fmla="*/ 180602 w 182167"/>
                <a:gd name="connsiteY1" fmla="*/ 88626 h 191155"/>
                <a:gd name="connsiteX2" fmla="*/ 166315 w 182167"/>
                <a:gd name="connsiteY2" fmla="*/ 188639 h 191155"/>
                <a:gd name="connsiteX3" fmla="*/ 9152 w 182167"/>
                <a:gd name="connsiteY3" fmla="*/ 174351 h 191155"/>
                <a:gd name="connsiteX4" fmla="*/ 23440 w 182167"/>
                <a:gd name="connsiteY4" fmla="*/ 88626 h 191155"/>
                <a:gd name="connsiteX5" fmla="*/ 52015 w 182167"/>
                <a:gd name="connsiteY5" fmla="*/ 45764 h 191155"/>
                <a:gd name="connsiteX6" fmla="*/ 66302 w 182167"/>
                <a:gd name="connsiteY6" fmla="*/ 2901 h 19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2167" h="191155">
                  <a:moveTo>
                    <a:pt x="66302" y="2901"/>
                  </a:moveTo>
                  <a:cubicBezTo>
                    <a:pt x="87733" y="10045"/>
                    <a:pt x="174920" y="60218"/>
                    <a:pt x="180602" y="88626"/>
                  </a:cubicBezTo>
                  <a:cubicBezTo>
                    <a:pt x="187206" y="121648"/>
                    <a:pt x="171077" y="155301"/>
                    <a:pt x="166315" y="188639"/>
                  </a:cubicBezTo>
                  <a:cubicBezTo>
                    <a:pt x="113927" y="183876"/>
                    <a:pt x="52247" y="204517"/>
                    <a:pt x="9152" y="174351"/>
                  </a:cubicBezTo>
                  <a:cubicBezTo>
                    <a:pt x="-14580" y="157738"/>
                    <a:pt x="14279" y="116109"/>
                    <a:pt x="23440" y="88626"/>
                  </a:cubicBezTo>
                  <a:cubicBezTo>
                    <a:pt x="28870" y="72336"/>
                    <a:pt x="39873" y="57906"/>
                    <a:pt x="52015" y="45764"/>
                  </a:cubicBezTo>
                  <a:cubicBezTo>
                    <a:pt x="98840" y="-1061"/>
                    <a:pt x="44871" y="-4243"/>
                    <a:pt x="66302" y="29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Volný tvar: obrazec 7"/>
            <p:cNvSpPr/>
            <p:nvPr/>
          </p:nvSpPr>
          <p:spPr>
            <a:xfrm>
              <a:off x="2703758" y="3130692"/>
              <a:ext cx="488975" cy="163520"/>
            </a:xfrm>
            <a:custGeom>
              <a:avLst/>
              <a:gdLst>
                <a:gd name="connsiteX0" fmla="*/ 17598 w 489086"/>
                <a:gd name="connsiteY0" fmla="*/ 4000 h 162781"/>
                <a:gd name="connsiteX1" fmla="*/ 289061 w 489086"/>
                <a:gd name="connsiteY1" fmla="*/ 18287 h 162781"/>
                <a:gd name="connsiteX2" fmla="*/ 489086 w 489086"/>
                <a:gd name="connsiteY2" fmla="*/ 32575 h 162781"/>
                <a:gd name="connsiteX3" fmla="*/ 474798 w 489086"/>
                <a:gd name="connsiteY3" fmla="*/ 75437 h 162781"/>
                <a:gd name="connsiteX4" fmla="*/ 431936 w 489086"/>
                <a:gd name="connsiteY4" fmla="*/ 89725 h 162781"/>
                <a:gd name="connsiteX5" fmla="*/ 331923 w 489086"/>
                <a:gd name="connsiteY5" fmla="*/ 118300 h 162781"/>
                <a:gd name="connsiteX6" fmla="*/ 289061 w 489086"/>
                <a:gd name="connsiteY6" fmla="*/ 161162 h 162781"/>
                <a:gd name="connsiteX7" fmla="*/ 203336 w 489086"/>
                <a:gd name="connsiteY7" fmla="*/ 146875 h 162781"/>
                <a:gd name="connsiteX8" fmla="*/ 117611 w 489086"/>
                <a:gd name="connsiteY8" fmla="*/ 118300 h 162781"/>
                <a:gd name="connsiteX9" fmla="*/ 46173 w 489086"/>
                <a:gd name="connsiteY9" fmla="*/ 104012 h 162781"/>
                <a:gd name="connsiteX10" fmla="*/ 17598 w 489086"/>
                <a:gd name="connsiteY10" fmla="*/ 4000 h 162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9086" h="162781">
                  <a:moveTo>
                    <a:pt x="17598" y="4000"/>
                  </a:moveTo>
                  <a:cubicBezTo>
                    <a:pt x="58079" y="-10287"/>
                    <a:pt x="23166" y="18287"/>
                    <a:pt x="289061" y="18287"/>
                  </a:cubicBezTo>
                  <a:cubicBezTo>
                    <a:pt x="355906" y="18287"/>
                    <a:pt x="422411" y="27812"/>
                    <a:pt x="489086" y="32575"/>
                  </a:cubicBezTo>
                  <a:cubicBezTo>
                    <a:pt x="484323" y="46862"/>
                    <a:pt x="485447" y="64788"/>
                    <a:pt x="474798" y="75437"/>
                  </a:cubicBezTo>
                  <a:cubicBezTo>
                    <a:pt x="464149" y="86086"/>
                    <a:pt x="446417" y="85588"/>
                    <a:pt x="431936" y="89725"/>
                  </a:cubicBezTo>
                  <a:cubicBezTo>
                    <a:pt x="306346" y="125608"/>
                    <a:pt x="434700" y="84040"/>
                    <a:pt x="331923" y="118300"/>
                  </a:cubicBezTo>
                  <a:cubicBezTo>
                    <a:pt x="317636" y="132587"/>
                    <a:pt x="308785" y="156779"/>
                    <a:pt x="289061" y="161162"/>
                  </a:cubicBezTo>
                  <a:cubicBezTo>
                    <a:pt x="260782" y="167446"/>
                    <a:pt x="231440" y="153901"/>
                    <a:pt x="203336" y="146875"/>
                  </a:cubicBezTo>
                  <a:cubicBezTo>
                    <a:pt x="174115" y="139570"/>
                    <a:pt x="147147" y="124207"/>
                    <a:pt x="117611" y="118300"/>
                  </a:cubicBezTo>
                  <a:lnTo>
                    <a:pt x="46173" y="104012"/>
                  </a:lnTo>
                  <a:cubicBezTo>
                    <a:pt x="14956" y="57187"/>
                    <a:pt x="-22883" y="18287"/>
                    <a:pt x="17598" y="4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Volný tvar: obrazec 8"/>
            <p:cNvSpPr/>
            <p:nvPr/>
          </p:nvSpPr>
          <p:spPr>
            <a:xfrm>
              <a:off x="1522598" y="2438510"/>
              <a:ext cx="769977" cy="568351"/>
            </a:xfrm>
            <a:custGeom>
              <a:avLst/>
              <a:gdLst>
                <a:gd name="connsiteX0" fmla="*/ 41140 w 769802"/>
                <a:gd name="connsiteY0" fmla="*/ 3999 h 589786"/>
                <a:gd name="connsiteX1" fmla="*/ 541202 w 769802"/>
                <a:gd name="connsiteY1" fmla="*/ 18286 h 589786"/>
                <a:gd name="connsiteX2" fmla="*/ 598352 w 769802"/>
                <a:gd name="connsiteY2" fmla="*/ 32574 h 589786"/>
                <a:gd name="connsiteX3" fmla="*/ 698365 w 769802"/>
                <a:gd name="connsiteY3" fmla="*/ 3999 h 589786"/>
                <a:gd name="connsiteX4" fmla="*/ 755515 w 769802"/>
                <a:gd name="connsiteY4" fmla="*/ 75436 h 589786"/>
                <a:gd name="connsiteX5" fmla="*/ 769802 w 769802"/>
                <a:gd name="connsiteY5" fmla="*/ 118299 h 589786"/>
                <a:gd name="connsiteX6" fmla="*/ 755515 w 769802"/>
                <a:gd name="connsiteY6" fmla="*/ 432624 h 589786"/>
                <a:gd name="connsiteX7" fmla="*/ 726940 w 769802"/>
                <a:gd name="connsiteY7" fmla="*/ 518349 h 589786"/>
                <a:gd name="connsiteX8" fmla="*/ 712652 w 769802"/>
                <a:gd name="connsiteY8" fmla="*/ 561211 h 589786"/>
                <a:gd name="connsiteX9" fmla="*/ 626927 w 769802"/>
                <a:gd name="connsiteY9" fmla="*/ 589786 h 589786"/>
                <a:gd name="connsiteX10" fmla="*/ 398327 w 769802"/>
                <a:gd name="connsiteY10" fmla="*/ 575499 h 589786"/>
                <a:gd name="connsiteX11" fmla="*/ 355465 w 769802"/>
                <a:gd name="connsiteY11" fmla="*/ 546924 h 589786"/>
                <a:gd name="connsiteX12" fmla="*/ 269740 w 769802"/>
                <a:gd name="connsiteY12" fmla="*/ 518349 h 589786"/>
                <a:gd name="connsiteX13" fmla="*/ 198302 w 769802"/>
                <a:gd name="connsiteY13" fmla="*/ 461199 h 589786"/>
                <a:gd name="connsiteX14" fmla="*/ 126865 w 769802"/>
                <a:gd name="connsiteY14" fmla="*/ 404049 h 589786"/>
                <a:gd name="connsiteX15" fmla="*/ 98290 w 769802"/>
                <a:gd name="connsiteY15" fmla="*/ 361186 h 589786"/>
                <a:gd name="connsiteX16" fmla="*/ 69715 w 769802"/>
                <a:gd name="connsiteY16" fmla="*/ 246886 h 589786"/>
                <a:gd name="connsiteX17" fmla="*/ 55427 w 769802"/>
                <a:gd name="connsiteY17" fmla="*/ 204024 h 589786"/>
                <a:gd name="connsiteX18" fmla="*/ 41140 w 769802"/>
                <a:gd name="connsiteY18" fmla="*/ 89724 h 589786"/>
                <a:gd name="connsiteX19" fmla="*/ 41140 w 769802"/>
                <a:gd name="connsiteY19" fmla="*/ 3999 h 58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9802" h="589786">
                  <a:moveTo>
                    <a:pt x="41140" y="3999"/>
                  </a:moveTo>
                  <a:cubicBezTo>
                    <a:pt x="124484" y="-7907"/>
                    <a:pt x="374665" y="9746"/>
                    <a:pt x="541202" y="18286"/>
                  </a:cubicBezTo>
                  <a:cubicBezTo>
                    <a:pt x="560813" y="19292"/>
                    <a:pt x="578716" y="32574"/>
                    <a:pt x="598352" y="32574"/>
                  </a:cubicBezTo>
                  <a:cubicBezTo>
                    <a:pt x="616288" y="32574"/>
                    <a:pt x="678155" y="10735"/>
                    <a:pt x="698365" y="3999"/>
                  </a:cubicBezTo>
                  <a:cubicBezTo>
                    <a:pt x="734276" y="111735"/>
                    <a:pt x="681657" y="-16888"/>
                    <a:pt x="755515" y="75436"/>
                  </a:cubicBezTo>
                  <a:cubicBezTo>
                    <a:pt x="764923" y="87196"/>
                    <a:pt x="765040" y="104011"/>
                    <a:pt x="769802" y="118299"/>
                  </a:cubicBezTo>
                  <a:cubicBezTo>
                    <a:pt x="765040" y="223074"/>
                    <a:pt x="766688" y="328338"/>
                    <a:pt x="755515" y="432624"/>
                  </a:cubicBezTo>
                  <a:cubicBezTo>
                    <a:pt x="752306" y="462573"/>
                    <a:pt x="736465" y="489774"/>
                    <a:pt x="726940" y="518349"/>
                  </a:cubicBezTo>
                  <a:cubicBezTo>
                    <a:pt x="722177" y="532636"/>
                    <a:pt x="726939" y="556449"/>
                    <a:pt x="712652" y="561211"/>
                  </a:cubicBezTo>
                  <a:lnTo>
                    <a:pt x="626927" y="589786"/>
                  </a:lnTo>
                  <a:cubicBezTo>
                    <a:pt x="550727" y="585024"/>
                    <a:pt x="473741" y="587406"/>
                    <a:pt x="398327" y="575499"/>
                  </a:cubicBezTo>
                  <a:cubicBezTo>
                    <a:pt x="381366" y="572821"/>
                    <a:pt x="371156" y="553898"/>
                    <a:pt x="355465" y="546924"/>
                  </a:cubicBezTo>
                  <a:cubicBezTo>
                    <a:pt x="327940" y="534691"/>
                    <a:pt x="269740" y="518349"/>
                    <a:pt x="269740" y="518349"/>
                  </a:cubicBezTo>
                  <a:cubicBezTo>
                    <a:pt x="187848" y="395510"/>
                    <a:pt x="296891" y="540069"/>
                    <a:pt x="198302" y="461199"/>
                  </a:cubicBezTo>
                  <a:cubicBezTo>
                    <a:pt x="105978" y="387341"/>
                    <a:pt x="234601" y="439960"/>
                    <a:pt x="126865" y="404049"/>
                  </a:cubicBezTo>
                  <a:cubicBezTo>
                    <a:pt x="117340" y="389761"/>
                    <a:pt x="105969" y="376545"/>
                    <a:pt x="98290" y="361186"/>
                  </a:cubicBezTo>
                  <a:cubicBezTo>
                    <a:pt x="81958" y="328522"/>
                    <a:pt x="77869" y="279500"/>
                    <a:pt x="69715" y="246886"/>
                  </a:cubicBezTo>
                  <a:cubicBezTo>
                    <a:pt x="66062" y="232275"/>
                    <a:pt x="60190" y="218311"/>
                    <a:pt x="55427" y="204024"/>
                  </a:cubicBezTo>
                  <a:cubicBezTo>
                    <a:pt x="50665" y="165924"/>
                    <a:pt x="46978" y="127674"/>
                    <a:pt x="41140" y="89724"/>
                  </a:cubicBezTo>
                  <a:cubicBezTo>
                    <a:pt x="24050" y="-21362"/>
                    <a:pt x="-42204" y="15905"/>
                    <a:pt x="41140" y="39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olný tvar: obrazec 9"/>
            <p:cNvSpPr/>
            <p:nvPr/>
          </p:nvSpPr>
          <p:spPr>
            <a:xfrm>
              <a:off x="1649605" y="2795715"/>
              <a:ext cx="301640" cy="311164"/>
            </a:xfrm>
            <a:custGeom>
              <a:avLst/>
              <a:gdLst>
                <a:gd name="connsiteX0" fmla="*/ 29690 w 302814"/>
                <a:gd name="connsiteY0" fmla="*/ 9843 h 309881"/>
                <a:gd name="connsiteX1" fmla="*/ 115415 w 302814"/>
                <a:gd name="connsiteY1" fmla="*/ 109856 h 309881"/>
                <a:gd name="connsiteX2" fmla="*/ 229715 w 302814"/>
                <a:gd name="connsiteY2" fmla="*/ 138431 h 309881"/>
                <a:gd name="connsiteX3" fmla="*/ 272577 w 302814"/>
                <a:gd name="connsiteY3" fmla="*/ 167006 h 309881"/>
                <a:gd name="connsiteX4" fmla="*/ 286865 w 302814"/>
                <a:gd name="connsiteY4" fmla="*/ 309881 h 309881"/>
                <a:gd name="connsiteX5" fmla="*/ 172565 w 302814"/>
                <a:gd name="connsiteY5" fmla="*/ 281306 h 309881"/>
                <a:gd name="connsiteX6" fmla="*/ 72552 w 302814"/>
                <a:gd name="connsiteY6" fmla="*/ 152718 h 309881"/>
                <a:gd name="connsiteX7" fmla="*/ 15402 w 302814"/>
                <a:gd name="connsiteY7" fmla="*/ 52706 h 309881"/>
                <a:gd name="connsiteX8" fmla="*/ 1115 w 302814"/>
                <a:gd name="connsiteY8" fmla="*/ 9843 h 309881"/>
                <a:gd name="connsiteX9" fmla="*/ 29690 w 302814"/>
                <a:gd name="connsiteY9" fmla="*/ 9843 h 309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814" h="309881">
                  <a:moveTo>
                    <a:pt x="29690" y="9843"/>
                  </a:moveTo>
                  <a:cubicBezTo>
                    <a:pt x="48740" y="26512"/>
                    <a:pt x="64787" y="91446"/>
                    <a:pt x="115415" y="109856"/>
                  </a:cubicBezTo>
                  <a:cubicBezTo>
                    <a:pt x="152323" y="123277"/>
                    <a:pt x="229715" y="138431"/>
                    <a:pt x="229715" y="138431"/>
                  </a:cubicBezTo>
                  <a:cubicBezTo>
                    <a:pt x="244002" y="147956"/>
                    <a:pt x="260435" y="154864"/>
                    <a:pt x="272577" y="167006"/>
                  </a:cubicBezTo>
                  <a:cubicBezTo>
                    <a:pt x="322786" y="217215"/>
                    <a:pt x="297788" y="233414"/>
                    <a:pt x="286865" y="309881"/>
                  </a:cubicBezTo>
                  <a:cubicBezTo>
                    <a:pt x="248765" y="300356"/>
                    <a:pt x="194350" y="313983"/>
                    <a:pt x="172565" y="281306"/>
                  </a:cubicBezTo>
                  <a:cubicBezTo>
                    <a:pt x="104207" y="178769"/>
                    <a:pt x="139699" y="219865"/>
                    <a:pt x="72552" y="152718"/>
                  </a:cubicBezTo>
                  <a:cubicBezTo>
                    <a:pt x="39794" y="54441"/>
                    <a:pt x="84601" y="173805"/>
                    <a:pt x="15402" y="52706"/>
                  </a:cubicBezTo>
                  <a:cubicBezTo>
                    <a:pt x="7930" y="39630"/>
                    <a:pt x="-3648" y="24131"/>
                    <a:pt x="1115" y="9843"/>
                  </a:cubicBezTo>
                  <a:cubicBezTo>
                    <a:pt x="4127" y="807"/>
                    <a:pt x="10640" y="-6826"/>
                    <a:pt x="29690" y="98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 flipH="1">
              <a:off x="2381480" y="2149572"/>
              <a:ext cx="596930" cy="725521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2186189" y="3220388"/>
              <a:ext cx="1389086" cy="1161871"/>
              <a:chOff x="4674081" y="3873881"/>
              <a:chExt cx="1671637" cy="1161871"/>
            </a:xfrm>
            <a:solidFill>
              <a:srgbClr val="FF3300"/>
            </a:solidFill>
          </p:grpSpPr>
          <p:sp>
            <p:nvSpPr>
              <p:cNvPr id="16" name="Ovál 15"/>
              <p:cNvSpPr/>
              <p:nvPr/>
            </p:nvSpPr>
            <p:spPr>
              <a:xfrm>
                <a:off x="4674081" y="4590323"/>
                <a:ext cx="1671637" cy="4454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4674081" y="3873881"/>
                <a:ext cx="1657792" cy="90032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0" name="Volný tvar: obrazec 19"/>
            <p:cNvSpPr/>
            <p:nvPr/>
          </p:nvSpPr>
          <p:spPr>
            <a:xfrm>
              <a:off x="2735510" y="3205308"/>
              <a:ext cx="544541" cy="300051"/>
            </a:xfrm>
            <a:custGeom>
              <a:avLst/>
              <a:gdLst>
                <a:gd name="connsiteX0" fmla="*/ 15260 w 544393"/>
                <a:gd name="connsiteY0" fmla="*/ 57243 h 300131"/>
                <a:gd name="connsiteX1" fmla="*/ 15260 w 544393"/>
                <a:gd name="connsiteY1" fmla="*/ 257268 h 300131"/>
                <a:gd name="connsiteX2" fmla="*/ 58123 w 544393"/>
                <a:gd name="connsiteY2" fmla="*/ 271556 h 300131"/>
                <a:gd name="connsiteX3" fmla="*/ 172423 w 544393"/>
                <a:gd name="connsiteY3" fmla="*/ 300131 h 300131"/>
                <a:gd name="connsiteX4" fmla="*/ 301010 w 544393"/>
                <a:gd name="connsiteY4" fmla="*/ 285843 h 300131"/>
                <a:gd name="connsiteX5" fmla="*/ 386735 w 544393"/>
                <a:gd name="connsiteY5" fmla="*/ 228693 h 300131"/>
                <a:gd name="connsiteX6" fmla="*/ 415310 w 544393"/>
                <a:gd name="connsiteY6" fmla="*/ 185831 h 300131"/>
                <a:gd name="connsiteX7" fmla="*/ 429598 w 544393"/>
                <a:gd name="connsiteY7" fmla="*/ 142968 h 300131"/>
                <a:gd name="connsiteX8" fmla="*/ 515323 w 544393"/>
                <a:gd name="connsiteY8" fmla="*/ 71531 h 300131"/>
                <a:gd name="connsiteX9" fmla="*/ 543898 w 544393"/>
                <a:gd name="connsiteY9" fmla="*/ 28668 h 300131"/>
                <a:gd name="connsiteX10" fmla="*/ 501035 w 544393"/>
                <a:gd name="connsiteY10" fmla="*/ 14381 h 300131"/>
                <a:gd name="connsiteX11" fmla="*/ 43835 w 544393"/>
                <a:gd name="connsiteY11" fmla="*/ 93 h 30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4393" h="300131">
                  <a:moveTo>
                    <a:pt x="15260" y="57243"/>
                  </a:moveTo>
                  <a:cubicBezTo>
                    <a:pt x="6794" y="116508"/>
                    <a:pt x="-14372" y="198003"/>
                    <a:pt x="15260" y="257268"/>
                  </a:cubicBezTo>
                  <a:cubicBezTo>
                    <a:pt x="21995" y="270739"/>
                    <a:pt x="43512" y="267903"/>
                    <a:pt x="58123" y="271556"/>
                  </a:cubicBezTo>
                  <a:lnTo>
                    <a:pt x="172423" y="300131"/>
                  </a:lnTo>
                  <a:cubicBezTo>
                    <a:pt x="215285" y="295368"/>
                    <a:pt x="260097" y="299481"/>
                    <a:pt x="301010" y="285843"/>
                  </a:cubicBezTo>
                  <a:cubicBezTo>
                    <a:pt x="333590" y="274983"/>
                    <a:pt x="386735" y="228693"/>
                    <a:pt x="386735" y="228693"/>
                  </a:cubicBezTo>
                  <a:cubicBezTo>
                    <a:pt x="396260" y="214406"/>
                    <a:pt x="407631" y="201189"/>
                    <a:pt x="415310" y="185831"/>
                  </a:cubicBezTo>
                  <a:cubicBezTo>
                    <a:pt x="422045" y="172360"/>
                    <a:pt x="421244" y="155499"/>
                    <a:pt x="429598" y="142968"/>
                  </a:cubicBezTo>
                  <a:cubicBezTo>
                    <a:pt x="451600" y="109965"/>
                    <a:pt x="483695" y="92616"/>
                    <a:pt x="515323" y="71531"/>
                  </a:cubicBezTo>
                  <a:cubicBezTo>
                    <a:pt x="524848" y="57243"/>
                    <a:pt x="548063" y="45327"/>
                    <a:pt x="543898" y="28668"/>
                  </a:cubicBezTo>
                  <a:cubicBezTo>
                    <a:pt x="540245" y="14057"/>
                    <a:pt x="516047" y="15582"/>
                    <a:pt x="501035" y="14381"/>
                  </a:cubicBezTo>
                  <a:cubicBezTo>
                    <a:pt x="295402" y="-2070"/>
                    <a:pt x="220636" y="93"/>
                    <a:pt x="43835" y="93"/>
                  </a:cubicBezTo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2" name="Přímá spojnice 21"/>
            <p:cNvCxnSpPr>
              <a:stCxn id="9" idx="0"/>
            </p:cNvCxnSpPr>
            <p:nvPr/>
          </p:nvCxnSpPr>
          <p:spPr>
            <a:xfrm flipV="1">
              <a:off x="1563875" y="2438510"/>
              <a:ext cx="819191" cy="31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olný tvar: obrazec 23"/>
            <p:cNvSpPr/>
            <p:nvPr/>
          </p:nvSpPr>
          <p:spPr>
            <a:xfrm>
              <a:off x="3364191" y="2432160"/>
              <a:ext cx="346093" cy="331803"/>
            </a:xfrm>
            <a:custGeom>
              <a:avLst/>
              <a:gdLst>
                <a:gd name="connsiteX0" fmla="*/ 795 w 345587"/>
                <a:gd name="connsiteY0" fmla="*/ 2336 h 330949"/>
                <a:gd name="connsiteX1" fmla="*/ 72232 w 345587"/>
                <a:gd name="connsiteY1" fmla="*/ 30911 h 330949"/>
                <a:gd name="connsiteX2" fmla="*/ 115095 w 345587"/>
                <a:gd name="connsiteY2" fmla="*/ 16624 h 330949"/>
                <a:gd name="connsiteX3" fmla="*/ 200820 w 345587"/>
                <a:gd name="connsiteY3" fmla="*/ 45199 h 330949"/>
                <a:gd name="connsiteX4" fmla="*/ 243682 w 345587"/>
                <a:gd name="connsiteY4" fmla="*/ 130924 h 330949"/>
                <a:gd name="connsiteX5" fmla="*/ 286545 w 345587"/>
                <a:gd name="connsiteY5" fmla="*/ 145211 h 330949"/>
                <a:gd name="connsiteX6" fmla="*/ 300832 w 345587"/>
                <a:gd name="connsiteY6" fmla="*/ 188074 h 330949"/>
                <a:gd name="connsiteX7" fmla="*/ 343695 w 345587"/>
                <a:gd name="connsiteY7" fmla="*/ 216649 h 330949"/>
                <a:gd name="connsiteX8" fmla="*/ 329407 w 345587"/>
                <a:gd name="connsiteY8" fmla="*/ 330949 h 330949"/>
                <a:gd name="connsiteX9" fmla="*/ 257970 w 345587"/>
                <a:gd name="connsiteY9" fmla="*/ 316661 h 330949"/>
                <a:gd name="connsiteX10" fmla="*/ 186532 w 345587"/>
                <a:gd name="connsiteY10" fmla="*/ 245224 h 330949"/>
                <a:gd name="connsiteX11" fmla="*/ 143670 w 345587"/>
                <a:gd name="connsiteY11" fmla="*/ 230936 h 330949"/>
                <a:gd name="connsiteX12" fmla="*/ 100807 w 345587"/>
                <a:gd name="connsiteY12" fmla="*/ 188074 h 330949"/>
                <a:gd name="connsiteX13" fmla="*/ 43657 w 345587"/>
                <a:gd name="connsiteY13" fmla="*/ 102349 h 330949"/>
                <a:gd name="connsiteX14" fmla="*/ 795 w 345587"/>
                <a:gd name="connsiteY14" fmla="*/ 2336 h 33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5587" h="330949">
                  <a:moveTo>
                    <a:pt x="795" y="2336"/>
                  </a:moveTo>
                  <a:cubicBezTo>
                    <a:pt x="5557" y="-9570"/>
                    <a:pt x="46783" y="27730"/>
                    <a:pt x="72232" y="30911"/>
                  </a:cubicBezTo>
                  <a:cubicBezTo>
                    <a:pt x="87176" y="32779"/>
                    <a:pt x="100127" y="14961"/>
                    <a:pt x="115095" y="16624"/>
                  </a:cubicBezTo>
                  <a:cubicBezTo>
                    <a:pt x="145031" y="19950"/>
                    <a:pt x="200820" y="45199"/>
                    <a:pt x="200820" y="45199"/>
                  </a:cubicBezTo>
                  <a:cubicBezTo>
                    <a:pt x="210232" y="73435"/>
                    <a:pt x="218503" y="110781"/>
                    <a:pt x="243682" y="130924"/>
                  </a:cubicBezTo>
                  <a:cubicBezTo>
                    <a:pt x="255442" y="140332"/>
                    <a:pt x="272257" y="140449"/>
                    <a:pt x="286545" y="145211"/>
                  </a:cubicBezTo>
                  <a:cubicBezTo>
                    <a:pt x="291307" y="159499"/>
                    <a:pt x="291424" y="176314"/>
                    <a:pt x="300832" y="188074"/>
                  </a:cubicBezTo>
                  <a:cubicBezTo>
                    <a:pt x="311559" y="201483"/>
                    <a:pt x="340327" y="199811"/>
                    <a:pt x="343695" y="216649"/>
                  </a:cubicBezTo>
                  <a:cubicBezTo>
                    <a:pt x="351225" y="254300"/>
                    <a:pt x="334170" y="292849"/>
                    <a:pt x="329407" y="330949"/>
                  </a:cubicBezTo>
                  <a:cubicBezTo>
                    <a:pt x="305595" y="326186"/>
                    <a:pt x="280708" y="325188"/>
                    <a:pt x="257970" y="316661"/>
                  </a:cubicBezTo>
                  <a:cubicBezTo>
                    <a:pt x="177287" y="286404"/>
                    <a:pt x="248165" y="294530"/>
                    <a:pt x="186532" y="245224"/>
                  </a:cubicBezTo>
                  <a:cubicBezTo>
                    <a:pt x="174772" y="235816"/>
                    <a:pt x="157957" y="235699"/>
                    <a:pt x="143670" y="230936"/>
                  </a:cubicBezTo>
                  <a:cubicBezTo>
                    <a:pt x="129382" y="216649"/>
                    <a:pt x="113212" y="204023"/>
                    <a:pt x="100807" y="188074"/>
                  </a:cubicBezTo>
                  <a:cubicBezTo>
                    <a:pt x="79722" y="160965"/>
                    <a:pt x="43657" y="102349"/>
                    <a:pt x="43657" y="102349"/>
                  </a:cubicBezTo>
                  <a:cubicBezTo>
                    <a:pt x="12952" y="10234"/>
                    <a:pt x="-3967" y="14242"/>
                    <a:pt x="795" y="233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Volný tvar: obrazec 24"/>
            <p:cNvSpPr/>
            <p:nvPr/>
          </p:nvSpPr>
          <p:spPr>
            <a:xfrm>
              <a:off x="3389593" y="2419460"/>
              <a:ext cx="119069" cy="87317"/>
            </a:xfrm>
            <a:custGeom>
              <a:avLst/>
              <a:gdLst>
                <a:gd name="connsiteX0" fmla="*/ 3720 w 119243"/>
                <a:gd name="connsiteY0" fmla="*/ 167 h 85892"/>
                <a:gd name="connsiteX1" fmla="*/ 118020 w 119243"/>
                <a:gd name="connsiteY1" fmla="*/ 43029 h 85892"/>
                <a:gd name="connsiteX2" fmla="*/ 103732 w 119243"/>
                <a:gd name="connsiteY2" fmla="*/ 85892 h 85892"/>
                <a:gd name="connsiteX3" fmla="*/ 60870 w 119243"/>
                <a:gd name="connsiteY3" fmla="*/ 71604 h 85892"/>
                <a:gd name="connsiteX4" fmla="*/ 32295 w 119243"/>
                <a:gd name="connsiteY4" fmla="*/ 28742 h 85892"/>
                <a:gd name="connsiteX5" fmla="*/ 3720 w 119243"/>
                <a:gd name="connsiteY5" fmla="*/ 167 h 8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43" h="85892">
                  <a:moveTo>
                    <a:pt x="3720" y="167"/>
                  </a:moveTo>
                  <a:cubicBezTo>
                    <a:pt x="18008" y="2548"/>
                    <a:pt x="105224" y="11038"/>
                    <a:pt x="118020" y="43029"/>
                  </a:cubicBezTo>
                  <a:cubicBezTo>
                    <a:pt x="123613" y="57012"/>
                    <a:pt x="108495" y="71604"/>
                    <a:pt x="103732" y="85892"/>
                  </a:cubicBezTo>
                  <a:cubicBezTo>
                    <a:pt x="89445" y="81129"/>
                    <a:pt x="72630" y="81012"/>
                    <a:pt x="60870" y="71604"/>
                  </a:cubicBezTo>
                  <a:cubicBezTo>
                    <a:pt x="47462" y="60877"/>
                    <a:pt x="47019" y="37576"/>
                    <a:pt x="32295" y="28742"/>
                  </a:cubicBezTo>
                  <a:cubicBezTo>
                    <a:pt x="20043" y="21391"/>
                    <a:pt x="-10568" y="-2214"/>
                    <a:pt x="3720" y="1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blouk 33"/>
            <p:cNvSpPr/>
            <p:nvPr/>
          </p:nvSpPr>
          <p:spPr>
            <a:xfrm rot="8095634">
              <a:off x="1881397" y="1452623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blouk 34"/>
            <p:cNvSpPr/>
            <p:nvPr/>
          </p:nvSpPr>
          <p:spPr>
            <a:xfrm rot="8095634">
              <a:off x="1872665" y="1740767"/>
              <a:ext cx="1989228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louk 35"/>
            <p:cNvSpPr/>
            <p:nvPr/>
          </p:nvSpPr>
          <p:spPr>
            <a:xfrm rot="8095634">
              <a:off x="1897272" y="1590742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louk 37"/>
            <p:cNvSpPr/>
            <p:nvPr/>
          </p:nvSpPr>
          <p:spPr>
            <a:xfrm rot="8095634">
              <a:off x="1879810" y="2354364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louk 38"/>
            <p:cNvSpPr/>
            <p:nvPr/>
          </p:nvSpPr>
          <p:spPr>
            <a:xfrm rot="8095634">
              <a:off x="1875046" y="2197194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8095634">
              <a:off x="1870284" y="2038437"/>
              <a:ext cx="1987640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louk 40"/>
            <p:cNvSpPr/>
            <p:nvPr/>
          </p:nvSpPr>
          <p:spPr>
            <a:xfrm rot="8095634">
              <a:off x="1890128" y="1878887"/>
              <a:ext cx="1989227" cy="2095606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délník 34"/>
            <p:cNvSpPr/>
            <p:nvPr/>
          </p:nvSpPr>
          <p:spPr>
            <a:xfrm>
              <a:off x="3721397" y="3195783"/>
              <a:ext cx="385782" cy="1409764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  <a:gd name="connsiteX0" fmla="*/ 14286 w 385761"/>
                <a:gd name="connsiteY0" fmla="*/ 28280 h 1866473"/>
                <a:gd name="connsiteX1" fmla="*/ 371727 w 385761"/>
                <a:gd name="connsiteY1" fmla="*/ 0 h 1866473"/>
                <a:gd name="connsiteX2" fmla="*/ 357186 w 385761"/>
                <a:gd name="connsiteY2" fmla="*/ 656930 h 1866473"/>
                <a:gd name="connsiteX3" fmla="*/ 385761 w 385761"/>
                <a:gd name="connsiteY3" fmla="*/ 1866473 h 1866473"/>
                <a:gd name="connsiteX4" fmla="*/ 0 w 385761"/>
                <a:gd name="connsiteY4" fmla="*/ 1016781 h 1866473"/>
                <a:gd name="connsiteX5" fmla="*/ 14286 w 385761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1" h="1866473">
                  <a:moveTo>
                    <a:pt x="14286" y="28280"/>
                  </a:moveTo>
                  <a:cubicBezTo>
                    <a:pt x="90571" y="28378"/>
                    <a:pt x="295442" y="-98"/>
                    <a:pt x="371727" y="0"/>
                  </a:cubicBezTo>
                  <a:lnTo>
                    <a:pt x="357186" y="656930"/>
                  </a:lnTo>
                  <a:lnTo>
                    <a:pt x="385761" y="1866473"/>
                  </a:lnTo>
                  <a:lnTo>
                    <a:pt x="0" y="1016781"/>
                  </a:lnTo>
                  <a:lnTo>
                    <a:pt x="14286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bdélník 35"/>
            <p:cNvSpPr/>
            <p:nvPr/>
          </p:nvSpPr>
          <p:spPr>
            <a:xfrm>
              <a:off x="4088128" y="3934003"/>
              <a:ext cx="533427" cy="252424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3899206" y="3914952"/>
              <a:ext cx="128594" cy="214323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3851579" y="3368828"/>
              <a:ext cx="128594" cy="214323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" name="Volný tvar: obrazec 1"/>
            <p:cNvSpPr/>
            <p:nvPr/>
          </p:nvSpPr>
          <p:spPr>
            <a:xfrm>
              <a:off x="3600741" y="4014970"/>
              <a:ext cx="342917" cy="157169"/>
            </a:xfrm>
            <a:custGeom>
              <a:avLst/>
              <a:gdLst>
                <a:gd name="connsiteX0" fmla="*/ 0 w 342900"/>
                <a:gd name="connsiteY0" fmla="*/ 157162 h 157162"/>
                <a:gd name="connsiteX1" fmla="*/ 71438 w 342900"/>
                <a:gd name="connsiteY1" fmla="*/ 114300 h 157162"/>
                <a:gd name="connsiteX2" fmla="*/ 128588 w 342900"/>
                <a:gd name="connsiteY2" fmla="*/ 28575 h 157162"/>
                <a:gd name="connsiteX3" fmla="*/ 214313 w 342900"/>
                <a:gd name="connsiteY3" fmla="*/ 0 h 157162"/>
                <a:gd name="connsiteX4" fmla="*/ 342900 w 342900"/>
                <a:gd name="connsiteY4" fmla="*/ 14287 h 15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0" h="157162">
                  <a:moveTo>
                    <a:pt x="0" y="157162"/>
                  </a:moveTo>
                  <a:cubicBezTo>
                    <a:pt x="23813" y="142875"/>
                    <a:pt x="51802" y="133936"/>
                    <a:pt x="71438" y="114300"/>
                  </a:cubicBezTo>
                  <a:cubicBezTo>
                    <a:pt x="95722" y="90016"/>
                    <a:pt x="96007" y="39435"/>
                    <a:pt x="128588" y="28575"/>
                  </a:cubicBezTo>
                  <a:lnTo>
                    <a:pt x="214313" y="0"/>
                  </a:lnTo>
                  <a:lnTo>
                    <a:pt x="342900" y="14287"/>
                  </a:ln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Volný tvar: obrazec 3"/>
            <p:cNvSpPr/>
            <p:nvPr/>
          </p:nvSpPr>
          <p:spPr>
            <a:xfrm>
              <a:off x="3643606" y="3229121"/>
              <a:ext cx="274652" cy="257187"/>
            </a:xfrm>
            <a:custGeom>
              <a:avLst/>
              <a:gdLst>
                <a:gd name="connsiteX0" fmla="*/ 0 w 275325"/>
                <a:gd name="connsiteY0" fmla="*/ 0 h 257175"/>
                <a:gd name="connsiteX1" fmla="*/ 171450 w 275325"/>
                <a:gd name="connsiteY1" fmla="*/ 28575 h 257175"/>
                <a:gd name="connsiteX2" fmla="*/ 214312 w 275325"/>
                <a:gd name="connsiteY2" fmla="*/ 42863 h 257175"/>
                <a:gd name="connsiteX3" fmla="*/ 257175 w 275325"/>
                <a:gd name="connsiteY3" fmla="*/ 71438 h 257175"/>
                <a:gd name="connsiteX4" fmla="*/ 271462 w 275325"/>
                <a:gd name="connsiteY4" fmla="*/ 25717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" h="257175">
                  <a:moveTo>
                    <a:pt x="0" y="0"/>
                  </a:moveTo>
                  <a:cubicBezTo>
                    <a:pt x="92752" y="11594"/>
                    <a:pt x="98034" y="7599"/>
                    <a:pt x="171450" y="28575"/>
                  </a:cubicBezTo>
                  <a:cubicBezTo>
                    <a:pt x="185931" y="32712"/>
                    <a:pt x="200842" y="36128"/>
                    <a:pt x="214312" y="42863"/>
                  </a:cubicBezTo>
                  <a:cubicBezTo>
                    <a:pt x="229671" y="50542"/>
                    <a:pt x="242887" y="61913"/>
                    <a:pt x="257175" y="71438"/>
                  </a:cubicBezTo>
                  <a:cubicBezTo>
                    <a:pt x="286522" y="159481"/>
                    <a:pt x="271462" y="99240"/>
                    <a:pt x="271462" y="257175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5" name="Znak plus 54"/>
          <p:cNvSpPr/>
          <p:nvPr/>
        </p:nvSpPr>
        <p:spPr>
          <a:xfrm>
            <a:off x="9952038" y="2166938"/>
            <a:ext cx="914400" cy="9144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Znak minus 55"/>
          <p:cNvSpPr/>
          <p:nvPr/>
        </p:nvSpPr>
        <p:spPr>
          <a:xfrm>
            <a:off x="9980613" y="3409950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461500" y="3802063"/>
            <a:ext cx="215900" cy="2063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9448800" y="2495550"/>
            <a:ext cx="215900" cy="207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324600" y="1814513"/>
            <a:ext cx="182563" cy="1920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980238" y="1814513"/>
            <a:ext cx="182562" cy="1920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6491288" y="1658938"/>
            <a:ext cx="671512" cy="2238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58" idx="6"/>
          </p:cNvCxnSpPr>
          <p:nvPr/>
        </p:nvCxnSpPr>
        <p:spPr>
          <a:xfrm flipV="1">
            <a:off x="7162800" y="1911350"/>
            <a:ext cx="23939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57" idx="0"/>
          </p:cNvCxnSpPr>
          <p:nvPr/>
        </p:nvCxnSpPr>
        <p:spPr>
          <a:xfrm>
            <a:off x="9556750" y="1911350"/>
            <a:ext cx="0" cy="584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262438" y="3363913"/>
            <a:ext cx="1073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 flipV="1">
            <a:off x="5335588" y="1911350"/>
            <a:ext cx="0" cy="14525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cxnSpLocks/>
            <a:endCxn id="15" idx="2"/>
          </p:cNvCxnSpPr>
          <p:nvPr/>
        </p:nvCxnSpPr>
        <p:spPr>
          <a:xfrm>
            <a:off x="5335588" y="1911350"/>
            <a:ext cx="9890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cxnSpLocks/>
          </p:cNvCxnSpPr>
          <p:nvPr/>
        </p:nvCxnSpPr>
        <p:spPr>
          <a:xfrm>
            <a:off x="4430713" y="3922713"/>
            <a:ext cx="5046662" cy="23812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cxnSpLocks/>
          </p:cNvCxnSpPr>
          <p:nvPr/>
        </p:nvCxnSpPr>
        <p:spPr>
          <a:xfrm flipH="1">
            <a:off x="9432925" y="2446338"/>
            <a:ext cx="196850" cy="303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9448800" y="3721100"/>
            <a:ext cx="215900" cy="368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2055813" y="5070475"/>
            <a:ext cx="1011237" cy="536575"/>
            <a:chOff x="2106648" y="5836716"/>
            <a:chExt cx="1012406" cy="535760"/>
          </a:xfrm>
        </p:grpSpPr>
        <p:grpSp>
          <p:nvGrpSpPr>
            <p:cNvPr id="54295" name="Skupina 77"/>
            <p:cNvGrpSpPr>
              <a:grpSpLocks/>
            </p:cNvGrpSpPr>
            <p:nvPr/>
          </p:nvGrpSpPr>
          <p:grpSpPr bwMode="auto">
            <a:xfrm>
              <a:off x="2548410" y="5916229"/>
              <a:ext cx="570644" cy="195377"/>
              <a:chOff x="5336275" y="4555446"/>
              <a:chExt cx="759725" cy="260528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5336372" y="4555101"/>
                <a:ext cx="46551" cy="25998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0" name="Přímá spojnice 79"/>
              <p:cNvCxnSpPr>
                <a:stCxn id="79" idx="6"/>
              </p:cNvCxnSpPr>
              <p:nvPr/>
            </p:nvCxnSpPr>
            <p:spPr>
              <a:xfrm>
                <a:off x="5382923" y="4686148"/>
                <a:ext cx="713077" cy="14796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296" name="Skupina 80"/>
            <p:cNvGrpSpPr>
              <a:grpSpLocks/>
            </p:cNvGrpSpPr>
            <p:nvPr/>
          </p:nvGrpSpPr>
          <p:grpSpPr bwMode="auto">
            <a:xfrm>
              <a:off x="2302770" y="6177099"/>
              <a:ext cx="570644" cy="195377"/>
              <a:chOff x="5336275" y="4555446"/>
              <a:chExt cx="759725" cy="260528"/>
            </a:xfrm>
          </p:grpSpPr>
          <p:sp>
            <p:nvSpPr>
              <p:cNvPr id="82" name="Ovál 81"/>
              <p:cNvSpPr/>
              <p:nvPr/>
            </p:nvSpPr>
            <p:spPr>
              <a:xfrm>
                <a:off x="5335430" y="4555995"/>
                <a:ext cx="46551" cy="259979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3" name="Přímá spojnice 82"/>
              <p:cNvCxnSpPr>
                <a:stCxn id="82" idx="6"/>
              </p:cNvCxnSpPr>
              <p:nvPr/>
            </p:nvCxnSpPr>
            <p:spPr>
              <a:xfrm>
                <a:off x="5381981" y="4687041"/>
                <a:ext cx="713078" cy="14795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297" name="Skupina 83"/>
            <p:cNvGrpSpPr>
              <a:grpSpLocks/>
            </p:cNvGrpSpPr>
            <p:nvPr/>
          </p:nvGrpSpPr>
          <p:grpSpPr bwMode="auto">
            <a:xfrm>
              <a:off x="2414686" y="5993141"/>
              <a:ext cx="570644" cy="195377"/>
              <a:chOff x="5336275" y="4555446"/>
              <a:chExt cx="759725" cy="260528"/>
            </a:xfrm>
          </p:grpSpPr>
          <p:sp>
            <p:nvSpPr>
              <p:cNvPr id="85" name="Ovál 84"/>
              <p:cNvSpPr/>
              <p:nvPr/>
            </p:nvSpPr>
            <p:spPr>
              <a:xfrm>
                <a:off x="5336666" y="4556112"/>
                <a:ext cx="46551" cy="259979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6" name="Přímá spojnice 85"/>
              <p:cNvCxnSpPr>
                <a:stCxn id="85" idx="6"/>
              </p:cNvCxnSpPr>
              <p:nvPr/>
            </p:nvCxnSpPr>
            <p:spPr>
              <a:xfrm>
                <a:off x="5383217" y="4687159"/>
                <a:ext cx="713077" cy="14795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298" name="Skupina 86"/>
            <p:cNvGrpSpPr>
              <a:grpSpLocks/>
            </p:cNvGrpSpPr>
            <p:nvPr/>
          </p:nvGrpSpPr>
          <p:grpSpPr bwMode="auto">
            <a:xfrm rot="955202">
              <a:off x="2201796" y="6018255"/>
              <a:ext cx="570644" cy="195377"/>
              <a:chOff x="5336275" y="4555446"/>
              <a:chExt cx="759725" cy="260528"/>
            </a:xfrm>
          </p:grpSpPr>
          <p:sp>
            <p:nvSpPr>
              <p:cNvPr id="88" name="Ovál 87"/>
              <p:cNvSpPr/>
              <p:nvPr/>
            </p:nvSpPr>
            <p:spPr>
              <a:xfrm>
                <a:off x="5335352" y="4555030"/>
                <a:ext cx="46551" cy="25998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9" name="Přímá spojnice 88"/>
              <p:cNvCxnSpPr>
                <a:stCxn id="88" idx="6"/>
              </p:cNvCxnSpPr>
              <p:nvPr/>
            </p:nvCxnSpPr>
            <p:spPr>
              <a:xfrm>
                <a:off x="5381899" y="4686500"/>
                <a:ext cx="708845" cy="14795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299" name="Skupina 89"/>
            <p:cNvGrpSpPr>
              <a:grpSpLocks/>
            </p:cNvGrpSpPr>
            <p:nvPr/>
          </p:nvGrpSpPr>
          <p:grpSpPr bwMode="auto">
            <a:xfrm>
              <a:off x="2106648" y="6093430"/>
              <a:ext cx="570644" cy="195377"/>
              <a:chOff x="5336275" y="4555446"/>
              <a:chExt cx="759725" cy="260528"/>
            </a:xfrm>
          </p:grpSpPr>
          <p:sp>
            <p:nvSpPr>
              <p:cNvPr id="91" name="Ovál 90"/>
              <p:cNvSpPr/>
              <p:nvPr/>
            </p:nvSpPr>
            <p:spPr>
              <a:xfrm>
                <a:off x="5336275" y="4555539"/>
                <a:ext cx="46551" cy="25998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92" name="Přímá spojnice 91"/>
              <p:cNvCxnSpPr>
                <a:stCxn id="91" idx="6"/>
              </p:cNvCxnSpPr>
              <p:nvPr/>
            </p:nvCxnSpPr>
            <p:spPr>
              <a:xfrm>
                <a:off x="5382826" y="4686586"/>
                <a:ext cx="713077" cy="14796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300" name="Skupina 92"/>
            <p:cNvGrpSpPr>
              <a:grpSpLocks/>
            </p:cNvGrpSpPr>
            <p:nvPr/>
          </p:nvGrpSpPr>
          <p:grpSpPr bwMode="auto">
            <a:xfrm>
              <a:off x="2377007" y="5836716"/>
              <a:ext cx="570644" cy="195377"/>
              <a:chOff x="5336275" y="4555446"/>
              <a:chExt cx="759725" cy="260528"/>
            </a:xfrm>
          </p:grpSpPr>
          <p:sp>
            <p:nvSpPr>
              <p:cNvPr id="94" name="Ovál 93"/>
              <p:cNvSpPr/>
              <p:nvPr/>
            </p:nvSpPr>
            <p:spPr>
              <a:xfrm>
                <a:off x="5336046" y="4555446"/>
                <a:ext cx="46551" cy="259981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95" name="Přímá spojnice 94"/>
              <p:cNvCxnSpPr>
                <a:stCxn id="94" idx="6"/>
              </p:cNvCxnSpPr>
              <p:nvPr/>
            </p:nvCxnSpPr>
            <p:spPr>
              <a:xfrm>
                <a:off x="5382597" y="4686493"/>
                <a:ext cx="713077" cy="14796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26" name="Přímá spojnice 25"/>
          <p:cNvCxnSpPr>
            <a:cxnSpLocks/>
          </p:cNvCxnSpPr>
          <p:nvPr/>
        </p:nvCxnSpPr>
        <p:spPr>
          <a:xfrm>
            <a:off x="6507163" y="1882775"/>
            <a:ext cx="4730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292" name="TextovéPole 17"/>
          <p:cNvSpPr txBox="1">
            <a:spLocks noChangeArrowheads="1"/>
          </p:cNvSpPr>
          <p:nvPr/>
        </p:nvSpPr>
        <p:spPr bwMode="auto">
          <a:xfrm>
            <a:off x="5578475" y="712788"/>
            <a:ext cx="62896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Přerušili jsme elektrický obvod, hřebíčky od jádra</a:t>
            </a:r>
          </a:p>
          <a:p>
            <a:r>
              <a:rPr lang="cs-CZ" altLang="cs-CZ" sz="2400"/>
              <a:t>odpadly.</a:t>
            </a:r>
          </a:p>
        </p:txBody>
      </p:sp>
      <p:sp>
        <p:nvSpPr>
          <p:cNvPr id="54293" name="TextovéPole 27"/>
          <p:cNvSpPr txBox="1">
            <a:spLocks noChangeArrowheads="1"/>
          </p:cNvSpPr>
          <p:nvPr/>
        </p:nvSpPr>
        <p:spPr bwMode="auto">
          <a:xfrm>
            <a:off x="5578475" y="182563"/>
            <a:ext cx="570431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Klikni na kontakt spínače a </a:t>
            </a:r>
            <a:r>
              <a:rPr lang="cs-CZ" altLang="cs-CZ" sz="2400" dirty="0" smtClean="0"/>
              <a:t>popiš, </a:t>
            </a:r>
            <a:r>
              <a:rPr lang="cs-CZ" altLang="cs-CZ" sz="2400" dirty="0"/>
              <a:t>co nastalo.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578475" y="706438"/>
            <a:ext cx="6327775" cy="8493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0.02384 L 0.00221 0.11412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98" name="Skupina 2"/>
          <p:cNvGrpSpPr>
            <a:grpSpLocks/>
          </p:cNvGrpSpPr>
          <p:nvPr/>
        </p:nvGrpSpPr>
        <p:grpSpPr bwMode="auto">
          <a:xfrm rot="-5228047">
            <a:off x="2642394" y="1953419"/>
            <a:ext cx="2111375" cy="2065337"/>
            <a:chOff x="1350858" y="759799"/>
            <a:chExt cx="3150590" cy="4007957"/>
          </a:xfrm>
        </p:grpSpPr>
        <p:sp>
          <p:nvSpPr>
            <p:cNvPr id="4" name="Obdélník 35"/>
            <p:cNvSpPr/>
            <p:nvPr/>
          </p:nvSpPr>
          <p:spPr>
            <a:xfrm>
              <a:off x="3691616" y="2858689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 flipH="1">
              <a:off x="2356397" y="403961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5363" name="Skupina 5"/>
            <p:cNvGrpSpPr>
              <a:grpSpLocks/>
            </p:cNvGrpSpPr>
            <p:nvPr/>
          </p:nvGrpSpPr>
          <p:grpSpPr bwMode="auto"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/>
              <p:cNvSpPr/>
              <p:nvPr/>
            </p:nvSpPr>
            <p:spPr>
              <a:xfrm rot="8095634">
                <a:off x="1953756" y="903707"/>
                <a:ext cx="1987034" cy="209644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55"/>
              <p:cNvSpPr/>
              <p:nvPr/>
            </p:nvSpPr>
            <p:spPr>
              <a:xfrm>
                <a:off x="1751925" y="3290409"/>
                <a:ext cx="2653128" cy="99813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2219909" y="2540226"/>
                <a:ext cx="1456851" cy="1219947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2244297" y="3312298"/>
                <a:ext cx="1463958" cy="696232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3185117" y="1959861"/>
                <a:ext cx="0" cy="44977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/>
              <p:cNvSpPr/>
              <p:nvPr/>
            </p:nvSpPr>
            <p:spPr>
              <a:xfrm rot="8095634">
                <a:off x="1934555" y="1460430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 rot="8095634">
                <a:off x="1935140" y="1290742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Oblouk 21"/>
              <p:cNvSpPr/>
              <p:nvPr/>
            </p:nvSpPr>
            <p:spPr>
              <a:xfrm rot="8095634">
                <a:off x="1936436" y="1130363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Oblouk 22"/>
              <p:cNvSpPr/>
              <p:nvPr/>
            </p:nvSpPr>
            <p:spPr>
              <a:xfrm rot="8095634">
                <a:off x="1945891" y="944675"/>
                <a:ext cx="1987034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8095634">
                <a:off x="1936933" y="1636194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blouk 24"/>
              <p:cNvSpPr/>
              <p:nvPr/>
            </p:nvSpPr>
            <p:spPr>
              <a:xfrm rot="8095634">
                <a:off x="1898203" y="774128"/>
                <a:ext cx="1993197" cy="209407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" name="Obdélník 55"/>
              <p:cNvSpPr/>
              <p:nvPr/>
            </p:nvSpPr>
            <p:spPr>
              <a:xfrm>
                <a:off x="1624930" y="1963151"/>
                <a:ext cx="2646021" cy="751684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Obdélník 6"/>
              <p:cNvSpPr/>
              <p:nvPr/>
            </p:nvSpPr>
            <p:spPr>
              <a:xfrm rot="10800000" flipV="1">
                <a:off x="2545623" y="2094336"/>
                <a:ext cx="843316" cy="446699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Oblouk 27"/>
              <p:cNvSpPr/>
              <p:nvPr/>
            </p:nvSpPr>
            <p:spPr>
              <a:xfrm rot="8095634">
                <a:off x="1914993" y="1818435"/>
                <a:ext cx="1990116" cy="209170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>
                <a:off x="3180686" y="2092781"/>
                <a:ext cx="0" cy="446699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/>
            <p:cNvSpPr/>
            <p:nvPr/>
          </p:nvSpPr>
          <p:spPr>
            <a:xfrm flipH="1">
              <a:off x="2356408" y="176014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34"/>
            <p:cNvSpPr/>
            <p:nvPr/>
          </p:nvSpPr>
          <p:spPr>
            <a:xfrm>
              <a:off x="3590157" y="2605065"/>
              <a:ext cx="400337" cy="1407869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35"/>
            <p:cNvSpPr/>
            <p:nvPr/>
          </p:nvSpPr>
          <p:spPr>
            <a:xfrm>
              <a:off x="3979101" y="3426034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olný tvar: obrazec 9"/>
            <p:cNvSpPr/>
            <p:nvPr/>
          </p:nvSpPr>
          <p:spPr>
            <a:xfrm>
              <a:off x="3377590" y="3546352"/>
              <a:ext cx="499830" cy="6161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Volný tvar: obrazec 10"/>
            <p:cNvSpPr/>
            <p:nvPr/>
          </p:nvSpPr>
          <p:spPr>
            <a:xfrm>
              <a:off x="3440745" y="2652059"/>
              <a:ext cx="371912" cy="32963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1095" y="3471243"/>
              <a:ext cx="127919" cy="212568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754446" y="2852340"/>
              <a:ext cx="127919" cy="215647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5299" name="Skupina 37"/>
          <p:cNvGrpSpPr>
            <a:grpSpLocks/>
          </p:cNvGrpSpPr>
          <p:nvPr/>
        </p:nvGrpSpPr>
        <p:grpSpPr bwMode="auto">
          <a:xfrm>
            <a:off x="4121150" y="5694363"/>
            <a:ext cx="3100388" cy="515937"/>
            <a:chOff x="4121161" y="5695119"/>
            <a:chExt cx="3100688" cy="515176"/>
          </a:xfrm>
        </p:grpSpPr>
        <p:sp>
          <p:nvSpPr>
            <p:cNvPr id="39" name="Obdélník 64"/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959664" y="5791813"/>
              <a:ext cx="268314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164250" y="5791813"/>
              <a:ext cx="268313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5357" name="Skupina 41"/>
            <p:cNvGrpSpPr>
              <a:grpSpLocks/>
            </p:cNvGrpSpPr>
            <p:nvPr/>
          </p:nvGrpSpPr>
          <p:grpSpPr bwMode="auto"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/>
              <p:cNvCxnSpPr/>
              <p:nvPr/>
            </p:nvCxnSpPr>
            <p:spPr>
              <a:xfrm>
                <a:off x="8244454" y="4767126"/>
                <a:ext cx="0" cy="28057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>
                <a:cxnSpLocks/>
              </p:cNvCxnSpPr>
              <p:nvPr/>
            </p:nvCxnSpPr>
            <p:spPr>
              <a:xfrm>
                <a:off x="8109503" y="4917716"/>
                <a:ext cx="26990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/>
            <p:cNvCxnSpPr/>
            <p:nvPr/>
          </p:nvCxnSpPr>
          <p:spPr>
            <a:xfrm>
              <a:off x="6227978" y="6023246"/>
              <a:ext cx="254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300" name="TextovéPole 45"/>
          <p:cNvSpPr txBox="1">
            <a:spLocks noChangeArrowheads="1"/>
          </p:cNvSpPr>
          <p:nvPr/>
        </p:nvSpPr>
        <p:spPr bwMode="auto">
          <a:xfrm>
            <a:off x="4933950" y="6361113"/>
            <a:ext cx="1316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 napětí</a:t>
            </a:r>
          </a:p>
        </p:txBody>
      </p:sp>
      <p:sp>
        <p:nvSpPr>
          <p:cNvPr id="48" name="Krychle 47"/>
          <p:cNvSpPr/>
          <p:nvPr/>
        </p:nvSpPr>
        <p:spPr>
          <a:xfrm>
            <a:off x="7018338" y="3175000"/>
            <a:ext cx="1349375" cy="319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102475" y="2816225"/>
            <a:ext cx="174625" cy="407988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9" name="Skupina 118"/>
          <p:cNvGrpSpPr>
            <a:grpSpLocks/>
          </p:cNvGrpSpPr>
          <p:nvPr/>
        </p:nvGrpSpPr>
        <p:grpSpPr bwMode="auto">
          <a:xfrm>
            <a:off x="7188200" y="2420938"/>
            <a:ext cx="1169988" cy="441325"/>
            <a:chOff x="7188950" y="2421349"/>
            <a:chExt cx="1168712" cy="440176"/>
          </a:xfrm>
        </p:grpSpPr>
        <p:sp>
          <p:nvSpPr>
            <p:cNvPr id="49" name="Obdélník 48"/>
            <p:cNvSpPr/>
            <p:nvPr/>
          </p:nvSpPr>
          <p:spPr>
            <a:xfrm rot="19950046">
              <a:off x="7188950" y="2679437"/>
              <a:ext cx="849972" cy="18208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Vývojový diagram: ukončení 50"/>
            <p:cNvSpPr/>
            <p:nvPr/>
          </p:nvSpPr>
          <p:spPr>
            <a:xfrm rot="20343716">
              <a:off x="7932676" y="2421349"/>
              <a:ext cx="424986" cy="20900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2" name="Ovál 51"/>
          <p:cNvSpPr/>
          <p:nvPr/>
        </p:nvSpPr>
        <p:spPr>
          <a:xfrm>
            <a:off x="7942263" y="3062288"/>
            <a:ext cx="87312" cy="141287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046913" y="3095625"/>
            <a:ext cx="87312" cy="13970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829550" y="2840038"/>
            <a:ext cx="161925" cy="3603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6" name="Skupina 55"/>
          <p:cNvGrpSpPr>
            <a:grpSpLocks/>
          </p:cNvGrpSpPr>
          <p:nvPr/>
        </p:nvGrpSpPr>
        <p:grpSpPr bwMode="auto">
          <a:xfrm rot="789577">
            <a:off x="7178675" y="2695575"/>
            <a:ext cx="1244600" cy="317500"/>
            <a:chOff x="10998961" y="4991821"/>
            <a:chExt cx="1245109" cy="317658"/>
          </a:xfrm>
        </p:grpSpPr>
        <p:sp>
          <p:nvSpPr>
            <p:cNvPr id="57" name="Obdélník 56"/>
            <p:cNvSpPr/>
            <p:nvPr/>
          </p:nvSpPr>
          <p:spPr>
            <a:xfrm rot="20744049">
              <a:off x="10993013" y="5170075"/>
              <a:ext cx="841719" cy="13818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Vývojový diagram: ukončení 57"/>
            <p:cNvSpPr/>
            <p:nvPr/>
          </p:nvSpPr>
          <p:spPr>
            <a:xfrm rot="20913987">
              <a:off x="11815019" y="4991759"/>
              <a:ext cx="424035" cy="20806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35" name="Skupina 134"/>
          <p:cNvGrpSpPr>
            <a:grpSpLocks/>
          </p:cNvGrpSpPr>
          <p:nvPr/>
        </p:nvGrpSpPr>
        <p:grpSpPr bwMode="auto">
          <a:xfrm>
            <a:off x="4857750" y="3081338"/>
            <a:ext cx="1735138" cy="1014412"/>
            <a:chOff x="8226594" y="5442862"/>
            <a:chExt cx="1735596" cy="1013233"/>
          </a:xfrm>
        </p:grpSpPr>
        <p:grpSp>
          <p:nvGrpSpPr>
            <p:cNvPr id="55343" name="Skupina 115"/>
            <p:cNvGrpSpPr>
              <a:grpSpLocks/>
            </p:cNvGrpSpPr>
            <p:nvPr/>
          </p:nvGrpSpPr>
          <p:grpSpPr bwMode="auto">
            <a:xfrm>
              <a:off x="8538506" y="5708698"/>
              <a:ext cx="984007" cy="747397"/>
              <a:chOff x="8417998" y="5427225"/>
              <a:chExt cx="984007" cy="747397"/>
            </a:xfrm>
          </p:grpSpPr>
          <p:sp>
            <p:nvSpPr>
              <p:cNvPr id="60" name="Válec 59"/>
              <p:cNvSpPr/>
              <p:nvPr/>
            </p:nvSpPr>
            <p:spPr>
              <a:xfrm>
                <a:off x="8417318" y="5795651"/>
                <a:ext cx="984510" cy="378971"/>
              </a:xfrm>
              <a:prstGeom prst="can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>
                <a:cxnSpLocks/>
              </p:cNvCxnSpPr>
              <p:nvPr/>
            </p:nvCxnSpPr>
            <p:spPr>
              <a:xfrm flipH="1">
                <a:off x="8898458" y="5427779"/>
                <a:ext cx="9528" cy="467767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344" name="Skupina 61"/>
            <p:cNvGrpSpPr>
              <a:grpSpLocks/>
            </p:cNvGrpSpPr>
            <p:nvPr/>
          </p:nvGrpSpPr>
          <p:grpSpPr bwMode="auto">
            <a:xfrm rot="326162">
              <a:off x="8226594" y="5442862"/>
              <a:ext cx="1735596" cy="457122"/>
              <a:chOff x="6415430" y="5086053"/>
              <a:chExt cx="1735596" cy="412811"/>
            </a:xfrm>
          </p:grpSpPr>
          <p:sp>
            <p:nvSpPr>
              <p:cNvPr id="64" name="Vývojový diagram: rozhodnutí 63"/>
              <p:cNvSpPr/>
              <p:nvPr/>
            </p:nvSpPr>
            <p:spPr>
              <a:xfrm rot="1690069">
                <a:off x="6409106" y="5083578"/>
                <a:ext cx="1595859" cy="243431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5" name="Rovnoramenný trojúhelník 64"/>
              <p:cNvSpPr/>
              <p:nvPr/>
            </p:nvSpPr>
            <p:spPr>
              <a:xfrm rot="6620894">
                <a:off x="7541678" y="4886860"/>
                <a:ext cx="274934" cy="938460"/>
              </a:xfrm>
              <a:prstGeom prst="triangle">
                <a:avLst>
                  <a:gd name="adj" fmla="val 100000"/>
                </a:avLst>
              </a:prstGeom>
              <a:solidFill>
                <a:srgbClr val="FF0000"/>
              </a:solidFill>
              <a:ln>
                <a:solidFill>
                  <a:srgbClr val="FF33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63" name="Ovál 62"/>
            <p:cNvSpPr/>
            <p:nvPr/>
          </p:nvSpPr>
          <p:spPr>
            <a:xfrm rot="326162">
              <a:off x="9033257" y="5509460"/>
              <a:ext cx="57165" cy="9513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4" name="Skupina 103"/>
          <p:cNvGrpSpPr>
            <a:grpSpLocks/>
          </p:cNvGrpSpPr>
          <p:nvPr/>
        </p:nvGrpSpPr>
        <p:grpSpPr bwMode="auto">
          <a:xfrm>
            <a:off x="8585200" y="1228725"/>
            <a:ext cx="3100388" cy="1741488"/>
            <a:chOff x="4028612" y="1499016"/>
            <a:chExt cx="3099439" cy="1741139"/>
          </a:xfrm>
        </p:grpSpPr>
        <p:grpSp>
          <p:nvGrpSpPr>
            <p:cNvPr id="55336" name="Skupina 75"/>
            <p:cNvGrpSpPr>
              <a:grpSpLocks/>
            </p:cNvGrpSpPr>
            <p:nvPr/>
          </p:nvGrpSpPr>
          <p:grpSpPr bwMode="auto">
            <a:xfrm rot="-9845443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/>
              <p:cNvSpPr/>
              <p:nvPr/>
            </p:nvSpPr>
            <p:spPr>
              <a:xfrm rot="4623575">
                <a:off x="5223486" y="4889757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 rot="20609204">
                <a:off x="5142445" y="5047312"/>
                <a:ext cx="120312" cy="8729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5337" name="Skupina 84"/>
            <p:cNvGrpSpPr>
              <a:grpSpLocks/>
            </p:cNvGrpSpPr>
            <p:nvPr/>
          </p:nvGrpSpPr>
          <p:grpSpPr bwMode="auto">
            <a:xfrm rot="-249215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/>
              <p:cNvSpPr/>
              <p:nvPr/>
            </p:nvSpPr>
            <p:spPr>
              <a:xfrm rot="4623575">
                <a:off x="5223294" y="4889773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 rot="20609204">
                <a:off x="5138515" y="5039841"/>
                <a:ext cx="120313" cy="8874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0" name="Volný tvar: obrazec 99"/>
            <p:cNvSpPr/>
            <p:nvPr/>
          </p:nvSpPr>
          <p:spPr>
            <a:xfrm>
              <a:off x="4331732" y="1499016"/>
              <a:ext cx="2339259" cy="1663367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5" name="Skupina 104"/>
          <p:cNvGrpSpPr>
            <a:grpSpLocks/>
          </p:cNvGrpSpPr>
          <p:nvPr/>
        </p:nvGrpSpPr>
        <p:grpSpPr bwMode="auto">
          <a:xfrm>
            <a:off x="7510463" y="2298700"/>
            <a:ext cx="2876550" cy="2873375"/>
            <a:chOff x="6086591" y="3064393"/>
            <a:chExt cx="2877527" cy="2872970"/>
          </a:xfrm>
        </p:grpSpPr>
        <p:grpSp>
          <p:nvGrpSpPr>
            <p:cNvPr id="55329" name="Skupina 81"/>
            <p:cNvGrpSpPr>
              <a:grpSpLocks/>
            </p:cNvGrpSpPr>
            <p:nvPr/>
          </p:nvGrpSpPr>
          <p:grpSpPr bwMode="auto"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/>
              <p:cNvSpPr/>
              <p:nvPr/>
            </p:nvSpPr>
            <p:spPr>
              <a:xfrm rot="4623575">
                <a:off x="5223448" y="4890319"/>
                <a:ext cx="151312" cy="355879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 rot="20609204">
                <a:off x="5130244" y="5044047"/>
                <a:ext cx="120391" cy="872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5330" name="Skupina 96"/>
            <p:cNvGrpSpPr>
              <a:grpSpLocks/>
            </p:cNvGrpSpPr>
            <p:nvPr/>
          </p:nvGrpSpPr>
          <p:grpSpPr bwMode="auto">
            <a:xfrm rot="-3197237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/>
              <p:cNvSpPr/>
              <p:nvPr/>
            </p:nvSpPr>
            <p:spPr>
              <a:xfrm rot="4623575">
                <a:off x="5223544" y="4889683"/>
                <a:ext cx="151385" cy="35703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 rot="20609204">
                <a:off x="5140118" y="5040389"/>
                <a:ext cx="120333" cy="8733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1" name="Volný tvar: obrazec 100"/>
            <p:cNvSpPr/>
            <p:nvPr/>
          </p:nvSpPr>
          <p:spPr>
            <a:xfrm>
              <a:off x="6235867" y="3131059"/>
              <a:ext cx="2728251" cy="2445993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6" name="Skupina 105"/>
          <p:cNvGrpSpPr>
            <a:grpSpLocks/>
          </p:cNvGrpSpPr>
          <p:nvPr/>
        </p:nvGrpSpPr>
        <p:grpSpPr bwMode="auto">
          <a:xfrm>
            <a:off x="419100" y="1139825"/>
            <a:ext cx="3027363" cy="4708525"/>
            <a:chOff x="2353456" y="1229193"/>
            <a:chExt cx="3026937" cy="4708063"/>
          </a:xfrm>
        </p:grpSpPr>
        <p:grpSp>
          <p:nvGrpSpPr>
            <p:cNvPr id="55322" name="Skupina 76"/>
            <p:cNvGrpSpPr>
              <a:grpSpLocks/>
            </p:cNvGrpSpPr>
            <p:nvPr/>
          </p:nvGrpSpPr>
          <p:grpSpPr bwMode="auto">
            <a:xfrm rot="-2580166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/>
              <p:cNvSpPr/>
              <p:nvPr/>
            </p:nvSpPr>
            <p:spPr>
              <a:xfrm rot="3282438">
                <a:off x="5092572" y="4275838"/>
                <a:ext cx="146953" cy="35703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 rot="19924536">
                <a:off x="5012750" y="4483251"/>
                <a:ext cx="120332" cy="8729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5323" name="Skupina 93"/>
            <p:cNvGrpSpPr>
              <a:grpSpLocks/>
            </p:cNvGrpSpPr>
            <p:nvPr/>
          </p:nvGrpSpPr>
          <p:grpSpPr bwMode="auto">
            <a:xfrm rot="-4923036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/>
              <p:cNvSpPr/>
              <p:nvPr/>
            </p:nvSpPr>
            <p:spPr>
              <a:xfrm rot="4623575">
                <a:off x="5223439" y="4889302"/>
                <a:ext cx="151312" cy="357046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 rot="20609204">
                <a:off x="5140411" y="5040796"/>
                <a:ext cx="120337" cy="9020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2" name="Volný tvar: obrazec 101"/>
            <p:cNvSpPr/>
            <p:nvPr/>
          </p:nvSpPr>
          <p:spPr>
            <a:xfrm>
              <a:off x="2353456" y="1229193"/>
              <a:ext cx="2938050" cy="4287417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5312" name="TextovéPole 102"/>
          <p:cNvSpPr txBox="1">
            <a:spLocks noChangeArrowheads="1"/>
          </p:cNvSpPr>
          <p:nvPr/>
        </p:nvSpPr>
        <p:spPr bwMode="auto">
          <a:xfrm>
            <a:off x="449263" y="269875"/>
            <a:ext cx="105505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Zapoj elektrický obvod s elektromagnetem. 1. Postupně klikej na jednotlivé vodiče.</a:t>
            </a:r>
          </a:p>
          <a:p>
            <a:r>
              <a:rPr lang="cs-CZ" altLang="cs-CZ" sz="2400"/>
              <a:t>2. Klikni na nožový kontakt spínače. Jaký pól má elektromagnet? Má severní pól.</a:t>
            </a:r>
          </a:p>
        </p:txBody>
      </p:sp>
      <p:grpSp>
        <p:nvGrpSpPr>
          <p:cNvPr id="144" name="Skupina 143"/>
          <p:cNvGrpSpPr>
            <a:grpSpLocks/>
          </p:cNvGrpSpPr>
          <p:nvPr/>
        </p:nvGrpSpPr>
        <p:grpSpPr bwMode="auto">
          <a:xfrm>
            <a:off x="4884738" y="3082925"/>
            <a:ext cx="1736725" cy="1012825"/>
            <a:chOff x="10036644" y="5379954"/>
            <a:chExt cx="1735596" cy="1012019"/>
          </a:xfrm>
        </p:grpSpPr>
        <p:grpSp>
          <p:nvGrpSpPr>
            <p:cNvPr id="55315" name="Skupina 136"/>
            <p:cNvGrpSpPr>
              <a:grpSpLocks/>
            </p:cNvGrpSpPr>
            <p:nvPr/>
          </p:nvGrpSpPr>
          <p:grpSpPr bwMode="auto">
            <a:xfrm>
              <a:off x="10358024" y="5644576"/>
              <a:ext cx="984007" cy="747397"/>
              <a:chOff x="8417998" y="5427225"/>
              <a:chExt cx="984007" cy="747397"/>
            </a:xfrm>
          </p:grpSpPr>
          <p:sp>
            <p:nvSpPr>
              <p:cNvPr id="142" name="Válec 141"/>
              <p:cNvSpPr/>
              <p:nvPr/>
            </p:nvSpPr>
            <p:spPr>
              <a:xfrm>
                <a:off x="8418671" y="5795512"/>
                <a:ext cx="983610" cy="379110"/>
              </a:xfrm>
              <a:prstGeom prst="can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43" name="Přímá spojnice 142"/>
              <p:cNvCxnSpPr>
                <a:cxnSpLocks/>
              </p:cNvCxnSpPr>
              <p:nvPr/>
            </p:nvCxnSpPr>
            <p:spPr>
              <a:xfrm flipH="1">
                <a:off x="8899371" y="5427505"/>
                <a:ext cx="9519" cy="46793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316" name="Skupina 137"/>
            <p:cNvGrpSpPr>
              <a:grpSpLocks/>
            </p:cNvGrpSpPr>
            <p:nvPr/>
          </p:nvGrpSpPr>
          <p:grpSpPr bwMode="auto">
            <a:xfrm rot="-1642594">
              <a:off x="10036644" y="5379954"/>
              <a:ext cx="1735596" cy="457122"/>
              <a:chOff x="6415430" y="5086053"/>
              <a:chExt cx="1735596" cy="412811"/>
            </a:xfrm>
          </p:grpSpPr>
          <p:sp>
            <p:nvSpPr>
              <p:cNvPr id="140" name="Vývojový diagram: rozhodnutí 139"/>
              <p:cNvSpPr/>
              <p:nvPr/>
            </p:nvSpPr>
            <p:spPr>
              <a:xfrm rot="1690069">
                <a:off x="6413262" y="5081964"/>
                <a:ext cx="1595987" cy="242088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1" name="Rovnoramenný trojúhelník 140"/>
              <p:cNvSpPr/>
              <p:nvPr/>
            </p:nvSpPr>
            <p:spPr>
              <a:xfrm rot="6620894">
                <a:off x="7541416" y="4886753"/>
                <a:ext cx="275035" cy="939189"/>
              </a:xfrm>
              <a:prstGeom prst="triangle">
                <a:avLst>
                  <a:gd name="adj" fmla="val 100000"/>
                </a:avLst>
              </a:prstGeom>
              <a:solidFill>
                <a:srgbClr val="FF0000"/>
              </a:solidFill>
              <a:ln>
                <a:solidFill>
                  <a:srgbClr val="FF33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39" name="Ovál 138"/>
            <p:cNvSpPr/>
            <p:nvPr/>
          </p:nvSpPr>
          <p:spPr>
            <a:xfrm rot="326162">
              <a:off x="10842570" y="5446576"/>
              <a:ext cx="57113" cy="9517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45" name="Obdélník 144"/>
          <p:cNvSpPr/>
          <p:nvPr/>
        </p:nvSpPr>
        <p:spPr>
          <a:xfrm>
            <a:off x="8470900" y="695325"/>
            <a:ext cx="2528888" cy="4445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7.40741E-7 L 0.15756 0.007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48148E-6 L -0.37383 0.0414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11419 0.1106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  <p:bldLst>
      <p:bldP spid="145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Skupina 2"/>
          <p:cNvGrpSpPr>
            <a:grpSpLocks/>
          </p:cNvGrpSpPr>
          <p:nvPr/>
        </p:nvGrpSpPr>
        <p:grpSpPr bwMode="auto">
          <a:xfrm rot="-5228047">
            <a:off x="2642394" y="1953419"/>
            <a:ext cx="2111375" cy="2065337"/>
            <a:chOff x="1350858" y="759799"/>
            <a:chExt cx="3150590" cy="4007957"/>
          </a:xfrm>
        </p:grpSpPr>
        <p:sp>
          <p:nvSpPr>
            <p:cNvPr id="4" name="Obdélník 35"/>
            <p:cNvSpPr/>
            <p:nvPr/>
          </p:nvSpPr>
          <p:spPr>
            <a:xfrm>
              <a:off x="3691616" y="2858689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 flipH="1">
              <a:off x="2356397" y="403961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6379" name="Skupina 5"/>
            <p:cNvGrpSpPr>
              <a:grpSpLocks/>
            </p:cNvGrpSpPr>
            <p:nvPr/>
          </p:nvGrpSpPr>
          <p:grpSpPr bwMode="auto"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/>
              <p:cNvSpPr/>
              <p:nvPr/>
            </p:nvSpPr>
            <p:spPr>
              <a:xfrm rot="8095634">
                <a:off x="1953756" y="903707"/>
                <a:ext cx="1987034" cy="209644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55"/>
              <p:cNvSpPr/>
              <p:nvPr/>
            </p:nvSpPr>
            <p:spPr>
              <a:xfrm>
                <a:off x="1751925" y="3290409"/>
                <a:ext cx="2653128" cy="99813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2219909" y="2540226"/>
                <a:ext cx="1456851" cy="1219947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2244297" y="3312298"/>
                <a:ext cx="1463958" cy="696232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3185117" y="1959861"/>
                <a:ext cx="0" cy="44977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/>
              <p:cNvSpPr/>
              <p:nvPr/>
            </p:nvSpPr>
            <p:spPr>
              <a:xfrm rot="8095634">
                <a:off x="1934555" y="1460430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 rot="8095634">
                <a:off x="1935140" y="1290742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Oblouk 21"/>
              <p:cNvSpPr/>
              <p:nvPr/>
            </p:nvSpPr>
            <p:spPr>
              <a:xfrm rot="8095634">
                <a:off x="1936436" y="1130363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Oblouk 22"/>
              <p:cNvSpPr/>
              <p:nvPr/>
            </p:nvSpPr>
            <p:spPr>
              <a:xfrm rot="8095634">
                <a:off x="1945891" y="944675"/>
                <a:ext cx="1987034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8095634">
                <a:off x="1936933" y="1636194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blouk 24"/>
              <p:cNvSpPr/>
              <p:nvPr/>
            </p:nvSpPr>
            <p:spPr>
              <a:xfrm rot="8095634">
                <a:off x="1898203" y="774128"/>
                <a:ext cx="1993197" cy="209407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" name="Obdélník 55"/>
              <p:cNvSpPr/>
              <p:nvPr/>
            </p:nvSpPr>
            <p:spPr>
              <a:xfrm>
                <a:off x="1624930" y="1963151"/>
                <a:ext cx="2646021" cy="751684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Obdélník 6"/>
              <p:cNvSpPr/>
              <p:nvPr/>
            </p:nvSpPr>
            <p:spPr>
              <a:xfrm rot="10800000" flipV="1">
                <a:off x="2545623" y="2094336"/>
                <a:ext cx="843316" cy="446699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Oblouk 27"/>
              <p:cNvSpPr/>
              <p:nvPr/>
            </p:nvSpPr>
            <p:spPr>
              <a:xfrm rot="8095634">
                <a:off x="1914993" y="1818435"/>
                <a:ext cx="1990116" cy="209170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>
                <a:off x="3180686" y="2092781"/>
                <a:ext cx="0" cy="446699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/>
            <p:cNvSpPr/>
            <p:nvPr/>
          </p:nvSpPr>
          <p:spPr>
            <a:xfrm flipH="1">
              <a:off x="2356408" y="176014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34"/>
            <p:cNvSpPr/>
            <p:nvPr/>
          </p:nvSpPr>
          <p:spPr>
            <a:xfrm>
              <a:off x="3590157" y="2605065"/>
              <a:ext cx="400337" cy="1407869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35"/>
            <p:cNvSpPr/>
            <p:nvPr/>
          </p:nvSpPr>
          <p:spPr>
            <a:xfrm>
              <a:off x="3979101" y="3426034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olný tvar: obrazec 9"/>
            <p:cNvSpPr/>
            <p:nvPr/>
          </p:nvSpPr>
          <p:spPr>
            <a:xfrm>
              <a:off x="3377590" y="3546352"/>
              <a:ext cx="499830" cy="6161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Volný tvar: obrazec 10"/>
            <p:cNvSpPr/>
            <p:nvPr/>
          </p:nvSpPr>
          <p:spPr>
            <a:xfrm>
              <a:off x="3440745" y="2652059"/>
              <a:ext cx="371912" cy="32963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1095" y="3471243"/>
              <a:ext cx="127919" cy="212568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754446" y="2852340"/>
              <a:ext cx="127919" cy="215647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6323" name="Skupina 37"/>
          <p:cNvGrpSpPr>
            <a:grpSpLocks/>
          </p:cNvGrpSpPr>
          <p:nvPr/>
        </p:nvGrpSpPr>
        <p:grpSpPr bwMode="auto">
          <a:xfrm>
            <a:off x="4121150" y="5694363"/>
            <a:ext cx="3100388" cy="515937"/>
            <a:chOff x="4121161" y="5695119"/>
            <a:chExt cx="3100688" cy="515176"/>
          </a:xfrm>
        </p:grpSpPr>
        <p:sp>
          <p:nvSpPr>
            <p:cNvPr id="39" name="Obdélník 64"/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959664" y="5791813"/>
              <a:ext cx="268314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164250" y="5791813"/>
              <a:ext cx="268313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6373" name="Skupina 41"/>
            <p:cNvGrpSpPr>
              <a:grpSpLocks/>
            </p:cNvGrpSpPr>
            <p:nvPr/>
          </p:nvGrpSpPr>
          <p:grpSpPr bwMode="auto"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/>
              <p:cNvCxnSpPr/>
              <p:nvPr/>
            </p:nvCxnSpPr>
            <p:spPr>
              <a:xfrm>
                <a:off x="8244454" y="4767126"/>
                <a:ext cx="0" cy="28057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>
                <a:cxnSpLocks/>
              </p:cNvCxnSpPr>
              <p:nvPr/>
            </p:nvCxnSpPr>
            <p:spPr>
              <a:xfrm>
                <a:off x="8109503" y="4917716"/>
                <a:ext cx="26990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/>
            <p:cNvCxnSpPr/>
            <p:nvPr/>
          </p:nvCxnSpPr>
          <p:spPr>
            <a:xfrm>
              <a:off x="6227978" y="6023246"/>
              <a:ext cx="254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324" name="TextovéPole 45"/>
          <p:cNvSpPr txBox="1">
            <a:spLocks noChangeArrowheads="1"/>
          </p:cNvSpPr>
          <p:nvPr/>
        </p:nvSpPr>
        <p:spPr bwMode="auto">
          <a:xfrm>
            <a:off x="4933950" y="6361113"/>
            <a:ext cx="1316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 napětí</a:t>
            </a:r>
          </a:p>
        </p:txBody>
      </p:sp>
      <p:sp>
        <p:nvSpPr>
          <p:cNvPr id="48" name="Krychle 47"/>
          <p:cNvSpPr/>
          <p:nvPr/>
        </p:nvSpPr>
        <p:spPr>
          <a:xfrm>
            <a:off x="7018338" y="3175000"/>
            <a:ext cx="1349375" cy="319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102475" y="2816225"/>
            <a:ext cx="174625" cy="407988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9" name="Skupina 118"/>
          <p:cNvGrpSpPr>
            <a:grpSpLocks/>
          </p:cNvGrpSpPr>
          <p:nvPr/>
        </p:nvGrpSpPr>
        <p:grpSpPr bwMode="auto">
          <a:xfrm>
            <a:off x="7188200" y="2420938"/>
            <a:ext cx="1169988" cy="441325"/>
            <a:chOff x="7188950" y="2421349"/>
            <a:chExt cx="1168712" cy="440176"/>
          </a:xfrm>
        </p:grpSpPr>
        <p:sp>
          <p:nvSpPr>
            <p:cNvPr id="49" name="Obdélník 48"/>
            <p:cNvSpPr/>
            <p:nvPr/>
          </p:nvSpPr>
          <p:spPr>
            <a:xfrm rot="19950046">
              <a:off x="7188950" y="2679437"/>
              <a:ext cx="849972" cy="18208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Vývojový diagram: ukončení 50"/>
            <p:cNvSpPr/>
            <p:nvPr/>
          </p:nvSpPr>
          <p:spPr>
            <a:xfrm rot="20343716">
              <a:off x="7932676" y="2421349"/>
              <a:ext cx="424986" cy="20900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2" name="Ovál 51"/>
          <p:cNvSpPr/>
          <p:nvPr/>
        </p:nvSpPr>
        <p:spPr>
          <a:xfrm>
            <a:off x="7942263" y="3062288"/>
            <a:ext cx="87312" cy="141287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046913" y="3095625"/>
            <a:ext cx="87312" cy="13970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829550" y="2840038"/>
            <a:ext cx="161925" cy="3603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6" name="Skupina 55"/>
          <p:cNvGrpSpPr>
            <a:grpSpLocks/>
          </p:cNvGrpSpPr>
          <p:nvPr/>
        </p:nvGrpSpPr>
        <p:grpSpPr bwMode="auto">
          <a:xfrm rot="789577">
            <a:off x="7178675" y="2695575"/>
            <a:ext cx="1244600" cy="317500"/>
            <a:chOff x="10998961" y="4991821"/>
            <a:chExt cx="1245109" cy="317658"/>
          </a:xfrm>
        </p:grpSpPr>
        <p:sp>
          <p:nvSpPr>
            <p:cNvPr id="57" name="Obdélník 56"/>
            <p:cNvSpPr/>
            <p:nvPr/>
          </p:nvSpPr>
          <p:spPr>
            <a:xfrm rot="20744049">
              <a:off x="10993013" y="5170075"/>
              <a:ext cx="841719" cy="13818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Vývojový diagram: ukončení 57"/>
            <p:cNvSpPr/>
            <p:nvPr/>
          </p:nvSpPr>
          <p:spPr>
            <a:xfrm rot="20913987">
              <a:off x="11815019" y="4991759"/>
              <a:ext cx="424035" cy="20806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6" name="Skupina 65"/>
          <p:cNvGrpSpPr>
            <a:grpSpLocks/>
          </p:cNvGrpSpPr>
          <p:nvPr/>
        </p:nvGrpSpPr>
        <p:grpSpPr bwMode="auto">
          <a:xfrm rot="10800000">
            <a:off x="5386388" y="3000375"/>
            <a:ext cx="1290637" cy="349250"/>
            <a:chOff x="7931444" y="614363"/>
            <a:chExt cx="2106439" cy="929364"/>
          </a:xfrm>
        </p:grpSpPr>
        <p:grpSp>
          <p:nvGrpSpPr>
            <p:cNvPr id="56359" name="Skupina 66"/>
            <p:cNvGrpSpPr>
              <a:grpSpLocks/>
            </p:cNvGrpSpPr>
            <p:nvPr/>
          </p:nvGrpSpPr>
          <p:grpSpPr bwMode="auto">
            <a:xfrm>
              <a:off x="7931444" y="614363"/>
              <a:ext cx="2106439" cy="929364"/>
              <a:chOff x="7931445" y="614363"/>
              <a:chExt cx="1692240" cy="375068"/>
            </a:xfrm>
          </p:grpSpPr>
          <p:sp>
            <p:nvSpPr>
              <p:cNvPr id="70" name="Krychle 69"/>
              <p:cNvSpPr/>
              <p:nvPr/>
            </p:nvSpPr>
            <p:spPr>
              <a:xfrm>
                <a:off x="7975155" y="614363"/>
                <a:ext cx="1648530" cy="351200"/>
              </a:xfrm>
              <a:prstGeom prst="cube">
                <a:avLst/>
              </a:pr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1" name="Krychle 70"/>
              <p:cNvSpPr/>
              <p:nvPr/>
            </p:nvSpPr>
            <p:spPr>
              <a:xfrm>
                <a:off x="7931445" y="628002"/>
                <a:ext cx="761821" cy="349495"/>
              </a:xfrm>
              <a:prstGeom prst="cub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2" name="Volný tvar: obrazec 71"/>
              <p:cNvSpPr/>
              <p:nvPr/>
            </p:nvSpPr>
            <p:spPr>
              <a:xfrm>
                <a:off x="8576703" y="624592"/>
                <a:ext cx="110318" cy="323922"/>
              </a:xfrm>
              <a:custGeom>
                <a:avLst/>
                <a:gdLst>
                  <a:gd name="connsiteX0" fmla="*/ 95003 w 109993"/>
                  <a:gd name="connsiteY0" fmla="*/ 4877 h 324509"/>
                  <a:gd name="connsiteX1" fmla="*/ 65022 w 109993"/>
                  <a:gd name="connsiteY1" fmla="*/ 79828 h 324509"/>
                  <a:gd name="connsiteX2" fmla="*/ 20052 w 109993"/>
                  <a:gd name="connsiteY2" fmla="*/ 109808 h 324509"/>
                  <a:gd name="connsiteX3" fmla="*/ 5062 w 109993"/>
                  <a:gd name="connsiteY3" fmla="*/ 319670 h 324509"/>
                  <a:gd name="connsiteX4" fmla="*/ 50032 w 109993"/>
                  <a:gd name="connsiteY4" fmla="*/ 289690 h 324509"/>
                  <a:gd name="connsiteX5" fmla="*/ 109993 w 109993"/>
                  <a:gd name="connsiteY5" fmla="*/ 229729 h 324509"/>
                  <a:gd name="connsiteX6" fmla="*/ 95003 w 109993"/>
                  <a:gd name="connsiteY6" fmla="*/ 4877 h 324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9993" h="324509">
                    <a:moveTo>
                      <a:pt x="95003" y="4877"/>
                    </a:moveTo>
                    <a:cubicBezTo>
                      <a:pt x="87508" y="-20107"/>
                      <a:pt x="80662" y="57932"/>
                      <a:pt x="65022" y="79828"/>
                    </a:cubicBezTo>
                    <a:cubicBezTo>
                      <a:pt x="54551" y="94488"/>
                      <a:pt x="24421" y="92330"/>
                      <a:pt x="20052" y="109808"/>
                    </a:cubicBezTo>
                    <a:cubicBezTo>
                      <a:pt x="3043" y="177846"/>
                      <a:pt x="-6468" y="250492"/>
                      <a:pt x="5062" y="319670"/>
                    </a:cubicBezTo>
                    <a:cubicBezTo>
                      <a:pt x="8024" y="337441"/>
                      <a:pt x="36353" y="301414"/>
                      <a:pt x="50032" y="289690"/>
                    </a:cubicBezTo>
                    <a:cubicBezTo>
                      <a:pt x="71493" y="271295"/>
                      <a:pt x="109993" y="229729"/>
                      <a:pt x="109993" y="229729"/>
                    </a:cubicBezTo>
                    <a:cubicBezTo>
                      <a:pt x="84224" y="100882"/>
                      <a:pt x="102498" y="29861"/>
                      <a:pt x="95003" y="487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3" name="Volný tvar: obrazec 72"/>
              <p:cNvSpPr/>
              <p:nvPr/>
            </p:nvSpPr>
            <p:spPr>
              <a:xfrm>
                <a:off x="8551725" y="680852"/>
                <a:ext cx="285162" cy="315399"/>
              </a:xfrm>
              <a:custGeom>
                <a:avLst/>
                <a:gdLst>
                  <a:gd name="connsiteX0" fmla="*/ 285519 w 285519"/>
                  <a:gd name="connsiteY0" fmla="*/ 59961 h 314874"/>
                  <a:gd name="connsiteX1" fmla="*/ 15696 w 285519"/>
                  <a:gd name="connsiteY1" fmla="*/ 104932 h 314874"/>
                  <a:gd name="connsiteX2" fmla="*/ 705 w 285519"/>
                  <a:gd name="connsiteY2" fmla="*/ 164892 h 314874"/>
                  <a:gd name="connsiteX3" fmla="*/ 45676 w 285519"/>
                  <a:gd name="connsiteY3" fmla="*/ 284813 h 314874"/>
                  <a:gd name="connsiteX4" fmla="*/ 60666 w 285519"/>
                  <a:gd name="connsiteY4" fmla="*/ 239843 h 314874"/>
                  <a:gd name="connsiteX5" fmla="*/ 165597 w 285519"/>
                  <a:gd name="connsiteY5" fmla="*/ 224853 h 314874"/>
                  <a:gd name="connsiteX6" fmla="*/ 165597 w 285519"/>
                  <a:gd name="connsiteY6" fmla="*/ 44971 h 314874"/>
                  <a:gd name="connsiteX7" fmla="*/ 150607 w 285519"/>
                  <a:gd name="connsiteY7" fmla="*/ 0 h 314874"/>
                  <a:gd name="connsiteX8" fmla="*/ 150607 w 285519"/>
                  <a:gd name="connsiteY8" fmla="*/ 44971 h 3148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519" h="314874">
                    <a:moveTo>
                      <a:pt x="285519" y="59961"/>
                    </a:moveTo>
                    <a:cubicBezTo>
                      <a:pt x="284956" y="59996"/>
                      <a:pt x="57611" y="21102"/>
                      <a:pt x="15696" y="104932"/>
                    </a:cubicBezTo>
                    <a:cubicBezTo>
                      <a:pt x="6482" y="123359"/>
                      <a:pt x="5702" y="144905"/>
                      <a:pt x="705" y="164892"/>
                    </a:cubicBezTo>
                    <a:cubicBezTo>
                      <a:pt x="3805" y="195895"/>
                      <a:pt x="-16070" y="387724"/>
                      <a:pt x="45676" y="284813"/>
                    </a:cubicBezTo>
                    <a:cubicBezTo>
                      <a:pt x="53805" y="271264"/>
                      <a:pt x="46533" y="246909"/>
                      <a:pt x="60666" y="239843"/>
                    </a:cubicBezTo>
                    <a:cubicBezTo>
                      <a:pt x="92268" y="224042"/>
                      <a:pt x="130620" y="229850"/>
                      <a:pt x="165597" y="224853"/>
                    </a:cubicBezTo>
                    <a:cubicBezTo>
                      <a:pt x="192947" y="142801"/>
                      <a:pt x="187910" y="178851"/>
                      <a:pt x="165597" y="44971"/>
                    </a:cubicBezTo>
                    <a:cubicBezTo>
                      <a:pt x="162999" y="29385"/>
                      <a:pt x="166408" y="0"/>
                      <a:pt x="150607" y="0"/>
                    </a:cubicBezTo>
                    <a:cubicBezTo>
                      <a:pt x="135617" y="0"/>
                      <a:pt x="150607" y="29981"/>
                      <a:pt x="150607" y="44971"/>
                    </a:cubicBezTo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68" name="Volný tvar: obrazec 67"/>
            <p:cNvSpPr/>
            <p:nvPr/>
          </p:nvSpPr>
          <p:spPr>
            <a:xfrm>
              <a:off x="8688000" y="673504"/>
              <a:ext cx="272049" cy="840651"/>
            </a:xfrm>
            <a:custGeom>
              <a:avLst/>
              <a:gdLst>
                <a:gd name="connsiteX0" fmla="*/ 210634 w 270595"/>
                <a:gd name="connsiteY0" fmla="*/ 4901 h 844350"/>
                <a:gd name="connsiteX1" fmla="*/ 135683 w 270595"/>
                <a:gd name="connsiteY1" fmla="*/ 49872 h 844350"/>
                <a:gd name="connsiteX2" fmla="*/ 75723 w 270595"/>
                <a:gd name="connsiteY2" fmla="*/ 124823 h 844350"/>
                <a:gd name="connsiteX3" fmla="*/ 30752 w 270595"/>
                <a:gd name="connsiteY3" fmla="*/ 139813 h 844350"/>
                <a:gd name="connsiteX4" fmla="*/ 772 w 270595"/>
                <a:gd name="connsiteY4" fmla="*/ 184783 h 844350"/>
                <a:gd name="connsiteX5" fmla="*/ 15762 w 270595"/>
                <a:gd name="connsiteY5" fmla="*/ 469596 h 844350"/>
                <a:gd name="connsiteX6" fmla="*/ 30752 w 270595"/>
                <a:gd name="connsiteY6" fmla="*/ 844350 h 844350"/>
                <a:gd name="connsiteX7" fmla="*/ 45742 w 270595"/>
                <a:gd name="connsiteY7" fmla="*/ 799380 h 844350"/>
                <a:gd name="connsiteX8" fmla="*/ 120693 w 270595"/>
                <a:gd name="connsiteY8" fmla="*/ 754409 h 844350"/>
                <a:gd name="connsiteX9" fmla="*/ 150674 w 270595"/>
                <a:gd name="connsiteY9" fmla="*/ 724429 h 844350"/>
                <a:gd name="connsiteX10" fmla="*/ 195644 w 270595"/>
                <a:gd name="connsiteY10" fmla="*/ 709439 h 844350"/>
                <a:gd name="connsiteX11" fmla="*/ 240615 w 270595"/>
                <a:gd name="connsiteY11" fmla="*/ 679459 h 844350"/>
                <a:gd name="connsiteX12" fmla="*/ 255605 w 270595"/>
                <a:gd name="connsiteY12" fmla="*/ 454606 h 844350"/>
                <a:gd name="connsiteX13" fmla="*/ 270595 w 270595"/>
                <a:gd name="connsiteY13" fmla="*/ 409636 h 844350"/>
                <a:gd name="connsiteX14" fmla="*/ 255605 w 270595"/>
                <a:gd name="connsiteY14" fmla="*/ 64862 h 844350"/>
                <a:gd name="connsiteX15" fmla="*/ 225624 w 270595"/>
                <a:gd name="connsiteY15" fmla="*/ 34882 h 844350"/>
                <a:gd name="connsiteX16" fmla="*/ 210634 w 270595"/>
                <a:gd name="connsiteY16" fmla="*/ 4901 h 84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70595" h="844350">
                  <a:moveTo>
                    <a:pt x="210634" y="4901"/>
                  </a:moveTo>
                  <a:cubicBezTo>
                    <a:pt x="195644" y="7399"/>
                    <a:pt x="157805" y="30911"/>
                    <a:pt x="135683" y="49872"/>
                  </a:cubicBezTo>
                  <a:cubicBezTo>
                    <a:pt x="88029" y="90719"/>
                    <a:pt x="126157" y="94562"/>
                    <a:pt x="75723" y="124823"/>
                  </a:cubicBezTo>
                  <a:cubicBezTo>
                    <a:pt x="62174" y="132953"/>
                    <a:pt x="45742" y="134816"/>
                    <a:pt x="30752" y="139813"/>
                  </a:cubicBezTo>
                  <a:cubicBezTo>
                    <a:pt x="20759" y="154803"/>
                    <a:pt x="1590" y="166786"/>
                    <a:pt x="772" y="184783"/>
                  </a:cubicBezTo>
                  <a:cubicBezTo>
                    <a:pt x="-3545" y="279754"/>
                    <a:pt x="11445" y="374625"/>
                    <a:pt x="15762" y="469596"/>
                  </a:cubicBezTo>
                  <a:cubicBezTo>
                    <a:pt x="21439" y="594485"/>
                    <a:pt x="25755" y="719432"/>
                    <a:pt x="30752" y="844350"/>
                  </a:cubicBezTo>
                  <a:cubicBezTo>
                    <a:pt x="35749" y="829360"/>
                    <a:pt x="37612" y="812929"/>
                    <a:pt x="45742" y="799380"/>
                  </a:cubicBezTo>
                  <a:cubicBezTo>
                    <a:pt x="66318" y="765087"/>
                    <a:pt x="85322" y="766200"/>
                    <a:pt x="120693" y="754409"/>
                  </a:cubicBezTo>
                  <a:cubicBezTo>
                    <a:pt x="130687" y="744416"/>
                    <a:pt x="138555" y="731700"/>
                    <a:pt x="150674" y="724429"/>
                  </a:cubicBezTo>
                  <a:cubicBezTo>
                    <a:pt x="164223" y="716300"/>
                    <a:pt x="181511" y="716505"/>
                    <a:pt x="195644" y="709439"/>
                  </a:cubicBezTo>
                  <a:cubicBezTo>
                    <a:pt x="211758" y="701382"/>
                    <a:pt x="225625" y="689452"/>
                    <a:pt x="240615" y="679459"/>
                  </a:cubicBezTo>
                  <a:cubicBezTo>
                    <a:pt x="245612" y="604508"/>
                    <a:pt x="247310" y="529264"/>
                    <a:pt x="255605" y="454606"/>
                  </a:cubicBezTo>
                  <a:cubicBezTo>
                    <a:pt x="257350" y="438902"/>
                    <a:pt x="270595" y="425437"/>
                    <a:pt x="270595" y="409636"/>
                  </a:cubicBezTo>
                  <a:cubicBezTo>
                    <a:pt x="270595" y="294603"/>
                    <a:pt x="269311" y="179076"/>
                    <a:pt x="255605" y="64862"/>
                  </a:cubicBezTo>
                  <a:cubicBezTo>
                    <a:pt x="253921" y="50830"/>
                    <a:pt x="235618" y="44875"/>
                    <a:pt x="225624" y="34882"/>
                  </a:cubicBezTo>
                  <a:cubicBezTo>
                    <a:pt x="209054" y="-14829"/>
                    <a:pt x="225624" y="2403"/>
                    <a:pt x="210634" y="490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9" name="Přímá spojnice 68"/>
            <p:cNvCxnSpPr>
              <a:cxnSpLocks/>
            </p:cNvCxnSpPr>
            <p:nvPr/>
          </p:nvCxnSpPr>
          <p:spPr>
            <a:xfrm flipH="1">
              <a:off x="8659499" y="867826"/>
              <a:ext cx="29018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333" name="Skupina 103"/>
          <p:cNvGrpSpPr>
            <a:grpSpLocks/>
          </p:cNvGrpSpPr>
          <p:nvPr/>
        </p:nvGrpSpPr>
        <p:grpSpPr bwMode="auto">
          <a:xfrm>
            <a:off x="4087813" y="1452563"/>
            <a:ext cx="3100387" cy="1741487"/>
            <a:chOff x="4028612" y="1499016"/>
            <a:chExt cx="3099439" cy="1741139"/>
          </a:xfrm>
        </p:grpSpPr>
        <p:grpSp>
          <p:nvGrpSpPr>
            <p:cNvPr id="56352" name="Skupina 75"/>
            <p:cNvGrpSpPr>
              <a:grpSpLocks/>
            </p:cNvGrpSpPr>
            <p:nvPr/>
          </p:nvGrpSpPr>
          <p:grpSpPr bwMode="auto">
            <a:xfrm rot="-9845443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/>
              <p:cNvSpPr/>
              <p:nvPr/>
            </p:nvSpPr>
            <p:spPr>
              <a:xfrm rot="4623575">
                <a:off x="5223486" y="4889757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 rot="20609204">
                <a:off x="5142444" y="5047311"/>
                <a:ext cx="120313" cy="8729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6353" name="Skupina 84"/>
            <p:cNvGrpSpPr>
              <a:grpSpLocks/>
            </p:cNvGrpSpPr>
            <p:nvPr/>
          </p:nvGrpSpPr>
          <p:grpSpPr bwMode="auto">
            <a:xfrm rot="-249215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/>
              <p:cNvSpPr/>
              <p:nvPr/>
            </p:nvSpPr>
            <p:spPr>
              <a:xfrm rot="4623575">
                <a:off x="5223293" y="4889773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 rot="20609204">
                <a:off x="5138515" y="5039840"/>
                <a:ext cx="120312" cy="8874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0" name="Volný tvar: obrazec 99"/>
            <p:cNvSpPr/>
            <p:nvPr/>
          </p:nvSpPr>
          <p:spPr>
            <a:xfrm>
              <a:off x="4331731" y="1499016"/>
              <a:ext cx="2339260" cy="1663368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6334" name="Skupina 104"/>
          <p:cNvGrpSpPr>
            <a:grpSpLocks/>
          </p:cNvGrpSpPr>
          <p:nvPr/>
        </p:nvGrpSpPr>
        <p:grpSpPr bwMode="auto">
          <a:xfrm>
            <a:off x="6054725" y="3063875"/>
            <a:ext cx="2878138" cy="2873375"/>
            <a:chOff x="6086591" y="3064393"/>
            <a:chExt cx="2877527" cy="2872970"/>
          </a:xfrm>
        </p:grpSpPr>
        <p:grpSp>
          <p:nvGrpSpPr>
            <p:cNvPr id="56345" name="Skupina 81"/>
            <p:cNvGrpSpPr>
              <a:grpSpLocks/>
            </p:cNvGrpSpPr>
            <p:nvPr/>
          </p:nvGrpSpPr>
          <p:grpSpPr bwMode="auto"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/>
              <p:cNvSpPr/>
              <p:nvPr/>
            </p:nvSpPr>
            <p:spPr>
              <a:xfrm rot="4623575">
                <a:off x="5223138" y="4889837"/>
                <a:ext cx="151312" cy="357005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 rot="20609204">
                <a:off x="5129536" y="5044277"/>
                <a:ext cx="120323" cy="8875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6346" name="Skupina 96"/>
            <p:cNvGrpSpPr>
              <a:grpSpLocks/>
            </p:cNvGrpSpPr>
            <p:nvPr/>
          </p:nvGrpSpPr>
          <p:grpSpPr bwMode="auto">
            <a:xfrm rot="-3197237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/>
              <p:cNvSpPr/>
              <p:nvPr/>
            </p:nvSpPr>
            <p:spPr>
              <a:xfrm rot="4623575">
                <a:off x="5223563" y="4889650"/>
                <a:ext cx="151301" cy="35703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 rot="20609204">
                <a:off x="5140095" y="5040371"/>
                <a:ext cx="120333" cy="8728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1" name="Volný tvar: obrazec 100"/>
            <p:cNvSpPr/>
            <p:nvPr/>
          </p:nvSpPr>
          <p:spPr>
            <a:xfrm>
              <a:off x="6235784" y="3131059"/>
              <a:ext cx="2728334" cy="2445993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6335" name="Skupina 105"/>
          <p:cNvGrpSpPr>
            <a:grpSpLocks/>
          </p:cNvGrpSpPr>
          <p:nvPr/>
        </p:nvGrpSpPr>
        <p:grpSpPr bwMode="auto">
          <a:xfrm>
            <a:off x="2308225" y="1174750"/>
            <a:ext cx="3027363" cy="4706938"/>
            <a:chOff x="2353456" y="1229193"/>
            <a:chExt cx="3026937" cy="4708063"/>
          </a:xfrm>
        </p:grpSpPr>
        <p:grpSp>
          <p:nvGrpSpPr>
            <p:cNvPr id="56338" name="Skupina 76"/>
            <p:cNvGrpSpPr>
              <a:grpSpLocks/>
            </p:cNvGrpSpPr>
            <p:nvPr/>
          </p:nvGrpSpPr>
          <p:grpSpPr bwMode="auto">
            <a:xfrm rot="-2580166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/>
              <p:cNvSpPr/>
              <p:nvPr/>
            </p:nvSpPr>
            <p:spPr>
              <a:xfrm rot="3282438">
                <a:off x="5091387" y="4274818"/>
                <a:ext cx="149914" cy="35835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 rot="19924536">
                <a:off x="5012595" y="4483434"/>
                <a:ext cx="120332" cy="8732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6339" name="Skupina 93"/>
            <p:cNvGrpSpPr>
              <a:grpSpLocks/>
            </p:cNvGrpSpPr>
            <p:nvPr/>
          </p:nvGrpSpPr>
          <p:grpSpPr bwMode="auto">
            <a:xfrm rot="-4923036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/>
              <p:cNvSpPr/>
              <p:nvPr/>
            </p:nvSpPr>
            <p:spPr>
              <a:xfrm rot="4623575">
                <a:off x="5223499" y="4889232"/>
                <a:ext cx="151312" cy="357166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 rot="20609204">
                <a:off x="5140418" y="5040785"/>
                <a:ext cx="120378" cy="9020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2" name="Volný tvar: obrazec 101"/>
            <p:cNvSpPr/>
            <p:nvPr/>
          </p:nvSpPr>
          <p:spPr>
            <a:xfrm>
              <a:off x="2353456" y="1229193"/>
              <a:ext cx="2938050" cy="4287274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6336" name="TextovéPole 102"/>
          <p:cNvSpPr txBox="1">
            <a:spLocks noChangeArrowheads="1"/>
          </p:cNvSpPr>
          <p:nvPr/>
        </p:nvSpPr>
        <p:spPr bwMode="auto">
          <a:xfrm>
            <a:off x="449263" y="269875"/>
            <a:ext cx="9890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nožový kontakt spínač. Jaký pól má elektromagnet?   Má severní pól.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145463" y="290513"/>
            <a:ext cx="2235200" cy="477837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2.96296E-6 L -0.05547 -0.00023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Skupina 2"/>
          <p:cNvGrpSpPr>
            <a:grpSpLocks/>
          </p:cNvGrpSpPr>
          <p:nvPr/>
        </p:nvGrpSpPr>
        <p:grpSpPr bwMode="auto">
          <a:xfrm rot="-5228047">
            <a:off x="2642394" y="1953419"/>
            <a:ext cx="2111375" cy="2065337"/>
            <a:chOff x="1350858" y="759799"/>
            <a:chExt cx="3150590" cy="4007957"/>
          </a:xfrm>
        </p:grpSpPr>
        <p:sp>
          <p:nvSpPr>
            <p:cNvPr id="4" name="Obdélník 35"/>
            <p:cNvSpPr/>
            <p:nvPr/>
          </p:nvSpPr>
          <p:spPr>
            <a:xfrm>
              <a:off x="3691616" y="2858689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 flipH="1">
              <a:off x="2356397" y="403961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7403" name="Skupina 5"/>
            <p:cNvGrpSpPr>
              <a:grpSpLocks/>
            </p:cNvGrpSpPr>
            <p:nvPr/>
          </p:nvGrpSpPr>
          <p:grpSpPr bwMode="auto"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/>
              <p:cNvSpPr/>
              <p:nvPr/>
            </p:nvSpPr>
            <p:spPr>
              <a:xfrm rot="8095634">
                <a:off x="1953756" y="903707"/>
                <a:ext cx="1987034" cy="209644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55"/>
              <p:cNvSpPr/>
              <p:nvPr/>
            </p:nvSpPr>
            <p:spPr>
              <a:xfrm>
                <a:off x="1751925" y="3290409"/>
                <a:ext cx="2653128" cy="99813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2219909" y="2540226"/>
                <a:ext cx="1456851" cy="1219947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2244297" y="3312298"/>
                <a:ext cx="1463958" cy="696232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3185117" y="1959861"/>
                <a:ext cx="0" cy="44977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/>
              <p:cNvSpPr/>
              <p:nvPr/>
            </p:nvSpPr>
            <p:spPr>
              <a:xfrm rot="8095634">
                <a:off x="1934555" y="1460430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 rot="8095634">
                <a:off x="1935140" y="1290742"/>
                <a:ext cx="199011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Oblouk 21"/>
              <p:cNvSpPr/>
              <p:nvPr/>
            </p:nvSpPr>
            <p:spPr>
              <a:xfrm rot="8095634">
                <a:off x="1936436" y="1130363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Oblouk 22"/>
              <p:cNvSpPr/>
              <p:nvPr/>
            </p:nvSpPr>
            <p:spPr>
              <a:xfrm rot="8095634">
                <a:off x="1945891" y="944675"/>
                <a:ext cx="1987034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8095634">
                <a:off x="1936933" y="1636194"/>
                <a:ext cx="1987036" cy="2098814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blouk 24"/>
              <p:cNvSpPr/>
              <p:nvPr/>
            </p:nvSpPr>
            <p:spPr>
              <a:xfrm rot="8095634">
                <a:off x="1898203" y="774128"/>
                <a:ext cx="1993197" cy="209407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" name="Obdélník 55"/>
              <p:cNvSpPr/>
              <p:nvPr/>
            </p:nvSpPr>
            <p:spPr>
              <a:xfrm>
                <a:off x="1624930" y="1963151"/>
                <a:ext cx="2646021" cy="751684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Obdélník 6"/>
              <p:cNvSpPr/>
              <p:nvPr/>
            </p:nvSpPr>
            <p:spPr>
              <a:xfrm rot="10800000" flipV="1">
                <a:off x="2545623" y="2094336"/>
                <a:ext cx="843316" cy="446699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Oblouk 27"/>
              <p:cNvSpPr/>
              <p:nvPr/>
            </p:nvSpPr>
            <p:spPr>
              <a:xfrm rot="8095634">
                <a:off x="1914993" y="1818435"/>
                <a:ext cx="1990116" cy="2091706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>
                <a:off x="3180686" y="2092781"/>
                <a:ext cx="0" cy="446699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/>
            <p:cNvSpPr/>
            <p:nvPr/>
          </p:nvSpPr>
          <p:spPr>
            <a:xfrm flipH="1">
              <a:off x="2356408" y="1760141"/>
              <a:ext cx="668020" cy="727039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34"/>
            <p:cNvSpPr/>
            <p:nvPr/>
          </p:nvSpPr>
          <p:spPr>
            <a:xfrm>
              <a:off x="3590157" y="2605065"/>
              <a:ext cx="400337" cy="1407869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35"/>
            <p:cNvSpPr/>
            <p:nvPr/>
          </p:nvSpPr>
          <p:spPr>
            <a:xfrm>
              <a:off x="3979101" y="3426034"/>
              <a:ext cx="532994" cy="252615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olný tvar: obrazec 9"/>
            <p:cNvSpPr/>
            <p:nvPr/>
          </p:nvSpPr>
          <p:spPr>
            <a:xfrm>
              <a:off x="3377590" y="3546352"/>
              <a:ext cx="499830" cy="6161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Volný tvar: obrazec 10"/>
            <p:cNvSpPr/>
            <p:nvPr/>
          </p:nvSpPr>
          <p:spPr>
            <a:xfrm>
              <a:off x="3440745" y="2652059"/>
              <a:ext cx="371912" cy="32963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1095" y="3471243"/>
              <a:ext cx="127919" cy="212568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754446" y="2852340"/>
              <a:ext cx="127919" cy="215647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347" name="Skupina 37"/>
          <p:cNvGrpSpPr>
            <a:grpSpLocks/>
          </p:cNvGrpSpPr>
          <p:nvPr/>
        </p:nvGrpSpPr>
        <p:grpSpPr bwMode="auto">
          <a:xfrm>
            <a:off x="4121150" y="5694363"/>
            <a:ext cx="3100388" cy="515937"/>
            <a:chOff x="4121161" y="5695119"/>
            <a:chExt cx="3100688" cy="515176"/>
          </a:xfrm>
        </p:grpSpPr>
        <p:sp>
          <p:nvSpPr>
            <p:cNvPr id="39" name="Obdélník 64"/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959664" y="5791813"/>
              <a:ext cx="268314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164250" y="5791813"/>
              <a:ext cx="268313" cy="129983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7397" name="Skupina 41"/>
            <p:cNvGrpSpPr>
              <a:grpSpLocks/>
            </p:cNvGrpSpPr>
            <p:nvPr/>
          </p:nvGrpSpPr>
          <p:grpSpPr bwMode="auto"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/>
              <p:cNvCxnSpPr/>
              <p:nvPr/>
            </p:nvCxnSpPr>
            <p:spPr>
              <a:xfrm>
                <a:off x="8244454" y="4767126"/>
                <a:ext cx="0" cy="28057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>
                <a:cxnSpLocks/>
              </p:cNvCxnSpPr>
              <p:nvPr/>
            </p:nvCxnSpPr>
            <p:spPr>
              <a:xfrm>
                <a:off x="8109503" y="4917716"/>
                <a:ext cx="26990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/>
            <p:cNvCxnSpPr/>
            <p:nvPr/>
          </p:nvCxnSpPr>
          <p:spPr>
            <a:xfrm>
              <a:off x="6227978" y="6023246"/>
              <a:ext cx="254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348" name="TextovéPole 45"/>
          <p:cNvSpPr txBox="1">
            <a:spLocks noChangeArrowheads="1"/>
          </p:cNvSpPr>
          <p:nvPr/>
        </p:nvSpPr>
        <p:spPr bwMode="auto">
          <a:xfrm>
            <a:off x="4933950" y="6361113"/>
            <a:ext cx="1316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 napětí</a:t>
            </a:r>
          </a:p>
        </p:txBody>
      </p:sp>
      <p:sp>
        <p:nvSpPr>
          <p:cNvPr id="48" name="Krychle 47"/>
          <p:cNvSpPr/>
          <p:nvPr/>
        </p:nvSpPr>
        <p:spPr>
          <a:xfrm>
            <a:off x="7018338" y="3175000"/>
            <a:ext cx="1349375" cy="319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102475" y="2816225"/>
            <a:ext cx="174625" cy="407988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9" name="Skupina 118"/>
          <p:cNvGrpSpPr>
            <a:grpSpLocks/>
          </p:cNvGrpSpPr>
          <p:nvPr/>
        </p:nvGrpSpPr>
        <p:grpSpPr bwMode="auto">
          <a:xfrm>
            <a:off x="7188200" y="2420938"/>
            <a:ext cx="1169988" cy="441325"/>
            <a:chOff x="7188950" y="2421349"/>
            <a:chExt cx="1168712" cy="440176"/>
          </a:xfrm>
        </p:grpSpPr>
        <p:sp>
          <p:nvSpPr>
            <p:cNvPr id="49" name="Obdélník 48"/>
            <p:cNvSpPr/>
            <p:nvPr/>
          </p:nvSpPr>
          <p:spPr>
            <a:xfrm rot="19950046">
              <a:off x="7188950" y="2679437"/>
              <a:ext cx="849972" cy="18208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Vývojový diagram: ukončení 50"/>
            <p:cNvSpPr/>
            <p:nvPr/>
          </p:nvSpPr>
          <p:spPr>
            <a:xfrm rot="20343716">
              <a:off x="7932676" y="2421349"/>
              <a:ext cx="424986" cy="20900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2" name="Ovál 51"/>
          <p:cNvSpPr/>
          <p:nvPr/>
        </p:nvSpPr>
        <p:spPr>
          <a:xfrm>
            <a:off x="7942263" y="3062288"/>
            <a:ext cx="87312" cy="141287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046913" y="3095625"/>
            <a:ext cx="87312" cy="13970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829550" y="2840038"/>
            <a:ext cx="161925" cy="36036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6" name="Skupina 55"/>
          <p:cNvGrpSpPr>
            <a:grpSpLocks/>
          </p:cNvGrpSpPr>
          <p:nvPr/>
        </p:nvGrpSpPr>
        <p:grpSpPr bwMode="auto">
          <a:xfrm rot="789577">
            <a:off x="7178675" y="2695575"/>
            <a:ext cx="1244600" cy="317500"/>
            <a:chOff x="10998961" y="4991821"/>
            <a:chExt cx="1245109" cy="317658"/>
          </a:xfrm>
        </p:grpSpPr>
        <p:sp>
          <p:nvSpPr>
            <p:cNvPr id="57" name="Obdélník 56"/>
            <p:cNvSpPr/>
            <p:nvPr/>
          </p:nvSpPr>
          <p:spPr>
            <a:xfrm rot="20744049">
              <a:off x="10993013" y="5170075"/>
              <a:ext cx="841719" cy="13818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Vývojový diagram: ukončení 57"/>
            <p:cNvSpPr/>
            <p:nvPr/>
          </p:nvSpPr>
          <p:spPr>
            <a:xfrm rot="20913987">
              <a:off x="11815019" y="4991759"/>
              <a:ext cx="424035" cy="20806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6" name="Skupina 65"/>
          <p:cNvGrpSpPr>
            <a:grpSpLocks/>
          </p:cNvGrpSpPr>
          <p:nvPr/>
        </p:nvGrpSpPr>
        <p:grpSpPr bwMode="auto">
          <a:xfrm rot="10800000">
            <a:off x="4711700" y="2970213"/>
            <a:ext cx="1290638" cy="349250"/>
            <a:chOff x="7931444" y="614363"/>
            <a:chExt cx="2106439" cy="929364"/>
          </a:xfrm>
        </p:grpSpPr>
        <p:grpSp>
          <p:nvGrpSpPr>
            <p:cNvPr id="57383" name="Skupina 66"/>
            <p:cNvGrpSpPr>
              <a:grpSpLocks/>
            </p:cNvGrpSpPr>
            <p:nvPr/>
          </p:nvGrpSpPr>
          <p:grpSpPr bwMode="auto">
            <a:xfrm>
              <a:off x="7931444" y="614363"/>
              <a:ext cx="2106439" cy="929364"/>
              <a:chOff x="7931445" y="614363"/>
              <a:chExt cx="1692240" cy="375068"/>
            </a:xfrm>
          </p:grpSpPr>
          <p:sp>
            <p:nvSpPr>
              <p:cNvPr id="70" name="Krychle 69"/>
              <p:cNvSpPr/>
              <p:nvPr/>
            </p:nvSpPr>
            <p:spPr>
              <a:xfrm>
                <a:off x="7975157" y="614363"/>
                <a:ext cx="1648528" cy="351200"/>
              </a:xfrm>
              <a:prstGeom prst="cube">
                <a:avLst/>
              </a:pr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1" name="Krychle 70"/>
              <p:cNvSpPr/>
              <p:nvPr/>
            </p:nvSpPr>
            <p:spPr>
              <a:xfrm>
                <a:off x="7931445" y="628002"/>
                <a:ext cx="761820" cy="349496"/>
              </a:xfrm>
              <a:prstGeom prst="cub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2" name="Volný tvar: obrazec 71"/>
              <p:cNvSpPr/>
              <p:nvPr/>
            </p:nvSpPr>
            <p:spPr>
              <a:xfrm>
                <a:off x="8576702" y="624592"/>
                <a:ext cx="110319" cy="323922"/>
              </a:xfrm>
              <a:custGeom>
                <a:avLst/>
                <a:gdLst>
                  <a:gd name="connsiteX0" fmla="*/ 95003 w 109993"/>
                  <a:gd name="connsiteY0" fmla="*/ 4877 h 324509"/>
                  <a:gd name="connsiteX1" fmla="*/ 65022 w 109993"/>
                  <a:gd name="connsiteY1" fmla="*/ 79828 h 324509"/>
                  <a:gd name="connsiteX2" fmla="*/ 20052 w 109993"/>
                  <a:gd name="connsiteY2" fmla="*/ 109808 h 324509"/>
                  <a:gd name="connsiteX3" fmla="*/ 5062 w 109993"/>
                  <a:gd name="connsiteY3" fmla="*/ 319670 h 324509"/>
                  <a:gd name="connsiteX4" fmla="*/ 50032 w 109993"/>
                  <a:gd name="connsiteY4" fmla="*/ 289690 h 324509"/>
                  <a:gd name="connsiteX5" fmla="*/ 109993 w 109993"/>
                  <a:gd name="connsiteY5" fmla="*/ 229729 h 324509"/>
                  <a:gd name="connsiteX6" fmla="*/ 95003 w 109993"/>
                  <a:gd name="connsiteY6" fmla="*/ 4877 h 324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9993" h="324509">
                    <a:moveTo>
                      <a:pt x="95003" y="4877"/>
                    </a:moveTo>
                    <a:cubicBezTo>
                      <a:pt x="87508" y="-20107"/>
                      <a:pt x="80662" y="57932"/>
                      <a:pt x="65022" y="79828"/>
                    </a:cubicBezTo>
                    <a:cubicBezTo>
                      <a:pt x="54551" y="94488"/>
                      <a:pt x="24421" y="92330"/>
                      <a:pt x="20052" y="109808"/>
                    </a:cubicBezTo>
                    <a:cubicBezTo>
                      <a:pt x="3043" y="177846"/>
                      <a:pt x="-6468" y="250492"/>
                      <a:pt x="5062" y="319670"/>
                    </a:cubicBezTo>
                    <a:cubicBezTo>
                      <a:pt x="8024" y="337441"/>
                      <a:pt x="36353" y="301414"/>
                      <a:pt x="50032" y="289690"/>
                    </a:cubicBezTo>
                    <a:cubicBezTo>
                      <a:pt x="71493" y="271295"/>
                      <a:pt x="109993" y="229729"/>
                      <a:pt x="109993" y="229729"/>
                    </a:cubicBezTo>
                    <a:cubicBezTo>
                      <a:pt x="84224" y="100882"/>
                      <a:pt x="102498" y="29861"/>
                      <a:pt x="95003" y="487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3" name="Volný tvar: obrazec 72"/>
              <p:cNvSpPr/>
              <p:nvPr/>
            </p:nvSpPr>
            <p:spPr>
              <a:xfrm>
                <a:off x="8551725" y="680853"/>
                <a:ext cx="285163" cy="315398"/>
              </a:xfrm>
              <a:custGeom>
                <a:avLst/>
                <a:gdLst>
                  <a:gd name="connsiteX0" fmla="*/ 285519 w 285519"/>
                  <a:gd name="connsiteY0" fmla="*/ 59961 h 314874"/>
                  <a:gd name="connsiteX1" fmla="*/ 15696 w 285519"/>
                  <a:gd name="connsiteY1" fmla="*/ 104932 h 314874"/>
                  <a:gd name="connsiteX2" fmla="*/ 705 w 285519"/>
                  <a:gd name="connsiteY2" fmla="*/ 164892 h 314874"/>
                  <a:gd name="connsiteX3" fmla="*/ 45676 w 285519"/>
                  <a:gd name="connsiteY3" fmla="*/ 284813 h 314874"/>
                  <a:gd name="connsiteX4" fmla="*/ 60666 w 285519"/>
                  <a:gd name="connsiteY4" fmla="*/ 239843 h 314874"/>
                  <a:gd name="connsiteX5" fmla="*/ 165597 w 285519"/>
                  <a:gd name="connsiteY5" fmla="*/ 224853 h 314874"/>
                  <a:gd name="connsiteX6" fmla="*/ 165597 w 285519"/>
                  <a:gd name="connsiteY6" fmla="*/ 44971 h 314874"/>
                  <a:gd name="connsiteX7" fmla="*/ 150607 w 285519"/>
                  <a:gd name="connsiteY7" fmla="*/ 0 h 314874"/>
                  <a:gd name="connsiteX8" fmla="*/ 150607 w 285519"/>
                  <a:gd name="connsiteY8" fmla="*/ 44971 h 3148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519" h="314874">
                    <a:moveTo>
                      <a:pt x="285519" y="59961"/>
                    </a:moveTo>
                    <a:cubicBezTo>
                      <a:pt x="284956" y="59996"/>
                      <a:pt x="57611" y="21102"/>
                      <a:pt x="15696" y="104932"/>
                    </a:cubicBezTo>
                    <a:cubicBezTo>
                      <a:pt x="6482" y="123359"/>
                      <a:pt x="5702" y="144905"/>
                      <a:pt x="705" y="164892"/>
                    </a:cubicBezTo>
                    <a:cubicBezTo>
                      <a:pt x="3805" y="195895"/>
                      <a:pt x="-16070" y="387724"/>
                      <a:pt x="45676" y="284813"/>
                    </a:cubicBezTo>
                    <a:cubicBezTo>
                      <a:pt x="53805" y="271264"/>
                      <a:pt x="46533" y="246909"/>
                      <a:pt x="60666" y="239843"/>
                    </a:cubicBezTo>
                    <a:cubicBezTo>
                      <a:pt x="92268" y="224042"/>
                      <a:pt x="130620" y="229850"/>
                      <a:pt x="165597" y="224853"/>
                    </a:cubicBezTo>
                    <a:cubicBezTo>
                      <a:pt x="192947" y="142801"/>
                      <a:pt x="187910" y="178851"/>
                      <a:pt x="165597" y="44971"/>
                    </a:cubicBezTo>
                    <a:cubicBezTo>
                      <a:pt x="162999" y="29385"/>
                      <a:pt x="166408" y="0"/>
                      <a:pt x="150607" y="0"/>
                    </a:cubicBezTo>
                    <a:cubicBezTo>
                      <a:pt x="135617" y="0"/>
                      <a:pt x="150607" y="29981"/>
                      <a:pt x="150607" y="44971"/>
                    </a:cubicBezTo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68" name="Volný tvar: obrazec 67"/>
            <p:cNvSpPr/>
            <p:nvPr/>
          </p:nvSpPr>
          <p:spPr>
            <a:xfrm>
              <a:off x="8688000" y="673504"/>
              <a:ext cx="272050" cy="840653"/>
            </a:xfrm>
            <a:custGeom>
              <a:avLst/>
              <a:gdLst>
                <a:gd name="connsiteX0" fmla="*/ 210634 w 270595"/>
                <a:gd name="connsiteY0" fmla="*/ 4901 h 844350"/>
                <a:gd name="connsiteX1" fmla="*/ 135683 w 270595"/>
                <a:gd name="connsiteY1" fmla="*/ 49872 h 844350"/>
                <a:gd name="connsiteX2" fmla="*/ 75723 w 270595"/>
                <a:gd name="connsiteY2" fmla="*/ 124823 h 844350"/>
                <a:gd name="connsiteX3" fmla="*/ 30752 w 270595"/>
                <a:gd name="connsiteY3" fmla="*/ 139813 h 844350"/>
                <a:gd name="connsiteX4" fmla="*/ 772 w 270595"/>
                <a:gd name="connsiteY4" fmla="*/ 184783 h 844350"/>
                <a:gd name="connsiteX5" fmla="*/ 15762 w 270595"/>
                <a:gd name="connsiteY5" fmla="*/ 469596 h 844350"/>
                <a:gd name="connsiteX6" fmla="*/ 30752 w 270595"/>
                <a:gd name="connsiteY6" fmla="*/ 844350 h 844350"/>
                <a:gd name="connsiteX7" fmla="*/ 45742 w 270595"/>
                <a:gd name="connsiteY7" fmla="*/ 799380 h 844350"/>
                <a:gd name="connsiteX8" fmla="*/ 120693 w 270595"/>
                <a:gd name="connsiteY8" fmla="*/ 754409 h 844350"/>
                <a:gd name="connsiteX9" fmla="*/ 150674 w 270595"/>
                <a:gd name="connsiteY9" fmla="*/ 724429 h 844350"/>
                <a:gd name="connsiteX10" fmla="*/ 195644 w 270595"/>
                <a:gd name="connsiteY10" fmla="*/ 709439 h 844350"/>
                <a:gd name="connsiteX11" fmla="*/ 240615 w 270595"/>
                <a:gd name="connsiteY11" fmla="*/ 679459 h 844350"/>
                <a:gd name="connsiteX12" fmla="*/ 255605 w 270595"/>
                <a:gd name="connsiteY12" fmla="*/ 454606 h 844350"/>
                <a:gd name="connsiteX13" fmla="*/ 270595 w 270595"/>
                <a:gd name="connsiteY13" fmla="*/ 409636 h 844350"/>
                <a:gd name="connsiteX14" fmla="*/ 255605 w 270595"/>
                <a:gd name="connsiteY14" fmla="*/ 64862 h 844350"/>
                <a:gd name="connsiteX15" fmla="*/ 225624 w 270595"/>
                <a:gd name="connsiteY15" fmla="*/ 34882 h 844350"/>
                <a:gd name="connsiteX16" fmla="*/ 210634 w 270595"/>
                <a:gd name="connsiteY16" fmla="*/ 4901 h 84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70595" h="844350">
                  <a:moveTo>
                    <a:pt x="210634" y="4901"/>
                  </a:moveTo>
                  <a:cubicBezTo>
                    <a:pt x="195644" y="7399"/>
                    <a:pt x="157805" y="30911"/>
                    <a:pt x="135683" y="49872"/>
                  </a:cubicBezTo>
                  <a:cubicBezTo>
                    <a:pt x="88029" y="90719"/>
                    <a:pt x="126157" y="94562"/>
                    <a:pt x="75723" y="124823"/>
                  </a:cubicBezTo>
                  <a:cubicBezTo>
                    <a:pt x="62174" y="132953"/>
                    <a:pt x="45742" y="134816"/>
                    <a:pt x="30752" y="139813"/>
                  </a:cubicBezTo>
                  <a:cubicBezTo>
                    <a:pt x="20759" y="154803"/>
                    <a:pt x="1590" y="166786"/>
                    <a:pt x="772" y="184783"/>
                  </a:cubicBezTo>
                  <a:cubicBezTo>
                    <a:pt x="-3545" y="279754"/>
                    <a:pt x="11445" y="374625"/>
                    <a:pt x="15762" y="469596"/>
                  </a:cubicBezTo>
                  <a:cubicBezTo>
                    <a:pt x="21439" y="594485"/>
                    <a:pt x="25755" y="719432"/>
                    <a:pt x="30752" y="844350"/>
                  </a:cubicBezTo>
                  <a:cubicBezTo>
                    <a:pt x="35749" y="829360"/>
                    <a:pt x="37612" y="812929"/>
                    <a:pt x="45742" y="799380"/>
                  </a:cubicBezTo>
                  <a:cubicBezTo>
                    <a:pt x="66318" y="765087"/>
                    <a:pt x="85322" y="766200"/>
                    <a:pt x="120693" y="754409"/>
                  </a:cubicBezTo>
                  <a:cubicBezTo>
                    <a:pt x="130687" y="744416"/>
                    <a:pt x="138555" y="731700"/>
                    <a:pt x="150674" y="724429"/>
                  </a:cubicBezTo>
                  <a:cubicBezTo>
                    <a:pt x="164223" y="716300"/>
                    <a:pt x="181511" y="716505"/>
                    <a:pt x="195644" y="709439"/>
                  </a:cubicBezTo>
                  <a:cubicBezTo>
                    <a:pt x="211758" y="701382"/>
                    <a:pt x="225625" y="689452"/>
                    <a:pt x="240615" y="679459"/>
                  </a:cubicBezTo>
                  <a:cubicBezTo>
                    <a:pt x="245612" y="604508"/>
                    <a:pt x="247310" y="529264"/>
                    <a:pt x="255605" y="454606"/>
                  </a:cubicBezTo>
                  <a:cubicBezTo>
                    <a:pt x="257350" y="438902"/>
                    <a:pt x="270595" y="425437"/>
                    <a:pt x="270595" y="409636"/>
                  </a:cubicBezTo>
                  <a:cubicBezTo>
                    <a:pt x="270595" y="294603"/>
                    <a:pt x="269311" y="179076"/>
                    <a:pt x="255605" y="64862"/>
                  </a:cubicBezTo>
                  <a:cubicBezTo>
                    <a:pt x="253921" y="50830"/>
                    <a:pt x="235618" y="44875"/>
                    <a:pt x="225624" y="34882"/>
                  </a:cubicBezTo>
                  <a:cubicBezTo>
                    <a:pt x="209054" y="-14829"/>
                    <a:pt x="225624" y="2403"/>
                    <a:pt x="210634" y="490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9" name="Přímá spojnice 68"/>
            <p:cNvCxnSpPr>
              <a:cxnSpLocks/>
            </p:cNvCxnSpPr>
            <p:nvPr/>
          </p:nvCxnSpPr>
          <p:spPr>
            <a:xfrm flipH="1">
              <a:off x="8659500" y="867826"/>
              <a:ext cx="29018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357" name="Skupina 103"/>
          <p:cNvGrpSpPr>
            <a:grpSpLocks/>
          </p:cNvGrpSpPr>
          <p:nvPr/>
        </p:nvGrpSpPr>
        <p:grpSpPr bwMode="auto">
          <a:xfrm>
            <a:off x="4087813" y="1452563"/>
            <a:ext cx="3100387" cy="1741487"/>
            <a:chOff x="4028612" y="1499016"/>
            <a:chExt cx="3099439" cy="1741139"/>
          </a:xfrm>
        </p:grpSpPr>
        <p:grpSp>
          <p:nvGrpSpPr>
            <p:cNvPr id="57376" name="Skupina 75"/>
            <p:cNvGrpSpPr>
              <a:grpSpLocks/>
            </p:cNvGrpSpPr>
            <p:nvPr/>
          </p:nvGrpSpPr>
          <p:grpSpPr bwMode="auto">
            <a:xfrm rot="-9845443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/>
              <p:cNvSpPr/>
              <p:nvPr/>
            </p:nvSpPr>
            <p:spPr>
              <a:xfrm rot="4623575">
                <a:off x="5223486" y="4889757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 rot="20609204">
                <a:off x="5142444" y="5047311"/>
                <a:ext cx="120313" cy="8729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7377" name="Skupina 84"/>
            <p:cNvGrpSpPr>
              <a:grpSpLocks/>
            </p:cNvGrpSpPr>
            <p:nvPr/>
          </p:nvGrpSpPr>
          <p:grpSpPr bwMode="auto">
            <a:xfrm rot="-249215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/>
              <p:cNvSpPr/>
              <p:nvPr/>
            </p:nvSpPr>
            <p:spPr>
              <a:xfrm rot="4623575">
                <a:off x="5223293" y="4889773"/>
                <a:ext cx="151303" cy="35697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 rot="20609204">
                <a:off x="5138515" y="5039840"/>
                <a:ext cx="120312" cy="8874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0" name="Volný tvar: obrazec 99"/>
            <p:cNvSpPr/>
            <p:nvPr/>
          </p:nvSpPr>
          <p:spPr>
            <a:xfrm>
              <a:off x="4331731" y="1499016"/>
              <a:ext cx="2339260" cy="1663368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358" name="Skupina 104"/>
          <p:cNvGrpSpPr>
            <a:grpSpLocks/>
          </p:cNvGrpSpPr>
          <p:nvPr/>
        </p:nvGrpSpPr>
        <p:grpSpPr bwMode="auto">
          <a:xfrm>
            <a:off x="5240338" y="3067050"/>
            <a:ext cx="4179887" cy="2781300"/>
            <a:chOff x="6086591" y="3064393"/>
            <a:chExt cx="2877527" cy="2872970"/>
          </a:xfrm>
        </p:grpSpPr>
        <p:grpSp>
          <p:nvGrpSpPr>
            <p:cNvPr id="57369" name="Skupina 81"/>
            <p:cNvGrpSpPr>
              <a:grpSpLocks/>
            </p:cNvGrpSpPr>
            <p:nvPr/>
          </p:nvGrpSpPr>
          <p:grpSpPr bwMode="auto"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/>
              <p:cNvSpPr/>
              <p:nvPr/>
            </p:nvSpPr>
            <p:spPr>
              <a:xfrm rot="4623575">
                <a:off x="5223663" y="4889396"/>
                <a:ext cx="150309" cy="356897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 rot="20609204">
                <a:off x="5132052" y="5044651"/>
                <a:ext cx="119270" cy="8567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7370" name="Skupina 96"/>
            <p:cNvGrpSpPr>
              <a:grpSpLocks/>
            </p:cNvGrpSpPr>
            <p:nvPr/>
          </p:nvGrpSpPr>
          <p:grpSpPr bwMode="auto">
            <a:xfrm rot="-3197237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/>
              <p:cNvSpPr/>
              <p:nvPr/>
            </p:nvSpPr>
            <p:spPr>
              <a:xfrm rot="4623575">
                <a:off x="5223433" y="4889997"/>
                <a:ext cx="151263" cy="35655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 rot="20609204">
                <a:off x="5132739" y="5042917"/>
                <a:ext cx="120218" cy="88153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1" name="Volný tvar: obrazec 100"/>
            <p:cNvSpPr/>
            <p:nvPr/>
          </p:nvSpPr>
          <p:spPr>
            <a:xfrm>
              <a:off x="6236314" y="3131626"/>
              <a:ext cx="2727804" cy="2444976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359" name="Skupina 105"/>
          <p:cNvGrpSpPr>
            <a:grpSpLocks/>
          </p:cNvGrpSpPr>
          <p:nvPr/>
        </p:nvGrpSpPr>
        <p:grpSpPr bwMode="auto">
          <a:xfrm>
            <a:off x="1643063" y="1068388"/>
            <a:ext cx="4505325" cy="4852987"/>
            <a:chOff x="2353456" y="1229193"/>
            <a:chExt cx="3026937" cy="4708063"/>
          </a:xfrm>
        </p:grpSpPr>
        <p:grpSp>
          <p:nvGrpSpPr>
            <p:cNvPr id="57362" name="Skupina 76"/>
            <p:cNvGrpSpPr>
              <a:grpSpLocks/>
            </p:cNvGrpSpPr>
            <p:nvPr/>
          </p:nvGrpSpPr>
          <p:grpSpPr bwMode="auto">
            <a:xfrm rot="-2580166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/>
              <p:cNvSpPr/>
              <p:nvPr/>
            </p:nvSpPr>
            <p:spPr>
              <a:xfrm rot="3282438">
                <a:off x="5091694" y="4276641"/>
                <a:ext cx="149637" cy="358973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 rot="19924536">
                <a:off x="5010741" y="4485043"/>
                <a:ext cx="121731" cy="8752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7363" name="Skupina 93"/>
            <p:cNvGrpSpPr>
              <a:grpSpLocks/>
            </p:cNvGrpSpPr>
            <p:nvPr/>
          </p:nvGrpSpPr>
          <p:grpSpPr bwMode="auto">
            <a:xfrm rot="-4923036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/>
              <p:cNvSpPr/>
              <p:nvPr/>
            </p:nvSpPr>
            <p:spPr>
              <a:xfrm rot="4623575">
                <a:off x="5223693" y="4889882"/>
                <a:ext cx="150556" cy="356682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 rot="20609204">
                <a:off x="5143433" y="5042323"/>
                <a:ext cx="119321" cy="8701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2" name="Volný tvar: obrazec 101"/>
            <p:cNvSpPr/>
            <p:nvPr/>
          </p:nvSpPr>
          <p:spPr>
            <a:xfrm>
              <a:off x="2353456" y="1229193"/>
              <a:ext cx="2938411" cy="4287618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7360" name="TextovéPole 102"/>
          <p:cNvSpPr txBox="1">
            <a:spLocks noChangeArrowheads="1"/>
          </p:cNvSpPr>
          <p:nvPr/>
        </p:nvSpPr>
        <p:spPr bwMode="auto">
          <a:xfrm>
            <a:off x="449263" y="269875"/>
            <a:ext cx="9355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nožový kontakt spínače. Jaký pól má elektromagnet? Má jižní pól.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13725" y="254000"/>
            <a:ext cx="1711325" cy="5095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81481E-6 L 0.05469 -0.00023 " pathEditMode="relative" rAng="0" ptsTypes="AA">
                                      <p:cBhvr>
                                        <p:cTn id="1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ovéPole 5"/>
          <p:cNvSpPr txBox="1">
            <a:spLocks noChangeArrowheads="1"/>
          </p:cNvSpPr>
          <p:nvPr/>
        </p:nvSpPr>
        <p:spPr bwMode="auto">
          <a:xfrm>
            <a:off x="398463" y="39688"/>
            <a:ext cx="107315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Zvonek je příkladem využití elektromagnetu. Popiš do </a:t>
            </a:r>
            <a:r>
              <a:rPr lang="cs-CZ" altLang="cs-CZ" sz="2400" dirty="0" smtClean="0"/>
              <a:t>notesu, </a:t>
            </a:r>
            <a:r>
              <a:rPr lang="cs-CZ" altLang="cs-CZ" sz="2400" dirty="0"/>
              <a:t>co nastane, když stiskneš tlačítko. Proveď kontrolu kliknutím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Stisknutím tlačítka se uzavře elektrický obvod a cívka dostane napětí. Vytvoří magnetické pole, které přitáhne kotvičku s paličkou, která klepne do zvonu.</a:t>
            </a:r>
          </a:p>
        </p:txBody>
      </p:sp>
      <p:grpSp>
        <p:nvGrpSpPr>
          <p:cNvPr id="58371" name="Skupina 58"/>
          <p:cNvGrpSpPr>
            <a:grpSpLocks/>
          </p:cNvGrpSpPr>
          <p:nvPr/>
        </p:nvGrpSpPr>
        <p:grpSpPr bwMode="auto">
          <a:xfrm>
            <a:off x="865188" y="2795588"/>
            <a:ext cx="3205162" cy="3714750"/>
            <a:chOff x="865140" y="2795666"/>
            <a:chExt cx="3205499" cy="3714576"/>
          </a:xfrm>
        </p:grpSpPr>
        <p:sp>
          <p:nvSpPr>
            <p:cNvPr id="7" name="Ovál 6"/>
            <p:cNvSpPr/>
            <p:nvPr/>
          </p:nvSpPr>
          <p:spPr>
            <a:xfrm>
              <a:off x="1986033" y="2795666"/>
              <a:ext cx="1454303" cy="1398521"/>
            </a:xfrm>
            <a:prstGeom prst="ellipse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608398" y="3494133"/>
              <a:ext cx="149241" cy="131756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3" name="Přímá spojnice 22"/>
            <p:cNvCxnSpPr>
              <a:cxnSpLocks/>
            </p:cNvCxnSpPr>
            <p:nvPr/>
          </p:nvCxnSpPr>
          <p:spPr>
            <a:xfrm flipH="1" flipV="1">
              <a:off x="2011436" y="4162439"/>
              <a:ext cx="285780" cy="223827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zpoždění 23"/>
            <p:cNvSpPr/>
            <p:nvPr/>
          </p:nvSpPr>
          <p:spPr>
            <a:xfrm>
              <a:off x="1644684" y="3394125"/>
              <a:ext cx="187345" cy="252401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198780" y="6262604"/>
              <a:ext cx="239737" cy="2476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Volný tvar: obrazec 34"/>
            <p:cNvSpPr/>
            <p:nvPr/>
          </p:nvSpPr>
          <p:spPr>
            <a:xfrm>
              <a:off x="1663736" y="3402063"/>
              <a:ext cx="330235" cy="795300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 flipH="1" flipV="1">
              <a:off x="1874896" y="5267287"/>
              <a:ext cx="309595" cy="4206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cxnSpLocks/>
            </p:cNvCxnSpPr>
            <p:nvPr/>
          </p:nvCxnSpPr>
          <p:spPr>
            <a:xfrm>
              <a:off x="1832029" y="4752961"/>
              <a:ext cx="53981" cy="52067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>
              <a:cxnSpLocks/>
            </p:cNvCxnSpPr>
            <p:nvPr/>
          </p:nvCxnSpPr>
          <p:spPr>
            <a:xfrm flipH="1" flipV="1">
              <a:off x="1585941" y="4618031"/>
              <a:ext cx="242913" cy="1762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1123929" y="4618031"/>
              <a:ext cx="46201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8458" name="Skupina 48"/>
            <p:cNvGrpSpPr>
              <a:grpSpLocks/>
            </p:cNvGrpSpPr>
            <p:nvPr/>
          </p:nvGrpSpPr>
          <p:grpSpPr bwMode="auto">
            <a:xfrm>
              <a:off x="1828799" y="4640431"/>
              <a:ext cx="2241840" cy="758736"/>
              <a:chOff x="4188940" y="3859811"/>
              <a:chExt cx="2865844" cy="934633"/>
            </a:xfrm>
          </p:grpSpPr>
          <p:grpSp>
            <p:nvGrpSpPr>
              <p:cNvPr id="58466" name="Skupina 47"/>
              <p:cNvGrpSpPr>
                <a:grpSpLocks/>
              </p:cNvGrpSpPr>
              <p:nvPr/>
            </p:nvGrpSpPr>
            <p:grpSpPr bwMode="auto">
              <a:xfrm>
                <a:off x="4691565" y="3891608"/>
                <a:ext cx="2363219" cy="902836"/>
                <a:chOff x="2253751" y="4512421"/>
                <a:chExt cx="2639513" cy="93655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2415572" y="4604976"/>
                  <a:ext cx="2307677" cy="754586"/>
                </a:xfrm>
                <a:prstGeom prst="rect">
                  <a:avLst/>
                </a:prstGeom>
                <a:solidFill>
                  <a:srgbClr val="FFC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0" name="Oblouk 9"/>
                <p:cNvSpPr/>
                <p:nvPr/>
              </p:nvSpPr>
              <p:spPr>
                <a:xfrm rot="2367578">
                  <a:off x="3696355" y="4515724"/>
                  <a:ext cx="913551" cy="916862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1" name="Oblouk 10"/>
                <p:cNvSpPr/>
                <p:nvPr/>
              </p:nvSpPr>
              <p:spPr>
                <a:xfrm rot="2367578">
                  <a:off x="3263383" y="4519781"/>
                  <a:ext cx="913549" cy="914833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" name="Oblouk 11"/>
                <p:cNvSpPr/>
                <p:nvPr/>
              </p:nvSpPr>
              <p:spPr>
                <a:xfrm rot="2367578">
                  <a:off x="2998158" y="4533979"/>
                  <a:ext cx="913551" cy="914834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3" name="Oblouk 12"/>
                <p:cNvSpPr/>
                <p:nvPr/>
              </p:nvSpPr>
              <p:spPr>
                <a:xfrm rot="2367578">
                  <a:off x="2751069" y="4525866"/>
                  <a:ext cx="915817" cy="914834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" name="Oblouk 13"/>
                <p:cNvSpPr/>
                <p:nvPr/>
              </p:nvSpPr>
              <p:spPr>
                <a:xfrm rot="2367578">
                  <a:off x="2506247" y="4525866"/>
                  <a:ext cx="913549" cy="914834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5" name="Oblouk 14"/>
                <p:cNvSpPr/>
                <p:nvPr/>
              </p:nvSpPr>
              <p:spPr>
                <a:xfrm rot="2367578">
                  <a:off x="2259157" y="4511667"/>
                  <a:ext cx="913551" cy="914833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8" name="Oblouk 17"/>
                <p:cNvSpPr/>
                <p:nvPr/>
              </p:nvSpPr>
              <p:spPr>
                <a:xfrm rot="2367578">
                  <a:off x="3490070" y="4519781"/>
                  <a:ext cx="913549" cy="914833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0" name="Obdélník 19"/>
                <p:cNvSpPr/>
                <p:nvPr/>
              </p:nvSpPr>
              <p:spPr>
                <a:xfrm>
                  <a:off x="4723249" y="4793622"/>
                  <a:ext cx="170015" cy="462488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" name="Obdélník 20"/>
                <p:cNvSpPr/>
                <p:nvPr/>
              </p:nvSpPr>
              <p:spPr>
                <a:xfrm>
                  <a:off x="2254623" y="4751025"/>
                  <a:ext cx="170016" cy="462488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7" name="Oblouk 16"/>
              <p:cNvSpPr/>
              <p:nvPr/>
            </p:nvSpPr>
            <p:spPr>
              <a:xfrm rot="2367578">
                <a:off x="4393998" y="3859594"/>
                <a:ext cx="915342" cy="915144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louk 15"/>
              <p:cNvSpPr/>
              <p:nvPr/>
            </p:nvSpPr>
            <p:spPr>
              <a:xfrm rot="2367578">
                <a:off x="4189009" y="3875238"/>
                <a:ext cx="915344" cy="913188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8459" name="Skupina 52"/>
            <p:cNvGrpSpPr>
              <a:grpSpLocks/>
            </p:cNvGrpSpPr>
            <p:nvPr/>
          </p:nvGrpSpPr>
          <p:grpSpPr bwMode="auto">
            <a:xfrm>
              <a:off x="865140" y="4830653"/>
              <a:ext cx="1024028" cy="461666"/>
              <a:chOff x="6201829" y="3800006"/>
              <a:chExt cx="1368204" cy="697722"/>
            </a:xfrm>
          </p:grpSpPr>
          <p:sp>
            <p:nvSpPr>
              <p:cNvPr id="50" name="Obdélník 49"/>
              <p:cNvSpPr/>
              <p:nvPr/>
            </p:nvSpPr>
            <p:spPr>
              <a:xfrm>
                <a:off x="6581538" y="3800147"/>
                <a:ext cx="523958" cy="69813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6324863" y="4006469"/>
                <a:ext cx="1245192" cy="285492"/>
              </a:xfrm>
              <a:custGeom>
                <a:avLst/>
                <a:gdLst>
                  <a:gd name="connsiteX0" fmla="*/ 0 w 654870"/>
                  <a:gd name="connsiteY0" fmla="*/ 0 h 284813"/>
                  <a:gd name="connsiteX1" fmla="*/ 654870 w 654870"/>
                  <a:gd name="connsiteY1" fmla="*/ 0 h 284813"/>
                  <a:gd name="connsiteX2" fmla="*/ 654870 w 654870"/>
                  <a:gd name="connsiteY2" fmla="*/ 284813 h 284813"/>
                  <a:gd name="connsiteX3" fmla="*/ 0 w 654870"/>
                  <a:gd name="connsiteY3" fmla="*/ 284813 h 284813"/>
                  <a:gd name="connsiteX4" fmla="*/ 0 w 654870"/>
                  <a:gd name="connsiteY4" fmla="*/ 0 h 284813"/>
                  <a:gd name="connsiteX0" fmla="*/ 0 w 894713"/>
                  <a:gd name="connsiteY0" fmla="*/ 0 h 284813"/>
                  <a:gd name="connsiteX1" fmla="*/ 654870 w 894713"/>
                  <a:gd name="connsiteY1" fmla="*/ 0 h 284813"/>
                  <a:gd name="connsiteX2" fmla="*/ 894713 w 894713"/>
                  <a:gd name="connsiteY2" fmla="*/ 104931 h 284813"/>
                  <a:gd name="connsiteX3" fmla="*/ 654870 w 894713"/>
                  <a:gd name="connsiteY3" fmla="*/ 284813 h 284813"/>
                  <a:gd name="connsiteX4" fmla="*/ 0 w 894713"/>
                  <a:gd name="connsiteY4" fmla="*/ 284813 h 284813"/>
                  <a:gd name="connsiteX5" fmla="*/ 0 w 894713"/>
                  <a:gd name="connsiteY5" fmla="*/ 0 h 2848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94713" h="284813">
                    <a:moveTo>
                      <a:pt x="0" y="0"/>
                    </a:moveTo>
                    <a:lnTo>
                      <a:pt x="654870" y="0"/>
                    </a:lnTo>
                    <a:cubicBezTo>
                      <a:pt x="659867" y="39974"/>
                      <a:pt x="889716" y="64957"/>
                      <a:pt x="894713" y="104931"/>
                    </a:cubicBezTo>
                    <a:lnTo>
                      <a:pt x="654870" y="284813"/>
                    </a:lnTo>
                    <a:lnTo>
                      <a:pt x="0" y="2848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201829" y="3800147"/>
                <a:ext cx="150610" cy="67894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55" name="Přímá spojnice 54"/>
            <p:cNvCxnSpPr>
              <a:endCxn id="25" idx="0"/>
            </p:cNvCxnSpPr>
            <p:nvPr/>
          </p:nvCxnSpPr>
          <p:spPr>
            <a:xfrm flipH="1">
              <a:off x="2317855" y="5329197"/>
              <a:ext cx="30166" cy="9334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3722940" y="5329197"/>
              <a:ext cx="0" cy="105722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vál 57"/>
            <p:cNvSpPr/>
            <p:nvPr/>
          </p:nvSpPr>
          <p:spPr>
            <a:xfrm>
              <a:off x="3611804" y="6216568"/>
              <a:ext cx="254027" cy="263513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" name="Ovál 60"/>
          <p:cNvSpPr/>
          <p:nvPr/>
        </p:nvSpPr>
        <p:spPr>
          <a:xfrm>
            <a:off x="8345488" y="2305050"/>
            <a:ext cx="1454150" cy="1398588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8966200" y="3005138"/>
            <a:ext cx="150813" cy="130175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8556625" y="5772150"/>
            <a:ext cx="241300" cy="2476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8375" name="Skupina 70"/>
          <p:cNvGrpSpPr>
            <a:grpSpLocks/>
          </p:cNvGrpSpPr>
          <p:nvPr/>
        </p:nvGrpSpPr>
        <p:grpSpPr bwMode="auto">
          <a:xfrm>
            <a:off x="8162925" y="4149725"/>
            <a:ext cx="2243138" cy="758825"/>
            <a:chOff x="4188940" y="3859811"/>
            <a:chExt cx="2865844" cy="934633"/>
          </a:xfrm>
        </p:grpSpPr>
        <p:grpSp>
          <p:nvGrpSpPr>
            <p:cNvPr id="58435" name="Skupina 78"/>
            <p:cNvGrpSpPr>
              <a:grpSpLocks/>
            </p:cNvGrpSpPr>
            <p:nvPr/>
          </p:nvGrpSpPr>
          <p:grpSpPr bwMode="auto">
            <a:xfrm>
              <a:off x="4691565" y="3891608"/>
              <a:ext cx="2363219" cy="902836"/>
              <a:chOff x="2253751" y="4512421"/>
              <a:chExt cx="2639513" cy="936550"/>
            </a:xfrm>
          </p:grpSpPr>
          <p:sp>
            <p:nvSpPr>
              <p:cNvPr id="82" name="Obdélník 81"/>
              <p:cNvSpPr/>
              <p:nvPr/>
            </p:nvSpPr>
            <p:spPr>
              <a:xfrm>
                <a:off x="2415001" y="4605192"/>
                <a:ext cx="2308363" cy="754533"/>
              </a:xfrm>
              <a:prstGeom prst="rec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3" name="Oblouk 82"/>
              <p:cNvSpPr/>
              <p:nvPr/>
            </p:nvSpPr>
            <p:spPr>
              <a:xfrm rot="2367578">
                <a:off x="3694907" y="4515946"/>
                <a:ext cx="915190" cy="916798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blouk 83"/>
              <p:cNvSpPr/>
              <p:nvPr/>
            </p:nvSpPr>
            <p:spPr>
              <a:xfrm rot="2367578">
                <a:off x="3262231" y="4520003"/>
                <a:ext cx="915190" cy="914771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5" name="Oblouk 84"/>
              <p:cNvSpPr/>
              <p:nvPr/>
            </p:nvSpPr>
            <p:spPr>
              <a:xfrm rot="2367578">
                <a:off x="2997188" y="4534202"/>
                <a:ext cx="915190" cy="914769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6" name="Oblouk 85"/>
              <p:cNvSpPr/>
              <p:nvPr/>
            </p:nvSpPr>
            <p:spPr>
              <a:xfrm rot="2367578">
                <a:off x="2752533" y="4526088"/>
                <a:ext cx="912926" cy="914769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7" name="Oblouk 86"/>
              <p:cNvSpPr/>
              <p:nvPr/>
            </p:nvSpPr>
            <p:spPr>
              <a:xfrm rot="2367578">
                <a:off x="2505614" y="4526088"/>
                <a:ext cx="912924" cy="914769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8" name="Oblouk 87"/>
              <p:cNvSpPr/>
              <p:nvPr/>
            </p:nvSpPr>
            <p:spPr>
              <a:xfrm rot="2367578">
                <a:off x="2258693" y="4511889"/>
                <a:ext cx="912926" cy="914771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9" name="Oblouk 88"/>
              <p:cNvSpPr/>
              <p:nvPr/>
            </p:nvSpPr>
            <p:spPr>
              <a:xfrm rot="2367578">
                <a:off x="3488764" y="4520003"/>
                <a:ext cx="915190" cy="914771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0" name="Obdélník 89"/>
              <p:cNvSpPr/>
              <p:nvPr/>
            </p:nvSpPr>
            <p:spPr>
              <a:xfrm>
                <a:off x="4723364" y="4793826"/>
                <a:ext cx="169900" cy="46245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2254162" y="4751231"/>
                <a:ext cx="169900" cy="46245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80" name="Oblouk 79"/>
            <p:cNvSpPr/>
            <p:nvPr/>
          </p:nvSpPr>
          <p:spPr>
            <a:xfrm rot="2367578">
              <a:off x="4393789" y="3859811"/>
              <a:ext cx="914717" cy="915080"/>
            </a:xfrm>
            <a:prstGeom prst="arc">
              <a:avLst>
                <a:gd name="adj1" fmla="val 16200000"/>
                <a:gd name="adj2" fmla="val 1063835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" name="Oblouk 80"/>
            <p:cNvSpPr/>
            <p:nvPr/>
          </p:nvSpPr>
          <p:spPr>
            <a:xfrm rot="2367578">
              <a:off x="4188940" y="3875453"/>
              <a:ext cx="914718" cy="913125"/>
            </a:xfrm>
            <a:prstGeom prst="arc">
              <a:avLst>
                <a:gd name="adj1" fmla="val 16200000"/>
                <a:gd name="adj2" fmla="val 1063835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8376" name="Skupina 71"/>
          <p:cNvGrpSpPr>
            <a:grpSpLocks/>
          </p:cNvGrpSpPr>
          <p:nvPr/>
        </p:nvGrpSpPr>
        <p:grpSpPr bwMode="auto">
          <a:xfrm>
            <a:off x="7154863" y="4322763"/>
            <a:ext cx="1023937" cy="461962"/>
            <a:chOff x="6201829" y="3800006"/>
            <a:chExt cx="1368204" cy="697722"/>
          </a:xfrm>
        </p:grpSpPr>
        <p:sp>
          <p:nvSpPr>
            <p:cNvPr id="76" name="Obdélník 75"/>
            <p:cNvSpPr/>
            <p:nvPr/>
          </p:nvSpPr>
          <p:spPr>
            <a:xfrm>
              <a:off x="6581532" y="3800006"/>
              <a:ext cx="523949" cy="69772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7" name="Obdélník 50"/>
            <p:cNvSpPr/>
            <p:nvPr/>
          </p:nvSpPr>
          <p:spPr>
            <a:xfrm>
              <a:off x="6324861" y="4006206"/>
              <a:ext cx="1245172" cy="285322"/>
            </a:xfrm>
            <a:custGeom>
              <a:avLst/>
              <a:gdLst>
                <a:gd name="connsiteX0" fmla="*/ 0 w 654870"/>
                <a:gd name="connsiteY0" fmla="*/ 0 h 284813"/>
                <a:gd name="connsiteX1" fmla="*/ 654870 w 654870"/>
                <a:gd name="connsiteY1" fmla="*/ 0 h 284813"/>
                <a:gd name="connsiteX2" fmla="*/ 654870 w 654870"/>
                <a:gd name="connsiteY2" fmla="*/ 284813 h 284813"/>
                <a:gd name="connsiteX3" fmla="*/ 0 w 654870"/>
                <a:gd name="connsiteY3" fmla="*/ 284813 h 284813"/>
                <a:gd name="connsiteX4" fmla="*/ 0 w 654870"/>
                <a:gd name="connsiteY4" fmla="*/ 0 h 284813"/>
                <a:gd name="connsiteX0" fmla="*/ 0 w 894713"/>
                <a:gd name="connsiteY0" fmla="*/ 0 h 284813"/>
                <a:gd name="connsiteX1" fmla="*/ 654870 w 894713"/>
                <a:gd name="connsiteY1" fmla="*/ 0 h 284813"/>
                <a:gd name="connsiteX2" fmla="*/ 894713 w 894713"/>
                <a:gd name="connsiteY2" fmla="*/ 104931 h 284813"/>
                <a:gd name="connsiteX3" fmla="*/ 654870 w 894713"/>
                <a:gd name="connsiteY3" fmla="*/ 284813 h 284813"/>
                <a:gd name="connsiteX4" fmla="*/ 0 w 894713"/>
                <a:gd name="connsiteY4" fmla="*/ 284813 h 284813"/>
                <a:gd name="connsiteX5" fmla="*/ 0 w 894713"/>
                <a:gd name="connsiteY5" fmla="*/ 0 h 284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4713" h="284813">
                  <a:moveTo>
                    <a:pt x="0" y="0"/>
                  </a:moveTo>
                  <a:lnTo>
                    <a:pt x="654870" y="0"/>
                  </a:lnTo>
                  <a:cubicBezTo>
                    <a:pt x="659867" y="39974"/>
                    <a:pt x="889716" y="64957"/>
                    <a:pt x="894713" y="104931"/>
                  </a:cubicBezTo>
                  <a:lnTo>
                    <a:pt x="654870" y="284813"/>
                  </a:lnTo>
                  <a:lnTo>
                    <a:pt x="0" y="2848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6201829" y="3800006"/>
              <a:ext cx="150608" cy="67854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7451725" y="2889250"/>
            <a:ext cx="1173163" cy="3006725"/>
            <a:chOff x="7483031" y="2903504"/>
            <a:chExt cx="1173332" cy="3007300"/>
          </a:xfrm>
        </p:grpSpPr>
        <p:cxnSp>
          <p:nvCxnSpPr>
            <p:cNvPr id="63" name="Přímá spojnice 62"/>
            <p:cNvCxnSpPr>
              <a:cxnSpLocks/>
            </p:cNvCxnSpPr>
            <p:nvPr/>
          </p:nvCxnSpPr>
          <p:spPr>
            <a:xfrm flipH="1" flipV="1">
              <a:off x="8368984" y="3673589"/>
              <a:ext cx="287379" cy="223721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Vývojový diagram: zpoždění 63"/>
            <p:cNvSpPr/>
            <p:nvPr/>
          </p:nvSpPr>
          <p:spPr>
            <a:xfrm>
              <a:off x="8003806" y="2903504"/>
              <a:ext cx="187352" cy="252461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6" name="Volný tvar: obrazec 65"/>
            <p:cNvSpPr/>
            <p:nvPr/>
          </p:nvSpPr>
          <p:spPr>
            <a:xfrm>
              <a:off x="8022859" y="2913031"/>
              <a:ext cx="330248" cy="793902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7" name="Přímá spojnice 66"/>
            <p:cNvCxnSpPr/>
            <p:nvPr/>
          </p:nvCxnSpPr>
          <p:spPr>
            <a:xfrm flipH="1" flipV="1">
              <a:off x="8234027" y="4777112"/>
              <a:ext cx="309607" cy="4207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>
              <a:off x="8191158" y="4262664"/>
              <a:ext cx="53983" cy="5208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cxnSpLocks/>
            </p:cNvCxnSpPr>
            <p:nvPr/>
          </p:nvCxnSpPr>
          <p:spPr>
            <a:xfrm flipH="1" flipV="1">
              <a:off x="7945061" y="4129288"/>
              <a:ext cx="242922" cy="17465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H="1">
              <a:off x="7483031" y="4129288"/>
              <a:ext cx="46203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4" name="Přímá spojnice 73"/>
          <p:cNvCxnSpPr/>
          <p:nvPr/>
        </p:nvCxnSpPr>
        <p:spPr>
          <a:xfrm>
            <a:off x="10082213" y="4840288"/>
            <a:ext cx="0" cy="10556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ál 74"/>
          <p:cNvSpPr/>
          <p:nvPr/>
        </p:nvSpPr>
        <p:spPr>
          <a:xfrm>
            <a:off x="9971088" y="5726113"/>
            <a:ext cx="254000" cy="2635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380" name="TextovéPole 91"/>
          <p:cNvSpPr txBox="1">
            <a:spLocks noChangeArrowheads="1"/>
          </p:cNvSpPr>
          <p:nvPr/>
        </p:nvSpPr>
        <p:spPr bwMode="auto">
          <a:xfrm>
            <a:off x="625475" y="2528888"/>
            <a:ext cx="665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zvon</a:t>
            </a:r>
          </a:p>
        </p:txBody>
      </p:sp>
      <p:sp>
        <p:nvSpPr>
          <p:cNvPr id="58381" name="TextovéPole 92"/>
          <p:cNvSpPr txBox="1">
            <a:spLocks noChangeArrowheads="1"/>
          </p:cNvSpPr>
          <p:nvPr/>
        </p:nvSpPr>
        <p:spPr bwMode="auto">
          <a:xfrm>
            <a:off x="341313" y="3276600"/>
            <a:ext cx="9064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palička</a:t>
            </a:r>
          </a:p>
        </p:txBody>
      </p:sp>
      <p:sp>
        <p:nvSpPr>
          <p:cNvPr id="58382" name="TextovéPole 93"/>
          <p:cNvSpPr txBox="1">
            <a:spLocks noChangeArrowheads="1"/>
          </p:cNvSpPr>
          <p:nvPr/>
        </p:nvSpPr>
        <p:spPr bwMode="auto">
          <a:xfrm>
            <a:off x="398463" y="3865563"/>
            <a:ext cx="749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kotva</a:t>
            </a:r>
          </a:p>
        </p:txBody>
      </p:sp>
      <p:sp>
        <p:nvSpPr>
          <p:cNvPr id="58383" name="TextovéPole 94"/>
          <p:cNvSpPr txBox="1">
            <a:spLocks noChangeArrowheads="1"/>
          </p:cNvSpPr>
          <p:nvPr/>
        </p:nvSpPr>
        <p:spPr bwMode="auto">
          <a:xfrm>
            <a:off x="46038" y="4397375"/>
            <a:ext cx="9620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pružina</a:t>
            </a:r>
          </a:p>
        </p:txBody>
      </p:sp>
      <p:sp>
        <p:nvSpPr>
          <p:cNvPr id="58384" name="TextovéPole 95"/>
          <p:cNvSpPr txBox="1">
            <a:spLocks noChangeArrowheads="1"/>
          </p:cNvSpPr>
          <p:nvPr/>
        </p:nvSpPr>
        <p:spPr bwMode="auto">
          <a:xfrm>
            <a:off x="398463" y="5857875"/>
            <a:ext cx="10191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šroubek</a:t>
            </a:r>
          </a:p>
        </p:txBody>
      </p:sp>
      <p:sp>
        <p:nvSpPr>
          <p:cNvPr id="58385" name="TextovéPole 96"/>
          <p:cNvSpPr txBox="1">
            <a:spLocks noChangeArrowheads="1"/>
          </p:cNvSpPr>
          <p:nvPr/>
        </p:nvSpPr>
        <p:spPr bwMode="auto">
          <a:xfrm>
            <a:off x="3435350" y="4049713"/>
            <a:ext cx="1317625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Jádro cívky</a:t>
            </a:r>
          </a:p>
        </p:txBody>
      </p:sp>
      <p:sp>
        <p:nvSpPr>
          <p:cNvPr id="58386" name="TextovéPole 97"/>
          <p:cNvSpPr txBox="1">
            <a:spLocks noChangeArrowheads="1"/>
          </p:cNvSpPr>
          <p:nvPr/>
        </p:nvSpPr>
        <p:spPr bwMode="auto">
          <a:xfrm>
            <a:off x="2320925" y="6462713"/>
            <a:ext cx="17192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elektromagnet</a:t>
            </a:r>
          </a:p>
        </p:txBody>
      </p:sp>
      <p:cxnSp>
        <p:nvCxnSpPr>
          <p:cNvPr id="100" name="Přímá spojnice se šipkou 99"/>
          <p:cNvCxnSpPr>
            <a:stCxn id="58380" idx="3"/>
          </p:cNvCxnSpPr>
          <p:nvPr/>
        </p:nvCxnSpPr>
        <p:spPr>
          <a:xfrm>
            <a:off x="1290638" y="2728913"/>
            <a:ext cx="863600" cy="4064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se šipkou 101"/>
          <p:cNvCxnSpPr>
            <a:cxnSpLocks/>
            <a:stCxn id="58381" idx="3"/>
          </p:cNvCxnSpPr>
          <p:nvPr/>
        </p:nvCxnSpPr>
        <p:spPr>
          <a:xfrm>
            <a:off x="1247775" y="3476625"/>
            <a:ext cx="396875" cy="428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se šipkou 105"/>
          <p:cNvCxnSpPr>
            <a:stCxn id="58382" idx="3"/>
            <a:endCxn id="35" idx="1"/>
          </p:cNvCxnSpPr>
          <p:nvPr/>
        </p:nvCxnSpPr>
        <p:spPr>
          <a:xfrm flipV="1">
            <a:off x="1147763" y="4048125"/>
            <a:ext cx="815975" cy="174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se šipkou 107"/>
          <p:cNvCxnSpPr>
            <a:stCxn id="58384" idx="0"/>
            <a:endCxn id="52" idx="4"/>
          </p:cNvCxnSpPr>
          <p:nvPr/>
        </p:nvCxnSpPr>
        <p:spPr>
          <a:xfrm flipV="1">
            <a:off x="908050" y="5280025"/>
            <a:ext cx="12700" cy="57785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se šipkou 109"/>
          <p:cNvCxnSpPr>
            <a:stCxn id="58385" idx="2"/>
            <a:endCxn id="20" idx="0"/>
          </p:cNvCxnSpPr>
          <p:nvPr/>
        </p:nvCxnSpPr>
        <p:spPr>
          <a:xfrm flipH="1">
            <a:off x="4011613" y="4451350"/>
            <a:ext cx="82550" cy="43497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se šipkou 111"/>
          <p:cNvCxnSpPr>
            <a:stCxn id="58386" idx="0"/>
          </p:cNvCxnSpPr>
          <p:nvPr/>
        </p:nvCxnSpPr>
        <p:spPr>
          <a:xfrm flipV="1">
            <a:off x="3181350" y="5478463"/>
            <a:ext cx="11113" cy="98425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>
            <a:grpSpLocks/>
          </p:cNvGrpSpPr>
          <p:nvPr/>
        </p:nvGrpSpPr>
        <p:grpSpPr bwMode="auto">
          <a:xfrm rot="260340">
            <a:off x="7554913" y="2894013"/>
            <a:ext cx="1173162" cy="3005137"/>
            <a:chOff x="10448452" y="2984962"/>
            <a:chExt cx="1173332" cy="3005025"/>
          </a:xfrm>
        </p:grpSpPr>
        <p:cxnSp>
          <p:nvCxnSpPr>
            <p:cNvPr id="99" name="Přímá spojnice 98"/>
            <p:cNvCxnSpPr>
              <a:cxnSpLocks/>
            </p:cNvCxnSpPr>
            <p:nvPr/>
          </p:nvCxnSpPr>
          <p:spPr>
            <a:xfrm flipH="1" flipV="1">
              <a:off x="11328134" y="3751508"/>
              <a:ext cx="287380" cy="223829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Volný tvar: obrazec 100"/>
            <p:cNvSpPr/>
            <p:nvPr/>
          </p:nvSpPr>
          <p:spPr>
            <a:xfrm>
              <a:off x="10987621" y="2985599"/>
              <a:ext cx="330248" cy="795307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H="1" flipV="1">
              <a:off x="11193278" y="4855174"/>
              <a:ext cx="309608" cy="42067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>
              <a:cxnSpLocks/>
            </p:cNvCxnSpPr>
            <p:nvPr/>
          </p:nvCxnSpPr>
          <p:spPr>
            <a:xfrm>
              <a:off x="11155724" y="4336134"/>
              <a:ext cx="53983" cy="52068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 flipH="1">
              <a:off x="10448032" y="4201658"/>
              <a:ext cx="462029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Vývojový diagram: zpoždění 106"/>
            <p:cNvSpPr/>
            <p:nvPr/>
          </p:nvSpPr>
          <p:spPr>
            <a:xfrm>
              <a:off x="10976301" y="2984669"/>
              <a:ext cx="188939" cy="252403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10905777" y="4193002"/>
              <a:ext cx="242922" cy="1714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" name="Přímá spojnice 28"/>
          <p:cNvCxnSpPr>
            <a:cxnSpLocks/>
            <a:endCxn id="65" idx="0"/>
          </p:cNvCxnSpPr>
          <p:nvPr/>
        </p:nvCxnSpPr>
        <p:spPr>
          <a:xfrm flipH="1">
            <a:off x="8677275" y="4854575"/>
            <a:ext cx="34925" cy="9175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 flipV="1">
            <a:off x="7331075" y="5494338"/>
            <a:ext cx="696913" cy="95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7497763" y="5688013"/>
            <a:ext cx="3333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397" name="Skupina 110"/>
          <p:cNvGrpSpPr>
            <a:grpSpLocks/>
          </p:cNvGrpSpPr>
          <p:nvPr/>
        </p:nvGrpSpPr>
        <p:grpSpPr bwMode="auto">
          <a:xfrm>
            <a:off x="6802438" y="5227638"/>
            <a:ext cx="379412" cy="388937"/>
            <a:chOff x="5137420" y="2888857"/>
            <a:chExt cx="378960" cy="388236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5337207" y="2888857"/>
              <a:ext cx="0" cy="3882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>
              <a:cxnSpLocks/>
            </p:cNvCxnSpPr>
            <p:nvPr/>
          </p:nvCxnSpPr>
          <p:spPr>
            <a:xfrm>
              <a:off x="5137420" y="3115460"/>
              <a:ext cx="37896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4" name="Přímá spojnice 113"/>
          <p:cNvCxnSpPr>
            <a:stCxn id="76" idx="2"/>
          </p:cNvCxnSpPr>
          <p:nvPr/>
        </p:nvCxnSpPr>
        <p:spPr>
          <a:xfrm flipH="1">
            <a:off x="7634288" y="4784725"/>
            <a:ext cx="0" cy="7524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vál 114"/>
          <p:cNvSpPr/>
          <p:nvPr/>
        </p:nvSpPr>
        <p:spPr>
          <a:xfrm>
            <a:off x="8894763" y="6354763"/>
            <a:ext cx="225425" cy="23177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17" name="Přímá spojnice 116"/>
          <p:cNvCxnSpPr/>
          <p:nvPr/>
        </p:nvCxnSpPr>
        <p:spPr>
          <a:xfrm>
            <a:off x="9639300" y="6354763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7634288" y="5688013"/>
            <a:ext cx="0" cy="7747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endCxn id="115" idx="2"/>
          </p:cNvCxnSpPr>
          <p:nvPr/>
        </p:nvCxnSpPr>
        <p:spPr>
          <a:xfrm>
            <a:off x="7634288" y="6462713"/>
            <a:ext cx="1260475" cy="79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9639300" y="6586538"/>
            <a:ext cx="4429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>
            <a:cxnSpLocks/>
            <a:endCxn id="75" idx="4"/>
          </p:cNvCxnSpPr>
          <p:nvPr/>
        </p:nvCxnSpPr>
        <p:spPr>
          <a:xfrm flipV="1">
            <a:off x="10098088" y="5989638"/>
            <a:ext cx="0" cy="6143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1" name="Skupina 140"/>
          <p:cNvGrpSpPr>
            <a:grpSpLocks/>
          </p:cNvGrpSpPr>
          <p:nvPr/>
        </p:nvGrpSpPr>
        <p:grpSpPr bwMode="auto">
          <a:xfrm rot="723756">
            <a:off x="9051925" y="6019800"/>
            <a:ext cx="576263" cy="404813"/>
            <a:chOff x="11177128" y="4597007"/>
            <a:chExt cx="576570" cy="404404"/>
          </a:xfrm>
        </p:grpSpPr>
        <p:cxnSp>
          <p:nvCxnSpPr>
            <p:cNvPr id="137" name="Přímá spojnice 136"/>
            <p:cNvCxnSpPr>
              <a:cxnSpLocks/>
            </p:cNvCxnSpPr>
            <p:nvPr/>
          </p:nvCxnSpPr>
          <p:spPr>
            <a:xfrm flipV="1">
              <a:off x="11205126" y="4788126"/>
              <a:ext cx="547979" cy="21092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8" name="Rovná se 137"/>
            <p:cNvSpPr/>
            <p:nvPr/>
          </p:nvSpPr>
          <p:spPr>
            <a:xfrm rot="4527975">
              <a:off x="11187430" y="4668310"/>
              <a:ext cx="394889" cy="260489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39" name="Přímá spojnice 138"/>
            <p:cNvCxnSpPr>
              <a:cxnSpLocks/>
            </p:cNvCxnSpPr>
            <p:nvPr/>
          </p:nvCxnSpPr>
          <p:spPr>
            <a:xfrm flipV="1">
              <a:off x="11176573" y="4596904"/>
              <a:ext cx="319257" cy="1078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2" name="Skupina 141"/>
          <p:cNvGrpSpPr>
            <a:grpSpLocks/>
          </p:cNvGrpSpPr>
          <p:nvPr/>
        </p:nvGrpSpPr>
        <p:grpSpPr bwMode="auto">
          <a:xfrm rot="883428">
            <a:off x="9090025" y="6086475"/>
            <a:ext cx="577850" cy="404813"/>
            <a:chOff x="11177128" y="4597007"/>
            <a:chExt cx="576570" cy="404404"/>
          </a:xfrm>
        </p:grpSpPr>
        <p:cxnSp>
          <p:nvCxnSpPr>
            <p:cNvPr id="143" name="Přímá spojnice 142"/>
            <p:cNvCxnSpPr>
              <a:cxnSpLocks/>
            </p:cNvCxnSpPr>
            <p:nvPr/>
          </p:nvCxnSpPr>
          <p:spPr>
            <a:xfrm flipV="1">
              <a:off x="11205017" y="4788572"/>
              <a:ext cx="548058" cy="21251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4" name="Rovná se 143"/>
            <p:cNvSpPr/>
            <p:nvPr/>
          </p:nvSpPr>
          <p:spPr>
            <a:xfrm rot="4527975">
              <a:off x="11182268" y="4667275"/>
              <a:ext cx="394889" cy="259773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45" name="Přímá spojnice 144"/>
            <p:cNvCxnSpPr>
              <a:cxnSpLocks/>
            </p:cNvCxnSpPr>
            <p:nvPr/>
          </p:nvCxnSpPr>
          <p:spPr>
            <a:xfrm flipV="1">
              <a:off x="11174753" y="4596839"/>
              <a:ext cx="319965" cy="1078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7" name="Obrázek 14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641652">
            <a:off x="9180513" y="5476875"/>
            <a:ext cx="3302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8" name="Obdélník 147"/>
          <p:cNvSpPr/>
          <p:nvPr/>
        </p:nvSpPr>
        <p:spPr>
          <a:xfrm>
            <a:off x="10287000" y="2928938"/>
            <a:ext cx="1720850" cy="4206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klikni</a:t>
            </a:r>
          </a:p>
        </p:txBody>
      </p:sp>
      <p:sp>
        <p:nvSpPr>
          <p:cNvPr id="2" name="Obdélník 1"/>
          <p:cNvSpPr/>
          <p:nvPr/>
        </p:nvSpPr>
        <p:spPr>
          <a:xfrm>
            <a:off x="341313" y="1081088"/>
            <a:ext cx="11033125" cy="9810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613" y="911225"/>
            <a:ext cx="4000500" cy="581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5" name="TextovéPole 4"/>
          <p:cNvSpPr txBox="1">
            <a:spLocks noChangeArrowheads="1"/>
          </p:cNvSpPr>
          <p:nvPr/>
        </p:nvSpPr>
        <p:spPr bwMode="auto">
          <a:xfrm>
            <a:off x="4416425" y="893763"/>
            <a:ext cx="250983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latin typeface="Times New Roman" pitchFamily="18" charset="0"/>
              </a:rPr>
              <a:t>Za normálních okolností,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tedy když v elektrickém</a:t>
            </a:r>
            <a:br>
              <a:rPr lang="cs-CZ" altLang="cs-CZ" sz="1600">
                <a:latin typeface="Times New Roman" pitchFamily="18" charset="0"/>
              </a:rPr>
            </a:br>
            <a:r>
              <a:rPr lang="cs-CZ" altLang="cs-CZ" sz="1600">
                <a:latin typeface="Times New Roman" pitchFamily="18" charset="0"/>
              </a:rPr>
              <a:t>vedení není zkrat ani dlou-</a:t>
            </a:r>
            <a:br>
              <a:rPr lang="cs-CZ" altLang="cs-CZ" sz="1600">
                <a:latin typeface="Times New Roman" pitchFamily="18" charset="0"/>
              </a:rPr>
            </a:br>
            <a:r>
              <a:rPr lang="cs-CZ" altLang="cs-CZ" sz="1600">
                <a:latin typeface="Times New Roman" pitchFamily="18" charset="0"/>
              </a:rPr>
              <a:t>hodobé proudové přetížení,</a:t>
            </a:r>
            <a:br>
              <a:rPr lang="cs-CZ" altLang="cs-CZ" sz="1600">
                <a:latin typeface="Times New Roman" pitchFamily="18" charset="0"/>
              </a:rPr>
            </a:br>
            <a:r>
              <a:rPr lang="cs-CZ" altLang="cs-CZ" sz="1600">
                <a:latin typeface="Times New Roman" pitchFamily="18" charset="0"/>
              </a:rPr>
              <a:t>nedochází k zesíleným účin-</a:t>
            </a:r>
            <a:br>
              <a:rPr lang="cs-CZ" altLang="cs-CZ" sz="1600">
                <a:latin typeface="Times New Roman" pitchFamily="18" charset="0"/>
              </a:rPr>
            </a:br>
            <a:r>
              <a:rPr lang="cs-CZ" altLang="cs-CZ" sz="1600">
                <a:latin typeface="Times New Roman" pitchFamily="18" charset="0"/>
              </a:rPr>
              <a:t>kům elektromagnetu.</a:t>
            </a:r>
          </a:p>
        </p:txBody>
      </p:sp>
      <p:sp>
        <p:nvSpPr>
          <p:cNvPr id="59396" name="TextovéPole 5"/>
          <p:cNvSpPr txBox="1">
            <a:spLocks noChangeArrowheads="1"/>
          </p:cNvSpPr>
          <p:nvPr/>
        </p:nvSpPr>
        <p:spPr bwMode="auto">
          <a:xfrm>
            <a:off x="4487863" y="2822575"/>
            <a:ext cx="2106612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latin typeface="Times New Roman" pitchFamily="18" charset="0"/>
              </a:rPr>
              <a:t>Kontakty jsou sepnuté, 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obvodem prochází el.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proud.</a:t>
            </a:r>
          </a:p>
        </p:txBody>
      </p:sp>
      <p:sp>
        <p:nvSpPr>
          <p:cNvPr id="59397" name="TextovéPole 5"/>
          <p:cNvSpPr txBox="1">
            <a:spLocks noChangeArrowheads="1"/>
          </p:cNvSpPr>
          <p:nvPr/>
        </p:nvSpPr>
        <p:spPr bwMode="auto">
          <a:xfrm>
            <a:off x="2844800" y="5394325"/>
            <a:ext cx="6207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I (A)</a:t>
            </a:r>
          </a:p>
        </p:txBody>
      </p:sp>
      <p:pic>
        <p:nvPicPr>
          <p:cNvPr id="59398" name="Obrázek 2" descr="Obsah obrázku zeď, interiér, objekt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0225" y="679450"/>
            <a:ext cx="5156200" cy="572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9" name="TextovéPole 3"/>
          <p:cNvSpPr txBox="1">
            <a:spLocks noChangeArrowheads="1"/>
          </p:cNvSpPr>
          <p:nvPr/>
        </p:nvSpPr>
        <p:spPr bwMode="auto">
          <a:xfrm>
            <a:off x="407988" y="127000"/>
            <a:ext cx="6718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Přístroj, který využívá silové účinky elektromagnetu. </a:t>
            </a:r>
          </a:p>
        </p:txBody>
      </p:sp>
      <p:cxnSp>
        <p:nvCxnSpPr>
          <p:cNvPr id="8" name="Přímá spojnice se šipkou 7"/>
          <p:cNvCxnSpPr>
            <a:cxnSpLocks/>
          </p:cNvCxnSpPr>
          <p:nvPr/>
        </p:nvCxnSpPr>
        <p:spPr>
          <a:xfrm flipH="1">
            <a:off x="2201863" y="5394325"/>
            <a:ext cx="1565275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228850" y="1673225"/>
            <a:ext cx="75565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402" name="TextovéPole 12"/>
          <p:cNvSpPr txBox="1">
            <a:spLocks noChangeArrowheads="1"/>
          </p:cNvSpPr>
          <p:nvPr/>
        </p:nvSpPr>
        <p:spPr bwMode="auto">
          <a:xfrm>
            <a:off x="2295525" y="1277938"/>
            <a:ext cx="620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  <a:cs typeface="Arial" charset="0"/>
              </a:rPr>
              <a:t>I (A)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7125" y="500063"/>
            <a:ext cx="3971925" cy="577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19" name="TextovéPole 3"/>
          <p:cNvSpPr txBox="1">
            <a:spLocks noChangeArrowheads="1"/>
          </p:cNvSpPr>
          <p:nvPr/>
        </p:nvSpPr>
        <p:spPr bwMode="auto">
          <a:xfrm>
            <a:off x="7810500" y="571500"/>
            <a:ext cx="2600325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latin typeface="Times New Roman" pitchFamily="18" charset="0"/>
              </a:rPr>
              <a:t>Dojde-li v el. obvodu ke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zkratu, prudce stoupne 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proud, který bude procházet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i cívkou elektromagnetu </a:t>
            </a:r>
            <a:r>
              <a:rPr lang="cs-CZ" altLang="cs-CZ" sz="1600">
                <a:latin typeface="Times New Roman" pitchFamily="18" charset="0"/>
                <a:cs typeface="Arial" charset="0"/>
              </a:rPr>
              <a:t>−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magnetické pole elektro-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magnetu se tak zesílí, že 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přitáhne kotvu. Tím se uvolní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západka a dojde k rozpojení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kontaktů. Jistič tak rozpojí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el. obvod, ve kterém vznikl </a:t>
            </a:r>
          </a:p>
          <a:p>
            <a:pPr eaLnBrk="1" hangingPunct="1"/>
            <a:r>
              <a:rPr lang="cs-CZ" altLang="cs-CZ" sz="1600">
                <a:latin typeface="Times New Roman" pitchFamily="18" charset="0"/>
              </a:rPr>
              <a:t>zkrat.</a:t>
            </a:r>
          </a:p>
          <a:p>
            <a:pPr eaLnBrk="1" hangingPunct="1"/>
            <a:endParaRPr lang="cs-CZ" altLang="cs-CZ" sz="1600">
              <a:latin typeface="Times New Roman" pitchFamily="18" charset="0"/>
            </a:endParaRPr>
          </a:p>
        </p:txBody>
      </p:sp>
      <p:sp>
        <p:nvSpPr>
          <p:cNvPr id="60420" name="TextovéPole 4"/>
          <p:cNvSpPr txBox="1">
            <a:spLocks noChangeArrowheads="1"/>
          </p:cNvSpPr>
          <p:nvPr/>
        </p:nvSpPr>
        <p:spPr bwMode="auto">
          <a:xfrm>
            <a:off x="6238875" y="5286375"/>
            <a:ext cx="6207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I (A)</a:t>
            </a:r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5486400" y="5000625"/>
            <a:ext cx="1373188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3700" y="1192213"/>
            <a:ext cx="2921000" cy="317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vál 6"/>
          <p:cNvSpPr/>
          <p:nvPr/>
        </p:nvSpPr>
        <p:spPr>
          <a:xfrm>
            <a:off x="4078288" y="3983038"/>
            <a:ext cx="209550" cy="2095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662363" y="3983038"/>
            <a:ext cx="209550" cy="2095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14538" y="3983038"/>
            <a:ext cx="209550" cy="2095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93863" y="3983038"/>
            <a:ext cx="209550" cy="2095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3700" y="1160463"/>
            <a:ext cx="2921000" cy="320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448" name="Skupina 17"/>
          <p:cNvGrpSpPr>
            <a:grpSpLocks/>
          </p:cNvGrpSpPr>
          <p:nvPr/>
        </p:nvGrpSpPr>
        <p:grpSpPr bwMode="auto">
          <a:xfrm>
            <a:off x="1624013" y="5381625"/>
            <a:ext cx="560387" cy="1028700"/>
            <a:chOff x="1663358" y="4826833"/>
            <a:chExt cx="560497" cy="1028851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1903117" y="4826833"/>
              <a:ext cx="0" cy="67478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119059" y="5036414"/>
              <a:ext cx="0" cy="31437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Znak plus 12"/>
            <p:cNvSpPr/>
            <p:nvPr/>
          </p:nvSpPr>
          <p:spPr>
            <a:xfrm>
              <a:off x="1693526" y="5541313"/>
              <a:ext cx="344556" cy="314371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63358" y="5193600"/>
              <a:ext cx="239759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119059" y="5193600"/>
              <a:ext cx="104796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Ovál 5"/>
          <p:cNvSpPr/>
          <p:nvPr/>
        </p:nvSpPr>
        <p:spPr>
          <a:xfrm>
            <a:off x="2184400" y="5651500"/>
            <a:ext cx="209550" cy="2095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800350" y="5651500"/>
            <a:ext cx="209550" cy="2095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>
            <a:stCxn id="6" idx="7"/>
          </p:cNvCxnSpPr>
          <p:nvPr/>
        </p:nvCxnSpPr>
        <p:spPr>
          <a:xfrm flipV="1">
            <a:off x="2362200" y="5535613"/>
            <a:ext cx="542925" cy="1460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93825" y="4087813"/>
            <a:ext cx="0" cy="16684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93825" y="5756275"/>
            <a:ext cx="2603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93825" y="4087813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184400" y="4087813"/>
            <a:ext cx="10985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282950" y="4087813"/>
            <a:ext cx="0" cy="16684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19" idx="6"/>
          </p:cNvCxnSpPr>
          <p:nvPr/>
        </p:nvCxnSpPr>
        <p:spPr>
          <a:xfrm flipV="1">
            <a:off x="3009900" y="5718175"/>
            <a:ext cx="273050" cy="381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58" name="TextovéPole 34"/>
          <p:cNvSpPr txBox="1">
            <a:spLocks noChangeArrowheads="1"/>
          </p:cNvSpPr>
          <p:nvPr/>
        </p:nvSpPr>
        <p:spPr bwMode="auto">
          <a:xfrm>
            <a:off x="209550" y="4364038"/>
            <a:ext cx="8350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Řídicí</a:t>
            </a:r>
          </a:p>
          <a:p>
            <a:r>
              <a:rPr lang="cs-CZ" altLang="cs-CZ" sz="2000"/>
              <a:t>obvod</a:t>
            </a:r>
          </a:p>
        </p:txBody>
      </p:sp>
      <p:cxnSp>
        <p:nvCxnSpPr>
          <p:cNvPr id="37" name="Přímá spojnice 36"/>
          <p:cNvCxnSpPr/>
          <p:nvPr/>
        </p:nvCxnSpPr>
        <p:spPr>
          <a:xfrm>
            <a:off x="3659188" y="4087813"/>
            <a:ext cx="0" cy="16494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V="1">
            <a:off x="3643313" y="5697538"/>
            <a:ext cx="1933575" cy="142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461" name="Skupina 49"/>
          <p:cNvGrpSpPr>
            <a:grpSpLocks/>
          </p:cNvGrpSpPr>
          <p:nvPr/>
        </p:nvGrpSpPr>
        <p:grpSpPr bwMode="auto">
          <a:xfrm>
            <a:off x="5518150" y="5213350"/>
            <a:ext cx="1039813" cy="644525"/>
            <a:chOff x="6954186" y="779689"/>
            <a:chExt cx="1039319" cy="644377"/>
          </a:xfrm>
        </p:grpSpPr>
        <p:sp>
          <p:nvSpPr>
            <p:cNvPr id="41" name="Ovál 40"/>
            <p:cNvSpPr/>
            <p:nvPr/>
          </p:nvSpPr>
          <p:spPr>
            <a:xfrm>
              <a:off x="6985921" y="1192344"/>
              <a:ext cx="223732" cy="23172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7738038" y="1192344"/>
              <a:ext cx="223732" cy="23172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 flipH="1">
              <a:off x="6985921" y="1159015"/>
              <a:ext cx="223732" cy="2650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>
              <a:off x="7738038" y="1159015"/>
              <a:ext cx="223732" cy="2650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Znak plus 46"/>
            <p:cNvSpPr/>
            <p:nvPr/>
          </p:nvSpPr>
          <p:spPr>
            <a:xfrm>
              <a:off x="6954186" y="779689"/>
              <a:ext cx="287201" cy="265052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Znak minus 48"/>
            <p:cNvSpPr/>
            <p:nvPr/>
          </p:nvSpPr>
          <p:spPr>
            <a:xfrm>
              <a:off x="7706304" y="779689"/>
              <a:ext cx="287201" cy="265052"/>
            </a:xfrm>
            <a:prstGeom prst="mathMin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1" name="Ovál 50"/>
          <p:cNvSpPr/>
          <p:nvPr/>
        </p:nvSpPr>
        <p:spPr>
          <a:xfrm>
            <a:off x="7150100" y="4364038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/>
              <a:t>M</a:t>
            </a:r>
          </a:p>
        </p:txBody>
      </p:sp>
      <p:cxnSp>
        <p:nvCxnSpPr>
          <p:cNvPr id="53" name="Přímá spojnice 52"/>
          <p:cNvCxnSpPr/>
          <p:nvPr/>
        </p:nvCxnSpPr>
        <p:spPr>
          <a:xfrm>
            <a:off x="4287838" y="4087813"/>
            <a:ext cx="3319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endCxn id="51" idx="0"/>
          </p:cNvCxnSpPr>
          <p:nvPr/>
        </p:nvCxnSpPr>
        <p:spPr>
          <a:xfrm>
            <a:off x="7607300" y="4087813"/>
            <a:ext cx="0" cy="2762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 flipV="1">
            <a:off x="6513513" y="5681663"/>
            <a:ext cx="1081087" cy="15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51" idx="4"/>
          </p:cNvCxnSpPr>
          <p:nvPr/>
        </p:nvCxnSpPr>
        <p:spPr>
          <a:xfrm>
            <a:off x="7607300" y="5278438"/>
            <a:ext cx="0" cy="4191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7" name="TextovéPole 60"/>
          <p:cNvSpPr txBox="1">
            <a:spLocks noChangeArrowheads="1"/>
          </p:cNvSpPr>
          <p:nvPr/>
        </p:nvSpPr>
        <p:spPr bwMode="auto">
          <a:xfrm>
            <a:off x="8089900" y="4324350"/>
            <a:ext cx="9096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Řízený </a:t>
            </a:r>
          </a:p>
          <a:p>
            <a:r>
              <a:rPr lang="cs-CZ" altLang="cs-CZ" sz="2000"/>
              <a:t>obvod</a:t>
            </a:r>
          </a:p>
        </p:txBody>
      </p:sp>
      <p:sp>
        <p:nvSpPr>
          <p:cNvPr id="61468" name="TextovéPole 61"/>
          <p:cNvSpPr txBox="1">
            <a:spLocks noChangeArrowheads="1"/>
          </p:cNvSpPr>
          <p:nvPr/>
        </p:nvSpPr>
        <p:spPr bwMode="auto">
          <a:xfrm>
            <a:off x="5692775" y="5973763"/>
            <a:ext cx="647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24 V</a:t>
            </a:r>
          </a:p>
        </p:txBody>
      </p:sp>
      <p:cxnSp>
        <p:nvCxnSpPr>
          <p:cNvPr id="64" name="Přímá spojnice 63"/>
          <p:cNvCxnSpPr>
            <a:cxnSpLocks/>
            <a:stCxn id="6" idx="6"/>
            <a:endCxn id="19" idx="0"/>
          </p:cNvCxnSpPr>
          <p:nvPr/>
        </p:nvCxnSpPr>
        <p:spPr>
          <a:xfrm flipV="1">
            <a:off x="2393950" y="5651500"/>
            <a:ext cx="511175" cy="1047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70" name="TextovéPole 65"/>
          <p:cNvSpPr txBox="1">
            <a:spLocks noChangeArrowheads="1"/>
          </p:cNvSpPr>
          <p:nvPr/>
        </p:nvSpPr>
        <p:spPr bwMode="auto">
          <a:xfrm flipH="1">
            <a:off x="4889500" y="671513"/>
            <a:ext cx="67405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Elektromagnetické relé je příkladem využití</a:t>
            </a:r>
          </a:p>
          <a:p>
            <a:r>
              <a:rPr lang="cs-CZ" altLang="cs-CZ" sz="2400"/>
              <a:t>elektromagnetu v  automatizačních zařízeních.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4889500" y="1501775"/>
            <a:ext cx="2717800" cy="48418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klikni</a:t>
            </a:r>
          </a:p>
        </p:txBody>
      </p:sp>
      <p:sp>
        <p:nvSpPr>
          <p:cNvPr id="68" name="Ovál 67"/>
          <p:cNvSpPr/>
          <p:nvPr/>
        </p:nvSpPr>
        <p:spPr>
          <a:xfrm>
            <a:off x="3641725" y="1023938"/>
            <a:ext cx="808038" cy="7207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Vývojový diagram: sumační spojení 68"/>
          <p:cNvSpPr/>
          <p:nvPr/>
        </p:nvSpPr>
        <p:spPr>
          <a:xfrm>
            <a:off x="6442075" y="4543425"/>
            <a:ext cx="612775" cy="612775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1" name="Přímá spojnice 70"/>
          <p:cNvCxnSpPr>
            <a:cxnSpLocks/>
            <a:endCxn id="69" idx="0"/>
          </p:cNvCxnSpPr>
          <p:nvPr/>
        </p:nvCxnSpPr>
        <p:spPr>
          <a:xfrm>
            <a:off x="6748463" y="4087813"/>
            <a:ext cx="0" cy="4556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69" idx="4"/>
          </p:cNvCxnSpPr>
          <p:nvPr/>
        </p:nvCxnSpPr>
        <p:spPr>
          <a:xfrm>
            <a:off x="6748463" y="5156200"/>
            <a:ext cx="0" cy="5619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ál 74"/>
          <p:cNvSpPr/>
          <p:nvPr/>
        </p:nvSpPr>
        <p:spPr>
          <a:xfrm>
            <a:off x="6669088" y="5597525"/>
            <a:ext cx="157162" cy="1714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6669088" y="4014788"/>
            <a:ext cx="157162" cy="1714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478" name="Obrázek 77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484188"/>
            <a:ext cx="97107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extovéPole 1"/>
          <p:cNvSpPr txBox="1">
            <a:spLocks noChangeArrowheads="1"/>
          </p:cNvSpPr>
          <p:nvPr/>
        </p:nvSpPr>
        <p:spPr bwMode="auto">
          <a:xfrm>
            <a:off x="338138" y="109538"/>
            <a:ext cx="1080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Překresli si do notesu tabulku a doplň ji. Proveď kontrolu kliknutím na černý obdélník.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1793875" y="479425"/>
          <a:ext cx="8127999" cy="3314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828675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</a:tr>
              <a:tr h="8286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7" marB="45707"/>
                </a:tc>
              </a:tr>
              <a:tr h="8286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</a:tr>
              <a:tr h="8286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7" marB="45707"/>
                </a:tc>
              </a:tr>
            </a:tbl>
          </a:graphicData>
        </a:graphic>
      </p:graphicFrame>
      <p:sp>
        <p:nvSpPr>
          <p:cNvPr id="62489" name="TextovéPole 4"/>
          <p:cNvSpPr txBox="1">
            <a:spLocks noChangeArrowheads="1"/>
          </p:cNvSpPr>
          <p:nvPr/>
        </p:nvSpPr>
        <p:spPr bwMode="auto">
          <a:xfrm>
            <a:off x="4887913" y="579438"/>
            <a:ext cx="1912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trvalý magnet</a:t>
            </a:r>
          </a:p>
        </p:txBody>
      </p:sp>
      <p:sp>
        <p:nvSpPr>
          <p:cNvPr id="62490" name="TextovéPole 5"/>
          <p:cNvSpPr txBox="1">
            <a:spLocks noChangeArrowheads="1"/>
          </p:cNvSpPr>
          <p:nvPr/>
        </p:nvSpPr>
        <p:spPr bwMode="auto">
          <a:xfrm>
            <a:off x="7451725" y="579438"/>
            <a:ext cx="2022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elektromagnet</a:t>
            </a:r>
          </a:p>
        </p:txBody>
      </p:sp>
      <p:sp>
        <p:nvSpPr>
          <p:cNvPr id="62491" name="TextovéPole 6"/>
          <p:cNvSpPr txBox="1">
            <a:spLocks noChangeArrowheads="1"/>
          </p:cNvSpPr>
          <p:nvPr/>
        </p:nvSpPr>
        <p:spPr bwMode="auto">
          <a:xfrm>
            <a:off x="1981200" y="1338263"/>
            <a:ext cx="2265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Kdy je kolem magnetu</a:t>
            </a:r>
          </a:p>
          <a:p>
            <a:r>
              <a:rPr lang="cs-CZ" altLang="cs-CZ"/>
              <a:t>magnetické pole ?</a:t>
            </a:r>
          </a:p>
        </p:txBody>
      </p:sp>
      <p:sp>
        <p:nvSpPr>
          <p:cNvPr id="62492" name="TextovéPole 8"/>
          <p:cNvSpPr txBox="1">
            <a:spLocks noChangeArrowheads="1"/>
          </p:cNvSpPr>
          <p:nvPr/>
        </p:nvSpPr>
        <p:spPr bwMode="auto">
          <a:xfrm>
            <a:off x="1981200" y="2230438"/>
            <a:ext cx="18176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Můžeme vyměnit</a:t>
            </a:r>
          </a:p>
          <a:p>
            <a:r>
              <a:rPr lang="cs-CZ" altLang="cs-CZ"/>
              <a:t>póly magnetu?</a:t>
            </a:r>
          </a:p>
        </p:txBody>
      </p:sp>
      <p:sp>
        <p:nvSpPr>
          <p:cNvPr id="62493" name="TextovéPole 9"/>
          <p:cNvSpPr txBox="1">
            <a:spLocks noChangeArrowheads="1"/>
          </p:cNvSpPr>
          <p:nvPr/>
        </p:nvSpPr>
        <p:spPr bwMode="auto">
          <a:xfrm>
            <a:off x="1981200" y="2967038"/>
            <a:ext cx="25288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Můžeme zesílit nebo</a:t>
            </a:r>
          </a:p>
          <a:p>
            <a:r>
              <a:rPr lang="cs-CZ" altLang="cs-CZ"/>
              <a:t>zeslabit účinky mag, pole</a:t>
            </a:r>
          </a:p>
          <a:p>
            <a:r>
              <a:rPr lang="cs-CZ" altLang="cs-CZ"/>
              <a:t>magnetu?</a:t>
            </a:r>
          </a:p>
        </p:txBody>
      </p:sp>
      <p:graphicFrame>
        <p:nvGraphicFramePr>
          <p:cNvPr id="11" name="Tabulka 3"/>
          <p:cNvGraphicFramePr>
            <a:graphicFrameLocks noGrp="1"/>
          </p:cNvGraphicFramePr>
          <p:nvPr/>
        </p:nvGraphicFramePr>
        <p:xfrm>
          <a:off x="1793875" y="3794125"/>
          <a:ext cx="8127999" cy="2986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74652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</a:tr>
              <a:tr h="74652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</a:tr>
              <a:tr h="74652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</a:tr>
              <a:tr h="74652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27" marB="45727"/>
                </a:tc>
              </a:tr>
            </a:tbl>
          </a:graphicData>
        </a:graphic>
      </p:graphicFrame>
      <p:sp>
        <p:nvSpPr>
          <p:cNvPr id="62516" name="TextovéPole 11"/>
          <p:cNvSpPr txBox="1">
            <a:spLocks noChangeArrowheads="1"/>
          </p:cNvSpPr>
          <p:nvPr/>
        </p:nvSpPr>
        <p:spPr bwMode="auto">
          <a:xfrm>
            <a:off x="4887913" y="3895725"/>
            <a:ext cx="1912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trvalý magnet</a:t>
            </a:r>
          </a:p>
        </p:txBody>
      </p:sp>
      <p:sp>
        <p:nvSpPr>
          <p:cNvPr id="62517" name="TextovéPole 12"/>
          <p:cNvSpPr txBox="1">
            <a:spLocks noChangeArrowheads="1"/>
          </p:cNvSpPr>
          <p:nvPr/>
        </p:nvSpPr>
        <p:spPr bwMode="auto">
          <a:xfrm>
            <a:off x="7451725" y="3895725"/>
            <a:ext cx="2022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elektromagnet</a:t>
            </a:r>
          </a:p>
        </p:txBody>
      </p:sp>
      <p:sp>
        <p:nvSpPr>
          <p:cNvPr id="62518" name="TextovéPole 13"/>
          <p:cNvSpPr txBox="1">
            <a:spLocks noChangeArrowheads="1"/>
          </p:cNvSpPr>
          <p:nvPr/>
        </p:nvSpPr>
        <p:spPr bwMode="auto">
          <a:xfrm>
            <a:off x="1981200" y="4551363"/>
            <a:ext cx="2265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Kdy je kolem magnetu</a:t>
            </a:r>
          </a:p>
          <a:p>
            <a:r>
              <a:rPr lang="cs-CZ" altLang="cs-CZ"/>
              <a:t>magnetické pole ?</a:t>
            </a:r>
          </a:p>
        </p:txBody>
      </p:sp>
      <p:sp>
        <p:nvSpPr>
          <p:cNvPr id="62519" name="TextovéPole 14"/>
          <p:cNvSpPr txBox="1">
            <a:spLocks noChangeArrowheads="1"/>
          </p:cNvSpPr>
          <p:nvPr/>
        </p:nvSpPr>
        <p:spPr bwMode="auto">
          <a:xfrm>
            <a:off x="1981200" y="5210175"/>
            <a:ext cx="18176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Můžeme vyměnit</a:t>
            </a:r>
          </a:p>
          <a:p>
            <a:r>
              <a:rPr lang="cs-CZ" altLang="cs-CZ"/>
              <a:t>póly magnetu?</a:t>
            </a:r>
          </a:p>
        </p:txBody>
      </p:sp>
      <p:sp>
        <p:nvSpPr>
          <p:cNvPr id="62520" name="TextovéPole 15"/>
          <p:cNvSpPr txBox="1">
            <a:spLocks noChangeArrowheads="1"/>
          </p:cNvSpPr>
          <p:nvPr/>
        </p:nvSpPr>
        <p:spPr bwMode="auto">
          <a:xfrm>
            <a:off x="1981200" y="5953125"/>
            <a:ext cx="25288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Můžeme zesílit nebo</a:t>
            </a:r>
          </a:p>
          <a:p>
            <a:r>
              <a:rPr lang="cs-CZ" altLang="cs-CZ"/>
              <a:t>zeslabit účinky mag, pole</a:t>
            </a:r>
          </a:p>
          <a:p>
            <a:r>
              <a:rPr lang="cs-CZ" altLang="cs-CZ"/>
              <a:t>magnetu?</a:t>
            </a:r>
          </a:p>
        </p:txBody>
      </p:sp>
      <p:sp>
        <p:nvSpPr>
          <p:cNvPr id="62521" name="TextovéPole 16"/>
          <p:cNvSpPr txBox="1">
            <a:spLocks noChangeArrowheads="1"/>
          </p:cNvSpPr>
          <p:nvPr/>
        </p:nvSpPr>
        <p:spPr bwMode="auto">
          <a:xfrm>
            <a:off x="5233988" y="4713288"/>
            <a:ext cx="682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stále.</a:t>
            </a:r>
          </a:p>
        </p:txBody>
      </p:sp>
      <p:sp>
        <p:nvSpPr>
          <p:cNvPr id="62522" name="TextovéPole 19"/>
          <p:cNvSpPr txBox="1">
            <a:spLocks noChangeArrowheads="1"/>
          </p:cNvSpPr>
          <p:nvPr/>
        </p:nvSpPr>
        <p:spPr bwMode="auto">
          <a:xfrm>
            <a:off x="4953000" y="5487988"/>
            <a:ext cx="1414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ne, jsou stálé</a:t>
            </a:r>
          </a:p>
        </p:txBody>
      </p:sp>
      <p:sp>
        <p:nvSpPr>
          <p:cNvPr id="62523" name="TextovéPole 20"/>
          <p:cNvSpPr txBox="1">
            <a:spLocks noChangeArrowheads="1"/>
          </p:cNvSpPr>
          <p:nvPr/>
        </p:nvSpPr>
        <p:spPr bwMode="auto">
          <a:xfrm>
            <a:off x="5462588" y="6229350"/>
            <a:ext cx="4810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ne.</a:t>
            </a:r>
          </a:p>
        </p:txBody>
      </p:sp>
      <p:sp>
        <p:nvSpPr>
          <p:cNvPr id="62524" name="TextovéPole 21"/>
          <p:cNvSpPr txBox="1">
            <a:spLocks noChangeArrowheads="1"/>
          </p:cNvSpPr>
          <p:nvPr/>
        </p:nvSpPr>
        <p:spPr bwMode="auto">
          <a:xfrm>
            <a:off x="7313613" y="4551363"/>
            <a:ext cx="2608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Jen pokud cívkou</a:t>
            </a:r>
          </a:p>
          <a:p>
            <a:r>
              <a:rPr lang="cs-CZ" altLang="cs-CZ"/>
              <a:t>prochází elektrický proud.</a:t>
            </a:r>
          </a:p>
        </p:txBody>
      </p:sp>
      <p:sp>
        <p:nvSpPr>
          <p:cNvPr id="62525" name="TextovéPole 23"/>
          <p:cNvSpPr txBox="1">
            <a:spLocks noChangeArrowheads="1"/>
          </p:cNvSpPr>
          <p:nvPr/>
        </p:nvSpPr>
        <p:spPr bwMode="auto">
          <a:xfrm>
            <a:off x="7451725" y="5291138"/>
            <a:ext cx="21224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Ano, vyměníme –li</a:t>
            </a:r>
          </a:p>
          <a:p>
            <a:r>
              <a:rPr lang="cs-CZ" altLang="cs-CZ"/>
              <a:t>svorky zdroje napětí.</a:t>
            </a:r>
          </a:p>
          <a:p>
            <a:endParaRPr lang="cs-CZ" altLang="cs-CZ"/>
          </a:p>
        </p:txBody>
      </p:sp>
      <p:sp>
        <p:nvSpPr>
          <p:cNvPr id="62526" name="TextovéPole 25"/>
          <p:cNvSpPr txBox="1">
            <a:spLocks noChangeArrowheads="1"/>
          </p:cNvSpPr>
          <p:nvPr/>
        </p:nvSpPr>
        <p:spPr bwMode="auto">
          <a:xfrm>
            <a:off x="7124700" y="5951538"/>
            <a:ext cx="2182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Ano, změnou proudu</a:t>
            </a:r>
          </a:p>
          <a:p>
            <a:r>
              <a:rPr lang="cs-CZ" altLang="cs-CZ"/>
              <a:t>procházejícího cívkou</a:t>
            </a:r>
          </a:p>
          <a:p>
            <a:r>
              <a:rPr lang="cs-CZ" altLang="cs-CZ"/>
              <a:t>elektromagnetu.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631950" y="4551363"/>
            <a:ext cx="9234488" cy="2228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ovéPole 1"/>
          <p:cNvSpPr txBox="1">
            <a:spLocks noChangeArrowheads="1"/>
          </p:cNvSpPr>
          <p:nvPr/>
        </p:nvSpPr>
        <p:spPr bwMode="auto">
          <a:xfrm>
            <a:off x="434975" y="355600"/>
            <a:ext cx="5632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druhy elektrických obvodů:</a:t>
            </a:r>
          </a:p>
        </p:txBody>
      </p:sp>
      <p:grpSp>
        <p:nvGrpSpPr>
          <p:cNvPr id="63491" name="Skupina 52"/>
          <p:cNvGrpSpPr>
            <a:grpSpLocks/>
          </p:cNvGrpSpPr>
          <p:nvPr/>
        </p:nvGrpSpPr>
        <p:grpSpPr bwMode="auto">
          <a:xfrm>
            <a:off x="665163" y="3206750"/>
            <a:ext cx="4344987" cy="1060450"/>
            <a:chOff x="797280" y="1825209"/>
            <a:chExt cx="4344987" cy="1060450"/>
          </a:xfrm>
        </p:grpSpPr>
        <p:cxnSp>
          <p:nvCxnSpPr>
            <p:cNvPr id="3" name="Přímá spojnice 2"/>
            <p:cNvCxnSpPr>
              <a:cxnSpLocks/>
            </p:cNvCxnSpPr>
            <p:nvPr/>
          </p:nvCxnSpPr>
          <p:spPr>
            <a:xfrm>
              <a:off x="1941867" y="2790409"/>
              <a:ext cx="404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>
              <a:cxnSpLocks/>
            </p:cNvCxnSpPr>
            <p:nvPr/>
          </p:nvCxnSpPr>
          <p:spPr>
            <a:xfrm flipH="1">
              <a:off x="1151292" y="2806284"/>
              <a:ext cx="277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527" name="TextovéPole 12"/>
            <p:cNvSpPr txBox="1">
              <a:spLocks noChangeArrowheads="1"/>
            </p:cNvSpPr>
            <p:nvPr/>
          </p:nvSpPr>
          <p:spPr bwMode="auto">
            <a:xfrm>
              <a:off x="1878367" y="2328446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6" name="Ovál 5"/>
            <p:cNvSpPr/>
            <p:nvPr/>
          </p:nvSpPr>
          <p:spPr>
            <a:xfrm>
              <a:off x="3489680" y="2728497"/>
              <a:ext cx="158750" cy="11747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011967" y="2728497"/>
              <a:ext cx="158750" cy="11747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8" name="Přímá spojnice 7"/>
            <p:cNvCxnSpPr>
              <a:stCxn id="6" idx="0"/>
            </p:cNvCxnSpPr>
            <p:nvPr/>
          </p:nvCxnSpPr>
          <p:spPr>
            <a:xfrm flipV="1">
              <a:off x="3569055" y="2552284"/>
              <a:ext cx="601662" cy="1762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531" name="Skupina 8"/>
            <p:cNvGrpSpPr>
              <a:grpSpLocks/>
            </p:cNvGrpSpPr>
            <p:nvPr/>
          </p:nvGrpSpPr>
          <p:grpSpPr bwMode="auto">
            <a:xfrm>
              <a:off x="3007080" y="1825209"/>
              <a:ext cx="482600" cy="461962"/>
              <a:chOff x="3057525" y="1511300"/>
              <a:chExt cx="482600" cy="461963"/>
            </a:xfrm>
          </p:grpSpPr>
          <p:sp>
            <p:nvSpPr>
              <p:cNvPr id="10" name="Ovál 9"/>
              <p:cNvSpPr/>
              <p:nvPr/>
            </p:nvSpPr>
            <p:spPr>
              <a:xfrm>
                <a:off x="3057525" y="1511300"/>
                <a:ext cx="482600" cy="46196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" name="Přímá spojnice 10"/>
              <p:cNvCxnSpPr>
                <a:cxnSpLocks/>
                <a:stCxn id="10" idx="7"/>
                <a:endCxn id="10" idx="3"/>
              </p:cNvCxnSpPr>
              <p:nvPr/>
            </p:nvCxnSpPr>
            <p:spPr>
              <a:xfrm flipH="1">
                <a:off x="3127375" y="1577975"/>
                <a:ext cx="341312" cy="32702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10" idx="1"/>
                <a:endCxn id="10" idx="5"/>
              </p:cNvCxnSpPr>
              <p:nvPr/>
            </p:nvCxnSpPr>
            <p:spPr>
              <a:xfrm>
                <a:off x="3127375" y="1577975"/>
                <a:ext cx="341312" cy="32702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Ovál 12"/>
            <p:cNvSpPr/>
            <p:nvPr/>
          </p:nvSpPr>
          <p:spPr>
            <a:xfrm>
              <a:off x="1397355" y="2766597"/>
              <a:ext cx="158750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941867" y="2766597"/>
              <a:ext cx="158750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534" name="TextovéPole 21"/>
            <p:cNvSpPr txBox="1">
              <a:spLocks noChangeArrowheads="1"/>
            </p:cNvSpPr>
            <p:nvPr/>
          </p:nvSpPr>
          <p:spPr bwMode="auto">
            <a:xfrm>
              <a:off x="1383067" y="2288759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16" name="Přímá spojnice 15"/>
            <p:cNvCxnSpPr>
              <a:cxnSpLocks/>
              <a:endCxn id="6" idx="2"/>
            </p:cNvCxnSpPr>
            <p:nvPr/>
          </p:nvCxnSpPr>
          <p:spPr>
            <a:xfrm>
              <a:off x="2246667" y="2787234"/>
              <a:ext cx="1243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0" idx="2"/>
            </p:cNvCxnSpPr>
            <p:nvPr/>
          </p:nvCxnSpPr>
          <p:spPr>
            <a:xfrm flipH="1" flipV="1">
              <a:off x="808392" y="2045872"/>
              <a:ext cx="2198688" cy="1111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808392" y="2056984"/>
              <a:ext cx="0" cy="7889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cxnSpLocks/>
            </p:cNvCxnSpPr>
            <p:nvPr/>
          </p:nvCxnSpPr>
          <p:spPr>
            <a:xfrm>
              <a:off x="797280" y="2806284"/>
              <a:ext cx="354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0" idx="6"/>
            </p:cNvCxnSpPr>
            <p:nvPr/>
          </p:nvCxnSpPr>
          <p:spPr>
            <a:xfrm>
              <a:off x="3489680" y="2056984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7" idx="6"/>
            </p:cNvCxnSpPr>
            <p:nvPr/>
          </p:nvCxnSpPr>
          <p:spPr>
            <a:xfrm>
              <a:off x="4170717" y="2787234"/>
              <a:ext cx="971550" cy="190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102580" y="2056984"/>
              <a:ext cx="0" cy="7493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492" name="Skupina 1"/>
          <p:cNvGrpSpPr>
            <a:grpSpLocks/>
          </p:cNvGrpSpPr>
          <p:nvPr/>
        </p:nvGrpSpPr>
        <p:grpSpPr bwMode="auto">
          <a:xfrm>
            <a:off x="6508750" y="2563813"/>
            <a:ext cx="4344988" cy="1644650"/>
            <a:chOff x="6067287" y="1326431"/>
            <a:chExt cx="4344987" cy="1643781"/>
          </a:xfrm>
        </p:grpSpPr>
        <p:cxnSp>
          <p:nvCxnSpPr>
            <p:cNvPr id="24" name="Přímá spojnice 23"/>
            <p:cNvCxnSpPr>
              <a:cxnSpLocks/>
            </p:cNvCxnSpPr>
            <p:nvPr/>
          </p:nvCxnSpPr>
          <p:spPr>
            <a:xfrm>
              <a:off x="7211875" y="2875012"/>
              <a:ext cx="404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cxnSpLocks/>
            </p:cNvCxnSpPr>
            <p:nvPr/>
          </p:nvCxnSpPr>
          <p:spPr>
            <a:xfrm flipH="1">
              <a:off x="6421300" y="2890879"/>
              <a:ext cx="277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498" name="TextovéPole 12"/>
            <p:cNvSpPr txBox="1">
              <a:spLocks noChangeArrowheads="1"/>
            </p:cNvSpPr>
            <p:nvPr/>
          </p:nvSpPr>
          <p:spPr bwMode="auto">
            <a:xfrm>
              <a:off x="7148374" y="2412999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27" name="Ovál 26"/>
            <p:cNvSpPr/>
            <p:nvPr/>
          </p:nvSpPr>
          <p:spPr>
            <a:xfrm>
              <a:off x="8759686" y="2813132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9281974" y="2813132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9" name="Přímá spojnice 28"/>
            <p:cNvCxnSpPr>
              <a:stCxn id="27" idx="0"/>
            </p:cNvCxnSpPr>
            <p:nvPr/>
          </p:nvCxnSpPr>
          <p:spPr>
            <a:xfrm flipV="1">
              <a:off x="8839061" y="2637013"/>
              <a:ext cx="601663" cy="17611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502" name="Skupina 8"/>
            <p:cNvGrpSpPr>
              <a:grpSpLocks/>
            </p:cNvGrpSpPr>
            <p:nvPr/>
          </p:nvGrpSpPr>
          <p:grpSpPr bwMode="auto">
            <a:xfrm>
              <a:off x="8277087" y="1909762"/>
              <a:ext cx="482600" cy="461962"/>
              <a:chOff x="3057525" y="1511300"/>
              <a:chExt cx="482600" cy="461963"/>
            </a:xfrm>
          </p:grpSpPr>
          <p:sp>
            <p:nvSpPr>
              <p:cNvPr id="50" name="Ovál 49"/>
              <p:cNvSpPr/>
              <p:nvPr/>
            </p:nvSpPr>
            <p:spPr>
              <a:xfrm>
                <a:off x="3057524" y="1511861"/>
                <a:ext cx="482600" cy="46171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1" name="Přímá spojnice 50"/>
              <p:cNvCxnSpPr>
                <a:cxnSpLocks/>
                <a:stCxn id="50" idx="7"/>
                <a:endCxn id="50" idx="3"/>
              </p:cNvCxnSpPr>
              <p:nvPr/>
            </p:nvCxnSpPr>
            <p:spPr>
              <a:xfrm flipH="1">
                <a:off x="3127374" y="1578501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>
                <a:stCxn id="50" idx="1"/>
                <a:endCxn id="50" idx="5"/>
              </p:cNvCxnSpPr>
              <p:nvPr/>
            </p:nvCxnSpPr>
            <p:spPr>
              <a:xfrm>
                <a:off x="3127374" y="1578501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Ovál 30"/>
            <p:cNvSpPr/>
            <p:nvPr/>
          </p:nvSpPr>
          <p:spPr>
            <a:xfrm>
              <a:off x="6667362" y="2851212"/>
              <a:ext cx="158750" cy="119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211875" y="2851212"/>
              <a:ext cx="158750" cy="119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505" name="TextovéPole 11"/>
            <p:cNvSpPr txBox="1">
              <a:spLocks noChangeArrowheads="1"/>
            </p:cNvSpPr>
            <p:nvPr/>
          </p:nvSpPr>
          <p:spPr bwMode="auto">
            <a:xfrm>
              <a:off x="6653074" y="2373312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34" name="Přímá spojnice 33"/>
            <p:cNvCxnSpPr>
              <a:cxnSpLocks/>
              <a:endCxn id="27" idx="2"/>
            </p:cNvCxnSpPr>
            <p:nvPr/>
          </p:nvCxnSpPr>
          <p:spPr>
            <a:xfrm>
              <a:off x="7516675" y="2871839"/>
              <a:ext cx="1243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0" idx="2"/>
            </p:cNvCxnSpPr>
            <p:nvPr/>
          </p:nvCxnSpPr>
          <p:spPr>
            <a:xfrm flipH="1" flipV="1">
              <a:off x="6078400" y="2130868"/>
              <a:ext cx="2198686" cy="1110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6078400" y="2141975"/>
              <a:ext cx="0" cy="7885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cxnSpLocks/>
            </p:cNvCxnSpPr>
            <p:nvPr/>
          </p:nvCxnSpPr>
          <p:spPr>
            <a:xfrm>
              <a:off x="6067287" y="2890879"/>
              <a:ext cx="354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stCxn id="50" idx="6"/>
            </p:cNvCxnSpPr>
            <p:nvPr/>
          </p:nvCxnSpPr>
          <p:spPr>
            <a:xfrm>
              <a:off x="8759686" y="2141975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28" idx="6"/>
            </p:cNvCxnSpPr>
            <p:nvPr/>
          </p:nvCxnSpPr>
          <p:spPr>
            <a:xfrm>
              <a:off x="9440724" y="2871839"/>
              <a:ext cx="971550" cy="19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10372586" y="2141975"/>
              <a:ext cx="0" cy="7489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>
              <a:off x="7488100" y="1607270"/>
              <a:ext cx="2093912" cy="95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514" name="Skupina 8"/>
            <p:cNvGrpSpPr>
              <a:grpSpLocks/>
            </p:cNvGrpSpPr>
            <p:nvPr/>
          </p:nvGrpSpPr>
          <p:grpSpPr bwMode="auto">
            <a:xfrm>
              <a:off x="8277087" y="1326431"/>
              <a:ext cx="482600" cy="461962"/>
              <a:chOff x="3057525" y="1511300"/>
              <a:chExt cx="482600" cy="461963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3057524" y="1511300"/>
                <a:ext cx="482600" cy="46171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8" name="Přímá spojnice 47"/>
              <p:cNvCxnSpPr>
                <a:cxnSpLocks/>
                <a:stCxn id="47" idx="7"/>
                <a:endCxn id="47" idx="3"/>
              </p:cNvCxnSpPr>
              <p:nvPr/>
            </p:nvCxnSpPr>
            <p:spPr>
              <a:xfrm flipH="1">
                <a:off x="3127374" y="1577940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>
                <a:stCxn id="47" idx="1"/>
                <a:endCxn id="47" idx="5"/>
              </p:cNvCxnSpPr>
              <p:nvPr/>
            </p:nvCxnSpPr>
            <p:spPr>
              <a:xfrm>
                <a:off x="3127374" y="1577940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/>
            <p:cNvCxnSpPr/>
            <p:nvPr/>
          </p:nvCxnSpPr>
          <p:spPr>
            <a:xfrm>
              <a:off x="7516675" y="1607270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9564549" y="1596163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Ovál 44"/>
            <p:cNvSpPr/>
            <p:nvPr/>
          </p:nvSpPr>
          <p:spPr>
            <a:xfrm>
              <a:off x="9480411" y="2065815"/>
              <a:ext cx="155575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413487" y="2070575"/>
              <a:ext cx="157163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2582863" y="4665663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8720138" y="461010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63495" name="TextovéPole 55"/>
          <p:cNvSpPr txBox="1">
            <a:spLocks noChangeArrowheads="1"/>
          </p:cNvSpPr>
          <p:nvPr/>
        </p:nvSpPr>
        <p:spPr bwMode="auto">
          <a:xfrm>
            <a:off x="392113" y="1262063"/>
            <a:ext cx="7724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rozvětvený elektrický obvod. Ten se zabarví zeleně.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extovéPole 1"/>
          <p:cNvSpPr txBox="1">
            <a:spLocks noChangeArrowheads="1"/>
          </p:cNvSpPr>
          <p:nvPr/>
        </p:nvSpPr>
        <p:spPr bwMode="auto">
          <a:xfrm>
            <a:off x="434975" y="355600"/>
            <a:ext cx="5632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druhy elektrických obvodů:</a:t>
            </a:r>
          </a:p>
        </p:txBody>
      </p:sp>
      <p:grpSp>
        <p:nvGrpSpPr>
          <p:cNvPr id="64515" name="Skupina 52"/>
          <p:cNvGrpSpPr>
            <a:grpSpLocks/>
          </p:cNvGrpSpPr>
          <p:nvPr/>
        </p:nvGrpSpPr>
        <p:grpSpPr bwMode="auto">
          <a:xfrm>
            <a:off x="665163" y="3206750"/>
            <a:ext cx="4344987" cy="1060450"/>
            <a:chOff x="797280" y="1825209"/>
            <a:chExt cx="4344987" cy="1060450"/>
          </a:xfrm>
        </p:grpSpPr>
        <p:cxnSp>
          <p:nvCxnSpPr>
            <p:cNvPr id="3" name="Přímá spojnice 2"/>
            <p:cNvCxnSpPr>
              <a:cxnSpLocks/>
            </p:cNvCxnSpPr>
            <p:nvPr/>
          </p:nvCxnSpPr>
          <p:spPr>
            <a:xfrm>
              <a:off x="1941867" y="2790409"/>
              <a:ext cx="404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>
              <a:cxnSpLocks/>
            </p:cNvCxnSpPr>
            <p:nvPr/>
          </p:nvCxnSpPr>
          <p:spPr>
            <a:xfrm flipH="1">
              <a:off x="1151292" y="2806284"/>
              <a:ext cx="2778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551" name="TextovéPole 12"/>
            <p:cNvSpPr txBox="1">
              <a:spLocks noChangeArrowheads="1"/>
            </p:cNvSpPr>
            <p:nvPr/>
          </p:nvSpPr>
          <p:spPr bwMode="auto">
            <a:xfrm>
              <a:off x="1878367" y="2328446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6" name="Ovál 5"/>
            <p:cNvSpPr/>
            <p:nvPr/>
          </p:nvSpPr>
          <p:spPr>
            <a:xfrm>
              <a:off x="3489680" y="2728497"/>
              <a:ext cx="158750" cy="11747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011967" y="2728497"/>
              <a:ext cx="158750" cy="11747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8" name="Přímá spojnice 7"/>
            <p:cNvCxnSpPr>
              <a:stCxn id="6" idx="0"/>
            </p:cNvCxnSpPr>
            <p:nvPr/>
          </p:nvCxnSpPr>
          <p:spPr>
            <a:xfrm flipV="1">
              <a:off x="3569055" y="2552284"/>
              <a:ext cx="601662" cy="1762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4555" name="Skupina 8"/>
            <p:cNvGrpSpPr>
              <a:grpSpLocks/>
            </p:cNvGrpSpPr>
            <p:nvPr/>
          </p:nvGrpSpPr>
          <p:grpSpPr bwMode="auto">
            <a:xfrm>
              <a:off x="3007080" y="1825209"/>
              <a:ext cx="482600" cy="461962"/>
              <a:chOff x="3057525" y="1511300"/>
              <a:chExt cx="482600" cy="461963"/>
            </a:xfrm>
          </p:grpSpPr>
          <p:sp>
            <p:nvSpPr>
              <p:cNvPr id="10" name="Ovál 9"/>
              <p:cNvSpPr/>
              <p:nvPr/>
            </p:nvSpPr>
            <p:spPr>
              <a:xfrm>
                <a:off x="3057525" y="1511300"/>
                <a:ext cx="482600" cy="46196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" name="Přímá spojnice 10"/>
              <p:cNvCxnSpPr>
                <a:cxnSpLocks/>
                <a:stCxn id="10" idx="7"/>
                <a:endCxn id="10" idx="3"/>
              </p:cNvCxnSpPr>
              <p:nvPr/>
            </p:nvCxnSpPr>
            <p:spPr>
              <a:xfrm flipH="1">
                <a:off x="3127375" y="1577975"/>
                <a:ext cx="341312" cy="32702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10" idx="1"/>
                <a:endCxn id="10" idx="5"/>
              </p:cNvCxnSpPr>
              <p:nvPr/>
            </p:nvCxnSpPr>
            <p:spPr>
              <a:xfrm>
                <a:off x="3127375" y="1577975"/>
                <a:ext cx="341312" cy="32702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Ovál 12"/>
            <p:cNvSpPr/>
            <p:nvPr/>
          </p:nvSpPr>
          <p:spPr>
            <a:xfrm>
              <a:off x="1397355" y="2766597"/>
              <a:ext cx="158750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941867" y="2766597"/>
              <a:ext cx="158750" cy="11906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558" name="TextovéPole 21"/>
            <p:cNvSpPr txBox="1">
              <a:spLocks noChangeArrowheads="1"/>
            </p:cNvSpPr>
            <p:nvPr/>
          </p:nvSpPr>
          <p:spPr bwMode="auto">
            <a:xfrm>
              <a:off x="1383067" y="2288759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16" name="Přímá spojnice 15"/>
            <p:cNvCxnSpPr>
              <a:cxnSpLocks/>
              <a:endCxn id="6" idx="2"/>
            </p:cNvCxnSpPr>
            <p:nvPr/>
          </p:nvCxnSpPr>
          <p:spPr>
            <a:xfrm>
              <a:off x="2246667" y="2787234"/>
              <a:ext cx="1243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0" idx="2"/>
            </p:cNvCxnSpPr>
            <p:nvPr/>
          </p:nvCxnSpPr>
          <p:spPr>
            <a:xfrm flipH="1" flipV="1">
              <a:off x="808392" y="2045872"/>
              <a:ext cx="2198688" cy="1111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808392" y="2056984"/>
              <a:ext cx="0" cy="7889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cxnSpLocks/>
            </p:cNvCxnSpPr>
            <p:nvPr/>
          </p:nvCxnSpPr>
          <p:spPr>
            <a:xfrm>
              <a:off x="797280" y="2806284"/>
              <a:ext cx="354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0" idx="6"/>
            </p:cNvCxnSpPr>
            <p:nvPr/>
          </p:nvCxnSpPr>
          <p:spPr>
            <a:xfrm>
              <a:off x="3489680" y="2056984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7" idx="6"/>
            </p:cNvCxnSpPr>
            <p:nvPr/>
          </p:nvCxnSpPr>
          <p:spPr>
            <a:xfrm>
              <a:off x="4170717" y="2787234"/>
              <a:ext cx="971550" cy="190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102580" y="2056984"/>
              <a:ext cx="0" cy="7493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516" name="Skupina 1"/>
          <p:cNvGrpSpPr>
            <a:grpSpLocks/>
          </p:cNvGrpSpPr>
          <p:nvPr/>
        </p:nvGrpSpPr>
        <p:grpSpPr bwMode="auto">
          <a:xfrm>
            <a:off x="6508750" y="2563813"/>
            <a:ext cx="4344988" cy="1644650"/>
            <a:chOff x="6067287" y="1326431"/>
            <a:chExt cx="4344987" cy="1643781"/>
          </a:xfrm>
        </p:grpSpPr>
        <p:cxnSp>
          <p:nvCxnSpPr>
            <p:cNvPr id="24" name="Přímá spojnice 23"/>
            <p:cNvCxnSpPr>
              <a:cxnSpLocks/>
            </p:cNvCxnSpPr>
            <p:nvPr/>
          </p:nvCxnSpPr>
          <p:spPr>
            <a:xfrm>
              <a:off x="7211875" y="2875012"/>
              <a:ext cx="404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cxnSpLocks/>
            </p:cNvCxnSpPr>
            <p:nvPr/>
          </p:nvCxnSpPr>
          <p:spPr>
            <a:xfrm flipH="1">
              <a:off x="6421300" y="2890879"/>
              <a:ext cx="2778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522" name="TextovéPole 12"/>
            <p:cNvSpPr txBox="1">
              <a:spLocks noChangeArrowheads="1"/>
            </p:cNvSpPr>
            <p:nvPr/>
          </p:nvSpPr>
          <p:spPr bwMode="auto">
            <a:xfrm>
              <a:off x="7148374" y="2412999"/>
              <a:ext cx="3397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+</a:t>
              </a:r>
            </a:p>
          </p:txBody>
        </p:sp>
        <p:sp>
          <p:nvSpPr>
            <p:cNvPr id="27" name="Ovál 26"/>
            <p:cNvSpPr/>
            <p:nvPr/>
          </p:nvSpPr>
          <p:spPr>
            <a:xfrm>
              <a:off x="8759686" y="2813132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9281974" y="2813132"/>
              <a:ext cx="158750" cy="11741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9" name="Přímá spojnice 28"/>
            <p:cNvCxnSpPr>
              <a:stCxn id="27" idx="0"/>
            </p:cNvCxnSpPr>
            <p:nvPr/>
          </p:nvCxnSpPr>
          <p:spPr>
            <a:xfrm flipV="1">
              <a:off x="8839061" y="2637013"/>
              <a:ext cx="601663" cy="17611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4526" name="Skupina 8"/>
            <p:cNvGrpSpPr>
              <a:grpSpLocks/>
            </p:cNvGrpSpPr>
            <p:nvPr/>
          </p:nvGrpSpPr>
          <p:grpSpPr bwMode="auto">
            <a:xfrm>
              <a:off x="8277087" y="1909762"/>
              <a:ext cx="482600" cy="461962"/>
              <a:chOff x="3057525" y="1511300"/>
              <a:chExt cx="482600" cy="461963"/>
            </a:xfrm>
          </p:grpSpPr>
          <p:sp>
            <p:nvSpPr>
              <p:cNvPr id="50" name="Ovál 49"/>
              <p:cNvSpPr/>
              <p:nvPr/>
            </p:nvSpPr>
            <p:spPr>
              <a:xfrm>
                <a:off x="3057524" y="1511861"/>
                <a:ext cx="482600" cy="46171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1" name="Přímá spojnice 50"/>
              <p:cNvCxnSpPr>
                <a:cxnSpLocks/>
                <a:stCxn id="50" idx="7"/>
                <a:endCxn id="50" idx="3"/>
              </p:cNvCxnSpPr>
              <p:nvPr/>
            </p:nvCxnSpPr>
            <p:spPr>
              <a:xfrm flipH="1">
                <a:off x="3127374" y="1578501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>
                <a:stCxn id="50" idx="1"/>
                <a:endCxn id="50" idx="5"/>
              </p:cNvCxnSpPr>
              <p:nvPr/>
            </p:nvCxnSpPr>
            <p:spPr>
              <a:xfrm>
                <a:off x="3127374" y="1578501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Ovál 30"/>
            <p:cNvSpPr/>
            <p:nvPr/>
          </p:nvSpPr>
          <p:spPr>
            <a:xfrm>
              <a:off x="6667362" y="2851212"/>
              <a:ext cx="158750" cy="119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211875" y="2851212"/>
              <a:ext cx="158750" cy="1190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529" name="TextovéPole 11"/>
            <p:cNvSpPr txBox="1">
              <a:spLocks noChangeArrowheads="1"/>
            </p:cNvSpPr>
            <p:nvPr/>
          </p:nvSpPr>
          <p:spPr bwMode="auto">
            <a:xfrm>
              <a:off x="6653074" y="2373312"/>
              <a:ext cx="2794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-</a:t>
              </a:r>
            </a:p>
          </p:txBody>
        </p:sp>
        <p:cxnSp>
          <p:nvCxnSpPr>
            <p:cNvPr id="34" name="Přímá spojnice 33"/>
            <p:cNvCxnSpPr>
              <a:cxnSpLocks/>
              <a:endCxn id="27" idx="2"/>
            </p:cNvCxnSpPr>
            <p:nvPr/>
          </p:nvCxnSpPr>
          <p:spPr>
            <a:xfrm>
              <a:off x="7516675" y="2871839"/>
              <a:ext cx="12430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0" idx="2"/>
            </p:cNvCxnSpPr>
            <p:nvPr/>
          </p:nvCxnSpPr>
          <p:spPr>
            <a:xfrm flipH="1" flipV="1">
              <a:off x="6078400" y="2130868"/>
              <a:ext cx="2198686" cy="1110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6078400" y="2141975"/>
              <a:ext cx="0" cy="7885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cxnSpLocks/>
            </p:cNvCxnSpPr>
            <p:nvPr/>
          </p:nvCxnSpPr>
          <p:spPr>
            <a:xfrm>
              <a:off x="6067287" y="2890879"/>
              <a:ext cx="35401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stCxn id="50" idx="6"/>
            </p:cNvCxnSpPr>
            <p:nvPr/>
          </p:nvCxnSpPr>
          <p:spPr>
            <a:xfrm>
              <a:off x="8759686" y="2141975"/>
              <a:ext cx="16129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28" idx="6"/>
            </p:cNvCxnSpPr>
            <p:nvPr/>
          </p:nvCxnSpPr>
          <p:spPr>
            <a:xfrm>
              <a:off x="9440724" y="2871839"/>
              <a:ext cx="971550" cy="19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10372586" y="2141975"/>
              <a:ext cx="0" cy="7489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>
              <a:off x="7488100" y="1607270"/>
              <a:ext cx="2093912" cy="95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4538" name="Skupina 8"/>
            <p:cNvGrpSpPr>
              <a:grpSpLocks/>
            </p:cNvGrpSpPr>
            <p:nvPr/>
          </p:nvGrpSpPr>
          <p:grpSpPr bwMode="auto">
            <a:xfrm>
              <a:off x="8277087" y="1326431"/>
              <a:ext cx="482600" cy="461962"/>
              <a:chOff x="3057525" y="1511300"/>
              <a:chExt cx="482600" cy="461963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3057524" y="1511300"/>
                <a:ext cx="482600" cy="46171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8" name="Přímá spojnice 47"/>
              <p:cNvCxnSpPr>
                <a:cxnSpLocks/>
                <a:stCxn id="47" idx="7"/>
                <a:endCxn id="47" idx="3"/>
              </p:cNvCxnSpPr>
              <p:nvPr/>
            </p:nvCxnSpPr>
            <p:spPr>
              <a:xfrm flipH="1">
                <a:off x="3127374" y="1577940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>
                <a:stCxn id="47" idx="1"/>
                <a:endCxn id="47" idx="5"/>
              </p:cNvCxnSpPr>
              <p:nvPr/>
            </p:nvCxnSpPr>
            <p:spPr>
              <a:xfrm>
                <a:off x="3127374" y="1577940"/>
                <a:ext cx="341313" cy="32685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/>
            <p:cNvCxnSpPr/>
            <p:nvPr/>
          </p:nvCxnSpPr>
          <p:spPr>
            <a:xfrm>
              <a:off x="7516675" y="1607270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9564549" y="1596163"/>
              <a:ext cx="0" cy="5235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Ovál 44"/>
            <p:cNvSpPr/>
            <p:nvPr/>
          </p:nvSpPr>
          <p:spPr>
            <a:xfrm>
              <a:off x="9480411" y="2065815"/>
              <a:ext cx="155575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413487" y="2070575"/>
              <a:ext cx="157163" cy="14914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2582863" y="4665663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8720138" y="461010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64519" name="TextovéPole 55"/>
          <p:cNvSpPr txBox="1">
            <a:spLocks noChangeArrowheads="1"/>
          </p:cNvSpPr>
          <p:nvPr/>
        </p:nvSpPr>
        <p:spPr bwMode="auto">
          <a:xfrm>
            <a:off x="392113" y="1262063"/>
            <a:ext cx="7948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nerozvětvený elektrický obvod. Ten se zabarví zeleně.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>
            <a:cxnSpLocks/>
          </p:cNvCxnSpPr>
          <p:nvPr/>
        </p:nvCxnSpPr>
        <p:spPr>
          <a:xfrm>
            <a:off x="2390775" y="4575175"/>
            <a:ext cx="404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>
            <a:cxnSpLocks/>
          </p:cNvCxnSpPr>
          <p:nvPr/>
        </p:nvCxnSpPr>
        <p:spPr>
          <a:xfrm flipH="1">
            <a:off x="1600200" y="4591050"/>
            <a:ext cx="277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540" name="TextovéPole 12"/>
          <p:cNvSpPr txBox="1">
            <a:spLocks noChangeArrowheads="1"/>
          </p:cNvSpPr>
          <p:nvPr/>
        </p:nvSpPr>
        <p:spPr bwMode="auto">
          <a:xfrm>
            <a:off x="2327275" y="411321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5" name="Ovál 4"/>
          <p:cNvSpPr/>
          <p:nvPr/>
        </p:nvSpPr>
        <p:spPr>
          <a:xfrm>
            <a:off x="3938588" y="455295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60875" y="455295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nice 6"/>
          <p:cNvCxnSpPr>
            <a:cxnSpLocks/>
            <a:stCxn id="5" idx="0"/>
            <a:endCxn id="6" idx="0"/>
          </p:cNvCxnSpPr>
          <p:nvPr/>
        </p:nvCxnSpPr>
        <p:spPr>
          <a:xfrm>
            <a:off x="4017963" y="4552950"/>
            <a:ext cx="52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1846263" y="4551363"/>
            <a:ext cx="158750" cy="1190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390775" y="4551363"/>
            <a:ext cx="158750" cy="1190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546" name="TextovéPole 14"/>
          <p:cNvSpPr txBox="1">
            <a:spLocks noChangeArrowheads="1"/>
          </p:cNvSpPr>
          <p:nvPr/>
        </p:nvSpPr>
        <p:spPr bwMode="auto">
          <a:xfrm>
            <a:off x="1831975" y="4073525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11" name="Přímá spojnice 10"/>
          <p:cNvCxnSpPr>
            <a:cxnSpLocks/>
          </p:cNvCxnSpPr>
          <p:nvPr/>
        </p:nvCxnSpPr>
        <p:spPr>
          <a:xfrm flipV="1">
            <a:off x="1600200" y="3216275"/>
            <a:ext cx="4414838" cy="285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8"/>
          <p:cNvGrpSpPr>
            <a:grpSpLocks/>
          </p:cNvGrpSpPr>
          <p:nvPr/>
        </p:nvGrpSpPr>
        <p:grpSpPr bwMode="auto">
          <a:xfrm>
            <a:off x="2425192" y="3014409"/>
            <a:ext cx="482600" cy="461962"/>
            <a:chOff x="3057525" y="1511300"/>
            <a:chExt cx="482600" cy="461963"/>
          </a:xfrm>
          <a:solidFill>
            <a:srgbClr val="FFFFCC"/>
          </a:solidFill>
        </p:grpSpPr>
        <p:sp>
          <p:nvSpPr>
            <p:cNvPr id="13" name="Ovál 12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4" name="Přímá spojnice 13"/>
            <p:cNvCxnSpPr>
              <a:cxnSpLocks/>
              <a:stCxn id="13" idx="7"/>
              <a:endCxn id="13" idx="3"/>
            </p:cNvCxnSpPr>
            <p:nvPr/>
          </p:nvCxnSpPr>
          <p:spPr>
            <a:xfrm flipH="1">
              <a:off x="3127375" y="1577975"/>
              <a:ext cx="341313" cy="327026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stCxn id="13" idx="1"/>
              <a:endCxn id="13" idx="5"/>
            </p:cNvCxnSpPr>
            <p:nvPr/>
          </p:nvCxnSpPr>
          <p:spPr>
            <a:xfrm>
              <a:off x="3127375" y="1577975"/>
              <a:ext cx="341313" cy="327026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Přímá spojnice 19"/>
          <p:cNvCxnSpPr/>
          <p:nvPr/>
        </p:nvCxnSpPr>
        <p:spPr>
          <a:xfrm flipV="1">
            <a:off x="1600200" y="3244850"/>
            <a:ext cx="0" cy="1346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  <a:endCxn id="5" idx="1"/>
          </p:cNvCxnSpPr>
          <p:nvPr/>
        </p:nvCxnSpPr>
        <p:spPr>
          <a:xfrm>
            <a:off x="2778125" y="4570413"/>
            <a:ext cx="11842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 flipV="1">
            <a:off x="6019800" y="3224213"/>
            <a:ext cx="0" cy="14763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6" idx="5"/>
          </p:cNvCxnSpPr>
          <p:nvPr/>
        </p:nvCxnSpPr>
        <p:spPr>
          <a:xfrm>
            <a:off x="4595813" y="4652963"/>
            <a:ext cx="1419225" cy="17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553" name="TextovéPole 28"/>
          <p:cNvSpPr txBox="1">
            <a:spLocks noChangeArrowheads="1"/>
          </p:cNvSpPr>
          <p:nvPr/>
        </p:nvSpPr>
        <p:spPr bwMode="auto">
          <a:xfrm>
            <a:off x="1855788" y="4699000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6,3 V</a:t>
            </a:r>
          </a:p>
        </p:txBody>
      </p:sp>
      <p:sp>
        <p:nvSpPr>
          <p:cNvPr id="65554" name="TextovéPole 24"/>
          <p:cNvSpPr txBox="1">
            <a:spLocks noChangeArrowheads="1"/>
          </p:cNvSpPr>
          <p:nvPr/>
        </p:nvSpPr>
        <p:spPr bwMode="auto">
          <a:xfrm>
            <a:off x="2416175" y="2435225"/>
            <a:ext cx="5540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 1</a:t>
            </a:r>
          </a:p>
        </p:txBody>
      </p:sp>
      <p:sp>
        <p:nvSpPr>
          <p:cNvPr id="65555" name="TextovéPole 25"/>
          <p:cNvSpPr txBox="1">
            <a:spLocks noChangeArrowheads="1"/>
          </p:cNvSpPr>
          <p:nvPr/>
        </p:nvSpPr>
        <p:spPr bwMode="auto">
          <a:xfrm>
            <a:off x="4341813" y="2413000"/>
            <a:ext cx="554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 2</a:t>
            </a:r>
          </a:p>
        </p:txBody>
      </p:sp>
      <p:grpSp>
        <p:nvGrpSpPr>
          <p:cNvPr id="16" name="Skupina 8"/>
          <p:cNvGrpSpPr>
            <a:grpSpLocks/>
          </p:cNvGrpSpPr>
          <p:nvPr/>
        </p:nvGrpSpPr>
        <p:grpSpPr bwMode="auto">
          <a:xfrm>
            <a:off x="4298442" y="2985834"/>
            <a:ext cx="482600" cy="461962"/>
            <a:chOff x="3057525" y="1511300"/>
            <a:chExt cx="482600" cy="461963"/>
          </a:xfrm>
          <a:solidFill>
            <a:srgbClr val="FFFFCC"/>
          </a:solidFill>
        </p:grpSpPr>
        <p:sp>
          <p:nvSpPr>
            <p:cNvPr id="17" name="Ovál 16"/>
            <p:cNvSpPr/>
            <p:nvPr/>
          </p:nvSpPr>
          <p:spPr>
            <a:xfrm>
              <a:off x="3057525" y="1511300"/>
              <a:ext cx="482600" cy="461963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8" name="Přímá spojnice 17"/>
            <p:cNvCxnSpPr>
              <a:cxnSpLocks/>
              <a:stCxn id="17" idx="7"/>
              <a:endCxn id="17" idx="3"/>
            </p:cNvCxnSpPr>
            <p:nvPr/>
          </p:nvCxnSpPr>
          <p:spPr>
            <a:xfrm flipH="1">
              <a:off x="3127375" y="1577975"/>
              <a:ext cx="341313" cy="327026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17" idx="1"/>
              <a:endCxn id="17" idx="5"/>
            </p:cNvCxnSpPr>
            <p:nvPr/>
          </p:nvCxnSpPr>
          <p:spPr>
            <a:xfrm>
              <a:off x="3127375" y="1577975"/>
              <a:ext cx="341313" cy="327026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557" name="TextovéPole 33"/>
          <p:cNvSpPr txBox="1">
            <a:spLocks noChangeArrowheads="1"/>
          </p:cNvSpPr>
          <p:nvPr/>
        </p:nvSpPr>
        <p:spPr bwMode="auto">
          <a:xfrm>
            <a:off x="1069975" y="411163"/>
            <a:ext cx="50561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 žárovku Ž 1 ?</a:t>
            </a:r>
          </a:p>
          <a:p>
            <a:r>
              <a:rPr lang="cs-CZ" altLang="cs-CZ" sz="2400"/>
              <a:t>Urči kliknutím správnou odpověď.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159625" y="1243013"/>
            <a:ext cx="3514725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Žárovka Ž 2 bude svítit.</a:t>
            </a:r>
          </a:p>
          <a:p>
            <a:pPr>
              <a:defRPr/>
            </a:pPr>
            <a:endParaRPr lang="cs-CZ" sz="2400" dirty="0"/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7159625" y="2222500"/>
            <a:ext cx="3806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  Žárovka Ž 2 nebude svítit.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Přímá spojnice 42"/>
          <p:cNvCxnSpPr>
            <a:cxnSpLocks/>
          </p:cNvCxnSpPr>
          <p:nvPr/>
        </p:nvCxnSpPr>
        <p:spPr bwMode="auto">
          <a:xfrm>
            <a:off x="7912100" y="1544638"/>
            <a:ext cx="2093913" cy="9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 bwMode="auto">
          <a:xfrm>
            <a:off x="7929563" y="2154238"/>
            <a:ext cx="2093912" cy="9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>
            <a:cxnSpLocks/>
          </p:cNvCxnSpPr>
          <p:nvPr/>
        </p:nvCxnSpPr>
        <p:spPr bwMode="auto">
          <a:xfrm>
            <a:off x="7653338" y="4113213"/>
            <a:ext cx="4048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 bwMode="auto">
          <a:xfrm flipH="1">
            <a:off x="6862763" y="4129088"/>
            <a:ext cx="2778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566" name="TextovéPole 12"/>
          <p:cNvSpPr txBox="1">
            <a:spLocks noChangeArrowheads="1"/>
          </p:cNvSpPr>
          <p:nvPr/>
        </p:nvSpPr>
        <p:spPr bwMode="auto">
          <a:xfrm>
            <a:off x="7589838" y="36512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6" name="Ovál 5"/>
          <p:cNvSpPr/>
          <p:nvPr/>
        </p:nvSpPr>
        <p:spPr bwMode="auto">
          <a:xfrm>
            <a:off x="9201150" y="405130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 bwMode="auto">
          <a:xfrm>
            <a:off x="9723438" y="4051300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nice 7"/>
          <p:cNvCxnSpPr>
            <a:cxnSpLocks/>
            <a:stCxn id="6" idx="0"/>
            <a:endCxn id="7" idx="7"/>
          </p:cNvCxnSpPr>
          <p:nvPr/>
        </p:nvCxnSpPr>
        <p:spPr bwMode="auto">
          <a:xfrm>
            <a:off x="9280525" y="4051300"/>
            <a:ext cx="579438" cy="174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8739716" y="3100661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29" name="Ovál 28"/>
            <p:cNvSpPr/>
            <p:nvPr/>
          </p:nvSpPr>
          <p:spPr>
            <a:xfrm>
              <a:off x="3057525" y="1511861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0" name="Přímá spojnice 29"/>
            <p:cNvCxnSpPr>
              <a:cxnSpLocks/>
              <a:stCxn id="29" idx="7"/>
              <a:endCxn id="29" idx="3"/>
            </p:cNvCxnSpPr>
            <p:nvPr/>
          </p:nvCxnSpPr>
          <p:spPr>
            <a:xfrm flipH="1"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29" idx="1"/>
              <a:endCxn id="29" idx="5"/>
            </p:cNvCxnSpPr>
            <p:nvPr/>
          </p:nvCxnSpPr>
          <p:spPr>
            <a:xfrm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Ovál 9"/>
          <p:cNvSpPr/>
          <p:nvPr/>
        </p:nvSpPr>
        <p:spPr bwMode="auto">
          <a:xfrm>
            <a:off x="7108825" y="4089400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 bwMode="auto">
          <a:xfrm>
            <a:off x="7653338" y="4089400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573" name="TextovéPole 11"/>
          <p:cNvSpPr txBox="1">
            <a:spLocks noChangeArrowheads="1"/>
          </p:cNvSpPr>
          <p:nvPr/>
        </p:nvSpPr>
        <p:spPr bwMode="auto">
          <a:xfrm>
            <a:off x="7094538" y="3611563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13" name="Přímá spojnice 12"/>
          <p:cNvCxnSpPr>
            <a:cxnSpLocks/>
            <a:endCxn id="6" idx="2"/>
          </p:cNvCxnSpPr>
          <p:nvPr/>
        </p:nvCxnSpPr>
        <p:spPr bwMode="auto">
          <a:xfrm>
            <a:off x="7958138" y="4110038"/>
            <a:ext cx="1243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29" idx="2"/>
          </p:cNvCxnSpPr>
          <p:nvPr/>
        </p:nvCxnSpPr>
        <p:spPr bwMode="auto">
          <a:xfrm flipH="1" flipV="1">
            <a:off x="6540500" y="3322638"/>
            <a:ext cx="2198688" cy="11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 bwMode="auto">
          <a:xfrm>
            <a:off x="6519863" y="3379788"/>
            <a:ext cx="0" cy="7889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cxnSpLocks/>
          </p:cNvCxnSpPr>
          <p:nvPr/>
        </p:nvCxnSpPr>
        <p:spPr bwMode="auto">
          <a:xfrm>
            <a:off x="6508750" y="4129088"/>
            <a:ext cx="3540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9" idx="6"/>
          </p:cNvCxnSpPr>
          <p:nvPr/>
        </p:nvCxnSpPr>
        <p:spPr bwMode="auto">
          <a:xfrm>
            <a:off x="9221788" y="3333750"/>
            <a:ext cx="16129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7" idx="6"/>
          </p:cNvCxnSpPr>
          <p:nvPr/>
        </p:nvCxnSpPr>
        <p:spPr bwMode="auto">
          <a:xfrm>
            <a:off x="9882188" y="4110038"/>
            <a:ext cx="971550" cy="190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 bwMode="auto">
          <a:xfrm>
            <a:off x="10814050" y="3379788"/>
            <a:ext cx="0" cy="7493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 bwMode="auto">
          <a:xfrm>
            <a:off x="7929563" y="2844800"/>
            <a:ext cx="2093912" cy="9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8"/>
          <p:cNvGrpSpPr>
            <a:grpSpLocks/>
          </p:cNvGrpSpPr>
          <p:nvPr/>
        </p:nvGrpSpPr>
        <p:grpSpPr bwMode="auto">
          <a:xfrm>
            <a:off x="8739716" y="2517022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26" name="Ovál 25"/>
            <p:cNvSpPr/>
            <p:nvPr/>
          </p:nvSpPr>
          <p:spPr>
            <a:xfrm>
              <a:off x="3057525" y="1511300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7" name="Přímá spojnice 26"/>
            <p:cNvCxnSpPr>
              <a:cxnSpLocks/>
              <a:stCxn id="26" idx="7"/>
              <a:endCxn id="26" idx="3"/>
            </p:cNvCxnSpPr>
            <p:nvPr/>
          </p:nvCxnSpPr>
          <p:spPr>
            <a:xfrm flipH="1"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stCxn id="26" idx="1"/>
              <a:endCxn id="26" idx="5"/>
            </p:cNvCxnSpPr>
            <p:nvPr/>
          </p:nvCxnSpPr>
          <p:spPr>
            <a:xfrm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>
            <a:cxnSpLocks/>
          </p:cNvCxnSpPr>
          <p:nvPr/>
        </p:nvCxnSpPr>
        <p:spPr bwMode="auto">
          <a:xfrm>
            <a:off x="7929563" y="1536700"/>
            <a:ext cx="28575" cy="18319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 bwMode="auto">
          <a:xfrm>
            <a:off x="10006013" y="1536700"/>
            <a:ext cx="0" cy="18208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 bwMode="auto">
          <a:xfrm>
            <a:off x="9921875" y="3303588"/>
            <a:ext cx="155575" cy="1492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 bwMode="auto">
          <a:xfrm>
            <a:off x="7854950" y="3308350"/>
            <a:ext cx="157163" cy="1492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8742446" y="1938231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33" name="Ovál 32"/>
            <p:cNvSpPr/>
            <p:nvPr/>
          </p:nvSpPr>
          <p:spPr>
            <a:xfrm>
              <a:off x="3057525" y="1511861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4" name="Přímá spojnice 33"/>
            <p:cNvCxnSpPr>
              <a:cxnSpLocks/>
              <a:stCxn id="33" idx="7"/>
              <a:endCxn id="33" idx="3"/>
            </p:cNvCxnSpPr>
            <p:nvPr/>
          </p:nvCxnSpPr>
          <p:spPr>
            <a:xfrm flipH="1"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3" idx="1"/>
              <a:endCxn id="33" idx="5"/>
            </p:cNvCxnSpPr>
            <p:nvPr/>
          </p:nvCxnSpPr>
          <p:spPr>
            <a:xfrm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8"/>
          <p:cNvGrpSpPr>
            <a:grpSpLocks/>
          </p:cNvGrpSpPr>
          <p:nvPr/>
        </p:nvGrpSpPr>
        <p:grpSpPr bwMode="auto">
          <a:xfrm>
            <a:off x="8742446" y="1354592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37" name="Ovál 36"/>
            <p:cNvSpPr/>
            <p:nvPr/>
          </p:nvSpPr>
          <p:spPr>
            <a:xfrm>
              <a:off x="3057525" y="1511300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8" name="Přímá spojnice 37"/>
            <p:cNvCxnSpPr>
              <a:cxnSpLocks/>
              <a:stCxn id="37" idx="7"/>
              <a:endCxn id="37" idx="3"/>
            </p:cNvCxnSpPr>
            <p:nvPr/>
          </p:nvCxnSpPr>
          <p:spPr>
            <a:xfrm flipH="1"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37" idx="1"/>
              <a:endCxn id="37" idx="5"/>
            </p:cNvCxnSpPr>
            <p:nvPr/>
          </p:nvCxnSpPr>
          <p:spPr>
            <a:xfrm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89" name="TextovéPole 43"/>
          <p:cNvSpPr txBox="1">
            <a:spLocks noChangeArrowheads="1"/>
          </p:cNvSpPr>
          <p:nvPr/>
        </p:nvSpPr>
        <p:spPr bwMode="auto">
          <a:xfrm>
            <a:off x="9261475" y="2998788"/>
            <a:ext cx="461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4</a:t>
            </a:r>
          </a:p>
        </p:txBody>
      </p:sp>
      <p:sp>
        <p:nvSpPr>
          <p:cNvPr id="66590" name="TextovéPole 44"/>
          <p:cNvSpPr txBox="1">
            <a:spLocks noChangeArrowheads="1"/>
          </p:cNvSpPr>
          <p:nvPr/>
        </p:nvSpPr>
        <p:spPr bwMode="auto">
          <a:xfrm>
            <a:off x="9267825" y="25114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3</a:t>
            </a:r>
          </a:p>
        </p:txBody>
      </p:sp>
      <p:sp>
        <p:nvSpPr>
          <p:cNvPr id="66591" name="TextovéPole 45"/>
          <p:cNvSpPr txBox="1">
            <a:spLocks noChangeArrowheads="1"/>
          </p:cNvSpPr>
          <p:nvPr/>
        </p:nvSpPr>
        <p:spPr bwMode="auto">
          <a:xfrm>
            <a:off x="9237663" y="1785938"/>
            <a:ext cx="461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66592" name="TextovéPole 46"/>
          <p:cNvSpPr txBox="1">
            <a:spLocks noChangeArrowheads="1"/>
          </p:cNvSpPr>
          <p:nvPr/>
        </p:nvSpPr>
        <p:spPr bwMode="auto">
          <a:xfrm>
            <a:off x="9221788" y="1139825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66593" name="TextovéPole 28"/>
          <p:cNvSpPr txBox="1">
            <a:spLocks noChangeArrowheads="1"/>
          </p:cNvSpPr>
          <p:nvPr/>
        </p:nvSpPr>
        <p:spPr bwMode="auto">
          <a:xfrm>
            <a:off x="7038975" y="4248150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6,3 V</a:t>
            </a:r>
          </a:p>
        </p:txBody>
      </p:sp>
      <p:sp>
        <p:nvSpPr>
          <p:cNvPr id="66594" name="TextovéPole 49"/>
          <p:cNvSpPr txBox="1">
            <a:spLocks noChangeArrowheads="1"/>
          </p:cNvSpPr>
          <p:nvPr/>
        </p:nvSpPr>
        <p:spPr bwMode="auto">
          <a:xfrm>
            <a:off x="493713" y="476250"/>
            <a:ext cx="5210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povolíme žárovku Ž 2 ?</a:t>
            </a:r>
          </a:p>
          <a:p>
            <a:endParaRPr lang="cs-CZ" altLang="cs-CZ" sz="2400"/>
          </a:p>
          <a:p>
            <a:r>
              <a:rPr lang="cs-CZ" altLang="cs-CZ" sz="2400"/>
              <a:t>Urči kliknutím správnou odpověď .</a:t>
            </a:r>
          </a:p>
        </p:txBody>
      </p:sp>
      <p:sp>
        <p:nvSpPr>
          <p:cNvPr id="51" name="Ovál 50"/>
          <p:cNvSpPr/>
          <p:nvPr/>
        </p:nvSpPr>
        <p:spPr>
          <a:xfrm>
            <a:off x="7853363" y="2100263"/>
            <a:ext cx="182562" cy="1952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853363" y="2733675"/>
            <a:ext cx="182562" cy="1968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9867900" y="2092325"/>
            <a:ext cx="182563" cy="1968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9877425" y="2755900"/>
            <a:ext cx="182563" cy="1968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357188" y="1970088"/>
            <a:ext cx="5938837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Žárovka Ž 1 nebude svítit, žárovky Ž 3 a Ž 4</a:t>
            </a:r>
          </a:p>
          <a:p>
            <a:pPr>
              <a:defRPr/>
            </a:pPr>
            <a:r>
              <a:rPr lang="cs-CZ" sz="2400" dirty="0"/>
              <a:t>      budou svítit.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12750" y="3079750"/>
            <a:ext cx="55070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Žárovky Ž 3 a Ž 4 nebudou svítit, žárovka</a:t>
            </a:r>
          </a:p>
          <a:p>
            <a:r>
              <a:rPr lang="cs-CZ" altLang="cs-CZ" sz="2400"/>
              <a:t>    Ž 1 bude svítit.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493713" y="4435475"/>
            <a:ext cx="46894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Žárovky Ž 1, Ž 3 a Ž 4 budou svítit.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</p:cNvCxnSpPr>
          <p:nvPr/>
        </p:nvCxnSpPr>
        <p:spPr bwMode="auto">
          <a:xfrm>
            <a:off x="5853113" y="3646488"/>
            <a:ext cx="4048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 bwMode="auto">
          <a:xfrm flipH="1">
            <a:off x="5062538" y="3662363"/>
            <a:ext cx="2778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588" name="TextovéPole 12"/>
          <p:cNvSpPr txBox="1">
            <a:spLocks noChangeArrowheads="1"/>
          </p:cNvSpPr>
          <p:nvPr/>
        </p:nvSpPr>
        <p:spPr bwMode="auto">
          <a:xfrm>
            <a:off x="5789613" y="31845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</a:t>
            </a:r>
          </a:p>
        </p:txBody>
      </p:sp>
      <p:sp>
        <p:nvSpPr>
          <p:cNvPr id="6" name="Ovál 5"/>
          <p:cNvSpPr/>
          <p:nvPr/>
        </p:nvSpPr>
        <p:spPr bwMode="auto">
          <a:xfrm>
            <a:off x="7400925" y="3584575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 bwMode="auto">
          <a:xfrm>
            <a:off x="7923213" y="3584575"/>
            <a:ext cx="158750" cy="1174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nice 7"/>
          <p:cNvCxnSpPr>
            <a:cxnSpLocks/>
            <a:stCxn id="6" idx="0"/>
            <a:endCxn id="7" idx="7"/>
          </p:cNvCxnSpPr>
          <p:nvPr/>
        </p:nvCxnSpPr>
        <p:spPr bwMode="auto">
          <a:xfrm>
            <a:off x="7480300" y="3584575"/>
            <a:ext cx="577850" cy="174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6917732" y="2680945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29" name="Ovál 28"/>
            <p:cNvSpPr/>
            <p:nvPr/>
          </p:nvSpPr>
          <p:spPr>
            <a:xfrm>
              <a:off x="3057525" y="1511861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0" name="Přímá spojnice 29"/>
            <p:cNvCxnSpPr>
              <a:cxnSpLocks/>
              <a:stCxn id="29" idx="7"/>
              <a:endCxn id="29" idx="3"/>
            </p:cNvCxnSpPr>
            <p:nvPr/>
          </p:nvCxnSpPr>
          <p:spPr>
            <a:xfrm flipH="1"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29" idx="1"/>
              <a:endCxn id="29" idx="5"/>
            </p:cNvCxnSpPr>
            <p:nvPr/>
          </p:nvCxnSpPr>
          <p:spPr>
            <a:xfrm>
              <a:off x="3127375" y="1578501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Ovál 9"/>
          <p:cNvSpPr/>
          <p:nvPr/>
        </p:nvSpPr>
        <p:spPr bwMode="auto">
          <a:xfrm>
            <a:off x="5308600" y="36226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 bwMode="auto">
          <a:xfrm>
            <a:off x="5853113" y="3622675"/>
            <a:ext cx="158750" cy="1190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595" name="TextovéPole 11"/>
          <p:cNvSpPr txBox="1">
            <a:spLocks noChangeArrowheads="1"/>
          </p:cNvSpPr>
          <p:nvPr/>
        </p:nvSpPr>
        <p:spPr bwMode="auto">
          <a:xfrm>
            <a:off x="5294313" y="3144838"/>
            <a:ext cx="279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</a:t>
            </a:r>
          </a:p>
        </p:txBody>
      </p:sp>
      <p:cxnSp>
        <p:nvCxnSpPr>
          <p:cNvPr id="13" name="Přímá spojnice 12"/>
          <p:cNvCxnSpPr>
            <a:cxnSpLocks/>
            <a:endCxn id="6" idx="2"/>
          </p:cNvCxnSpPr>
          <p:nvPr/>
        </p:nvCxnSpPr>
        <p:spPr bwMode="auto">
          <a:xfrm>
            <a:off x="6157913" y="3643313"/>
            <a:ext cx="1243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29" idx="2"/>
          </p:cNvCxnSpPr>
          <p:nvPr/>
        </p:nvCxnSpPr>
        <p:spPr bwMode="auto">
          <a:xfrm flipH="1" flipV="1">
            <a:off x="4719638" y="2901950"/>
            <a:ext cx="2198687" cy="111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 bwMode="auto">
          <a:xfrm>
            <a:off x="4719638" y="2913063"/>
            <a:ext cx="0" cy="7889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cxnSpLocks/>
          </p:cNvCxnSpPr>
          <p:nvPr/>
        </p:nvCxnSpPr>
        <p:spPr bwMode="auto">
          <a:xfrm>
            <a:off x="4708525" y="3662363"/>
            <a:ext cx="3540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9" idx="6"/>
          </p:cNvCxnSpPr>
          <p:nvPr/>
        </p:nvCxnSpPr>
        <p:spPr bwMode="auto">
          <a:xfrm>
            <a:off x="7400925" y="2913063"/>
            <a:ext cx="16129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7" idx="6"/>
          </p:cNvCxnSpPr>
          <p:nvPr/>
        </p:nvCxnSpPr>
        <p:spPr bwMode="auto">
          <a:xfrm>
            <a:off x="8081963" y="3643313"/>
            <a:ext cx="971550" cy="190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 bwMode="auto">
          <a:xfrm>
            <a:off x="9013825" y="2913063"/>
            <a:ext cx="0" cy="7493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 bwMode="auto">
          <a:xfrm>
            <a:off x="6129338" y="2378075"/>
            <a:ext cx="2093912" cy="9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8"/>
          <p:cNvGrpSpPr>
            <a:grpSpLocks/>
          </p:cNvGrpSpPr>
          <p:nvPr/>
        </p:nvGrpSpPr>
        <p:grpSpPr bwMode="auto">
          <a:xfrm>
            <a:off x="6917732" y="2097306"/>
            <a:ext cx="482600" cy="462206"/>
            <a:chOff x="3057525" y="1511300"/>
            <a:chExt cx="482600" cy="461963"/>
          </a:xfrm>
          <a:solidFill>
            <a:srgbClr val="FFFF00"/>
          </a:solidFill>
        </p:grpSpPr>
        <p:sp>
          <p:nvSpPr>
            <p:cNvPr id="26" name="Ovál 25"/>
            <p:cNvSpPr/>
            <p:nvPr/>
          </p:nvSpPr>
          <p:spPr>
            <a:xfrm>
              <a:off x="3057525" y="1511300"/>
              <a:ext cx="482600" cy="4617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7" name="Přímá spojnice 26"/>
            <p:cNvCxnSpPr>
              <a:cxnSpLocks/>
              <a:stCxn id="26" idx="7"/>
              <a:endCxn id="26" idx="3"/>
            </p:cNvCxnSpPr>
            <p:nvPr/>
          </p:nvCxnSpPr>
          <p:spPr>
            <a:xfrm flipH="1"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stCxn id="26" idx="1"/>
              <a:endCxn id="26" idx="5"/>
            </p:cNvCxnSpPr>
            <p:nvPr/>
          </p:nvCxnSpPr>
          <p:spPr>
            <a:xfrm>
              <a:off x="3127375" y="1577940"/>
              <a:ext cx="341312" cy="32685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/>
          <p:nvPr/>
        </p:nvCxnSpPr>
        <p:spPr bwMode="auto">
          <a:xfrm>
            <a:off x="6157913" y="2378075"/>
            <a:ext cx="0" cy="523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 bwMode="auto">
          <a:xfrm>
            <a:off x="8205788" y="2366963"/>
            <a:ext cx="0" cy="523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 bwMode="auto">
          <a:xfrm>
            <a:off x="8121650" y="2836863"/>
            <a:ext cx="155575" cy="1492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 bwMode="auto">
          <a:xfrm>
            <a:off x="6054725" y="2841625"/>
            <a:ext cx="157163" cy="1492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471988" y="3051175"/>
            <a:ext cx="438150" cy="41116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4" name="Přímá spojnice se šipkou 33"/>
          <p:cNvCxnSpPr>
            <a:stCxn id="32" idx="4"/>
            <a:endCxn id="32" idx="0"/>
          </p:cNvCxnSpPr>
          <p:nvPr/>
        </p:nvCxnSpPr>
        <p:spPr>
          <a:xfrm flipV="1">
            <a:off x="4691063" y="3051175"/>
            <a:ext cx="0" cy="41116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vál 39"/>
          <p:cNvSpPr/>
          <p:nvPr/>
        </p:nvSpPr>
        <p:spPr>
          <a:xfrm>
            <a:off x="8410575" y="2681288"/>
            <a:ext cx="438150" cy="4111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1" name="Přímá spojnice se šipkou 40"/>
          <p:cNvCxnSpPr>
            <a:stCxn id="40" idx="4"/>
            <a:endCxn id="40" idx="0"/>
          </p:cNvCxnSpPr>
          <p:nvPr/>
        </p:nvCxnSpPr>
        <p:spPr>
          <a:xfrm flipV="1">
            <a:off x="8629650" y="2681288"/>
            <a:ext cx="0" cy="41116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7572375" y="2208213"/>
            <a:ext cx="439738" cy="4111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4" name="Přímá spojnice se šipkou 43"/>
          <p:cNvCxnSpPr>
            <a:stCxn id="43" idx="4"/>
            <a:endCxn id="43" idx="0"/>
          </p:cNvCxnSpPr>
          <p:nvPr/>
        </p:nvCxnSpPr>
        <p:spPr>
          <a:xfrm flipV="1">
            <a:off x="7793038" y="2208213"/>
            <a:ext cx="0" cy="41116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615" name="TextovéPole 44"/>
          <p:cNvSpPr txBox="1">
            <a:spLocks noChangeArrowheads="1"/>
          </p:cNvSpPr>
          <p:nvPr/>
        </p:nvSpPr>
        <p:spPr bwMode="auto">
          <a:xfrm>
            <a:off x="6508750" y="1989138"/>
            <a:ext cx="431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Ž 2</a:t>
            </a:r>
          </a:p>
        </p:txBody>
      </p:sp>
      <p:sp>
        <p:nvSpPr>
          <p:cNvPr id="67616" name="TextovéPole 45"/>
          <p:cNvSpPr txBox="1">
            <a:spLocks noChangeArrowheads="1"/>
          </p:cNvSpPr>
          <p:nvPr/>
        </p:nvSpPr>
        <p:spPr bwMode="auto">
          <a:xfrm>
            <a:off x="6481763" y="2547938"/>
            <a:ext cx="4318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Ž 1</a:t>
            </a:r>
          </a:p>
        </p:txBody>
      </p:sp>
      <p:sp>
        <p:nvSpPr>
          <p:cNvPr id="67617" name="TextovéPole 46"/>
          <p:cNvSpPr txBox="1">
            <a:spLocks noChangeArrowheads="1"/>
          </p:cNvSpPr>
          <p:nvPr/>
        </p:nvSpPr>
        <p:spPr bwMode="auto">
          <a:xfrm>
            <a:off x="8853488" y="2517775"/>
            <a:ext cx="500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G 3</a:t>
            </a:r>
          </a:p>
        </p:txBody>
      </p:sp>
      <p:sp>
        <p:nvSpPr>
          <p:cNvPr id="67618" name="TextovéPole 47"/>
          <p:cNvSpPr txBox="1">
            <a:spLocks noChangeArrowheads="1"/>
          </p:cNvSpPr>
          <p:nvPr/>
        </p:nvSpPr>
        <p:spPr bwMode="auto">
          <a:xfrm>
            <a:off x="7519988" y="1843088"/>
            <a:ext cx="501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G 2</a:t>
            </a:r>
          </a:p>
        </p:txBody>
      </p:sp>
      <p:sp>
        <p:nvSpPr>
          <p:cNvPr id="67619" name="TextovéPole 48"/>
          <p:cNvSpPr txBox="1">
            <a:spLocks noChangeArrowheads="1"/>
          </p:cNvSpPr>
          <p:nvPr/>
        </p:nvSpPr>
        <p:spPr bwMode="auto">
          <a:xfrm>
            <a:off x="4052888" y="3065463"/>
            <a:ext cx="501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G 1</a:t>
            </a:r>
          </a:p>
        </p:txBody>
      </p:sp>
      <p:sp>
        <p:nvSpPr>
          <p:cNvPr id="67620" name="TextovéPole 50"/>
          <p:cNvSpPr txBox="1">
            <a:spLocks noChangeArrowheads="1"/>
          </p:cNvSpPr>
          <p:nvPr/>
        </p:nvSpPr>
        <p:spPr bwMode="auto">
          <a:xfrm>
            <a:off x="447675" y="393700"/>
            <a:ext cx="56308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Označ </a:t>
            </a:r>
            <a:r>
              <a:rPr lang="cs-CZ" altLang="cs-CZ" sz="2400" dirty="0" smtClean="0"/>
              <a:t>galvanometry</a:t>
            </a:r>
            <a:r>
              <a:rPr lang="cs-CZ" altLang="cs-CZ" sz="2400" dirty="0"/>
              <a:t>, které budou ukazovat:</a:t>
            </a:r>
          </a:p>
        </p:txBody>
      </p:sp>
      <p:sp>
        <p:nvSpPr>
          <p:cNvPr id="67621" name="TextovéPole 52"/>
          <p:cNvSpPr txBox="1">
            <a:spLocks noChangeArrowheads="1"/>
          </p:cNvSpPr>
          <p:nvPr/>
        </p:nvSpPr>
        <p:spPr bwMode="auto">
          <a:xfrm>
            <a:off x="612775" y="4170363"/>
            <a:ext cx="2792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a) Největší výchylku :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694113" y="4152900"/>
            <a:ext cx="60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1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4884738" y="4152900"/>
            <a:ext cx="60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2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6075363" y="4127500"/>
            <a:ext cx="60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3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3700463" y="5446713"/>
            <a:ext cx="60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1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6156325" y="5437188"/>
            <a:ext cx="60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3</a:t>
            </a:r>
          </a:p>
        </p:txBody>
      </p:sp>
      <p:sp>
        <p:nvSpPr>
          <p:cNvPr id="67627" name="TextovéPole 58"/>
          <p:cNvSpPr txBox="1">
            <a:spLocks noChangeArrowheads="1"/>
          </p:cNvSpPr>
          <p:nvPr/>
        </p:nvSpPr>
        <p:spPr bwMode="auto">
          <a:xfrm>
            <a:off x="606425" y="5464175"/>
            <a:ext cx="3389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b) Nejmenší výchylku :      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4910138" y="5446713"/>
            <a:ext cx="60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4" descr="Desko 3274-0182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47100" y="4684713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06" name="Picture 2" descr="Fing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7576837">
            <a:off x="9342437" y="1900238"/>
            <a:ext cx="17430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/>
          <p:nvPr/>
        </p:nvCxnSpPr>
        <p:spPr>
          <a:xfrm flipV="1">
            <a:off x="10280650" y="5637213"/>
            <a:ext cx="1911350" cy="4524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8613" name="Picture 6" descr="Stolní lampa Corralee dřevo, bílé látkové stíni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4196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olný tvar: obrazec 4"/>
          <p:cNvSpPr/>
          <p:nvPr/>
        </p:nvSpPr>
        <p:spPr>
          <a:xfrm>
            <a:off x="2298700" y="4092575"/>
            <a:ext cx="6518275" cy="2373313"/>
          </a:xfrm>
          <a:custGeom>
            <a:avLst/>
            <a:gdLst>
              <a:gd name="connsiteX0" fmla="*/ 7306322 w 7306322"/>
              <a:gd name="connsiteY0" fmla="*/ 1438183 h 1704513"/>
              <a:gd name="connsiteX1" fmla="*/ 7261934 w 7306322"/>
              <a:gd name="connsiteY1" fmla="*/ 1447061 h 1704513"/>
              <a:gd name="connsiteX2" fmla="*/ 7190912 w 7306322"/>
              <a:gd name="connsiteY2" fmla="*/ 1491449 h 1704513"/>
              <a:gd name="connsiteX3" fmla="*/ 6853561 w 7306322"/>
              <a:gd name="connsiteY3" fmla="*/ 1562470 h 1704513"/>
              <a:gd name="connsiteX4" fmla="*/ 6356412 w 7306322"/>
              <a:gd name="connsiteY4" fmla="*/ 1651247 h 1704513"/>
              <a:gd name="connsiteX5" fmla="*/ 5823751 w 7306322"/>
              <a:gd name="connsiteY5" fmla="*/ 1677880 h 1704513"/>
              <a:gd name="connsiteX6" fmla="*/ 5104660 w 7306322"/>
              <a:gd name="connsiteY6" fmla="*/ 1704513 h 1704513"/>
              <a:gd name="connsiteX7" fmla="*/ 4731798 w 7306322"/>
              <a:gd name="connsiteY7" fmla="*/ 1695635 h 1704513"/>
              <a:gd name="connsiteX8" fmla="*/ 4305670 w 7306322"/>
              <a:gd name="connsiteY8" fmla="*/ 1535837 h 1704513"/>
              <a:gd name="connsiteX9" fmla="*/ 4110361 w 7306322"/>
              <a:gd name="connsiteY9" fmla="*/ 1464816 h 1704513"/>
              <a:gd name="connsiteX10" fmla="*/ 3542190 w 7306322"/>
              <a:gd name="connsiteY10" fmla="*/ 1260630 h 1704513"/>
              <a:gd name="connsiteX11" fmla="*/ 3426780 w 7306322"/>
              <a:gd name="connsiteY11" fmla="*/ 1180730 h 1704513"/>
              <a:gd name="connsiteX12" fmla="*/ 3293615 w 7306322"/>
              <a:gd name="connsiteY12" fmla="*/ 1038688 h 1704513"/>
              <a:gd name="connsiteX13" fmla="*/ 3062796 w 7306322"/>
              <a:gd name="connsiteY13" fmla="*/ 941033 h 1704513"/>
              <a:gd name="connsiteX14" fmla="*/ 2388093 w 7306322"/>
              <a:gd name="connsiteY14" fmla="*/ 727969 h 1704513"/>
              <a:gd name="connsiteX15" fmla="*/ 2139518 w 7306322"/>
              <a:gd name="connsiteY15" fmla="*/ 710214 h 1704513"/>
              <a:gd name="connsiteX16" fmla="*/ 1118586 w 7306322"/>
              <a:gd name="connsiteY16" fmla="*/ 674703 h 1704513"/>
              <a:gd name="connsiteX17" fmla="*/ 967666 w 7306322"/>
              <a:gd name="connsiteY17" fmla="*/ 630315 h 1704513"/>
              <a:gd name="connsiteX18" fmla="*/ 665825 w 7306322"/>
              <a:gd name="connsiteY18" fmla="*/ 568171 h 1704513"/>
              <a:gd name="connsiteX19" fmla="*/ 319596 w 7306322"/>
              <a:gd name="connsiteY19" fmla="*/ 408373 h 1704513"/>
              <a:gd name="connsiteX20" fmla="*/ 168676 w 7306322"/>
              <a:gd name="connsiteY20" fmla="*/ 266330 h 1704513"/>
              <a:gd name="connsiteX21" fmla="*/ 79899 w 7306322"/>
              <a:gd name="connsiteY21" fmla="*/ 159798 h 1704513"/>
              <a:gd name="connsiteX22" fmla="*/ 44388 w 7306322"/>
              <a:gd name="connsiteY22" fmla="*/ 79899 h 1704513"/>
              <a:gd name="connsiteX23" fmla="*/ 26633 w 7306322"/>
              <a:gd name="connsiteY23" fmla="*/ 26633 h 1704513"/>
              <a:gd name="connsiteX24" fmla="*/ 0 w 7306322"/>
              <a:gd name="connsiteY24" fmla="*/ 0 h 17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306322" h="1704513">
                <a:moveTo>
                  <a:pt x="7306322" y="1438183"/>
                </a:moveTo>
                <a:cubicBezTo>
                  <a:pt x="7291526" y="1441142"/>
                  <a:pt x="7275430" y="1440313"/>
                  <a:pt x="7261934" y="1447061"/>
                </a:cubicBezTo>
                <a:cubicBezTo>
                  <a:pt x="7191606" y="1482224"/>
                  <a:pt x="7244722" y="1479637"/>
                  <a:pt x="7190912" y="1491449"/>
                </a:cubicBezTo>
                <a:lnTo>
                  <a:pt x="6853561" y="1562470"/>
                </a:lnTo>
                <a:cubicBezTo>
                  <a:pt x="6676433" y="1599939"/>
                  <a:pt x="6561814" y="1628425"/>
                  <a:pt x="6356412" y="1651247"/>
                </a:cubicBezTo>
                <a:cubicBezTo>
                  <a:pt x="6052676" y="1684995"/>
                  <a:pt x="6297456" y="1662475"/>
                  <a:pt x="5823751" y="1677880"/>
                </a:cubicBezTo>
                <a:lnTo>
                  <a:pt x="5104660" y="1704513"/>
                </a:lnTo>
                <a:lnTo>
                  <a:pt x="4731798" y="1695635"/>
                </a:lnTo>
                <a:cubicBezTo>
                  <a:pt x="4506726" y="1671396"/>
                  <a:pt x="4522754" y="1614776"/>
                  <a:pt x="4305670" y="1535837"/>
                </a:cubicBezTo>
                <a:cubicBezTo>
                  <a:pt x="4240567" y="1512163"/>
                  <a:pt x="4176846" y="1484275"/>
                  <a:pt x="4110361" y="1464816"/>
                </a:cubicBezTo>
                <a:cubicBezTo>
                  <a:pt x="3858030" y="1390963"/>
                  <a:pt x="3849229" y="1473197"/>
                  <a:pt x="3542190" y="1260630"/>
                </a:cubicBezTo>
                <a:cubicBezTo>
                  <a:pt x="3503720" y="1233997"/>
                  <a:pt x="3461682" y="1211893"/>
                  <a:pt x="3426780" y="1180730"/>
                </a:cubicBezTo>
                <a:cubicBezTo>
                  <a:pt x="3378368" y="1137505"/>
                  <a:pt x="3347818" y="1074383"/>
                  <a:pt x="3293615" y="1038688"/>
                </a:cubicBezTo>
                <a:cubicBezTo>
                  <a:pt x="3223843" y="992740"/>
                  <a:pt x="3140633" y="971376"/>
                  <a:pt x="3062796" y="941033"/>
                </a:cubicBezTo>
                <a:cubicBezTo>
                  <a:pt x="2863485" y="863335"/>
                  <a:pt x="2593006" y="768374"/>
                  <a:pt x="2388093" y="727969"/>
                </a:cubicBezTo>
                <a:cubicBezTo>
                  <a:pt x="2306593" y="711899"/>
                  <a:pt x="2222514" y="713696"/>
                  <a:pt x="2139518" y="710214"/>
                </a:cubicBezTo>
                <a:lnTo>
                  <a:pt x="1118586" y="674703"/>
                </a:lnTo>
                <a:cubicBezTo>
                  <a:pt x="1068279" y="659907"/>
                  <a:pt x="1018709" y="642325"/>
                  <a:pt x="967666" y="630315"/>
                </a:cubicBezTo>
                <a:cubicBezTo>
                  <a:pt x="867673" y="606787"/>
                  <a:pt x="765366" y="593544"/>
                  <a:pt x="665825" y="568171"/>
                </a:cubicBezTo>
                <a:cubicBezTo>
                  <a:pt x="539996" y="536097"/>
                  <a:pt x="429652" y="476683"/>
                  <a:pt x="319596" y="408373"/>
                </a:cubicBezTo>
                <a:cubicBezTo>
                  <a:pt x="286705" y="387958"/>
                  <a:pt x="183131" y="282231"/>
                  <a:pt x="168676" y="266330"/>
                </a:cubicBezTo>
                <a:cubicBezTo>
                  <a:pt x="137582" y="232127"/>
                  <a:pt x="98673" y="202039"/>
                  <a:pt x="79899" y="159798"/>
                </a:cubicBezTo>
                <a:cubicBezTo>
                  <a:pt x="68062" y="133165"/>
                  <a:pt x="55212" y="106959"/>
                  <a:pt x="44388" y="79899"/>
                </a:cubicBezTo>
                <a:cubicBezTo>
                  <a:pt x="37437" y="62522"/>
                  <a:pt x="35722" y="42994"/>
                  <a:pt x="26633" y="26633"/>
                </a:cubicBezTo>
                <a:cubicBezTo>
                  <a:pt x="20536" y="15658"/>
                  <a:pt x="0" y="0"/>
                  <a:pt x="0" y="0"/>
                </a:cubicBez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3951288"/>
            <a:ext cx="15621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2935288"/>
            <a:ext cx="44196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álec 9"/>
          <p:cNvSpPr/>
          <p:nvPr/>
        </p:nvSpPr>
        <p:spPr>
          <a:xfrm>
            <a:off x="1271588" y="76200"/>
            <a:ext cx="1882775" cy="2493963"/>
          </a:xfrm>
          <a:prstGeom prst="can">
            <a:avLst>
              <a:gd name="adj" fmla="val 31952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618" name="TextovéPole 10"/>
          <p:cNvSpPr txBox="1">
            <a:spLocks noChangeArrowheads="1"/>
          </p:cNvSpPr>
          <p:nvPr/>
        </p:nvSpPr>
        <p:spPr bwMode="auto">
          <a:xfrm>
            <a:off x="4708525" y="219075"/>
            <a:ext cx="72945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Popiš, jak by měl dospělý postupovat, když po stisknutí</a:t>
            </a:r>
          </a:p>
          <a:p>
            <a:r>
              <a:rPr lang="cs-CZ" altLang="cs-CZ" sz="2400"/>
              <a:t>spínače se lampička nerozsvítí. Proveď kontrolu kliknutím</a:t>
            </a:r>
          </a:p>
          <a:p>
            <a:r>
              <a:rPr lang="cs-CZ" altLang="cs-CZ" sz="2400"/>
              <a:t>na černý obdélník.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91013" y="1323975"/>
            <a:ext cx="6337300" cy="41544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Měl by zkontrolovat, zda má přívodní kabel se</a:t>
            </a:r>
          </a:p>
          <a:p>
            <a:pPr>
              <a:defRPr/>
            </a:pPr>
            <a:r>
              <a:rPr lang="cs-CZ" sz="2400" dirty="0"/>
              <a:t>       zástrčkou v zásuvce.</a:t>
            </a: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Pokud je zástrčka v zásuvce, pak může</a:t>
            </a:r>
          </a:p>
          <a:p>
            <a:pPr>
              <a:defRPr/>
            </a:pPr>
            <a:r>
              <a:rPr lang="cs-CZ" sz="2400" dirty="0"/>
              <a:t>       být prasklá žárovka.</a:t>
            </a:r>
          </a:p>
          <a:p>
            <a:pPr marL="457200" indent="-457200">
              <a:buFontTx/>
              <a:buAutoNum type="arabicPeriod" startAt="3"/>
              <a:defRPr/>
            </a:pPr>
            <a:r>
              <a:rPr lang="cs-CZ" sz="2400" dirty="0"/>
              <a:t>Při kontrole žárovky je nutné aby</a:t>
            </a:r>
          </a:p>
          <a:p>
            <a:pPr>
              <a:defRPr/>
            </a:pPr>
            <a:r>
              <a:rPr lang="cs-CZ" sz="2400" dirty="0"/>
              <a:t>       zařízení bylo bez proudu.</a:t>
            </a:r>
          </a:p>
          <a:p>
            <a:pPr marL="457200" indent="-457200">
              <a:buFontTx/>
              <a:buAutoNum type="arabicPeriod" startAt="4"/>
              <a:defRPr/>
            </a:pPr>
            <a:r>
              <a:rPr lang="cs-CZ" sz="2400" dirty="0"/>
              <a:t>Pokud je přerušené vlákno žárovky, je</a:t>
            </a:r>
          </a:p>
          <a:p>
            <a:pPr>
              <a:defRPr/>
            </a:pPr>
            <a:r>
              <a:rPr lang="cs-CZ" sz="2400" dirty="0"/>
              <a:t>       potřeba ji vyměnit za novou.</a:t>
            </a:r>
          </a:p>
          <a:p>
            <a:pPr marL="457200" indent="-457200">
              <a:buFontTx/>
              <a:buAutoNum type="arabicPeriod" startAt="5"/>
              <a:defRPr/>
            </a:pPr>
            <a:r>
              <a:rPr lang="cs-CZ" sz="2400" dirty="0"/>
              <a:t>Po zasunutí zástrčky do zásuvky</a:t>
            </a:r>
          </a:p>
          <a:p>
            <a:pPr>
              <a:defRPr/>
            </a:pPr>
            <a:r>
              <a:rPr lang="cs-CZ" sz="2400" dirty="0"/>
              <a:t>       a opětovném stisknutí tlačítka</a:t>
            </a:r>
          </a:p>
          <a:p>
            <a:pPr>
              <a:defRPr/>
            </a:pPr>
            <a:r>
              <a:rPr lang="cs-CZ" sz="2400" dirty="0"/>
              <a:t>       se lampička rozsvítí.</a:t>
            </a:r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4335463" y="1427163"/>
            <a:ext cx="6248400" cy="4094162"/>
            <a:chOff x="4419598" y="1323192"/>
            <a:chExt cx="6247485" cy="4093777"/>
          </a:xfrm>
        </p:grpSpPr>
        <p:sp>
          <p:nvSpPr>
            <p:cNvPr id="15" name="Obdélník 14"/>
            <p:cNvSpPr/>
            <p:nvPr/>
          </p:nvSpPr>
          <p:spPr>
            <a:xfrm>
              <a:off x="4419598" y="1323192"/>
              <a:ext cx="6247485" cy="46191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419598" y="1777174"/>
              <a:ext cx="5291950" cy="70478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419598" y="2481958"/>
              <a:ext cx="4971322" cy="106193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419598" y="3543895"/>
              <a:ext cx="5291950" cy="40636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4419598" y="3950257"/>
              <a:ext cx="4487205" cy="106035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419598" y="5010607"/>
              <a:ext cx="3001522" cy="40636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3.33333E-6 L -0.00156 0.057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27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4" descr="Desko 3274-0182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47100" y="4684713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06" name="Picture 2" descr="Fing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7576837">
            <a:off x="9342437" y="2293938"/>
            <a:ext cx="17430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/>
          <p:nvPr/>
        </p:nvCxnSpPr>
        <p:spPr>
          <a:xfrm flipV="1">
            <a:off x="10280650" y="5637213"/>
            <a:ext cx="1911350" cy="4524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9637" name="Picture 6" descr="Stolní lampa Corralee dřevo, bílé látkové stíni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4196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olný tvar: obrazec 4"/>
          <p:cNvSpPr/>
          <p:nvPr/>
        </p:nvSpPr>
        <p:spPr>
          <a:xfrm>
            <a:off x="2298700" y="4092575"/>
            <a:ext cx="6518275" cy="2373313"/>
          </a:xfrm>
          <a:custGeom>
            <a:avLst/>
            <a:gdLst>
              <a:gd name="connsiteX0" fmla="*/ 7306322 w 7306322"/>
              <a:gd name="connsiteY0" fmla="*/ 1438183 h 1704513"/>
              <a:gd name="connsiteX1" fmla="*/ 7261934 w 7306322"/>
              <a:gd name="connsiteY1" fmla="*/ 1447061 h 1704513"/>
              <a:gd name="connsiteX2" fmla="*/ 7190912 w 7306322"/>
              <a:gd name="connsiteY2" fmla="*/ 1491449 h 1704513"/>
              <a:gd name="connsiteX3" fmla="*/ 6853561 w 7306322"/>
              <a:gd name="connsiteY3" fmla="*/ 1562470 h 1704513"/>
              <a:gd name="connsiteX4" fmla="*/ 6356412 w 7306322"/>
              <a:gd name="connsiteY4" fmla="*/ 1651247 h 1704513"/>
              <a:gd name="connsiteX5" fmla="*/ 5823751 w 7306322"/>
              <a:gd name="connsiteY5" fmla="*/ 1677880 h 1704513"/>
              <a:gd name="connsiteX6" fmla="*/ 5104660 w 7306322"/>
              <a:gd name="connsiteY6" fmla="*/ 1704513 h 1704513"/>
              <a:gd name="connsiteX7" fmla="*/ 4731798 w 7306322"/>
              <a:gd name="connsiteY7" fmla="*/ 1695635 h 1704513"/>
              <a:gd name="connsiteX8" fmla="*/ 4305670 w 7306322"/>
              <a:gd name="connsiteY8" fmla="*/ 1535837 h 1704513"/>
              <a:gd name="connsiteX9" fmla="*/ 4110361 w 7306322"/>
              <a:gd name="connsiteY9" fmla="*/ 1464816 h 1704513"/>
              <a:gd name="connsiteX10" fmla="*/ 3542190 w 7306322"/>
              <a:gd name="connsiteY10" fmla="*/ 1260630 h 1704513"/>
              <a:gd name="connsiteX11" fmla="*/ 3426780 w 7306322"/>
              <a:gd name="connsiteY11" fmla="*/ 1180730 h 1704513"/>
              <a:gd name="connsiteX12" fmla="*/ 3293615 w 7306322"/>
              <a:gd name="connsiteY12" fmla="*/ 1038688 h 1704513"/>
              <a:gd name="connsiteX13" fmla="*/ 3062796 w 7306322"/>
              <a:gd name="connsiteY13" fmla="*/ 941033 h 1704513"/>
              <a:gd name="connsiteX14" fmla="*/ 2388093 w 7306322"/>
              <a:gd name="connsiteY14" fmla="*/ 727969 h 1704513"/>
              <a:gd name="connsiteX15" fmla="*/ 2139518 w 7306322"/>
              <a:gd name="connsiteY15" fmla="*/ 710214 h 1704513"/>
              <a:gd name="connsiteX16" fmla="*/ 1118586 w 7306322"/>
              <a:gd name="connsiteY16" fmla="*/ 674703 h 1704513"/>
              <a:gd name="connsiteX17" fmla="*/ 967666 w 7306322"/>
              <a:gd name="connsiteY17" fmla="*/ 630315 h 1704513"/>
              <a:gd name="connsiteX18" fmla="*/ 665825 w 7306322"/>
              <a:gd name="connsiteY18" fmla="*/ 568171 h 1704513"/>
              <a:gd name="connsiteX19" fmla="*/ 319596 w 7306322"/>
              <a:gd name="connsiteY19" fmla="*/ 408373 h 1704513"/>
              <a:gd name="connsiteX20" fmla="*/ 168676 w 7306322"/>
              <a:gd name="connsiteY20" fmla="*/ 266330 h 1704513"/>
              <a:gd name="connsiteX21" fmla="*/ 79899 w 7306322"/>
              <a:gd name="connsiteY21" fmla="*/ 159798 h 1704513"/>
              <a:gd name="connsiteX22" fmla="*/ 44388 w 7306322"/>
              <a:gd name="connsiteY22" fmla="*/ 79899 h 1704513"/>
              <a:gd name="connsiteX23" fmla="*/ 26633 w 7306322"/>
              <a:gd name="connsiteY23" fmla="*/ 26633 h 1704513"/>
              <a:gd name="connsiteX24" fmla="*/ 0 w 7306322"/>
              <a:gd name="connsiteY24" fmla="*/ 0 h 17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306322" h="1704513">
                <a:moveTo>
                  <a:pt x="7306322" y="1438183"/>
                </a:moveTo>
                <a:cubicBezTo>
                  <a:pt x="7291526" y="1441142"/>
                  <a:pt x="7275430" y="1440313"/>
                  <a:pt x="7261934" y="1447061"/>
                </a:cubicBezTo>
                <a:cubicBezTo>
                  <a:pt x="7191606" y="1482224"/>
                  <a:pt x="7244722" y="1479637"/>
                  <a:pt x="7190912" y="1491449"/>
                </a:cubicBezTo>
                <a:lnTo>
                  <a:pt x="6853561" y="1562470"/>
                </a:lnTo>
                <a:cubicBezTo>
                  <a:pt x="6676433" y="1599939"/>
                  <a:pt x="6561814" y="1628425"/>
                  <a:pt x="6356412" y="1651247"/>
                </a:cubicBezTo>
                <a:cubicBezTo>
                  <a:pt x="6052676" y="1684995"/>
                  <a:pt x="6297456" y="1662475"/>
                  <a:pt x="5823751" y="1677880"/>
                </a:cubicBezTo>
                <a:lnTo>
                  <a:pt x="5104660" y="1704513"/>
                </a:lnTo>
                <a:lnTo>
                  <a:pt x="4731798" y="1695635"/>
                </a:lnTo>
                <a:cubicBezTo>
                  <a:pt x="4506726" y="1671396"/>
                  <a:pt x="4522754" y="1614776"/>
                  <a:pt x="4305670" y="1535837"/>
                </a:cubicBezTo>
                <a:cubicBezTo>
                  <a:pt x="4240567" y="1512163"/>
                  <a:pt x="4176846" y="1484275"/>
                  <a:pt x="4110361" y="1464816"/>
                </a:cubicBezTo>
                <a:cubicBezTo>
                  <a:pt x="3858030" y="1390963"/>
                  <a:pt x="3849229" y="1473197"/>
                  <a:pt x="3542190" y="1260630"/>
                </a:cubicBezTo>
                <a:cubicBezTo>
                  <a:pt x="3503720" y="1233997"/>
                  <a:pt x="3461682" y="1211893"/>
                  <a:pt x="3426780" y="1180730"/>
                </a:cubicBezTo>
                <a:cubicBezTo>
                  <a:pt x="3378368" y="1137505"/>
                  <a:pt x="3347818" y="1074383"/>
                  <a:pt x="3293615" y="1038688"/>
                </a:cubicBezTo>
                <a:cubicBezTo>
                  <a:pt x="3223843" y="992740"/>
                  <a:pt x="3140633" y="971376"/>
                  <a:pt x="3062796" y="941033"/>
                </a:cubicBezTo>
                <a:cubicBezTo>
                  <a:pt x="2863485" y="863335"/>
                  <a:pt x="2593006" y="768374"/>
                  <a:pt x="2388093" y="727969"/>
                </a:cubicBezTo>
                <a:cubicBezTo>
                  <a:pt x="2306593" y="711899"/>
                  <a:pt x="2222514" y="713696"/>
                  <a:pt x="2139518" y="710214"/>
                </a:cubicBezTo>
                <a:lnTo>
                  <a:pt x="1118586" y="674703"/>
                </a:lnTo>
                <a:cubicBezTo>
                  <a:pt x="1068279" y="659907"/>
                  <a:pt x="1018709" y="642325"/>
                  <a:pt x="967666" y="630315"/>
                </a:cubicBezTo>
                <a:cubicBezTo>
                  <a:pt x="867673" y="606787"/>
                  <a:pt x="765366" y="593544"/>
                  <a:pt x="665825" y="568171"/>
                </a:cubicBezTo>
                <a:cubicBezTo>
                  <a:pt x="539996" y="536097"/>
                  <a:pt x="429652" y="476683"/>
                  <a:pt x="319596" y="408373"/>
                </a:cubicBezTo>
                <a:cubicBezTo>
                  <a:pt x="286705" y="387958"/>
                  <a:pt x="183131" y="282231"/>
                  <a:pt x="168676" y="266330"/>
                </a:cubicBezTo>
                <a:cubicBezTo>
                  <a:pt x="137582" y="232127"/>
                  <a:pt x="98673" y="202039"/>
                  <a:pt x="79899" y="159798"/>
                </a:cubicBezTo>
                <a:cubicBezTo>
                  <a:pt x="68062" y="133165"/>
                  <a:pt x="55212" y="106959"/>
                  <a:pt x="44388" y="79899"/>
                </a:cubicBezTo>
                <a:cubicBezTo>
                  <a:pt x="37437" y="62522"/>
                  <a:pt x="35722" y="42994"/>
                  <a:pt x="26633" y="26633"/>
                </a:cubicBezTo>
                <a:cubicBezTo>
                  <a:pt x="20536" y="15658"/>
                  <a:pt x="0" y="0"/>
                  <a:pt x="0" y="0"/>
                </a:cubicBez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3951288"/>
            <a:ext cx="15621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2935288"/>
            <a:ext cx="44196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álec 9"/>
          <p:cNvSpPr/>
          <p:nvPr/>
        </p:nvSpPr>
        <p:spPr>
          <a:xfrm>
            <a:off x="1271588" y="76200"/>
            <a:ext cx="1882775" cy="2493963"/>
          </a:xfrm>
          <a:prstGeom prst="can">
            <a:avLst>
              <a:gd name="adj" fmla="val 31952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69642" name="Skupina 2"/>
          <p:cNvGrpSpPr>
            <a:grpSpLocks/>
          </p:cNvGrpSpPr>
          <p:nvPr/>
        </p:nvGrpSpPr>
        <p:grpSpPr bwMode="auto">
          <a:xfrm>
            <a:off x="2914650" y="3429000"/>
            <a:ext cx="1263650" cy="817563"/>
            <a:chOff x="5529900" y="3520132"/>
            <a:chExt cx="1423987" cy="900112"/>
          </a:xfrm>
        </p:grpSpPr>
        <p:pic>
          <p:nvPicPr>
            <p:cNvPr id="69645" name="Picture 2" descr="Light Bulb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3509332">
              <a:off x="5791838" y="3258194"/>
              <a:ext cx="900112" cy="14239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Volný tvar: obrazec 1"/>
            <p:cNvSpPr/>
            <p:nvPr/>
          </p:nvSpPr>
          <p:spPr>
            <a:xfrm>
              <a:off x="6363541" y="3684424"/>
              <a:ext cx="203938" cy="265664"/>
            </a:xfrm>
            <a:custGeom>
              <a:avLst/>
              <a:gdLst>
                <a:gd name="connsiteX0" fmla="*/ 100584 w 202613"/>
                <a:gd name="connsiteY0" fmla="*/ 1060 h 266236"/>
                <a:gd name="connsiteX1" fmla="*/ 18288 w 202613"/>
                <a:gd name="connsiteY1" fmla="*/ 37636 h 266236"/>
                <a:gd name="connsiteX2" fmla="*/ 0 w 202613"/>
                <a:gd name="connsiteY2" fmla="*/ 74212 h 266236"/>
                <a:gd name="connsiteX3" fmla="*/ 18288 w 202613"/>
                <a:gd name="connsiteY3" fmla="*/ 138220 h 266236"/>
                <a:gd name="connsiteX4" fmla="*/ 36576 w 202613"/>
                <a:gd name="connsiteY4" fmla="*/ 193084 h 266236"/>
                <a:gd name="connsiteX5" fmla="*/ 109728 w 202613"/>
                <a:gd name="connsiteY5" fmla="*/ 202228 h 266236"/>
                <a:gd name="connsiteX6" fmla="*/ 164592 w 202613"/>
                <a:gd name="connsiteY6" fmla="*/ 266236 h 266236"/>
                <a:gd name="connsiteX7" fmla="*/ 201168 w 202613"/>
                <a:gd name="connsiteY7" fmla="*/ 193084 h 266236"/>
                <a:gd name="connsiteX8" fmla="*/ 146304 w 202613"/>
                <a:gd name="connsiteY8" fmla="*/ 83356 h 266236"/>
                <a:gd name="connsiteX9" fmla="*/ 100584 w 202613"/>
                <a:gd name="connsiteY9" fmla="*/ 1060 h 266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2613" h="266236">
                  <a:moveTo>
                    <a:pt x="100584" y="1060"/>
                  </a:moveTo>
                  <a:cubicBezTo>
                    <a:pt x="79248" y="-6560"/>
                    <a:pt x="26831" y="29093"/>
                    <a:pt x="18288" y="37636"/>
                  </a:cubicBezTo>
                  <a:cubicBezTo>
                    <a:pt x="8649" y="47275"/>
                    <a:pt x="6096" y="62020"/>
                    <a:pt x="0" y="74212"/>
                  </a:cubicBezTo>
                  <a:cubicBezTo>
                    <a:pt x="30730" y="166403"/>
                    <a:pt x="-16157" y="23403"/>
                    <a:pt x="18288" y="138220"/>
                  </a:cubicBezTo>
                  <a:cubicBezTo>
                    <a:pt x="23827" y="156684"/>
                    <a:pt x="20783" y="182029"/>
                    <a:pt x="36576" y="193084"/>
                  </a:cubicBezTo>
                  <a:cubicBezTo>
                    <a:pt x="56708" y="207176"/>
                    <a:pt x="85344" y="199180"/>
                    <a:pt x="109728" y="202228"/>
                  </a:cubicBezTo>
                  <a:cubicBezTo>
                    <a:pt x="131990" y="269014"/>
                    <a:pt x="109314" y="252417"/>
                    <a:pt x="164592" y="266236"/>
                  </a:cubicBezTo>
                  <a:cubicBezTo>
                    <a:pt x="176784" y="241852"/>
                    <a:pt x="197983" y="220159"/>
                    <a:pt x="201168" y="193084"/>
                  </a:cubicBezTo>
                  <a:cubicBezTo>
                    <a:pt x="208146" y="133770"/>
                    <a:pt x="189866" y="107117"/>
                    <a:pt x="146304" y="83356"/>
                  </a:cubicBezTo>
                  <a:cubicBezTo>
                    <a:pt x="73891" y="43858"/>
                    <a:pt x="121920" y="8680"/>
                    <a:pt x="100584" y="106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69643" name="Picture 4" descr="Father Bust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73638" y="355600"/>
            <a:ext cx="3986212" cy="491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8" name="Skupina 27"/>
          <p:cNvGrpSpPr/>
          <p:nvPr/>
        </p:nvGrpSpPr>
        <p:grpSpPr>
          <a:xfrm>
            <a:off x="6102776" y="1926134"/>
            <a:ext cx="1610157" cy="1232793"/>
            <a:chOff x="6102776" y="1926134"/>
            <a:chExt cx="1610157" cy="1232793"/>
          </a:xfrm>
          <a:solidFill>
            <a:srgbClr val="FFCC99"/>
          </a:solidFill>
        </p:grpSpPr>
        <p:sp>
          <p:nvSpPr>
            <p:cNvPr id="6" name="Obdélník 5"/>
            <p:cNvSpPr/>
            <p:nvPr/>
          </p:nvSpPr>
          <p:spPr>
            <a:xfrm>
              <a:off x="6102776" y="2403219"/>
              <a:ext cx="1610157" cy="7557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louk 7"/>
            <p:cNvSpPr/>
            <p:nvPr/>
          </p:nvSpPr>
          <p:spPr>
            <a:xfrm rot="8070485">
              <a:off x="6320428" y="1915744"/>
              <a:ext cx="1015268" cy="1036047"/>
            </a:xfrm>
            <a:prstGeom prst="arc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6430726" y="2661291"/>
              <a:ext cx="954256" cy="304440"/>
              <a:chOff x="9835664" y="1283579"/>
              <a:chExt cx="954256" cy="304440"/>
            </a:xfrm>
            <a:grpFill/>
          </p:grpSpPr>
          <p:cxnSp>
            <p:nvCxnSpPr>
              <p:cNvPr id="13" name="Přímá spojnice 12"/>
              <p:cNvCxnSpPr>
                <a:cxnSpLocks/>
              </p:cNvCxnSpPr>
              <p:nvPr/>
            </p:nvCxnSpPr>
            <p:spPr>
              <a:xfrm>
                <a:off x="10528452" y="1295992"/>
                <a:ext cx="261468" cy="292027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>
                <a:cxnSpLocks/>
              </p:cNvCxnSpPr>
              <p:nvPr/>
            </p:nvCxnSpPr>
            <p:spPr>
              <a:xfrm flipH="1">
                <a:off x="9835664" y="1283579"/>
                <a:ext cx="132869" cy="300947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727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72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2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ovéPole 1"/>
          <p:cNvSpPr txBox="1">
            <a:spLocks noChangeArrowheads="1"/>
          </p:cNvSpPr>
          <p:nvPr/>
        </p:nvSpPr>
        <p:spPr bwMode="auto">
          <a:xfrm>
            <a:off x="658813" y="374650"/>
            <a:ext cx="10423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 úrazu elektrickým proudem je třeba postiženému okamžitě poskytnout pomoc.</a:t>
            </a:r>
          </a:p>
          <a:p>
            <a:r>
              <a:rPr lang="cs-CZ" altLang="cs-CZ" sz="2400"/>
              <a:t>Seřaď kliknutím správný postup poskytnutí pomoci.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58813" y="1625600"/>
            <a:ext cx="5241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Nedýchá- li, ihned zavést umělé dýchání.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28650" y="2446338"/>
            <a:ext cx="2046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Přivolat lékaře.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28650" y="3429000"/>
            <a:ext cx="6662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Vyprostit postiženého z dosahu elektrického proudu</a:t>
            </a:r>
          </a:p>
        </p:txBody>
      </p:sp>
      <p:sp>
        <p:nvSpPr>
          <p:cNvPr id="70662" name="TextovéPole 5"/>
          <p:cNvSpPr txBox="1">
            <a:spLocks noChangeArrowheads="1"/>
          </p:cNvSpPr>
          <p:nvPr/>
        </p:nvSpPr>
        <p:spPr bwMode="auto">
          <a:xfrm>
            <a:off x="658813" y="4411663"/>
            <a:ext cx="573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1.</a:t>
            </a:r>
          </a:p>
        </p:txBody>
      </p:sp>
      <p:sp>
        <p:nvSpPr>
          <p:cNvPr id="70663" name="TextovéPole 6"/>
          <p:cNvSpPr txBox="1">
            <a:spLocks noChangeArrowheads="1"/>
          </p:cNvSpPr>
          <p:nvPr/>
        </p:nvSpPr>
        <p:spPr bwMode="auto">
          <a:xfrm>
            <a:off x="658813" y="5084763"/>
            <a:ext cx="573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2.</a:t>
            </a:r>
          </a:p>
        </p:txBody>
      </p:sp>
      <p:sp>
        <p:nvSpPr>
          <p:cNvPr id="70664" name="TextovéPole 7"/>
          <p:cNvSpPr txBox="1">
            <a:spLocks noChangeArrowheads="1"/>
          </p:cNvSpPr>
          <p:nvPr/>
        </p:nvSpPr>
        <p:spPr bwMode="auto">
          <a:xfrm>
            <a:off x="658813" y="5792788"/>
            <a:ext cx="573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3.</a:t>
            </a:r>
          </a:p>
        </p:txBody>
      </p:sp>
      <p:pic>
        <p:nvPicPr>
          <p:cNvPr id="7066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43888" y="2143125"/>
            <a:ext cx="3740150" cy="280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4.81481E-6 L 0.07122 0.163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1.85185E-6 L 0.06745 0.520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" y="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L 0.07304 0.505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2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ovéPole 3"/>
          <p:cNvSpPr txBox="1">
            <a:spLocks noChangeArrowheads="1"/>
          </p:cNvSpPr>
          <p:nvPr/>
        </p:nvSpPr>
        <p:spPr bwMode="auto">
          <a:xfrm>
            <a:off x="758825" y="622300"/>
            <a:ext cx="102695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Napiš do notesu, jak </a:t>
            </a:r>
            <a:r>
              <a:rPr lang="cs-CZ" altLang="cs-CZ" sz="2400" dirty="0" smtClean="0"/>
              <a:t>bys postiženého </a:t>
            </a:r>
            <a:r>
              <a:rPr lang="cs-CZ" altLang="cs-CZ" sz="2400" dirty="0"/>
              <a:t>vyprošťoval  z dosahu elektrického proudu.</a:t>
            </a:r>
          </a:p>
        </p:txBody>
      </p:sp>
      <p:sp>
        <p:nvSpPr>
          <p:cNvPr id="71683" name="TextovéPole 5"/>
          <p:cNvSpPr txBox="1">
            <a:spLocks noChangeArrowheads="1"/>
          </p:cNvSpPr>
          <p:nvPr/>
        </p:nvSpPr>
        <p:spPr bwMode="auto">
          <a:xfrm>
            <a:off x="877888" y="1554163"/>
            <a:ext cx="60658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Vypnutím příslušného vypínače.</a:t>
            </a:r>
          </a:p>
          <a:p>
            <a:r>
              <a:rPr lang="cs-CZ" altLang="cs-CZ" sz="2400"/>
              <a:t>Vytáhnutím zástrčky ze zásuvky</a:t>
            </a:r>
          </a:p>
          <a:p>
            <a:r>
              <a:rPr lang="cs-CZ" altLang="cs-CZ" sz="2400"/>
              <a:t>Vypnutím jističe nebo vyšroubováním pojistky</a:t>
            </a:r>
          </a:p>
          <a:p>
            <a:r>
              <a:rPr lang="cs-CZ" altLang="cs-CZ" sz="2400"/>
              <a:t>Odsunutí vodiče od postiženého</a:t>
            </a:r>
          </a:p>
        </p:txBody>
      </p:sp>
      <p:sp>
        <p:nvSpPr>
          <p:cNvPr id="7" name="Obdélník 6"/>
          <p:cNvSpPr/>
          <p:nvPr/>
        </p:nvSpPr>
        <p:spPr>
          <a:xfrm>
            <a:off x="877888" y="1427163"/>
            <a:ext cx="6665912" cy="1928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/>
              <a:t>Kontrola</a:t>
            </a:r>
          </a:p>
        </p:txBody>
      </p:sp>
      <p:pic>
        <p:nvPicPr>
          <p:cNvPr id="71685" name="Picture 2" descr="Boy Cart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613" y="2339975"/>
            <a:ext cx="285750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ovéPole 2"/>
          <p:cNvSpPr txBox="1">
            <a:spLocks noChangeArrowheads="1"/>
          </p:cNvSpPr>
          <p:nvPr/>
        </p:nvSpPr>
        <p:spPr bwMode="auto">
          <a:xfrm>
            <a:off x="3606800" y="12668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http://www.clker.com/clipart-6946.html</a:t>
            </a:r>
          </a:p>
        </p:txBody>
      </p:sp>
      <p:sp>
        <p:nvSpPr>
          <p:cNvPr id="72707" name="TextovéPole 4"/>
          <p:cNvSpPr txBox="1">
            <a:spLocks noChangeArrowheads="1"/>
          </p:cNvSpPr>
          <p:nvPr/>
        </p:nvSpPr>
        <p:spPr bwMode="auto">
          <a:xfrm>
            <a:off x="3606800" y="163671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http://www.clker.com/clipart-bulb-lamp.html</a:t>
            </a:r>
          </a:p>
        </p:txBody>
      </p:sp>
      <p:sp>
        <p:nvSpPr>
          <p:cNvPr id="72708" name="TextovéPole 6"/>
          <p:cNvSpPr txBox="1">
            <a:spLocks noChangeArrowheads="1"/>
          </p:cNvSpPr>
          <p:nvPr/>
        </p:nvSpPr>
        <p:spPr bwMode="auto">
          <a:xfrm>
            <a:off x="3606800" y="20050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http://www.clker.com/clipart-electric-throw-switch.html</a:t>
            </a:r>
          </a:p>
        </p:txBody>
      </p:sp>
      <p:sp>
        <p:nvSpPr>
          <p:cNvPr id="72709" name="TextovéPole 8"/>
          <p:cNvSpPr txBox="1">
            <a:spLocks noChangeArrowheads="1"/>
          </p:cNvSpPr>
          <p:nvPr/>
        </p:nvSpPr>
        <p:spPr bwMode="auto">
          <a:xfrm>
            <a:off x="3606800" y="2374900"/>
            <a:ext cx="60944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2021-10-20]. Dostupný pod licencí Public Domain na WWW: &lt;https://pixabay.com/vectors/alarm-bell-doorbell-electric-2027136/&gt;</a:t>
            </a:r>
            <a:endParaRPr lang="cs-CZ" altLang="cs-CZ"/>
          </a:p>
        </p:txBody>
      </p:sp>
      <p:sp>
        <p:nvSpPr>
          <p:cNvPr id="72710" name="TextovéPole 6"/>
          <p:cNvSpPr txBox="1">
            <a:spLocks noChangeArrowheads="1"/>
          </p:cNvSpPr>
          <p:nvPr/>
        </p:nvSpPr>
        <p:spPr bwMode="auto">
          <a:xfrm>
            <a:off x="3606800" y="35290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http://www.clker.com/clipart-11021.html</a:t>
            </a:r>
          </a:p>
        </p:txBody>
      </p:sp>
      <p:sp>
        <p:nvSpPr>
          <p:cNvPr id="72711" name="TextovéPole 8"/>
          <p:cNvSpPr txBox="1">
            <a:spLocks noChangeArrowheads="1"/>
          </p:cNvSpPr>
          <p:nvPr/>
        </p:nvSpPr>
        <p:spPr bwMode="auto">
          <a:xfrm>
            <a:off x="3619500" y="39227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http://www.clker.com/clipart-oak-tree.html</a:t>
            </a:r>
          </a:p>
        </p:txBody>
      </p:sp>
      <p:sp>
        <p:nvSpPr>
          <p:cNvPr id="72712" name="TextovéPole 10"/>
          <p:cNvSpPr txBox="1">
            <a:spLocks noChangeArrowheads="1"/>
          </p:cNvSpPr>
          <p:nvPr/>
        </p:nvSpPr>
        <p:spPr bwMode="auto">
          <a:xfrm>
            <a:off x="3606800" y="418306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http://www.clker.com/clipart-26044.html</a:t>
            </a:r>
          </a:p>
        </p:txBody>
      </p:sp>
      <p:sp>
        <p:nvSpPr>
          <p:cNvPr id="72713" name="TextovéPole 14"/>
          <p:cNvSpPr txBox="1">
            <a:spLocks noChangeArrowheads="1"/>
          </p:cNvSpPr>
          <p:nvPr/>
        </p:nvSpPr>
        <p:spPr bwMode="auto">
          <a:xfrm>
            <a:off x="3606800" y="45053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http://www.clker.com/clipart-dancing-silhouette.html</a:t>
            </a:r>
          </a:p>
        </p:txBody>
      </p:sp>
      <p:sp>
        <p:nvSpPr>
          <p:cNvPr id="72714" name="TextovéPole 16"/>
          <p:cNvSpPr txBox="1">
            <a:spLocks noChangeArrowheads="1"/>
          </p:cNvSpPr>
          <p:nvPr/>
        </p:nvSpPr>
        <p:spPr bwMode="auto">
          <a:xfrm>
            <a:off x="3606800" y="488473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http://www.clker.com/clipart-thinking-person.html</a:t>
            </a:r>
          </a:p>
        </p:txBody>
      </p:sp>
      <p:sp>
        <p:nvSpPr>
          <p:cNvPr id="72715" name="TextovéPole 18"/>
          <p:cNvSpPr txBox="1">
            <a:spLocks noChangeArrowheads="1"/>
          </p:cNvSpPr>
          <p:nvPr/>
        </p:nvSpPr>
        <p:spPr bwMode="auto">
          <a:xfrm>
            <a:off x="3606800" y="52530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http://www.clker.com/clipart-26705.html</a:t>
            </a:r>
          </a:p>
        </p:txBody>
      </p:sp>
      <p:sp>
        <p:nvSpPr>
          <p:cNvPr id="72716" name="TextovéPole 20"/>
          <p:cNvSpPr txBox="1">
            <a:spLocks noChangeArrowheads="1"/>
          </p:cNvSpPr>
          <p:nvPr/>
        </p:nvSpPr>
        <p:spPr bwMode="auto">
          <a:xfrm>
            <a:off x="3606800" y="56229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http://www.clker.com/clipart-10069.html</a:t>
            </a:r>
          </a:p>
        </p:txBody>
      </p:sp>
      <p:sp>
        <p:nvSpPr>
          <p:cNvPr id="72717" name="TextovéPole 22"/>
          <p:cNvSpPr txBox="1">
            <a:spLocks noChangeArrowheads="1"/>
          </p:cNvSpPr>
          <p:nvPr/>
        </p:nvSpPr>
        <p:spPr bwMode="auto">
          <a:xfrm>
            <a:off x="3606800" y="59356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http://www.clker.com/clipart-half-lit-lightbulb.html</a:t>
            </a:r>
          </a:p>
        </p:txBody>
      </p:sp>
      <p:sp>
        <p:nvSpPr>
          <p:cNvPr id="72718" name="TextovéPole 3"/>
          <p:cNvSpPr txBox="1">
            <a:spLocks noChangeArrowheads="1"/>
          </p:cNvSpPr>
          <p:nvPr/>
        </p:nvSpPr>
        <p:spPr bwMode="auto">
          <a:xfrm>
            <a:off x="3606800" y="512763"/>
            <a:ext cx="64722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 2021- 10 – 24 ]. Dostupné pod licencí Public domain na WWW:</a:t>
            </a:r>
          </a:p>
        </p:txBody>
      </p:sp>
      <p:sp>
        <p:nvSpPr>
          <p:cNvPr id="72719" name="TextovéPole 4"/>
          <p:cNvSpPr txBox="1">
            <a:spLocks noChangeArrowheads="1"/>
          </p:cNvSpPr>
          <p:nvPr/>
        </p:nvSpPr>
        <p:spPr bwMode="auto">
          <a:xfrm>
            <a:off x="3455988" y="126841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0" name="TextovéPole 17"/>
          <p:cNvSpPr txBox="1">
            <a:spLocks noChangeArrowheads="1"/>
          </p:cNvSpPr>
          <p:nvPr/>
        </p:nvSpPr>
        <p:spPr bwMode="auto">
          <a:xfrm>
            <a:off x="3430588" y="16319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1" name="TextovéPole 18"/>
          <p:cNvSpPr txBox="1">
            <a:spLocks noChangeArrowheads="1"/>
          </p:cNvSpPr>
          <p:nvPr/>
        </p:nvSpPr>
        <p:spPr bwMode="auto">
          <a:xfrm>
            <a:off x="3455988" y="20177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2" name="TextovéPole 19"/>
          <p:cNvSpPr txBox="1">
            <a:spLocks noChangeArrowheads="1"/>
          </p:cNvSpPr>
          <p:nvPr/>
        </p:nvSpPr>
        <p:spPr bwMode="auto">
          <a:xfrm>
            <a:off x="3430588" y="35321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3" name="TextovéPole 20"/>
          <p:cNvSpPr txBox="1">
            <a:spLocks noChangeArrowheads="1"/>
          </p:cNvSpPr>
          <p:nvPr/>
        </p:nvSpPr>
        <p:spPr bwMode="auto">
          <a:xfrm>
            <a:off x="3411538" y="38655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4" name="TextovéPole 21"/>
          <p:cNvSpPr txBox="1">
            <a:spLocks noChangeArrowheads="1"/>
          </p:cNvSpPr>
          <p:nvPr/>
        </p:nvSpPr>
        <p:spPr bwMode="auto">
          <a:xfrm>
            <a:off x="3390900" y="41703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5" name="TextovéPole 22"/>
          <p:cNvSpPr txBox="1">
            <a:spLocks noChangeArrowheads="1"/>
          </p:cNvSpPr>
          <p:nvPr/>
        </p:nvSpPr>
        <p:spPr bwMode="auto">
          <a:xfrm>
            <a:off x="3430588" y="44735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6" name="TextovéPole 23"/>
          <p:cNvSpPr txBox="1">
            <a:spLocks noChangeArrowheads="1"/>
          </p:cNvSpPr>
          <p:nvPr/>
        </p:nvSpPr>
        <p:spPr bwMode="auto">
          <a:xfrm>
            <a:off x="3430588" y="48625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7" name="TextovéPole 24"/>
          <p:cNvSpPr txBox="1">
            <a:spLocks noChangeArrowheads="1"/>
          </p:cNvSpPr>
          <p:nvPr/>
        </p:nvSpPr>
        <p:spPr bwMode="auto">
          <a:xfrm>
            <a:off x="3449638" y="52514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8" name="TextovéPole 25"/>
          <p:cNvSpPr txBox="1">
            <a:spLocks noChangeArrowheads="1"/>
          </p:cNvSpPr>
          <p:nvPr/>
        </p:nvSpPr>
        <p:spPr bwMode="auto">
          <a:xfrm>
            <a:off x="3430588" y="56118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29" name="TextovéPole 26"/>
          <p:cNvSpPr txBox="1">
            <a:spLocks noChangeArrowheads="1"/>
          </p:cNvSpPr>
          <p:nvPr/>
        </p:nvSpPr>
        <p:spPr bwMode="auto">
          <a:xfrm>
            <a:off x="3455988" y="5915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2730" name="TextovéPole 5"/>
          <p:cNvSpPr txBox="1">
            <a:spLocks noChangeArrowheads="1"/>
          </p:cNvSpPr>
          <p:nvPr/>
        </p:nvSpPr>
        <p:spPr bwMode="auto">
          <a:xfrm>
            <a:off x="7396163" y="1238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1" name="TextovéPole 28"/>
          <p:cNvSpPr txBox="1">
            <a:spLocks noChangeArrowheads="1"/>
          </p:cNvSpPr>
          <p:nvPr/>
        </p:nvSpPr>
        <p:spPr bwMode="auto">
          <a:xfrm>
            <a:off x="7986713" y="1595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2" name="TextovéPole 29"/>
          <p:cNvSpPr txBox="1">
            <a:spLocks noChangeArrowheads="1"/>
          </p:cNvSpPr>
          <p:nvPr/>
        </p:nvSpPr>
        <p:spPr bwMode="auto">
          <a:xfrm>
            <a:off x="8921750" y="19589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3" name="TextovéPole 30"/>
          <p:cNvSpPr txBox="1">
            <a:spLocks noChangeArrowheads="1"/>
          </p:cNvSpPr>
          <p:nvPr/>
        </p:nvSpPr>
        <p:spPr bwMode="auto">
          <a:xfrm>
            <a:off x="7521575" y="35115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4" name="TextovéPole 31"/>
          <p:cNvSpPr txBox="1">
            <a:spLocks noChangeArrowheads="1"/>
          </p:cNvSpPr>
          <p:nvPr/>
        </p:nvSpPr>
        <p:spPr bwMode="auto">
          <a:xfrm>
            <a:off x="7696200" y="38893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5" name="TextovéPole 32"/>
          <p:cNvSpPr txBox="1">
            <a:spLocks noChangeArrowheads="1"/>
          </p:cNvSpPr>
          <p:nvPr/>
        </p:nvSpPr>
        <p:spPr bwMode="auto">
          <a:xfrm>
            <a:off x="7473950" y="41910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6" name="TextovéPole 33"/>
          <p:cNvSpPr txBox="1">
            <a:spLocks noChangeArrowheads="1"/>
          </p:cNvSpPr>
          <p:nvPr/>
        </p:nvSpPr>
        <p:spPr bwMode="auto">
          <a:xfrm>
            <a:off x="8650288" y="45291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7" name="TextovéPole 34"/>
          <p:cNvSpPr txBox="1">
            <a:spLocks noChangeArrowheads="1"/>
          </p:cNvSpPr>
          <p:nvPr/>
        </p:nvSpPr>
        <p:spPr bwMode="auto">
          <a:xfrm>
            <a:off x="8434388" y="48688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8" name="TextovéPole 35"/>
          <p:cNvSpPr txBox="1">
            <a:spLocks noChangeArrowheads="1"/>
          </p:cNvSpPr>
          <p:nvPr/>
        </p:nvSpPr>
        <p:spPr bwMode="auto">
          <a:xfrm>
            <a:off x="7469188" y="5302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39" name="TextovéPole 36"/>
          <p:cNvSpPr txBox="1">
            <a:spLocks noChangeArrowheads="1"/>
          </p:cNvSpPr>
          <p:nvPr/>
        </p:nvSpPr>
        <p:spPr bwMode="auto">
          <a:xfrm>
            <a:off x="7469188" y="5621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2740" name="TextovéPole 37"/>
          <p:cNvSpPr txBox="1">
            <a:spLocks noChangeArrowheads="1"/>
          </p:cNvSpPr>
          <p:nvPr/>
        </p:nvSpPr>
        <p:spPr bwMode="auto">
          <a:xfrm>
            <a:off x="8434388" y="5915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extovéPole 2"/>
          <p:cNvSpPr txBox="1">
            <a:spLocks noChangeArrowheads="1"/>
          </p:cNvSpPr>
          <p:nvPr/>
        </p:nvSpPr>
        <p:spPr bwMode="auto">
          <a:xfrm>
            <a:off x="2671763" y="323850"/>
            <a:ext cx="8310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stevepb. Pixabay.com: [online]. [cit. 2021-10-21]. Dostupný pod licencí Public Domain na WWW: &lt;https://pixabay.com/photos/ironing-press-clothing-clothes-403074/&gt;.</a:t>
            </a:r>
            <a:endParaRPr lang="cs-CZ" altLang="cs-CZ"/>
          </a:p>
        </p:txBody>
      </p:sp>
      <p:sp>
        <p:nvSpPr>
          <p:cNvPr id="73731" name="TextovéPole 3"/>
          <p:cNvSpPr txBox="1">
            <a:spLocks noChangeArrowheads="1"/>
          </p:cNvSpPr>
          <p:nvPr/>
        </p:nvSpPr>
        <p:spPr bwMode="auto">
          <a:xfrm>
            <a:off x="2671763" y="9699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http://www.clker.com/clipart-10631.html</a:t>
            </a:r>
          </a:p>
        </p:txBody>
      </p:sp>
      <p:sp>
        <p:nvSpPr>
          <p:cNvPr id="73732" name="TextovéPole 5"/>
          <p:cNvSpPr txBox="1">
            <a:spLocks noChangeArrowheads="1"/>
          </p:cNvSpPr>
          <p:nvPr/>
        </p:nvSpPr>
        <p:spPr bwMode="auto">
          <a:xfrm>
            <a:off x="2671763" y="13398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http://www.clker.com/clipart-hair-iron-and-blow-dryer.html</a:t>
            </a:r>
          </a:p>
        </p:txBody>
      </p:sp>
      <p:sp>
        <p:nvSpPr>
          <p:cNvPr id="73733" name="TextovéPole 7"/>
          <p:cNvSpPr txBox="1">
            <a:spLocks noChangeArrowheads="1"/>
          </p:cNvSpPr>
          <p:nvPr/>
        </p:nvSpPr>
        <p:spPr bwMode="auto">
          <a:xfrm>
            <a:off x="2671763" y="17081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http://www.clker.com/clipart-9749.html</a:t>
            </a:r>
          </a:p>
        </p:txBody>
      </p:sp>
      <p:sp>
        <p:nvSpPr>
          <p:cNvPr id="73734" name="TextovéPole 9"/>
          <p:cNvSpPr txBox="1">
            <a:spLocks noChangeArrowheads="1"/>
          </p:cNvSpPr>
          <p:nvPr/>
        </p:nvSpPr>
        <p:spPr bwMode="auto">
          <a:xfrm>
            <a:off x="2671763" y="20780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http://www.clker.com/clipart-drill-3.html</a:t>
            </a:r>
          </a:p>
        </p:txBody>
      </p:sp>
      <p:sp>
        <p:nvSpPr>
          <p:cNvPr id="73735" name="TextovéPole 11"/>
          <p:cNvSpPr txBox="1">
            <a:spLocks noChangeArrowheads="1"/>
          </p:cNvSpPr>
          <p:nvPr/>
        </p:nvSpPr>
        <p:spPr bwMode="auto">
          <a:xfrm>
            <a:off x="2671763" y="24479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http://www.clker.com/clipart-10401.html</a:t>
            </a:r>
          </a:p>
        </p:txBody>
      </p:sp>
      <p:sp>
        <p:nvSpPr>
          <p:cNvPr id="73736" name="TextovéPole 13"/>
          <p:cNvSpPr txBox="1">
            <a:spLocks noChangeArrowheads="1"/>
          </p:cNvSpPr>
          <p:nvPr/>
        </p:nvSpPr>
        <p:spPr bwMode="auto">
          <a:xfrm>
            <a:off x="2671763" y="2733675"/>
            <a:ext cx="9010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https://www.veran.cz/eshop/1400-otmin-1/962-elektromotor-kaste-22kw-1410-ot-min-1.html?gclid=EAIaIQobChMInrvbiJzd8wIVHIBQBh3hJw_kEAYYBCABEgJGtPD_BwE#/199-provedeni-patkove-b3</a:t>
            </a:r>
          </a:p>
        </p:txBody>
      </p:sp>
      <p:sp>
        <p:nvSpPr>
          <p:cNvPr id="73737" name="TextovéPole 9"/>
          <p:cNvSpPr txBox="1">
            <a:spLocks noChangeArrowheads="1"/>
          </p:cNvSpPr>
          <p:nvPr/>
        </p:nvSpPr>
        <p:spPr bwMode="auto">
          <a:xfrm>
            <a:off x="2671763" y="35988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http://www.clker.com/clipart-finger.html</a:t>
            </a:r>
          </a:p>
        </p:txBody>
      </p:sp>
      <p:sp>
        <p:nvSpPr>
          <p:cNvPr id="73738" name="TextovéPole 11"/>
          <p:cNvSpPr txBox="1">
            <a:spLocks noChangeArrowheads="1"/>
          </p:cNvSpPr>
          <p:nvPr/>
        </p:nvSpPr>
        <p:spPr bwMode="auto">
          <a:xfrm>
            <a:off x="2671763" y="39401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https://hlavni-vypinace.heureka.cz/desko-3274-018241/</a:t>
            </a:r>
          </a:p>
        </p:txBody>
      </p:sp>
      <p:sp>
        <p:nvSpPr>
          <p:cNvPr id="73739" name="TextovéPole 13"/>
          <p:cNvSpPr txBox="1">
            <a:spLocks noChangeArrowheads="1"/>
          </p:cNvSpPr>
          <p:nvPr/>
        </p:nvSpPr>
        <p:spPr bwMode="auto">
          <a:xfrm>
            <a:off x="2671763" y="42941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http://www.clker.com/clipart-light-bulb-19.html</a:t>
            </a:r>
          </a:p>
        </p:txBody>
      </p:sp>
      <p:sp>
        <p:nvSpPr>
          <p:cNvPr id="73740" name="TextovéPole 15"/>
          <p:cNvSpPr txBox="1">
            <a:spLocks noChangeArrowheads="1"/>
          </p:cNvSpPr>
          <p:nvPr/>
        </p:nvSpPr>
        <p:spPr bwMode="auto">
          <a:xfrm>
            <a:off x="2671763" y="46831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http://www.clker.com/clipart-father-bust-1.html</a:t>
            </a:r>
          </a:p>
        </p:txBody>
      </p:sp>
      <p:sp>
        <p:nvSpPr>
          <p:cNvPr id="73741" name="TextovéPole 17"/>
          <p:cNvSpPr txBox="1">
            <a:spLocks noChangeArrowheads="1"/>
          </p:cNvSpPr>
          <p:nvPr/>
        </p:nvSpPr>
        <p:spPr bwMode="auto">
          <a:xfrm>
            <a:off x="2671763" y="50720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http://www.clker.com/clipart-boy-cartoon.html</a:t>
            </a:r>
          </a:p>
        </p:txBody>
      </p:sp>
      <p:sp>
        <p:nvSpPr>
          <p:cNvPr id="73742" name="TextovéPole 1"/>
          <p:cNvSpPr txBox="1">
            <a:spLocks noChangeArrowheads="1"/>
          </p:cNvSpPr>
          <p:nvPr/>
        </p:nvSpPr>
        <p:spPr bwMode="auto">
          <a:xfrm>
            <a:off x="2473325" y="10033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3" name="TextovéPole 14"/>
          <p:cNvSpPr txBox="1">
            <a:spLocks noChangeArrowheads="1"/>
          </p:cNvSpPr>
          <p:nvPr/>
        </p:nvSpPr>
        <p:spPr bwMode="auto">
          <a:xfrm>
            <a:off x="2473325" y="13493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4" name="TextovéPole 15"/>
          <p:cNvSpPr txBox="1">
            <a:spLocks noChangeArrowheads="1"/>
          </p:cNvSpPr>
          <p:nvPr/>
        </p:nvSpPr>
        <p:spPr bwMode="auto">
          <a:xfrm>
            <a:off x="2486025" y="17160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5" name="TextovéPole 16"/>
          <p:cNvSpPr txBox="1">
            <a:spLocks noChangeArrowheads="1"/>
          </p:cNvSpPr>
          <p:nvPr/>
        </p:nvSpPr>
        <p:spPr bwMode="auto">
          <a:xfrm>
            <a:off x="2498725" y="20716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6" name="TextovéPole 17"/>
          <p:cNvSpPr txBox="1">
            <a:spLocks noChangeArrowheads="1"/>
          </p:cNvSpPr>
          <p:nvPr/>
        </p:nvSpPr>
        <p:spPr bwMode="auto">
          <a:xfrm>
            <a:off x="2486025" y="24558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7" name="TextovéPole 18"/>
          <p:cNvSpPr txBox="1">
            <a:spLocks noChangeArrowheads="1"/>
          </p:cNvSpPr>
          <p:nvPr/>
        </p:nvSpPr>
        <p:spPr bwMode="auto">
          <a:xfrm>
            <a:off x="2498725" y="27495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8" name="TextovéPole 19"/>
          <p:cNvSpPr txBox="1">
            <a:spLocks noChangeArrowheads="1"/>
          </p:cNvSpPr>
          <p:nvPr/>
        </p:nvSpPr>
        <p:spPr bwMode="auto">
          <a:xfrm>
            <a:off x="2486025" y="36306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49" name="TextovéPole 20"/>
          <p:cNvSpPr txBox="1">
            <a:spLocks noChangeArrowheads="1"/>
          </p:cNvSpPr>
          <p:nvPr/>
        </p:nvSpPr>
        <p:spPr bwMode="auto">
          <a:xfrm>
            <a:off x="2486025" y="39608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50" name="TextovéPole 21"/>
          <p:cNvSpPr txBox="1">
            <a:spLocks noChangeArrowheads="1"/>
          </p:cNvSpPr>
          <p:nvPr/>
        </p:nvSpPr>
        <p:spPr bwMode="auto">
          <a:xfrm>
            <a:off x="2486025" y="43100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51" name="TextovéPole 22"/>
          <p:cNvSpPr txBox="1">
            <a:spLocks noChangeArrowheads="1"/>
          </p:cNvSpPr>
          <p:nvPr/>
        </p:nvSpPr>
        <p:spPr bwMode="auto">
          <a:xfrm>
            <a:off x="2487613" y="46656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52" name="TextovéPole 23"/>
          <p:cNvSpPr txBox="1">
            <a:spLocks noChangeArrowheads="1"/>
          </p:cNvSpPr>
          <p:nvPr/>
        </p:nvSpPr>
        <p:spPr bwMode="auto">
          <a:xfrm>
            <a:off x="2520950" y="50911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3753" name="TextovéPole 2"/>
          <p:cNvSpPr txBox="1">
            <a:spLocks noChangeArrowheads="1"/>
          </p:cNvSpPr>
          <p:nvPr/>
        </p:nvSpPr>
        <p:spPr bwMode="auto">
          <a:xfrm>
            <a:off x="6564313" y="9763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4" name="TextovéPole 26"/>
          <p:cNvSpPr txBox="1">
            <a:spLocks noChangeArrowheads="1"/>
          </p:cNvSpPr>
          <p:nvPr/>
        </p:nvSpPr>
        <p:spPr bwMode="auto">
          <a:xfrm>
            <a:off x="8289925" y="13350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5" name="TextovéPole 27"/>
          <p:cNvSpPr txBox="1">
            <a:spLocks noChangeArrowheads="1"/>
          </p:cNvSpPr>
          <p:nvPr/>
        </p:nvSpPr>
        <p:spPr bwMode="auto">
          <a:xfrm>
            <a:off x="6464300" y="17351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6" name="TextovéPole 28"/>
          <p:cNvSpPr txBox="1">
            <a:spLocks noChangeArrowheads="1"/>
          </p:cNvSpPr>
          <p:nvPr/>
        </p:nvSpPr>
        <p:spPr bwMode="auto">
          <a:xfrm>
            <a:off x="6615113" y="20732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7" name="TextovéPole 29"/>
          <p:cNvSpPr txBox="1">
            <a:spLocks noChangeArrowheads="1"/>
          </p:cNvSpPr>
          <p:nvPr/>
        </p:nvSpPr>
        <p:spPr bwMode="auto">
          <a:xfrm>
            <a:off x="6615113" y="24542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8" name="TextovéPole 30"/>
          <p:cNvSpPr txBox="1">
            <a:spLocks noChangeArrowheads="1"/>
          </p:cNvSpPr>
          <p:nvPr/>
        </p:nvSpPr>
        <p:spPr bwMode="auto">
          <a:xfrm>
            <a:off x="4770438" y="32464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59" name="TextovéPole 31"/>
          <p:cNvSpPr txBox="1">
            <a:spLocks noChangeArrowheads="1"/>
          </p:cNvSpPr>
          <p:nvPr/>
        </p:nvSpPr>
        <p:spPr bwMode="auto">
          <a:xfrm>
            <a:off x="6526213" y="35687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60" name="TextovéPole 32"/>
          <p:cNvSpPr txBox="1">
            <a:spLocks noChangeArrowheads="1"/>
          </p:cNvSpPr>
          <p:nvPr/>
        </p:nvSpPr>
        <p:spPr bwMode="auto">
          <a:xfrm>
            <a:off x="7900988" y="39608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61" name="TextovéPole 33"/>
          <p:cNvSpPr txBox="1">
            <a:spLocks noChangeArrowheads="1"/>
          </p:cNvSpPr>
          <p:nvPr/>
        </p:nvSpPr>
        <p:spPr bwMode="auto">
          <a:xfrm>
            <a:off x="7177088" y="4292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62" name="TextovéPole 34"/>
          <p:cNvSpPr txBox="1">
            <a:spLocks noChangeArrowheads="1"/>
          </p:cNvSpPr>
          <p:nvPr/>
        </p:nvSpPr>
        <p:spPr bwMode="auto">
          <a:xfrm>
            <a:off x="7253288" y="46831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73763" name="TextovéPole 35"/>
          <p:cNvSpPr txBox="1">
            <a:spLocks noChangeArrowheads="1"/>
          </p:cNvSpPr>
          <p:nvPr/>
        </p:nvSpPr>
        <p:spPr bwMode="auto">
          <a:xfrm>
            <a:off x="7177088" y="50514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1267</TotalTime>
  <Words>2409</Words>
  <Application>Microsoft Office PowerPoint</Application>
  <PresentationFormat>Vlastní</PresentationFormat>
  <Paragraphs>648</Paragraphs>
  <Slides>71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71</vt:i4>
      </vt:variant>
    </vt:vector>
  </HeadingPairs>
  <TitlesOfParts>
    <vt:vector size="77" baseType="lpstr">
      <vt:lpstr>Calibri</vt:lpstr>
      <vt:lpstr>Arial</vt:lpstr>
      <vt:lpstr>Calibri Light</vt:lpstr>
      <vt:lpstr>Times New Roman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Po zmáčknutí tlačítka se uzavře el. obvod, začne procházet el. proud a zvonek bude zvonit.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  <vt:lpstr>Snímek 68</vt:lpstr>
      <vt:lpstr>Snímek 69</vt:lpstr>
      <vt:lpstr>Snímek 70</vt:lpstr>
      <vt:lpstr>Snímek 71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103</cp:revision>
  <dcterms:created xsi:type="dcterms:W3CDTF">2021-10-20T14:13:02Z</dcterms:created>
  <dcterms:modified xsi:type="dcterms:W3CDTF">2021-10-24T09:37:44Z</dcterms:modified>
</cp:coreProperties>
</file>