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72" r:id="rId5"/>
    <p:sldId id="273" r:id="rId6"/>
    <p:sldId id="274" r:id="rId7"/>
    <p:sldId id="275" r:id="rId8"/>
    <p:sldId id="257" r:id="rId9"/>
    <p:sldId id="286" r:id="rId10"/>
    <p:sldId id="261" r:id="rId11"/>
    <p:sldId id="262" r:id="rId12"/>
    <p:sldId id="293" r:id="rId13"/>
    <p:sldId id="294" r:id="rId14"/>
    <p:sldId id="268" r:id="rId15"/>
    <p:sldId id="267" r:id="rId16"/>
    <p:sldId id="287" r:id="rId17"/>
    <p:sldId id="295" r:id="rId18"/>
    <p:sldId id="296" r:id="rId19"/>
    <p:sldId id="298" r:id="rId20"/>
    <p:sldId id="288" r:id="rId21"/>
    <p:sldId id="289" r:id="rId22"/>
    <p:sldId id="263" r:id="rId23"/>
    <p:sldId id="290" r:id="rId24"/>
    <p:sldId id="299" r:id="rId25"/>
    <p:sldId id="300" r:id="rId26"/>
    <p:sldId id="301" r:id="rId27"/>
    <p:sldId id="302" r:id="rId28"/>
    <p:sldId id="303" r:id="rId29"/>
    <p:sldId id="291" r:id="rId30"/>
    <p:sldId id="264" r:id="rId31"/>
    <p:sldId id="292" r:id="rId32"/>
    <p:sldId id="308" r:id="rId33"/>
    <p:sldId id="309" r:id="rId34"/>
    <p:sldId id="304" r:id="rId35"/>
    <p:sldId id="305" r:id="rId36"/>
    <p:sldId id="310" r:id="rId37"/>
    <p:sldId id="316" r:id="rId38"/>
    <p:sldId id="317" r:id="rId39"/>
    <p:sldId id="319" r:id="rId40"/>
    <p:sldId id="321" r:id="rId41"/>
    <p:sldId id="322" r:id="rId42"/>
    <p:sldId id="323" r:id="rId43"/>
    <p:sldId id="324" r:id="rId44"/>
    <p:sldId id="325" r:id="rId45"/>
    <p:sldId id="326" r:id="rId46"/>
    <p:sldId id="327" r:id="rId47"/>
    <p:sldId id="328" r:id="rId48"/>
    <p:sldId id="329" r:id="rId49"/>
    <p:sldId id="332" r:id="rId50"/>
    <p:sldId id="330" r:id="rId51"/>
    <p:sldId id="331" r:id="rId52"/>
    <p:sldId id="333" r:id="rId53"/>
    <p:sldId id="334" r:id="rId54"/>
    <p:sldId id="335" r:id="rId55"/>
    <p:sldId id="336" r:id="rId56"/>
    <p:sldId id="337" r:id="rId57"/>
    <p:sldId id="338" r:id="rId58"/>
    <p:sldId id="339" r:id="rId59"/>
    <p:sldId id="340" r:id="rId60"/>
    <p:sldId id="341" r:id="rId61"/>
    <p:sldId id="342" r:id="rId62"/>
    <p:sldId id="343" r:id="rId63"/>
    <p:sldId id="344" r:id="rId64"/>
    <p:sldId id="345" r:id="rId65"/>
    <p:sldId id="346" r:id="rId66"/>
    <p:sldId id="265" r:id="rId67"/>
    <p:sldId id="307" r:id="rId68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CC99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6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A0C87-A56A-4F0D-9821-D0EDAB5521D4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AE5243-B977-4C56-AB9A-438217E440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DD2CE-3AA8-4D5A-8D54-B21D88F1B536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3B7D78-C9C2-4832-84CC-57825FD432C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4717F-871D-49B4-948E-FC746B17A4C9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3636ED-DFF2-418A-9083-129BFE8527A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8C130-EF62-4D08-8A46-81C38F6E4784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D05BB5-7276-4182-8082-0AA78864EF7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46BA1-2396-4D67-B2D8-ED58B771A9BA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CB4E47-9DBA-42B0-81AC-7249278021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666FA-AF6A-47B1-A8B8-F36DD932CF43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1BD6B7-E91F-496E-A00B-6042AF827F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CABCF-270F-453D-8478-6801A628269D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DFCE65-5BC2-48A8-BB6B-5EDC32B73C9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A47E1-60C6-41FA-BF59-03221A96CC7B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1FFDCF-55B2-4D23-A28B-575C6D7DD93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82F53-B4B9-4620-A4DE-E2C7C36479BB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FDAAAF-F275-45E0-A2A3-26F2AA7879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3C6D9-E778-41DD-BEB8-88ECF2A192FC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5AC905-C47E-4A52-BA7F-8181AD5500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57E1-F7A7-4224-82AD-F34431175F76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8FCEE8-B572-4062-ABB2-E16CF942B9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609DE9B-F715-4DAB-B15F-AC2EF93872CB}" type="datetimeFigureOut">
              <a:rPr lang="cs-CZ"/>
              <a:pPr>
                <a:defRPr/>
              </a:pPr>
              <a:t>09.11.2021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25305036-5A9B-42C0-9EAF-0C2842013A8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pn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4.0/deed.cs" TargetMode="External"/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28999">
              <a:srgbClr val="ABC0E4"/>
            </a:gs>
            <a:gs pos="39999">
              <a:srgbClr val="ABC0E4"/>
            </a:gs>
            <a:gs pos="66000">
              <a:srgbClr val="C7D5ED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3438525" y="139700"/>
            <a:ext cx="56546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Hravá fyzika pro 7.ročník II</a:t>
            </a:r>
          </a:p>
        </p:txBody>
      </p:sp>
      <p:pic>
        <p:nvPicPr>
          <p:cNvPr id="2051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4825" y="1089025"/>
            <a:ext cx="2663825" cy="222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584825" y="1089025"/>
            <a:ext cx="373063" cy="249238"/>
          </a:xfrm>
          <a:prstGeom prst="rect">
            <a:avLst/>
          </a:prstGeom>
          <a:solidFill>
            <a:srgbClr val="CC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53475" y="269875"/>
            <a:ext cx="3068638" cy="296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Obdélník 30"/>
          <p:cNvSpPr/>
          <p:nvPr/>
        </p:nvSpPr>
        <p:spPr>
          <a:xfrm>
            <a:off x="3657600" y="4148138"/>
            <a:ext cx="919163" cy="2154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077913" y="2735263"/>
            <a:ext cx="488950" cy="21558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681413" y="2433638"/>
            <a:ext cx="919162" cy="356711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077913" y="4114800"/>
            <a:ext cx="488950" cy="21875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5" name="Skupina 34"/>
          <p:cNvGrpSpPr>
            <a:grpSpLocks/>
          </p:cNvGrpSpPr>
          <p:nvPr/>
        </p:nvGrpSpPr>
        <p:grpSpPr bwMode="auto">
          <a:xfrm>
            <a:off x="1077913" y="1971675"/>
            <a:ext cx="488950" cy="2143125"/>
            <a:chOff x="314561" y="295763"/>
            <a:chExt cx="489857" cy="2143507"/>
          </a:xfrm>
        </p:grpSpPr>
        <p:grpSp>
          <p:nvGrpSpPr>
            <p:cNvPr id="2074" name="Skupina 13"/>
            <p:cNvGrpSpPr>
              <a:grpSpLocks/>
            </p:cNvGrpSpPr>
            <p:nvPr/>
          </p:nvGrpSpPr>
          <p:grpSpPr bwMode="auto">
            <a:xfrm>
              <a:off x="314561" y="1059506"/>
              <a:ext cx="489857" cy="1379764"/>
              <a:chOff x="555172" y="922565"/>
              <a:chExt cx="489857" cy="1379764"/>
            </a:xfrm>
          </p:grpSpPr>
          <p:grpSp>
            <p:nvGrpSpPr>
              <p:cNvPr id="2076" name="Skupina 9"/>
              <p:cNvGrpSpPr>
                <a:grpSpLocks/>
              </p:cNvGrpSpPr>
              <p:nvPr/>
            </p:nvGrpSpPr>
            <p:grpSpPr bwMode="auto">
              <a:xfrm>
                <a:off x="555172" y="1257299"/>
                <a:ext cx="489857" cy="1045030"/>
                <a:chOff x="130629" y="1649184"/>
                <a:chExt cx="523058" cy="1045030"/>
              </a:xfrm>
            </p:grpSpPr>
            <p:sp>
              <p:nvSpPr>
                <p:cNvPr id="40" name="Obdélník 39"/>
                <p:cNvSpPr/>
                <p:nvPr/>
              </p:nvSpPr>
              <p:spPr>
                <a:xfrm>
                  <a:off x="130629" y="2327437"/>
                  <a:ext cx="523058" cy="366777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41" name="Obdélník 40"/>
                <p:cNvSpPr/>
                <p:nvPr/>
              </p:nvSpPr>
              <p:spPr>
                <a:xfrm>
                  <a:off x="147611" y="1649453"/>
                  <a:ext cx="489093" cy="685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  <p:cxnSp>
            <p:nvCxnSpPr>
              <p:cNvPr id="39" name="Přímá spojnice se šipkou 38"/>
              <p:cNvCxnSpPr>
                <a:cxnSpLocks/>
                <a:stCxn id="32" idx="0"/>
              </p:cNvCxnSpPr>
              <p:nvPr/>
            </p:nvCxnSpPr>
            <p:spPr>
              <a:xfrm>
                <a:off x="800101" y="922546"/>
                <a:ext cx="0" cy="1065402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75" name="TextovéPole 12"/>
            <p:cNvSpPr txBox="1">
              <a:spLocks noChangeArrowheads="1"/>
            </p:cNvSpPr>
            <p:nvPr/>
          </p:nvSpPr>
          <p:spPr bwMode="auto">
            <a:xfrm>
              <a:off x="314561" y="295763"/>
              <a:ext cx="48122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F1</a:t>
              </a:r>
            </a:p>
          </p:txBody>
        </p:sp>
      </p:grpSp>
      <p:sp>
        <p:nvSpPr>
          <p:cNvPr id="42" name="Obdélník 41"/>
          <p:cNvSpPr/>
          <p:nvPr/>
        </p:nvSpPr>
        <p:spPr>
          <a:xfrm>
            <a:off x="1077913" y="5665788"/>
            <a:ext cx="3532187" cy="7540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681413" y="4986338"/>
            <a:ext cx="919162" cy="1433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3657600" y="1439863"/>
            <a:ext cx="981075" cy="4576762"/>
            <a:chOff x="5749657" y="1844012"/>
            <a:chExt cx="981840" cy="4575355"/>
          </a:xfrm>
        </p:grpSpPr>
        <p:sp>
          <p:nvSpPr>
            <p:cNvPr id="45" name="Obdélník 44"/>
            <p:cNvSpPr/>
            <p:nvPr/>
          </p:nvSpPr>
          <p:spPr>
            <a:xfrm rot="10800000">
              <a:off x="5749657" y="4146766"/>
              <a:ext cx="962775" cy="227260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46" name="Přímá spojnice se šipkou 45"/>
            <p:cNvCxnSpPr>
              <a:cxnSpLocks/>
            </p:cNvCxnSpPr>
            <p:nvPr/>
          </p:nvCxnSpPr>
          <p:spPr>
            <a:xfrm flipV="1">
              <a:off x="6238988" y="2013822"/>
              <a:ext cx="0" cy="225197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72" name="TextovéPole 19"/>
            <p:cNvSpPr txBox="1">
              <a:spLocks noChangeArrowheads="1"/>
            </p:cNvSpPr>
            <p:nvPr/>
          </p:nvSpPr>
          <p:spPr bwMode="auto">
            <a:xfrm>
              <a:off x="6283749" y="1844012"/>
              <a:ext cx="447748" cy="4750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F2</a:t>
              </a: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5749657" y="4146766"/>
              <a:ext cx="951654" cy="420559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49" name="Přímá spojnice 48"/>
          <p:cNvCxnSpPr/>
          <p:nvPr/>
        </p:nvCxnSpPr>
        <p:spPr>
          <a:xfrm>
            <a:off x="1566863" y="4148138"/>
            <a:ext cx="35115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4062413" y="431165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2076450" y="573246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1138238" y="55483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</a:p>
        </p:txBody>
      </p:sp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3606800" y="5780088"/>
            <a:ext cx="346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</a:p>
        </p:txBody>
      </p:sp>
      <p:pic>
        <p:nvPicPr>
          <p:cNvPr id="2067" name="Picture 2" descr="Fis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59625" y="3405188"/>
            <a:ext cx="4822825" cy="337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Picture 2" descr="Cartoon Scuba Diver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12100" y="3557588"/>
            <a:ext cx="284797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4" descr="Magnifier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23950" y="233363"/>
            <a:ext cx="1554163" cy="164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3.54167E-6 0.1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1.48148E-6 L 0.00105 -0.0958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-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0"/>
      <p:bldP spid="52" grpId="0"/>
      <p:bldP spid="5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5500" y="2370138"/>
            <a:ext cx="4521200" cy="378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4"/>
          <p:cNvCxnSpPr>
            <a:cxnSpLocks/>
          </p:cNvCxnSpPr>
          <p:nvPr/>
        </p:nvCxnSpPr>
        <p:spPr>
          <a:xfrm flipV="1">
            <a:off x="3122613" y="1855788"/>
            <a:ext cx="0" cy="5143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825500" y="2370138"/>
            <a:ext cx="647700" cy="37814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70438" y="2370138"/>
            <a:ext cx="576262" cy="37814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8" name="TextovéPole 9"/>
          <p:cNvSpPr txBox="1">
            <a:spLocks noChangeArrowheads="1"/>
          </p:cNvSpPr>
          <p:nvPr/>
        </p:nvSpPr>
        <p:spPr bwMode="auto">
          <a:xfrm>
            <a:off x="320675" y="474663"/>
            <a:ext cx="115506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Vypočítej do notesu, </a:t>
            </a:r>
            <a:r>
              <a:rPr lang="cs-CZ" altLang="cs-CZ" sz="2400" dirty="0" smtClean="0"/>
              <a:t>jaký </a:t>
            </a:r>
            <a:r>
              <a:rPr lang="cs-CZ" altLang="cs-CZ" sz="2400" dirty="0"/>
              <a:t>tlak vyvolá ve vodě píst o ploše 5 cm, působí-li kolmo silou  15 N ?</a:t>
            </a:r>
          </a:p>
          <a:p>
            <a:pPr eaLnBrk="1" hangingPunct="1"/>
            <a:r>
              <a:rPr lang="cs-CZ" altLang="cs-CZ" sz="2400" dirty="0"/>
              <a:t>Proveď kontrolu kliknutím na černý obdélník.</a:t>
            </a:r>
          </a:p>
        </p:txBody>
      </p:sp>
      <p:sp>
        <p:nvSpPr>
          <p:cNvPr id="3079" name="TextovéPole 10"/>
          <p:cNvSpPr txBox="1">
            <a:spLocks noChangeArrowheads="1"/>
          </p:cNvSpPr>
          <p:nvPr/>
        </p:nvSpPr>
        <p:spPr bwMode="auto">
          <a:xfrm>
            <a:off x="7900988" y="366713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2</a:t>
            </a:r>
          </a:p>
        </p:txBody>
      </p:sp>
      <p:sp>
        <p:nvSpPr>
          <p:cNvPr id="3080" name="TextovéPole 12"/>
          <p:cNvSpPr txBox="1">
            <a:spLocks noChangeArrowheads="1"/>
          </p:cNvSpPr>
          <p:nvPr/>
        </p:nvSpPr>
        <p:spPr bwMode="auto">
          <a:xfrm>
            <a:off x="5842000" y="1979613"/>
            <a:ext cx="2881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i="1"/>
              <a:t>S = </a:t>
            </a:r>
            <a:r>
              <a:rPr lang="cs-CZ" altLang="cs-CZ" sz="2400"/>
              <a:t>5 cm   = 0,000 5 m</a:t>
            </a:r>
          </a:p>
        </p:txBody>
      </p:sp>
      <p:sp>
        <p:nvSpPr>
          <p:cNvPr id="3081" name="TextovéPole 13"/>
          <p:cNvSpPr txBox="1">
            <a:spLocks noChangeArrowheads="1"/>
          </p:cNvSpPr>
          <p:nvPr/>
        </p:nvSpPr>
        <p:spPr bwMode="auto">
          <a:xfrm>
            <a:off x="6764338" y="185578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2</a:t>
            </a:r>
          </a:p>
        </p:txBody>
      </p:sp>
      <p:sp>
        <p:nvSpPr>
          <p:cNvPr id="3082" name="TextovéPole 14"/>
          <p:cNvSpPr txBox="1">
            <a:spLocks noChangeArrowheads="1"/>
          </p:cNvSpPr>
          <p:nvPr/>
        </p:nvSpPr>
        <p:spPr bwMode="auto">
          <a:xfrm>
            <a:off x="5856288" y="2743200"/>
            <a:ext cx="1196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i="1"/>
              <a:t>F = </a:t>
            </a:r>
            <a:r>
              <a:rPr lang="cs-CZ" altLang="cs-CZ" sz="2400"/>
              <a:t>15 N</a:t>
            </a:r>
          </a:p>
        </p:txBody>
      </p:sp>
      <p:sp>
        <p:nvSpPr>
          <p:cNvPr id="3083" name="TextovéPole 16"/>
          <p:cNvSpPr txBox="1">
            <a:spLocks noChangeArrowheads="1"/>
          </p:cNvSpPr>
          <p:nvPr/>
        </p:nvSpPr>
        <p:spPr bwMode="auto">
          <a:xfrm>
            <a:off x="8440738" y="1838325"/>
            <a:ext cx="288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2</a:t>
            </a:r>
          </a:p>
        </p:txBody>
      </p:sp>
      <p:sp>
        <p:nvSpPr>
          <p:cNvPr id="3084" name="TextovéPole 17"/>
          <p:cNvSpPr txBox="1">
            <a:spLocks noChangeArrowheads="1"/>
          </p:cNvSpPr>
          <p:nvPr/>
        </p:nvSpPr>
        <p:spPr bwMode="auto">
          <a:xfrm>
            <a:off x="5965825" y="3622675"/>
            <a:ext cx="4330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i="1"/>
              <a:t>P = F : S = </a:t>
            </a:r>
            <a:r>
              <a:rPr lang="cs-CZ" altLang="cs-CZ" sz="2400"/>
              <a:t>15 : 0,0005 = 30 000 Pa</a:t>
            </a:r>
          </a:p>
        </p:txBody>
      </p:sp>
      <p:sp>
        <p:nvSpPr>
          <p:cNvPr id="3085" name="TextovéPole 18"/>
          <p:cNvSpPr txBox="1">
            <a:spLocks noChangeArrowheads="1"/>
          </p:cNvSpPr>
          <p:nvPr/>
        </p:nvSpPr>
        <p:spPr bwMode="auto">
          <a:xfrm>
            <a:off x="5842000" y="4562475"/>
            <a:ext cx="4356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Píst vyvolá ve vodě tlak 30 000 Pa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186363" y="1770063"/>
            <a:ext cx="5751512" cy="37830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Kontrola</a:t>
            </a:r>
          </a:p>
        </p:txBody>
      </p:sp>
      <p:sp>
        <p:nvSpPr>
          <p:cNvPr id="3087" name="TextovéPole 20"/>
          <p:cNvSpPr txBox="1">
            <a:spLocks noChangeArrowheads="1"/>
          </p:cNvSpPr>
          <p:nvPr/>
        </p:nvSpPr>
        <p:spPr bwMode="auto">
          <a:xfrm>
            <a:off x="2192338" y="3687763"/>
            <a:ext cx="342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p</a:t>
            </a:r>
          </a:p>
        </p:txBody>
      </p:sp>
      <p:sp>
        <p:nvSpPr>
          <p:cNvPr id="3088" name="TextovéPole 21"/>
          <p:cNvSpPr txBox="1">
            <a:spLocks noChangeArrowheads="1"/>
          </p:cNvSpPr>
          <p:nvPr/>
        </p:nvSpPr>
        <p:spPr bwMode="auto">
          <a:xfrm flipH="1">
            <a:off x="2757488" y="4722813"/>
            <a:ext cx="469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p</a:t>
            </a:r>
          </a:p>
        </p:txBody>
      </p:sp>
      <p:sp>
        <p:nvSpPr>
          <p:cNvPr id="3089" name="TextovéPole 22"/>
          <p:cNvSpPr txBox="1">
            <a:spLocks noChangeArrowheads="1"/>
          </p:cNvSpPr>
          <p:nvPr/>
        </p:nvSpPr>
        <p:spPr bwMode="auto">
          <a:xfrm>
            <a:off x="3536950" y="4260850"/>
            <a:ext cx="344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6" descr="Climbing Ma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464669">
            <a:off x="912813" y="1925638"/>
            <a:ext cx="3141662" cy="459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003425" y="5408613"/>
            <a:ext cx="3867150" cy="1189037"/>
          </a:xfrm>
          <a:custGeom>
            <a:avLst/>
            <a:gdLst>
              <a:gd name="connsiteX0" fmla="*/ 0 w 3867912"/>
              <a:gd name="connsiteY0" fmla="*/ 0 h 1188720"/>
              <a:gd name="connsiteX1" fmla="*/ 3867912 w 3867912"/>
              <a:gd name="connsiteY1" fmla="*/ 0 h 1188720"/>
              <a:gd name="connsiteX2" fmla="*/ 3867912 w 3867912"/>
              <a:gd name="connsiteY2" fmla="*/ 1188720 h 1188720"/>
              <a:gd name="connsiteX3" fmla="*/ 0 w 3867912"/>
              <a:gd name="connsiteY3" fmla="*/ 1188720 h 1188720"/>
              <a:gd name="connsiteX4" fmla="*/ 0 w 3867912"/>
              <a:gd name="connsiteY4" fmla="*/ 0 h 1188720"/>
              <a:gd name="connsiteX0" fmla="*/ 0 w 3867912"/>
              <a:gd name="connsiteY0" fmla="*/ 80 h 1188800"/>
              <a:gd name="connsiteX1" fmla="*/ 1993011 w 3867912"/>
              <a:gd name="connsiteY1" fmla="*/ 275945 h 1188800"/>
              <a:gd name="connsiteX2" fmla="*/ 3867912 w 3867912"/>
              <a:gd name="connsiteY2" fmla="*/ 80 h 1188800"/>
              <a:gd name="connsiteX3" fmla="*/ 3867912 w 3867912"/>
              <a:gd name="connsiteY3" fmla="*/ 1188800 h 1188800"/>
              <a:gd name="connsiteX4" fmla="*/ 0 w 3867912"/>
              <a:gd name="connsiteY4" fmla="*/ 1188800 h 1188800"/>
              <a:gd name="connsiteX5" fmla="*/ 0 w 3867912"/>
              <a:gd name="connsiteY5" fmla="*/ 80 h 1188800"/>
              <a:gd name="connsiteX0" fmla="*/ 0 w 3867912"/>
              <a:gd name="connsiteY0" fmla="*/ 37 h 1188757"/>
              <a:gd name="connsiteX1" fmla="*/ 2011299 w 3867912"/>
              <a:gd name="connsiteY1" fmla="*/ 632518 h 1188757"/>
              <a:gd name="connsiteX2" fmla="*/ 3867912 w 3867912"/>
              <a:gd name="connsiteY2" fmla="*/ 37 h 1188757"/>
              <a:gd name="connsiteX3" fmla="*/ 3867912 w 3867912"/>
              <a:gd name="connsiteY3" fmla="*/ 1188757 h 1188757"/>
              <a:gd name="connsiteX4" fmla="*/ 0 w 3867912"/>
              <a:gd name="connsiteY4" fmla="*/ 1188757 h 1188757"/>
              <a:gd name="connsiteX5" fmla="*/ 0 w 3867912"/>
              <a:gd name="connsiteY5" fmla="*/ 37 h 1188757"/>
              <a:gd name="connsiteX0" fmla="*/ 0 w 3867912"/>
              <a:gd name="connsiteY0" fmla="*/ 64 h 1188784"/>
              <a:gd name="connsiteX1" fmla="*/ 2002155 w 3867912"/>
              <a:gd name="connsiteY1" fmla="*/ 349081 h 1188784"/>
              <a:gd name="connsiteX2" fmla="*/ 3867912 w 3867912"/>
              <a:gd name="connsiteY2" fmla="*/ 64 h 1188784"/>
              <a:gd name="connsiteX3" fmla="*/ 3867912 w 3867912"/>
              <a:gd name="connsiteY3" fmla="*/ 1188784 h 1188784"/>
              <a:gd name="connsiteX4" fmla="*/ 0 w 3867912"/>
              <a:gd name="connsiteY4" fmla="*/ 1188784 h 1188784"/>
              <a:gd name="connsiteX5" fmla="*/ 0 w 3867912"/>
              <a:gd name="connsiteY5" fmla="*/ 64 h 1188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867912" h="1188784">
                <a:moveTo>
                  <a:pt x="0" y="64"/>
                </a:moveTo>
                <a:cubicBezTo>
                  <a:pt x="618617" y="-5517"/>
                  <a:pt x="1383538" y="354662"/>
                  <a:pt x="2002155" y="349081"/>
                </a:cubicBezTo>
                <a:lnTo>
                  <a:pt x="3867912" y="64"/>
                </a:lnTo>
                <a:lnTo>
                  <a:pt x="3867912" y="1188784"/>
                </a:lnTo>
                <a:lnTo>
                  <a:pt x="0" y="1188784"/>
                </a:lnTo>
                <a:lnTo>
                  <a:pt x="0" y="64"/>
                </a:lnTo>
                <a:close/>
              </a:path>
            </a:pathLst>
          </a:cu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Lichoběžník 2"/>
          <p:cNvSpPr/>
          <p:nvPr/>
        </p:nvSpPr>
        <p:spPr>
          <a:xfrm rot="5400000">
            <a:off x="5872957" y="5407818"/>
            <a:ext cx="1187450" cy="1217613"/>
          </a:xfrm>
          <a:prstGeom prst="trapezoid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101" name="Skupina 11"/>
          <p:cNvGrpSpPr>
            <a:grpSpLocks/>
          </p:cNvGrpSpPr>
          <p:nvPr/>
        </p:nvGrpSpPr>
        <p:grpSpPr bwMode="auto">
          <a:xfrm>
            <a:off x="7053263" y="5715000"/>
            <a:ext cx="496887" cy="603250"/>
            <a:chOff x="7023354" y="5212080"/>
            <a:chExt cx="497586" cy="603504"/>
          </a:xfrm>
        </p:grpSpPr>
        <p:sp>
          <p:nvSpPr>
            <p:cNvPr id="4" name="Obdélník 3"/>
            <p:cNvSpPr/>
            <p:nvPr/>
          </p:nvSpPr>
          <p:spPr>
            <a:xfrm>
              <a:off x="7045610" y="5212080"/>
              <a:ext cx="470561" cy="603504"/>
            </a:xfrm>
            <a:prstGeom prst="rect">
              <a:avLst/>
            </a:prstGeom>
            <a:solidFill>
              <a:srgbClr val="FF0000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7045610" y="5312135"/>
              <a:ext cx="47056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7050379" y="5391544"/>
              <a:ext cx="47056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7023354" y="5513832"/>
              <a:ext cx="47056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045610" y="5623416"/>
              <a:ext cx="47056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7045610" y="5702825"/>
              <a:ext cx="47056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Obdélník 22"/>
          <p:cNvSpPr/>
          <p:nvPr/>
        </p:nvSpPr>
        <p:spPr>
          <a:xfrm>
            <a:off x="2003425" y="5389563"/>
            <a:ext cx="3867150" cy="1212850"/>
          </a:xfrm>
          <a:custGeom>
            <a:avLst/>
            <a:gdLst>
              <a:gd name="connsiteX0" fmla="*/ 0 w 3867912"/>
              <a:gd name="connsiteY0" fmla="*/ 0 h 896112"/>
              <a:gd name="connsiteX1" fmla="*/ 3867912 w 3867912"/>
              <a:gd name="connsiteY1" fmla="*/ 0 h 896112"/>
              <a:gd name="connsiteX2" fmla="*/ 3867912 w 3867912"/>
              <a:gd name="connsiteY2" fmla="*/ 896112 h 896112"/>
              <a:gd name="connsiteX3" fmla="*/ 0 w 3867912"/>
              <a:gd name="connsiteY3" fmla="*/ 896112 h 896112"/>
              <a:gd name="connsiteX4" fmla="*/ 0 w 3867912"/>
              <a:gd name="connsiteY4" fmla="*/ 0 h 896112"/>
              <a:gd name="connsiteX0" fmla="*/ 0 w 3867912"/>
              <a:gd name="connsiteY0" fmla="*/ 67 h 896179"/>
              <a:gd name="connsiteX1" fmla="*/ 1954911 w 3867912"/>
              <a:gd name="connsiteY1" fmla="*/ 304034 h 896179"/>
              <a:gd name="connsiteX2" fmla="*/ 3867912 w 3867912"/>
              <a:gd name="connsiteY2" fmla="*/ 67 h 896179"/>
              <a:gd name="connsiteX3" fmla="*/ 3867912 w 3867912"/>
              <a:gd name="connsiteY3" fmla="*/ 896179 h 896179"/>
              <a:gd name="connsiteX4" fmla="*/ 0 w 3867912"/>
              <a:gd name="connsiteY4" fmla="*/ 896179 h 896179"/>
              <a:gd name="connsiteX5" fmla="*/ 0 w 3867912"/>
              <a:gd name="connsiteY5" fmla="*/ 67 h 896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867912" h="896179">
                <a:moveTo>
                  <a:pt x="0" y="67"/>
                </a:moveTo>
                <a:cubicBezTo>
                  <a:pt x="627253" y="-5291"/>
                  <a:pt x="1327658" y="309392"/>
                  <a:pt x="1954911" y="304034"/>
                </a:cubicBezTo>
                <a:lnTo>
                  <a:pt x="3867912" y="67"/>
                </a:lnTo>
                <a:lnTo>
                  <a:pt x="3867912" y="896179"/>
                </a:lnTo>
                <a:lnTo>
                  <a:pt x="0" y="896179"/>
                </a:lnTo>
                <a:lnTo>
                  <a:pt x="0" y="67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59000">
                <a:schemeClr val="accent1">
                  <a:lumMod val="45000"/>
                  <a:lumOff val="55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Lichoběžník 23"/>
          <p:cNvSpPr/>
          <p:nvPr/>
        </p:nvSpPr>
        <p:spPr>
          <a:xfrm rot="5400000">
            <a:off x="5867400" y="5375275"/>
            <a:ext cx="1201738" cy="1214438"/>
          </a:xfrm>
          <a:custGeom>
            <a:avLst/>
            <a:gdLst>
              <a:gd name="connsiteX0" fmla="*/ 0 w 1188720"/>
              <a:gd name="connsiteY0" fmla="*/ 1216152 h 1216152"/>
              <a:gd name="connsiteX1" fmla="*/ 297180 w 1188720"/>
              <a:gd name="connsiteY1" fmla="*/ 0 h 1216152"/>
              <a:gd name="connsiteX2" fmla="*/ 891540 w 1188720"/>
              <a:gd name="connsiteY2" fmla="*/ 0 h 1216152"/>
              <a:gd name="connsiteX3" fmla="*/ 1188720 w 1188720"/>
              <a:gd name="connsiteY3" fmla="*/ 1216152 h 1216152"/>
              <a:gd name="connsiteX4" fmla="*/ 0 w 1188720"/>
              <a:gd name="connsiteY4" fmla="*/ 1216152 h 1216152"/>
              <a:gd name="connsiteX0" fmla="*/ 0 w 905256"/>
              <a:gd name="connsiteY0" fmla="*/ 1243584 h 1243584"/>
              <a:gd name="connsiteX1" fmla="*/ 13716 w 905256"/>
              <a:gd name="connsiteY1" fmla="*/ 0 h 1243584"/>
              <a:gd name="connsiteX2" fmla="*/ 608076 w 905256"/>
              <a:gd name="connsiteY2" fmla="*/ 0 h 1243584"/>
              <a:gd name="connsiteX3" fmla="*/ 905256 w 905256"/>
              <a:gd name="connsiteY3" fmla="*/ 1216152 h 1243584"/>
              <a:gd name="connsiteX4" fmla="*/ 0 w 905256"/>
              <a:gd name="connsiteY4" fmla="*/ 1243584 h 1243584"/>
              <a:gd name="connsiteX0" fmla="*/ 0 w 905256"/>
              <a:gd name="connsiteY0" fmla="*/ 1289304 h 1289304"/>
              <a:gd name="connsiteX1" fmla="*/ 261547 w 905256"/>
              <a:gd name="connsiteY1" fmla="*/ 0 h 1289304"/>
              <a:gd name="connsiteX2" fmla="*/ 608076 w 905256"/>
              <a:gd name="connsiteY2" fmla="*/ 45720 h 1289304"/>
              <a:gd name="connsiteX3" fmla="*/ 905256 w 905256"/>
              <a:gd name="connsiteY3" fmla="*/ 1261872 h 1289304"/>
              <a:gd name="connsiteX4" fmla="*/ 0 w 905256"/>
              <a:gd name="connsiteY4" fmla="*/ 1289304 h 1289304"/>
              <a:gd name="connsiteX0" fmla="*/ 0 w 905256"/>
              <a:gd name="connsiteY0" fmla="*/ 1289304 h 1289304"/>
              <a:gd name="connsiteX1" fmla="*/ 261547 w 905256"/>
              <a:gd name="connsiteY1" fmla="*/ 0 h 1289304"/>
              <a:gd name="connsiteX2" fmla="*/ 690687 w 905256"/>
              <a:gd name="connsiteY2" fmla="*/ 26288 h 1289304"/>
              <a:gd name="connsiteX3" fmla="*/ 905256 w 905256"/>
              <a:gd name="connsiteY3" fmla="*/ 1261872 h 1289304"/>
              <a:gd name="connsiteX4" fmla="*/ 0 w 905256"/>
              <a:gd name="connsiteY4" fmla="*/ 1289304 h 128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5256" h="1289304">
                <a:moveTo>
                  <a:pt x="0" y="1289304"/>
                </a:moveTo>
                <a:lnTo>
                  <a:pt x="261547" y="0"/>
                </a:lnTo>
                <a:lnTo>
                  <a:pt x="690687" y="26288"/>
                </a:lnTo>
                <a:lnTo>
                  <a:pt x="905256" y="1261872"/>
                </a:lnTo>
                <a:lnTo>
                  <a:pt x="0" y="1289304"/>
                </a:lnTo>
                <a:close/>
              </a:path>
            </a:pathLst>
          </a:custGeom>
          <a:gradFill flip="none" rotWithShape="1">
            <a:gsLst>
              <a:gs pos="3400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</a:gsLst>
            <a:path path="rect">
              <a:fillToRect r="100000" b="100000"/>
            </a:path>
            <a:tileRect l="-100000" t="-10000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6" name="Přímá spojnice 25"/>
          <p:cNvCxnSpPr>
            <a:cxnSpLocks/>
            <a:endCxn id="24" idx="3"/>
          </p:cNvCxnSpPr>
          <p:nvPr/>
        </p:nvCxnSpPr>
        <p:spPr>
          <a:xfrm>
            <a:off x="5883275" y="5522913"/>
            <a:ext cx="3175" cy="10604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5" name="TextovéPole 26"/>
          <p:cNvSpPr txBox="1">
            <a:spLocks noChangeArrowheads="1"/>
          </p:cNvSpPr>
          <p:nvPr/>
        </p:nvSpPr>
        <p:spPr bwMode="auto">
          <a:xfrm>
            <a:off x="2549525" y="6165850"/>
            <a:ext cx="342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p</a:t>
            </a:r>
          </a:p>
        </p:txBody>
      </p:sp>
      <p:sp>
        <p:nvSpPr>
          <p:cNvPr id="4106" name="TextovéPole 27"/>
          <p:cNvSpPr txBox="1">
            <a:spLocks noChangeArrowheads="1"/>
          </p:cNvSpPr>
          <p:nvPr/>
        </p:nvSpPr>
        <p:spPr bwMode="auto">
          <a:xfrm>
            <a:off x="5199063" y="5614988"/>
            <a:ext cx="342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p</a:t>
            </a:r>
          </a:p>
        </p:txBody>
      </p:sp>
      <p:sp>
        <p:nvSpPr>
          <p:cNvPr id="4107" name="TextovéPole 28"/>
          <p:cNvSpPr txBox="1">
            <a:spLocks noChangeArrowheads="1"/>
          </p:cNvSpPr>
          <p:nvPr/>
        </p:nvSpPr>
        <p:spPr bwMode="auto">
          <a:xfrm>
            <a:off x="6638925" y="5815013"/>
            <a:ext cx="344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p</a:t>
            </a:r>
          </a:p>
        </p:txBody>
      </p:sp>
      <p:sp>
        <p:nvSpPr>
          <p:cNvPr id="4108" name="TextovéPole 6"/>
          <p:cNvSpPr txBox="1">
            <a:spLocks noChangeArrowheads="1"/>
          </p:cNvSpPr>
          <p:nvPr/>
        </p:nvSpPr>
        <p:spPr bwMode="auto">
          <a:xfrm>
            <a:off x="2209800" y="5927725"/>
            <a:ext cx="342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p</a:t>
            </a:r>
          </a:p>
        </p:txBody>
      </p:sp>
      <p:sp>
        <p:nvSpPr>
          <p:cNvPr id="31" name="Šipka: dolů 30"/>
          <p:cNvSpPr/>
          <p:nvPr/>
        </p:nvSpPr>
        <p:spPr>
          <a:xfrm>
            <a:off x="3779838" y="5268913"/>
            <a:ext cx="484187" cy="977900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10" name="TextovéPole 2047"/>
          <p:cNvSpPr txBox="1">
            <a:spLocks noChangeArrowheads="1"/>
          </p:cNvSpPr>
          <p:nvPr/>
        </p:nvSpPr>
        <p:spPr bwMode="auto">
          <a:xfrm>
            <a:off x="4041775" y="6016625"/>
            <a:ext cx="1350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i="1"/>
              <a:t>F</a:t>
            </a:r>
            <a:r>
              <a:rPr lang="cs-CZ" altLang="cs-CZ" sz="2400"/>
              <a:t> = 100 N</a:t>
            </a:r>
          </a:p>
        </p:txBody>
      </p:sp>
      <p:grpSp>
        <p:nvGrpSpPr>
          <p:cNvPr id="4111" name="Skupina 2052"/>
          <p:cNvGrpSpPr>
            <a:grpSpLocks/>
          </p:cNvGrpSpPr>
          <p:nvPr/>
        </p:nvGrpSpPr>
        <p:grpSpPr bwMode="auto">
          <a:xfrm>
            <a:off x="2128838" y="5646738"/>
            <a:ext cx="1604962" cy="600075"/>
            <a:chOff x="7027155" y="1367808"/>
            <a:chExt cx="1604814" cy="600164"/>
          </a:xfrm>
        </p:grpSpPr>
        <p:sp>
          <p:nvSpPr>
            <p:cNvPr id="4119" name="TextovéPole 2048"/>
            <p:cNvSpPr txBox="1">
              <a:spLocks noChangeArrowheads="1"/>
            </p:cNvSpPr>
            <p:nvPr/>
          </p:nvSpPr>
          <p:spPr bwMode="auto">
            <a:xfrm>
              <a:off x="7027155" y="1444752"/>
              <a:ext cx="1579278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800" i="1"/>
                <a:t>S</a:t>
              </a:r>
              <a:r>
                <a:rPr lang="cs-CZ" altLang="cs-CZ" sz="2800"/>
                <a:t> = 15 cm</a:t>
              </a:r>
            </a:p>
          </p:txBody>
        </p:sp>
        <p:sp>
          <p:nvSpPr>
            <p:cNvPr id="4120" name="TextovéPole 2050"/>
            <p:cNvSpPr txBox="1">
              <a:spLocks noChangeArrowheads="1"/>
            </p:cNvSpPr>
            <p:nvPr/>
          </p:nvSpPr>
          <p:spPr bwMode="auto">
            <a:xfrm>
              <a:off x="8343107" y="1367808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600"/>
                <a:t>2</a:t>
              </a:r>
            </a:p>
          </p:txBody>
        </p:sp>
      </p:grpSp>
      <p:sp>
        <p:nvSpPr>
          <p:cNvPr id="4112" name="TextovéPole 2055"/>
          <p:cNvSpPr txBox="1">
            <a:spLocks noChangeArrowheads="1"/>
          </p:cNvSpPr>
          <p:nvPr/>
        </p:nvSpPr>
        <p:spPr bwMode="auto">
          <a:xfrm>
            <a:off x="549275" y="476250"/>
            <a:ext cx="1021555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Člověk působí na láhev s vodou silou o velikosti 100 N na ploše 15 cm  .</a:t>
            </a:r>
          </a:p>
          <a:p>
            <a:pPr eaLnBrk="1" hangingPunct="1"/>
            <a:r>
              <a:rPr lang="cs-CZ" altLang="cs-CZ" sz="2400" dirty="0" smtClean="0"/>
              <a:t>Vypočítej, </a:t>
            </a:r>
            <a:r>
              <a:rPr lang="cs-CZ" altLang="cs-CZ" sz="2400" dirty="0"/>
              <a:t>jaký je tlak u víčka láhve. Proveď kontrolu kliknutím na černý obdélník.</a:t>
            </a:r>
          </a:p>
        </p:txBody>
      </p:sp>
      <p:sp>
        <p:nvSpPr>
          <p:cNvPr id="4113" name="TextovéPole 40"/>
          <p:cNvSpPr txBox="1">
            <a:spLocks noChangeArrowheads="1"/>
          </p:cNvSpPr>
          <p:nvPr/>
        </p:nvSpPr>
        <p:spPr bwMode="auto">
          <a:xfrm>
            <a:off x="8993188" y="369888"/>
            <a:ext cx="2889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2</a:t>
            </a:r>
          </a:p>
        </p:txBody>
      </p:sp>
      <p:sp>
        <p:nvSpPr>
          <p:cNvPr id="4114" name="TextovéPole 2056"/>
          <p:cNvSpPr txBox="1">
            <a:spLocks noChangeArrowheads="1"/>
          </p:cNvSpPr>
          <p:nvPr/>
        </p:nvSpPr>
        <p:spPr bwMode="auto">
          <a:xfrm>
            <a:off x="6811963" y="1865313"/>
            <a:ext cx="2830512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i="1"/>
              <a:t>F</a:t>
            </a:r>
            <a:r>
              <a:rPr lang="cs-CZ" altLang="cs-CZ" sz="2400"/>
              <a:t> = 100 N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 i="1"/>
              <a:t>S</a:t>
            </a:r>
            <a:r>
              <a:rPr lang="cs-CZ" altLang="cs-CZ" sz="2400"/>
              <a:t> = 15 cm = 0,0015 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 i="1"/>
              <a:t>P</a:t>
            </a:r>
            <a:r>
              <a:rPr lang="cs-CZ" altLang="cs-CZ" sz="2400"/>
              <a:t> = ?     [ Pa ]</a:t>
            </a:r>
          </a:p>
        </p:txBody>
      </p:sp>
      <p:sp>
        <p:nvSpPr>
          <p:cNvPr id="4115" name="TextovéPole 42"/>
          <p:cNvSpPr txBox="1">
            <a:spLocks noChangeArrowheads="1"/>
          </p:cNvSpPr>
          <p:nvPr/>
        </p:nvSpPr>
        <p:spPr bwMode="auto">
          <a:xfrm>
            <a:off x="7894638" y="2432050"/>
            <a:ext cx="288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2</a:t>
            </a:r>
          </a:p>
        </p:txBody>
      </p:sp>
      <p:sp>
        <p:nvSpPr>
          <p:cNvPr id="4116" name="TextovéPole 43"/>
          <p:cNvSpPr txBox="1">
            <a:spLocks noChangeArrowheads="1"/>
          </p:cNvSpPr>
          <p:nvPr/>
        </p:nvSpPr>
        <p:spPr bwMode="auto">
          <a:xfrm>
            <a:off x="9418638" y="2432050"/>
            <a:ext cx="288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2</a:t>
            </a:r>
          </a:p>
        </p:txBody>
      </p:sp>
      <p:sp>
        <p:nvSpPr>
          <p:cNvPr id="4117" name="TextovéPole 2059"/>
          <p:cNvSpPr txBox="1">
            <a:spLocks noChangeArrowheads="1"/>
          </p:cNvSpPr>
          <p:nvPr/>
        </p:nvSpPr>
        <p:spPr bwMode="auto">
          <a:xfrm>
            <a:off x="6791325" y="4017963"/>
            <a:ext cx="36115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i="1"/>
              <a:t>P = F : S </a:t>
            </a:r>
            <a:r>
              <a:rPr lang="cs-CZ" altLang="cs-CZ" sz="2400"/>
              <a:t>= 100 : 0,0015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P =  66 666 N = 66,666  k Pa</a:t>
            </a:r>
          </a:p>
        </p:txBody>
      </p:sp>
      <p:sp>
        <p:nvSpPr>
          <p:cNvPr id="2064" name="Obdélník 2063"/>
          <p:cNvSpPr/>
          <p:nvPr/>
        </p:nvSpPr>
        <p:spPr>
          <a:xfrm>
            <a:off x="6638925" y="1608138"/>
            <a:ext cx="4706938" cy="39052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</p:childTnLst>
        </p:cTn>
      </p:par>
    </p:tnLst>
    <p:bldLst>
      <p:bldP spid="206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8816975" y="1149350"/>
            <a:ext cx="2605088" cy="465138"/>
          </a:xfrm>
          <a:prstGeom prst="rect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962650" y="1149350"/>
            <a:ext cx="2854325" cy="457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657600" y="4148138"/>
            <a:ext cx="919163" cy="2154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77913" y="2735263"/>
            <a:ext cx="488950" cy="21558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81413" y="2433638"/>
            <a:ext cx="919162" cy="356711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77913" y="4114800"/>
            <a:ext cx="488950" cy="21875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1077913" y="1971675"/>
            <a:ext cx="488950" cy="2143125"/>
            <a:chOff x="314561" y="295763"/>
            <a:chExt cx="489857" cy="2143507"/>
          </a:xfrm>
        </p:grpSpPr>
        <p:grpSp>
          <p:nvGrpSpPr>
            <p:cNvPr id="5235" name="Skupina 13"/>
            <p:cNvGrpSpPr>
              <a:grpSpLocks/>
            </p:cNvGrpSpPr>
            <p:nvPr/>
          </p:nvGrpSpPr>
          <p:grpSpPr bwMode="auto">
            <a:xfrm>
              <a:off x="314561" y="1059506"/>
              <a:ext cx="489857" cy="1379764"/>
              <a:chOff x="555172" y="922565"/>
              <a:chExt cx="489857" cy="1379764"/>
            </a:xfrm>
          </p:grpSpPr>
          <p:grpSp>
            <p:nvGrpSpPr>
              <p:cNvPr id="5237" name="Skupina 9"/>
              <p:cNvGrpSpPr>
                <a:grpSpLocks/>
              </p:cNvGrpSpPr>
              <p:nvPr/>
            </p:nvGrpSpPr>
            <p:grpSpPr bwMode="auto">
              <a:xfrm>
                <a:off x="555172" y="1257299"/>
                <a:ext cx="489857" cy="1045030"/>
                <a:chOff x="130629" y="1649184"/>
                <a:chExt cx="523058" cy="1045030"/>
              </a:xfrm>
            </p:grpSpPr>
            <p:sp>
              <p:nvSpPr>
                <p:cNvPr id="7" name="Obdélník 6"/>
                <p:cNvSpPr/>
                <p:nvPr/>
              </p:nvSpPr>
              <p:spPr>
                <a:xfrm>
                  <a:off x="130629" y="2327437"/>
                  <a:ext cx="523058" cy="366777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147611" y="1649453"/>
                  <a:ext cx="489093" cy="685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cxnSp>
            <p:nvCxnSpPr>
              <p:cNvPr id="12" name="Přímá spojnice se šipkou 11"/>
              <p:cNvCxnSpPr>
                <a:cxnSpLocks/>
                <a:stCxn id="5" idx="0"/>
              </p:cNvCxnSpPr>
              <p:nvPr/>
            </p:nvCxnSpPr>
            <p:spPr>
              <a:xfrm>
                <a:off x="800101" y="922546"/>
                <a:ext cx="0" cy="1065402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236" name="TextovéPole 12"/>
            <p:cNvSpPr txBox="1">
              <a:spLocks noChangeArrowheads="1"/>
            </p:cNvSpPr>
            <p:nvPr/>
          </p:nvSpPr>
          <p:spPr bwMode="auto">
            <a:xfrm>
              <a:off x="314561" y="295763"/>
              <a:ext cx="48122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F1</a:t>
              </a:r>
            </a:p>
          </p:txBody>
        </p:sp>
      </p:grpSp>
      <p:sp>
        <p:nvSpPr>
          <p:cNvPr id="4" name="Obdélník 3"/>
          <p:cNvSpPr/>
          <p:nvPr/>
        </p:nvSpPr>
        <p:spPr>
          <a:xfrm>
            <a:off x="1077913" y="5665788"/>
            <a:ext cx="3532187" cy="7540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681413" y="4986338"/>
            <a:ext cx="919162" cy="1433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3678238" y="1439863"/>
            <a:ext cx="960437" cy="4576762"/>
            <a:chOff x="5769694" y="1844012"/>
            <a:chExt cx="961803" cy="4575355"/>
          </a:xfrm>
        </p:grpSpPr>
        <p:sp>
          <p:nvSpPr>
            <p:cNvPr id="16" name="Obdélník 15"/>
            <p:cNvSpPr/>
            <p:nvPr/>
          </p:nvSpPr>
          <p:spPr>
            <a:xfrm rot="10800000">
              <a:off x="5780822" y="4146766"/>
              <a:ext cx="931598" cy="227260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8" name="Přímá spojnice se šipkou 17"/>
            <p:cNvCxnSpPr>
              <a:cxnSpLocks/>
            </p:cNvCxnSpPr>
            <p:nvPr/>
          </p:nvCxnSpPr>
          <p:spPr>
            <a:xfrm flipV="1">
              <a:off x="6238672" y="2013822"/>
              <a:ext cx="0" cy="225197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33" name="TextovéPole 19"/>
            <p:cNvSpPr txBox="1">
              <a:spLocks noChangeArrowheads="1"/>
            </p:cNvSpPr>
            <p:nvPr/>
          </p:nvSpPr>
          <p:spPr bwMode="auto">
            <a:xfrm>
              <a:off x="6283749" y="1844012"/>
              <a:ext cx="447748" cy="4750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F2</a:t>
              </a: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69694" y="4146766"/>
              <a:ext cx="931598" cy="420559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6" name="Přímá spojnice 25"/>
          <p:cNvCxnSpPr/>
          <p:nvPr/>
        </p:nvCxnSpPr>
        <p:spPr>
          <a:xfrm>
            <a:off x="1566863" y="4148138"/>
            <a:ext cx="35115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062413" y="431165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076450" y="573246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138238" y="55483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606800" y="5780088"/>
            <a:ext cx="346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5137" name="TextovéPole 7"/>
          <p:cNvSpPr txBox="1">
            <a:spLocks noChangeArrowheads="1"/>
          </p:cNvSpPr>
          <p:nvPr/>
        </p:nvSpPr>
        <p:spPr bwMode="auto">
          <a:xfrm>
            <a:off x="303213" y="195263"/>
            <a:ext cx="10572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Doplň do tabulky chybějící údaje. Proveď kontrolu kliknutím na barevné obdélníčky. </a:t>
            </a:r>
          </a:p>
        </p:txBody>
      </p:sp>
      <p:sp>
        <p:nvSpPr>
          <p:cNvPr id="5138" name="TextovéPole 16"/>
          <p:cNvSpPr txBox="1">
            <a:spLocks noChangeArrowheads="1"/>
          </p:cNvSpPr>
          <p:nvPr/>
        </p:nvSpPr>
        <p:spPr bwMode="auto">
          <a:xfrm>
            <a:off x="5511800" y="1149350"/>
            <a:ext cx="59102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Lis  S</a:t>
            </a:r>
            <a:r>
              <a:rPr lang="cs-CZ" sz="1400"/>
              <a:t>1                            </a:t>
            </a:r>
            <a:r>
              <a:rPr lang="cs-CZ" sz="2400"/>
              <a:t>S</a:t>
            </a:r>
            <a:r>
              <a:rPr lang="cs-CZ" sz="1400"/>
              <a:t>2                                </a:t>
            </a:r>
            <a:r>
              <a:rPr lang="cs-CZ" sz="2400"/>
              <a:t>F</a:t>
            </a:r>
            <a:r>
              <a:rPr lang="cs-CZ" sz="1400"/>
              <a:t>1                           </a:t>
            </a:r>
            <a:r>
              <a:rPr lang="cs-CZ" sz="2400"/>
              <a:t>F</a:t>
            </a:r>
            <a:r>
              <a:rPr lang="cs-CZ" sz="1400"/>
              <a:t>2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516563" y="1611313"/>
            <a:ext cx="5905500" cy="6223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511800" y="2233613"/>
            <a:ext cx="5907088" cy="6223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516563" y="2855913"/>
            <a:ext cx="5902325" cy="6223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11800" y="3462338"/>
            <a:ext cx="5902325" cy="6223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511800" y="4068763"/>
            <a:ext cx="5902325" cy="5365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511800" y="4605338"/>
            <a:ext cx="5902325" cy="6223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511800" y="5224463"/>
            <a:ext cx="5902325" cy="623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11800" y="5853113"/>
            <a:ext cx="5902325" cy="6223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5965825" y="1149350"/>
            <a:ext cx="0" cy="5326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288213" y="1149350"/>
            <a:ext cx="0" cy="5326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8816975" y="1149350"/>
            <a:ext cx="0" cy="5326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0166350" y="1149350"/>
            <a:ext cx="0" cy="5326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51" name="TextovéPole 39"/>
          <p:cNvSpPr txBox="1">
            <a:spLocks noChangeArrowheads="1"/>
          </p:cNvSpPr>
          <p:nvPr/>
        </p:nvSpPr>
        <p:spPr bwMode="auto">
          <a:xfrm>
            <a:off x="5622925" y="59182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</a:t>
            </a:r>
          </a:p>
        </p:txBody>
      </p:sp>
      <p:sp>
        <p:nvSpPr>
          <p:cNvPr id="5152" name="TextovéPole 40"/>
          <p:cNvSpPr txBox="1">
            <a:spLocks noChangeArrowheads="1"/>
          </p:cNvSpPr>
          <p:nvPr/>
        </p:nvSpPr>
        <p:spPr bwMode="auto">
          <a:xfrm>
            <a:off x="5564188" y="52625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</a:t>
            </a:r>
          </a:p>
        </p:txBody>
      </p:sp>
      <p:sp>
        <p:nvSpPr>
          <p:cNvPr id="5153" name="TextovéPole 41"/>
          <p:cNvSpPr txBox="1">
            <a:spLocks noChangeArrowheads="1"/>
          </p:cNvSpPr>
          <p:nvPr/>
        </p:nvSpPr>
        <p:spPr bwMode="auto">
          <a:xfrm>
            <a:off x="5595938" y="4729163"/>
            <a:ext cx="341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</a:t>
            </a:r>
          </a:p>
        </p:txBody>
      </p:sp>
      <p:sp>
        <p:nvSpPr>
          <p:cNvPr id="5154" name="TextovéPole 42"/>
          <p:cNvSpPr txBox="1">
            <a:spLocks noChangeArrowheads="1"/>
          </p:cNvSpPr>
          <p:nvPr/>
        </p:nvSpPr>
        <p:spPr bwMode="auto">
          <a:xfrm>
            <a:off x="5583238" y="41148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</a:t>
            </a:r>
          </a:p>
        </p:txBody>
      </p:sp>
      <p:sp>
        <p:nvSpPr>
          <p:cNvPr id="5155" name="TextovéPole 43"/>
          <p:cNvSpPr txBox="1">
            <a:spLocks noChangeArrowheads="1"/>
          </p:cNvSpPr>
          <p:nvPr/>
        </p:nvSpPr>
        <p:spPr bwMode="auto">
          <a:xfrm>
            <a:off x="5564188" y="3532188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</a:t>
            </a:r>
          </a:p>
        </p:txBody>
      </p:sp>
      <p:sp>
        <p:nvSpPr>
          <p:cNvPr id="5156" name="TextovéPole 44"/>
          <p:cNvSpPr txBox="1">
            <a:spLocks noChangeArrowheads="1"/>
          </p:cNvSpPr>
          <p:nvPr/>
        </p:nvSpPr>
        <p:spPr bwMode="auto">
          <a:xfrm>
            <a:off x="5570538" y="2892425"/>
            <a:ext cx="341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5157" name="TextovéPole 45"/>
          <p:cNvSpPr txBox="1">
            <a:spLocks noChangeArrowheads="1"/>
          </p:cNvSpPr>
          <p:nvPr/>
        </p:nvSpPr>
        <p:spPr bwMode="auto">
          <a:xfrm>
            <a:off x="5588000" y="22939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</a:t>
            </a:r>
          </a:p>
        </p:txBody>
      </p:sp>
      <p:sp>
        <p:nvSpPr>
          <p:cNvPr id="5158" name="TextovéPole 46"/>
          <p:cNvSpPr txBox="1">
            <a:spLocks noChangeArrowheads="1"/>
          </p:cNvSpPr>
          <p:nvPr/>
        </p:nvSpPr>
        <p:spPr bwMode="auto">
          <a:xfrm>
            <a:off x="5564188" y="1681163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</a:t>
            </a:r>
          </a:p>
        </p:txBody>
      </p:sp>
      <p:grpSp>
        <p:nvGrpSpPr>
          <p:cNvPr id="5159" name="Skupina 51"/>
          <p:cNvGrpSpPr>
            <a:grpSpLocks/>
          </p:cNvGrpSpPr>
          <p:nvPr/>
        </p:nvGrpSpPr>
        <p:grpSpPr bwMode="auto">
          <a:xfrm>
            <a:off x="6145213" y="1655763"/>
            <a:ext cx="835025" cy="544512"/>
            <a:chOff x="614597" y="247394"/>
            <a:chExt cx="835097" cy="544055"/>
          </a:xfrm>
        </p:grpSpPr>
        <p:sp>
          <p:nvSpPr>
            <p:cNvPr id="5229" name="TextovéPole 49"/>
            <p:cNvSpPr txBox="1">
              <a:spLocks noChangeArrowheads="1"/>
            </p:cNvSpPr>
            <p:nvPr/>
          </p:nvSpPr>
          <p:spPr bwMode="auto">
            <a:xfrm>
              <a:off x="614597" y="329784"/>
              <a:ext cx="78418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 cm</a:t>
              </a:r>
              <a:endParaRPr lang="cs-CZ" sz="1400"/>
            </a:p>
          </p:txBody>
        </p:sp>
        <p:sp>
          <p:nvSpPr>
            <p:cNvPr id="5230" name="TextovéPole 50"/>
            <p:cNvSpPr txBox="1">
              <a:spLocks noChangeArrowheads="1"/>
            </p:cNvSpPr>
            <p:nvPr/>
          </p:nvSpPr>
          <p:spPr bwMode="auto">
            <a:xfrm>
              <a:off x="1173656" y="247394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grpSp>
        <p:nvGrpSpPr>
          <p:cNvPr id="5160" name="Skupina 54"/>
          <p:cNvGrpSpPr>
            <a:grpSpLocks/>
          </p:cNvGrpSpPr>
          <p:nvPr/>
        </p:nvGrpSpPr>
        <p:grpSpPr bwMode="auto">
          <a:xfrm>
            <a:off x="7358063" y="1670050"/>
            <a:ext cx="1095375" cy="531813"/>
            <a:chOff x="539646" y="260626"/>
            <a:chExt cx="1095172" cy="530823"/>
          </a:xfrm>
        </p:grpSpPr>
        <p:sp>
          <p:nvSpPr>
            <p:cNvPr id="5227" name="TextovéPole 52"/>
            <p:cNvSpPr txBox="1">
              <a:spLocks noChangeArrowheads="1"/>
            </p:cNvSpPr>
            <p:nvPr/>
          </p:nvSpPr>
          <p:spPr bwMode="auto">
            <a:xfrm>
              <a:off x="539646" y="329784"/>
              <a:ext cx="109517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100 cm</a:t>
              </a:r>
            </a:p>
          </p:txBody>
        </p:sp>
        <p:sp>
          <p:nvSpPr>
            <p:cNvPr id="5228" name="TextovéPole 53"/>
            <p:cNvSpPr txBox="1">
              <a:spLocks noChangeArrowheads="1"/>
            </p:cNvSpPr>
            <p:nvPr/>
          </p:nvSpPr>
          <p:spPr bwMode="auto">
            <a:xfrm>
              <a:off x="1358780" y="260626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sp>
        <p:nvSpPr>
          <p:cNvPr id="5161" name="TextovéPole 55"/>
          <p:cNvSpPr txBox="1">
            <a:spLocks noChangeArrowheads="1"/>
          </p:cNvSpPr>
          <p:nvPr/>
        </p:nvSpPr>
        <p:spPr bwMode="auto">
          <a:xfrm>
            <a:off x="9013825" y="1739900"/>
            <a:ext cx="76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N</a:t>
            </a:r>
          </a:p>
        </p:txBody>
      </p:sp>
      <p:sp>
        <p:nvSpPr>
          <p:cNvPr id="5162" name="TextovéPole 56"/>
          <p:cNvSpPr txBox="1">
            <a:spLocks noChangeArrowheads="1"/>
          </p:cNvSpPr>
          <p:nvPr/>
        </p:nvSpPr>
        <p:spPr bwMode="auto">
          <a:xfrm>
            <a:off x="10185400" y="1708150"/>
            <a:ext cx="1074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1000 N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10137775" y="1606550"/>
            <a:ext cx="1276350" cy="6111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5164" name="Skupina 64"/>
          <p:cNvGrpSpPr>
            <a:grpSpLocks/>
          </p:cNvGrpSpPr>
          <p:nvPr/>
        </p:nvGrpSpPr>
        <p:grpSpPr bwMode="auto">
          <a:xfrm>
            <a:off x="7378700" y="2243138"/>
            <a:ext cx="1119188" cy="538162"/>
            <a:chOff x="1918740" y="939356"/>
            <a:chExt cx="1119789" cy="538610"/>
          </a:xfrm>
        </p:grpSpPr>
        <p:sp>
          <p:nvSpPr>
            <p:cNvPr id="5225" name="TextovéPole 59"/>
            <p:cNvSpPr txBox="1">
              <a:spLocks noChangeArrowheads="1"/>
            </p:cNvSpPr>
            <p:nvPr/>
          </p:nvSpPr>
          <p:spPr bwMode="auto">
            <a:xfrm>
              <a:off x="1918740" y="1016301"/>
              <a:ext cx="111978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/>
                <a:t>900 cm</a:t>
              </a:r>
            </a:p>
          </p:txBody>
        </p:sp>
        <p:sp>
          <p:nvSpPr>
            <p:cNvPr id="5226" name="TextovéPole 61"/>
            <p:cNvSpPr txBox="1">
              <a:spLocks noChangeArrowheads="1"/>
            </p:cNvSpPr>
            <p:nvPr/>
          </p:nvSpPr>
          <p:spPr bwMode="auto">
            <a:xfrm>
              <a:off x="2735213" y="939356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grpSp>
        <p:nvGrpSpPr>
          <p:cNvPr id="5165" name="Skupina 63"/>
          <p:cNvGrpSpPr>
            <a:grpSpLocks/>
          </p:cNvGrpSpPr>
          <p:nvPr/>
        </p:nvGrpSpPr>
        <p:grpSpPr bwMode="auto">
          <a:xfrm>
            <a:off x="6073775" y="2230438"/>
            <a:ext cx="939800" cy="571500"/>
            <a:chOff x="569626" y="444872"/>
            <a:chExt cx="939681" cy="571429"/>
          </a:xfrm>
        </p:grpSpPr>
        <p:sp>
          <p:nvSpPr>
            <p:cNvPr id="5223" name="TextovéPole 58"/>
            <p:cNvSpPr txBox="1">
              <a:spLocks noChangeArrowheads="1"/>
            </p:cNvSpPr>
            <p:nvPr/>
          </p:nvSpPr>
          <p:spPr bwMode="auto">
            <a:xfrm>
              <a:off x="569626" y="554636"/>
              <a:ext cx="93968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15 cm</a:t>
              </a:r>
            </a:p>
          </p:txBody>
        </p:sp>
        <p:sp>
          <p:nvSpPr>
            <p:cNvPr id="5224" name="TextovéPole 62"/>
            <p:cNvSpPr txBox="1">
              <a:spLocks noChangeArrowheads="1"/>
            </p:cNvSpPr>
            <p:nvPr/>
          </p:nvSpPr>
          <p:spPr bwMode="auto">
            <a:xfrm>
              <a:off x="1196852" y="444872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sp>
        <p:nvSpPr>
          <p:cNvPr id="5166" name="TextovéPole 65"/>
          <p:cNvSpPr txBox="1">
            <a:spLocks noChangeArrowheads="1"/>
          </p:cNvSpPr>
          <p:nvPr/>
        </p:nvSpPr>
        <p:spPr bwMode="auto">
          <a:xfrm>
            <a:off x="8982075" y="2335213"/>
            <a:ext cx="849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100N</a:t>
            </a:r>
          </a:p>
        </p:txBody>
      </p:sp>
      <p:sp>
        <p:nvSpPr>
          <p:cNvPr id="5167" name="TextovéPole 66"/>
          <p:cNvSpPr txBox="1">
            <a:spLocks noChangeArrowheads="1"/>
          </p:cNvSpPr>
          <p:nvPr/>
        </p:nvSpPr>
        <p:spPr bwMode="auto">
          <a:xfrm>
            <a:off x="10252075" y="2327275"/>
            <a:ext cx="1074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6000 N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10166350" y="2236788"/>
            <a:ext cx="1246188" cy="6223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5169" name="Skupina 73"/>
          <p:cNvGrpSpPr>
            <a:grpSpLocks/>
          </p:cNvGrpSpPr>
          <p:nvPr/>
        </p:nvGrpSpPr>
        <p:grpSpPr bwMode="auto">
          <a:xfrm>
            <a:off x="7381875" y="2840038"/>
            <a:ext cx="1047750" cy="579437"/>
            <a:chOff x="2423287" y="438633"/>
            <a:chExt cx="1048685" cy="578203"/>
          </a:xfrm>
        </p:grpSpPr>
        <p:sp>
          <p:nvSpPr>
            <p:cNvPr id="5221" name="TextovéPole 68"/>
            <p:cNvSpPr txBox="1">
              <a:spLocks noChangeArrowheads="1"/>
            </p:cNvSpPr>
            <p:nvPr/>
          </p:nvSpPr>
          <p:spPr bwMode="auto">
            <a:xfrm>
              <a:off x="2423287" y="555171"/>
              <a:ext cx="104868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1,2 dm</a:t>
              </a:r>
            </a:p>
          </p:txBody>
        </p:sp>
        <p:sp>
          <p:nvSpPr>
            <p:cNvPr id="5222" name="TextovéPole 70"/>
            <p:cNvSpPr txBox="1">
              <a:spLocks noChangeArrowheads="1"/>
            </p:cNvSpPr>
            <p:nvPr/>
          </p:nvSpPr>
          <p:spPr bwMode="auto">
            <a:xfrm>
              <a:off x="3178993" y="438633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grpSp>
        <p:nvGrpSpPr>
          <p:cNvPr id="5170" name="Skupina 72"/>
          <p:cNvGrpSpPr>
            <a:grpSpLocks/>
          </p:cNvGrpSpPr>
          <p:nvPr/>
        </p:nvGrpSpPr>
        <p:grpSpPr bwMode="auto">
          <a:xfrm>
            <a:off x="6100763" y="2843213"/>
            <a:ext cx="871537" cy="577850"/>
            <a:chOff x="557213" y="355699"/>
            <a:chExt cx="870751" cy="577454"/>
          </a:xfrm>
        </p:grpSpPr>
        <p:sp>
          <p:nvSpPr>
            <p:cNvPr id="5219" name="TextovéPole 20"/>
            <p:cNvSpPr txBox="1">
              <a:spLocks noChangeArrowheads="1"/>
            </p:cNvSpPr>
            <p:nvPr/>
          </p:nvSpPr>
          <p:spPr bwMode="auto">
            <a:xfrm>
              <a:off x="557213" y="471488"/>
              <a:ext cx="87075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30cm</a:t>
              </a:r>
            </a:p>
          </p:txBody>
        </p:sp>
        <p:sp>
          <p:nvSpPr>
            <p:cNvPr id="5220" name="TextovéPole 71"/>
            <p:cNvSpPr txBox="1">
              <a:spLocks noChangeArrowheads="1"/>
            </p:cNvSpPr>
            <p:nvPr/>
          </p:nvSpPr>
          <p:spPr bwMode="auto">
            <a:xfrm>
              <a:off x="1138390" y="355699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sp>
        <p:nvSpPr>
          <p:cNvPr id="5171" name="TextovéPole 74"/>
          <p:cNvSpPr txBox="1">
            <a:spLocks noChangeArrowheads="1"/>
          </p:cNvSpPr>
          <p:nvPr/>
        </p:nvSpPr>
        <p:spPr bwMode="auto">
          <a:xfrm>
            <a:off x="8947150" y="2936875"/>
            <a:ext cx="919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500 N</a:t>
            </a:r>
          </a:p>
        </p:txBody>
      </p:sp>
      <p:sp>
        <p:nvSpPr>
          <p:cNvPr id="5172" name="TextovéPole 75"/>
          <p:cNvSpPr txBox="1">
            <a:spLocks noChangeArrowheads="1"/>
          </p:cNvSpPr>
          <p:nvPr/>
        </p:nvSpPr>
        <p:spPr bwMode="auto">
          <a:xfrm>
            <a:off x="10269538" y="2925763"/>
            <a:ext cx="1143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2 000 N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10185400" y="2859088"/>
            <a:ext cx="1227138" cy="5873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5174" name="Skupina 82"/>
          <p:cNvGrpSpPr>
            <a:grpSpLocks/>
          </p:cNvGrpSpPr>
          <p:nvPr/>
        </p:nvGrpSpPr>
        <p:grpSpPr bwMode="auto">
          <a:xfrm>
            <a:off x="7285038" y="3467100"/>
            <a:ext cx="1474787" cy="579438"/>
            <a:chOff x="2548328" y="393050"/>
            <a:chExt cx="1475084" cy="578203"/>
          </a:xfrm>
        </p:grpSpPr>
        <p:sp>
          <p:nvSpPr>
            <p:cNvPr id="5217" name="TextovéPole 78"/>
            <p:cNvSpPr txBox="1">
              <a:spLocks noChangeArrowheads="1"/>
            </p:cNvSpPr>
            <p:nvPr/>
          </p:nvSpPr>
          <p:spPr bwMode="auto">
            <a:xfrm>
              <a:off x="2548328" y="509588"/>
              <a:ext cx="147508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30 000 cm</a:t>
              </a:r>
            </a:p>
          </p:txBody>
        </p:sp>
        <p:sp>
          <p:nvSpPr>
            <p:cNvPr id="5218" name="TextovéPole 79"/>
            <p:cNvSpPr txBox="1">
              <a:spLocks noChangeArrowheads="1"/>
            </p:cNvSpPr>
            <p:nvPr/>
          </p:nvSpPr>
          <p:spPr bwMode="auto">
            <a:xfrm>
              <a:off x="3737584" y="393050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grpSp>
        <p:nvGrpSpPr>
          <p:cNvPr id="5175" name="Skupina 81"/>
          <p:cNvGrpSpPr>
            <a:grpSpLocks/>
          </p:cNvGrpSpPr>
          <p:nvPr/>
        </p:nvGrpSpPr>
        <p:grpSpPr bwMode="auto">
          <a:xfrm>
            <a:off x="6072188" y="3486150"/>
            <a:ext cx="887412" cy="539750"/>
            <a:chOff x="629587" y="278926"/>
            <a:chExt cx="886781" cy="539927"/>
          </a:xfrm>
        </p:grpSpPr>
        <p:sp>
          <p:nvSpPr>
            <p:cNvPr id="5215" name="TextovéPole 77"/>
            <p:cNvSpPr txBox="1">
              <a:spLocks noChangeArrowheads="1"/>
            </p:cNvSpPr>
            <p:nvPr/>
          </p:nvSpPr>
          <p:spPr bwMode="auto">
            <a:xfrm>
              <a:off x="629587" y="357188"/>
              <a:ext cx="88678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1,5 m</a:t>
              </a:r>
            </a:p>
          </p:txBody>
        </p:sp>
        <p:sp>
          <p:nvSpPr>
            <p:cNvPr id="5216" name="TextovéPole 80"/>
            <p:cNvSpPr txBox="1">
              <a:spLocks noChangeArrowheads="1"/>
            </p:cNvSpPr>
            <p:nvPr/>
          </p:nvSpPr>
          <p:spPr bwMode="auto">
            <a:xfrm>
              <a:off x="1254013" y="278926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sp>
        <p:nvSpPr>
          <p:cNvPr id="5176" name="TextovéPole 83"/>
          <p:cNvSpPr txBox="1">
            <a:spLocks noChangeArrowheads="1"/>
          </p:cNvSpPr>
          <p:nvPr/>
        </p:nvSpPr>
        <p:spPr bwMode="auto">
          <a:xfrm>
            <a:off x="8890000" y="3570288"/>
            <a:ext cx="1144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3 000 N</a:t>
            </a:r>
          </a:p>
        </p:txBody>
      </p:sp>
      <p:sp>
        <p:nvSpPr>
          <p:cNvPr id="5177" name="TextovéPole 84"/>
          <p:cNvSpPr txBox="1">
            <a:spLocks noChangeArrowheads="1"/>
          </p:cNvSpPr>
          <p:nvPr/>
        </p:nvSpPr>
        <p:spPr bwMode="auto">
          <a:xfrm>
            <a:off x="10217150" y="3551238"/>
            <a:ext cx="1143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6 000 N</a:t>
            </a:r>
          </a:p>
        </p:txBody>
      </p:sp>
      <p:sp>
        <p:nvSpPr>
          <p:cNvPr id="86" name="Obdélník 85"/>
          <p:cNvSpPr/>
          <p:nvPr/>
        </p:nvSpPr>
        <p:spPr>
          <a:xfrm>
            <a:off x="10185400" y="3475038"/>
            <a:ext cx="1257300" cy="587375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5179" name="Skupina 88"/>
          <p:cNvGrpSpPr>
            <a:grpSpLocks/>
          </p:cNvGrpSpPr>
          <p:nvPr/>
        </p:nvGrpSpPr>
        <p:grpSpPr bwMode="auto">
          <a:xfrm>
            <a:off x="6042025" y="4019550"/>
            <a:ext cx="938213" cy="554038"/>
            <a:chOff x="539646" y="571624"/>
            <a:chExt cx="939681" cy="553517"/>
          </a:xfrm>
        </p:grpSpPr>
        <p:sp>
          <p:nvSpPr>
            <p:cNvPr id="5213" name="TextovéPole 69"/>
            <p:cNvSpPr txBox="1">
              <a:spLocks noChangeArrowheads="1"/>
            </p:cNvSpPr>
            <p:nvPr/>
          </p:nvSpPr>
          <p:spPr bwMode="auto">
            <a:xfrm>
              <a:off x="1205991" y="571624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5214" name="TextovéPole 86"/>
            <p:cNvSpPr txBox="1">
              <a:spLocks noChangeArrowheads="1"/>
            </p:cNvSpPr>
            <p:nvPr/>
          </p:nvSpPr>
          <p:spPr bwMode="auto">
            <a:xfrm>
              <a:off x="539646" y="663476"/>
              <a:ext cx="93968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25 cm</a:t>
              </a:r>
            </a:p>
          </p:txBody>
        </p:sp>
      </p:grpSp>
      <p:grpSp>
        <p:nvGrpSpPr>
          <p:cNvPr id="5180" name="Skupina 94"/>
          <p:cNvGrpSpPr>
            <a:grpSpLocks/>
          </p:cNvGrpSpPr>
          <p:nvPr/>
        </p:nvGrpSpPr>
        <p:grpSpPr bwMode="auto">
          <a:xfrm>
            <a:off x="7700963" y="4011613"/>
            <a:ext cx="585787" cy="549275"/>
            <a:chOff x="2548328" y="760573"/>
            <a:chExt cx="585417" cy="548883"/>
          </a:xfrm>
        </p:grpSpPr>
        <p:sp>
          <p:nvSpPr>
            <p:cNvPr id="5211" name="TextovéPole 87"/>
            <p:cNvSpPr txBox="1">
              <a:spLocks noChangeArrowheads="1"/>
            </p:cNvSpPr>
            <p:nvPr/>
          </p:nvSpPr>
          <p:spPr bwMode="auto">
            <a:xfrm>
              <a:off x="2548328" y="847791"/>
              <a:ext cx="58541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1m</a:t>
              </a:r>
            </a:p>
          </p:txBody>
        </p:sp>
        <p:sp>
          <p:nvSpPr>
            <p:cNvPr id="5212" name="TextovéPole 93"/>
            <p:cNvSpPr txBox="1">
              <a:spLocks noChangeArrowheads="1"/>
            </p:cNvSpPr>
            <p:nvPr/>
          </p:nvSpPr>
          <p:spPr bwMode="auto">
            <a:xfrm>
              <a:off x="2890858" y="760573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sp>
        <p:nvSpPr>
          <p:cNvPr id="5181" name="TextovéPole 95"/>
          <p:cNvSpPr txBox="1">
            <a:spLocks noChangeArrowheads="1"/>
          </p:cNvSpPr>
          <p:nvPr/>
        </p:nvSpPr>
        <p:spPr bwMode="auto">
          <a:xfrm>
            <a:off x="8961438" y="4110038"/>
            <a:ext cx="10017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0,7 KN</a:t>
            </a:r>
          </a:p>
        </p:txBody>
      </p:sp>
      <p:sp>
        <p:nvSpPr>
          <p:cNvPr id="5182" name="TextovéPole 96"/>
          <p:cNvSpPr txBox="1">
            <a:spLocks noChangeArrowheads="1"/>
          </p:cNvSpPr>
          <p:nvPr/>
        </p:nvSpPr>
        <p:spPr bwMode="auto">
          <a:xfrm>
            <a:off x="10086975" y="4114800"/>
            <a:ext cx="14541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280 000 N</a:t>
            </a:r>
          </a:p>
        </p:txBody>
      </p:sp>
      <p:sp>
        <p:nvSpPr>
          <p:cNvPr id="98" name="Obdélník 97"/>
          <p:cNvSpPr/>
          <p:nvPr/>
        </p:nvSpPr>
        <p:spPr>
          <a:xfrm>
            <a:off x="10166350" y="4062413"/>
            <a:ext cx="1255713" cy="53657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5184" name="Skupina 100"/>
          <p:cNvGrpSpPr>
            <a:grpSpLocks/>
          </p:cNvGrpSpPr>
          <p:nvPr/>
        </p:nvGrpSpPr>
        <p:grpSpPr bwMode="auto">
          <a:xfrm>
            <a:off x="5965825" y="4621213"/>
            <a:ext cx="1127125" cy="538162"/>
            <a:chOff x="839449" y="441615"/>
            <a:chExt cx="1127232" cy="538610"/>
          </a:xfrm>
        </p:grpSpPr>
        <p:sp>
          <p:nvSpPr>
            <p:cNvPr id="5209" name="TextovéPole 92"/>
            <p:cNvSpPr txBox="1">
              <a:spLocks noChangeArrowheads="1"/>
            </p:cNvSpPr>
            <p:nvPr/>
          </p:nvSpPr>
          <p:spPr bwMode="auto">
            <a:xfrm>
              <a:off x="1673402" y="441615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5210" name="TextovéPole 98"/>
            <p:cNvSpPr txBox="1">
              <a:spLocks noChangeArrowheads="1"/>
            </p:cNvSpPr>
            <p:nvPr/>
          </p:nvSpPr>
          <p:spPr bwMode="auto">
            <a:xfrm>
              <a:off x="839449" y="518560"/>
              <a:ext cx="112723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700 dm</a:t>
              </a:r>
            </a:p>
          </p:txBody>
        </p:sp>
      </p:grpSp>
      <p:grpSp>
        <p:nvGrpSpPr>
          <p:cNvPr id="5185" name="Skupina 101"/>
          <p:cNvGrpSpPr>
            <a:grpSpLocks/>
          </p:cNvGrpSpPr>
          <p:nvPr/>
        </p:nvGrpSpPr>
        <p:grpSpPr bwMode="auto">
          <a:xfrm>
            <a:off x="7242175" y="4610100"/>
            <a:ext cx="1508125" cy="539750"/>
            <a:chOff x="2432147" y="425330"/>
            <a:chExt cx="1507144" cy="538610"/>
          </a:xfrm>
        </p:grpSpPr>
        <p:sp>
          <p:nvSpPr>
            <p:cNvPr id="5207" name="TextovéPole 91"/>
            <p:cNvSpPr txBox="1">
              <a:spLocks noChangeArrowheads="1"/>
            </p:cNvSpPr>
            <p:nvPr/>
          </p:nvSpPr>
          <p:spPr bwMode="auto">
            <a:xfrm>
              <a:off x="3696404" y="425330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5208" name="TextovéPole 99"/>
            <p:cNvSpPr txBox="1">
              <a:spLocks noChangeArrowheads="1"/>
            </p:cNvSpPr>
            <p:nvPr/>
          </p:nvSpPr>
          <p:spPr bwMode="auto">
            <a:xfrm>
              <a:off x="2432147" y="502275"/>
              <a:ext cx="150714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14 000 dm</a:t>
              </a:r>
            </a:p>
          </p:txBody>
        </p:sp>
      </p:grpSp>
      <p:sp>
        <p:nvSpPr>
          <p:cNvPr id="5186" name="TextovéPole 102"/>
          <p:cNvSpPr txBox="1">
            <a:spLocks noChangeArrowheads="1"/>
          </p:cNvSpPr>
          <p:nvPr/>
        </p:nvSpPr>
        <p:spPr bwMode="auto">
          <a:xfrm>
            <a:off x="9064625" y="4672013"/>
            <a:ext cx="7683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KN</a:t>
            </a:r>
          </a:p>
        </p:txBody>
      </p:sp>
      <p:sp>
        <p:nvSpPr>
          <p:cNvPr id="5187" name="TextovéPole 103"/>
          <p:cNvSpPr txBox="1">
            <a:spLocks noChangeArrowheads="1"/>
          </p:cNvSpPr>
          <p:nvPr/>
        </p:nvSpPr>
        <p:spPr bwMode="auto">
          <a:xfrm>
            <a:off x="10082213" y="4678363"/>
            <a:ext cx="13858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280 000N</a:t>
            </a:r>
          </a:p>
        </p:txBody>
      </p:sp>
      <p:sp>
        <p:nvSpPr>
          <p:cNvPr id="105" name="Obdélník 104"/>
          <p:cNvSpPr/>
          <p:nvPr/>
        </p:nvSpPr>
        <p:spPr>
          <a:xfrm>
            <a:off x="10166350" y="4598988"/>
            <a:ext cx="1246188" cy="633412"/>
          </a:xfrm>
          <a:prstGeom prst="rect">
            <a:avLst/>
          </a:prstGeom>
          <a:solidFill>
            <a:srgbClr val="66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/>
              <a:t>?</a:t>
            </a:r>
          </a:p>
        </p:txBody>
      </p:sp>
      <p:grpSp>
        <p:nvGrpSpPr>
          <p:cNvPr id="5189" name="Skupina 107"/>
          <p:cNvGrpSpPr>
            <a:grpSpLocks/>
          </p:cNvGrpSpPr>
          <p:nvPr/>
        </p:nvGrpSpPr>
        <p:grpSpPr bwMode="auto">
          <a:xfrm>
            <a:off x="6102350" y="5243513"/>
            <a:ext cx="939800" cy="539750"/>
            <a:chOff x="839449" y="595818"/>
            <a:chExt cx="939681" cy="539784"/>
          </a:xfrm>
        </p:grpSpPr>
        <p:sp>
          <p:nvSpPr>
            <p:cNvPr id="5205" name="TextovéPole 90"/>
            <p:cNvSpPr txBox="1">
              <a:spLocks noChangeArrowheads="1"/>
            </p:cNvSpPr>
            <p:nvPr/>
          </p:nvSpPr>
          <p:spPr bwMode="auto">
            <a:xfrm>
              <a:off x="1526785" y="595818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5206" name="TextovéPole 105"/>
            <p:cNvSpPr txBox="1">
              <a:spLocks noChangeArrowheads="1"/>
            </p:cNvSpPr>
            <p:nvPr/>
          </p:nvSpPr>
          <p:spPr bwMode="auto">
            <a:xfrm>
              <a:off x="839449" y="673937"/>
              <a:ext cx="93968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10 cm</a:t>
              </a:r>
            </a:p>
          </p:txBody>
        </p:sp>
      </p:grpSp>
      <p:grpSp>
        <p:nvGrpSpPr>
          <p:cNvPr id="5190" name="Skupina 108"/>
          <p:cNvGrpSpPr>
            <a:grpSpLocks/>
          </p:cNvGrpSpPr>
          <p:nvPr/>
        </p:nvGrpSpPr>
        <p:grpSpPr bwMode="auto">
          <a:xfrm>
            <a:off x="7450138" y="5241925"/>
            <a:ext cx="939800" cy="538163"/>
            <a:chOff x="2578308" y="478226"/>
            <a:chExt cx="939681" cy="538610"/>
          </a:xfrm>
        </p:grpSpPr>
        <p:sp>
          <p:nvSpPr>
            <p:cNvPr id="5203" name="TextovéPole 89"/>
            <p:cNvSpPr txBox="1">
              <a:spLocks noChangeArrowheads="1"/>
            </p:cNvSpPr>
            <p:nvPr/>
          </p:nvSpPr>
          <p:spPr bwMode="auto">
            <a:xfrm>
              <a:off x="3275102" y="478226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5204" name="TextovéPole 106"/>
            <p:cNvSpPr txBox="1">
              <a:spLocks noChangeArrowheads="1"/>
            </p:cNvSpPr>
            <p:nvPr/>
          </p:nvSpPr>
          <p:spPr bwMode="auto">
            <a:xfrm>
              <a:off x="2578308" y="555171"/>
              <a:ext cx="93968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30 cm</a:t>
              </a:r>
            </a:p>
          </p:txBody>
        </p:sp>
      </p:grpSp>
      <p:sp>
        <p:nvSpPr>
          <p:cNvPr id="5191" name="TextovéPole 109"/>
          <p:cNvSpPr txBox="1">
            <a:spLocks noChangeArrowheads="1"/>
          </p:cNvSpPr>
          <p:nvPr/>
        </p:nvSpPr>
        <p:spPr bwMode="auto">
          <a:xfrm>
            <a:off x="8716963" y="5318125"/>
            <a:ext cx="1570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0,0006 MN</a:t>
            </a:r>
          </a:p>
        </p:txBody>
      </p:sp>
      <p:sp>
        <p:nvSpPr>
          <p:cNvPr id="5192" name="TextovéPole 110"/>
          <p:cNvSpPr txBox="1">
            <a:spLocks noChangeArrowheads="1"/>
          </p:cNvSpPr>
          <p:nvPr/>
        </p:nvSpPr>
        <p:spPr bwMode="auto">
          <a:xfrm>
            <a:off x="10221913" y="5300663"/>
            <a:ext cx="1143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1 800 N</a:t>
            </a:r>
          </a:p>
        </p:txBody>
      </p:sp>
      <p:sp>
        <p:nvSpPr>
          <p:cNvPr id="112" name="Obdélník 111"/>
          <p:cNvSpPr/>
          <p:nvPr/>
        </p:nvSpPr>
        <p:spPr>
          <a:xfrm>
            <a:off x="10169525" y="5232400"/>
            <a:ext cx="1227138" cy="61595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/>
              <a:t>?</a:t>
            </a:r>
          </a:p>
        </p:txBody>
      </p:sp>
      <p:grpSp>
        <p:nvGrpSpPr>
          <p:cNvPr id="5194" name="Skupina 114"/>
          <p:cNvGrpSpPr>
            <a:grpSpLocks/>
          </p:cNvGrpSpPr>
          <p:nvPr/>
        </p:nvGrpSpPr>
        <p:grpSpPr bwMode="auto">
          <a:xfrm>
            <a:off x="6024563" y="5821363"/>
            <a:ext cx="1196975" cy="584200"/>
            <a:chOff x="1077685" y="438633"/>
            <a:chExt cx="1197764" cy="583648"/>
          </a:xfrm>
        </p:grpSpPr>
        <p:sp>
          <p:nvSpPr>
            <p:cNvPr id="5201" name="TextovéPole 112"/>
            <p:cNvSpPr txBox="1">
              <a:spLocks noChangeArrowheads="1"/>
            </p:cNvSpPr>
            <p:nvPr/>
          </p:nvSpPr>
          <p:spPr bwMode="auto">
            <a:xfrm>
              <a:off x="1077685" y="560616"/>
              <a:ext cx="119776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0,001 m</a:t>
              </a:r>
            </a:p>
          </p:txBody>
        </p:sp>
        <p:sp>
          <p:nvSpPr>
            <p:cNvPr id="5202" name="TextovéPole 113"/>
            <p:cNvSpPr txBox="1">
              <a:spLocks noChangeArrowheads="1"/>
            </p:cNvSpPr>
            <p:nvPr/>
          </p:nvSpPr>
          <p:spPr bwMode="auto">
            <a:xfrm>
              <a:off x="1979481" y="438633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grpSp>
        <p:nvGrpSpPr>
          <p:cNvPr id="5195" name="Skupina 116"/>
          <p:cNvGrpSpPr>
            <a:grpSpLocks/>
          </p:cNvGrpSpPr>
          <p:nvPr/>
        </p:nvGrpSpPr>
        <p:grpSpPr bwMode="auto">
          <a:xfrm>
            <a:off x="7480300" y="5834063"/>
            <a:ext cx="973138" cy="546100"/>
            <a:chOff x="1798820" y="284744"/>
            <a:chExt cx="972655" cy="546058"/>
          </a:xfrm>
        </p:grpSpPr>
        <p:sp>
          <p:nvSpPr>
            <p:cNvPr id="5199" name="TextovéPole 60"/>
            <p:cNvSpPr txBox="1">
              <a:spLocks noChangeArrowheads="1"/>
            </p:cNvSpPr>
            <p:nvPr/>
          </p:nvSpPr>
          <p:spPr bwMode="auto">
            <a:xfrm>
              <a:off x="2528588" y="284744"/>
              <a:ext cx="242887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5200" name="TextovéPole 115"/>
            <p:cNvSpPr txBox="1">
              <a:spLocks noChangeArrowheads="1"/>
            </p:cNvSpPr>
            <p:nvPr/>
          </p:nvSpPr>
          <p:spPr bwMode="auto">
            <a:xfrm>
              <a:off x="1798820" y="369137"/>
              <a:ext cx="93968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50 cm</a:t>
              </a:r>
            </a:p>
          </p:txBody>
        </p:sp>
      </p:grpSp>
      <p:sp>
        <p:nvSpPr>
          <p:cNvPr id="5196" name="TextovéPole 117"/>
          <p:cNvSpPr txBox="1">
            <a:spLocks noChangeArrowheads="1"/>
          </p:cNvSpPr>
          <p:nvPr/>
        </p:nvSpPr>
        <p:spPr bwMode="auto">
          <a:xfrm>
            <a:off x="9026525" y="5918200"/>
            <a:ext cx="871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MN</a:t>
            </a:r>
          </a:p>
        </p:txBody>
      </p:sp>
      <p:sp>
        <p:nvSpPr>
          <p:cNvPr id="5197" name="TextovéPole 118"/>
          <p:cNvSpPr txBox="1">
            <a:spLocks noChangeArrowheads="1"/>
          </p:cNvSpPr>
          <p:nvPr/>
        </p:nvSpPr>
        <p:spPr bwMode="auto">
          <a:xfrm>
            <a:off x="10209213" y="5948363"/>
            <a:ext cx="1027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 MN</a:t>
            </a:r>
          </a:p>
        </p:txBody>
      </p:sp>
      <p:sp>
        <p:nvSpPr>
          <p:cNvPr id="120" name="Obdélník 119"/>
          <p:cNvSpPr/>
          <p:nvPr/>
        </p:nvSpPr>
        <p:spPr>
          <a:xfrm>
            <a:off x="10166350" y="5848350"/>
            <a:ext cx="1255713" cy="619125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3.54167E-6 0.1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48148E-6 L -0.00013 -0.1060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7" grpId="0"/>
      <p:bldP spid="28" grpId="0"/>
      <p:bldP spid="58" grpId="0" animBg="1"/>
      <p:bldP spid="68" grpId="0" animBg="1"/>
      <p:bldP spid="77" grpId="0" animBg="1"/>
      <p:bldP spid="86" grpId="0" animBg="1"/>
      <p:bldP spid="98" grpId="0" animBg="1"/>
      <p:bldP spid="105" grpId="0" animBg="1"/>
      <p:bldP spid="112" grpId="0" animBg="1"/>
      <p:bldP spid="1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8724900" y="763588"/>
            <a:ext cx="2582863" cy="461962"/>
          </a:xfrm>
          <a:prstGeom prst="rect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872163" y="763588"/>
            <a:ext cx="2852737" cy="4619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657600" y="4148138"/>
            <a:ext cx="919163" cy="2154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77913" y="2735263"/>
            <a:ext cx="488950" cy="21558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81413" y="2433638"/>
            <a:ext cx="919162" cy="356711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77913" y="4114800"/>
            <a:ext cx="488950" cy="21875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1077913" y="1971675"/>
            <a:ext cx="488950" cy="2143125"/>
            <a:chOff x="314561" y="295763"/>
            <a:chExt cx="489857" cy="2143507"/>
          </a:xfrm>
        </p:grpSpPr>
        <p:grpSp>
          <p:nvGrpSpPr>
            <p:cNvPr id="6192" name="Skupina 13"/>
            <p:cNvGrpSpPr>
              <a:grpSpLocks/>
            </p:cNvGrpSpPr>
            <p:nvPr/>
          </p:nvGrpSpPr>
          <p:grpSpPr bwMode="auto">
            <a:xfrm>
              <a:off x="314561" y="1059506"/>
              <a:ext cx="489857" cy="1379764"/>
              <a:chOff x="555172" y="922565"/>
              <a:chExt cx="489857" cy="1379764"/>
            </a:xfrm>
          </p:grpSpPr>
          <p:grpSp>
            <p:nvGrpSpPr>
              <p:cNvPr id="6194" name="Skupina 9"/>
              <p:cNvGrpSpPr>
                <a:grpSpLocks/>
              </p:cNvGrpSpPr>
              <p:nvPr/>
            </p:nvGrpSpPr>
            <p:grpSpPr bwMode="auto">
              <a:xfrm>
                <a:off x="555172" y="1257299"/>
                <a:ext cx="489857" cy="1045030"/>
                <a:chOff x="130629" y="1649184"/>
                <a:chExt cx="523058" cy="1045030"/>
              </a:xfrm>
            </p:grpSpPr>
            <p:sp>
              <p:nvSpPr>
                <p:cNvPr id="7" name="Obdélník 6"/>
                <p:cNvSpPr/>
                <p:nvPr/>
              </p:nvSpPr>
              <p:spPr>
                <a:xfrm>
                  <a:off x="130629" y="2327437"/>
                  <a:ext cx="523058" cy="366777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147611" y="1649453"/>
                  <a:ext cx="489093" cy="685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cxnSp>
            <p:nvCxnSpPr>
              <p:cNvPr id="12" name="Přímá spojnice se šipkou 11"/>
              <p:cNvCxnSpPr>
                <a:cxnSpLocks/>
                <a:stCxn id="5" idx="0"/>
              </p:cNvCxnSpPr>
              <p:nvPr/>
            </p:nvCxnSpPr>
            <p:spPr>
              <a:xfrm>
                <a:off x="800101" y="922546"/>
                <a:ext cx="0" cy="1065402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193" name="TextovéPole 12"/>
            <p:cNvSpPr txBox="1">
              <a:spLocks noChangeArrowheads="1"/>
            </p:cNvSpPr>
            <p:nvPr/>
          </p:nvSpPr>
          <p:spPr bwMode="auto">
            <a:xfrm>
              <a:off x="314561" y="295763"/>
              <a:ext cx="48122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F1</a:t>
              </a:r>
            </a:p>
          </p:txBody>
        </p:sp>
      </p:grpSp>
      <p:sp>
        <p:nvSpPr>
          <p:cNvPr id="4" name="Obdélník 3"/>
          <p:cNvSpPr/>
          <p:nvPr/>
        </p:nvSpPr>
        <p:spPr>
          <a:xfrm>
            <a:off x="1077913" y="5665788"/>
            <a:ext cx="3532187" cy="7540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681413" y="4986338"/>
            <a:ext cx="919162" cy="1433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3657600" y="1439863"/>
            <a:ext cx="981075" cy="4576762"/>
            <a:chOff x="5749657" y="1844012"/>
            <a:chExt cx="981840" cy="4575355"/>
          </a:xfrm>
        </p:grpSpPr>
        <p:sp>
          <p:nvSpPr>
            <p:cNvPr id="16" name="Obdélník 15"/>
            <p:cNvSpPr/>
            <p:nvPr/>
          </p:nvSpPr>
          <p:spPr>
            <a:xfrm rot="10800000">
              <a:off x="5749657" y="4146766"/>
              <a:ext cx="962775" cy="227260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8" name="Přímá spojnice se šipkou 17"/>
            <p:cNvCxnSpPr>
              <a:cxnSpLocks/>
            </p:cNvCxnSpPr>
            <p:nvPr/>
          </p:nvCxnSpPr>
          <p:spPr>
            <a:xfrm flipV="1">
              <a:off x="6238988" y="2013822"/>
              <a:ext cx="0" cy="225197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90" name="TextovéPole 19"/>
            <p:cNvSpPr txBox="1">
              <a:spLocks noChangeArrowheads="1"/>
            </p:cNvSpPr>
            <p:nvPr/>
          </p:nvSpPr>
          <p:spPr bwMode="auto">
            <a:xfrm>
              <a:off x="6283749" y="1844012"/>
              <a:ext cx="447748" cy="4750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F2</a:t>
              </a: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49657" y="4146766"/>
              <a:ext cx="951654" cy="420559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6" name="Přímá spojnice 25"/>
          <p:cNvCxnSpPr/>
          <p:nvPr/>
        </p:nvCxnSpPr>
        <p:spPr>
          <a:xfrm>
            <a:off x="1566863" y="4148138"/>
            <a:ext cx="35115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062413" y="431165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076450" y="573246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138238" y="55483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606800" y="5780088"/>
            <a:ext cx="346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6161" name="TextovéPole 28"/>
          <p:cNvSpPr txBox="1">
            <a:spLocks noChangeArrowheads="1"/>
          </p:cNvSpPr>
          <p:nvPr/>
        </p:nvSpPr>
        <p:spPr bwMode="auto">
          <a:xfrm>
            <a:off x="5397500" y="763588"/>
            <a:ext cx="59102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Lis  S</a:t>
            </a:r>
            <a:r>
              <a:rPr lang="cs-CZ" sz="1400"/>
              <a:t>1                            </a:t>
            </a:r>
            <a:r>
              <a:rPr lang="cs-CZ" sz="2400"/>
              <a:t>S</a:t>
            </a:r>
            <a:r>
              <a:rPr lang="cs-CZ" sz="1400"/>
              <a:t>2                                </a:t>
            </a:r>
            <a:r>
              <a:rPr lang="cs-CZ" sz="2400"/>
              <a:t>F</a:t>
            </a:r>
            <a:r>
              <a:rPr lang="cs-CZ" sz="1400"/>
              <a:t>1                           </a:t>
            </a:r>
            <a:r>
              <a:rPr lang="cs-CZ" sz="2400"/>
              <a:t>F</a:t>
            </a:r>
            <a:r>
              <a:rPr lang="cs-CZ" sz="1400"/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372100" y="1270000"/>
            <a:ext cx="5935663" cy="6731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Přímá spojnice 20"/>
          <p:cNvCxnSpPr>
            <a:cxnSpLocks/>
          </p:cNvCxnSpPr>
          <p:nvPr/>
        </p:nvCxnSpPr>
        <p:spPr>
          <a:xfrm>
            <a:off x="5872163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>
            <a:off x="7181850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8724900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10039350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7" name="TextovéPole 36"/>
          <p:cNvSpPr txBox="1">
            <a:spLocks noChangeArrowheads="1"/>
          </p:cNvSpPr>
          <p:nvPr/>
        </p:nvSpPr>
        <p:spPr bwMode="auto">
          <a:xfrm>
            <a:off x="5461000" y="1336675"/>
            <a:ext cx="341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</a:t>
            </a:r>
          </a:p>
        </p:txBody>
      </p:sp>
      <p:grpSp>
        <p:nvGrpSpPr>
          <p:cNvPr id="6168" name="Skupina 43"/>
          <p:cNvGrpSpPr>
            <a:grpSpLocks/>
          </p:cNvGrpSpPr>
          <p:nvPr/>
        </p:nvGrpSpPr>
        <p:grpSpPr bwMode="auto">
          <a:xfrm>
            <a:off x="7297738" y="1292225"/>
            <a:ext cx="1522412" cy="539750"/>
            <a:chOff x="631505" y="349067"/>
            <a:chExt cx="1521139" cy="541223"/>
          </a:xfrm>
        </p:grpSpPr>
        <p:sp>
          <p:nvSpPr>
            <p:cNvPr id="6186" name="TextovéPole 37"/>
            <p:cNvSpPr txBox="1">
              <a:spLocks noChangeArrowheads="1"/>
            </p:cNvSpPr>
            <p:nvPr/>
          </p:nvSpPr>
          <p:spPr bwMode="auto">
            <a:xfrm flipH="1">
              <a:off x="631505" y="428625"/>
              <a:ext cx="152113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/>
                <a:t>300 cm</a:t>
              </a:r>
            </a:p>
          </p:txBody>
        </p:sp>
        <p:sp>
          <p:nvSpPr>
            <p:cNvPr id="6187" name="TextovéPole 42"/>
            <p:cNvSpPr txBox="1">
              <a:spLocks noChangeArrowheads="1"/>
            </p:cNvSpPr>
            <p:nvPr/>
          </p:nvSpPr>
          <p:spPr bwMode="auto">
            <a:xfrm>
              <a:off x="1452302" y="349067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sp>
        <p:nvSpPr>
          <p:cNvPr id="6169" name="TextovéPole 44"/>
          <p:cNvSpPr txBox="1">
            <a:spLocks noChangeArrowheads="1"/>
          </p:cNvSpPr>
          <p:nvPr/>
        </p:nvSpPr>
        <p:spPr bwMode="auto">
          <a:xfrm>
            <a:off x="8936038" y="1371600"/>
            <a:ext cx="9175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100 N</a:t>
            </a:r>
          </a:p>
        </p:txBody>
      </p:sp>
      <p:sp>
        <p:nvSpPr>
          <p:cNvPr id="6170" name="TextovéPole 45"/>
          <p:cNvSpPr txBox="1">
            <a:spLocks noChangeArrowheads="1"/>
          </p:cNvSpPr>
          <p:nvPr/>
        </p:nvSpPr>
        <p:spPr bwMode="auto">
          <a:xfrm>
            <a:off x="10039350" y="1347788"/>
            <a:ext cx="1143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1 500 N</a:t>
            </a:r>
          </a:p>
        </p:txBody>
      </p:sp>
      <p:grpSp>
        <p:nvGrpSpPr>
          <p:cNvPr id="6171" name="Skupina 47"/>
          <p:cNvGrpSpPr>
            <a:grpSpLocks/>
          </p:cNvGrpSpPr>
          <p:nvPr/>
        </p:nvGrpSpPr>
        <p:grpSpPr bwMode="auto">
          <a:xfrm>
            <a:off x="5999163" y="1268413"/>
            <a:ext cx="939800" cy="538162"/>
            <a:chOff x="1104713" y="208805"/>
            <a:chExt cx="939681" cy="538610"/>
          </a:xfrm>
        </p:grpSpPr>
        <p:sp>
          <p:nvSpPr>
            <p:cNvPr id="6184" name="TextovéPole 41"/>
            <p:cNvSpPr txBox="1">
              <a:spLocks noChangeArrowheads="1"/>
            </p:cNvSpPr>
            <p:nvPr/>
          </p:nvSpPr>
          <p:spPr bwMode="auto">
            <a:xfrm>
              <a:off x="1763593" y="208805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6185" name="TextovéPole 46"/>
            <p:cNvSpPr txBox="1">
              <a:spLocks noChangeArrowheads="1"/>
            </p:cNvSpPr>
            <p:nvPr/>
          </p:nvSpPr>
          <p:spPr bwMode="auto">
            <a:xfrm>
              <a:off x="1104713" y="285750"/>
              <a:ext cx="93968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20 cm</a:t>
              </a:r>
            </a:p>
          </p:txBody>
        </p:sp>
      </p:grp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5397500" y="2308225"/>
            <a:ext cx="62071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Kolikrát je tlaková síla F</a:t>
            </a:r>
            <a:r>
              <a:rPr lang="cs-CZ" sz="1400">
                <a:solidFill>
                  <a:srgbClr val="FF0000"/>
                </a:solidFill>
              </a:rPr>
              <a:t>2</a:t>
            </a:r>
            <a:r>
              <a:rPr lang="cs-CZ" sz="2400">
                <a:solidFill>
                  <a:srgbClr val="FF0000"/>
                </a:solidFill>
              </a:rPr>
              <a:t>  větší než síla F</a:t>
            </a:r>
            <a:r>
              <a:rPr lang="cs-CZ" sz="1400">
                <a:solidFill>
                  <a:srgbClr val="FF0000"/>
                </a:solidFill>
              </a:rPr>
              <a:t>1</a:t>
            </a:r>
            <a:r>
              <a:rPr lang="cs-CZ" sz="2400">
                <a:solidFill>
                  <a:srgbClr val="FF0000"/>
                </a:solidFill>
              </a:rPr>
              <a:t>, tolikrát</a:t>
            </a:r>
          </a:p>
          <a:p>
            <a:r>
              <a:rPr lang="cs-CZ" sz="2400">
                <a:solidFill>
                  <a:srgbClr val="FF0000"/>
                </a:solidFill>
              </a:rPr>
              <a:t>je plocha pístu S</a:t>
            </a:r>
            <a:r>
              <a:rPr lang="cs-CZ" sz="1400">
                <a:solidFill>
                  <a:srgbClr val="FF0000"/>
                </a:solidFill>
              </a:rPr>
              <a:t>1</a:t>
            </a:r>
            <a:r>
              <a:rPr lang="cs-CZ" sz="2400">
                <a:solidFill>
                  <a:srgbClr val="FF0000"/>
                </a:solidFill>
              </a:rPr>
              <a:t> menší než plocha pístu S</a:t>
            </a:r>
            <a:r>
              <a:rPr lang="cs-CZ" sz="1400">
                <a:solidFill>
                  <a:srgbClr val="FF0000"/>
                </a:solidFill>
              </a:rPr>
              <a:t>2</a:t>
            </a:r>
            <a:r>
              <a:rPr lang="cs-CZ" sz="2400">
                <a:solidFill>
                  <a:srgbClr val="FF0000"/>
                </a:solidFill>
              </a:rPr>
              <a:t> .</a:t>
            </a:r>
          </a:p>
        </p:txBody>
      </p:sp>
      <p:grpSp>
        <p:nvGrpSpPr>
          <p:cNvPr id="61" name="Skupina 60"/>
          <p:cNvGrpSpPr>
            <a:grpSpLocks/>
          </p:cNvGrpSpPr>
          <p:nvPr/>
        </p:nvGrpSpPr>
        <p:grpSpPr bwMode="auto">
          <a:xfrm>
            <a:off x="5461000" y="3743325"/>
            <a:ext cx="6669088" cy="2266950"/>
            <a:chOff x="5461611" y="3744090"/>
            <a:chExt cx="6668029" cy="2266119"/>
          </a:xfrm>
        </p:grpSpPr>
        <p:sp>
          <p:nvSpPr>
            <p:cNvPr id="6176" name="TextovéPole 52"/>
            <p:cNvSpPr txBox="1">
              <a:spLocks noChangeArrowheads="1"/>
            </p:cNvSpPr>
            <p:nvPr/>
          </p:nvSpPr>
          <p:spPr bwMode="auto">
            <a:xfrm>
              <a:off x="7749915" y="4773732"/>
              <a:ext cx="437972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S</a:t>
              </a:r>
              <a:r>
                <a:rPr lang="cs-CZ" sz="1400"/>
                <a:t>1</a:t>
              </a:r>
              <a:r>
                <a:rPr lang="cs-CZ" sz="2400"/>
                <a:t> = S</a:t>
              </a:r>
              <a:r>
                <a:rPr lang="cs-CZ" sz="1400"/>
                <a:t>2</a:t>
              </a:r>
              <a:r>
                <a:rPr lang="cs-CZ" sz="2400"/>
                <a:t> : 15 = 300 cm : 15 = 20 cm</a:t>
              </a:r>
            </a:p>
          </p:txBody>
        </p:sp>
        <p:sp>
          <p:nvSpPr>
            <p:cNvPr id="6177" name="TextovéPole 39"/>
            <p:cNvSpPr txBox="1">
              <a:spLocks noChangeArrowheads="1"/>
            </p:cNvSpPr>
            <p:nvPr/>
          </p:nvSpPr>
          <p:spPr bwMode="auto">
            <a:xfrm>
              <a:off x="9118790" y="5425385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>
                  <a:solidFill>
                    <a:srgbClr val="FF0000"/>
                  </a:solidFill>
                </a:rPr>
                <a:t>2</a:t>
              </a:r>
            </a:p>
          </p:txBody>
        </p:sp>
        <p:sp>
          <p:nvSpPr>
            <p:cNvPr id="6178" name="TextovéPole 40"/>
            <p:cNvSpPr txBox="1">
              <a:spLocks noChangeArrowheads="1"/>
            </p:cNvSpPr>
            <p:nvPr/>
          </p:nvSpPr>
          <p:spPr bwMode="auto">
            <a:xfrm>
              <a:off x="6937976" y="4389010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6179" name="TextovéPole 50"/>
            <p:cNvSpPr txBox="1">
              <a:spLocks noChangeArrowheads="1"/>
            </p:cNvSpPr>
            <p:nvPr/>
          </p:nvSpPr>
          <p:spPr bwMode="auto">
            <a:xfrm>
              <a:off x="5461611" y="3744090"/>
              <a:ext cx="1752403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</a:t>
              </a:r>
              <a:r>
                <a:rPr lang="cs-CZ" sz="1400"/>
                <a:t>1</a:t>
              </a:r>
              <a:r>
                <a:rPr lang="cs-CZ" sz="2400"/>
                <a:t> =100N</a:t>
              </a:r>
            </a:p>
            <a:p>
              <a:r>
                <a:rPr lang="cs-CZ" sz="2400"/>
                <a:t>F</a:t>
              </a:r>
              <a:r>
                <a:rPr lang="cs-CZ" sz="1400"/>
                <a:t>2</a:t>
              </a:r>
              <a:r>
                <a:rPr lang="cs-CZ" sz="2400"/>
                <a:t> = 1 500N</a:t>
              </a:r>
            </a:p>
            <a:p>
              <a:r>
                <a:rPr lang="cs-CZ" sz="2400"/>
                <a:t>S</a:t>
              </a:r>
              <a:r>
                <a:rPr lang="cs-CZ" sz="1400"/>
                <a:t>2</a:t>
              </a:r>
              <a:r>
                <a:rPr lang="cs-CZ" sz="2400"/>
                <a:t> =  300 cm</a:t>
              </a:r>
            </a:p>
            <a:p>
              <a:r>
                <a:rPr lang="cs-CZ" sz="2400"/>
                <a:t>S</a:t>
              </a:r>
              <a:r>
                <a:rPr lang="cs-CZ" sz="1400"/>
                <a:t>1</a:t>
              </a:r>
              <a:r>
                <a:rPr lang="cs-CZ" sz="2400"/>
                <a:t> = ?</a:t>
              </a:r>
            </a:p>
          </p:txBody>
        </p:sp>
        <p:sp>
          <p:nvSpPr>
            <p:cNvPr id="6180" name="TextovéPole 51"/>
            <p:cNvSpPr txBox="1">
              <a:spLocks noChangeArrowheads="1"/>
            </p:cNvSpPr>
            <p:nvPr/>
          </p:nvSpPr>
          <p:spPr bwMode="auto">
            <a:xfrm>
              <a:off x="7749915" y="3953916"/>
              <a:ext cx="400622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</a:t>
              </a:r>
              <a:r>
                <a:rPr lang="cs-CZ" sz="1400"/>
                <a:t>2</a:t>
              </a:r>
              <a:r>
                <a:rPr lang="cs-CZ" sz="2400"/>
                <a:t> : F</a:t>
              </a:r>
              <a:r>
                <a:rPr lang="cs-CZ" sz="1400"/>
                <a:t>1</a:t>
              </a:r>
              <a:r>
                <a:rPr lang="cs-CZ" sz="2400"/>
                <a:t> = 1 500 N : 100 N = 15 x</a:t>
              </a:r>
            </a:p>
          </p:txBody>
        </p:sp>
        <p:sp>
          <p:nvSpPr>
            <p:cNvPr id="6181" name="TextovéPole 53"/>
            <p:cNvSpPr txBox="1">
              <a:spLocks noChangeArrowheads="1"/>
            </p:cNvSpPr>
            <p:nvPr/>
          </p:nvSpPr>
          <p:spPr bwMode="auto">
            <a:xfrm>
              <a:off x="11756140" y="4726156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6182" name="TextovéPole 54"/>
            <p:cNvSpPr txBox="1">
              <a:spLocks noChangeArrowheads="1"/>
            </p:cNvSpPr>
            <p:nvPr/>
          </p:nvSpPr>
          <p:spPr bwMode="auto">
            <a:xfrm>
              <a:off x="10182537" y="4696635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6183" name="TextovéPole 55"/>
            <p:cNvSpPr txBox="1">
              <a:spLocks noChangeArrowheads="1"/>
            </p:cNvSpPr>
            <p:nvPr/>
          </p:nvSpPr>
          <p:spPr bwMode="auto">
            <a:xfrm>
              <a:off x="5631690" y="5548544"/>
              <a:ext cx="397390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solidFill>
                    <a:srgbClr val="FF0000"/>
                  </a:solidFill>
                </a:rPr>
                <a:t>Plocha malého pístu je 20 cm .</a:t>
              </a: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5872163" y="1230599"/>
            <a:ext cx="1331599" cy="672718"/>
            <a:chOff x="3307840" y="481098"/>
            <a:chExt cx="1331599" cy="672718"/>
          </a:xfrm>
          <a:solidFill>
            <a:schemeClr val="tx1"/>
          </a:solidFill>
        </p:grpSpPr>
        <p:sp>
          <p:nvSpPr>
            <p:cNvPr id="49" name="Obdélník 48"/>
            <p:cNvSpPr/>
            <p:nvPr/>
          </p:nvSpPr>
          <p:spPr>
            <a:xfrm>
              <a:off x="3307840" y="481098"/>
              <a:ext cx="1331599" cy="672718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3774706" y="498027"/>
              <a:ext cx="611065" cy="646331"/>
            </a:xfrm>
            <a:prstGeom prst="rect">
              <a:avLst/>
            </a:prstGeom>
            <a:grp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600" dirty="0">
                  <a:solidFill>
                    <a:schemeClr val="bg1"/>
                  </a:solidFill>
                </a:rPr>
                <a:t>?</a:t>
              </a:r>
              <a:r>
                <a:rPr lang="cs-CZ" sz="3600" dirty="0"/>
                <a:t>?</a:t>
              </a:r>
            </a:p>
          </p:txBody>
        </p:sp>
      </p:grpSp>
      <p:sp>
        <p:nvSpPr>
          <p:cNvPr id="6175" name="TextovéPole 7"/>
          <p:cNvSpPr txBox="1">
            <a:spLocks noChangeArrowheads="1"/>
          </p:cNvSpPr>
          <p:nvPr/>
        </p:nvSpPr>
        <p:spPr bwMode="auto">
          <a:xfrm>
            <a:off x="176213" y="-41275"/>
            <a:ext cx="50768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Doplň chybějící údaj v tabulce a proveď</a:t>
            </a:r>
          </a:p>
          <a:p>
            <a:r>
              <a:rPr lang="cs-CZ" sz="2400"/>
              <a:t>kontrolu kliknutím na černý obdélník.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3.54167E-6 0.1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1.48148E-6 L 0.00105 -0.0958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-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7" grpId="0"/>
      <p:bldP spid="28" grpId="0"/>
      <p:bldP spid="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57600" y="4148138"/>
            <a:ext cx="919163" cy="2154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77913" y="2735263"/>
            <a:ext cx="488950" cy="21558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81413" y="2433638"/>
            <a:ext cx="919162" cy="356711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77913" y="4114800"/>
            <a:ext cx="488950" cy="21875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1077913" y="1971675"/>
            <a:ext cx="488950" cy="2143125"/>
            <a:chOff x="314561" y="295763"/>
            <a:chExt cx="489857" cy="2143507"/>
          </a:xfrm>
        </p:grpSpPr>
        <p:grpSp>
          <p:nvGrpSpPr>
            <p:cNvPr id="7212" name="Skupina 13"/>
            <p:cNvGrpSpPr>
              <a:grpSpLocks/>
            </p:cNvGrpSpPr>
            <p:nvPr/>
          </p:nvGrpSpPr>
          <p:grpSpPr bwMode="auto">
            <a:xfrm>
              <a:off x="314561" y="1059506"/>
              <a:ext cx="489857" cy="1379764"/>
              <a:chOff x="555172" y="922565"/>
              <a:chExt cx="489857" cy="1379764"/>
            </a:xfrm>
          </p:grpSpPr>
          <p:grpSp>
            <p:nvGrpSpPr>
              <p:cNvPr id="7214" name="Skupina 9"/>
              <p:cNvGrpSpPr>
                <a:grpSpLocks/>
              </p:cNvGrpSpPr>
              <p:nvPr/>
            </p:nvGrpSpPr>
            <p:grpSpPr bwMode="auto">
              <a:xfrm>
                <a:off x="555172" y="1257299"/>
                <a:ext cx="489857" cy="1045030"/>
                <a:chOff x="130629" y="1649184"/>
                <a:chExt cx="523058" cy="1045030"/>
              </a:xfrm>
            </p:grpSpPr>
            <p:sp>
              <p:nvSpPr>
                <p:cNvPr id="7" name="Obdélník 6"/>
                <p:cNvSpPr/>
                <p:nvPr/>
              </p:nvSpPr>
              <p:spPr>
                <a:xfrm>
                  <a:off x="130629" y="2327437"/>
                  <a:ext cx="523058" cy="366777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147611" y="1649453"/>
                  <a:ext cx="489093" cy="685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cxnSp>
            <p:nvCxnSpPr>
              <p:cNvPr id="12" name="Přímá spojnice se šipkou 11"/>
              <p:cNvCxnSpPr>
                <a:cxnSpLocks/>
                <a:stCxn id="5" idx="0"/>
              </p:cNvCxnSpPr>
              <p:nvPr/>
            </p:nvCxnSpPr>
            <p:spPr>
              <a:xfrm>
                <a:off x="800101" y="922546"/>
                <a:ext cx="0" cy="1065402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213" name="TextovéPole 12"/>
            <p:cNvSpPr txBox="1">
              <a:spLocks noChangeArrowheads="1"/>
            </p:cNvSpPr>
            <p:nvPr/>
          </p:nvSpPr>
          <p:spPr bwMode="auto">
            <a:xfrm>
              <a:off x="314561" y="295763"/>
              <a:ext cx="48122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F1</a:t>
              </a:r>
            </a:p>
          </p:txBody>
        </p:sp>
      </p:grpSp>
      <p:sp>
        <p:nvSpPr>
          <p:cNvPr id="4" name="Obdélník 3"/>
          <p:cNvSpPr/>
          <p:nvPr/>
        </p:nvSpPr>
        <p:spPr>
          <a:xfrm>
            <a:off x="1077913" y="5665788"/>
            <a:ext cx="3532187" cy="7540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681413" y="4986338"/>
            <a:ext cx="919162" cy="1433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3678238" y="1439863"/>
            <a:ext cx="960437" cy="4576762"/>
            <a:chOff x="5769694" y="1844012"/>
            <a:chExt cx="961803" cy="4575355"/>
          </a:xfrm>
        </p:grpSpPr>
        <p:sp>
          <p:nvSpPr>
            <p:cNvPr id="16" name="Obdélník 15"/>
            <p:cNvSpPr/>
            <p:nvPr/>
          </p:nvSpPr>
          <p:spPr>
            <a:xfrm rot="10800000">
              <a:off x="5780822" y="4146766"/>
              <a:ext cx="931598" cy="227260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8" name="Přímá spojnice se šipkou 17"/>
            <p:cNvCxnSpPr>
              <a:cxnSpLocks/>
            </p:cNvCxnSpPr>
            <p:nvPr/>
          </p:nvCxnSpPr>
          <p:spPr>
            <a:xfrm flipV="1">
              <a:off x="6238672" y="2013822"/>
              <a:ext cx="0" cy="225197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10" name="TextovéPole 19"/>
            <p:cNvSpPr txBox="1">
              <a:spLocks noChangeArrowheads="1"/>
            </p:cNvSpPr>
            <p:nvPr/>
          </p:nvSpPr>
          <p:spPr bwMode="auto">
            <a:xfrm>
              <a:off x="6283749" y="1844012"/>
              <a:ext cx="447748" cy="4750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F2</a:t>
              </a: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69694" y="4146766"/>
              <a:ext cx="931598" cy="420559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6" name="Přímá spojnice 25"/>
          <p:cNvCxnSpPr/>
          <p:nvPr/>
        </p:nvCxnSpPr>
        <p:spPr>
          <a:xfrm>
            <a:off x="1566863" y="4148138"/>
            <a:ext cx="35115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062413" y="431165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076450" y="573246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138238" y="55483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606800" y="5780088"/>
            <a:ext cx="346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8724900" y="763588"/>
            <a:ext cx="2582863" cy="461962"/>
          </a:xfrm>
          <a:prstGeom prst="rect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872163" y="763588"/>
            <a:ext cx="2852737" cy="4619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85" name="TextovéPole 30"/>
          <p:cNvSpPr txBox="1">
            <a:spLocks noChangeArrowheads="1"/>
          </p:cNvSpPr>
          <p:nvPr/>
        </p:nvSpPr>
        <p:spPr bwMode="auto">
          <a:xfrm>
            <a:off x="5397500" y="763588"/>
            <a:ext cx="59102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Lis  S</a:t>
            </a:r>
            <a:r>
              <a:rPr lang="cs-CZ" sz="1400"/>
              <a:t>1                            </a:t>
            </a:r>
            <a:r>
              <a:rPr lang="cs-CZ" sz="2400"/>
              <a:t>S</a:t>
            </a:r>
            <a:r>
              <a:rPr lang="cs-CZ" sz="1400"/>
              <a:t>2                                </a:t>
            </a:r>
            <a:r>
              <a:rPr lang="cs-CZ" sz="2400"/>
              <a:t>F</a:t>
            </a:r>
            <a:r>
              <a:rPr lang="cs-CZ" sz="1400"/>
              <a:t>1                           </a:t>
            </a:r>
            <a:r>
              <a:rPr lang="cs-CZ" sz="2400"/>
              <a:t>F</a:t>
            </a:r>
            <a:r>
              <a:rPr lang="cs-CZ" sz="1400"/>
              <a:t>2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372100" y="1243013"/>
            <a:ext cx="5935663" cy="6731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3" name="Přímá spojnice 32"/>
          <p:cNvCxnSpPr>
            <a:cxnSpLocks/>
          </p:cNvCxnSpPr>
          <p:nvPr/>
        </p:nvCxnSpPr>
        <p:spPr>
          <a:xfrm>
            <a:off x="5872163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7181850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8724900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10039350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1" name="TextovéPole 36"/>
          <p:cNvSpPr txBox="1">
            <a:spLocks noChangeArrowheads="1"/>
          </p:cNvSpPr>
          <p:nvPr/>
        </p:nvSpPr>
        <p:spPr bwMode="auto">
          <a:xfrm>
            <a:off x="5461000" y="1336675"/>
            <a:ext cx="341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</a:t>
            </a:r>
          </a:p>
        </p:txBody>
      </p:sp>
      <p:grpSp>
        <p:nvGrpSpPr>
          <p:cNvPr id="7192" name="Skupina 37"/>
          <p:cNvGrpSpPr>
            <a:grpSpLocks/>
          </p:cNvGrpSpPr>
          <p:nvPr/>
        </p:nvGrpSpPr>
        <p:grpSpPr bwMode="auto">
          <a:xfrm>
            <a:off x="7297738" y="1292225"/>
            <a:ext cx="1522412" cy="539750"/>
            <a:chOff x="631505" y="349067"/>
            <a:chExt cx="1521139" cy="541223"/>
          </a:xfrm>
        </p:grpSpPr>
        <p:sp>
          <p:nvSpPr>
            <p:cNvPr id="7206" name="TextovéPole 38"/>
            <p:cNvSpPr txBox="1">
              <a:spLocks noChangeArrowheads="1"/>
            </p:cNvSpPr>
            <p:nvPr/>
          </p:nvSpPr>
          <p:spPr bwMode="auto">
            <a:xfrm flipH="1">
              <a:off x="631505" y="428625"/>
              <a:ext cx="152113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/>
                <a:t>180 cm</a:t>
              </a:r>
            </a:p>
          </p:txBody>
        </p:sp>
        <p:sp>
          <p:nvSpPr>
            <p:cNvPr id="7207" name="TextovéPole 39"/>
            <p:cNvSpPr txBox="1">
              <a:spLocks noChangeArrowheads="1"/>
            </p:cNvSpPr>
            <p:nvPr/>
          </p:nvSpPr>
          <p:spPr bwMode="auto">
            <a:xfrm>
              <a:off x="1452302" y="349067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sp>
        <p:nvSpPr>
          <p:cNvPr id="7193" name="TextovéPole 40"/>
          <p:cNvSpPr txBox="1">
            <a:spLocks noChangeArrowheads="1"/>
          </p:cNvSpPr>
          <p:nvPr/>
        </p:nvSpPr>
        <p:spPr bwMode="auto">
          <a:xfrm>
            <a:off x="8936038" y="1371600"/>
            <a:ext cx="1000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0,5 KN</a:t>
            </a:r>
          </a:p>
        </p:txBody>
      </p:sp>
      <p:sp>
        <p:nvSpPr>
          <p:cNvPr id="7194" name="TextovéPole 41"/>
          <p:cNvSpPr txBox="1">
            <a:spLocks noChangeArrowheads="1"/>
          </p:cNvSpPr>
          <p:nvPr/>
        </p:nvSpPr>
        <p:spPr bwMode="auto">
          <a:xfrm>
            <a:off x="10098088" y="1379538"/>
            <a:ext cx="923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30 KN</a:t>
            </a:r>
          </a:p>
        </p:txBody>
      </p:sp>
      <p:grpSp>
        <p:nvGrpSpPr>
          <p:cNvPr id="7195" name="Skupina 42"/>
          <p:cNvGrpSpPr>
            <a:grpSpLocks/>
          </p:cNvGrpSpPr>
          <p:nvPr/>
        </p:nvGrpSpPr>
        <p:grpSpPr bwMode="auto">
          <a:xfrm>
            <a:off x="5999163" y="1268413"/>
            <a:ext cx="935037" cy="538162"/>
            <a:chOff x="1104713" y="208805"/>
            <a:chExt cx="934918" cy="538610"/>
          </a:xfrm>
        </p:grpSpPr>
        <p:sp>
          <p:nvSpPr>
            <p:cNvPr id="7204" name="TextovéPole 43"/>
            <p:cNvSpPr txBox="1">
              <a:spLocks noChangeArrowheads="1"/>
            </p:cNvSpPr>
            <p:nvPr/>
          </p:nvSpPr>
          <p:spPr bwMode="auto">
            <a:xfrm>
              <a:off x="1763593" y="208805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7205" name="TextovéPole 44"/>
            <p:cNvSpPr txBox="1">
              <a:spLocks noChangeArrowheads="1"/>
            </p:cNvSpPr>
            <p:nvPr/>
          </p:nvSpPr>
          <p:spPr bwMode="auto">
            <a:xfrm>
              <a:off x="1104713" y="285750"/>
              <a:ext cx="78418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3 cm</a:t>
              </a:r>
            </a:p>
          </p:txBody>
        </p:sp>
      </p:grpSp>
      <p:sp>
        <p:nvSpPr>
          <p:cNvPr id="46" name="Obdélník 45"/>
          <p:cNvSpPr/>
          <p:nvPr/>
        </p:nvSpPr>
        <p:spPr>
          <a:xfrm>
            <a:off x="5888038" y="1243013"/>
            <a:ext cx="1331912" cy="673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49" name="Skupina 48"/>
          <p:cNvGrpSpPr>
            <a:grpSpLocks/>
          </p:cNvGrpSpPr>
          <p:nvPr/>
        </p:nvGrpSpPr>
        <p:grpSpPr bwMode="auto">
          <a:xfrm>
            <a:off x="5430838" y="2433638"/>
            <a:ext cx="4254500" cy="1828800"/>
            <a:chOff x="5430125" y="2432958"/>
            <a:chExt cx="4255719" cy="1829181"/>
          </a:xfrm>
        </p:grpSpPr>
        <p:sp>
          <p:nvSpPr>
            <p:cNvPr id="7198" name="TextovéPole 7"/>
            <p:cNvSpPr txBox="1">
              <a:spLocks noChangeArrowheads="1"/>
            </p:cNvSpPr>
            <p:nvPr/>
          </p:nvSpPr>
          <p:spPr bwMode="auto">
            <a:xfrm>
              <a:off x="5461611" y="2432958"/>
              <a:ext cx="386836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</a:t>
              </a:r>
              <a:r>
                <a:rPr lang="cs-CZ" sz="1400"/>
                <a:t>2</a:t>
              </a:r>
              <a:r>
                <a:rPr lang="cs-CZ" sz="2400"/>
                <a:t> : F</a:t>
              </a:r>
              <a:r>
                <a:rPr lang="cs-CZ" sz="1400"/>
                <a:t>1</a:t>
              </a:r>
              <a:r>
                <a:rPr lang="cs-CZ" sz="2400"/>
                <a:t> = 30 KN : 0,5 KN = 60 x</a:t>
              </a:r>
            </a:p>
          </p:txBody>
        </p:sp>
        <p:sp>
          <p:nvSpPr>
            <p:cNvPr id="7199" name="TextovéPole 16"/>
            <p:cNvSpPr txBox="1">
              <a:spLocks noChangeArrowheads="1"/>
            </p:cNvSpPr>
            <p:nvPr/>
          </p:nvSpPr>
          <p:spPr bwMode="auto">
            <a:xfrm>
              <a:off x="5461611" y="3069770"/>
              <a:ext cx="422423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S</a:t>
              </a:r>
              <a:r>
                <a:rPr lang="cs-CZ" sz="1400"/>
                <a:t>1</a:t>
              </a:r>
              <a:r>
                <a:rPr lang="cs-CZ" sz="2400"/>
                <a:t> = S</a:t>
              </a:r>
              <a:r>
                <a:rPr lang="cs-CZ" sz="1400"/>
                <a:t>2</a:t>
              </a:r>
              <a:r>
                <a:rPr lang="cs-CZ" sz="2400"/>
                <a:t> : 60 = 180 cm : 60 = 3 cm</a:t>
              </a:r>
            </a:p>
          </p:txBody>
        </p:sp>
        <p:sp>
          <p:nvSpPr>
            <p:cNvPr id="7200" name="TextovéPole 18"/>
            <p:cNvSpPr txBox="1">
              <a:spLocks noChangeArrowheads="1"/>
            </p:cNvSpPr>
            <p:nvPr/>
          </p:nvSpPr>
          <p:spPr bwMode="auto">
            <a:xfrm>
              <a:off x="9297686" y="2983762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7201" name="TextovéPole 46"/>
            <p:cNvSpPr txBox="1">
              <a:spLocks noChangeArrowheads="1"/>
            </p:cNvSpPr>
            <p:nvPr/>
          </p:nvSpPr>
          <p:spPr bwMode="auto">
            <a:xfrm>
              <a:off x="7843289" y="2997163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7202" name="TextovéPole 20"/>
            <p:cNvSpPr txBox="1">
              <a:spLocks noChangeArrowheads="1"/>
            </p:cNvSpPr>
            <p:nvPr/>
          </p:nvSpPr>
          <p:spPr bwMode="auto">
            <a:xfrm>
              <a:off x="5430125" y="3800474"/>
              <a:ext cx="374948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solidFill>
                    <a:srgbClr val="FF0000"/>
                  </a:solidFill>
                </a:rPr>
                <a:t>Plocha malého pístu je 3 cm.</a:t>
              </a:r>
            </a:p>
          </p:txBody>
        </p:sp>
        <p:sp>
          <p:nvSpPr>
            <p:cNvPr id="7203" name="TextovéPole 47"/>
            <p:cNvSpPr txBox="1">
              <a:spLocks noChangeArrowheads="1"/>
            </p:cNvSpPr>
            <p:nvPr/>
          </p:nvSpPr>
          <p:spPr bwMode="auto">
            <a:xfrm>
              <a:off x="8782773" y="3723529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>
                  <a:solidFill>
                    <a:srgbClr val="FF0000"/>
                  </a:solidFill>
                </a:rPr>
                <a:t>2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3.54167E-6 0.1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48148E-6 L -0.00092 -0.0893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7" grpId="0"/>
      <p:bldP spid="28" grpId="0"/>
      <p:bldP spid="4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57600" y="4148138"/>
            <a:ext cx="919163" cy="2154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77913" y="2735263"/>
            <a:ext cx="488950" cy="21558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81413" y="2433638"/>
            <a:ext cx="919162" cy="356711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77913" y="4114800"/>
            <a:ext cx="488950" cy="21875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1077913" y="1971675"/>
            <a:ext cx="488950" cy="2143125"/>
            <a:chOff x="314561" y="295763"/>
            <a:chExt cx="489857" cy="2143507"/>
          </a:xfrm>
        </p:grpSpPr>
        <p:grpSp>
          <p:nvGrpSpPr>
            <p:cNvPr id="8236" name="Skupina 13"/>
            <p:cNvGrpSpPr>
              <a:grpSpLocks/>
            </p:cNvGrpSpPr>
            <p:nvPr/>
          </p:nvGrpSpPr>
          <p:grpSpPr bwMode="auto">
            <a:xfrm>
              <a:off x="314561" y="1059506"/>
              <a:ext cx="489857" cy="1379764"/>
              <a:chOff x="555172" y="922565"/>
              <a:chExt cx="489857" cy="1379764"/>
            </a:xfrm>
          </p:grpSpPr>
          <p:grpSp>
            <p:nvGrpSpPr>
              <p:cNvPr id="8238" name="Skupina 9"/>
              <p:cNvGrpSpPr>
                <a:grpSpLocks/>
              </p:cNvGrpSpPr>
              <p:nvPr/>
            </p:nvGrpSpPr>
            <p:grpSpPr bwMode="auto">
              <a:xfrm>
                <a:off x="555172" y="1257299"/>
                <a:ext cx="489857" cy="1045030"/>
                <a:chOff x="130629" y="1649184"/>
                <a:chExt cx="523058" cy="1045030"/>
              </a:xfrm>
            </p:grpSpPr>
            <p:sp>
              <p:nvSpPr>
                <p:cNvPr id="7" name="Obdélník 6"/>
                <p:cNvSpPr/>
                <p:nvPr/>
              </p:nvSpPr>
              <p:spPr>
                <a:xfrm>
                  <a:off x="130629" y="2327437"/>
                  <a:ext cx="523058" cy="366777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147611" y="1649453"/>
                  <a:ext cx="489093" cy="685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cxnSp>
            <p:nvCxnSpPr>
              <p:cNvPr id="12" name="Přímá spojnice se šipkou 11"/>
              <p:cNvCxnSpPr>
                <a:cxnSpLocks/>
                <a:stCxn id="5" idx="0"/>
              </p:cNvCxnSpPr>
              <p:nvPr/>
            </p:nvCxnSpPr>
            <p:spPr>
              <a:xfrm>
                <a:off x="800101" y="922546"/>
                <a:ext cx="0" cy="1065402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237" name="TextovéPole 12"/>
            <p:cNvSpPr txBox="1">
              <a:spLocks noChangeArrowheads="1"/>
            </p:cNvSpPr>
            <p:nvPr/>
          </p:nvSpPr>
          <p:spPr bwMode="auto">
            <a:xfrm>
              <a:off x="314561" y="295763"/>
              <a:ext cx="48122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F1</a:t>
              </a:r>
            </a:p>
          </p:txBody>
        </p:sp>
      </p:grpSp>
      <p:sp>
        <p:nvSpPr>
          <p:cNvPr id="4" name="Obdélník 3"/>
          <p:cNvSpPr/>
          <p:nvPr/>
        </p:nvSpPr>
        <p:spPr>
          <a:xfrm>
            <a:off x="1077913" y="5665788"/>
            <a:ext cx="3532187" cy="7540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681413" y="4986338"/>
            <a:ext cx="919162" cy="1433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3678238" y="1439863"/>
            <a:ext cx="960437" cy="4576762"/>
            <a:chOff x="5769694" y="1844012"/>
            <a:chExt cx="961803" cy="4575355"/>
          </a:xfrm>
        </p:grpSpPr>
        <p:sp>
          <p:nvSpPr>
            <p:cNvPr id="16" name="Obdélník 15"/>
            <p:cNvSpPr/>
            <p:nvPr/>
          </p:nvSpPr>
          <p:spPr>
            <a:xfrm rot="10800000">
              <a:off x="5780822" y="4146766"/>
              <a:ext cx="931598" cy="227260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8" name="Přímá spojnice se šipkou 17"/>
            <p:cNvCxnSpPr>
              <a:cxnSpLocks/>
            </p:cNvCxnSpPr>
            <p:nvPr/>
          </p:nvCxnSpPr>
          <p:spPr>
            <a:xfrm flipV="1">
              <a:off x="6238672" y="2013822"/>
              <a:ext cx="0" cy="225197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34" name="TextovéPole 19"/>
            <p:cNvSpPr txBox="1">
              <a:spLocks noChangeArrowheads="1"/>
            </p:cNvSpPr>
            <p:nvPr/>
          </p:nvSpPr>
          <p:spPr bwMode="auto">
            <a:xfrm>
              <a:off x="6283749" y="1844012"/>
              <a:ext cx="447748" cy="4750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F2</a:t>
              </a: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69694" y="4146766"/>
              <a:ext cx="931598" cy="420559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6" name="Přímá spojnice 25"/>
          <p:cNvCxnSpPr/>
          <p:nvPr/>
        </p:nvCxnSpPr>
        <p:spPr>
          <a:xfrm>
            <a:off x="1566863" y="4148138"/>
            <a:ext cx="35115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062413" y="431165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076450" y="573246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138238" y="55483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606800" y="5780088"/>
            <a:ext cx="346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8724900" y="763588"/>
            <a:ext cx="2582863" cy="461962"/>
          </a:xfrm>
          <a:prstGeom prst="rect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872163" y="763588"/>
            <a:ext cx="2852737" cy="4619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09" name="TextovéPole 30"/>
          <p:cNvSpPr txBox="1">
            <a:spLocks noChangeArrowheads="1"/>
          </p:cNvSpPr>
          <p:nvPr/>
        </p:nvSpPr>
        <p:spPr bwMode="auto">
          <a:xfrm>
            <a:off x="5397500" y="763588"/>
            <a:ext cx="59102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Lis  S</a:t>
            </a:r>
            <a:r>
              <a:rPr lang="cs-CZ" sz="1400"/>
              <a:t>1                            </a:t>
            </a:r>
            <a:r>
              <a:rPr lang="cs-CZ" sz="2400"/>
              <a:t>S</a:t>
            </a:r>
            <a:r>
              <a:rPr lang="cs-CZ" sz="1400"/>
              <a:t>2                                </a:t>
            </a:r>
            <a:r>
              <a:rPr lang="cs-CZ" sz="2400"/>
              <a:t>F</a:t>
            </a:r>
            <a:r>
              <a:rPr lang="cs-CZ" sz="1400"/>
              <a:t>1                           </a:t>
            </a:r>
            <a:r>
              <a:rPr lang="cs-CZ" sz="2400"/>
              <a:t>F</a:t>
            </a:r>
            <a:r>
              <a:rPr lang="cs-CZ" sz="1400"/>
              <a:t>2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372100" y="1243013"/>
            <a:ext cx="5935663" cy="6731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3" name="Přímá spojnice 32"/>
          <p:cNvCxnSpPr>
            <a:cxnSpLocks/>
          </p:cNvCxnSpPr>
          <p:nvPr/>
        </p:nvCxnSpPr>
        <p:spPr>
          <a:xfrm>
            <a:off x="5872163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7181850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8724900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10039350" y="763588"/>
            <a:ext cx="0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5" name="TextovéPole 36"/>
          <p:cNvSpPr txBox="1">
            <a:spLocks noChangeArrowheads="1"/>
          </p:cNvSpPr>
          <p:nvPr/>
        </p:nvSpPr>
        <p:spPr bwMode="auto">
          <a:xfrm>
            <a:off x="5461000" y="1336675"/>
            <a:ext cx="341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</a:t>
            </a:r>
          </a:p>
        </p:txBody>
      </p:sp>
      <p:grpSp>
        <p:nvGrpSpPr>
          <p:cNvPr id="8216" name="Skupina 37"/>
          <p:cNvGrpSpPr>
            <a:grpSpLocks/>
          </p:cNvGrpSpPr>
          <p:nvPr/>
        </p:nvGrpSpPr>
        <p:grpSpPr bwMode="auto">
          <a:xfrm>
            <a:off x="7297738" y="1293813"/>
            <a:ext cx="1522412" cy="538162"/>
            <a:chOff x="631505" y="351680"/>
            <a:chExt cx="1521139" cy="538610"/>
          </a:xfrm>
        </p:grpSpPr>
        <p:sp>
          <p:nvSpPr>
            <p:cNvPr id="8230" name="TextovéPole 38"/>
            <p:cNvSpPr txBox="1">
              <a:spLocks noChangeArrowheads="1"/>
            </p:cNvSpPr>
            <p:nvPr/>
          </p:nvSpPr>
          <p:spPr bwMode="auto">
            <a:xfrm flipH="1">
              <a:off x="631505" y="428625"/>
              <a:ext cx="152113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/>
                <a:t>5 000 cm</a:t>
              </a:r>
            </a:p>
          </p:txBody>
        </p:sp>
        <p:sp>
          <p:nvSpPr>
            <p:cNvPr id="8231" name="TextovéPole 39"/>
            <p:cNvSpPr txBox="1">
              <a:spLocks noChangeArrowheads="1"/>
            </p:cNvSpPr>
            <p:nvPr/>
          </p:nvSpPr>
          <p:spPr bwMode="auto">
            <a:xfrm>
              <a:off x="1707311" y="351680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</p:grpSp>
      <p:sp>
        <p:nvSpPr>
          <p:cNvPr id="8217" name="TextovéPole 40"/>
          <p:cNvSpPr txBox="1">
            <a:spLocks noChangeArrowheads="1"/>
          </p:cNvSpPr>
          <p:nvPr/>
        </p:nvSpPr>
        <p:spPr bwMode="auto">
          <a:xfrm>
            <a:off x="8936038" y="1371600"/>
            <a:ext cx="9175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200 N</a:t>
            </a:r>
          </a:p>
        </p:txBody>
      </p:sp>
      <p:sp>
        <p:nvSpPr>
          <p:cNvPr id="8218" name="TextovéPole 41"/>
          <p:cNvSpPr txBox="1">
            <a:spLocks noChangeArrowheads="1"/>
          </p:cNvSpPr>
          <p:nvPr/>
        </p:nvSpPr>
        <p:spPr bwMode="auto">
          <a:xfrm>
            <a:off x="10098088" y="1379538"/>
            <a:ext cx="1079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400 KN</a:t>
            </a:r>
          </a:p>
        </p:txBody>
      </p:sp>
      <p:grpSp>
        <p:nvGrpSpPr>
          <p:cNvPr id="8219" name="Skupina 42"/>
          <p:cNvGrpSpPr>
            <a:grpSpLocks/>
          </p:cNvGrpSpPr>
          <p:nvPr/>
        </p:nvGrpSpPr>
        <p:grpSpPr bwMode="auto">
          <a:xfrm>
            <a:off x="5999163" y="1268413"/>
            <a:ext cx="1016000" cy="538162"/>
            <a:chOff x="1104713" y="208805"/>
            <a:chExt cx="1016625" cy="538610"/>
          </a:xfrm>
        </p:grpSpPr>
        <p:sp>
          <p:nvSpPr>
            <p:cNvPr id="8228" name="TextovéPole 43"/>
            <p:cNvSpPr txBox="1">
              <a:spLocks noChangeArrowheads="1"/>
            </p:cNvSpPr>
            <p:nvPr/>
          </p:nvSpPr>
          <p:spPr bwMode="auto">
            <a:xfrm>
              <a:off x="1763593" y="208805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/>
                <a:t>2</a:t>
              </a:r>
            </a:p>
          </p:txBody>
        </p:sp>
        <p:sp>
          <p:nvSpPr>
            <p:cNvPr id="8229" name="TextovéPole 44"/>
            <p:cNvSpPr txBox="1">
              <a:spLocks noChangeArrowheads="1"/>
            </p:cNvSpPr>
            <p:nvPr/>
          </p:nvSpPr>
          <p:spPr bwMode="auto">
            <a:xfrm>
              <a:off x="1104713" y="285750"/>
              <a:ext cx="101662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/>
                <a:t>2,5 cm</a:t>
              </a:r>
            </a:p>
          </p:txBody>
        </p:sp>
      </p:grpSp>
      <p:sp>
        <p:nvSpPr>
          <p:cNvPr id="46" name="Obdélník 45"/>
          <p:cNvSpPr/>
          <p:nvPr/>
        </p:nvSpPr>
        <p:spPr>
          <a:xfrm>
            <a:off x="7167563" y="1265238"/>
            <a:ext cx="1557337" cy="673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49" name="Skupina 48"/>
          <p:cNvGrpSpPr>
            <a:grpSpLocks/>
          </p:cNvGrpSpPr>
          <p:nvPr/>
        </p:nvGrpSpPr>
        <p:grpSpPr bwMode="auto">
          <a:xfrm>
            <a:off x="5776913" y="2655888"/>
            <a:ext cx="4987925" cy="1668462"/>
            <a:chOff x="5777396" y="2656596"/>
            <a:chExt cx="4987263" cy="1667681"/>
          </a:xfrm>
        </p:grpSpPr>
        <p:grpSp>
          <p:nvGrpSpPr>
            <p:cNvPr id="8222" name="Skupina 20"/>
            <p:cNvGrpSpPr>
              <a:grpSpLocks/>
            </p:cNvGrpSpPr>
            <p:nvPr/>
          </p:nvGrpSpPr>
          <p:grpSpPr bwMode="auto">
            <a:xfrm>
              <a:off x="5777396" y="2656596"/>
              <a:ext cx="4987263" cy="1003236"/>
              <a:chOff x="5777396" y="2656596"/>
              <a:chExt cx="4987263" cy="1003236"/>
            </a:xfrm>
          </p:grpSpPr>
          <p:sp>
            <p:nvSpPr>
              <p:cNvPr id="8225" name="TextovéPole 7"/>
              <p:cNvSpPr txBox="1">
                <a:spLocks noChangeArrowheads="1"/>
              </p:cNvSpPr>
              <p:nvPr/>
            </p:nvSpPr>
            <p:spPr bwMode="auto">
              <a:xfrm>
                <a:off x="5777396" y="2656596"/>
                <a:ext cx="4697120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sz="2400"/>
                  <a:t>F</a:t>
                </a:r>
                <a:r>
                  <a:rPr lang="cs-CZ" sz="1400"/>
                  <a:t>2</a:t>
                </a:r>
                <a:r>
                  <a:rPr lang="cs-CZ" sz="2400"/>
                  <a:t> : F</a:t>
                </a:r>
                <a:r>
                  <a:rPr lang="cs-CZ" sz="1400"/>
                  <a:t>1</a:t>
                </a:r>
                <a:r>
                  <a:rPr lang="cs-CZ" sz="2400"/>
                  <a:t> = 400 000 N : 200 N = 2 000 x</a:t>
                </a:r>
              </a:p>
            </p:txBody>
          </p:sp>
          <p:sp>
            <p:nvSpPr>
              <p:cNvPr id="8226" name="TextovéPole 16"/>
              <p:cNvSpPr txBox="1">
                <a:spLocks noChangeArrowheads="1"/>
              </p:cNvSpPr>
              <p:nvPr/>
            </p:nvSpPr>
            <p:spPr bwMode="auto">
              <a:xfrm>
                <a:off x="5777396" y="3198167"/>
                <a:ext cx="4987263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sz="2400"/>
                  <a:t>S2 =  S1 . 2000 = 2,5 . 2000 = 5 000 cm </a:t>
                </a:r>
              </a:p>
            </p:txBody>
          </p:sp>
          <p:sp>
            <p:nvSpPr>
              <p:cNvPr id="8227" name="TextovéPole 18"/>
              <p:cNvSpPr txBox="1">
                <a:spLocks noChangeArrowheads="1"/>
              </p:cNvSpPr>
              <p:nvPr/>
            </p:nvSpPr>
            <p:spPr bwMode="auto">
              <a:xfrm>
                <a:off x="10361754" y="3104893"/>
                <a:ext cx="276038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sz="1400"/>
                  <a:t>2</a:t>
                </a:r>
              </a:p>
            </p:txBody>
          </p:sp>
        </p:grpSp>
        <p:sp>
          <p:nvSpPr>
            <p:cNvPr id="8223" name="TextovéPole 46"/>
            <p:cNvSpPr txBox="1">
              <a:spLocks noChangeArrowheads="1"/>
            </p:cNvSpPr>
            <p:nvPr/>
          </p:nvSpPr>
          <p:spPr bwMode="auto">
            <a:xfrm>
              <a:off x="5872163" y="3862612"/>
              <a:ext cx="438094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solidFill>
                    <a:srgbClr val="FF0000"/>
                  </a:solidFill>
                </a:rPr>
                <a:t>Plocha velkého pístu  je 5 000 cm.</a:t>
              </a:r>
            </a:p>
          </p:txBody>
        </p:sp>
        <p:sp>
          <p:nvSpPr>
            <p:cNvPr id="8224" name="TextovéPole 47"/>
            <p:cNvSpPr txBox="1">
              <a:spLocks noChangeArrowheads="1"/>
            </p:cNvSpPr>
            <p:nvPr/>
          </p:nvSpPr>
          <p:spPr bwMode="auto">
            <a:xfrm>
              <a:off x="9878531" y="3747407"/>
              <a:ext cx="276038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>
                  <a:solidFill>
                    <a:srgbClr val="FF0000"/>
                  </a:solidFill>
                </a:rPr>
                <a:t>2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3.54167E-6 0.1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48148E-6 L -0.00092 -0.0893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7" grpId="0"/>
      <p:bldP spid="28" grpId="0"/>
      <p:bldP spid="4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Bottle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3" y="287338"/>
            <a:ext cx="3702050" cy="540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717800" y="230188"/>
            <a:ext cx="1749425" cy="55514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Válec 4"/>
          <p:cNvSpPr/>
          <p:nvPr/>
        </p:nvSpPr>
        <p:spPr>
          <a:xfrm>
            <a:off x="2346325" y="5427663"/>
            <a:ext cx="5472113" cy="1216025"/>
          </a:xfrm>
          <a:prstGeom prst="ca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71513" y="5692775"/>
            <a:ext cx="1635125" cy="8778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louk 12"/>
          <p:cNvSpPr/>
          <p:nvPr/>
        </p:nvSpPr>
        <p:spPr bwMode="auto">
          <a:xfrm rot="1376733">
            <a:off x="2024063" y="2571750"/>
            <a:ext cx="1093787" cy="779463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9223" name="Skupina 30"/>
          <p:cNvGrpSpPr>
            <a:grpSpLocks/>
          </p:cNvGrpSpPr>
          <p:nvPr/>
        </p:nvGrpSpPr>
        <p:grpSpPr bwMode="auto">
          <a:xfrm>
            <a:off x="2157413" y="2243138"/>
            <a:ext cx="1292225" cy="4384675"/>
            <a:chOff x="2079080" y="2226365"/>
            <a:chExt cx="1290714" cy="4384741"/>
          </a:xfrm>
        </p:grpSpPr>
        <p:sp>
          <p:nvSpPr>
            <p:cNvPr id="10" name="Ovál 9"/>
            <p:cNvSpPr/>
            <p:nvPr/>
          </p:nvSpPr>
          <p:spPr>
            <a:xfrm>
              <a:off x="2079080" y="2226365"/>
              <a:ext cx="133194" cy="158752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2" name="Přímá spojnice 11"/>
            <p:cNvCxnSpPr>
              <a:cxnSpLocks/>
              <a:stCxn id="10" idx="6"/>
              <a:endCxn id="13" idx="0"/>
            </p:cNvCxnSpPr>
            <p:nvPr/>
          </p:nvCxnSpPr>
          <p:spPr>
            <a:xfrm>
              <a:off x="2212274" y="2305741"/>
              <a:ext cx="432880" cy="280991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cxnSpLocks/>
            </p:cNvCxnSpPr>
            <p:nvPr/>
          </p:nvCxnSpPr>
          <p:spPr>
            <a:xfrm>
              <a:off x="3013024" y="3083628"/>
              <a:ext cx="356770" cy="3527478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Ovál 8"/>
          <p:cNvSpPr/>
          <p:nvPr/>
        </p:nvSpPr>
        <p:spPr bwMode="auto">
          <a:xfrm>
            <a:off x="2090738" y="3192463"/>
            <a:ext cx="131762" cy="15875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9" name="Přímá spojnice 18"/>
          <p:cNvCxnSpPr>
            <a:cxnSpLocks/>
            <a:stCxn id="9" idx="6"/>
          </p:cNvCxnSpPr>
          <p:nvPr/>
        </p:nvCxnSpPr>
        <p:spPr bwMode="auto">
          <a:xfrm>
            <a:off x="2222500" y="3271838"/>
            <a:ext cx="990600" cy="27781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ouk 19"/>
          <p:cNvSpPr/>
          <p:nvPr/>
        </p:nvSpPr>
        <p:spPr bwMode="auto">
          <a:xfrm>
            <a:off x="2717800" y="3582988"/>
            <a:ext cx="914400" cy="914400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2" name="Přímá spojnice 21"/>
          <p:cNvCxnSpPr>
            <a:cxnSpLocks/>
            <a:stCxn id="20" idx="2"/>
          </p:cNvCxnSpPr>
          <p:nvPr/>
        </p:nvCxnSpPr>
        <p:spPr bwMode="auto">
          <a:xfrm>
            <a:off x="3632200" y="4040188"/>
            <a:ext cx="455613" cy="222885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 bwMode="auto">
          <a:xfrm>
            <a:off x="2071688" y="3960813"/>
            <a:ext cx="80962" cy="13017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4" name="Přímá spojnice 23"/>
          <p:cNvCxnSpPr>
            <a:cxnSpLocks/>
          </p:cNvCxnSpPr>
          <p:nvPr/>
        </p:nvCxnSpPr>
        <p:spPr bwMode="auto">
          <a:xfrm>
            <a:off x="2071688" y="4032250"/>
            <a:ext cx="2106612" cy="62865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louk 24"/>
          <p:cNvSpPr/>
          <p:nvPr/>
        </p:nvSpPr>
        <p:spPr bwMode="auto">
          <a:xfrm rot="20788513">
            <a:off x="3814763" y="4705350"/>
            <a:ext cx="774700" cy="846138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7" name="Přímá spojnice 26"/>
          <p:cNvCxnSpPr>
            <a:cxnSpLocks/>
          </p:cNvCxnSpPr>
          <p:nvPr/>
        </p:nvCxnSpPr>
        <p:spPr bwMode="auto">
          <a:xfrm>
            <a:off x="4586288" y="5013325"/>
            <a:ext cx="187325" cy="138430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2346325" y="6281738"/>
            <a:ext cx="5476875" cy="346075"/>
          </a:xfrm>
          <a:custGeom>
            <a:avLst/>
            <a:gdLst>
              <a:gd name="connsiteX0" fmla="*/ 0 w 5473148"/>
              <a:gd name="connsiteY0" fmla="*/ 0 h 370266"/>
              <a:gd name="connsiteX1" fmla="*/ 5473148 w 5473148"/>
              <a:gd name="connsiteY1" fmla="*/ 0 h 370266"/>
              <a:gd name="connsiteX2" fmla="*/ 5473148 w 5473148"/>
              <a:gd name="connsiteY2" fmla="*/ 370266 h 370266"/>
              <a:gd name="connsiteX3" fmla="*/ 0 w 5473148"/>
              <a:gd name="connsiteY3" fmla="*/ 370266 h 370266"/>
              <a:gd name="connsiteX4" fmla="*/ 0 w 5473148"/>
              <a:gd name="connsiteY4" fmla="*/ 0 h 370266"/>
              <a:gd name="connsiteX0" fmla="*/ 0 w 5473148"/>
              <a:gd name="connsiteY0" fmla="*/ 0 h 370266"/>
              <a:gd name="connsiteX1" fmla="*/ 5473148 w 5473148"/>
              <a:gd name="connsiteY1" fmla="*/ 0 h 370266"/>
              <a:gd name="connsiteX2" fmla="*/ 5473148 w 5473148"/>
              <a:gd name="connsiteY2" fmla="*/ 370266 h 370266"/>
              <a:gd name="connsiteX3" fmla="*/ 159026 w 5473148"/>
              <a:gd name="connsiteY3" fmla="*/ 370266 h 370266"/>
              <a:gd name="connsiteX4" fmla="*/ 0 w 5473148"/>
              <a:gd name="connsiteY4" fmla="*/ 0 h 370266"/>
              <a:gd name="connsiteX0" fmla="*/ 0 w 5473148"/>
              <a:gd name="connsiteY0" fmla="*/ 0 h 370266"/>
              <a:gd name="connsiteX1" fmla="*/ 5473148 w 5473148"/>
              <a:gd name="connsiteY1" fmla="*/ 0 h 370266"/>
              <a:gd name="connsiteX2" fmla="*/ 5473148 w 5473148"/>
              <a:gd name="connsiteY2" fmla="*/ 370266 h 370266"/>
              <a:gd name="connsiteX3" fmla="*/ 79513 w 5473148"/>
              <a:gd name="connsiteY3" fmla="*/ 277501 h 370266"/>
              <a:gd name="connsiteX4" fmla="*/ 0 w 5473148"/>
              <a:gd name="connsiteY4" fmla="*/ 0 h 370266"/>
              <a:gd name="connsiteX0" fmla="*/ 0 w 5473148"/>
              <a:gd name="connsiteY0" fmla="*/ 0 h 304005"/>
              <a:gd name="connsiteX1" fmla="*/ 5473148 w 5473148"/>
              <a:gd name="connsiteY1" fmla="*/ 0 h 304005"/>
              <a:gd name="connsiteX2" fmla="*/ 5367130 w 5473148"/>
              <a:gd name="connsiteY2" fmla="*/ 304005 h 304005"/>
              <a:gd name="connsiteX3" fmla="*/ 79513 w 5473148"/>
              <a:gd name="connsiteY3" fmla="*/ 277501 h 304005"/>
              <a:gd name="connsiteX4" fmla="*/ 0 w 5473148"/>
              <a:gd name="connsiteY4" fmla="*/ 0 h 304005"/>
              <a:gd name="connsiteX0" fmla="*/ 0 w 5473148"/>
              <a:gd name="connsiteY0" fmla="*/ 0 h 346248"/>
              <a:gd name="connsiteX1" fmla="*/ 5473148 w 5473148"/>
              <a:gd name="connsiteY1" fmla="*/ 0 h 346248"/>
              <a:gd name="connsiteX2" fmla="*/ 5367130 w 5473148"/>
              <a:gd name="connsiteY2" fmla="*/ 304005 h 346248"/>
              <a:gd name="connsiteX3" fmla="*/ 2557666 w 5473148"/>
              <a:gd name="connsiteY3" fmla="*/ 344558 h 346248"/>
              <a:gd name="connsiteX4" fmla="*/ 79513 w 5473148"/>
              <a:gd name="connsiteY4" fmla="*/ 277501 h 346248"/>
              <a:gd name="connsiteX5" fmla="*/ 0 w 5473148"/>
              <a:gd name="connsiteY5" fmla="*/ 0 h 346248"/>
              <a:gd name="connsiteX0" fmla="*/ 0 w 5473148"/>
              <a:gd name="connsiteY0" fmla="*/ 0 h 346248"/>
              <a:gd name="connsiteX1" fmla="*/ 5473148 w 5473148"/>
              <a:gd name="connsiteY1" fmla="*/ 0 h 346248"/>
              <a:gd name="connsiteX2" fmla="*/ 5367130 w 5473148"/>
              <a:gd name="connsiteY2" fmla="*/ 304005 h 346248"/>
              <a:gd name="connsiteX3" fmla="*/ 2557666 w 5473148"/>
              <a:gd name="connsiteY3" fmla="*/ 344558 h 346248"/>
              <a:gd name="connsiteX4" fmla="*/ 79513 w 5473148"/>
              <a:gd name="connsiteY4" fmla="*/ 277501 h 346248"/>
              <a:gd name="connsiteX5" fmla="*/ 0 w 5473148"/>
              <a:gd name="connsiteY5" fmla="*/ 0 h 346248"/>
              <a:gd name="connsiteX0" fmla="*/ 0 w 5478246"/>
              <a:gd name="connsiteY0" fmla="*/ 0 h 346248"/>
              <a:gd name="connsiteX1" fmla="*/ 5473148 w 5478246"/>
              <a:gd name="connsiteY1" fmla="*/ 0 h 346248"/>
              <a:gd name="connsiteX2" fmla="*/ 5473145 w 5478246"/>
              <a:gd name="connsiteY2" fmla="*/ 172279 h 346248"/>
              <a:gd name="connsiteX3" fmla="*/ 5367130 w 5478246"/>
              <a:gd name="connsiteY3" fmla="*/ 304005 h 346248"/>
              <a:gd name="connsiteX4" fmla="*/ 2557666 w 5478246"/>
              <a:gd name="connsiteY4" fmla="*/ 344558 h 346248"/>
              <a:gd name="connsiteX5" fmla="*/ 79513 w 5478246"/>
              <a:gd name="connsiteY5" fmla="*/ 277501 h 346248"/>
              <a:gd name="connsiteX6" fmla="*/ 0 w 5478246"/>
              <a:gd name="connsiteY6" fmla="*/ 0 h 346248"/>
              <a:gd name="connsiteX0" fmla="*/ 0 w 5478246"/>
              <a:gd name="connsiteY0" fmla="*/ 0 h 346248"/>
              <a:gd name="connsiteX1" fmla="*/ 5473148 w 5478246"/>
              <a:gd name="connsiteY1" fmla="*/ 0 h 346248"/>
              <a:gd name="connsiteX2" fmla="*/ 5473145 w 5478246"/>
              <a:gd name="connsiteY2" fmla="*/ 172279 h 346248"/>
              <a:gd name="connsiteX3" fmla="*/ 5393634 w 5478246"/>
              <a:gd name="connsiteY3" fmla="*/ 304005 h 346248"/>
              <a:gd name="connsiteX4" fmla="*/ 2557666 w 5478246"/>
              <a:gd name="connsiteY4" fmla="*/ 344558 h 346248"/>
              <a:gd name="connsiteX5" fmla="*/ 79513 w 5478246"/>
              <a:gd name="connsiteY5" fmla="*/ 277501 h 346248"/>
              <a:gd name="connsiteX6" fmla="*/ 0 w 5478246"/>
              <a:gd name="connsiteY6" fmla="*/ 0 h 346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78246" h="346248">
                <a:moveTo>
                  <a:pt x="0" y="0"/>
                </a:moveTo>
                <a:lnTo>
                  <a:pt x="5473148" y="0"/>
                </a:lnTo>
                <a:cubicBezTo>
                  <a:pt x="5455477" y="57426"/>
                  <a:pt x="5490816" y="114853"/>
                  <a:pt x="5473145" y="172279"/>
                </a:cubicBezTo>
                <a:lnTo>
                  <a:pt x="5393634" y="304005"/>
                </a:lnTo>
                <a:cubicBezTo>
                  <a:pt x="4452729" y="291018"/>
                  <a:pt x="3498571" y="357545"/>
                  <a:pt x="2557666" y="344558"/>
                </a:cubicBezTo>
                <a:lnTo>
                  <a:pt x="79513" y="277501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33" name="TextovéPole 29"/>
          <p:cNvSpPr txBox="1">
            <a:spLocks noChangeArrowheads="1"/>
          </p:cNvSpPr>
          <p:nvPr/>
        </p:nvSpPr>
        <p:spPr bwMode="auto">
          <a:xfrm>
            <a:off x="2624138" y="382588"/>
            <a:ext cx="872648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Do plastové láhve uděláme tři dírky v různých </a:t>
            </a:r>
            <a:r>
              <a:rPr lang="cs-CZ" altLang="cs-CZ" sz="2400" dirty="0" smtClean="0"/>
              <a:t>výškách (A</a:t>
            </a:r>
            <a:r>
              <a:rPr lang="cs-CZ" altLang="cs-CZ" sz="2400" dirty="0"/>
              <a:t>, B, </a:t>
            </a:r>
            <a:r>
              <a:rPr lang="cs-CZ" altLang="cs-CZ" sz="2400" dirty="0" smtClean="0"/>
              <a:t>C)</a:t>
            </a:r>
            <a:endParaRPr lang="cs-CZ" altLang="cs-CZ" sz="2400" dirty="0"/>
          </a:p>
          <a:p>
            <a:pPr eaLnBrk="1" hangingPunct="1"/>
            <a:r>
              <a:rPr lang="cs-CZ" altLang="cs-CZ" sz="2400" dirty="0"/>
              <a:t>Necháme vodu vytékat.</a:t>
            </a:r>
          </a:p>
          <a:p>
            <a:pPr eaLnBrk="1" hangingPunct="1"/>
            <a:r>
              <a:rPr lang="cs-CZ" altLang="cs-CZ" sz="2400" dirty="0"/>
              <a:t>Z horní dírky vytéká voda do krátké vzdálenosti, z prostřední dírky do</a:t>
            </a:r>
          </a:p>
          <a:p>
            <a:pPr eaLnBrk="1" hangingPunct="1"/>
            <a:r>
              <a:rPr lang="cs-CZ" altLang="cs-CZ" sz="2400" dirty="0"/>
              <a:t>větší vzdálenosti a z té nejnižší vytéká voda nejdál.</a:t>
            </a:r>
          </a:p>
        </p:txBody>
      </p:sp>
      <p:sp>
        <p:nvSpPr>
          <p:cNvPr id="9234" name="TextovéPole 1"/>
          <p:cNvSpPr txBox="1">
            <a:spLocks noChangeArrowheads="1"/>
          </p:cNvSpPr>
          <p:nvPr/>
        </p:nvSpPr>
        <p:spPr bwMode="auto">
          <a:xfrm>
            <a:off x="1665288" y="3730625"/>
            <a:ext cx="3492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</a:t>
            </a:r>
          </a:p>
        </p:txBody>
      </p:sp>
      <p:sp>
        <p:nvSpPr>
          <p:cNvPr id="9235" name="TextovéPole 22"/>
          <p:cNvSpPr txBox="1">
            <a:spLocks noChangeArrowheads="1"/>
          </p:cNvSpPr>
          <p:nvPr/>
        </p:nvSpPr>
        <p:spPr bwMode="auto">
          <a:xfrm>
            <a:off x="1682750" y="3027363"/>
            <a:ext cx="3508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</a:t>
            </a:r>
          </a:p>
        </p:txBody>
      </p:sp>
      <p:sp>
        <p:nvSpPr>
          <p:cNvPr id="9236" name="TextovéPole 25"/>
          <p:cNvSpPr txBox="1">
            <a:spLocks noChangeArrowheads="1"/>
          </p:cNvSpPr>
          <p:nvPr/>
        </p:nvSpPr>
        <p:spPr bwMode="auto">
          <a:xfrm>
            <a:off x="1831975" y="1925638"/>
            <a:ext cx="3635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A</a:t>
            </a:r>
          </a:p>
        </p:txBody>
      </p:sp>
      <p:sp>
        <p:nvSpPr>
          <p:cNvPr id="9237" name="TextovéPole 29"/>
          <p:cNvSpPr txBox="1">
            <a:spLocks noChangeArrowheads="1"/>
          </p:cNvSpPr>
          <p:nvPr/>
        </p:nvSpPr>
        <p:spPr bwMode="auto">
          <a:xfrm>
            <a:off x="4494213" y="1851025"/>
            <a:ext cx="75596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Jak to, že z té nejnižší dírky C vytéká kapalina nejdál? </a:t>
            </a:r>
          </a:p>
          <a:p>
            <a:pPr eaLnBrk="1" hangingPunct="1"/>
            <a:r>
              <a:rPr lang="cs-CZ" altLang="cs-CZ" sz="2400" dirty="0"/>
              <a:t>Čím to je?</a:t>
            </a:r>
          </a:p>
          <a:p>
            <a:pPr eaLnBrk="1" hangingPunct="1"/>
            <a:r>
              <a:rPr lang="cs-CZ" altLang="cs-CZ" sz="2400" dirty="0"/>
              <a:t>Je to dáno </a:t>
            </a:r>
            <a:r>
              <a:rPr lang="cs-CZ" altLang="cs-CZ" sz="2400" dirty="0" smtClean="0"/>
              <a:t>hloubkou, </a:t>
            </a:r>
            <a:r>
              <a:rPr lang="cs-CZ" altLang="cs-CZ" sz="2400" dirty="0"/>
              <a:t>ve které se nachází dírka.</a:t>
            </a:r>
          </a:p>
          <a:p>
            <a:pPr eaLnBrk="1" hangingPunct="1"/>
            <a:r>
              <a:rPr lang="cs-CZ" altLang="cs-CZ" sz="2400" dirty="0"/>
              <a:t>Ve větší hloubce je vyšší tlak kapaliny. Kapalina vytéká déle.</a:t>
            </a:r>
          </a:p>
          <a:p>
            <a:pPr eaLnBrk="1" hangingPunct="1"/>
            <a:endParaRPr lang="cs-CZ" altLang="cs-CZ" sz="2400" dirty="0"/>
          </a:p>
          <a:p>
            <a:pPr eaLnBrk="1" hangingPunct="1"/>
            <a:endParaRPr lang="cs-CZ" altLang="cs-CZ" sz="2400" dirty="0"/>
          </a:p>
        </p:txBody>
      </p:sp>
      <p:cxnSp>
        <p:nvCxnSpPr>
          <p:cNvPr id="8" name="Přímá spojnice se šipkou 7"/>
          <p:cNvCxnSpPr>
            <a:cxnSpLocks/>
          </p:cNvCxnSpPr>
          <p:nvPr/>
        </p:nvCxnSpPr>
        <p:spPr>
          <a:xfrm>
            <a:off x="1489075" y="1252538"/>
            <a:ext cx="34925" cy="283845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9" name="TextovéPole 13"/>
          <p:cNvSpPr txBox="1">
            <a:spLocks noChangeArrowheads="1"/>
          </p:cNvSpPr>
          <p:nvPr/>
        </p:nvSpPr>
        <p:spPr bwMode="auto">
          <a:xfrm>
            <a:off x="1216025" y="3059113"/>
            <a:ext cx="3079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h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94213" y="2614098"/>
            <a:ext cx="7697787" cy="911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350"/>
            <a:ext cx="12192000" cy="6205538"/>
          </a:xfrm>
          <a:custGeom>
            <a:avLst/>
            <a:gdLst>
              <a:gd name="connsiteX0" fmla="*/ 0 w 12192000"/>
              <a:gd name="connsiteY0" fmla="*/ 0 h 5759106"/>
              <a:gd name="connsiteX1" fmla="*/ 12192000 w 12192000"/>
              <a:gd name="connsiteY1" fmla="*/ 0 h 5759106"/>
              <a:gd name="connsiteX2" fmla="*/ 12192000 w 12192000"/>
              <a:gd name="connsiteY2" fmla="*/ 5759106 h 5759106"/>
              <a:gd name="connsiteX3" fmla="*/ 0 w 12192000"/>
              <a:gd name="connsiteY3" fmla="*/ 5759106 h 5759106"/>
              <a:gd name="connsiteX4" fmla="*/ 0 w 12192000"/>
              <a:gd name="connsiteY4" fmla="*/ 0 h 5759106"/>
              <a:gd name="connsiteX0" fmla="*/ 0 w 12192000"/>
              <a:gd name="connsiteY0" fmla="*/ 304800 h 6063906"/>
              <a:gd name="connsiteX1" fmla="*/ 2213113 w 12192000"/>
              <a:gd name="connsiteY1" fmla="*/ 0 h 6063906"/>
              <a:gd name="connsiteX2" fmla="*/ 12192000 w 12192000"/>
              <a:gd name="connsiteY2" fmla="*/ 304800 h 6063906"/>
              <a:gd name="connsiteX3" fmla="*/ 12192000 w 12192000"/>
              <a:gd name="connsiteY3" fmla="*/ 6063906 h 6063906"/>
              <a:gd name="connsiteX4" fmla="*/ 0 w 12192000"/>
              <a:gd name="connsiteY4" fmla="*/ 6063906 h 6063906"/>
              <a:gd name="connsiteX5" fmla="*/ 0 w 12192000"/>
              <a:gd name="connsiteY5" fmla="*/ 304800 h 6063906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213113 w 12192000"/>
              <a:gd name="connsiteY2" fmla="*/ 142536 h 6206442"/>
              <a:gd name="connsiteX3" fmla="*/ 12192000 w 12192000"/>
              <a:gd name="connsiteY3" fmla="*/ 447336 h 6206442"/>
              <a:gd name="connsiteX4" fmla="*/ 12192000 w 12192000"/>
              <a:gd name="connsiteY4" fmla="*/ 6206442 h 6206442"/>
              <a:gd name="connsiteX5" fmla="*/ 0 w 12192000"/>
              <a:gd name="connsiteY5" fmla="*/ 6206442 h 6206442"/>
              <a:gd name="connsiteX6" fmla="*/ 0 w 12192000"/>
              <a:gd name="connsiteY6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650434 w 12192000"/>
              <a:gd name="connsiteY2" fmla="*/ 23267 h 6206442"/>
              <a:gd name="connsiteX3" fmla="*/ 12192000 w 12192000"/>
              <a:gd name="connsiteY3" fmla="*/ 447336 h 6206442"/>
              <a:gd name="connsiteX4" fmla="*/ 12192000 w 12192000"/>
              <a:gd name="connsiteY4" fmla="*/ 6206442 h 6206442"/>
              <a:gd name="connsiteX5" fmla="*/ 0 w 12192000"/>
              <a:gd name="connsiteY5" fmla="*/ 6206442 h 6206442"/>
              <a:gd name="connsiteX6" fmla="*/ 0 w 12192000"/>
              <a:gd name="connsiteY6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650434 w 12192000"/>
              <a:gd name="connsiteY2" fmla="*/ 23267 h 6206442"/>
              <a:gd name="connsiteX3" fmla="*/ 3962400 w 12192000"/>
              <a:gd name="connsiteY3" fmla="*/ 367823 h 6206442"/>
              <a:gd name="connsiteX4" fmla="*/ 12192000 w 12192000"/>
              <a:gd name="connsiteY4" fmla="*/ 447336 h 6206442"/>
              <a:gd name="connsiteX5" fmla="*/ 12192000 w 12192000"/>
              <a:gd name="connsiteY5" fmla="*/ 6206442 h 6206442"/>
              <a:gd name="connsiteX6" fmla="*/ 0 w 12192000"/>
              <a:gd name="connsiteY6" fmla="*/ 6206442 h 6206442"/>
              <a:gd name="connsiteX7" fmla="*/ 0 w 12192000"/>
              <a:gd name="connsiteY7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504661 w 12192000"/>
              <a:gd name="connsiteY2" fmla="*/ 256780 h 6206442"/>
              <a:gd name="connsiteX3" fmla="*/ 2650434 w 12192000"/>
              <a:gd name="connsiteY3" fmla="*/ 23267 h 6206442"/>
              <a:gd name="connsiteX4" fmla="*/ 3962400 w 12192000"/>
              <a:gd name="connsiteY4" fmla="*/ 367823 h 6206442"/>
              <a:gd name="connsiteX5" fmla="*/ 12192000 w 12192000"/>
              <a:gd name="connsiteY5" fmla="*/ 447336 h 6206442"/>
              <a:gd name="connsiteX6" fmla="*/ 12192000 w 12192000"/>
              <a:gd name="connsiteY6" fmla="*/ 6206442 h 6206442"/>
              <a:gd name="connsiteX7" fmla="*/ 0 w 12192000"/>
              <a:gd name="connsiteY7" fmla="*/ 6206442 h 6206442"/>
              <a:gd name="connsiteX8" fmla="*/ 0 w 12192000"/>
              <a:gd name="connsiteY8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504661 w 12192000"/>
              <a:gd name="connsiteY2" fmla="*/ 256780 h 6206442"/>
              <a:gd name="connsiteX3" fmla="*/ 2650434 w 12192000"/>
              <a:gd name="connsiteY3" fmla="*/ 23267 h 6206442"/>
              <a:gd name="connsiteX4" fmla="*/ 3962400 w 12192000"/>
              <a:gd name="connsiteY4" fmla="*/ 367823 h 6206442"/>
              <a:gd name="connsiteX5" fmla="*/ 12192000 w 12192000"/>
              <a:gd name="connsiteY5" fmla="*/ 447336 h 6206442"/>
              <a:gd name="connsiteX6" fmla="*/ 12192000 w 12192000"/>
              <a:gd name="connsiteY6" fmla="*/ 6206442 h 6206442"/>
              <a:gd name="connsiteX7" fmla="*/ 0 w 12192000"/>
              <a:gd name="connsiteY7" fmla="*/ 6206442 h 6206442"/>
              <a:gd name="connsiteX8" fmla="*/ 0 w 12192000"/>
              <a:gd name="connsiteY8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962400 w 12192000"/>
              <a:gd name="connsiteY4" fmla="*/ 367823 h 6206442"/>
              <a:gd name="connsiteX5" fmla="*/ 12192000 w 12192000"/>
              <a:gd name="connsiteY5" fmla="*/ 447336 h 6206442"/>
              <a:gd name="connsiteX6" fmla="*/ 12192000 w 12192000"/>
              <a:gd name="connsiteY6" fmla="*/ 6206442 h 6206442"/>
              <a:gd name="connsiteX7" fmla="*/ 0 w 12192000"/>
              <a:gd name="connsiteY7" fmla="*/ 6206442 h 6206442"/>
              <a:gd name="connsiteX8" fmla="*/ 0 w 12192000"/>
              <a:gd name="connsiteY8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4068417 w 12192000"/>
              <a:gd name="connsiteY4" fmla="*/ 124258 h 6206442"/>
              <a:gd name="connsiteX5" fmla="*/ 3962400 w 12192000"/>
              <a:gd name="connsiteY5" fmla="*/ 367823 h 6206442"/>
              <a:gd name="connsiteX6" fmla="*/ 12192000 w 12192000"/>
              <a:gd name="connsiteY6" fmla="*/ 447336 h 6206442"/>
              <a:gd name="connsiteX7" fmla="*/ 12192000 w 12192000"/>
              <a:gd name="connsiteY7" fmla="*/ 6206442 h 6206442"/>
              <a:gd name="connsiteX8" fmla="*/ 0 w 12192000"/>
              <a:gd name="connsiteY8" fmla="*/ 6206442 h 6206442"/>
              <a:gd name="connsiteX9" fmla="*/ 0 w 12192000"/>
              <a:gd name="connsiteY9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4068417 w 12192000"/>
              <a:gd name="connsiteY4" fmla="*/ 124258 h 6206442"/>
              <a:gd name="connsiteX5" fmla="*/ 5738191 w 12192000"/>
              <a:gd name="connsiteY5" fmla="*/ 420832 h 6206442"/>
              <a:gd name="connsiteX6" fmla="*/ 12192000 w 12192000"/>
              <a:gd name="connsiteY6" fmla="*/ 447336 h 6206442"/>
              <a:gd name="connsiteX7" fmla="*/ 12192000 w 12192000"/>
              <a:gd name="connsiteY7" fmla="*/ 6206442 h 6206442"/>
              <a:gd name="connsiteX8" fmla="*/ 0 w 12192000"/>
              <a:gd name="connsiteY8" fmla="*/ 6206442 h 6206442"/>
              <a:gd name="connsiteX9" fmla="*/ 0 w 12192000"/>
              <a:gd name="connsiteY9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392557 w 12192000"/>
              <a:gd name="connsiteY4" fmla="*/ 256780 h 6206442"/>
              <a:gd name="connsiteX5" fmla="*/ 4068417 w 12192000"/>
              <a:gd name="connsiteY5" fmla="*/ 124258 h 6206442"/>
              <a:gd name="connsiteX6" fmla="*/ 5738191 w 12192000"/>
              <a:gd name="connsiteY6" fmla="*/ 420832 h 6206442"/>
              <a:gd name="connsiteX7" fmla="*/ 12192000 w 12192000"/>
              <a:gd name="connsiteY7" fmla="*/ 447336 h 6206442"/>
              <a:gd name="connsiteX8" fmla="*/ 12192000 w 12192000"/>
              <a:gd name="connsiteY8" fmla="*/ 6206442 h 6206442"/>
              <a:gd name="connsiteX9" fmla="*/ 0 w 12192000"/>
              <a:gd name="connsiteY9" fmla="*/ 6206442 h 6206442"/>
              <a:gd name="connsiteX10" fmla="*/ 0 w 12192000"/>
              <a:gd name="connsiteY10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392557 w 12192000"/>
              <a:gd name="connsiteY4" fmla="*/ 256780 h 6206442"/>
              <a:gd name="connsiteX5" fmla="*/ 4068417 w 12192000"/>
              <a:gd name="connsiteY5" fmla="*/ 124258 h 6206442"/>
              <a:gd name="connsiteX6" fmla="*/ 5406887 w 12192000"/>
              <a:gd name="connsiteY6" fmla="*/ 164015 h 6206442"/>
              <a:gd name="connsiteX7" fmla="*/ 5738191 w 12192000"/>
              <a:gd name="connsiteY7" fmla="*/ 420832 h 6206442"/>
              <a:gd name="connsiteX8" fmla="*/ 12192000 w 12192000"/>
              <a:gd name="connsiteY8" fmla="*/ 447336 h 6206442"/>
              <a:gd name="connsiteX9" fmla="*/ 12192000 w 12192000"/>
              <a:gd name="connsiteY9" fmla="*/ 6206442 h 6206442"/>
              <a:gd name="connsiteX10" fmla="*/ 0 w 12192000"/>
              <a:gd name="connsiteY10" fmla="*/ 6206442 h 6206442"/>
              <a:gd name="connsiteX11" fmla="*/ 0 w 12192000"/>
              <a:gd name="connsiteY11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392557 w 12192000"/>
              <a:gd name="connsiteY4" fmla="*/ 256780 h 6206442"/>
              <a:gd name="connsiteX5" fmla="*/ 4068417 w 12192000"/>
              <a:gd name="connsiteY5" fmla="*/ 124258 h 6206442"/>
              <a:gd name="connsiteX6" fmla="*/ 5406887 w 12192000"/>
              <a:gd name="connsiteY6" fmla="*/ 164015 h 6206442"/>
              <a:gd name="connsiteX7" fmla="*/ 7209182 w 12192000"/>
              <a:gd name="connsiteY7" fmla="*/ 487093 h 6206442"/>
              <a:gd name="connsiteX8" fmla="*/ 12192000 w 12192000"/>
              <a:gd name="connsiteY8" fmla="*/ 447336 h 6206442"/>
              <a:gd name="connsiteX9" fmla="*/ 12192000 w 12192000"/>
              <a:gd name="connsiteY9" fmla="*/ 6206442 h 6206442"/>
              <a:gd name="connsiteX10" fmla="*/ 0 w 12192000"/>
              <a:gd name="connsiteY10" fmla="*/ 6206442 h 6206442"/>
              <a:gd name="connsiteX11" fmla="*/ 0 w 12192000"/>
              <a:gd name="connsiteY11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392557 w 12192000"/>
              <a:gd name="connsiteY4" fmla="*/ 256780 h 6206442"/>
              <a:gd name="connsiteX5" fmla="*/ 4068417 w 12192000"/>
              <a:gd name="connsiteY5" fmla="*/ 124258 h 6206442"/>
              <a:gd name="connsiteX6" fmla="*/ 4678017 w 12192000"/>
              <a:gd name="connsiteY6" fmla="*/ 415806 h 6206442"/>
              <a:gd name="connsiteX7" fmla="*/ 5406887 w 12192000"/>
              <a:gd name="connsiteY7" fmla="*/ 164015 h 6206442"/>
              <a:gd name="connsiteX8" fmla="*/ 7209182 w 12192000"/>
              <a:gd name="connsiteY8" fmla="*/ 487093 h 6206442"/>
              <a:gd name="connsiteX9" fmla="*/ 12192000 w 12192000"/>
              <a:gd name="connsiteY9" fmla="*/ 447336 h 6206442"/>
              <a:gd name="connsiteX10" fmla="*/ 12192000 w 12192000"/>
              <a:gd name="connsiteY10" fmla="*/ 6206442 h 6206442"/>
              <a:gd name="connsiteX11" fmla="*/ 0 w 12192000"/>
              <a:gd name="connsiteY11" fmla="*/ 6206442 h 6206442"/>
              <a:gd name="connsiteX12" fmla="*/ 0 w 12192000"/>
              <a:gd name="connsiteY12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392557 w 12192000"/>
              <a:gd name="connsiteY4" fmla="*/ 256780 h 6206442"/>
              <a:gd name="connsiteX5" fmla="*/ 4068417 w 12192000"/>
              <a:gd name="connsiteY5" fmla="*/ 124258 h 6206442"/>
              <a:gd name="connsiteX6" fmla="*/ 4678017 w 12192000"/>
              <a:gd name="connsiteY6" fmla="*/ 415806 h 6206442"/>
              <a:gd name="connsiteX7" fmla="*/ 5406887 w 12192000"/>
              <a:gd name="connsiteY7" fmla="*/ 164015 h 6206442"/>
              <a:gd name="connsiteX8" fmla="*/ 5777948 w 12192000"/>
              <a:gd name="connsiteY8" fmla="*/ 482067 h 6206442"/>
              <a:gd name="connsiteX9" fmla="*/ 7209182 w 12192000"/>
              <a:gd name="connsiteY9" fmla="*/ 487093 h 6206442"/>
              <a:gd name="connsiteX10" fmla="*/ 12192000 w 12192000"/>
              <a:gd name="connsiteY10" fmla="*/ 447336 h 6206442"/>
              <a:gd name="connsiteX11" fmla="*/ 12192000 w 12192000"/>
              <a:gd name="connsiteY11" fmla="*/ 6206442 h 6206442"/>
              <a:gd name="connsiteX12" fmla="*/ 0 w 12192000"/>
              <a:gd name="connsiteY12" fmla="*/ 6206442 h 6206442"/>
              <a:gd name="connsiteX13" fmla="*/ 0 w 12192000"/>
              <a:gd name="connsiteY13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392557 w 12192000"/>
              <a:gd name="connsiteY4" fmla="*/ 256780 h 6206442"/>
              <a:gd name="connsiteX5" fmla="*/ 4068417 w 12192000"/>
              <a:gd name="connsiteY5" fmla="*/ 124258 h 6206442"/>
              <a:gd name="connsiteX6" fmla="*/ 4678017 w 12192000"/>
              <a:gd name="connsiteY6" fmla="*/ 415806 h 6206442"/>
              <a:gd name="connsiteX7" fmla="*/ 5406887 w 12192000"/>
              <a:gd name="connsiteY7" fmla="*/ 164015 h 6206442"/>
              <a:gd name="connsiteX8" fmla="*/ 5777948 w 12192000"/>
              <a:gd name="connsiteY8" fmla="*/ 482067 h 6206442"/>
              <a:gd name="connsiteX9" fmla="*/ 7156174 w 12192000"/>
              <a:gd name="connsiteY9" fmla="*/ 177267 h 6206442"/>
              <a:gd name="connsiteX10" fmla="*/ 7209182 w 12192000"/>
              <a:gd name="connsiteY10" fmla="*/ 487093 h 6206442"/>
              <a:gd name="connsiteX11" fmla="*/ 12192000 w 12192000"/>
              <a:gd name="connsiteY11" fmla="*/ 447336 h 6206442"/>
              <a:gd name="connsiteX12" fmla="*/ 12192000 w 12192000"/>
              <a:gd name="connsiteY12" fmla="*/ 6206442 h 6206442"/>
              <a:gd name="connsiteX13" fmla="*/ 0 w 12192000"/>
              <a:gd name="connsiteY13" fmla="*/ 6206442 h 6206442"/>
              <a:gd name="connsiteX14" fmla="*/ 0 w 12192000"/>
              <a:gd name="connsiteY14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392557 w 12192000"/>
              <a:gd name="connsiteY4" fmla="*/ 256780 h 6206442"/>
              <a:gd name="connsiteX5" fmla="*/ 4068417 w 12192000"/>
              <a:gd name="connsiteY5" fmla="*/ 124258 h 6206442"/>
              <a:gd name="connsiteX6" fmla="*/ 4678017 w 12192000"/>
              <a:gd name="connsiteY6" fmla="*/ 415806 h 6206442"/>
              <a:gd name="connsiteX7" fmla="*/ 5406887 w 12192000"/>
              <a:gd name="connsiteY7" fmla="*/ 164015 h 6206442"/>
              <a:gd name="connsiteX8" fmla="*/ 5777948 w 12192000"/>
              <a:gd name="connsiteY8" fmla="*/ 482067 h 6206442"/>
              <a:gd name="connsiteX9" fmla="*/ 7156174 w 12192000"/>
              <a:gd name="connsiteY9" fmla="*/ 177267 h 6206442"/>
              <a:gd name="connsiteX10" fmla="*/ 8017564 w 12192000"/>
              <a:gd name="connsiteY10" fmla="*/ 553354 h 6206442"/>
              <a:gd name="connsiteX11" fmla="*/ 12192000 w 12192000"/>
              <a:gd name="connsiteY11" fmla="*/ 447336 h 6206442"/>
              <a:gd name="connsiteX12" fmla="*/ 12192000 w 12192000"/>
              <a:gd name="connsiteY12" fmla="*/ 6206442 h 6206442"/>
              <a:gd name="connsiteX13" fmla="*/ 0 w 12192000"/>
              <a:gd name="connsiteY13" fmla="*/ 6206442 h 6206442"/>
              <a:gd name="connsiteX14" fmla="*/ 0 w 12192000"/>
              <a:gd name="connsiteY14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392557 w 12192000"/>
              <a:gd name="connsiteY4" fmla="*/ 256780 h 6206442"/>
              <a:gd name="connsiteX5" fmla="*/ 4068417 w 12192000"/>
              <a:gd name="connsiteY5" fmla="*/ 124258 h 6206442"/>
              <a:gd name="connsiteX6" fmla="*/ 4678017 w 12192000"/>
              <a:gd name="connsiteY6" fmla="*/ 415806 h 6206442"/>
              <a:gd name="connsiteX7" fmla="*/ 5406887 w 12192000"/>
              <a:gd name="connsiteY7" fmla="*/ 164015 h 6206442"/>
              <a:gd name="connsiteX8" fmla="*/ 5777948 w 12192000"/>
              <a:gd name="connsiteY8" fmla="*/ 482067 h 6206442"/>
              <a:gd name="connsiteX9" fmla="*/ 7156174 w 12192000"/>
              <a:gd name="connsiteY9" fmla="*/ 177267 h 6206442"/>
              <a:gd name="connsiteX10" fmla="*/ 8017564 w 12192000"/>
              <a:gd name="connsiteY10" fmla="*/ 553354 h 6206442"/>
              <a:gd name="connsiteX11" fmla="*/ 8680174 w 12192000"/>
              <a:gd name="connsiteY11" fmla="*/ 283284 h 6206442"/>
              <a:gd name="connsiteX12" fmla="*/ 12192000 w 12192000"/>
              <a:gd name="connsiteY12" fmla="*/ 447336 h 6206442"/>
              <a:gd name="connsiteX13" fmla="*/ 12192000 w 12192000"/>
              <a:gd name="connsiteY13" fmla="*/ 6206442 h 6206442"/>
              <a:gd name="connsiteX14" fmla="*/ 0 w 12192000"/>
              <a:gd name="connsiteY14" fmla="*/ 6206442 h 6206442"/>
              <a:gd name="connsiteX15" fmla="*/ 0 w 12192000"/>
              <a:gd name="connsiteY15" fmla="*/ 447336 h 6206442"/>
              <a:gd name="connsiteX0" fmla="*/ 0 w 12192000"/>
              <a:gd name="connsiteY0" fmla="*/ 447336 h 6206442"/>
              <a:gd name="connsiteX1" fmla="*/ 1656522 w 12192000"/>
              <a:gd name="connsiteY1" fmla="*/ 381075 h 6206442"/>
              <a:gd name="connsiteX2" fmla="*/ 2358887 w 12192000"/>
              <a:gd name="connsiteY2" fmla="*/ 243528 h 6206442"/>
              <a:gd name="connsiteX3" fmla="*/ 2650434 w 12192000"/>
              <a:gd name="connsiteY3" fmla="*/ 23267 h 6206442"/>
              <a:gd name="connsiteX4" fmla="*/ 3392557 w 12192000"/>
              <a:gd name="connsiteY4" fmla="*/ 256780 h 6206442"/>
              <a:gd name="connsiteX5" fmla="*/ 4068417 w 12192000"/>
              <a:gd name="connsiteY5" fmla="*/ 124258 h 6206442"/>
              <a:gd name="connsiteX6" fmla="*/ 4678017 w 12192000"/>
              <a:gd name="connsiteY6" fmla="*/ 415806 h 6206442"/>
              <a:gd name="connsiteX7" fmla="*/ 5406887 w 12192000"/>
              <a:gd name="connsiteY7" fmla="*/ 164015 h 6206442"/>
              <a:gd name="connsiteX8" fmla="*/ 5777948 w 12192000"/>
              <a:gd name="connsiteY8" fmla="*/ 482067 h 6206442"/>
              <a:gd name="connsiteX9" fmla="*/ 7156174 w 12192000"/>
              <a:gd name="connsiteY9" fmla="*/ 177267 h 6206442"/>
              <a:gd name="connsiteX10" fmla="*/ 8017564 w 12192000"/>
              <a:gd name="connsiteY10" fmla="*/ 553354 h 6206442"/>
              <a:gd name="connsiteX11" fmla="*/ 8680174 w 12192000"/>
              <a:gd name="connsiteY11" fmla="*/ 283284 h 6206442"/>
              <a:gd name="connsiteX12" fmla="*/ 9660835 w 12192000"/>
              <a:gd name="connsiteY12" fmla="*/ 535075 h 6206442"/>
              <a:gd name="connsiteX13" fmla="*/ 12192000 w 12192000"/>
              <a:gd name="connsiteY13" fmla="*/ 447336 h 6206442"/>
              <a:gd name="connsiteX14" fmla="*/ 12192000 w 12192000"/>
              <a:gd name="connsiteY14" fmla="*/ 6206442 h 6206442"/>
              <a:gd name="connsiteX15" fmla="*/ 0 w 12192000"/>
              <a:gd name="connsiteY15" fmla="*/ 6206442 h 6206442"/>
              <a:gd name="connsiteX16" fmla="*/ 0 w 12192000"/>
              <a:gd name="connsiteY16" fmla="*/ 447336 h 6206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6206442">
                <a:moveTo>
                  <a:pt x="0" y="447336"/>
                </a:moveTo>
                <a:cubicBezTo>
                  <a:pt x="225287" y="-545645"/>
                  <a:pt x="1287670" y="431875"/>
                  <a:pt x="1656522" y="381075"/>
                </a:cubicBezTo>
                <a:cubicBezTo>
                  <a:pt x="2045253" y="329437"/>
                  <a:pt x="2153479" y="289911"/>
                  <a:pt x="2358887" y="243528"/>
                </a:cubicBezTo>
                <a:cubicBezTo>
                  <a:pt x="2524539" y="183893"/>
                  <a:pt x="2378765" y="-15118"/>
                  <a:pt x="2650434" y="23267"/>
                </a:cubicBezTo>
                <a:cubicBezTo>
                  <a:pt x="2800625" y="-9864"/>
                  <a:pt x="3156227" y="239948"/>
                  <a:pt x="3392557" y="256780"/>
                </a:cubicBezTo>
                <a:cubicBezTo>
                  <a:pt x="3628887" y="273612"/>
                  <a:pt x="3838713" y="146345"/>
                  <a:pt x="4068417" y="124258"/>
                </a:cubicBezTo>
                <a:cubicBezTo>
                  <a:pt x="4298121" y="102171"/>
                  <a:pt x="4454939" y="409180"/>
                  <a:pt x="4678017" y="415806"/>
                </a:cubicBezTo>
                <a:cubicBezTo>
                  <a:pt x="4901095" y="422432"/>
                  <a:pt x="5181600" y="172850"/>
                  <a:pt x="5406887" y="164015"/>
                </a:cubicBezTo>
                <a:cubicBezTo>
                  <a:pt x="5632174" y="155180"/>
                  <a:pt x="5554870" y="431267"/>
                  <a:pt x="5777948" y="482067"/>
                </a:cubicBezTo>
                <a:cubicBezTo>
                  <a:pt x="6001026" y="532867"/>
                  <a:pt x="6917635" y="176429"/>
                  <a:pt x="7156174" y="177267"/>
                </a:cubicBezTo>
                <a:cubicBezTo>
                  <a:pt x="7394713" y="178105"/>
                  <a:pt x="7807738" y="491511"/>
                  <a:pt x="8017564" y="553354"/>
                </a:cubicBezTo>
                <a:cubicBezTo>
                  <a:pt x="8150086" y="551679"/>
                  <a:pt x="8547652" y="284959"/>
                  <a:pt x="8680174" y="283284"/>
                </a:cubicBezTo>
                <a:cubicBezTo>
                  <a:pt x="8971722" y="296536"/>
                  <a:pt x="9369287" y="521823"/>
                  <a:pt x="9660835" y="535075"/>
                </a:cubicBezTo>
                <a:lnTo>
                  <a:pt x="12192000" y="447336"/>
                </a:lnTo>
                <a:lnTo>
                  <a:pt x="12192000" y="6206442"/>
                </a:lnTo>
                <a:lnTo>
                  <a:pt x="0" y="6206442"/>
                </a:lnTo>
                <a:lnTo>
                  <a:pt x="0" y="447336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0243" name="Picture 2" descr="Cartoon Scuba Div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2338" y="4649788"/>
            <a:ext cx="284797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0" y="5375275"/>
            <a:ext cx="12192000" cy="1470025"/>
          </a:xfrm>
          <a:custGeom>
            <a:avLst/>
            <a:gdLst>
              <a:gd name="connsiteX0" fmla="*/ 0 w 12192000"/>
              <a:gd name="connsiteY0" fmla="*/ 0 h 437322"/>
              <a:gd name="connsiteX1" fmla="*/ 12192000 w 12192000"/>
              <a:gd name="connsiteY1" fmla="*/ 0 h 437322"/>
              <a:gd name="connsiteX2" fmla="*/ 12192000 w 12192000"/>
              <a:gd name="connsiteY2" fmla="*/ 437322 h 437322"/>
              <a:gd name="connsiteX3" fmla="*/ 0 w 12192000"/>
              <a:gd name="connsiteY3" fmla="*/ 437322 h 437322"/>
              <a:gd name="connsiteX4" fmla="*/ 0 w 12192000"/>
              <a:gd name="connsiteY4" fmla="*/ 0 h 437322"/>
              <a:gd name="connsiteX0" fmla="*/ 0 w 12192000"/>
              <a:gd name="connsiteY0" fmla="*/ 887896 h 1325218"/>
              <a:gd name="connsiteX1" fmla="*/ 11370365 w 12192000"/>
              <a:gd name="connsiteY1" fmla="*/ 0 h 1325218"/>
              <a:gd name="connsiteX2" fmla="*/ 12192000 w 12192000"/>
              <a:gd name="connsiteY2" fmla="*/ 887896 h 1325218"/>
              <a:gd name="connsiteX3" fmla="*/ 12192000 w 12192000"/>
              <a:gd name="connsiteY3" fmla="*/ 1325218 h 1325218"/>
              <a:gd name="connsiteX4" fmla="*/ 0 w 12192000"/>
              <a:gd name="connsiteY4" fmla="*/ 1325218 h 1325218"/>
              <a:gd name="connsiteX5" fmla="*/ 0 w 12192000"/>
              <a:gd name="connsiteY5" fmla="*/ 887896 h 1325218"/>
              <a:gd name="connsiteX0" fmla="*/ 0 w 12192000"/>
              <a:gd name="connsiteY0" fmla="*/ 902074 h 1339396"/>
              <a:gd name="connsiteX1" fmla="*/ 8322365 w 12192000"/>
              <a:gd name="connsiteY1" fmla="*/ 663535 h 1339396"/>
              <a:gd name="connsiteX2" fmla="*/ 11370365 w 12192000"/>
              <a:gd name="connsiteY2" fmla="*/ 14178 h 1339396"/>
              <a:gd name="connsiteX3" fmla="*/ 12192000 w 12192000"/>
              <a:gd name="connsiteY3" fmla="*/ 902074 h 1339396"/>
              <a:gd name="connsiteX4" fmla="*/ 12192000 w 12192000"/>
              <a:gd name="connsiteY4" fmla="*/ 1339396 h 1339396"/>
              <a:gd name="connsiteX5" fmla="*/ 0 w 12192000"/>
              <a:gd name="connsiteY5" fmla="*/ 1339396 h 1339396"/>
              <a:gd name="connsiteX6" fmla="*/ 0 w 12192000"/>
              <a:gd name="connsiteY6" fmla="*/ 902074 h 1339396"/>
              <a:gd name="connsiteX0" fmla="*/ 0 w 12192000"/>
              <a:gd name="connsiteY0" fmla="*/ 1032345 h 1469667"/>
              <a:gd name="connsiteX1" fmla="*/ 8322365 w 12192000"/>
              <a:gd name="connsiteY1" fmla="*/ 793806 h 1469667"/>
              <a:gd name="connsiteX2" fmla="*/ 12178748 w 12192000"/>
              <a:gd name="connsiteY2" fmla="*/ 11927 h 1469667"/>
              <a:gd name="connsiteX3" fmla="*/ 12192000 w 12192000"/>
              <a:gd name="connsiteY3" fmla="*/ 1032345 h 1469667"/>
              <a:gd name="connsiteX4" fmla="*/ 12192000 w 12192000"/>
              <a:gd name="connsiteY4" fmla="*/ 1469667 h 1469667"/>
              <a:gd name="connsiteX5" fmla="*/ 0 w 12192000"/>
              <a:gd name="connsiteY5" fmla="*/ 1469667 h 1469667"/>
              <a:gd name="connsiteX6" fmla="*/ 0 w 12192000"/>
              <a:gd name="connsiteY6" fmla="*/ 1032345 h 1469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1469667">
                <a:moveTo>
                  <a:pt x="0" y="1032345"/>
                </a:moveTo>
                <a:cubicBezTo>
                  <a:pt x="1342887" y="844606"/>
                  <a:pt x="6427304" y="941789"/>
                  <a:pt x="8322365" y="793806"/>
                </a:cubicBezTo>
                <a:cubicBezTo>
                  <a:pt x="10217426" y="645823"/>
                  <a:pt x="11489635" y="-102925"/>
                  <a:pt x="12178748" y="11927"/>
                </a:cubicBezTo>
                <a:lnTo>
                  <a:pt x="12192000" y="1032345"/>
                </a:lnTo>
                <a:lnTo>
                  <a:pt x="12192000" y="1469667"/>
                </a:lnTo>
                <a:lnTo>
                  <a:pt x="0" y="1469667"/>
                </a:lnTo>
                <a:lnTo>
                  <a:pt x="0" y="1032345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45" name="Picture 4" descr="Starfish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80663" y="5821363"/>
            <a:ext cx="100330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10" descr="Tetra Fis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7088" y="2730500"/>
            <a:ext cx="1552575" cy="63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12" descr="Game Map Symbols Plant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47038" y="4079875"/>
            <a:ext cx="19431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12" descr="Game Map Symbols Plant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86550" y="4079875"/>
            <a:ext cx="19431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71800" y="1092200"/>
            <a:ext cx="9078913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Působí voda na záda potápěče?    Ano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Sloupec vody na potápěče tlačí na jeho záda.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Čím větší hloubka h, tím větší tlak. Nazýváme ho hydrostatickým tlakem.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Hydrostatický tlak je tlak v kapalině způsobený tíhou kapaliny.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Na čem závisí?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Závisí nejen na hloubce, ale i na hustotě kapaliny a na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tíhovém zrychlení g.</a:t>
            </a:r>
          </a:p>
        </p:txBody>
      </p:sp>
      <p:cxnSp>
        <p:nvCxnSpPr>
          <p:cNvPr id="6" name="Přímá spojnice se šipkou 5"/>
          <p:cNvCxnSpPr>
            <a:cxnSpLocks/>
            <a:endCxn id="2" idx="3"/>
          </p:cNvCxnSpPr>
          <p:nvPr/>
        </p:nvCxnSpPr>
        <p:spPr>
          <a:xfrm flipV="1">
            <a:off x="2651125" y="282575"/>
            <a:ext cx="0" cy="4714875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1" name="TextovéPole 7"/>
          <p:cNvSpPr txBox="1">
            <a:spLocks noChangeArrowheads="1"/>
          </p:cNvSpPr>
          <p:nvPr/>
        </p:nvSpPr>
        <p:spPr bwMode="auto">
          <a:xfrm>
            <a:off x="2286000" y="2601913"/>
            <a:ext cx="3476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h</a:t>
            </a:r>
          </a:p>
        </p:txBody>
      </p:sp>
      <p:sp>
        <p:nvSpPr>
          <p:cNvPr id="5" name="Obdélník 4"/>
          <p:cNvSpPr/>
          <p:nvPr/>
        </p:nvSpPr>
        <p:spPr>
          <a:xfrm>
            <a:off x="7196138" y="1179513"/>
            <a:ext cx="549275" cy="2746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21088" y="1928813"/>
            <a:ext cx="1874837" cy="2746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03635" y="2924648"/>
            <a:ext cx="6672263" cy="8588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078" name="Picture 6" descr="Peixe Listrado 01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555288" y="3825875"/>
            <a:ext cx="1428750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 descr="Angel Fish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" y="3114675"/>
            <a:ext cx="957263" cy="1423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97 0.00069 L -0.04297 0.00069 L -0.10274 -0.00139 C -0.10378 -0.00139 -0.10482 -0.00278 -0.10599 -0.00324 C -0.10925 -0.00463 -0.11237 -0.00648 -0.11576 -0.00718 C -0.1237 -0.00857 -0.13164 -0.00834 -0.13958 -0.00903 C -0.14115 -0.01042 -0.14245 -0.01204 -0.14401 -0.01297 C -0.1457 -0.01389 -0.14779 -0.01343 -0.14948 -0.01482 C -0.15078 -0.01621 -0.15143 -0.01922 -0.15274 -0.0206 C -0.15365 -0.02176 -0.15482 -0.02199 -0.15599 -0.02269 C -0.15664 -0.02454 -0.15716 -0.02685 -0.15807 -0.02848 C -0.16029 -0.03218 -0.16198 -0.03264 -0.16458 -0.03426 C -0.16901 -0.0419 -0.16419 -0.03473 -0.17122 -0.04005 C -0.1724 -0.04098 -0.17331 -0.04283 -0.17448 -0.04375 C -0.17708 -0.0463 -0.18034 -0.0463 -0.18307 -0.04769 C -0.18529 -0.04885 -0.18958 -0.05162 -0.18958 -0.05162 C -0.19974 -0.05093 -0.2099 -0.0507 -0.22005 -0.04977 C -0.22162 -0.04954 -0.22292 -0.04815 -0.22448 -0.04769 C -0.22695 -0.04699 -0.22956 -0.04653 -0.23203 -0.04584 C -0.25078 -0.03982 -0.21445 -0.04954 -0.24401 -0.0419 L -0.32656 -0.04375 C -0.32813 -0.04398 -0.32943 -0.04514 -0.33099 -0.04584 L -0.34076 -0.04977 C -0.34349 -0.05255 -0.3474 -0.05718 -0.35052 -0.05926 C -0.35261 -0.06088 -0.35482 -0.06181 -0.35703 -0.0632 C -0.35807 -0.06389 -0.35925 -0.06459 -0.36029 -0.06505 C -0.36172 -0.06574 -0.36315 -0.06621 -0.36458 -0.06713 C -0.36576 -0.0676 -0.3668 -0.06829 -0.36784 -0.06898 C -0.36979 -0.07014 -0.37149 -0.07199 -0.37331 -0.07292 C -0.37617 -0.07408 -0.37917 -0.07408 -0.38203 -0.07477 C -0.38346 -0.07616 -0.3849 -0.07778 -0.38633 -0.07871 C -0.38815 -0.07963 -0.38997 -0.07986 -0.3918 -0.08056 C -0.39297 -0.08102 -0.39401 -0.08195 -0.39505 -0.08241 C -0.39649 -0.08334 -0.39805 -0.0838 -0.39948 -0.08449 C -0.40052 -0.08496 -0.40156 -0.08635 -0.40274 -0.08635 L -0.52331 -0.09213 C -0.53711 -0.09699 -0.52227 -0.09051 -0.53203 -0.09792 C -0.53333 -0.09908 -0.54089 -0.10139 -0.5418 -0.10185 L -0.55482 -0.11343 L -0.55925 -0.11736 C -0.56511 -0.12778 -0.55951 -0.11945 -0.57656 -0.12315 C -0.57774 -0.12338 -0.57878 -0.12454 -0.57982 -0.125 C -0.58125 -0.1257 -0.58281 -0.12639 -0.58425 -0.12685 C -0.59141 -0.13334 -0.58555 -0.12894 -0.59401 -0.13264 C -0.59505 -0.13334 -0.59609 -0.13403 -0.59727 -0.13473 C -0.5987 -0.13542 -0.60013 -0.13588 -0.60156 -0.13658 C -0.60378 -0.13773 -0.60586 -0.13935 -0.60807 -0.14051 C -0.6099 -0.14144 -0.61172 -0.14167 -0.61354 -0.14236 C -0.61563 -0.14607 -0.61628 -0.14769 -0.61901 -0.15023 C -0.62005 -0.15093 -0.62122 -0.15139 -0.62227 -0.15209 C -0.62331 -0.15324 -0.62435 -0.15486 -0.62552 -0.15602 C -0.63216 -0.16111 -0.63177 -0.15903 -0.63854 -0.16181 C -0.63971 -0.16227 -0.64076 -0.16273 -0.6418 -0.16366 C -0.64336 -0.16482 -0.64453 -0.1669 -0.64622 -0.1676 C -0.64974 -0.16898 -0.65339 -0.16852 -0.65703 -0.16945 C -0.66068 -0.17037 -0.66328 -0.17176 -0.6668 -0.17338 C -0.67005 -0.17454 -0.67331 -0.17616 -0.67656 -0.17709 C -0.69336 -0.18264 -0.67578 -0.1757 -0.69076 -0.18102 C -0.69401 -0.18218 -0.69727 -0.1838 -0.70052 -0.18496 C -0.703 -0.18565 -0.7056 -0.18611 -0.70807 -0.18681 C -0.70964 -0.18727 -0.71107 -0.1882 -0.7125 -0.18866 C -0.71432 -0.18959 -0.71615 -0.18982 -0.71797 -0.19074 C -0.71901 -0.19121 -0.72005 -0.19213 -0.72122 -0.1926 C -0.72266 -0.19329 -0.72409 -0.19398 -0.72552 -0.19445 L -0.89297 -0.19074 C -0.91497 -0.18935 -0.93698 -0.18681 -0.95912 -0.18496 C -0.96016 -0.18426 -0.9612 -0.18334 -0.96237 -0.18287 C -0.97617 -0.17778 -0.97565 -0.17894 -0.99167 -0.17709 C -0.99453 -0.17662 -0.99753 -0.17523 -1.00039 -0.17523 C -1.00547 -0.17523 -1.01055 -0.17662 -1.01563 -0.17709 C -1.01628 -0.17732 -1.01706 -0.17709 -1.01784 -0.17709 L -1.01784 -0.17709 L -1.01784 -0.17709 " pathEditMode="relative" ptsTypes="AAAAAAAAAAAAAAAAAAAAAAAAAAAAAAAAAAAAAAAAAAAAAAAAAAAAAAAAAAAAAAAAAAAAAAAAA">
                                      <p:cBhvr>
                                        <p:cTn id="6" dur="20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8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12 0.02431 L 0.61354 0.10741 " pathEditMode="relative" rAng="0" ptsTypes="AA">
                                      <p:cBhvr>
                                        <p:cTn id="9" dur="5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" y="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5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595313" y="187325"/>
            <a:ext cx="1057592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Hydrostatický tlak je tlak v kapalině způsobený tíhou </a:t>
            </a:r>
            <a:r>
              <a:rPr lang="cs-CZ" altLang="cs-CZ" sz="2400" dirty="0" smtClean="0"/>
              <a:t>kapaliny, značí se  </a:t>
            </a:r>
            <a:r>
              <a:rPr lang="cs-CZ" altLang="cs-CZ" sz="2400" dirty="0" err="1"/>
              <a:t>p</a:t>
            </a:r>
            <a:r>
              <a:rPr lang="cs-CZ" altLang="cs-CZ" dirty="0" err="1"/>
              <a:t>h</a:t>
            </a:r>
            <a:r>
              <a:rPr lang="cs-CZ" altLang="cs-CZ" dirty="0"/>
              <a:t>.</a:t>
            </a:r>
          </a:p>
          <a:p>
            <a:pPr eaLnBrk="1" hangingPunct="1"/>
            <a:r>
              <a:rPr lang="cs-CZ" altLang="cs-CZ" sz="2400" dirty="0"/>
              <a:t> Podle jakého vzorce se vypočítá hydrostatický </a:t>
            </a:r>
            <a:r>
              <a:rPr lang="cs-CZ" altLang="cs-CZ" sz="2400" dirty="0" smtClean="0"/>
              <a:t>tlak? </a:t>
            </a:r>
            <a:r>
              <a:rPr lang="cs-CZ" altLang="cs-CZ" sz="2400" dirty="0"/>
              <a:t>Zapiš vzorec do notesu a proveď kontrolu kliknutím na černý obdélník.</a:t>
            </a:r>
          </a:p>
          <a:p>
            <a:pPr eaLnBrk="1" hangingPunct="1"/>
            <a:endParaRPr lang="cs-CZ" altLang="cs-CZ" sz="2400" dirty="0"/>
          </a:p>
          <a:p>
            <a:pPr eaLnBrk="1" hangingPunct="1"/>
            <a:r>
              <a:rPr lang="cs-CZ" altLang="cs-CZ" sz="2400" dirty="0" err="1"/>
              <a:t>p</a:t>
            </a:r>
            <a:r>
              <a:rPr lang="cs-CZ" altLang="cs-CZ" sz="2000" dirty="0" err="1"/>
              <a:t>h</a:t>
            </a:r>
            <a:r>
              <a:rPr lang="cs-CZ" altLang="cs-CZ" sz="2000" dirty="0"/>
              <a:t> </a:t>
            </a:r>
            <a:r>
              <a:rPr lang="cs-CZ" altLang="cs-CZ" sz="2400" dirty="0"/>
              <a:t>= h .       . g</a:t>
            </a:r>
            <a:endParaRPr lang="cs-CZ" altLang="cs-CZ" sz="2000" dirty="0"/>
          </a:p>
        </p:txBody>
      </p:sp>
      <p:sp>
        <p:nvSpPr>
          <p:cNvPr id="11267" name="TextovéPole 3"/>
          <p:cNvSpPr txBox="1">
            <a:spLocks noChangeArrowheads="1"/>
          </p:cNvSpPr>
          <p:nvPr/>
        </p:nvSpPr>
        <p:spPr bwMode="auto">
          <a:xfrm>
            <a:off x="1612900" y="1687513"/>
            <a:ext cx="500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ρ</a:t>
            </a:r>
            <a:endParaRPr lang="cs-CZ" altLang="cs-CZ"/>
          </a:p>
        </p:txBody>
      </p:sp>
      <p:sp>
        <p:nvSpPr>
          <p:cNvPr id="11268" name="TextovéPole 5"/>
          <p:cNvSpPr txBox="1">
            <a:spLocks noChangeArrowheads="1"/>
          </p:cNvSpPr>
          <p:nvPr/>
        </p:nvSpPr>
        <p:spPr bwMode="auto">
          <a:xfrm>
            <a:off x="3867150" y="1287463"/>
            <a:ext cx="445611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h – hloubka pod hladinou kapaliny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11269" name="TextovéPole 8"/>
          <p:cNvSpPr txBox="1">
            <a:spLocks noChangeArrowheads="1"/>
          </p:cNvSpPr>
          <p:nvPr/>
        </p:nvSpPr>
        <p:spPr bwMode="auto">
          <a:xfrm>
            <a:off x="3867150" y="1657350"/>
            <a:ext cx="4102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 – tíhové zrychlení ( 10 N / kg )</a:t>
            </a:r>
          </a:p>
        </p:txBody>
      </p:sp>
      <p:sp>
        <p:nvSpPr>
          <p:cNvPr id="11270" name="TextovéPole 6"/>
          <p:cNvSpPr txBox="1">
            <a:spLocks noChangeArrowheads="1"/>
          </p:cNvSpPr>
          <p:nvPr/>
        </p:nvSpPr>
        <p:spPr bwMode="auto">
          <a:xfrm>
            <a:off x="3867150" y="2025650"/>
            <a:ext cx="914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>
                <a:solidFill>
                  <a:srgbClr val="757575"/>
                </a:solidFill>
                <a:latin typeface="Ubuntu"/>
              </a:rPr>
              <a:t>   </a:t>
            </a:r>
            <a:endParaRPr lang="cs-CZ" altLang="cs-CZ" sz="2400"/>
          </a:p>
        </p:txBody>
      </p:sp>
      <p:sp>
        <p:nvSpPr>
          <p:cNvPr id="11271" name="TextovéPole 7"/>
          <p:cNvSpPr txBox="1">
            <a:spLocks noChangeArrowheads="1"/>
          </p:cNvSpPr>
          <p:nvPr/>
        </p:nvSpPr>
        <p:spPr bwMode="auto">
          <a:xfrm>
            <a:off x="4210050" y="2093913"/>
            <a:ext cx="25765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 eaLnBrk="1" hangingPunct="1">
              <a:buFontTx/>
              <a:buChar char="-"/>
            </a:pPr>
            <a:r>
              <a:rPr lang="cs-CZ" altLang="cs-CZ" sz="2400"/>
              <a:t>hustota kapaliny</a:t>
            </a:r>
          </a:p>
        </p:txBody>
      </p:sp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541338" y="2527300"/>
            <a:ext cx="4621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Základní jednotkou je 1 Pa ( pascal 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95313" y="1371600"/>
            <a:ext cx="11155362" cy="16176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11274" name="TextovéPole 11"/>
          <p:cNvSpPr txBox="1">
            <a:spLocks noChangeArrowheads="1"/>
          </p:cNvSpPr>
          <p:nvPr/>
        </p:nvSpPr>
        <p:spPr bwMode="auto">
          <a:xfrm>
            <a:off x="4494213" y="3327400"/>
            <a:ext cx="6677025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Jistě jste se setkali se stavbou tyčící se nad obytnými</a:t>
            </a:r>
          </a:p>
          <a:p>
            <a:pPr eaLnBrk="1" hangingPunct="1"/>
            <a:r>
              <a:rPr lang="cs-CZ" altLang="cs-CZ" sz="2400" dirty="0"/>
              <a:t>domy na kopci za městem nebo vesnicí.</a:t>
            </a:r>
          </a:p>
          <a:p>
            <a:pPr eaLnBrk="1" hangingPunct="1"/>
            <a:r>
              <a:rPr lang="cs-CZ" altLang="cs-CZ" sz="2400" dirty="0"/>
              <a:t>Víš, co je to za stavbu? </a:t>
            </a:r>
            <a:r>
              <a:rPr lang="cs-CZ" altLang="cs-CZ" sz="2400" dirty="0" smtClean="0"/>
              <a:t>Popiš, </a:t>
            </a:r>
            <a:r>
              <a:rPr lang="cs-CZ" altLang="cs-CZ" sz="2400" dirty="0"/>
              <a:t>k čemu slouží.</a:t>
            </a:r>
          </a:p>
          <a:p>
            <a:pPr eaLnBrk="1" hangingPunct="1"/>
            <a:r>
              <a:rPr lang="cs-CZ" altLang="cs-CZ" sz="2400" dirty="0"/>
              <a:t>Je to vodojem. </a:t>
            </a:r>
          </a:p>
          <a:p>
            <a:pPr eaLnBrk="1" hangingPunct="1"/>
            <a:r>
              <a:rPr lang="cs-CZ" altLang="cs-CZ" sz="2400" dirty="0">
                <a:solidFill>
                  <a:srgbClr val="FF0000"/>
                </a:solidFill>
              </a:rPr>
              <a:t>V kouli je velké množství vody a díky tomu, že je ve</a:t>
            </a:r>
          </a:p>
          <a:p>
            <a:pPr eaLnBrk="1" hangingPunct="1"/>
            <a:r>
              <a:rPr lang="cs-CZ" altLang="cs-CZ" sz="2400" dirty="0">
                <a:solidFill>
                  <a:srgbClr val="FF0000"/>
                </a:solidFill>
              </a:rPr>
              <a:t>veliké </a:t>
            </a:r>
            <a:r>
              <a:rPr lang="cs-CZ" altLang="cs-CZ" sz="2400" dirty="0" smtClean="0">
                <a:solidFill>
                  <a:srgbClr val="FF0000"/>
                </a:solidFill>
              </a:rPr>
              <a:t>výšce, </a:t>
            </a:r>
            <a:r>
              <a:rPr lang="cs-CZ" altLang="cs-CZ" sz="2400" dirty="0">
                <a:solidFill>
                  <a:srgbClr val="FF0000"/>
                </a:solidFill>
              </a:rPr>
              <a:t>mluvíme o hydrostatickém tlaku. Ten</a:t>
            </a:r>
          </a:p>
          <a:p>
            <a:pPr eaLnBrk="1" hangingPunct="1"/>
            <a:r>
              <a:rPr lang="cs-CZ" altLang="cs-CZ" sz="2400" dirty="0">
                <a:solidFill>
                  <a:srgbClr val="FF0000"/>
                </a:solidFill>
              </a:rPr>
              <a:t>způsobí, že voda samospádem teče do domácností.</a:t>
            </a:r>
          </a:p>
          <a:p>
            <a:pPr eaLnBrk="1" hangingPunct="1"/>
            <a:r>
              <a:rPr lang="cs-CZ" altLang="cs-CZ" sz="2400" dirty="0">
                <a:solidFill>
                  <a:srgbClr val="FF0000"/>
                </a:solidFill>
              </a:rPr>
              <a:t>Vodojem musí být výš než budovy.</a:t>
            </a:r>
          </a:p>
        </p:txBody>
      </p:sp>
      <p:pic>
        <p:nvPicPr>
          <p:cNvPr id="1127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288" y="3281363"/>
            <a:ext cx="2427287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4238841" y="4480526"/>
            <a:ext cx="6884987" cy="19113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5"/>
          <p:cNvSpPr txBox="1">
            <a:spLocks noChangeArrowheads="1"/>
          </p:cNvSpPr>
          <p:nvPr/>
        </p:nvSpPr>
        <p:spPr bwMode="auto">
          <a:xfrm>
            <a:off x="1606550" y="196850"/>
            <a:ext cx="12017375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Krev má v lidském těle kromě tlaku, který vzniká činností srdce, i tlak hydrostatický.</a:t>
            </a:r>
          </a:p>
          <a:p>
            <a:pPr eaLnBrk="1" hangingPunct="1"/>
            <a:r>
              <a:rPr lang="cs-CZ" altLang="cs-CZ" sz="2400"/>
              <a:t>Co může hydrostatický tlak  způsobit? Může způsobit křečové žíly.</a:t>
            </a:r>
          </a:p>
          <a:p>
            <a:pPr eaLnBrk="1" hangingPunct="1"/>
            <a:r>
              <a:rPr lang="cs-CZ" altLang="cs-CZ" sz="2400"/>
              <a:t>                                     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133350" y="203200"/>
            <a:ext cx="898525" cy="3087688"/>
            <a:chOff x="132905" y="1124712"/>
            <a:chExt cx="1716088" cy="5327650"/>
          </a:xfrm>
        </p:grpSpPr>
        <p:pic>
          <p:nvPicPr>
            <p:cNvPr id="12320" name="Picture 2" descr="Male Silhouette Front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2905" y="1124712"/>
              <a:ext cx="1716088" cy="53276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9" name="Skupina 8"/>
            <p:cNvGrpSpPr/>
            <p:nvPr/>
          </p:nvGrpSpPr>
          <p:grpSpPr>
            <a:xfrm>
              <a:off x="788988" y="5006721"/>
              <a:ext cx="995934" cy="1037590"/>
              <a:chOff x="852996" y="4650105"/>
              <a:chExt cx="995934" cy="1037590"/>
            </a:xfrm>
            <a:noFill/>
          </p:grpSpPr>
          <p:sp>
            <p:nvSpPr>
              <p:cNvPr id="8" name="Ovál 7"/>
              <p:cNvSpPr/>
              <p:nvPr/>
            </p:nvSpPr>
            <p:spPr>
              <a:xfrm>
                <a:off x="852996" y="4650105"/>
                <a:ext cx="995934" cy="1037590"/>
              </a:xfrm>
              <a:prstGeom prst="ellipse">
                <a:avLst/>
              </a:prstGeom>
              <a:grpFill/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" name="Volný tvar: obrazec 4"/>
              <p:cNvSpPr/>
              <p:nvPr/>
            </p:nvSpPr>
            <p:spPr>
              <a:xfrm>
                <a:off x="1350963" y="4824413"/>
                <a:ext cx="106362" cy="688975"/>
              </a:xfrm>
              <a:custGeom>
                <a:avLst/>
                <a:gdLst>
                  <a:gd name="connsiteX0" fmla="*/ 0 w 105595"/>
                  <a:gd name="connsiteY0" fmla="*/ 0 h 689113"/>
                  <a:gd name="connsiteX1" fmla="*/ 13252 w 105595"/>
                  <a:gd name="connsiteY1" fmla="*/ 66261 h 689113"/>
                  <a:gd name="connsiteX2" fmla="*/ 26504 w 105595"/>
                  <a:gd name="connsiteY2" fmla="*/ 225287 h 689113"/>
                  <a:gd name="connsiteX3" fmla="*/ 39756 w 105595"/>
                  <a:gd name="connsiteY3" fmla="*/ 265044 h 689113"/>
                  <a:gd name="connsiteX4" fmla="*/ 79513 w 105595"/>
                  <a:gd name="connsiteY4" fmla="*/ 304800 h 689113"/>
                  <a:gd name="connsiteX5" fmla="*/ 92765 w 105595"/>
                  <a:gd name="connsiteY5" fmla="*/ 689113 h 6891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5595" h="689113">
                    <a:moveTo>
                      <a:pt x="0" y="0"/>
                    </a:moveTo>
                    <a:cubicBezTo>
                      <a:pt x="4417" y="22087"/>
                      <a:pt x="10620" y="43891"/>
                      <a:pt x="13252" y="66261"/>
                    </a:cubicBezTo>
                    <a:cubicBezTo>
                      <a:pt x="19467" y="119089"/>
                      <a:pt x="19474" y="172561"/>
                      <a:pt x="26504" y="225287"/>
                    </a:cubicBezTo>
                    <a:cubicBezTo>
                      <a:pt x="28350" y="239134"/>
                      <a:pt x="32007" y="253421"/>
                      <a:pt x="39756" y="265044"/>
                    </a:cubicBezTo>
                    <a:cubicBezTo>
                      <a:pt x="50152" y="280638"/>
                      <a:pt x="66261" y="291548"/>
                      <a:pt x="79513" y="304800"/>
                    </a:cubicBezTo>
                    <a:cubicBezTo>
                      <a:pt x="129084" y="453515"/>
                      <a:pt x="92765" y="330588"/>
                      <a:pt x="92765" y="689113"/>
                    </a:cubicBezTo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" name="Volný tvar: obrazec 5"/>
              <p:cNvSpPr/>
              <p:nvPr/>
            </p:nvSpPr>
            <p:spPr>
              <a:xfrm>
                <a:off x="1285875" y="4718050"/>
                <a:ext cx="107950" cy="781050"/>
              </a:xfrm>
              <a:custGeom>
                <a:avLst/>
                <a:gdLst>
                  <a:gd name="connsiteX0" fmla="*/ 26504 w 109071"/>
                  <a:gd name="connsiteY0" fmla="*/ 0 h 781878"/>
                  <a:gd name="connsiteX1" fmla="*/ 0 w 109071"/>
                  <a:gd name="connsiteY1" fmla="*/ 172278 h 781878"/>
                  <a:gd name="connsiteX2" fmla="*/ 13252 w 109071"/>
                  <a:gd name="connsiteY2" fmla="*/ 437322 h 781878"/>
                  <a:gd name="connsiteX3" fmla="*/ 39756 w 109071"/>
                  <a:gd name="connsiteY3" fmla="*/ 477078 h 781878"/>
                  <a:gd name="connsiteX4" fmla="*/ 66261 w 109071"/>
                  <a:gd name="connsiteY4" fmla="*/ 556591 h 781878"/>
                  <a:gd name="connsiteX5" fmla="*/ 79513 w 109071"/>
                  <a:gd name="connsiteY5" fmla="*/ 596348 h 781878"/>
                  <a:gd name="connsiteX6" fmla="*/ 106017 w 109071"/>
                  <a:gd name="connsiteY6" fmla="*/ 636104 h 781878"/>
                  <a:gd name="connsiteX7" fmla="*/ 106017 w 109071"/>
                  <a:gd name="connsiteY7" fmla="*/ 781878 h 7818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09071" h="781878">
                    <a:moveTo>
                      <a:pt x="26504" y="0"/>
                    </a:moveTo>
                    <a:cubicBezTo>
                      <a:pt x="16416" y="50441"/>
                      <a:pt x="0" y="124141"/>
                      <a:pt x="0" y="172278"/>
                    </a:cubicBezTo>
                    <a:cubicBezTo>
                      <a:pt x="0" y="260736"/>
                      <a:pt x="1811" y="349607"/>
                      <a:pt x="13252" y="437322"/>
                    </a:cubicBezTo>
                    <a:cubicBezTo>
                      <a:pt x="15312" y="453115"/>
                      <a:pt x="33287" y="462524"/>
                      <a:pt x="39756" y="477078"/>
                    </a:cubicBezTo>
                    <a:cubicBezTo>
                      <a:pt x="51103" y="502608"/>
                      <a:pt x="57426" y="530087"/>
                      <a:pt x="66261" y="556591"/>
                    </a:cubicBezTo>
                    <a:cubicBezTo>
                      <a:pt x="70678" y="569843"/>
                      <a:pt x="71764" y="584725"/>
                      <a:pt x="79513" y="596348"/>
                    </a:cubicBezTo>
                    <a:cubicBezTo>
                      <a:pt x="88348" y="609600"/>
                      <a:pt x="103765" y="620337"/>
                      <a:pt x="106017" y="636104"/>
                    </a:cubicBezTo>
                    <a:cubicBezTo>
                      <a:pt x="112889" y="684207"/>
                      <a:pt x="106017" y="733287"/>
                      <a:pt x="106017" y="781878"/>
                    </a:cubicBezTo>
                  </a:path>
                </a:pathLst>
              </a:cu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7" name="Obdélník 6"/>
          <p:cNvSpPr/>
          <p:nvPr/>
        </p:nvSpPr>
        <p:spPr>
          <a:xfrm>
            <a:off x="6318046" y="618891"/>
            <a:ext cx="3355975" cy="403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kontrola</a:t>
            </a:r>
          </a:p>
        </p:txBody>
      </p:sp>
      <p:grpSp>
        <p:nvGrpSpPr>
          <p:cNvPr id="12293" name="Skupina 34"/>
          <p:cNvGrpSpPr>
            <a:grpSpLocks/>
          </p:cNvGrpSpPr>
          <p:nvPr/>
        </p:nvGrpSpPr>
        <p:grpSpPr bwMode="auto">
          <a:xfrm>
            <a:off x="1334185" y="1484283"/>
            <a:ext cx="10421937" cy="4191000"/>
            <a:chOff x="659120" y="463550"/>
            <a:chExt cx="11526530" cy="5522913"/>
          </a:xfrm>
        </p:grpSpPr>
        <p:sp>
          <p:nvSpPr>
            <p:cNvPr id="12296" name="TextovéPole 1"/>
            <p:cNvSpPr txBox="1">
              <a:spLocks noChangeArrowheads="1"/>
            </p:cNvSpPr>
            <p:nvPr/>
          </p:nvSpPr>
          <p:spPr bwMode="auto">
            <a:xfrm>
              <a:off x="954088" y="463550"/>
              <a:ext cx="8199779" cy="608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 dirty="0">
                  <a:solidFill>
                    <a:srgbClr val="FF0000"/>
                  </a:solidFill>
                </a:rPr>
                <a:t>Vypočítej, jaký hydrostatický tlak je ve vodě v hloubce </a:t>
              </a:r>
              <a:r>
                <a:rPr lang="cs-CZ" altLang="cs-CZ" sz="2400" dirty="0" smtClean="0">
                  <a:solidFill>
                    <a:srgbClr val="FF0000"/>
                  </a:solidFill>
                </a:rPr>
                <a:t>2 m</a:t>
              </a:r>
              <a:r>
                <a:rPr lang="cs-CZ" altLang="cs-CZ" sz="2400" dirty="0"/>
                <a:t>.</a:t>
              </a:r>
            </a:p>
          </p:txBody>
        </p:sp>
        <p:sp>
          <p:nvSpPr>
            <p:cNvPr id="12297" name="TextovéPole 2"/>
            <p:cNvSpPr txBox="1">
              <a:spLocks noChangeArrowheads="1"/>
            </p:cNvSpPr>
            <p:nvPr/>
          </p:nvSpPr>
          <p:spPr bwMode="auto">
            <a:xfrm>
              <a:off x="715963" y="1444625"/>
              <a:ext cx="1647825" cy="1200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  <a:r>
                <a:rPr lang="cs-CZ" altLang="cs-CZ"/>
                <a:t>h </a:t>
              </a:r>
              <a:r>
                <a:rPr lang="cs-CZ" altLang="cs-CZ" sz="2400"/>
                <a:t>= ?  ( Pa )</a:t>
              </a:r>
            </a:p>
            <a:p>
              <a:pPr eaLnBrk="1" hangingPunct="1"/>
              <a:r>
                <a:rPr lang="cs-CZ" altLang="cs-CZ" sz="2400"/>
                <a:t>h = 2 m</a:t>
              </a:r>
            </a:p>
            <a:p>
              <a:pPr eaLnBrk="1" hangingPunct="1"/>
              <a:endParaRPr lang="cs-CZ" altLang="cs-CZ" sz="2400"/>
            </a:p>
          </p:txBody>
        </p:sp>
        <p:sp>
          <p:nvSpPr>
            <p:cNvPr id="12298" name="TextovéPole 3"/>
            <p:cNvSpPr txBox="1">
              <a:spLocks noChangeArrowheads="1"/>
            </p:cNvSpPr>
            <p:nvPr/>
          </p:nvSpPr>
          <p:spPr bwMode="auto">
            <a:xfrm>
              <a:off x="5172075" y="1444625"/>
              <a:ext cx="460375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 b="1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>
                  <a:solidFill>
                    <a:srgbClr val="757575"/>
                  </a:solidFill>
                  <a:latin typeface="Ubuntu"/>
                </a:rPr>
                <a:t>ρ</a:t>
              </a:r>
              <a:r>
                <a:rPr lang="cs-CZ" altLang="cs-CZ" sz="2400" b="1">
                  <a:solidFill>
                    <a:srgbClr val="757575"/>
                  </a:solidFill>
                  <a:latin typeface="Ubuntu"/>
                </a:rPr>
                <a:t> </a:t>
              </a:r>
              <a:endParaRPr lang="cs-CZ" altLang="cs-CZ" sz="2400"/>
            </a:p>
          </p:txBody>
        </p:sp>
        <p:sp>
          <p:nvSpPr>
            <p:cNvPr id="12299" name="TextovéPole 4"/>
            <p:cNvSpPr txBox="1">
              <a:spLocks noChangeArrowheads="1"/>
            </p:cNvSpPr>
            <p:nvPr/>
          </p:nvSpPr>
          <p:spPr bwMode="auto">
            <a:xfrm>
              <a:off x="659120" y="2278233"/>
              <a:ext cx="914400" cy="46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 b="1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>
                  <a:solidFill>
                    <a:srgbClr val="757575"/>
                  </a:solidFill>
                  <a:latin typeface="Ubuntu"/>
                </a:rPr>
                <a:t>ρ</a:t>
              </a:r>
              <a:endParaRPr lang="cs-CZ" altLang="cs-CZ" sz="2400"/>
            </a:p>
          </p:txBody>
        </p:sp>
        <p:sp>
          <p:nvSpPr>
            <p:cNvPr id="12300" name="TextovéPole 5"/>
            <p:cNvSpPr txBox="1">
              <a:spLocks noChangeArrowheads="1"/>
            </p:cNvSpPr>
            <p:nvPr/>
          </p:nvSpPr>
          <p:spPr bwMode="auto">
            <a:xfrm>
              <a:off x="1005574" y="2280032"/>
              <a:ext cx="2563813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vody = 1 000 kg/ m</a:t>
              </a:r>
            </a:p>
          </p:txBody>
        </p:sp>
        <p:sp>
          <p:nvSpPr>
            <p:cNvPr id="12301" name="TextovéPole 6"/>
            <p:cNvSpPr txBox="1">
              <a:spLocks noChangeArrowheads="1"/>
            </p:cNvSpPr>
            <p:nvPr/>
          </p:nvSpPr>
          <p:spPr bwMode="auto">
            <a:xfrm>
              <a:off x="3176588" y="2184400"/>
              <a:ext cx="288925" cy="339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600"/>
                <a:t>3</a:t>
              </a:r>
            </a:p>
          </p:txBody>
        </p:sp>
        <p:sp>
          <p:nvSpPr>
            <p:cNvPr id="12302" name="TextovéPole 7"/>
            <p:cNvSpPr txBox="1">
              <a:spLocks noChangeArrowheads="1"/>
            </p:cNvSpPr>
            <p:nvPr/>
          </p:nvSpPr>
          <p:spPr bwMode="auto">
            <a:xfrm>
              <a:off x="660400" y="2682875"/>
              <a:ext cx="1739900" cy="460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g =  10N / kg</a:t>
              </a:r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715304" y="3143417"/>
              <a:ext cx="186987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304" name="TextovéPole 11"/>
            <p:cNvSpPr txBox="1">
              <a:spLocks noChangeArrowheads="1"/>
            </p:cNvSpPr>
            <p:nvPr/>
          </p:nvSpPr>
          <p:spPr bwMode="auto">
            <a:xfrm>
              <a:off x="4219575" y="1462088"/>
              <a:ext cx="1190625" cy="46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  <a:r>
                <a:rPr lang="cs-CZ" altLang="cs-CZ"/>
                <a:t>h </a:t>
              </a:r>
              <a:r>
                <a:rPr lang="cs-CZ" altLang="cs-CZ" sz="2400"/>
                <a:t>= h .  </a:t>
              </a:r>
            </a:p>
          </p:txBody>
        </p:sp>
        <p:sp>
          <p:nvSpPr>
            <p:cNvPr id="12305" name="TextovéPole 12"/>
            <p:cNvSpPr txBox="1">
              <a:spLocks noChangeArrowheads="1"/>
            </p:cNvSpPr>
            <p:nvPr/>
          </p:nvSpPr>
          <p:spPr bwMode="auto">
            <a:xfrm>
              <a:off x="5621338" y="1427163"/>
              <a:ext cx="474662" cy="831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. g</a:t>
              </a:r>
            </a:p>
            <a:p>
              <a:pPr eaLnBrk="1" hangingPunct="1"/>
              <a:endParaRPr lang="cs-CZ" altLang="cs-CZ" sz="2400"/>
            </a:p>
          </p:txBody>
        </p:sp>
        <p:sp>
          <p:nvSpPr>
            <p:cNvPr id="12306" name="TextovéPole 13"/>
            <p:cNvSpPr txBox="1">
              <a:spLocks noChangeArrowheads="1"/>
            </p:cNvSpPr>
            <p:nvPr/>
          </p:nvSpPr>
          <p:spPr bwMode="auto">
            <a:xfrm>
              <a:off x="4219575" y="2012950"/>
              <a:ext cx="3070225" cy="1200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  <a:r>
                <a:rPr lang="cs-CZ" altLang="cs-CZ"/>
                <a:t>h </a:t>
              </a:r>
              <a:r>
                <a:rPr lang="cs-CZ" altLang="cs-CZ" sz="2400"/>
                <a:t>= 2 . 1 000 . 10</a:t>
              </a:r>
            </a:p>
            <a:p>
              <a:pPr eaLnBrk="1" hangingPunct="1"/>
              <a:endParaRPr lang="cs-CZ" altLang="cs-CZ" sz="2400"/>
            </a:p>
            <a:p>
              <a:pPr eaLnBrk="1" hangingPunct="1"/>
              <a:r>
                <a:rPr lang="cs-CZ" altLang="cs-CZ" sz="2400"/>
                <a:t>p</a:t>
              </a:r>
              <a:r>
                <a:rPr lang="cs-CZ" altLang="cs-CZ"/>
                <a:t>h </a:t>
              </a:r>
              <a:r>
                <a:rPr lang="cs-CZ" altLang="cs-CZ" sz="2400"/>
                <a:t>= 20 000 Pa = 20 kPa</a:t>
              </a:r>
            </a:p>
          </p:txBody>
        </p:sp>
        <p:sp>
          <p:nvSpPr>
            <p:cNvPr id="12307" name="TextovéPole 14"/>
            <p:cNvSpPr txBox="1">
              <a:spLocks noChangeArrowheads="1"/>
            </p:cNvSpPr>
            <p:nvPr/>
          </p:nvSpPr>
          <p:spPr bwMode="auto">
            <a:xfrm>
              <a:off x="7793038" y="1692275"/>
              <a:ext cx="3994150" cy="831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V hloubce 2 m je hydrostatický</a:t>
              </a:r>
            </a:p>
            <a:p>
              <a:pPr eaLnBrk="1" hangingPunct="1"/>
              <a:r>
                <a:rPr lang="cs-CZ" altLang="cs-CZ" sz="2400"/>
                <a:t>tlak 20 kPa.</a:t>
              </a:r>
            </a:p>
          </p:txBody>
        </p:sp>
        <p:sp>
          <p:nvSpPr>
            <p:cNvPr id="12308" name="TextovéPole 15"/>
            <p:cNvSpPr txBox="1">
              <a:spLocks noChangeArrowheads="1"/>
            </p:cNvSpPr>
            <p:nvPr/>
          </p:nvSpPr>
          <p:spPr bwMode="auto">
            <a:xfrm>
              <a:off x="954088" y="3492500"/>
              <a:ext cx="8438771" cy="608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>
                  <a:solidFill>
                    <a:srgbClr val="FF0000"/>
                  </a:solidFill>
                </a:rPr>
                <a:t>Vypočítej, jaký hydrostatický tlak je ve rtuti v hloubce 30 cm.</a:t>
              </a:r>
            </a:p>
          </p:txBody>
        </p:sp>
        <p:sp>
          <p:nvSpPr>
            <p:cNvPr id="12309" name="TextovéPole 16"/>
            <p:cNvSpPr txBox="1">
              <a:spLocks noChangeArrowheads="1"/>
            </p:cNvSpPr>
            <p:nvPr/>
          </p:nvSpPr>
          <p:spPr bwMode="auto">
            <a:xfrm>
              <a:off x="715963" y="4287838"/>
              <a:ext cx="2387600" cy="1200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  <a:r>
                <a:rPr lang="cs-CZ" altLang="cs-CZ"/>
                <a:t>h </a:t>
              </a:r>
              <a:r>
                <a:rPr lang="cs-CZ" altLang="cs-CZ" sz="2400"/>
                <a:t>= ?  ( Pa )</a:t>
              </a:r>
            </a:p>
            <a:p>
              <a:pPr eaLnBrk="1" hangingPunct="1"/>
              <a:r>
                <a:rPr lang="cs-CZ" altLang="cs-CZ" sz="2400"/>
                <a:t>h = 30 cm = 0,3 m</a:t>
              </a:r>
            </a:p>
            <a:p>
              <a:pPr eaLnBrk="1" hangingPunct="1"/>
              <a:endParaRPr lang="cs-CZ" altLang="cs-CZ" sz="2400"/>
            </a:p>
          </p:txBody>
        </p:sp>
        <p:sp>
          <p:nvSpPr>
            <p:cNvPr id="12310" name="TextovéPole 17"/>
            <p:cNvSpPr txBox="1">
              <a:spLocks noChangeArrowheads="1"/>
            </p:cNvSpPr>
            <p:nvPr/>
          </p:nvSpPr>
          <p:spPr bwMode="auto">
            <a:xfrm>
              <a:off x="710026" y="5090479"/>
              <a:ext cx="914400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 b="1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>
                  <a:solidFill>
                    <a:srgbClr val="757575"/>
                  </a:solidFill>
                  <a:latin typeface="Ubuntu"/>
                </a:rPr>
                <a:t>ρ</a:t>
              </a:r>
              <a:endParaRPr lang="cs-CZ" altLang="cs-CZ" sz="2400"/>
            </a:p>
          </p:txBody>
        </p:sp>
        <p:sp>
          <p:nvSpPr>
            <p:cNvPr id="12311" name="TextovéPole 18"/>
            <p:cNvSpPr txBox="1">
              <a:spLocks noChangeArrowheads="1"/>
            </p:cNvSpPr>
            <p:nvPr/>
          </p:nvSpPr>
          <p:spPr bwMode="auto">
            <a:xfrm>
              <a:off x="1005574" y="5118422"/>
              <a:ext cx="2663824" cy="46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rtuti = 13 534 kg/ m</a:t>
              </a:r>
            </a:p>
          </p:txBody>
        </p:sp>
        <p:sp>
          <p:nvSpPr>
            <p:cNvPr id="12312" name="TextovéPole 19"/>
            <p:cNvSpPr txBox="1">
              <a:spLocks noChangeArrowheads="1"/>
            </p:cNvSpPr>
            <p:nvPr/>
          </p:nvSpPr>
          <p:spPr bwMode="auto">
            <a:xfrm>
              <a:off x="3176588" y="5027613"/>
              <a:ext cx="288925" cy="3381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600"/>
                <a:t>3</a:t>
              </a:r>
            </a:p>
          </p:txBody>
        </p:sp>
        <p:sp>
          <p:nvSpPr>
            <p:cNvPr id="12313" name="TextovéPole 20"/>
            <p:cNvSpPr txBox="1">
              <a:spLocks noChangeArrowheads="1"/>
            </p:cNvSpPr>
            <p:nvPr/>
          </p:nvSpPr>
          <p:spPr bwMode="auto">
            <a:xfrm>
              <a:off x="660400" y="5524500"/>
              <a:ext cx="1739900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g =  10N / kg</a:t>
              </a:r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715304" y="5986463"/>
              <a:ext cx="186987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315" name="TextovéPole 22"/>
            <p:cNvSpPr txBox="1">
              <a:spLocks noChangeArrowheads="1"/>
            </p:cNvSpPr>
            <p:nvPr/>
          </p:nvSpPr>
          <p:spPr bwMode="auto">
            <a:xfrm>
              <a:off x="5180013" y="4197350"/>
              <a:ext cx="458787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 b="1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>
                  <a:solidFill>
                    <a:srgbClr val="757575"/>
                  </a:solidFill>
                  <a:latin typeface="Ubuntu"/>
                </a:rPr>
                <a:t>ρ</a:t>
              </a:r>
              <a:r>
                <a:rPr lang="cs-CZ" altLang="cs-CZ" sz="2400" b="1">
                  <a:solidFill>
                    <a:srgbClr val="757575"/>
                  </a:solidFill>
                  <a:latin typeface="Ubuntu"/>
                </a:rPr>
                <a:t> </a:t>
              </a:r>
              <a:endParaRPr lang="cs-CZ" altLang="cs-CZ" sz="2400"/>
            </a:p>
          </p:txBody>
        </p:sp>
        <p:sp>
          <p:nvSpPr>
            <p:cNvPr id="12316" name="TextovéPole 23"/>
            <p:cNvSpPr txBox="1">
              <a:spLocks noChangeArrowheads="1"/>
            </p:cNvSpPr>
            <p:nvPr/>
          </p:nvSpPr>
          <p:spPr bwMode="auto">
            <a:xfrm>
              <a:off x="4227513" y="4214813"/>
              <a:ext cx="1189037" cy="46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  <a:r>
                <a:rPr lang="cs-CZ" altLang="cs-CZ"/>
                <a:t>h </a:t>
              </a:r>
              <a:r>
                <a:rPr lang="cs-CZ" altLang="cs-CZ" sz="2400"/>
                <a:t>= h .  </a:t>
              </a:r>
            </a:p>
          </p:txBody>
        </p:sp>
        <p:sp>
          <p:nvSpPr>
            <p:cNvPr id="12317" name="TextovéPole 24"/>
            <p:cNvSpPr txBox="1">
              <a:spLocks noChangeArrowheads="1"/>
            </p:cNvSpPr>
            <p:nvPr/>
          </p:nvSpPr>
          <p:spPr bwMode="auto">
            <a:xfrm>
              <a:off x="5627688" y="4179888"/>
              <a:ext cx="474662" cy="831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. g</a:t>
              </a:r>
            </a:p>
            <a:p>
              <a:pPr eaLnBrk="1" hangingPunct="1"/>
              <a:endParaRPr lang="cs-CZ" altLang="cs-CZ" sz="2400"/>
            </a:p>
          </p:txBody>
        </p:sp>
        <p:sp>
          <p:nvSpPr>
            <p:cNvPr id="12318" name="TextovéPole 25"/>
            <p:cNvSpPr txBox="1">
              <a:spLocks noChangeArrowheads="1"/>
            </p:cNvSpPr>
            <p:nvPr/>
          </p:nvSpPr>
          <p:spPr bwMode="auto">
            <a:xfrm>
              <a:off x="4227513" y="4765675"/>
              <a:ext cx="3302000" cy="1200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p</a:t>
              </a:r>
              <a:r>
                <a:rPr lang="cs-CZ" altLang="cs-CZ"/>
                <a:t>h </a:t>
              </a:r>
              <a:r>
                <a:rPr lang="cs-CZ" altLang="cs-CZ" sz="2400"/>
                <a:t>= 0,3 . 13 534 . 10</a:t>
              </a:r>
            </a:p>
            <a:p>
              <a:pPr eaLnBrk="1" hangingPunct="1"/>
              <a:endParaRPr lang="cs-CZ" altLang="cs-CZ" sz="2400"/>
            </a:p>
            <a:p>
              <a:pPr eaLnBrk="1" hangingPunct="1"/>
              <a:r>
                <a:rPr lang="cs-CZ" altLang="cs-CZ" sz="2400"/>
                <a:t>p</a:t>
              </a:r>
              <a:r>
                <a:rPr lang="cs-CZ" altLang="cs-CZ"/>
                <a:t>h </a:t>
              </a:r>
              <a:r>
                <a:rPr lang="cs-CZ" altLang="cs-CZ" sz="2400"/>
                <a:t>= 40 602 Pa= 40,6 kPa</a:t>
              </a:r>
            </a:p>
          </p:txBody>
        </p:sp>
        <p:sp>
          <p:nvSpPr>
            <p:cNvPr id="12319" name="TextovéPole 26"/>
            <p:cNvSpPr txBox="1">
              <a:spLocks noChangeArrowheads="1"/>
            </p:cNvSpPr>
            <p:nvPr/>
          </p:nvSpPr>
          <p:spPr bwMode="auto">
            <a:xfrm>
              <a:off x="7372350" y="4178300"/>
              <a:ext cx="4813300" cy="831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Hydrostatický tlak ve rtuti ve hloubce</a:t>
              </a:r>
            </a:p>
            <a:p>
              <a:pPr eaLnBrk="1" hangingPunct="1"/>
              <a:r>
                <a:rPr lang="cs-CZ" altLang="cs-CZ" sz="2400"/>
                <a:t>30 cm je 40,6 kPa.</a:t>
              </a:r>
            </a:p>
          </p:txBody>
        </p:sp>
      </p:grpSp>
      <p:sp>
        <p:nvSpPr>
          <p:cNvPr id="37" name="Obdélník 36"/>
          <p:cNvSpPr/>
          <p:nvPr/>
        </p:nvSpPr>
        <p:spPr>
          <a:xfrm>
            <a:off x="1341438" y="1901825"/>
            <a:ext cx="10571162" cy="1828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1374775" y="4165600"/>
            <a:ext cx="10817225" cy="22352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7" grpId="0" animBg="1"/>
      <p:bldP spid="37" grpId="0" animBg="1"/>
      <p:bldP spid="3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387350" y="392113"/>
            <a:ext cx="748275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>
                <a:solidFill>
                  <a:srgbClr val="FF0000"/>
                </a:solidFill>
              </a:rPr>
              <a:t>Vypočítej, jaký hydrostatický tlak je ve vodě v hloubce </a:t>
            </a:r>
            <a:r>
              <a:rPr lang="cs-CZ" altLang="cs-CZ" sz="2400" dirty="0" smtClean="0">
                <a:solidFill>
                  <a:srgbClr val="FF0000"/>
                </a:solidFill>
              </a:rPr>
              <a:t>2 m</a:t>
            </a:r>
            <a:r>
              <a:rPr lang="cs-CZ" altLang="cs-CZ" sz="2400" dirty="0"/>
              <a:t>.</a:t>
            </a:r>
          </a:p>
        </p:txBody>
      </p:sp>
      <p:sp>
        <p:nvSpPr>
          <p:cNvPr id="13315" name="TextovéPole 2"/>
          <p:cNvSpPr txBox="1">
            <a:spLocks noChangeArrowheads="1"/>
          </p:cNvSpPr>
          <p:nvPr/>
        </p:nvSpPr>
        <p:spPr bwMode="auto">
          <a:xfrm>
            <a:off x="715963" y="1444625"/>
            <a:ext cx="16478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?  ( Pa )</a:t>
            </a:r>
          </a:p>
          <a:p>
            <a:pPr eaLnBrk="1" hangingPunct="1"/>
            <a:r>
              <a:rPr lang="cs-CZ" altLang="cs-CZ" sz="2400"/>
              <a:t>h = 2 m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5172075" y="1444625"/>
            <a:ext cx="460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/>
          </a:p>
        </p:txBody>
      </p:sp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615950" y="2157413"/>
            <a:ext cx="914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endParaRPr lang="cs-CZ" altLang="cs-CZ" sz="2400"/>
          </a:p>
        </p:txBody>
      </p:sp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828675" y="2292350"/>
            <a:ext cx="25638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vody = 1 000 kg/ m</a:t>
            </a:r>
          </a:p>
        </p:txBody>
      </p:sp>
      <p:sp>
        <p:nvSpPr>
          <p:cNvPr id="13319" name="TextovéPole 6"/>
          <p:cNvSpPr txBox="1">
            <a:spLocks noChangeArrowheads="1"/>
          </p:cNvSpPr>
          <p:nvPr/>
        </p:nvSpPr>
        <p:spPr bwMode="auto">
          <a:xfrm>
            <a:off x="3176588" y="2184400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3</a:t>
            </a:r>
          </a:p>
        </p:txBody>
      </p:sp>
      <p:sp>
        <p:nvSpPr>
          <p:cNvPr id="13320" name="TextovéPole 7"/>
          <p:cNvSpPr txBox="1">
            <a:spLocks noChangeArrowheads="1"/>
          </p:cNvSpPr>
          <p:nvPr/>
        </p:nvSpPr>
        <p:spPr bwMode="auto">
          <a:xfrm>
            <a:off x="660400" y="2682875"/>
            <a:ext cx="17399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 =  10N / kg</a:t>
            </a:r>
          </a:p>
        </p:txBody>
      </p:sp>
      <p:sp>
        <p:nvSpPr>
          <p:cNvPr id="13321" name="TextovéPole 8"/>
          <p:cNvSpPr txBox="1">
            <a:spLocks noChangeArrowheads="1"/>
          </p:cNvSpPr>
          <p:nvPr/>
        </p:nvSpPr>
        <p:spPr bwMode="auto">
          <a:xfrm>
            <a:off x="-1054100" y="3556000"/>
            <a:ext cx="914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endParaRPr lang="cs-CZ" altLang="cs-CZ" sz="2400"/>
          </a:p>
        </p:txBody>
      </p:sp>
      <p:cxnSp>
        <p:nvCxnSpPr>
          <p:cNvPr id="11" name="Přímá spojnice 10"/>
          <p:cNvCxnSpPr/>
          <p:nvPr/>
        </p:nvCxnSpPr>
        <p:spPr>
          <a:xfrm>
            <a:off x="715963" y="3143250"/>
            <a:ext cx="18684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23" name="TextovéPole 11"/>
          <p:cNvSpPr txBox="1">
            <a:spLocks noChangeArrowheads="1"/>
          </p:cNvSpPr>
          <p:nvPr/>
        </p:nvSpPr>
        <p:spPr bwMode="auto">
          <a:xfrm>
            <a:off x="4219575" y="1462088"/>
            <a:ext cx="1190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h .  </a:t>
            </a:r>
          </a:p>
        </p:txBody>
      </p:sp>
      <p:sp>
        <p:nvSpPr>
          <p:cNvPr id="13324" name="TextovéPole 12"/>
          <p:cNvSpPr txBox="1">
            <a:spLocks noChangeArrowheads="1"/>
          </p:cNvSpPr>
          <p:nvPr/>
        </p:nvSpPr>
        <p:spPr bwMode="auto">
          <a:xfrm>
            <a:off x="5621338" y="1427163"/>
            <a:ext cx="4746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. g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13325" name="TextovéPole 13"/>
          <p:cNvSpPr txBox="1">
            <a:spLocks noChangeArrowheads="1"/>
          </p:cNvSpPr>
          <p:nvPr/>
        </p:nvSpPr>
        <p:spPr bwMode="auto">
          <a:xfrm>
            <a:off x="4219575" y="2012950"/>
            <a:ext cx="30702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2 . 1 000 . 10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20 000 Pa = 20 kPa</a:t>
            </a:r>
          </a:p>
        </p:txBody>
      </p:sp>
      <p:sp>
        <p:nvSpPr>
          <p:cNvPr id="13326" name="TextovéPole 14"/>
          <p:cNvSpPr txBox="1">
            <a:spLocks noChangeArrowheads="1"/>
          </p:cNvSpPr>
          <p:nvPr/>
        </p:nvSpPr>
        <p:spPr bwMode="auto">
          <a:xfrm>
            <a:off x="7793038" y="1692275"/>
            <a:ext cx="39941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hloubce 2 m je hydrostatický</a:t>
            </a:r>
          </a:p>
          <a:p>
            <a:pPr eaLnBrk="1" hangingPunct="1"/>
            <a:r>
              <a:rPr lang="cs-CZ" altLang="cs-CZ" sz="2400"/>
              <a:t>tlak 20 kPa.</a:t>
            </a:r>
          </a:p>
        </p:txBody>
      </p:sp>
      <p:sp>
        <p:nvSpPr>
          <p:cNvPr id="13327" name="TextovéPole 15"/>
          <p:cNvSpPr txBox="1">
            <a:spLocks noChangeArrowheads="1"/>
          </p:cNvSpPr>
          <p:nvPr/>
        </p:nvSpPr>
        <p:spPr bwMode="auto">
          <a:xfrm>
            <a:off x="574675" y="3448050"/>
            <a:ext cx="76311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Vypočítej, jaký hydrostatický tlak je ve rtuti v hloubce 30 cm.</a:t>
            </a:r>
          </a:p>
        </p:txBody>
      </p:sp>
      <p:sp>
        <p:nvSpPr>
          <p:cNvPr id="13328" name="TextovéPole 16"/>
          <p:cNvSpPr txBox="1">
            <a:spLocks noChangeArrowheads="1"/>
          </p:cNvSpPr>
          <p:nvPr/>
        </p:nvSpPr>
        <p:spPr bwMode="auto">
          <a:xfrm>
            <a:off x="715963" y="4287838"/>
            <a:ext cx="2387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?  ( Pa )</a:t>
            </a:r>
          </a:p>
          <a:p>
            <a:pPr eaLnBrk="1" hangingPunct="1"/>
            <a:r>
              <a:rPr lang="cs-CZ" altLang="cs-CZ" sz="2400"/>
              <a:t>h = 30 cm = 0,3 m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13329" name="TextovéPole 17"/>
          <p:cNvSpPr txBox="1">
            <a:spLocks noChangeArrowheads="1"/>
          </p:cNvSpPr>
          <p:nvPr/>
        </p:nvSpPr>
        <p:spPr bwMode="auto">
          <a:xfrm>
            <a:off x="615950" y="5000625"/>
            <a:ext cx="914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endParaRPr lang="cs-CZ" altLang="cs-CZ" sz="2400"/>
          </a:p>
        </p:txBody>
      </p:sp>
      <p:sp>
        <p:nvSpPr>
          <p:cNvPr id="13330" name="TextovéPole 18"/>
          <p:cNvSpPr txBox="1">
            <a:spLocks noChangeArrowheads="1"/>
          </p:cNvSpPr>
          <p:nvPr/>
        </p:nvSpPr>
        <p:spPr bwMode="auto">
          <a:xfrm>
            <a:off x="828675" y="5135563"/>
            <a:ext cx="2663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rtuti = 13 534 kg/ m</a:t>
            </a:r>
          </a:p>
        </p:txBody>
      </p:sp>
      <p:sp>
        <p:nvSpPr>
          <p:cNvPr id="13331" name="TextovéPole 19"/>
          <p:cNvSpPr txBox="1">
            <a:spLocks noChangeArrowheads="1"/>
          </p:cNvSpPr>
          <p:nvPr/>
        </p:nvSpPr>
        <p:spPr bwMode="auto">
          <a:xfrm>
            <a:off x="3176588" y="5027613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3</a:t>
            </a:r>
          </a:p>
        </p:txBody>
      </p:sp>
      <p:sp>
        <p:nvSpPr>
          <p:cNvPr id="13332" name="TextovéPole 20"/>
          <p:cNvSpPr txBox="1">
            <a:spLocks noChangeArrowheads="1"/>
          </p:cNvSpPr>
          <p:nvPr/>
        </p:nvSpPr>
        <p:spPr bwMode="auto">
          <a:xfrm>
            <a:off x="660400" y="5524500"/>
            <a:ext cx="1739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 =  10N / kg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715963" y="5986463"/>
            <a:ext cx="18684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34" name="TextovéPole 22"/>
          <p:cNvSpPr txBox="1">
            <a:spLocks noChangeArrowheads="1"/>
          </p:cNvSpPr>
          <p:nvPr/>
        </p:nvSpPr>
        <p:spPr bwMode="auto">
          <a:xfrm>
            <a:off x="5180013" y="4197350"/>
            <a:ext cx="458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/>
          </a:p>
        </p:txBody>
      </p:sp>
      <p:sp>
        <p:nvSpPr>
          <p:cNvPr id="13335" name="TextovéPole 23"/>
          <p:cNvSpPr txBox="1">
            <a:spLocks noChangeArrowheads="1"/>
          </p:cNvSpPr>
          <p:nvPr/>
        </p:nvSpPr>
        <p:spPr bwMode="auto">
          <a:xfrm>
            <a:off x="4227513" y="4214813"/>
            <a:ext cx="1189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h .  </a:t>
            </a:r>
          </a:p>
        </p:txBody>
      </p:sp>
      <p:sp>
        <p:nvSpPr>
          <p:cNvPr id="13336" name="TextovéPole 24"/>
          <p:cNvSpPr txBox="1">
            <a:spLocks noChangeArrowheads="1"/>
          </p:cNvSpPr>
          <p:nvPr/>
        </p:nvSpPr>
        <p:spPr bwMode="auto">
          <a:xfrm>
            <a:off x="5627688" y="4179888"/>
            <a:ext cx="4746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. g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13337" name="TextovéPole 25"/>
          <p:cNvSpPr txBox="1">
            <a:spLocks noChangeArrowheads="1"/>
          </p:cNvSpPr>
          <p:nvPr/>
        </p:nvSpPr>
        <p:spPr bwMode="auto">
          <a:xfrm>
            <a:off x="4227513" y="4765675"/>
            <a:ext cx="330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0,3 . 13 534 . 10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40 602 Pa= 40,6 kPa</a:t>
            </a:r>
          </a:p>
        </p:txBody>
      </p:sp>
      <p:sp>
        <p:nvSpPr>
          <p:cNvPr id="13338" name="TextovéPole 26"/>
          <p:cNvSpPr txBox="1">
            <a:spLocks noChangeArrowheads="1"/>
          </p:cNvSpPr>
          <p:nvPr/>
        </p:nvSpPr>
        <p:spPr bwMode="auto">
          <a:xfrm>
            <a:off x="7372350" y="4178300"/>
            <a:ext cx="48133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Hydrostatický tlak ve rtuti ve hloubce</a:t>
            </a:r>
          </a:p>
          <a:p>
            <a:pPr eaLnBrk="1" hangingPunct="1"/>
            <a:r>
              <a:rPr lang="cs-CZ" altLang="cs-CZ" sz="2400"/>
              <a:t>30 cm je 40,6 kPa.</a:t>
            </a:r>
          </a:p>
        </p:txBody>
      </p:sp>
      <p:sp>
        <p:nvSpPr>
          <p:cNvPr id="2" name="Obdélník 1"/>
          <p:cNvSpPr/>
          <p:nvPr/>
        </p:nvSpPr>
        <p:spPr>
          <a:xfrm>
            <a:off x="660400" y="1230313"/>
            <a:ext cx="11342688" cy="21272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660400" y="4016375"/>
            <a:ext cx="11445875" cy="21272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568325" y="296863"/>
            <a:ext cx="11490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Světový rekord v potápění je 332, 35 m. </a:t>
            </a:r>
            <a:r>
              <a:rPr lang="cs-CZ" altLang="cs-CZ" sz="2400" dirty="0" smtClean="0"/>
              <a:t>Vypočítej, </a:t>
            </a:r>
            <a:r>
              <a:rPr lang="cs-CZ" altLang="cs-CZ" sz="2400" dirty="0"/>
              <a:t>jaký je hydrostatický tlak v této </a:t>
            </a:r>
            <a:r>
              <a:rPr lang="cs-CZ" altLang="cs-CZ" sz="2400" dirty="0" smtClean="0"/>
              <a:t>hloubce.</a:t>
            </a:r>
            <a:endParaRPr lang="cs-CZ" altLang="cs-CZ" sz="2400" dirty="0"/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993775" y="1093788"/>
            <a:ext cx="18065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?  ( Pa )</a:t>
            </a:r>
          </a:p>
          <a:p>
            <a:pPr eaLnBrk="1" hangingPunct="1"/>
            <a:r>
              <a:rPr lang="cs-CZ" altLang="cs-CZ" sz="2400"/>
              <a:t>h = 332,35 m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893763" y="1806575"/>
            <a:ext cx="914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endParaRPr lang="cs-CZ" altLang="cs-CZ" sz="2400"/>
          </a:p>
        </p:txBody>
      </p:sp>
      <p:sp>
        <p:nvSpPr>
          <p:cNvPr id="14341" name="TextovéPole 4"/>
          <p:cNvSpPr txBox="1">
            <a:spLocks noChangeArrowheads="1"/>
          </p:cNvSpPr>
          <p:nvPr/>
        </p:nvSpPr>
        <p:spPr bwMode="auto">
          <a:xfrm>
            <a:off x="1106488" y="1941513"/>
            <a:ext cx="2563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vody = 1 000 kg/ m</a:t>
            </a:r>
          </a:p>
        </p:txBody>
      </p:sp>
      <p:sp>
        <p:nvSpPr>
          <p:cNvPr id="14342" name="TextovéPole 5"/>
          <p:cNvSpPr txBox="1">
            <a:spLocks noChangeArrowheads="1"/>
          </p:cNvSpPr>
          <p:nvPr/>
        </p:nvSpPr>
        <p:spPr bwMode="auto">
          <a:xfrm>
            <a:off x="3454400" y="1833563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3</a:t>
            </a:r>
          </a:p>
        </p:txBody>
      </p:sp>
      <p:sp>
        <p:nvSpPr>
          <p:cNvPr id="14343" name="TextovéPole 6"/>
          <p:cNvSpPr txBox="1">
            <a:spLocks noChangeArrowheads="1"/>
          </p:cNvSpPr>
          <p:nvPr/>
        </p:nvSpPr>
        <p:spPr bwMode="auto">
          <a:xfrm>
            <a:off x="939800" y="2330450"/>
            <a:ext cx="1738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 =  10N / kg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993775" y="2792413"/>
            <a:ext cx="1868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5" name="TextovéPole 8"/>
          <p:cNvSpPr txBox="1">
            <a:spLocks noChangeArrowheads="1"/>
          </p:cNvSpPr>
          <p:nvPr/>
        </p:nvSpPr>
        <p:spPr bwMode="auto">
          <a:xfrm>
            <a:off x="4781550" y="1223963"/>
            <a:ext cx="460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/>
          </a:p>
        </p:txBody>
      </p:sp>
      <p:sp>
        <p:nvSpPr>
          <p:cNvPr id="14346" name="TextovéPole 9"/>
          <p:cNvSpPr txBox="1">
            <a:spLocks noChangeArrowheads="1"/>
          </p:cNvSpPr>
          <p:nvPr/>
        </p:nvSpPr>
        <p:spPr bwMode="auto">
          <a:xfrm>
            <a:off x="3835400" y="1235075"/>
            <a:ext cx="1190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h .  </a:t>
            </a:r>
          </a:p>
        </p:txBody>
      </p:sp>
      <p:sp>
        <p:nvSpPr>
          <p:cNvPr id="14347" name="TextovéPole 10"/>
          <p:cNvSpPr txBox="1">
            <a:spLocks noChangeArrowheads="1"/>
          </p:cNvSpPr>
          <p:nvPr/>
        </p:nvSpPr>
        <p:spPr bwMode="auto">
          <a:xfrm flipH="1">
            <a:off x="5103813" y="1235075"/>
            <a:ext cx="4778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. g</a:t>
            </a:r>
          </a:p>
          <a:p>
            <a:pPr eaLnBrk="1" hangingPunct="1"/>
            <a:endParaRPr lang="cs-CZ" altLang="cs-CZ" sz="2400"/>
          </a:p>
        </p:txBody>
      </p:sp>
      <p:sp>
        <p:nvSpPr>
          <p:cNvPr id="14348" name="TextovéPole 11"/>
          <p:cNvSpPr txBox="1">
            <a:spLocks noChangeArrowheads="1"/>
          </p:cNvSpPr>
          <p:nvPr/>
        </p:nvSpPr>
        <p:spPr bwMode="auto">
          <a:xfrm>
            <a:off x="3836988" y="1817688"/>
            <a:ext cx="36496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332,35 . 1 000 . 10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 </a:t>
            </a:r>
            <a:r>
              <a:rPr lang="cs-CZ" altLang="cs-CZ" sz="2400"/>
              <a:t>= 3 323 500 Pa = 3,3 MPa</a:t>
            </a:r>
          </a:p>
        </p:txBody>
      </p:sp>
      <p:pic>
        <p:nvPicPr>
          <p:cNvPr id="1434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45675" y="1092200"/>
            <a:ext cx="2346325" cy="175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0" name="TextovéPole 13"/>
          <p:cNvSpPr txBox="1">
            <a:spLocks noChangeArrowheads="1"/>
          </p:cNvSpPr>
          <p:nvPr/>
        </p:nvSpPr>
        <p:spPr bwMode="auto">
          <a:xfrm>
            <a:off x="7742238" y="952500"/>
            <a:ext cx="2020887" cy="10144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Ponor do hloubky</a:t>
            </a:r>
          </a:p>
          <a:p>
            <a:pPr eaLnBrk="1" hangingPunct="1"/>
            <a:r>
              <a:rPr lang="cs-CZ" altLang="cs-CZ" sz="2000"/>
              <a:t> 332, 35 m mu </a:t>
            </a:r>
          </a:p>
          <a:p>
            <a:pPr eaLnBrk="1" hangingPunct="1"/>
            <a:r>
              <a:rPr lang="cs-CZ" altLang="cs-CZ" sz="2000"/>
              <a:t>trval </a:t>
            </a:r>
            <a:r>
              <a:rPr lang="cs-CZ" altLang="cs-CZ" sz="2000">
                <a:solidFill>
                  <a:srgbClr val="FF0000"/>
                </a:solidFill>
              </a:rPr>
              <a:t>12 min.</a:t>
            </a:r>
          </a:p>
        </p:txBody>
      </p:sp>
      <p:sp>
        <p:nvSpPr>
          <p:cNvPr id="14351" name="TextovéPole 14"/>
          <p:cNvSpPr txBox="1">
            <a:spLocks noChangeArrowheads="1"/>
          </p:cNvSpPr>
          <p:nvPr/>
        </p:nvSpPr>
        <p:spPr bwMode="auto">
          <a:xfrm>
            <a:off x="8415338" y="2065338"/>
            <a:ext cx="1330325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Výnor trval</a:t>
            </a:r>
          </a:p>
          <a:p>
            <a:pPr eaLnBrk="1" hangingPunct="1"/>
            <a:r>
              <a:rPr lang="cs-CZ" altLang="cs-CZ" sz="2000">
                <a:solidFill>
                  <a:srgbClr val="FF0000"/>
                </a:solidFill>
              </a:rPr>
              <a:t>15 hod</a:t>
            </a:r>
          </a:p>
        </p:txBody>
      </p:sp>
      <p:sp>
        <p:nvSpPr>
          <p:cNvPr id="14352" name="TextovéPole 15"/>
          <p:cNvSpPr txBox="1">
            <a:spLocks noChangeArrowheads="1"/>
          </p:cNvSpPr>
          <p:nvPr/>
        </p:nvSpPr>
        <p:spPr bwMode="auto">
          <a:xfrm>
            <a:off x="893763" y="3221038"/>
            <a:ext cx="1076483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>
                <a:solidFill>
                  <a:srgbClr val="FF0000"/>
                </a:solidFill>
              </a:rPr>
              <a:t> </a:t>
            </a:r>
            <a:r>
              <a:rPr lang="cs-CZ" altLang="cs-CZ" sz="2400" dirty="0"/>
              <a:t>Odpověz na </a:t>
            </a:r>
            <a:r>
              <a:rPr lang="cs-CZ" altLang="cs-CZ" sz="2400" dirty="0" smtClean="0"/>
              <a:t>otázku, </a:t>
            </a:r>
            <a:r>
              <a:rPr lang="cs-CZ" altLang="cs-CZ" sz="2400" dirty="0"/>
              <a:t>proč výnor trval tak dlouho?</a:t>
            </a:r>
          </a:p>
          <a:p>
            <a:pPr eaLnBrk="1" hangingPunct="1"/>
            <a:r>
              <a:rPr lang="cs-CZ" altLang="cs-CZ" sz="2400" dirty="0"/>
              <a:t>Když byl potápěč v této hloubce byl vystaven velkému hydrostatickému tlaku. Výnor</a:t>
            </a:r>
          </a:p>
          <a:p>
            <a:pPr eaLnBrk="1" hangingPunct="1"/>
            <a:r>
              <a:rPr lang="cs-CZ" altLang="cs-CZ" sz="2400" dirty="0"/>
              <a:t>musel trvat  </a:t>
            </a:r>
            <a:r>
              <a:rPr lang="cs-CZ" altLang="cs-CZ" sz="2400" dirty="0">
                <a:solidFill>
                  <a:srgbClr val="FF0000"/>
                </a:solidFill>
              </a:rPr>
              <a:t>15</a:t>
            </a:r>
            <a:r>
              <a:rPr lang="cs-CZ" altLang="cs-CZ" sz="2400" dirty="0"/>
              <a:t> hodin, aby u něho nedošlo ke Kesonově nemoci, která může nastat</a:t>
            </a:r>
          </a:p>
          <a:p>
            <a:pPr eaLnBrk="1" hangingPunct="1"/>
            <a:r>
              <a:rPr lang="cs-CZ" altLang="cs-CZ" sz="2400" dirty="0"/>
              <a:t>při rychlém vynoření. Organismus na tlak zareaguje, zejména krev ve které je vzduch.</a:t>
            </a:r>
          </a:p>
          <a:p>
            <a:pPr eaLnBrk="1" hangingPunct="1"/>
            <a:r>
              <a:rPr lang="cs-CZ" altLang="cs-CZ" sz="2400" dirty="0"/>
              <a:t>Krev se mu takzvaně „vaří“. Mohly by mu popraskat cévy v uších, očích a potápěč by</a:t>
            </a:r>
          </a:p>
          <a:p>
            <a:pPr eaLnBrk="1" hangingPunct="1"/>
            <a:r>
              <a:rPr lang="cs-CZ" altLang="cs-CZ" sz="2400" dirty="0"/>
              <a:t>umřel. Proto se musí  vynořovat pomalu, aby docházelo k vyrovnávání tlaku.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3763" y="1092200"/>
            <a:ext cx="6748462" cy="21288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893763" y="3668713"/>
            <a:ext cx="10837862" cy="18605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574800"/>
            <a:ext cx="3987800" cy="265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1"/>
          <p:cNvSpPr txBox="1">
            <a:spLocks noChangeArrowheads="1"/>
          </p:cNvSpPr>
          <p:nvPr/>
        </p:nvSpPr>
        <p:spPr bwMode="auto">
          <a:xfrm>
            <a:off x="579438" y="222250"/>
            <a:ext cx="107473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Proč je hráz přehrady u dna širší než u hladiny? Odpověz na otázku a proveď kontrolu</a:t>
            </a:r>
          </a:p>
          <a:p>
            <a:pPr eaLnBrk="1" hangingPunct="1"/>
            <a:r>
              <a:rPr lang="cs-CZ" altLang="cs-CZ" sz="2400"/>
              <a:t>kliknutím na černý obdélník.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9131300" y="1725613"/>
            <a:ext cx="1390650" cy="2601912"/>
          </a:xfrm>
          <a:custGeom>
            <a:avLst/>
            <a:gdLst>
              <a:gd name="connsiteX0" fmla="*/ 0 w 424069"/>
              <a:gd name="connsiteY0" fmla="*/ 0 h 2563190"/>
              <a:gd name="connsiteX1" fmla="*/ 424069 w 424069"/>
              <a:gd name="connsiteY1" fmla="*/ 0 h 2563190"/>
              <a:gd name="connsiteX2" fmla="*/ 424069 w 424069"/>
              <a:gd name="connsiteY2" fmla="*/ 2563190 h 2563190"/>
              <a:gd name="connsiteX3" fmla="*/ 0 w 424069"/>
              <a:gd name="connsiteY3" fmla="*/ 2563190 h 2563190"/>
              <a:gd name="connsiteX4" fmla="*/ 0 w 424069"/>
              <a:gd name="connsiteY4" fmla="*/ 0 h 2563190"/>
              <a:gd name="connsiteX0" fmla="*/ 0 w 1073425"/>
              <a:gd name="connsiteY0" fmla="*/ 0 h 2602947"/>
              <a:gd name="connsiteX1" fmla="*/ 424069 w 1073425"/>
              <a:gd name="connsiteY1" fmla="*/ 0 h 2602947"/>
              <a:gd name="connsiteX2" fmla="*/ 1073425 w 1073425"/>
              <a:gd name="connsiteY2" fmla="*/ 2602947 h 2602947"/>
              <a:gd name="connsiteX3" fmla="*/ 0 w 1073425"/>
              <a:gd name="connsiteY3" fmla="*/ 2563190 h 2602947"/>
              <a:gd name="connsiteX4" fmla="*/ 0 w 1073425"/>
              <a:gd name="connsiteY4" fmla="*/ 0 h 2602947"/>
              <a:gd name="connsiteX0" fmla="*/ 0 w 1073425"/>
              <a:gd name="connsiteY0" fmla="*/ 0 h 2602947"/>
              <a:gd name="connsiteX1" fmla="*/ 424069 w 1073425"/>
              <a:gd name="connsiteY1" fmla="*/ 0 h 2602947"/>
              <a:gd name="connsiteX2" fmla="*/ 530087 w 1073425"/>
              <a:gd name="connsiteY2" fmla="*/ 1391478 h 2602947"/>
              <a:gd name="connsiteX3" fmla="*/ 1073425 w 1073425"/>
              <a:gd name="connsiteY3" fmla="*/ 2602947 h 2602947"/>
              <a:gd name="connsiteX4" fmla="*/ 0 w 1073425"/>
              <a:gd name="connsiteY4" fmla="*/ 2563190 h 2602947"/>
              <a:gd name="connsiteX5" fmla="*/ 0 w 1073425"/>
              <a:gd name="connsiteY5" fmla="*/ 0 h 2602947"/>
              <a:gd name="connsiteX0" fmla="*/ 0 w 1073425"/>
              <a:gd name="connsiteY0" fmla="*/ 0 h 2602947"/>
              <a:gd name="connsiteX1" fmla="*/ 424069 w 1073425"/>
              <a:gd name="connsiteY1" fmla="*/ 0 h 2602947"/>
              <a:gd name="connsiteX2" fmla="*/ 530087 w 1073425"/>
              <a:gd name="connsiteY2" fmla="*/ 1391478 h 2602947"/>
              <a:gd name="connsiteX3" fmla="*/ 728869 w 1073425"/>
              <a:gd name="connsiteY3" fmla="*/ 2054087 h 2602947"/>
              <a:gd name="connsiteX4" fmla="*/ 1073425 w 1073425"/>
              <a:gd name="connsiteY4" fmla="*/ 2602947 h 2602947"/>
              <a:gd name="connsiteX5" fmla="*/ 0 w 1073425"/>
              <a:gd name="connsiteY5" fmla="*/ 2563190 h 2602947"/>
              <a:gd name="connsiteX6" fmla="*/ 0 w 1073425"/>
              <a:gd name="connsiteY6" fmla="*/ 0 h 260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73425" h="2602947">
                <a:moveTo>
                  <a:pt x="0" y="0"/>
                </a:moveTo>
                <a:lnTo>
                  <a:pt x="424069" y="0"/>
                </a:lnTo>
                <a:cubicBezTo>
                  <a:pt x="525669" y="428487"/>
                  <a:pt x="428487" y="962991"/>
                  <a:pt x="530087" y="1391478"/>
                </a:cubicBezTo>
                <a:cubicBezTo>
                  <a:pt x="614017" y="1590261"/>
                  <a:pt x="644939" y="1855304"/>
                  <a:pt x="728869" y="2054087"/>
                </a:cubicBezTo>
                <a:lnTo>
                  <a:pt x="1073425" y="2602947"/>
                </a:lnTo>
                <a:lnTo>
                  <a:pt x="0" y="2563190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print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88075" y="2081213"/>
            <a:ext cx="2943225" cy="2246312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905875" y="3976688"/>
            <a:ext cx="225425" cy="23177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905875" y="2198688"/>
            <a:ext cx="225425" cy="2301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8" name="TextovéPole 15"/>
          <p:cNvSpPr txBox="1">
            <a:spLocks noChangeArrowheads="1"/>
          </p:cNvSpPr>
          <p:nvPr/>
        </p:nvSpPr>
        <p:spPr bwMode="auto">
          <a:xfrm>
            <a:off x="622300" y="4587875"/>
            <a:ext cx="25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</a:t>
            </a:r>
          </a:p>
        </p:txBody>
      </p:sp>
      <p:sp>
        <p:nvSpPr>
          <p:cNvPr id="15369" name="TextovéPole 18"/>
          <p:cNvSpPr txBox="1">
            <a:spLocks noChangeArrowheads="1"/>
          </p:cNvSpPr>
          <p:nvPr/>
        </p:nvSpPr>
        <p:spPr bwMode="auto">
          <a:xfrm>
            <a:off x="6561138" y="4948238"/>
            <a:ext cx="2428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.</a:t>
            </a:r>
          </a:p>
        </p:txBody>
      </p:sp>
      <p:sp>
        <p:nvSpPr>
          <p:cNvPr id="15370" name="TextovéPole 16"/>
          <p:cNvSpPr txBox="1">
            <a:spLocks noChangeArrowheads="1"/>
          </p:cNvSpPr>
          <p:nvPr/>
        </p:nvSpPr>
        <p:spPr bwMode="auto">
          <a:xfrm>
            <a:off x="715963" y="5337175"/>
            <a:ext cx="9196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Kdyby ta hráz v dolní části byla úzká, tak by mohlo dojít k protržení hráze.</a:t>
            </a:r>
          </a:p>
        </p:txBody>
      </p:sp>
      <p:sp>
        <p:nvSpPr>
          <p:cNvPr id="15371" name="TextovéPole 1"/>
          <p:cNvSpPr txBox="1">
            <a:spLocks noChangeArrowheads="1"/>
          </p:cNvSpPr>
          <p:nvPr/>
        </p:nvSpPr>
        <p:spPr bwMode="auto">
          <a:xfrm>
            <a:off x="715963" y="4818063"/>
            <a:ext cx="727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Tlak na hráz v bodě A je menší, než tlak na hráz v bodě B.</a:t>
            </a:r>
          </a:p>
        </p:txBody>
      </p:sp>
      <p:sp>
        <p:nvSpPr>
          <p:cNvPr id="15372" name="TextovéPole 5"/>
          <p:cNvSpPr txBox="1">
            <a:spLocks noChangeArrowheads="1"/>
          </p:cNvSpPr>
          <p:nvPr/>
        </p:nvSpPr>
        <p:spPr bwMode="auto">
          <a:xfrm>
            <a:off x="8596313" y="3862388"/>
            <a:ext cx="309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B</a:t>
            </a:r>
          </a:p>
        </p:txBody>
      </p:sp>
      <p:sp>
        <p:nvSpPr>
          <p:cNvPr id="15373" name="TextovéPole 17"/>
          <p:cNvSpPr txBox="1">
            <a:spLocks noChangeArrowheads="1"/>
          </p:cNvSpPr>
          <p:nvPr/>
        </p:nvSpPr>
        <p:spPr bwMode="auto">
          <a:xfrm>
            <a:off x="8588375" y="212883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A</a:t>
            </a:r>
          </a:p>
        </p:txBody>
      </p:sp>
      <p:sp>
        <p:nvSpPr>
          <p:cNvPr id="15374" name="TextovéPole 7"/>
          <p:cNvSpPr txBox="1">
            <a:spLocks noChangeArrowheads="1"/>
          </p:cNvSpPr>
          <p:nvPr/>
        </p:nvSpPr>
        <p:spPr bwMode="auto">
          <a:xfrm>
            <a:off x="6427788" y="3205163"/>
            <a:ext cx="468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</a:t>
            </a:r>
          </a:p>
        </p:txBody>
      </p:sp>
      <p:sp>
        <p:nvSpPr>
          <p:cNvPr id="15375" name="TextovéPole 19"/>
          <p:cNvSpPr txBox="1">
            <a:spLocks noChangeArrowheads="1"/>
          </p:cNvSpPr>
          <p:nvPr/>
        </p:nvSpPr>
        <p:spPr bwMode="auto">
          <a:xfrm>
            <a:off x="8020050" y="2743200"/>
            <a:ext cx="468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</a:t>
            </a:r>
          </a:p>
        </p:txBody>
      </p:sp>
      <p:sp>
        <p:nvSpPr>
          <p:cNvPr id="15376" name="TextovéPole 20"/>
          <p:cNvSpPr txBox="1">
            <a:spLocks noChangeArrowheads="1"/>
          </p:cNvSpPr>
          <p:nvPr/>
        </p:nvSpPr>
        <p:spPr bwMode="auto">
          <a:xfrm>
            <a:off x="6413500" y="2159000"/>
            <a:ext cx="468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</a:t>
            </a:r>
          </a:p>
        </p:txBody>
      </p:sp>
      <p:sp>
        <p:nvSpPr>
          <p:cNvPr id="15377" name="TextovéPole 21"/>
          <p:cNvSpPr txBox="1">
            <a:spLocks noChangeArrowheads="1"/>
          </p:cNvSpPr>
          <p:nvPr/>
        </p:nvSpPr>
        <p:spPr bwMode="auto">
          <a:xfrm>
            <a:off x="7794625" y="3709988"/>
            <a:ext cx="468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</a:t>
            </a:r>
          </a:p>
        </p:txBody>
      </p:sp>
      <p:cxnSp>
        <p:nvCxnSpPr>
          <p:cNvPr id="11" name="Přímá spojnice 10"/>
          <p:cNvCxnSpPr>
            <a:endCxn id="3" idx="5"/>
          </p:cNvCxnSpPr>
          <p:nvPr/>
        </p:nvCxnSpPr>
        <p:spPr>
          <a:xfrm>
            <a:off x="9131300" y="2122488"/>
            <a:ext cx="0" cy="21653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732439" y="4679435"/>
            <a:ext cx="10947400" cy="13477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25" y="357188"/>
            <a:ext cx="5519738" cy="465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1"/>
          <p:cNvSpPr txBox="1">
            <a:spLocks noChangeArrowheads="1"/>
          </p:cNvSpPr>
          <p:nvPr/>
        </p:nvSpPr>
        <p:spPr bwMode="auto">
          <a:xfrm>
            <a:off x="5737225" y="523875"/>
            <a:ext cx="621506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/>
              <a:t>Na obrázku jsou potápěči s dýchacími přístroji.</a:t>
            </a:r>
          </a:p>
          <a:p>
            <a:pPr eaLnBrk="1" hangingPunct="1"/>
            <a:r>
              <a:rPr lang="cs-CZ" altLang="cs-CZ" sz="2400" dirty="0"/>
              <a:t>Potápění je možné do hloubky maximálně 40 </a:t>
            </a:r>
            <a:r>
              <a:rPr lang="cs-CZ" altLang="cs-CZ" sz="2400" dirty="0" smtClean="0"/>
              <a:t>m</a:t>
            </a:r>
            <a:endParaRPr lang="cs-CZ" altLang="cs-CZ" sz="2400" dirty="0"/>
          </a:p>
          <a:p>
            <a:pPr eaLnBrk="1" hangingPunct="1"/>
            <a:r>
              <a:rPr lang="cs-CZ" altLang="cs-CZ" sz="2400" dirty="0"/>
              <a:t>za účelem vyhledávání předmětů, fotografování a filmování pod vodou.</a:t>
            </a:r>
          </a:p>
          <a:p>
            <a:pPr eaLnBrk="1" hangingPunct="1"/>
            <a:r>
              <a:rPr lang="cs-CZ" altLang="cs-CZ" sz="2400" dirty="0"/>
              <a:t>Existuje i závodní potápění.</a:t>
            </a:r>
          </a:p>
          <a:p>
            <a:pPr eaLnBrk="1" hangingPunct="1"/>
            <a:endParaRPr lang="cs-CZ" altLang="cs-CZ" sz="2400" dirty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10600" y="2470150"/>
            <a:ext cx="3359150" cy="282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ovéPole 1"/>
          <p:cNvSpPr txBox="1">
            <a:spLocks noChangeArrowheads="1"/>
          </p:cNvSpPr>
          <p:nvPr/>
        </p:nvSpPr>
        <p:spPr bwMode="auto">
          <a:xfrm>
            <a:off x="401638" y="5133975"/>
            <a:ext cx="106711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Na obrázku je potápěč ve skafandru. Proč má potápěč skafandr? </a:t>
            </a:r>
          </a:p>
          <a:p>
            <a:pPr eaLnBrk="1" hangingPunct="1"/>
            <a:r>
              <a:rPr lang="cs-CZ" altLang="cs-CZ" sz="2400"/>
              <a:t>Ten chrání potápěče před vysokým tlakem v hloubkách a poskytuje vzduch</a:t>
            </a:r>
          </a:p>
          <a:p>
            <a:pPr eaLnBrk="1" hangingPunct="1"/>
            <a:r>
              <a:rPr lang="cs-CZ" altLang="cs-CZ" sz="2400"/>
              <a:t>k dýchání.</a:t>
            </a:r>
          </a:p>
        </p:txBody>
      </p:sp>
      <p:sp>
        <p:nvSpPr>
          <p:cNvPr id="2" name="Obdélník 1"/>
          <p:cNvSpPr/>
          <p:nvPr/>
        </p:nvSpPr>
        <p:spPr>
          <a:xfrm>
            <a:off x="360449" y="5541663"/>
            <a:ext cx="11028362" cy="10429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719138" y="1139825"/>
            <a:ext cx="914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b="1">
                <a:solidFill>
                  <a:srgbClr val="757575"/>
                </a:solidFill>
                <a:latin typeface="Ubuntu"/>
              </a:rPr>
              <a:t> 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endParaRPr lang="cs-CZ" altLang="cs-CZ" sz="2400"/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2584450" y="1370013"/>
            <a:ext cx="674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1 000                792                      1 260                  13 500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719138" y="1601788"/>
            <a:ext cx="7508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413" name="Skupina 8"/>
          <p:cNvGrpSpPr>
            <a:grpSpLocks/>
          </p:cNvGrpSpPr>
          <p:nvPr/>
        </p:nvGrpSpPr>
        <p:grpSpPr bwMode="auto">
          <a:xfrm>
            <a:off x="639763" y="1589088"/>
            <a:ext cx="911225" cy="600075"/>
            <a:chOff x="7300913" y="4162038"/>
            <a:chExt cx="912173" cy="600165"/>
          </a:xfrm>
        </p:grpSpPr>
        <p:sp>
          <p:nvSpPr>
            <p:cNvPr id="17453" name="TextovéPole 6"/>
            <p:cNvSpPr txBox="1">
              <a:spLocks noChangeArrowheads="1"/>
            </p:cNvSpPr>
            <p:nvPr/>
          </p:nvSpPr>
          <p:spPr bwMode="auto">
            <a:xfrm>
              <a:off x="7300913" y="4300538"/>
              <a:ext cx="91217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kg/ m</a:t>
              </a:r>
            </a:p>
          </p:txBody>
        </p:sp>
        <p:sp>
          <p:nvSpPr>
            <p:cNvPr id="17454" name="TextovéPole 7"/>
            <p:cNvSpPr txBox="1">
              <a:spLocks noChangeArrowheads="1"/>
            </p:cNvSpPr>
            <p:nvPr/>
          </p:nvSpPr>
          <p:spPr bwMode="auto">
            <a:xfrm>
              <a:off x="7911400" y="4162038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3</a:t>
              </a:r>
            </a:p>
          </p:txBody>
        </p:sp>
      </p:grpSp>
      <p:cxnSp>
        <p:nvCxnSpPr>
          <p:cNvPr id="8" name="Přímá spojnice 7"/>
          <p:cNvCxnSpPr/>
          <p:nvPr/>
        </p:nvCxnSpPr>
        <p:spPr>
          <a:xfrm>
            <a:off x="257175" y="760413"/>
            <a:ext cx="115855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57175" y="2327275"/>
            <a:ext cx="115855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cxnSpLocks/>
          </p:cNvCxnSpPr>
          <p:nvPr/>
        </p:nvCxnSpPr>
        <p:spPr>
          <a:xfrm>
            <a:off x="2079625" y="1239838"/>
            <a:ext cx="97631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7" name="TextovéPole 14"/>
          <p:cNvSpPr txBox="1">
            <a:spLocks noChangeArrowheads="1"/>
          </p:cNvSpPr>
          <p:nvPr/>
        </p:nvSpPr>
        <p:spPr bwMode="auto">
          <a:xfrm>
            <a:off x="781050" y="2400300"/>
            <a:ext cx="4138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 err="1"/>
              <a:t>p</a:t>
            </a:r>
            <a:r>
              <a:rPr lang="cs-CZ" altLang="cs-CZ" sz="1000" dirty="0" err="1"/>
              <a:t>h</a:t>
            </a:r>
            <a:endParaRPr lang="cs-CZ" altLang="cs-CZ" sz="10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719138" y="2914650"/>
            <a:ext cx="7508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9" name="TextovéPole 17"/>
          <p:cNvSpPr txBox="1">
            <a:spLocks noChangeArrowheads="1"/>
          </p:cNvSpPr>
          <p:nvPr/>
        </p:nvSpPr>
        <p:spPr bwMode="auto">
          <a:xfrm>
            <a:off x="749300" y="2967038"/>
            <a:ext cx="62369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 err="1" smtClean="0"/>
              <a:t>kPa</a:t>
            </a:r>
            <a:endParaRPr lang="cs-CZ" altLang="cs-CZ" sz="2400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230188" y="3613150"/>
            <a:ext cx="115871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57175" y="760413"/>
            <a:ext cx="0" cy="28717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1812588" y="741363"/>
            <a:ext cx="0" cy="28717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253413" y="754063"/>
            <a:ext cx="0" cy="28717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954713" y="754063"/>
            <a:ext cx="0" cy="28717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822700" y="782638"/>
            <a:ext cx="0" cy="28717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079625" y="741363"/>
            <a:ext cx="0" cy="28717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7" name="TextovéPole 27"/>
          <p:cNvSpPr txBox="1">
            <a:spLocks noChangeArrowheads="1"/>
          </p:cNvSpPr>
          <p:nvPr/>
        </p:nvSpPr>
        <p:spPr bwMode="auto">
          <a:xfrm>
            <a:off x="2382838" y="2776538"/>
            <a:ext cx="1003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 kPa</a:t>
            </a:r>
          </a:p>
        </p:txBody>
      </p:sp>
      <p:sp>
        <p:nvSpPr>
          <p:cNvPr id="17428" name="TextovéPole 22"/>
          <p:cNvSpPr txBox="1">
            <a:spLocks noChangeArrowheads="1"/>
          </p:cNvSpPr>
          <p:nvPr/>
        </p:nvSpPr>
        <p:spPr bwMode="auto">
          <a:xfrm>
            <a:off x="2241550" y="746125"/>
            <a:ext cx="9628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 smtClean="0"/>
              <a:t>voda                </a:t>
            </a:r>
            <a:r>
              <a:rPr lang="cs-CZ" altLang="cs-CZ" sz="2400" dirty="0"/>
              <a:t>aceton                   glycerol                   rtuť</a:t>
            </a:r>
          </a:p>
        </p:txBody>
      </p:sp>
      <p:sp>
        <p:nvSpPr>
          <p:cNvPr id="17429" name="TextovéPole 23"/>
          <p:cNvSpPr txBox="1">
            <a:spLocks noChangeArrowheads="1"/>
          </p:cNvSpPr>
          <p:nvPr/>
        </p:nvSpPr>
        <p:spPr bwMode="auto">
          <a:xfrm>
            <a:off x="257175" y="146050"/>
            <a:ext cx="10971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Vypočítej hydrostatický tlak různých látek v hloubce 1 </a:t>
            </a:r>
            <a:r>
              <a:rPr lang="cs-CZ" altLang="cs-CZ" sz="2400" dirty="0" smtClean="0"/>
              <a:t>m. </a:t>
            </a:r>
            <a:r>
              <a:rPr lang="cs-CZ" altLang="cs-CZ" sz="2400" dirty="0"/>
              <a:t>Překresli tabulku do notesu.</a:t>
            </a:r>
          </a:p>
        </p:txBody>
      </p:sp>
      <p:sp>
        <p:nvSpPr>
          <p:cNvPr id="17430" name="TextovéPole 3"/>
          <p:cNvSpPr txBox="1">
            <a:spLocks noChangeArrowheads="1"/>
          </p:cNvSpPr>
          <p:nvPr/>
        </p:nvSpPr>
        <p:spPr bwMode="auto">
          <a:xfrm>
            <a:off x="661988" y="4192588"/>
            <a:ext cx="914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b="1">
                <a:solidFill>
                  <a:srgbClr val="757575"/>
                </a:solidFill>
                <a:latin typeface="Ubuntu"/>
              </a:rPr>
              <a:t> 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endParaRPr lang="cs-CZ" altLang="cs-CZ" sz="2400"/>
          </a:p>
        </p:txBody>
      </p:sp>
      <p:sp>
        <p:nvSpPr>
          <p:cNvPr id="17431" name="TextovéPole 3"/>
          <p:cNvSpPr txBox="1">
            <a:spLocks noChangeArrowheads="1"/>
          </p:cNvSpPr>
          <p:nvPr/>
        </p:nvSpPr>
        <p:spPr bwMode="auto">
          <a:xfrm>
            <a:off x="2527300" y="4422775"/>
            <a:ext cx="8353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1 000                792                      1 260                  13 500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661988" y="4654550"/>
            <a:ext cx="7508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433" name="Skupina 8"/>
          <p:cNvGrpSpPr>
            <a:grpSpLocks/>
          </p:cNvGrpSpPr>
          <p:nvPr/>
        </p:nvGrpSpPr>
        <p:grpSpPr bwMode="auto">
          <a:xfrm>
            <a:off x="582613" y="4641850"/>
            <a:ext cx="911225" cy="600075"/>
            <a:chOff x="7300913" y="4162038"/>
            <a:chExt cx="912173" cy="600165"/>
          </a:xfrm>
        </p:grpSpPr>
        <p:sp>
          <p:nvSpPr>
            <p:cNvPr id="17451" name="TextovéPole 6"/>
            <p:cNvSpPr txBox="1">
              <a:spLocks noChangeArrowheads="1"/>
            </p:cNvSpPr>
            <p:nvPr/>
          </p:nvSpPr>
          <p:spPr bwMode="auto">
            <a:xfrm>
              <a:off x="7300913" y="4300538"/>
              <a:ext cx="91217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kg/ m</a:t>
              </a:r>
            </a:p>
          </p:txBody>
        </p:sp>
        <p:sp>
          <p:nvSpPr>
            <p:cNvPr id="17452" name="TextovéPole 7"/>
            <p:cNvSpPr txBox="1">
              <a:spLocks noChangeArrowheads="1"/>
            </p:cNvSpPr>
            <p:nvPr/>
          </p:nvSpPr>
          <p:spPr bwMode="auto">
            <a:xfrm>
              <a:off x="7911400" y="4162038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/>
                <a:t>3</a:t>
              </a:r>
            </a:p>
          </p:txBody>
        </p:sp>
      </p:grpSp>
      <p:cxnSp>
        <p:nvCxnSpPr>
          <p:cNvPr id="31" name="Přímá spojnice 30"/>
          <p:cNvCxnSpPr/>
          <p:nvPr/>
        </p:nvCxnSpPr>
        <p:spPr>
          <a:xfrm>
            <a:off x="200025" y="3813175"/>
            <a:ext cx="115855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00025" y="5380038"/>
            <a:ext cx="115855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2022475" y="4292600"/>
            <a:ext cx="97631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37" name="TextovéPole 14"/>
          <p:cNvSpPr txBox="1">
            <a:spLocks noChangeArrowheads="1"/>
          </p:cNvSpPr>
          <p:nvPr/>
        </p:nvSpPr>
        <p:spPr bwMode="auto">
          <a:xfrm>
            <a:off x="723900" y="5453063"/>
            <a:ext cx="468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</a:t>
            </a:r>
            <a:r>
              <a:rPr lang="cs-CZ" altLang="cs-CZ"/>
              <a:t>h</a:t>
            </a:r>
          </a:p>
        </p:txBody>
      </p:sp>
      <p:cxnSp>
        <p:nvCxnSpPr>
          <p:cNvPr id="35" name="Přímá spojnice 34"/>
          <p:cNvCxnSpPr/>
          <p:nvPr/>
        </p:nvCxnSpPr>
        <p:spPr>
          <a:xfrm>
            <a:off x="661988" y="5967413"/>
            <a:ext cx="7508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39" name="TextovéPole 17"/>
          <p:cNvSpPr txBox="1">
            <a:spLocks noChangeArrowheads="1"/>
          </p:cNvSpPr>
          <p:nvPr/>
        </p:nvSpPr>
        <p:spPr bwMode="auto">
          <a:xfrm>
            <a:off x="692150" y="6019800"/>
            <a:ext cx="692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 Pa</a:t>
            </a:r>
          </a:p>
        </p:txBody>
      </p:sp>
      <p:cxnSp>
        <p:nvCxnSpPr>
          <p:cNvPr id="37" name="Přímá spojnice 36"/>
          <p:cNvCxnSpPr/>
          <p:nvPr/>
        </p:nvCxnSpPr>
        <p:spPr>
          <a:xfrm>
            <a:off x="173038" y="6665913"/>
            <a:ext cx="115871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00025" y="3813175"/>
            <a:ext cx="0" cy="28717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1755438" y="3794125"/>
            <a:ext cx="0" cy="28717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8196263" y="3806825"/>
            <a:ext cx="0" cy="28717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897563" y="3806825"/>
            <a:ext cx="0" cy="28717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765550" y="3835400"/>
            <a:ext cx="0" cy="28717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022475" y="3794125"/>
            <a:ext cx="0" cy="28717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47" name="TextovéPole 27"/>
          <p:cNvSpPr txBox="1">
            <a:spLocks noChangeArrowheads="1"/>
          </p:cNvSpPr>
          <p:nvPr/>
        </p:nvSpPr>
        <p:spPr bwMode="auto">
          <a:xfrm>
            <a:off x="2325688" y="5829300"/>
            <a:ext cx="1003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 kPa</a:t>
            </a:r>
          </a:p>
        </p:txBody>
      </p:sp>
      <p:sp>
        <p:nvSpPr>
          <p:cNvPr id="17448" name="TextovéPole 44"/>
          <p:cNvSpPr txBox="1">
            <a:spLocks noChangeArrowheads="1"/>
          </p:cNvSpPr>
          <p:nvPr/>
        </p:nvSpPr>
        <p:spPr bwMode="auto">
          <a:xfrm>
            <a:off x="2184400" y="3798888"/>
            <a:ext cx="9628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Voda                aceton                   glycerol                   rtuť</a:t>
            </a:r>
          </a:p>
        </p:txBody>
      </p:sp>
      <p:sp>
        <p:nvSpPr>
          <p:cNvPr id="17449" name="TextovéPole 45"/>
          <p:cNvSpPr txBox="1">
            <a:spLocks noChangeArrowheads="1"/>
          </p:cNvSpPr>
          <p:nvPr/>
        </p:nvSpPr>
        <p:spPr bwMode="auto">
          <a:xfrm flipH="1">
            <a:off x="4173538" y="5805488"/>
            <a:ext cx="75819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7,920                  12, 600                        135, 000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142875" y="3683000"/>
            <a:ext cx="12049125" cy="30749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4"/>
          <p:cNvSpPr txBox="1">
            <a:spLocks noChangeArrowheads="1"/>
          </p:cNvSpPr>
          <p:nvPr/>
        </p:nvSpPr>
        <p:spPr bwMode="auto">
          <a:xfrm>
            <a:off x="246063" y="0"/>
            <a:ext cx="1003723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4.Doplň tabulku o tělesa, která se budou ve vodě </a:t>
            </a:r>
            <a:r>
              <a:rPr lang="cs-CZ" altLang="cs-CZ" sz="2400" dirty="0" smtClean="0"/>
              <a:t>potápět </a:t>
            </a:r>
            <a:r>
              <a:rPr lang="cs-CZ" altLang="cs-CZ" sz="2400" dirty="0"/>
              <a:t>(urči 9 pevných </a:t>
            </a:r>
            <a:r>
              <a:rPr lang="cs-CZ" altLang="cs-CZ" sz="2400" dirty="0" smtClean="0"/>
              <a:t>těles),</a:t>
            </a:r>
            <a:endParaRPr lang="cs-CZ" altLang="cs-CZ" sz="2400" dirty="0"/>
          </a:p>
          <a:p>
            <a:pPr eaLnBrk="1" hangingPunct="1"/>
            <a:r>
              <a:rPr lang="cs-CZ" altLang="cs-CZ" sz="2400" dirty="0"/>
              <a:t>   a  zdůvodni svá rozhodnutí. Proveď kontrolu kliknutím na černý obdélník.</a:t>
            </a:r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582613" y="830263"/>
            <a:ext cx="8632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Pevná látka                           </a:t>
            </a:r>
            <a:r>
              <a:rPr lang="cs-CZ" altLang="cs-CZ" sz="2400" dirty="0" smtClean="0"/>
              <a:t>zdůvodnění, </a:t>
            </a:r>
            <a:r>
              <a:rPr lang="cs-CZ" altLang="cs-CZ" sz="2400" dirty="0"/>
              <a:t>proč se budou tělesa potápět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44488" y="830263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44488" y="1292225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4488" y="17922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44488" y="2374900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44488" y="30241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4488" y="3686175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44488" y="4283075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4488" y="48529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4488" y="54625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44488" y="60594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44488" y="66817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4488" y="830263"/>
            <a:ext cx="0" cy="5851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213100" y="830263"/>
            <a:ext cx="0" cy="5851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1826875" y="830263"/>
            <a:ext cx="0" cy="5851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582613" y="830263"/>
            <a:ext cx="8632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Pevná látka                           </a:t>
            </a:r>
            <a:r>
              <a:rPr lang="cs-CZ" altLang="cs-CZ" sz="2400" dirty="0" smtClean="0"/>
              <a:t>zdůvodnění, </a:t>
            </a:r>
            <a:r>
              <a:rPr lang="cs-CZ" altLang="cs-CZ" sz="2400" dirty="0"/>
              <a:t>proč se budou tělesa potápět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44488" y="830263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44488" y="1292225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4488" y="17922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44488" y="2374900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44488" y="30241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4488" y="3686175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44488" y="4283075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4488" y="48529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4488" y="54625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44488" y="60594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44488" y="66817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4488" y="830263"/>
            <a:ext cx="0" cy="5851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213100" y="830263"/>
            <a:ext cx="0" cy="5851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1826875" y="830263"/>
            <a:ext cx="0" cy="58515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73" name="TextovéPole 1"/>
          <p:cNvSpPr txBox="1">
            <a:spLocks noChangeArrowheads="1"/>
          </p:cNvSpPr>
          <p:nvPr/>
        </p:nvSpPr>
        <p:spPr bwMode="auto">
          <a:xfrm>
            <a:off x="815975" y="1349375"/>
            <a:ext cx="2619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Cukr                           </a:t>
            </a:r>
          </a:p>
        </p:txBody>
      </p:sp>
      <p:sp>
        <p:nvSpPr>
          <p:cNvPr id="19474" name="TextovéPole 2"/>
          <p:cNvSpPr txBox="1">
            <a:spLocks noChangeArrowheads="1"/>
          </p:cNvSpPr>
          <p:nvPr/>
        </p:nvSpPr>
        <p:spPr bwMode="auto">
          <a:xfrm>
            <a:off x="855663" y="1865313"/>
            <a:ext cx="10991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Guma                         </a:t>
            </a:r>
          </a:p>
        </p:txBody>
      </p:sp>
      <p:sp>
        <p:nvSpPr>
          <p:cNvPr id="22" name="TextovéPole 3"/>
          <p:cNvSpPr txBox="1">
            <a:spLocks noChangeArrowheads="1"/>
          </p:cNvSpPr>
          <p:nvPr/>
        </p:nvSpPr>
        <p:spPr bwMode="auto">
          <a:xfrm>
            <a:off x="3305175" y="1819275"/>
            <a:ext cx="1346200" cy="460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gumy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19476" name="TextovéPole 3"/>
          <p:cNvSpPr txBox="1">
            <a:spLocks noChangeArrowheads="1"/>
          </p:cNvSpPr>
          <p:nvPr/>
        </p:nvSpPr>
        <p:spPr bwMode="auto">
          <a:xfrm>
            <a:off x="4181475" y="1860550"/>
            <a:ext cx="2079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1 350 kg/m &gt; </a:t>
            </a:r>
            <a:endParaRPr lang="cs-CZ" altLang="cs-CZ"/>
          </a:p>
        </p:txBody>
      </p:sp>
      <p:sp>
        <p:nvSpPr>
          <p:cNvPr id="25" name="TextovéPole 3"/>
          <p:cNvSpPr txBox="1">
            <a:spLocks noChangeArrowheads="1"/>
          </p:cNvSpPr>
          <p:nvPr/>
        </p:nvSpPr>
        <p:spPr bwMode="auto">
          <a:xfrm>
            <a:off x="6042025" y="1819275"/>
            <a:ext cx="2736850" cy="460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Ubuntu"/>
              </a:rPr>
              <a:t>vody </a:t>
            </a:r>
            <a:r>
              <a:rPr lang="cs-CZ" altLang="cs-CZ" sz="2400" dirty="0">
                <a:solidFill>
                  <a:srgbClr val="757575"/>
                </a:solidFill>
                <a:latin typeface="+mn-lt"/>
                <a:cs typeface="Calibri" panose="020F0502020204030204" pitchFamily="34" charset="0"/>
              </a:rPr>
              <a:t>1000 kg/ m</a:t>
            </a:r>
            <a:r>
              <a:rPr lang="cs-CZ" altLang="cs-CZ" sz="2400" b="1" dirty="0">
                <a:solidFill>
                  <a:srgbClr val="757575"/>
                </a:solidFill>
                <a:latin typeface="+mn-lt"/>
              </a:rPr>
              <a:t> </a:t>
            </a:r>
            <a:endParaRPr lang="cs-CZ" altLang="cs-CZ" sz="2400" dirty="0">
              <a:latin typeface="+mn-lt"/>
            </a:endParaRPr>
          </a:p>
        </p:txBody>
      </p:sp>
      <p:sp>
        <p:nvSpPr>
          <p:cNvPr id="19478" name="TextovéPole 27"/>
          <p:cNvSpPr txBox="1">
            <a:spLocks noChangeArrowheads="1"/>
          </p:cNvSpPr>
          <p:nvPr/>
        </p:nvSpPr>
        <p:spPr bwMode="auto">
          <a:xfrm>
            <a:off x="8148638" y="1744663"/>
            <a:ext cx="25558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479" name="TextovéPole 28"/>
          <p:cNvSpPr txBox="1">
            <a:spLocks noChangeArrowheads="1"/>
          </p:cNvSpPr>
          <p:nvPr/>
        </p:nvSpPr>
        <p:spPr bwMode="auto">
          <a:xfrm>
            <a:off x="5681663" y="1762125"/>
            <a:ext cx="2540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30" name="TextovéPole 3"/>
          <p:cNvSpPr txBox="1">
            <a:spLocks noChangeArrowheads="1"/>
          </p:cNvSpPr>
          <p:nvPr/>
        </p:nvSpPr>
        <p:spPr bwMode="auto">
          <a:xfrm>
            <a:off x="6369050" y="4297363"/>
            <a:ext cx="2736850" cy="46196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Ubuntu"/>
              </a:rPr>
              <a:t>vody </a:t>
            </a:r>
            <a:r>
              <a:rPr lang="cs-CZ" altLang="cs-CZ" sz="2400" dirty="0">
                <a:solidFill>
                  <a:srgbClr val="757575"/>
                </a:solidFill>
                <a:latin typeface="+mn-lt"/>
                <a:cs typeface="Calibri" panose="020F0502020204030204" pitchFamily="34" charset="0"/>
              </a:rPr>
              <a:t>1000 kg/ m</a:t>
            </a:r>
            <a:r>
              <a:rPr lang="cs-CZ" altLang="cs-CZ" sz="2400" b="1" dirty="0">
                <a:solidFill>
                  <a:srgbClr val="757575"/>
                </a:solidFill>
                <a:latin typeface="+mn-lt"/>
              </a:rPr>
              <a:t> </a:t>
            </a:r>
            <a:endParaRPr lang="cs-CZ" altLang="cs-CZ" sz="2400" dirty="0">
              <a:latin typeface="+mn-lt"/>
            </a:endParaRPr>
          </a:p>
        </p:txBody>
      </p:sp>
      <p:grpSp>
        <p:nvGrpSpPr>
          <p:cNvPr id="19481" name="Skupina 4100"/>
          <p:cNvGrpSpPr>
            <a:grpSpLocks/>
          </p:cNvGrpSpPr>
          <p:nvPr/>
        </p:nvGrpSpPr>
        <p:grpSpPr bwMode="auto">
          <a:xfrm>
            <a:off x="6583363" y="4811713"/>
            <a:ext cx="2738437" cy="500062"/>
            <a:chOff x="6859408" y="4829049"/>
            <a:chExt cx="2737424" cy="500040"/>
          </a:xfrm>
        </p:grpSpPr>
        <p:sp>
          <p:nvSpPr>
            <p:cNvPr id="19527" name="TextovéPole 26"/>
            <p:cNvSpPr txBox="1">
              <a:spLocks noChangeArrowheads="1"/>
            </p:cNvSpPr>
            <p:nvPr/>
          </p:nvSpPr>
          <p:spPr bwMode="auto">
            <a:xfrm>
              <a:off x="8984732" y="4829049"/>
              <a:ext cx="254580" cy="338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  <p:sp>
          <p:nvSpPr>
            <p:cNvPr id="31" name="TextovéPole 3"/>
            <p:cNvSpPr txBox="1">
              <a:spLocks noChangeArrowheads="1"/>
            </p:cNvSpPr>
            <p:nvPr/>
          </p:nvSpPr>
          <p:spPr bwMode="auto">
            <a:xfrm>
              <a:off x="6859408" y="4867147"/>
              <a:ext cx="2737424" cy="461942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el-GR" altLang="cs-CZ" sz="18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 dirty="0">
                  <a:solidFill>
                    <a:srgbClr val="757575"/>
                  </a:solidFill>
                  <a:latin typeface="Ubuntu"/>
                </a:rPr>
                <a:t>ρ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cs-CZ" altLang="cs-CZ" sz="1600" b="1" dirty="0">
                  <a:solidFill>
                    <a:srgbClr val="757575"/>
                  </a:solidFill>
                  <a:latin typeface="Ubuntu"/>
                </a:rPr>
                <a:t>vody </a:t>
              </a:r>
              <a:r>
                <a:rPr lang="cs-CZ" altLang="cs-CZ" sz="2400" dirty="0">
                  <a:solidFill>
                    <a:srgbClr val="757575"/>
                  </a:solidFill>
                  <a:latin typeface="+mn-lt"/>
                  <a:cs typeface="Calibri" panose="020F0502020204030204" pitchFamily="34" charset="0"/>
                </a:rPr>
                <a:t>1000 kg/ m</a:t>
              </a:r>
              <a:r>
                <a:rPr lang="cs-CZ" altLang="cs-CZ" sz="2400" b="1" dirty="0">
                  <a:solidFill>
                    <a:srgbClr val="757575"/>
                  </a:solidFill>
                  <a:latin typeface="+mn-lt"/>
                </a:rPr>
                <a:t> </a:t>
              </a:r>
              <a:endParaRPr lang="cs-CZ" altLang="cs-CZ" sz="2400" dirty="0">
                <a:latin typeface="+mn-lt"/>
              </a:endParaRPr>
            </a:p>
          </p:txBody>
        </p:sp>
      </p:grpSp>
      <p:sp>
        <p:nvSpPr>
          <p:cNvPr id="32" name="TextovéPole 3"/>
          <p:cNvSpPr txBox="1">
            <a:spLocks noChangeArrowheads="1"/>
          </p:cNvSpPr>
          <p:nvPr/>
        </p:nvSpPr>
        <p:spPr bwMode="auto">
          <a:xfrm>
            <a:off x="6180138" y="5524500"/>
            <a:ext cx="2736850" cy="460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Ubuntu"/>
              </a:rPr>
              <a:t>vody </a:t>
            </a:r>
            <a:r>
              <a:rPr lang="cs-CZ" altLang="cs-CZ" sz="2400" dirty="0">
                <a:solidFill>
                  <a:srgbClr val="757575"/>
                </a:solidFill>
                <a:latin typeface="+mn-lt"/>
                <a:cs typeface="Calibri" panose="020F0502020204030204" pitchFamily="34" charset="0"/>
              </a:rPr>
              <a:t>1000 kg/ m</a:t>
            </a:r>
            <a:r>
              <a:rPr lang="cs-CZ" altLang="cs-CZ" sz="2400" b="1" dirty="0">
                <a:solidFill>
                  <a:srgbClr val="757575"/>
                </a:solidFill>
                <a:latin typeface="+mn-lt"/>
              </a:rPr>
              <a:t> </a:t>
            </a:r>
            <a:endParaRPr lang="cs-CZ" altLang="cs-CZ" sz="2400" dirty="0">
              <a:latin typeface="+mn-lt"/>
            </a:endParaRPr>
          </a:p>
        </p:txBody>
      </p:sp>
      <p:sp>
        <p:nvSpPr>
          <p:cNvPr id="33" name="TextovéPole 3"/>
          <p:cNvSpPr txBox="1">
            <a:spLocks noChangeArrowheads="1"/>
          </p:cNvSpPr>
          <p:nvPr/>
        </p:nvSpPr>
        <p:spPr bwMode="auto">
          <a:xfrm>
            <a:off x="5983288" y="6103938"/>
            <a:ext cx="2738437" cy="46196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Ubuntu"/>
              </a:rPr>
              <a:t>vody </a:t>
            </a:r>
            <a:r>
              <a:rPr lang="cs-CZ" altLang="cs-CZ" sz="2400" dirty="0">
                <a:solidFill>
                  <a:srgbClr val="757575"/>
                </a:solidFill>
                <a:latin typeface="+mn-lt"/>
                <a:cs typeface="Calibri" panose="020F0502020204030204" pitchFamily="34" charset="0"/>
              </a:rPr>
              <a:t>1000 kg/ m</a:t>
            </a:r>
            <a:r>
              <a:rPr lang="cs-CZ" altLang="cs-CZ" sz="2400" b="1" dirty="0">
                <a:solidFill>
                  <a:srgbClr val="757575"/>
                </a:solidFill>
                <a:latin typeface="+mn-lt"/>
              </a:rPr>
              <a:t> </a:t>
            </a:r>
            <a:endParaRPr lang="cs-CZ" altLang="cs-CZ" sz="2400" dirty="0">
              <a:latin typeface="+mn-lt"/>
            </a:endParaRPr>
          </a:p>
        </p:txBody>
      </p:sp>
      <p:sp>
        <p:nvSpPr>
          <p:cNvPr id="36" name="TextovéPole 3"/>
          <p:cNvSpPr txBox="1">
            <a:spLocks noChangeArrowheads="1"/>
          </p:cNvSpPr>
          <p:nvPr/>
        </p:nvSpPr>
        <p:spPr bwMode="auto">
          <a:xfrm>
            <a:off x="6799263" y="3721100"/>
            <a:ext cx="2738437" cy="4619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Ubuntu"/>
              </a:rPr>
              <a:t>vody </a:t>
            </a:r>
            <a:r>
              <a:rPr lang="cs-CZ" altLang="cs-CZ" sz="2400" dirty="0">
                <a:solidFill>
                  <a:srgbClr val="757575"/>
                </a:solidFill>
                <a:latin typeface="+mn-lt"/>
                <a:cs typeface="Calibri" panose="020F0502020204030204" pitchFamily="34" charset="0"/>
              </a:rPr>
              <a:t>1000 kg/ m</a:t>
            </a:r>
            <a:r>
              <a:rPr lang="cs-CZ" altLang="cs-CZ" sz="2400" b="1" dirty="0">
                <a:solidFill>
                  <a:srgbClr val="757575"/>
                </a:solidFill>
                <a:latin typeface="+mn-lt"/>
              </a:rPr>
              <a:t> </a:t>
            </a:r>
            <a:endParaRPr lang="cs-CZ" altLang="cs-CZ" sz="2400" dirty="0">
              <a:latin typeface="+mn-lt"/>
            </a:endParaRPr>
          </a:p>
        </p:txBody>
      </p:sp>
      <p:sp>
        <p:nvSpPr>
          <p:cNvPr id="37" name="TextovéPole 3"/>
          <p:cNvSpPr txBox="1">
            <a:spLocks noChangeArrowheads="1"/>
          </p:cNvSpPr>
          <p:nvPr/>
        </p:nvSpPr>
        <p:spPr bwMode="auto">
          <a:xfrm>
            <a:off x="6526213" y="3106738"/>
            <a:ext cx="2736850" cy="460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Ubuntu"/>
              </a:rPr>
              <a:t>vody </a:t>
            </a:r>
            <a:r>
              <a:rPr lang="cs-CZ" altLang="cs-CZ" sz="2400" dirty="0">
                <a:solidFill>
                  <a:srgbClr val="757575"/>
                </a:solidFill>
                <a:latin typeface="+mn-lt"/>
                <a:cs typeface="Calibri" panose="020F0502020204030204" pitchFamily="34" charset="0"/>
              </a:rPr>
              <a:t>1000 kg/ m</a:t>
            </a:r>
            <a:r>
              <a:rPr lang="cs-CZ" altLang="cs-CZ" sz="2400" b="1" dirty="0">
                <a:solidFill>
                  <a:srgbClr val="757575"/>
                </a:solidFill>
                <a:latin typeface="+mn-lt"/>
              </a:rPr>
              <a:t> </a:t>
            </a:r>
            <a:endParaRPr lang="cs-CZ" altLang="cs-CZ" sz="2400" dirty="0">
              <a:latin typeface="+mn-lt"/>
            </a:endParaRPr>
          </a:p>
        </p:txBody>
      </p:sp>
      <p:sp>
        <p:nvSpPr>
          <p:cNvPr id="38" name="TextovéPole 3"/>
          <p:cNvSpPr txBox="1">
            <a:spLocks noChangeArrowheads="1"/>
          </p:cNvSpPr>
          <p:nvPr/>
        </p:nvSpPr>
        <p:spPr bwMode="auto">
          <a:xfrm>
            <a:off x="6616700" y="2466975"/>
            <a:ext cx="2736850" cy="4619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Ubuntu"/>
              </a:rPr>
              <a:t>vody </a:t>
            </a:r>
            <a:r>
              <a:rPr lang="cs-CZ" altLang="cs-CZ" sz="2400" dirty="0">
                <a:solidFill>
                  <a:srgbClr val="757575"/>
                </a:solidFill>
                <a:latin typeface="+mn-lt"/>
                <a:cs typeface="Calibri" panose="020F0502020204030204" pitchFamily="34" charset="0"/>
              </a:rPr>
              <a:t>1000 kg/ m</a:t>
            </a:r>
            <a:r>
              <a:rPr lang="cs-CZ" altLang="cs-CZ" sz="2400" b="1" dirty="0">
                <a:solidFill>
                  <a:srgbClr val="757575"/>
                </a:solidFill>
                <a:latin typeface="+mn-lt"/>
              </a:rPr>
              <a:t> </a:t>
            </a:r>
            <a:endParaRPr lang="cs-CZ" altLang="cs-CZ" sz="2400" dirty="0">
              <a:latin typeface="+mn-lt"/>
            </a:endParaRPr>
          </a:p>
        </p:txBody>
      </p:sp>
      <p:sp>
        <p:nvSpPr>
          <p:cNvPr id="39" name="TextovéPole 3"/>
          <p:cNvSpPr txBox="1">
            <a:spLocks noChangeArrowheads="1"/>
          </p:cNvSpPr>
          <p:nvPr/>
        </p:nvSpPr>
        <p:spPr bwMode="auto">
          <a:xfrm>
            <a:off x="6253163" y="1270000"/>
            <a:ext cx="2736850" cy="4619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Ubuntu"/>
              </a:rPr>
              <a:t>vody </a:t>
            </a:r>
            <a:r>
              <a:rPr lang="cs-CZ" altLang="cs-CZ" sz="2400" dirty="0">
                <a:solidFill>
                  <a:srgbClr val="757575"/>
                </a:solidFill>
                <a:latin typeface="+mn-lt"/>
                <a:cs typeface="Calibri" panose="020F0502020204030204" pitchFamily="34" charset="0"/>
              </a:rPr>
              <a:t>1000 kg/ m</a:t>
            </a:r>
            <a:r>
              <a:rPr lang="cs-CZ" altLang="cs-CZ" sz="2400" b="1" dirty="0">
                <a:solidFill>
                  <a:srgbClr val="757575"/>
                </a:solidFill>
                <a:latin typeface="+mn-lt"/>
              </a:rPr>
              <a:t> </a:t>
            </a:r>
            <a:endParaRPr lang="cs-CZ" altLang="cs-CZ" sz="2400" dirty="0">
              <a:latin typeface="+mn-lt"/>
            </a:endParaRPr>
          </a:p>
        </p:txBody>
      </p:sp>
      <p:sp>
        <p:nvSpPr>
          <p:cNvPr id="19488" name="TextovéPole 39"/>
          <p:cNvSpPr txBox="1">
            <a:spLocks noChangeArrowheads="1"/>
          </p:cNvSpPr>
          <p:nvPr/>
        </p:nvSpPr>
        <p:spPr bwMode="auto">
          <a:xfrm>
            <a:off x="8497888" y="4210050"/>
            <a:ext cx="255587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489" name="TextovéPole 40"/>
          <p:cNvSpPr txBox="1">
            <a:spLocks noChangeArrowheads="1"/>
          </p:cNvSpPr>
          <p:nvPr/>
        </p:nvSpPr>
        <p:spPr bwMode="auto">
          <a:xfrm>
            <a:off x="8831263" y="3616325"/>
            <a:ext cx="2540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490" name="TextovéPole 41"/>
          <p:cNvSpPr txBox="1">
            <a:spLocks noChangeArrowheads="1"/>
          </p:cNvSpPr>
          <p:nvPr/>
        </p:nvSpPr>
        <p:spPr bwMode="auto">
          <a:xfrm>
            <a:off x="8640763" y="3016250"/>
            <a:ext cx="2540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491" name="TextovéPole 42"/>
          <p:cNvSpPr txBox="1">
            <a:spLocks noChangeArrowheads="1"/>
          </p:cNvSpPr>
          <p:nvPr/>
        </p:nvSpPr>
        <p:spPr bwMode="auto">
          <a:xfrm>
            <a:off x="8624888" y="2376488"/>
            <a:ext cx="25558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492" name="TextovéPole 43"/>
          <p:cNvSpPr txBox="1">
            <a:spLocks noChangeArrowheads="1"/>
          </p:cNvSpPr>
          <p:nvPr/>
        </p:nvSpPr>
        <p:spPr bwMode="auto">
          <a:xfrm>
            <a:off x="8367713" y="1212850"/>
            <a:ext cx="255587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493" name="TextovéPole 44"/>
          <p:cNvSpPr txBox="1">
            <a:spLocks noChangeArrowheads="1"/>
          </p:cNvSpPr>
          <p:nvPr/>
        </p:nvSpPr>
        <p:spPr bwMode="auto">
          <a:xfrm>
            <a:off x="5859463" y="1225550"/>
            <a:ext cx="25558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494" name="TextovéPole 45"/>
          <p:cNvSpPr txBox="1">
            <a:spLocks noChangeArrowheads="1"/>
          </p:cNvSpPr>
          <p:nvPr/>
        </p:nvSpPr>
        <p:spPr bwMode="auto">
          <a:xfrm>
            <a:off x="8113713" y="6021388"/>
            <a:ext cx="2540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495" name="TextovéPole 46"/>
          <p:cNvSpPr txBox="1">
            <a:spLocks noChangeArrowheads="1"/>
          </p:cNvSpPr>
          <p:nvPr/>
        </p:nvSpPr>
        <p:spPr bwMode="auto">
          <a:xfrm>
            <a:off x="8210550" y="5410200"/>
            <a:ext cx="2540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48" name="TextovéPole 3"/>
          <p:cNvSpPr txBox="1">
            <a:spLocks noChangeArrowheads="1"/>
          </p:cNvSpPr>
          <p:nvPr/>
        </p:nvSpPr>
        <p:spPr bwMode="auto">
          <a:xfrm>
            <a:off x="3570288" y="3095625"/>
            <a:ext cx="1346200" cy="4619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oceli 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49" name="TextovéPole 3"/>
          <p:cNvSpPr txBox="1">
            <a:spLocks noChangeArrowheads="1"/>
          </p:cNvSpPr>
          <p:nvPr/>
        </p:nvSpPr>
        <p:spPr bwMode="auto">
          <a:xfrm>
            <a:off x="3305175" y="5495925"/>
            <a:ext cx="1346200" cy="4619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zlata 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50" name="TextovéPole 3"/>
          <p:cNvSpPr txBox="1">
            <a:spLocks noChangeArrowheads="1"/>
          </p:cNvSpPr>
          <p:nvPr/>
        </p:nvSpPr>
        <p:spPr bwMode="auto">
          <a:xfrm>
            <a:off x="3267075" y="6105525"/>
            <a:ext cx="1346200" cy="4619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žuly 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51" name="TextovéPole 3"/>
          <p:cNvSpPr txBox="1">
            <a:spLocks noChangeArrowheads="1"/>
          </p:cNvSpPr>
          <p:nvPr/>
        </p:nvSpPr>
        <p:spPr bwMode="auto">
          <a:xfrm>
            <a:off x="3160713" y="4873625"/>
            <a:ext cx="1831975" cy="4619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kuchyňské soli 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52" name="TextovéPole 3"/>
          <p:cNvSpPr txBox="1">
            <a:spLocks noChangeArrowheads="1"/>
          </p:cNvSpPr>
          <p:nvPr/>
        </p:nvSpPr>
        <p:spPr bwMode="auto">
          <a:xfrm>
            <a:off x="3590925" y="4291013"/>
            <a:ext cx="1347788" cy="46196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skla 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53" name="TextovéPole 3"/>
          <p:cNvSpPr txBox="1">
            <a:spLocks noChangeArrowheads="1"/>
          </p:cNvSpPr>
          <p:nvPr/>
        </p:nvSpPr>
        <p:spPr bwMode="auto">
          <a:xfrm>
            <a:off x="3627438" y="3719513"/>
            <a:ext cx="1346200" cy="460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porcelánu 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54" name="TextovéPole 3"/>
          <p:cNvSpPr txBox="1">
            <a:spLocks noChangeArrowheads="1"/>
          </p:cNvSpPr>
          <p:nvPr/>
        </p:nvSpPr>
        <p:spPr bwMode="auto">
          <a:xfrm>
            <a:off x="3430588" y="1260475"/>
            <a:ext cx="1347787" cy="460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cukru 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55" name="TextovéPole 3"/>
          <p:cNvSpPr txBox="1">
            <a:spLocks noChangeArrowheads="1"/>
          </p:cNvSpPr>
          <p:nvPr/>
        </p:nvSpPr>
        <p:spPr bwMode="auto">
          <a:xfrm>
            <a:off x="3570288" y="2430463"/>
            <a:ext cx="1346200" cy="46196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mosazi 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19504" name="TextovéPole 55"/>
          <p:cNvSpPr txBox="1">
            <a:spLocks noChangeArrowheads="1"/>
          </p:cNvSpPr>
          <p:nvPr/>
        </p:nvSpPr>
        <p:spPr bwMode="auto">
          <a:xfrm>
            <a:off x="4354513" y="1293813"/>
            <a:ext cx="2078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1 600 kg/m &gt; </a:t>
            </a:r>
            <a:endParaRPr lang="cs-CZ" altLang="cs-CZ"/>
          </a:p>
        </p:txBody>
      </p:sp>
      <p:sp>
        <p:nvSpPr>
          <p:cNvPr id="19505" name="TextovéPole 56"/>
          <p:cNvSpPr txBox="1">
            <a:spLocks noChangeArrowheads="1"/>
          </p:cNvSpPr>
          <p:nvPr/>
        </p:nvSpPr>
        <p:spPr bwMode="auto">
          <a:xfrm>
            <a:off x="4686300" y="2473325"/>
            <a:ext cx="2079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8 600 kg/m &gt; </a:t>
            </a:r>
            <a:endParaRPr lang="cs-CZ" altLang="cs-CZ"/>
          </a:p>
        </p:txBody>
      </p:sp>
      <p:sp>
        <p:nvSpPr>
          <p:cNvPr id="19506" name="TextovéPole 57"/>
          <p:cNvSpPr txBox="1">
            <a:spLocks noChangeArrowheads="1"/>
          </p:cNvSpPr>
          <p:nvPr/>
        </p:nvSpPr>
        <p:spPr bwMode="auto">
          <a:xfrm>
            <a:off x="4527550" y="3141663"/>
            <a:ext cx="20780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8 000 kg/m &gt; </a:t>
            </a:r>
            <a:endParaRPr lang="cs-CZ" altLang="cs-CZ"/>
          </a:p>
        </p:txBody>
      </p:sp>
      <p:sp>
        <p:nvSpPr>
          <p:cNvPr id="19507" name="TextovéPole 58"/>
          <p:cNvSpPr txBox="1">
            <a:spLocks noChangeArrowheads="1"/>
          </p:cNvSpPr>
          <p:nvPr/>
        </p:nvSpPr>
        <p:spPr bwMode="auto">
          <a:xfrm>
            <a:off x="4899025" y="3727450"/>
            <a:ext cx="2079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2 400 kg/m &gt; </a:t>
            </a:r>
            <a:endParaRPr lang="cs-CZ" altLang="cs-CZ"/>
          </a:p>
        </p:txBody>
      </p:sp>
      <p:sp>
        <p:nvSpPr>
          <p:cNvPr id="19508" name="TextovéPole 59"/>
          <p:cNvSpPr txBox="1">
            <a:spLocks noChangeArrowheads="1"/>
          </p:cNvSpPr>
          <p:nvPr/>
        </p:nvSpPr>
        <p:spPr bwMode="auto">
          <a:xfrm>
            <a:off x="4449763" y="4311650"/>
            <a:ext cx="20780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4 700 kg/m &gt; </a:t>
            </a:r>
            <a:endParaRPr lang="cs-CZ" altLang="cs-CZ"/>
          </a:p>
        </p:txBody>
      </p:sp>
      <p:sp>
        <p:nvSpPr>
          <p:cNvPr id="19509" name="TextovéPole 60"/>
          <p:cNvSpPr txBox="1">
            <a:spLocks noChangeArrowheads="1"/>
          </p:cNvSpPr>
          <p:nvPr/>
        </p:nvSpPr>
        <p:spPr bwMode="auto">
          <a:xfrm>
            <a:off x="4737100" y="4879975"/>
            <a:ext cx="2079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2 160 kg/m &gt; </a:t>
            </a:r>
            <a:endParaRPr lang="cs-CZ" altLang="cs-CZ"/>
          </a:p>
        </p:txBody>
      </p:sp>
      <p:sp>
        <p:nvSpPr>
          <p:cNvPr id="19510" name="TextovéPole 61"/>
          <p:cNvSpPr txBox="1">
            <a:spLocks noChangeArrowheads="1"/>
          </p:cNvSpPr>
          <p:nvPr/>
        </p:nvSpPr>
        <p:spPr bwMode="auto">
          <a:xfrm>
            <a:off x="4114800" y="5513388"/>
            <a:ext cx="2233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13 800 kg/m &gt; </a:t>
            </a:r>
            <a:endParaRPr lang="cs-CZ" altLang="cs-CZ"/>
          </a:p>
        </p:txBody>
      </p:sp>
      <p:sp>
        <p:nvSpPr>
          <p:cNvPr id="19511" name="TextovéPole 62"/>
          <p:cNvSpPr txBox="1">
            <a:spLocks noChangeArrowheads="1"/>
          </p:cNvSpPr>
          <p:nvPr/>
        </p:nvSpPr>
        <p:spPr bwMode="auto">
          <a:xfrm>
            <a:off x="4021138" y="6115050"/>
            <a:ext cx="2078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2 900 kg/m &gt; </a:t>
            </a:r>
            <a:endParaRPr lang="cs-CZ" altLang="cs-CZ"/>
          </a:p>
        </p:txBody>
      </p:sp>
      <p:sp>
        <p:nvSpPr>
          <p:cNvPr id="19512" name="TextovéPole 65"/>
          <p:cNvSpPr txBox="1">
            <a:spLocks noChangeArrowheads="1"/>
          </p:cNvSpPr>
          <p:nvPr/>
        </p:nvSpPr>
        <p:spPr bwMode="auto">
          <a:xfrm>
            <a:off x="5537200" y="6010275"/>
            <a:ext cx="255588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513" name="TextovéPole 66"/>
          <p:cNvSpPr txBox="1">
            <a:spLocks noChangeArrowheads="1"/>
          </p:cNvSpPr>
          <p:nvPr/>
        </p:nvSpPr>
        <p:spPr bwMode="auto">
          <a:xfrm>
            <a:off x="5767388" y="5438775"/>
            <a:ext cx="2540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514" name="TextovéPole 67"/>
          <p:cNvSpPr txBox="1">
            <a:spLocks noChangeArrowheads="1"/>
          </p:cNvSpPr>
          <p:nvPr/>
        </p:nvSpPr>
        <p:spPr bwMode="auto">
          <a:xfrm>
            <a:off x="6253163" y="4819650"/>
            <a:ext cx="2540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515" name="TextovéPole 68"/>
          <p:cNvSpPr txBox="1">
            <a:spLocks noChangeArrowheads="1"/>
          </p:cNvSpPr>
          <p:nvPr/>
        </p:nvSpPr>
        <p:spPr bwMode="auto">
          <a:xfrm>
            <a:off x="6040438" y="4224338"/>
            <a:ext cx="25558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516" name="TextovéPole 69"/>
          <p:cNvSpPr txBox="1">
            <a:spLocks noChangeArrowheads="1"/>
          </p:cNvSpPr>
          <p:nvPr/>
        </p:nvSpPr>
        <p:spPr bwMode="auto">
          <a:xfrm>
            <a:off x="6386513" y="3640138"/>
            <a:ext cx="2540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517" name="TextovéPole 70"/>
          <p:cNvSpPr txBox="1">
            <a:spLocks noChangeArrowheads="1"/>
          </p:cNvSpPr>
          <p:nvPr/>
        </p:nvSpPr>
        <p:spPr bwMode="auto">
          <a:xfrm>
            <a:off x="6053138" y="3040063"/>
            <a:ext cx="2540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518" name="TextovéPole 71"/>
          <p:cNvSpPr txBox="1">
            <a:spLocks noChangeArrowheads="1"/>
          </p:cNvSpPr>
          <p:nvPr/>
        </p:nvSpPr>
        <p:spPr bwMode="auto">
          <a:xfrm>
            <a:off x="6211888" y="2382838"/>
            <a:ext cx="2540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519" name="TextovéPole 16"/>
          <p:cNvSpPr txBox="1">
            <a:spLocks noChangeArrowheads="1"/>
          </p:cNvSpPr>
          <p:nvPr/>
        </p:nvSpPr>
        <p:spPr bwMode="auto">
          <a:xfrm>
            <a:off x="873125" y="2454275"/>
            <a:ext cx="981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mosaz</a:t>
            </a:r>
          </a:p>
        </p:txBody>
      </p:sp>
      <p:sp>
        <p:nvSpPr>
          <p:cNvPr id="19520" name="TextovéPole 25"/>
          <p:cNvSpPr txBox="1">
            <a:spLocks noChangeArrowheads="1"/>
          </p:cNvSpPr>
          <p:nvPr/>
        </p:nvSpPr>
        <p:spPr bwMode="auto">
          <a:xfrm>
            <a:off x="873125" y="3073400"/>
            <a:ext cx="7000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ocel</a:t>
            </a:r>
          </a:p>
        </p:txBody>
      </p:sp>
      <p:sp>
        <p:nvSpPr>
          <p:cNvPr id="19521" name="TextovéPole 4095"/>
          <p:cNvSpPr txBox="1">
            <a:spLocks noChangeArrowheads="1"/>
          </p:cNvSpPr>
          <p:nvPr/>
        </p:nvSpPr>
        <p:spPr bwMode="auto">
          <a:xfrm>
            <a:off x="809625" y="3800475"/>
            <a:ext cx="1892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porcelán</a:t>
            </a:r>
          </a:p>
        </p:txBody>
      </p:sp>
      <p:sp>
        <p:nvSpPr>
          <p:cNvPr id="19522" name="TextovéPole 4096"/>
          <p:cNvSpPr txBox="1">
            <a:spLocks noChangeArrowheads="1"/>
          </p:cNvSpPr>
          <p:nvPr/>
        </p:nvSpPr>
        <p:spPr bwMode="auto">
          <a:xfrm flipH="1">
            <a:off x="836613" y="4387850"/>
            <a:ext cx="14144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sklo</a:t>
            </a:r>
          </a:p>
        </p:txBody>
      </p:sp>
      <p:sp>
        <p:nvSpPr>
          <p:cNvPr id="19523" name="TextovéPole 4099"/>
          <p:cNvSpPr txBox="1">
            <a:spLocks noChangeArrowheads="1"/>
          </p:cNvSpPr>
          <p:nvPr/>
        </p:nvSpPr>
        <p:spPr bwMode="auto">
          <a:xfrm>
            <a:off x="747713" y="4926013"/>
            <a:ext cx="18938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kuchyňská sůl</a:t>
            </a:r>
          </a:p>
        </p:txBody>
      </p:sp>
      <p:sp>
        <p:nvSpPr>
          <p:cNvPr id="19524" name="TextovéPole 4101"/>
          <p:cNvSpPr txBox="1">
            <a:spLocks noChangeArrowheads="1"/>
          </p:cNvSpPr>
          <p:nvPr/>
        </p:nvSpPr>
        <p:spPr bwMode="auto">
          <a:xfrm>
            <a:off x="771525" y="5513388"/>
            <a:ext cx="782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zlato</a:t>
            </a:r>
          </a:p>
        </p:txBody>
      </p:sp>
      <p:sp>
        <p:nvSpPr>
          <p:cNvPr id="19525" name="TextovéPole 4102"/>
          <p:cNvSpPr txBox="1">
            <a:spLocks noChangeArrowheads="1"/>
          </p:cNvSpPr>
          <p:nvPr/>
        </p:nvSpPr>
        <p:spPr bwMode="auto">
          <a:xfrm>
            <a:off x="815975" y="6076950"/>
            <a:ext cx="685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žula</a:t>
            </a:r>
          </a:p>
        </p:txBody>
      </p:sp>
      <p:sp>
        <p:nvSpPr>
          <p:cNvPr id="4104" name="Obdélník 4103"/>
          <p:cNvSpPr/>
          <p:nvPr/>
        </p:nvSpPr>
        <p:spPr>
          <a:xfrm>
            <a:off x="145578" y="820738"/>
            <a:ext cx="11815762" cy="60372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</p:childTnLst>
        </p:cTn>
      </p:par>
    </p:tnLst>
    <p:bldLst>
      <p:bldP spid="410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4"/>
          <p:cNvSpPr txBox="1">
            <a:spLocks noChangeArrowheads="1"/>
          </p:cNvSpPr>
          <p:nvPr/>
        </p:nvSpPr>
        <p:spPr bwMode="auto">
          <a:xfrm>
            <a:off x="246063" y="0"/>
            <a:ext cx="93900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Doplň tabulku o těleso, které se bude ve vodě </a:t>
            </a:r>
            <a:r>
              <a:rPr lang="cs-CZ" altLang="cs-CZ" sz="2400" dirty="0" smtClean="0"/>
              <a:t>vznášet, </a:t>
            </a:r>
            <a:endParaRPr lang="cs-CZ" altLang="cs-CZ" sz="2400" dirty="0"/>
          </a:p>
          <a:p>
            <a:pPr eaLnBrk="1" hangingPunct="1"/>
            <a:r>
              <a:rPr lang="cs-CZ" altLang="cs-CZ" sz="2400" dirty="0"/>
              <a:t> a  zdůvodni svá rozhodnutí. Proveď kontrolu kliknutím na černý obdélník.</a:t>
            </a: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582613" y="830263"/>
            <a:ext cx="8431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Pevná látka                           </a:t>
            </a:r>
            <a:r>
              <a:rPr lang="cs-CZ" altLang="cs-CZ" sz="2400" dirty="0" smtClean="0"/>
              <a:t>zdůvodnění, </a:t>
            </a:r>
            <a:r>
              <a:rPr lang="cs-CZ" altLang="cs-CZ" sz="2400" dirty="0"/>
              <a:t>proč se bude těleso vznášet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44488" y="830263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44488" y="1292225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25438" y="2014538"/>
            <a:ext cx="115014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25438" y="4191000"/>
            <a:ext cx="115014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4488" y="48402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25438" y="5529263"/>
            <a:ext cx="115014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25438" y="6191250"/>
            <a:ext cx="115014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cxnSpLocks/>
          </p:cNvCxnSpPr>
          <p:nvPr/>
        </p:nvCxnSpPr>
        <p:spPr>
          <a:xfrm>
            <a:off x="344488" y="830263"/>
            <a:ext cx="0" cy="11842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213100" y="830263"/>
            <a:ext cx="0" cy="11842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11807825" y="830263"/>
            <a:ext cx="0" cy="11842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4" name="TextovéPole 4"/>
          <p:cNvSpPr txBox="1">
            <a:spLocks noChangeArrowheads="1"/>
          </p:cNvSpPr>
          <p:nvPr/>
        </p:nvSpPr>
        <p:spPr bwMode="auto">
          <a:xfrm>
            <a:off x="509588" y="3414713"/>
            <a:ext cx="95710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Doplň tabulku o tělesa i kapaliny, které </a:t>
            </a:r>
            <a:r>
              <a:rPr lang="cs-CZ" altLang="cs-CZ" sz="2400" dirty="0" smtClean="0"/>
              <a:t>budou </a:t>
            </a:r>
            <a:r>
              <a:rPr lang="cs-CZ" altLang="cs-CZ" sz="2400" dirty="0"/>
              <a:t>ve vodě stoupat </a:t>
            </a:r>
            <a:r>
              <a:rPr lang="cs-CZ" altLang="cs-CZ" sz="2400" dirty="0" smtClean="0"/>
              <a:t>vzhůru</a:t>
            </a:r>
            <a:r>
              <a:rPr lang="cs-CZ" altLang="cs-CZ" sz="2400" dirty="0"/>
              <a:t>,</a:t>
            </a:r>
          </a:p>
          <a:p>
            <a:pPr eaLnBrk="1" hangingPunct="1"/>
            <a:r>
              <a:rPr lang="cs-CZ" altLang="cs-CZ" sz="2400" dirty="0"/>
              <a:t> a  zdůvodni svá rozhodnutí. Proveď kontrolu kliknutím na černý obdélník.</a:t>
            </a:r>
          </a:p>
        </p:txBody>
      </p:sp>
      <p:sp>
        <p:nvSpPr>
          <p:cNvPr id="20495" name="TextovéPole 23"/>
          <p:cNvSpPr txBox="1">
            <a:spLocks noChangeArrowheads="1"/>
          </p:cNvSpPr>
          <p:nvPr/>
        </p:nvSpPr>
        <p:spPr bwMode="auto">
          <a:xfrm>
            <a:off x="509588" y="4281488"/>
            <a:ext cx="9969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Pevné látky nebo kapaliny         zdůvodnění, proč budou ve vodě stoupat vzhůru</a:t>
            </a:r>
          </a:p>
        </p:txBody>
      </p:sp>
      <p:cxnSp>
        <p:nvCxnSpPr>
          <p:cNvPr id="25" name="Přímá spojnice 24"/>
          <p:cNvCxnSpPr/>
          <p:nvPr/>
        </p:nvCxnSpPr>
        <p:spPr>
          <a:xfrm>
            <a:off x="344488" y="6861175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>
            <a:off x="344488" y="4127500"/>
            <a:ext cx="0" cy="27305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</p:cNvCxnSpPr>
          <p:nvPr/>
        </p:nvCxnSpPr>
        <p:spPr>
          <a:xfrm>
            <a:off x="4221163" y="4200525"/>
            <a:ext cx="0" cy="26860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11807825" y="4127500"/>
            <a:ext cx="19050" cy="27590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0" name="TextovéPole 2"/>
          <p:cNvSpPr txBox="1">
            <a:spLocks noChangeArrowheads="1"/>
          </p:cNvSpPr>
          <p:nvPr/>
        </p:nvSpPr>
        <p:spPr bwMode="auto">
          <a:xfrm>
            <a:off x="611188" y="2122488"/>
            <a:ext cx="8431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Pevná látka                           zdůvodnění proč se bude těleso vznášet</a:t>
            </a:r>
          </a:p>
        </p:txBody>
      </p:sp>
      <p:cxnSp>
        <p:nvCxnSpPr>
          <p:cNvPr id="30" name="Přímá spojnice 29"/>
          <p:cNvCxnSpPr/>
          <p:nvPr/>
        </p:nvCxnSpPr>
        <p:spPr>
          <a:xfrm>
            <a:off x="373063" y="2122488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73063" y="2584450"/>
            <a:ext cx="115030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54013" y="3306763"/>
            <a:ext cx="115014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373063" y="2122488"/>
            <a:ext cx="0" cy="11842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3241675" y="2122488"/>
            <a:ext cx="0" cy="11842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11836400" y="2122488"/>
            <a:ext cx="0" cy="11842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7" name="TextovéPole 6"/>
          <p:cNvSpPr txBox="1">
            <a:spLocks noChangeArrowheads="1"/>
          </p:cNvSpPr>
          <p:nvPr/>
        </p:nvSpPr>
        <p:spPr bwMode="auto">
          <a:xfrm>
            <a:off x="527050" y="2733675"/>
            <a:ext cx="2562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Dřevo dubové</a:t>
            </a:r>
          </a:p>
        </p:txBody>
      </p:sp>
      <p:grpSp>
        <p:nvGrpSpPr>
          <p:cNvPr id="20508" name="Skupina 35"/>
          <p:cNvGrpSpPr>
            <a:grpSpLocks/>
          </p:cNvGrpSpPr>
          <p:nvPr/>
        </p:nvGrpSpPr>
        <p:grpSpPr bwMode="auto">
          <a:xfrm>
            <a:off x="7253288" y="2576513"/>
            <a:ext cx="2736850" cy="601662"/>
            <a:chOff x="7386031" y="4710162"/>
            <a:chExt cx="2737424" cy="601055"/>
          </a:xfrm>
        </p:grpSpPr>
        <p:sp>
          <p:nvSpPr>
            <p:cNvPr id="20513" name="TextovéPole 36"/>
            <p:cNvSpPr txBox="1">
              <a:spLocks noChangeArrowheads="1"/>
            </p:cNvSpPr>
            <p:nvPr/>
          </p:nvSpPr>
          <p:spPr bwMode="auto">
            <a:xfrm>
              <a:off x="9454018" y="4710162"/>
              <a:ext cx="254580" cy="338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  <p:sp>
          <p:nvSpPr>
            <p:cNvPr id="38" name="TextovéPole 3"/>
            <p:cNvSpPr txBox="1">
              <a:spLocks noChangeArrowheads="1"/>
            </p:cNvSpPr>
            <p:nvPr/>
          </p:nvSpPr>
          <p:spPr bwMode="auto">
            <a:xfrm>
              <a:off x="7386031" y="4849721"/>
              <a:ext cx="2737424" cy="461496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el-GR" altLang="cs-CZ" sz="18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 dirty="0">
                  <a:solidFill>
                    <a:srgbClr val="757575"/>
                  </a:solidFill>
                  <a:latin typeface="Ubuntu"/>
                </a:rPr>
                <a:t>ρ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cs-CZ" altLang="cs-CZ" sz="1600" b="1" dirty="0">
                  <a:solidFill>
                    <a:srgbClr val="757575"/>
                  </a:solidFill>
                  <a:latin typeface="Ubuntu"/>
                </a:rPr>
                <a:t>vody </a:t>
              </a:r>
              <a:r>
                <a:rPr lang="cs-CZ" altLang="cs-CZ" sz="2400" dirty="0">
                  <a:solidFill>
                    <a:srgbClr val="757575"/>
                  </a:solidFill>
                  <a:latin typeface="+mn-lt"/>
                  <a:cs typeface="Calibri" panose="020F0502020204030204" pitchFamily="34" charset="0"/>
                </a:rPr>
                <a:t>1000 kg/ m</a:t>
              </a:r>
              <a:r>
                <a:rPr lang="cs-CZ" altLang="cs-CZ" sz="2400" b="1" dirty="0">
                  <a:solidFill>
                    <a:srgbClr val="757575"/>
                  </a:solidFill>
                  <a:latin typeface="+mn-lt"/>
                </a:rPr>
                <a:t> </a:t>
              </a:r>
              <a:endParaRPr lang="cs-CZ" altLang="cs-CZ" sz="2400" dirty="0">
                <a:latin typeface="+mn-lt"/>
              </a:endParaRPr>
            </a:p>
          </p:txBody>
        </p:sp>
      </p:grpSp>
      <p:sp>
        <p:nvSpPr>
          <p:cNvPr id="42" name="TextovéPole 3"/>
          <p:cNvSpPr txBox="1">
            <a:spLocks noChangeArrowheads="1"/>
          </p:cNvSpPr>
          <p:nvPr/>
        </p:nvSpPr>
        <p:spPr bwMode="auto">
          <a:xfrm>
            <a:off x="3481388" y="2711450"/>
            <a:ext cx="1981200" cy="4619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l-GR" altLang="cs-CZ" sz="18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1600" b="1" dirty="0">
                <a:solidFill>
                  <a:srgbClr val="757575"/>
                </a:solidFill>
                <a:latin typeface="+mn-lt"/>
              </a:rPr>
              <a:t>dřeva dubového 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 dirty="0"/>
          </a:p>
        </p:txBody>
      </p:sp>
      <p:sp>
        <p:nvSpPr>
          <p:cNvPr id="20510" name="TextovéPole 43"/>
          <p:cNvSpPr txBox="1">
            <a:spLocks noChangeArrowheads="1"/>
          </p:cNvSpPr>
          <p:nvPr/>
        </p:nvSpPr>
        <p:spPr bwMode="auto">
          <a:xfrm>
            <a:off x="5270500" y="2732088"/>
            <a:ext cx="2149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=</a:t>
            </a:r>
            <a:r>
              <a:rPr lang="cs-CZ" altLang="cs-CZ" sz="2400"/>
              <a:t> 1 000 kg/m  = </a:t>
            </a:r>
            <a:endParaRPr lang="cs-CZ" altLang="cs-CZ"/>
          </a:p>
        </p:txBody>
      </p:sp>
      <p:sp>
        <p:nvSpPr>
          <p:cNvPr id="20511" name="TextovéPole 44"/>
          <p:cNvSpPr txBox="1">
            <a:spLocks noChangeArrowheads="1"/>
          </p:cNvSpPr>
          <p:nvPr/>
        </p:nvSpPr>
        <p:spPr bwMode="auto">
          <a:xfrm>
            <a:off x="6816725" y="2620963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34938" y="2070100"/>
            <a:ext cx="11788775" cy="12795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3"/>
          <p:cNvSpPr txBox="1">
            <a:spLocks noChangeArrowheads="1"/>
          </p:cNvSpPr>
          <p:nvPr/>
        </p:nvSpPr>
        <p:spPr bwMode="auto">
          <a:xfrm>
            <a:off x="3756025" y="4910138"/>
            <a:ext cx="8015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>
                <a:solidFill>
                  <a:srgbClr val="757575"/>
                </a:solidFill>
                <a:latin typeface="Ubuntu"/>
              </a:rPr>
              <a:t> </a:t>
            </a:r>
            <a:r>
              <a:rPr lang="cs-CZ" altLang="cs-CZ" sz="2000" b="1">
                <a:solidFill>
                  <a:srgbClr val="757575"/>
                </a:solidFill>
                <a:latin typeface="Ubuntu"/>
              </a:rPr>
              <a:t>mořské vody </a:t>
            </a:r>
            <a:endParaRPr lang="cs-CZ" altLang="cs-CZ" sz="2000"/>
          </a:p>
        </p:txBody>
      </p:sp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538163" y="1023938"/>
            <a:ext cx="184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2400"/>
          </a:p>
        </p:txBody>
      </p:sp>
      <p:grpSp>
        <p:nvGrpSpPr>
          <p:cNvPr id="21510" name="Skupina 40"/>
          <p:cNvGrpSpPr>
            <a:grpSpLocks/>
          </p:cNvGrpSpPr>
          <p:nvPr/>
        </p:nvGrpSpPr>
        <p:grpSpPr bwMode="auto">
          <a:xfrm>
            <a:off x="334963" y="392113"/>
            <a:ext cx="11522075" cy="2695575"/>
            <a:chOff x="354806" y="1800435"/>
            <a:chExt cx="11522075" cy="2695575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354806" y="1800435"/>
              <a:ext cx="115014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373856" y="2449722"/>
              <a:ext cx="115030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354806" y="3138697"/>
              <a:ext cx="115014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354806" y="3800685"/>
              <a:ext cx="115014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542" name="TextovéPole 23"/>
            <p:cNvSpPr txBox="1">
              <a:spLocks noChangeArrowheads="1"/>
            </p:cNvSpPr>
            <p:nvPr/>
          </p:nvSpPr>
          <p:spPr bwMode="auto">
            <a:xfrm>
              <a:off x="538185" y="1891708"/>
              <a:ext cx="9969500" cy="461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Pevné látky nebo kapaliny         zdůvodnění, proč budou ve vodě stoupat vzhůru</a:t>
              </a: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373856" y="4470610"/>
              <a:ext cx="115030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cxnSpLocks/>
            </p:cNvCxnSpPr>
            <p:nvPr/>
          </p:nvCxnSpPr>
          <p:spPr>
            <a:xfrm>
              <a:off x="373856" y="1800435"/>
              <a:ext cx="0" cy="26670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cxnSpLocks/>
            </p:cNvCxnSpPr>
            <p:nvPr/>
          </p:nvCxnSpPr>
          <p:spPr>
            <a:xfrm>
              <a:off x="4250531" y="1809960"/>
              <a:ext cx="0" cy="26860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</p:cNvCxnSpPr>
            <p:nvPr/>
          </p:nvCxnSpPr>
          <p:spPr>
            <a:xfrm>
              <a:off x="11818143" y="1809960"/>
              <a:ext cx="19050" cy="265747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1547" name="Skupina 18"/>
            <p:cNvGrpSpPr>
              <a:grpSpLocks/>
            </p:cNvGrpSpPr>
            <p:nvPr/>
          </p:nvGrpSpPr>
          <p:grpSpPr bwMode="auto">
            <a:xfrm>
              <a:off x="8057022" y="2517896"/>
              <a:ext cx="2737424" cy="500040"/>
              <a:chOff x="6859408" y="4829049"/>
              <a:chExt cx="2737424" cy="500040"/>
            </a:xfrm>
          </p:grpSpPr>
          <p:sp>
            <p:nvSpPr>
              <p:cNvPr id="21564" name="TextovéPole 19"/>
              <p:cNvSpPr txBox="1">
                <a:spLocks noChangeArrowheads="1"/>
              </p:cNvSpPr>
              <p:nvPr/>
            </p:nvSpPr>
            <p:spPr bwMode="auto">
              <a:xfrm>
                <a:off x="8984732" y="4829049"/>
                <a:ext cx="254580" cy="33854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altLang="cs-CZ" sz="1600"/>
                  <a:t>3</a:t>
                </a:r>
              </a:p>
            </p:txBody>
          </p:sp>
          <p:sp>
            <p:nvSpPr>
              <p:cNvPr id="21" name="TextovéPole 3"/>
              <p:cNvSpPr txBox="1">
                <a:spLocks noChangeArrowheads="1"/>
              </p:cNvSpPr>
              <p:nvPr/>
            </p:nvSpPr>
            <p:spPr bwMode="auto">
              <a:xfrm>
                <a:off x="6859742" y="4867238"/>
                <a:ext cx="2736850" cy="4619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>
                <a:spAutoFit/>
              </a:bodyPr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fontAlgn="base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fontAlgn="base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fontAlgn="base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fontAlgn="base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  <a:defRPr/>
                </a:pPr>
                <a:r>
                  <a:rPr lang="el-GR" altLang="cs-CZ" sz="1800" b="1" dirty="0">
                    <a:solidFill>
                      <a:srgbClr val="757575"/>
                    </a:solidFill>
                    <a:latin typeface="Ubuntu"/>
                  </a:rPr>
                  <a:t> </a:t>
                </a:r>
                <a:r>
                  <a:rPr lang="el-GR" altLang="cs-CZ" sz="2400" b="1" dirty="0">
                    <a:solidFill>
                      <a:srgbClr val="757575"/>
                    </a:solidFill>
                    <a:latin typeface="Ubuntu"/>
                  </a:rPr>
                  <a:t>ρ</a:t>
                </a:r>
                <a:r>
                  <a:rPr lang="cs-CZ" altLang="cs-CZ" sz="2400" b="1" dirty="0">
                    <a:solidFill>
                      <a:srgbClr val="757575"/>
                    </a:solidFill>
                    <a:latin typeface="Ubuntu"/>
                  </a:rPr>
                  <a:t> </a:t>
                </a:r>
                <a:r>
                  <a:rPr lang="cs-CZ" altLang="cs-CZ" sz="1600" b="1" dirty="0">
                    <a:solidFill>
                      <a:srgbClr val="757575"/>
                    </a:solidFill>
                    <a:latin typeface="Ubuntu"/>
                  </a:rPr>
                  <a:t>vody </a:t>
                </a:r>
                <a:r>
                  <a:rPr lang="cs-CZ" altLang="cs-CZ" sz="2400" dirty="0">
                    <a:solidFill>
                      <a:srgbClr val="757575"/>
                    </a:solidFill>
                    <a:latin typeface="+mn-lt"/>
                    <a:cs typeface="Calibri" panose="020F0502020204030204" pitchFamily="34" charset="0"/>
                  </a:rPr>
                  <a:t>1000 kg/ m</a:t>
                </a:r>
                <a:r>
                  <a:rPr lang="cs-CZ" altLang="cs-CZ" sz="2400" b="1" dirty="0">
                    <a:solidFill>
                      <a:srgbClr val="757575"/>
                    </a:solidFill>
                    <a:latin typeface="+mn-lt"/>
                  </a:rPr>
                  <a:t> </a:t>
                </a:r>
                <a:endParaRPr lang="cs-CZ" altLang="cs-CZ" sz="2400" dirty="0">
                  <a:latin typeface="+mn-lt"/>
                </a:endParaRPr>
              </a:p>
            </p:txBody>
          </p:sp>
        </p:grpSp>
        <p:sp>
          <p:nvSpPr>
            <p:cNvPr id="22" name="TextovéPole 3"/>
            <p:cNvSpPr txBox="1">
              <a:spLocks noChangeArrowheads="1"/>
            </p:cNvSpPr>
            <p:nvPr/>
          </p:nvSpPr>
          <p:spPr bwMode="auto">
            <a:xfrm>
              <a:off x="4321968" y="2575135"/>
              <a:ext cx="2339975" cy="461962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el-GR" altLang="cs-CZ" sz="18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 dirty="0">
                  <a:solidFill>
                    <a:srgbClr val="757575"/>
                  </a:solidFill>
                  <a:latin typeface="Ubuntu"/>
                </a:rPr>
                <a:t>ρ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cs-CZ" altLang="cs-CZ" sz="1600" b="1" dirty="0">
                  <a:solidFill>
                    <a:srgbClr val="757575"/>
                  </a:solidFill>
                  <a:latin typeface="+mn-lt"/>
                </a:rPr>
                <a:t>dřeva jehličnatého 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endParaRPr lang="cs-CZ" altLang="cs-CZ" sz="2400" dirty="0"/>
            </a:p>
          </p:txBody>
        </p:sp>
        <p:sp>
          <p:nvSpPr>
            <p:cNvPr id="21549" name="TextovéPole 22"/>
            <p:cNvSpPr txBox="1">
              <a:spLocks noChangeArrowheads="1"/>
            </p:cNvSpPr>
            <p:nvPr/>
          </p:nvSpPr>
          <p:spPr bwMode="auto">
            <a:xfrm>
              <a:off x="6820803" y="3779245"/>
              <a:ext cx="177489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  <p:sp>
          <p:nvSpPr>
            <p:cNvPr id="21550" name="TextovéPole 23"/>
            <p:cNvSpPr txBox="1">
              <a:spLocks noChangeArrowheads="1"/>
            </p:cNvSpPr>
            <p:nvPr/>
          </p:nvSpPr>
          <p:spPr bwMode="auto">
            <a:xfrm>
              <a:off x="664738" y="2566401"/>
              <a:ext cx="218983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dřevo jehličnaté</a:t>
              </a:r>
            </a:p>
          </p:txBody>
        </p:sp>
        <p:sp>
          <p:nvSpPr>
            <p:cNvPr id="21551" name="TextovéPole 24"/>
            <p:cNvSpPr txBox="1">
              <a:spLocks noChangeArrowheads="1"/>
            </p:cNvSpPr>
            <p:nvPr/>
          </p:nvSpPr>
          <p:spPr bwMode="auto">
            <a:xfrm>
              <a:off x="6344313" y="2566400"/>
              <a:ext cx="19925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=</a:t>
              </a:r>
              <a:r>
                <a:rPr lang="cs-CZ" altLang="cs-CZ" sz="2400"/>
                <a:t> 600 kg/m  &lt;  </a:t>
              </a:r>
              <a:endParaRPr lang="cs-CZ" altLang="cs-CZ"/>
            </a:p>
          </p:txBody>
        </p:sp>
        <p:sp>
          <p:nvSpPr>
            <p:cNvPr id="21552" name="TextovéPole 25"/>
            <p:cNvSpPr txBox="1">
              <a:spLocks noChangeArrowheads="1"/>
            </p:cNvSpPr>
            <p:nvPr/>
          </p:nvSpPr>
          <p:spPr bwMode="auto">
            <a:xfrm>
              <a:off x="7635016" y="2451688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  <p:sp>
          <p:nvSpPr>
            <p:cNvPr id="21553" name="TextovéPole 26"/>
            <p:cNvSpPr txBox="1">
              <a:spLocks noChangeArrowheads="1"/>
            </p:cNvSpPr>
            <p:nvPr/>
          </p:nvSpPr>
          <p:spPr bwMode="auto">
            <a:xfrm>
              <a:off x="673342" y="3241241"/>
              <a:ext cx="57099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led</a:t>
              </a:r>
            </a:p>
          </p:txBody>
        </p:sp>
        <p:sp>
          <p:nvSpPr>
            <p:cNvPr id="28" name="TextovéPole 3"/>
            <p:cNvSpPr txBox="1">
              <a:spLocks noChangeArrowheads="1"/>
            </p:cNvSpPr>
            <p:nvPr/>
          </p:nvSpPr>
          <p:spPr bwMode="auto">
            <a:xfrm>
              <a:off x="4588668" y="3227597"/>
              <a:ext cx="960438" cy="461963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el-GR" altLang="cs-CZ" sz="18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 dirty="0">
                  <a:solidFill>
                    <a:srgbClr val="757575"/>
                  </a:solidFill>
                  <a:latin typeface="Ubuntu"/>
                </a:rPr>
                <a:t>ρ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cs-CZ" altLang="cs-CZ" sz="1600" b="1" dirty="0">
                  <a:solidFill>
                    <a:srgbClr val="757575"/>
                  </a:solidFill>
                  <a:latin typeface="+mn-lt"/>
                </a:rPr>
                <a:t>ledu 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endParaRPr lang="cs-CZ" altLang="cs-CZ" sz="2400" dirty="0"/>
            </a:p>
          </p:txBody>
        </p:sp>
        <p:sp>
          <p:nvSpPr>
            <p:cNvPr id="21555" name="TextovéPole 28"/>
            <p:cNvSpPr txBox="1">
              <a:spLocks noChangeArrowheads="1"/>
            </p:cNvSpPr>
            <p:nvPr/>
          </p:nvSpPr>
          <p:spPr bwMode="auto">
            <a:xfrm>
              <a:off x="5386511" y="3203388"/>
              <a:ext cx="19925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=</a:t>
              </a:r>
              <a:r>
                <a:rPr lang="cs-CZ" altLang="cs-CZ" sz="2400"/>
                <a:t> 600 kg/m  &lt;  </a:t>
              </a:r>
              <a:endParaRPr lang="cs-CZ" altLang="cs-CZ"/>
            </a:p>
          </p:txBody>
        </p:sp>
        <p:sp>
          <p:nvSpPr>
            <p:cNvPr id="21556" name="TextovéPole 29"/>
            <p:cNvSpPr txBox="1">
              <a:spLocks noChangeArrowheads="1"/>
            </p:cNvSpPr>
            <p:nvPr/>
          </p:nvSpPr>
          <p:spPr bwMode="auto">
            <a:xfrm>
              <a:off x="6720602" y="3133519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  <p:sp>
          <p:nvSpPr>
            <p:cNvPr id="31" name="TextovéPole 3"/>
            <p:cNvSpPr txBox="1">
              <a:spLocks noChangeArrowheads="1"/>
            </p:cNvSpPr>
            <p:nvPr/>
          </p:nvSpPr>
          <p:spPr bwMode="auto">
            <a:xfrm>
              <a:off x="7135018" y="3186322"/>
              <a:ext cx="2738438" cy="461963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el-GR" altLang="cs-CZ" sz="18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 dirty="0">
                  <a:solidFill>
                    <a:srgbClr val="757575"/>
                  </a:solidFill>
                  <a:latin typeface="Ubuntu"/>
                </a:rPr>
                <a:t>ρ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cs-CZ" altLang="cs-CZ" sz="1600" b="1" dirty="0">
                  <a:solidFill>
                    <a:srgbClr val="757575"/>
                  </a:solidFill>
                  <a:latin typeface="Ubuntu"/>
                </a:rPr>
                <a:t>vody </a:t>
              </a:r>
              <a:r>
                <a:rPr lang="cs-CZ" altLang="cs-CZ" sz="2400" dirty="0">
                  <a:solidFill>
                    <a:srgbClr val="757575"/>
                  </a:solidFill>
                  <a:latin typeface="+mn-lt"/>
                  <a:cs typeface="Calibri" panose="020F0502020204030204" pitchFamily="34" charset="0"/>
                </a:rPr>
                <a:t>1000 kg/ m</a:t>
              </a:r>
              <a:r>
                <a:rPr lang="cs-CZ" altLang="cs-CZ" sz="2400" b="1" dirty="0">
                  <a:solidFill>
                    <a:srgbClr val="757575"/>
                  </a:solidFill>
                  <a:latin typeface="+mn-lt"/>
                </a:rPr>
                <a:t> </a:t>
              </a:r>
              <a:endParaRPr lang="cs-CZ" altLang="cs-CZ" sz="2400" dirty="0">
                <a:latin typeface="+mn-lt"/>
              </a:endParaRPr>
            </a:p>
          </p:txBody>
        </p:sp>
        <p:sp>
          <p:nvSpPr>
            <p:cNvPr id="21558" name="TextovéPole 31"/>
            <p:cNvSpPr txBox="1">
              <a:spLocks noChangeArrowheads="1"/>
            </p:cNvSpPr>
            <p:nvPr/>
          </p:nvSpPr>
          <p:spPr bwMode="auto">
            <a:xfrm>
              <a:off x="9208180" y="3084952"/>
              <a:ext cx="177489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  <p:sp>
          <p:nvSpPr>
            <p:cNvPr id="21559" name="TextovéPole 32"/>
            <p:cNvSpPr txBox="1">
              <a:spLocks noChangeArrowheads="1"/>
            </p:cNvSpPr>
            <p:nvPr/>
          </p:nvSpPr>
          <p:spPr bwMode="auto">
            <a:xfrm flipH="1">
              <a:off x="644056" y="3875298"/>
              <a:ext cx="208842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nafta</a:t>
              </a:r>
            </a:p>
          </p:txBody>
        </p:sp>
        <p:sp>
          <p:nvSpPr>
            <p:cNvPr id="34" name="TextovéPole 3"/>
            <p:cNvSpPr txBox="1">
              <a:spLocks noChangeArrowheads="1"/>
            </p:cNvSpPr>
            <p:nvPr/>
          </p:nvSpPr>
          <p:spPr bwMode="auto">
            <a:xfrm>
              <a:off x="4620418" y="3827672"/>
              <a:ext cx="958850" cy="461963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el-GR" altLang="cs-CZ" sz="18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 dirty="0">
                  <a:solidFill>
                    <a:srgbClr val="757575"/>
                  </a:solidFill>
                  <a:latin typeface="Ubuntu"/>
                </a:rPr>
                <a:t>ρ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cs-CZ" altLang="cs-CZ" sz="1600" b="1" dirty="0">
                  <a:solidFill>
                    <a:srgbClr val="757575"/>
                  </a:solidFill>
                  <a:latin typeface="+mn-lt"/>
                </a:rPr>
                <a:t>nafty 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endParaRPr lang="cs-CZ" altLang="cs-CZ" sz="2400" dirty="0"/>
            </a:p>
          </p:txBody>
        </p:sp>
        <p:sp>
          <p:nvSpPr>
            <p:cNvPr id="21561" name="TextovéPole 34"/>
            <p:cNvSpPr txBox="1">
              <a:spLocks noChangeArrowheads="1"/>
            </p:cNvSpPr>
            <p:nvPr/>
          </p:nvSpPr>
          <p:spPr bwMode="auto">
            <a:xfrm>
              <a:off x="5529508" y="3856460"/>
              <a:ext cx="19925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=</a:t>
              </a:r>
              <a:r>
                <a:rPr lang="cs-CZ" altLang="cs-CZ" sz="2400"/>
                <a:t> 940 kg/m  &lt;  </a:t>
              </a:r>
              <a:endParaRPr lang="cs-CZ" altLang="cs-CZ"/>
            </a:p>
          </p:txBody>
        </p:sp>
        <p:sp>
          <p:nvSpPr>
            <p:cNvPr id="36" name="TextovéPole 3"/>
            <p:cNvSpPr txBox="1">
              <a:spLocks noChangeArrowheads="1"/>
            </p:cNvSpPr>
            <p:nvPr/>
          </p:nvSpPr>
          <p:spPr bwMode="auto">
            <a:xfrm>
              <a:off x="7306468" y="3853072"/>
              <a:ext cx="2736850" cy="461963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  <a:defRPr/>
              </a:pPr>
              <a:r>
                <a:rPr lang="el-GR" altLang="cs-CZ" sz="18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el-GR" altLang="cs-CZ" sz="2400" b="1" dirty="0">
                  <a:solidFill>
                    <a:srgbClr val="757575"/>
                  </a:solidFill>
                  <a:latin typeface="Ubuntu"/>
                </a:rPr>
                <a:t>ρ</a:t>
              </a:r>
              <a:r>
                <a:rPr lang="cs-CZ" altLang="cs-CZ" sz="2400" b="1" dirty="0">
                  <a:solidFill>
                    <a:srgbClr val="757575"/>
                  </a:solidFill>
                  <a:latin typeface="Ubuntu"/>
                </a:rPr>
                <a:t> </a:t>
              </a:r>
              <a:r>
                <a:rPr lang="cs-CZ" altLang="cs-CZ" sz="1600" b="1" dirty="0">
                  <a:solidFill>
                    <a:srgbClr val="757575"/>
                  </a:solidFill>
                  <a:latin typeface="Ubuntu"/>
                </a:rPr>
                <a:t>vody </a:t>
              </a:r>
              <a:r>
                <a:rPr lang="cs-CZ" altLang="cs-CZ" sz="2400" dirty="0">
                  <a:solidFill>
                    <a:srgbClr val="757575"/>
                  </a:solidFill>
                  <a:latin typeface="+mn-lt"/>
                  <a:cs typeface="Calibri" panose="020F0502020204030204" pitchFamily="34" charset="0"/>
                </a:rPr>
                <a:t>1000 kg/ m</a:t>
              </a:r>
              <a:r>
                <a:rPr lang="cs-CZ" altLang="cs-CZ" sz="2400" b="1" dirty="0">
                  <a:solidFill>
                    <a:srgbClr val="757575"/>
                  </a:solidFill>
                  <a:latin typeface="+mn-lt"/>
                </a:rPr>
                <a:t> </a:t>
              </a:r>
              <a:endParaRPr lang="cs-CZ" altLang="cs-CZ" sz="2400" dirty="0">
                <a:latin typeface="+mn-lt"/>
              </a:endParaRPr>
            </a:p>
          </p:txBody>
        </p:sp>
        <p:sp>
          <p:nvSpPr>
            <p:cNvPr id="21563" name="TextovéPole 36"/>
            <p:cNvSpPr txBox="1">
              <a:spLocks noChangeArrowheads="1"/>
            </p:cNvSpPr>
            <p:nvPr/>
          </p:nvSpPr>
          <p:spPr bwMode="auto">
            <a:xfrm>
              <a:off x="9356443" y="3792327"/>
              <a:ext cx="323206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sp>
        <p:nvSpPr>
          <p:cNvPr id="42" name="Obdélník 41"/>
          <p:cNvSpPr/>
          <p:nvPr/>
        </p:nvSpPr>
        <p:spPr>
          <a:xfrm>
            <a:off x="149225" y="301625"/>
            <a:ext cx="11893550" cy="3035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0" y="5824538"/>
            <a:ext cx="4316413" cy="922337"/>
          </a:xfrm>
          <a:custGeom>
            <a:avLst/>
            <a:gdLst>
              <a:gd name="connsiteX0" fmla="*/ 0 w 4600169"/>
              <a:gd name="connsiteY0" fmla="*/ 0 h 914400"/>
              <a:gd name="connsiteX1" fmla="*/ 4600169 w 4600169"/>
              <a:gd name="connsiteY1" fmla="*/ 0 h 914400"/>
              <a:gd name="connsiteX2" fmla="*/ 4600169 w 4600169"/>
              <a:gd name="connsiteY2" fmla="*/ 914400 h 914400"/>
              <a:gd name="connsiteX3" fmla="*/ 0 w 4600169"/>
              <a:gd name="connsiteY3" fmla="*/ 914400 h 914400"/>
              <a:gd name="connsiteX4" fmla="*/ 0 w 4600169"/>
              <a:gd name="connsiteY4" fmla="*/ 0 h 914400"/>
              <a:gd name="connsiteX0" fmla="*/ 0 w 4600169"/>
              <a:gd name="connsiteY0" fmla="*/ 8878 h 923278"/>
              <a:gd name="connsiteX1" fmla="*/ 3437194 w 4600169"/>
              <a:gd name="connsiteY1" fmla="*/ 0 h 923278"/>
              <a:gd name="connsiteX2" fmla="*/ 4600169 w 4600169"/>
              <a:gd name="connsiteY2" fmla="*/ 923278 h 923278"/>
              <a:gd name="connsiteX3" fmla="*/ 0 w 4600169"/>
              <a:gd name="connsiteY3" fmla="*/ 923278 h 923278"/>
              <a:gd name="connsiteX4" fmla="*/ 0 w 4600169"/>
              <a:gd name="connsiteY4" fmla="*/ 8878 h 923278"/>
              <a:gd name="connsiteX0" fmla="*/ 0 w 4600169"/>
              <a:gd name="connsiteY0" fmla="*/ 8878 h 923278"/>
              <a:gd name="connsiteX1" fmla="*/ 3437194 w 4600169"/>
              <a:gd name="connsiteY1" fmla="*/ 0 h 923278"/>
              <a:gd name="connsiteX2" fmla="*/ 4600169 w 4600169"/>
              <a:gd name="connsiteY2" fmla="*/ 923278 h 923278"/>
              <a:gd name="connsiteX3" fmla="*/ 0 w 4600169"/>
              <a:gd name="connsiteY3" fmla="*/ 923278 h 923278"/>
              <a:gd name="connsiteX4" fmla="*/ 0 w 4600169"/>
              <a:gd name="connsiteY4" fmla="*/ 8878 h 923278"/>
              <a:gd name="connsiteX0" fmla="*/ 0 w 4316084"/>
              <a:gd name="connsiteY0" fmla="*/ 8878 h 923278"/>
              <a:gd name="connsiteX1" fmla="*/ 3437194 w 4316084"/>
              <a:gd name="connsiteY1" fmla="*/ 0 h 923278"/>
              <a:gd name="connsiteX2" fmla="*/ 4316084 w 4316084"/>
              <a:gd name="connsiteY2" fmla="*/ 905522 h 923278"/>
              <a:gd name="connsiteX3" fmla="*/ 0 w 4316084"/>
              <a:gd name="connsiteY3" fmla="*/ 923278 h 923278"/>
              <a:gd name="connsiteX4" fmla="*/ 0 w 4316084"/>
              <a:gd name="connsiteY4" fmla="*/ 8878 h 923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16084" h="923278">
                <a:moveTo>
                  <a:pt x="0" y="8878"/>
                </a:moveTo>
                <a:lnTo>
                  <a:pt x="3437194" y="0"/>
                </a:lnTo>
                <a:cubicBezTo>
                  <a:pt x="4197715" y="307759"/>
                  <a:pt x="3928426" y="597763"/>
                  <a:pt x="4316084" y="905522"/>
                </a:cubicBezTo>
                <a:lnTo>
                  <a:pt x="0" y="923278"/>
                </a:lnTo>
                <a:lnTo>
                  <a:pt x="0" y="8878"/>
                </a:lnTo>
                <a:close/>
              </a:path>
            </a:pathLst>
          </a:custGeom>
          <a:gradFill>
            <a:gsLst>
              <a:gs pos="81000">
                <a:srgbClr val="FFC000"/>
              </a:gs>
              <a:gs pos="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0" y="3457575"/>
            <a:ext cx="3390900" cy="2427288"/>
          </a:xfrm>
          <a:custGeom>
            <a:avLst/>
            <a:gdLst>
              <a:gd name="connsiteX0" fmla="*/ 0 w 3391270"/>
              <a:gd name="connsiteY0" fmla="*/ 0 h 1546732"/>
              <a:gd name="connsiteX1" fmla="*/ 3391270 w 3391270"/>
              <a:gd name="connsiteY1" fmla="*/ 0 h 1546732"/>
              <a:gd name="connsiteX2" fmla="*/ 3391270 w 3391270"/>
              <a:gd name="connsiteY2" fmla="*/ 1546732 h 1546732"/>
              <a:gd name="connsiteX3" fmla="*/ 0 w 3391270"/>
              <a:gd name="connsiteY3" fmla="*/ 1546732 h 1546732"/>
              <a:gd name="connsiteX4" fmla="*/ 0 w 3391270"/>
              <a:gd name="connsiteY4" fmla="*/ 0 h 1546732"/>
              <a:gd name="connsiteX0" fmla="*/ 0 w 3391270"/>
              <a:gd name="connsiteY0" fmla="*/ 0 h 1546732"/>
              <a:gd name="connsiteX1" fmla="*/ 2965141 w 3391270"/>
              <a:gd name="connsiteY1" fmla="*/ 17755 h 1546732"/>
              <a:gd name="connsiteX2" fmla="*/ 3391270 w 3391270"/>
              <a:gd name="connsiteY2" fmla="*/ 1546732 h 1546732"/>
              <a:gd name="connsiteX3" fmla="*/ 0 w 3391270"/>
              <a:gd name="connsiteY3" fmla="*/ 1546732 h 1546732"/>
              <a:gd name="connsiteX4" fmla="*/ 0 w 3391270"/>
              <a:gd name="connsiteY4" fmla="*/ 0 h 1546732"/>
              <a:gd name="connsiteX0" fmla="*/ 0 w 3391270"/>
              <a:gd name="connsiteY0" fmla="*/ 0 h 1546732"/>
              <a:gd name="connsiteX1" fmla="*/ 2965141 w 3391270"/>
              <a:gd name="connsiteY1" fmla="*/ 17755 h 1546732"/>
              <a:gd name="connsiteX2" fmla="*/ 3391270 w 3391270"/>
              <a:gd name="connsiteY2" fmla="*/ 1546732 h 1546732"/>
              <a:gd name="connsiteX3" fmla="*/ 0 w 3391270"/>
              <a:gd name="connsiteY3" fmla="*/ 1546732 h 1546732"/>
              <a:gd name="connsiteX4" fmla="*/ 0 w 3391270"/>
              <a:gd name="connsiteY4" fmla="*/ 0 h 1546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91270" h="1546732">
                <a:moveTo>
                  <a:pt x="0" y="0"/>
                </a:moveTo>
                <a:lnTo>
                  <a:pt x="2965141" y="17755"/>
                </a:lnTo>
                <a:cubicBezTo>
                  <a:pt x="3426780" y="633946"/>
                  <a:pt x="3249227" y="1037073"/>
                  <a:pt x="3391270" y="1546732"/>
                </a:cubicBezTo>
                <a:lnTo>
                  <a:pt x="0" y="1546732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93000">
                <a:srgbClr val="0070C0"/>
              </a:gs>
              <a:gs pos="26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1514" name="Picture 2" descr="Treasure Ches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9150" y="5156200"/>
            <a:ext cx="145415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5" name="Picture 4" descr="Octopus 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250" y="4422775"/>
            <a:ext cx="1643063" cy="121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6" name="TextovéPole 44"/>
          <p:cNvSpPr txBox="1">
            <a:spLocks noChangeArrowheads="1"/>
          </p:cNvSpPr>
          <p:nvPr/>
        </p:nvSpPr>
        <p:spPr bwMode="auto">
          <a:xfrm>
            <a:off x="95250" y="3397250"/>
            <a:ext cx="111331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Vypočítej příklad a klikni na černý obdélník. Bedna s pokladem pirátů se potopila v moři.</a:t>
            </a:r>
          </a:p>
        </p:txBody>
      </p:sp>
      <p:sp>
        <p:nvSpPr>
          <p:cNvPr id="21517" name="TextovéPole 3"/>
          <p:cNvSpPr txBox="1">
            <a:spLocks noChangeArrowheads="1"/>
          </p:cNvSpPr>
          <p:nvPr/>
        </p:nvSpPr>
        <p:spPr bwMode="auto">
          <a:xfrm>
            <a:off x="155109" y="3841517"/>
            <a:ext cx="1136015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/>
            <a:r>
              <a:rPr lang="el-GR" altLang="cs-CZ" b="1" dirty="0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 dirty="0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 dirty="0">
                <a:solidFill>
                  <a:srgbClr val="757575"/>
                </a:solidFill>
                <a:latin typeface="Ubuntu"/>
              </a:rPr>
              <a:t> mořské vody = 1 025 </a:t>
            </a:r>
            <a:r>
              <a:rPr lang="cs-CZ" altLang="cs-CZ" sz="2400" b="1" dirty="0" smtClean="0">
                <a:solidFill>
                  <a:srgbClr val="757575"/>
                </a:solidFill>
                <a:latin typeface="Ubuntu"/>
              </a:rPr>
              <a:t>kg/m</a:t>
            </a:r>
            <a:r>
              <a:rPr lang="cs-CZ" altLang="cs-CZ" sz="2400" b="1" dirty="0" smtClean="0">
                <a:solidFill>
                  <a:srgbClr val="757575"/>
                </a:solidFill>
                <a:latin typeface="Times New Roman"/>
                <a:cs typeface="Times New Roman"/>
              </a:rPr>
              <a:t>³</a:t>
            </a:r>
            <a:r>
              <a:rPr lang="cs-CZ" altLang="cs-CZ" sz="2400" b="1" dirty="0" smtClean="0">
                <a:solidFill>
                  <a:srgbClr val="757575"/>
                </a:solidFill>
                <a:latin typeface="Ubuntu"/>
              </a:rPr>
              <a:t>. </a:t>
            </a:r>
            <a:endParaRPr lang="cs-CZ" altLang="cs-CZ" sz="2400" dirty="0"/>
          </a:p>
        </p:txBody>
      </p:sp>
      <p:sp>
        <p:nvSpPr>
          <p:cNvPr id="21518" name="TextovéPole 45"/>
          <p:cNvSpPr txBox="1">
            <a:spLocks noChangeArrowheads="1"/>
          </p:cNvSpPr>
          <p:nvPr/>
        </p:nvSpPr>
        <p:spPr bwMode="auto">
          <a:xfrm>
            <a:off x="4538443" y="3833769"/>
            <a:ext cx="751703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altLang="cs-CZ" sz="2400" dirty="0" smtClean="0"/>
              <a:t>Na </a:t>
            </a:r>
            <a:r>
              <a:rPr lang="cs-CZ" altLang="cs-CZ" sz="2400" dirty="0"/>
              <a:t>tuto bednu působí vztlaková síla </a:t>
            </a:r>
            <a:r>
              <a:rPr lang="cs-CZ" altLang="cs-CZ" sz="2400" dirty="0" smtClean="0"/>
              <a:t>512,5 </a:t>
            </a:r>
            <a:r>
              <a:rPr lang="cs-CZ" altLang="cs-CZ" sz="2400" dirty="0"/>
              <a:t>N. Kolik </a:t>
            </a:r>
            <a:r>
              <a:rPr lang="cs-CZ" altLang="cs-CZ" sz="2400" dirty="0" smtClean="0"/>
              <a:t>dm</a:t>
            </a:r>
            <a:r>
              <a:rPr lang="cs-CZ" altLang="cs-CZ" sz="2400" dirty="0" smtClean="0">
                <a:latin typeface="Times New Roman"/>
                <a:cs typeface="Times New Roman"/>
              </a:rPr>
              <a:t>³</a:t>
            </a:r>
            <a:r>
              <a:rPr lang="cs-CZ" altLang="cs-CZ" sz="2400" dirty="0" smtClean="0"/>
              <a:t> </a:t>
            </a:r>
            <a:r>
              <a:rPr lang="cs-CZ" altLang="cs-CZ" sz="2400" dirty="0"/>
              <a:t>má </a:t>
            </a:r>
            <a:r>
              <a:rPr lang="cs-CZ" altLang="cs-CZ" sz="2400" dirty="0" smtClean="0"/>
              <a:t>objem pirátské bedny?</a:t>
            </a:r>
            <a:endParaRPr lang="cs-CZ" altLang="cs-CZ" sz="2400" dirty="0"/>
          </a:p>
          <a:p>
            <a:endParaRPr lang="cs-CZ" altLang="cs-CZ" sz="2400" dirty="0"/>
          </a:p>
        </p:txBody>
      </p:sp>
      <p:sp>
        <p:nvSpPr>
          <p:cNvPr id="21519" name="TextovéPole 46"/>
          <p:cNvSpPr txBox="1">
            <a:spLocks noChangeArrowheads="1"/>
          </p:cNvSpPr>
          <p:nvPr/>
        </p:nvSpPr>
        <p:spPr bwMode="auto">
          <a:xfrm>
            <a:off x="3878263" y="4565650"/>
            <a:ext cx="17827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i="1" dirty="0"/>
              <a:t>F </a:t>
            </a:r>
            <a:r>
              <a:rPr lang="cs-CZ" altLang="cs-CZ" sz="2000" i="1" dirty="0" err="1"/>
              <a:t>vz</a:t>
            </a:r>
            <a:r>
              <a:rPr lang="cs-CZ" altLang="cs-CZ" sz="2000" i="1" dirty="0"/>
              <a:t> =</a:t>
            </a:r>
            <a:r>
              <a:rPr lang="cs-CZ" altLang="cs-CZ" sz="2000" dirty="0"/>
              <a:t> </a:t>
            </a:r>
            <a:r>
              <a:rPr lang="cs-CZ" altLang="cs-CZ" sz="2400" dirty="0"/>
              <a:t>512,5 N</a:t>
            </a:r>
            <a:endParaRPr lang="cs-CZ" altLang="cs-CZ" sz="2400" i="1" dirty="0"/>
          </a:p>
        </p:txBody>
      </p:sp>
      <p:sp>
        <p:nvSpPr>
          <p:cNvPr id="21520" name="TextovéPole 47"/>
          <p:cNvSpPr txBox="1">
            <a:spLocks noChangeArrowheads="1"/>
          </p:cNvSpPr>
          <p:nvPr/>
        </p:nvSpPr>
        <p:spPr bwMode="auto">
          <a:xfrm>
            <a:off x="5637402" y="4926013"/>
            <a:ext cx="222308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altLang="cs-CZ" sz="2400" dirty="0"/>
              <a:t> = 1 025 </a:t>
            </a:r>
            <a:r>
              <a:rPr lang="cs-CZ" altLang="cs-CZ" sz="2400" dirty="0" smtClean="0"/>
              <a:t>kg/m</a:t>
            </a:r>
            <a:r>
              <a:rPr lang="cs-CZ" altLang="cs-CZ" sz="2400" dirty="0" smtClean="0">
                <a:latin typeface="Times New Roman"/>
                <a:cs typeface="Times New Roman"/>
              </a:rPr>
              <a:t>³</a:t>
            </a:r>
            <a:endParaRPr lang="cs-CZ" altLang="cs-CZ" sz="2400" dirty="0"/>
          </a:p>
        </p:txBody>
      </p:sp>
      <p:sp>
        <p:nvSpPr>
          <p:cNvPr id="21522" name="TextovéPole 51"/>
          <p:cNvSpPr txBox="1">
            <a:spLocks noChangeArrowheads="1"/>
          </p:cNvSpPr>
          <p:nvPr/>
        </p:nvSpPr>
        <p:spPr bwMode="auto">
          <a:xfrm>
            <a:off x="7816850" y="4945063"/>
            <a:ext cx="460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</a:t>
            </a:r>
            <a:r>
              <a:rPr lang="el-GR" altLang="cs-CZ" sz="2400" b="1">
                <a:solidFill>
                  <a:srgbClr val="757575"/>
                </a:solidFill>
                <a:latin typeface="Ubuntu"/>
              </a:rPr>
              <a:t>ρ</a:t>
            </a:r>
            <a:r>
              <a:rPr lang="cs-CZ" altLang="cs-CZ" sz="2400" b="1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/>
          </a:p>
        </p:txBody>
      </p:sp>
      <p:sp>
        <p:nvSpPr>
          <p:cNvPr id="21523" name="TextovéPole 48"/>
          <p:cNvSpPr txBox="1">
            <a:spLocks noChangeArrowheads="1"/>
          </p:cNvSpPr>
          <p:nvPr/>
        </p:nvSpPr>
        <p:spPr bwMode="auto">
          <a:xfrm>
            <a:off x="3825875" y="5219700"/>
            <a:ext cx="1601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g</a:t>
            </a:r>
            <a:r>
              <a:rPr lang="cs-CZ" altLang="cs-CZ" sz="2400"/>
              <a:t> = 10 N/kg</a:t>
            </a:r>
          </a:p>
        </p:txBody>
      </p:sp>
      <p:sp>
        <p:nvSpPr>
          <p:cNvPr id="21524" name="TextovéPole 49"/>
          <p:cNvSpPr txBox="1">
            <a:spLocks noChangeArrowheads="1"/>
          </p:cNvSpPr>
          <p:nvPr/>
        </p:nvSpPr>
        <p:spPr bwMode="auto">
          <a:xfrm>
            <a:off x="3859431" y="5600933"/>
            <a:ext cx="154882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 dirty="0"/>
              <a:t>V</a:t>
            </a:r>
            <a:r>
              <a:rPr lang="cs-CZ" altLang="cs-CZ" sz="2400" dirty="0"/>
              <a:t> = ? </a:t>
            </a:r>
            <a:r>
              <a:rPr lang="cs-CZ" altLang="cs-CZ" sz="2400" dirty="0" smtClean="0"/>
              <a:t>(dm</a:t>
            </a:r>
            <a:r>
              <a:rPr lang="cs-CZ" altLang="cs-CZ" sz="2400" dirty="0" smtClean="0">
                <a:latin typeface="Times New Roman"/>
                <a:cs typeface="Times New Roman"/>
              </a:rPr>
              <a:t>³</a:t>
            </a:r>
            <a:r>
              <a:rPr lang="cs-CZ" altLang="cs-CZ" sz="2400" dirty="0" smtClean="0"/>
              <a:t>)</a:t>
            </a:r>
            <a:endParaRPr lang="cs-CZ" altLang="cs-CZ" sz="2400" dirty="0"/>
          </a:p>
        </p:txBody>
      </p:sp>
      <p:sp>
        <p:nvSpPr>
          <p:cNvPr id="21525" name="TextovéPole 52"/>
          <p:cNvSpPr txBox="1">
            <a:spLocks noChangeArrowheads="1"/>
          </p:cNvSpPr>
          <p:nvPr/>
        </p:nvSpPr>
        <p:spPr bwMode="auto">
          <a:xfrm>
            <a:off x="7486650" y="4568825"/>
            <a:ext cx="60642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i="1"/>
              <a:t>V = Fvz          512,5</a:t>
            </a:r>
          </a:p>
          <a:p>
            <a:r>
              <a:rPr lang="cs-CZ" altLang="cs-CZ" sz="2400" i="1"/>
              <a:t>        </a:t>
            </a:r>
            <a:r>
              <a:rPr lang="cs-CZ" altLang="cs-CZ" sz="1600" i="1"/>
              <a:t>k</a:t>
            </a:r>
            <a:r>
              <a:rPr lang="cs-CZ" altLang="cs-CZ" sz="2400" i="1"/>
              <a:t> . g      1 025 . 10</a:t>
            </a:r>
          </a:p>
        </p:txBody>
      </p:sp>
      <p:cxnSp>
        <p:nvCxnSpPr>
          <p:cNvPr id="55" name="Přímá spojnice 54"/>
          <p:cNvCxnSpPr/>
          <p:nvPr/>
        </p:nvCxnSpPr>
        <p:spPr>
          <a:xfrm>
            <a:off x="7904163" y="5027613"/>
            <a:ext cx="7508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cxnSpLocks/>
          </p:cNvCxnSpPr>
          <p:nvPr/>
        </p:nvCxnSpPr>
        <p:spPr>
          <a:xfrm>
            <a:off x="8985250" y="4989513"/>
            <a:ext cx="1177925" cy="158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28" name="TextovéPole 59"/>
          <p:cNvSpPr txBox="1">
            <a:spLocks noChangeArrowheads="1"/>
          </p:cNvSpPr>
          <p:nvPr/>
        </p:nvSpPr>
        <p:spPr bwMode="auto">
          <a:xfrm>
            <a:off x="8658225" y="473868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=</a:t>
            </a:r>
          </a:p>
        </p:txBody>
      </p:sp>
      <p:sp>
        <p:nvSpPr>
          <p:cNvPr id="21537" name="TextovéPole 60"/>
          <p:cNvSpPr txBox="1">
            <a:spLocks noChangeArrowheads="1"/>
          </p:cNvSpPr>
          <p:nvPr/>
        </p:nvSpPr>
        <p:spPr bwMode="auto">
          <a:xfrm>
            <a:off x="7505233" y="5495047"/>
            <a:ext cx="174919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 dirty="0"/>
              <a:t>V = </a:t>
            </a:r>
            <a:r>
              <a:rPr lang="cs-CZ" altLang="cs-CZ" sz="2400" dirty="0"/>
              <a:t>0, 05  </a:t>
            </a:r>
            <a:r>
              <a:rPr lang="cs-CZ" altLang="cs-CZ" sz="2400" dirty="0" smtClean="0"/>
              <a:t>m</a:t>
            </a:r>
            <a:r>
              <a:rPr lang="cs-CZ" altLang="cs-CZ" sz="2400" dirty="0" smtClean="0">
                <a:latin typeface="Times New Roman"/>
                <a:cs typeface="Times New Roman"/>
              </a:rPr>
              <a:t>³</a:t>
            </a:r>
            <a:endParaRPr lang="cs-CZ" altLang="cs-CZ" sz="2400" dirty="0"/>
          </a:p>
        </p:txBody>
      </p:sp>
      <p:grpSp>
        <p:nvGrpSpPr>
          <p:cNvPr id="21530" name="Skupina 64"/>
          <p:cNvGrpSpPr>
            <a:grpSpLocks/>
          </p:cNvGrpSpPr>
          <p:nvPr/>
        </p:nvGrpSpPr>
        <p:grpSpPr bwMode="auto">
          <a:xfrm>
            <a:off x="7543798" y="5856290"/>
            <a:ext cx="1540806" cy="594960"/>
            <a:chOff x="7454369" y="5336658"/>
            <a:chExt cx="1540741" cy="594506"/>
          </a:xfrm>
        </p:grpSpPr>
        <p:sp>
          <p:nvSpPr>
            <p:cNvPr id="21534" name="TextovéPole 65"/>
            <p:cNvSpPr txBox="1">
              <a:spLocks noChangeArrowheads="1"/>
            </p:cNvSpPr>
            <p:nvPr/>
          </p:nvSpPr>
          <p:spPr bwMode="auto">
            <a:xfrm>
              <a:off x="8611687" y="5336658"/>
              <a:ext cx="254580" cy="338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cs-CZ" altLang="cs-CZ" sz="1600" dirty="0"/>
            </a:p>
          </p:txBody>
        </p:sp>
        <p:sp>
          <p:nvSpPr>
            <p:cNvPr id="21535" name="TextovéPole 66"/>
            <p:cNvSpPr txBox="1">
              <a:spLocks noChangeArrowheads="1"/>
            </p:cNvSpPr>
            <p:nvPr/>
          </p:nvSpPr>
          <p:spPr bwMode="auto">
            <a:xfrm>
              <a:off x="7454369" y="5469851"/>
              <a:ext cx="1540741" cy="461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 i="1" dirty="0"/>
                <a:t>V = </a:t>
              </a:r>
              <a:r>
                <a:rPr lang="cs-CZ" altLang="cs-CZ" sz="2400" dirty="0"/>
                <a:t>50 </a:t>
              </a:r>
              <a:r>
                <a:rPr lang="cs-CZ" altLang="cs-CZ" sz="2400" dirty="0" smtClean="0"/>
                <a:t>dm</a:t>
              </a:r>
              <a:r>
                <a:rPr lang="cs-CZ" altLang="cs-CZ" sz="2400" dirty="0" smtClean="0">
                  <a:latin typeface="Times New Roman"/>
                  <a:cs typeface="Times New Roman"/>
                </a:rPr>
                <a:t>³</a:t>
              </a:r>
              <a:endParaRPr lang="cs-CZ" altLang="cs-CZ" sz="2400" dirty="0"/>
            </a:p>
          </p:txBody>
        </p:sp>
      </p:grpSp>
      <p:sp>
        <p:nvSpPr>
          <p:cNvPr id="21531" name="TextovéPole 62"/>
          <p:cNvSpPr txBox="1">
            <a:spLocks noChangeArrowheads="1"/>
          </p:cNvSpPr>
          <p:nvPr/>
        </p:nvSpPr>
        <p:spPr bwMode="auto">
          <a:xfrm>
            <a:off x="9277350" y="5386388"/>
            <a:ext cx="29178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Objem pirátské bedny</a:t>
            </a:r>
          </a:p>
          <a:p>
            <a:r>
              <a:rPr lang="cs-CZ" altLang="cs-CZ" sz="2400" dirty="0"/>
              <a:t>je 50 </a:t>
            </a:r>
            <a:r>
              <a:rPr lang="cs-CZ" altLang="cs-CZ" sz="2400" dirty="0" smtClean="0"/>
              <a:t>dm</a:t>
            </a:r>
            <a:r>
              <a:rPr lang="cs-CZ" altLang="cs-CZ" sz="2400" dirty="0" smtClean="0">
                <a:latin typeface="Times New Roman"/>
                <a:cs typeface="Times New Roman"/>
              </a:rPr>
              <a:t>³</a:t>
            </a:r>
            <a:r>
              <a:rPr lang="cs-CZ" altLang="cs-CZ" sz="2400" dirty="0" smtClean="0"/>
              <a:t>.</a:t>
            </a:r>
            <a:endParaRPr lang="cs-CZ" altLang="cs-CZ" sz="2400" dirty="0"/>
          </a:p>
        </p:txBody>
      </p:sp>
      <p:sp>
        <p:nvSpPr>
          <p:cNvPr id="23553" name="Obdélník 23552"/>
          <p:cNvSpPr/>
          <p:nvPr/>
        </p:nvSpPr>
        <p:spPr>
          <a:xfrm>
            <a:off x="3863975" y="4573588"/>
            <a:ext cx="8328025" cy="1892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5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53"/>
                  </p:tgtEl>
                </p:cond>
              </p:nextCondLst>
            </p:seq>
          </p:childTnLst>
        </p:cTn>
      </p:par>
    </p:tnLst>
    <p:bldLst>
      <p:bldP spid="42" grpId="0" animBg="1"/>
      <p:bldP spid="2355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Obrázek 2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9065322">
            <a:off x="7672388" y="1062038"/>
            <a:ext cx="3595687" cy="488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1327150" y="5021263"/>
            <a:ext cx="460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ρ</a:t>
            </a:r>
            <a:r>
              <a:rPr lang="cs-CZ" altLang="cs-CZ" b="1">
                <a:solidFill>
                  <a:srgbClr val="757575"/>
                </a:solidFill>
                <a:latin typeface="Ubuntu"/>
              </a:rPr>
              <a:t> </a:t>
            </a:r>
            <a:endParaRPr lang="cs-CZ" altLang="cs-CZ"/>
          </a:p>
        </p:txBody>
      </p:sp>
      <p:graphicFrame>
        <p:nvGraphicFramePr>
          <p:cNvPr id="6" name="Tabulka 6"/>
          <p:cNvGraphicFramePr>
            <a:graphicFrameLocks noGrp="1"/>
          </p:cNvGraphicFramePr>
          <p:nvPr/>
        </p:nvGraphicFramePr>
        <p:xfrm>
          <a:off x="311150" y="2573338"/>
          <a:ext cx="9701214" cy="4079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6869"/>
                <a:gridCol w="1616869"/>
                <a:gridCol w="1616869"/>
                <a:gridCol w="1616869"/>
                <a:gridCol w="1616869"/>
                <a:gridCol w="1616869"/>
              </a:tblGrid>
              <a:tr h="8159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08" marB="45708"/>
                </a:tc>
              </a:tr>
              <a:tr h="8159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</a:tr>
              <a:tr h="8159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08" marB="45708"/>
                </a:tc>
              </a:tr>
              <a:tr h="815975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</a:tr>
              <a:tr h="81597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08" marB="45708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08" marB="45708"/>
                </a:tc>
              </a:tr>
            </a:tbl>
          </a:graphicData>
        </a:graphic>
      </p:graphicFrame>
      <p:sp>
        <p:nvSpPr>
          <p:cNvPr id="22576" name="TextovéPole 6"/>
          <p:cNvSpPr txBox="1">
            <a:spLocks noChangeArrowheads="1"/>
          </p:cNvSpPr>
          <p:nvPr/>
        </p:nvSpPr>
        <p:spPr bwMode="auto">
          <a:xfrm>
            <a:off x="430213" y="2703513"/>
            <a:ext cx="90090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Těleso                  dubové                korková                  žulový                   betonový              železná</a:t>
            </a:r>
          </a:p>
          <a:p>
            <a:r>
              <a:rPr lang="cs-CZ" altLang="cs-CZ">
                <a:solidFill>
                  <a:schemeClr val="bg1"/>
                </a:solidFill>
              </a:rPr>
              <a:t>                             poleno                 zátka                      pomník                 sloupek                 dekorace</a:t>
            </a:r>
          </a:p>
        </p:txBody>
      </p:sp>
      <p:sp>
        <p:nvSpPr>
          <p:cNvPr id="22577" name="TextovéPole 7"/>
          <p:cNvSpPr txBox="1">
            <a:spLocks noChangeArrowheads="1"/>
          </p:cNvSpPr>
          <p:nvPr/>
        </p:nvSpPr>
        <p:spPr bwMode="auto">
          <a:xfrm>
            <a:off x="311150" y="3479800"/>
            <a:ext cx="91598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Objem</a:t>
            </a:r>
          </a:p>
          <a:p>
            <a:r>
              <a:rPr lang="cs-CZ" altLang="cs-CZ"/>
              <a:t>ponořené části         12 dm                   4,5 cm                     1,2 m                  230 dm                  2,3 cm</a:t>
            </a:r>
          </a:p>
        </p:txBody>
      </p:sp>
      <p:sp>
        <p:nvSpPr>
          <p:cNvPr id="22578" name="TextovéPole 10"/>
          <p:cNvSpPr txBox="1">
            <a:spLocks noChangeArrowheads="1"/>
          </p:cNvSpPr>
          <p:nvPr/>
        </p:nvSpPr>
        <p:spPr bwMode="auto">
          <a:xfrm>
            <a:off x="1049338" y="5313363"/>
            <a:ext cx="2555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2579" name="TextovéPole 11"/>
          <p:cNvSpPr txBox="1">
            <a:spLocks noChangeArrowheads="1"/>
          </p:cNvSpPr>
          <p:nvPr/>
        </p:nvSpPr>
        <p:spPr bwMode="auto">
          <a:xfrm>
            <a:off x="9090025" y="3576638"/>
            <a:ext cx="25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2580" name="TextovéPole 12"/>
          <p:cNvSpPr txBox="1">
            <a:spLocks noChangeArrowheads="1"/>
          </p:cNvSpPr>
          <p:nvPr/>
        </p:nvSpPr>
        <p:spPr bwMode="auto">
          <a:xfrm>
            <a:off x="7566025" y="3592513"/>
            <a:ext cx="254000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2581" name="TextovéPole 13"/>
          <p:cNvSpPr txBox="1">
            <a:spLocks noChangeArrowheads="1"/>
          </p:cNvSpPr>
          <p:nvPr/>
        </p:nvSpPr>
        <p:spPr bwMode="auto">
          <a:xfrm>
            <a:off x="5957888" y="3579813"/>
            <a:ext cx="2555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2582" name="TextovéPole 14"/>
          <p:cNvSpPr txBox="1">
            <a:spLocks noChangeArrowheads="1"/>
          </p:cNvSpPr>
          <p:nvPr/>
        </p:nvSpPr>
        <p:spPr bwMode="auto">
          <a:xfrm>
            <a:off x="4224338" y="3576638"/>
            <a:ext cx="25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2583" name="TextovéPole 15"/>
          <p:cNvSpPr txBox="1">
            <a:spLocks noChangeArrowheads="1"/>
          </p:cNvSpPr>
          <p:nvPr/>
        </p:nvSpPr>
        <p:spPr bwMode="auto">
          <a:xfrm>
            <a:off x="2700338" y="3576638"/>
            <a:ext cx="25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2584" name="TextovéPole 17"/>
          <p:cNvSpPr txBox="1">
            <a:spLocks noChangeArrowheads="1"/>
          </p:cNvSpPr>
          <p:nvPr/>
        </p:nvSpPr>
        <p:spPr bwMode="auto">
          <a:xfrm>
            <a:off x="430213" y="4527550"/>
            <a:ext cx="88852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Kapalina                rtuť                      řepkový olej            voda                       voda                   benzín</a:t>
            </a:r>
          </a:p>
        </p:txBody>
      </p:sp>
      <p:sp>
        <p:nvSpPr>
          <p:cNvPr id="22585" name="TextovéPole 18"/>
          <p:cNvSpPr txBox="1">
            <a:spLocks noChangeArrowheads="1"/>
          </p:cNvSpPr>
          <p:nvPr/>
        </p:nvSpPr>
        <p:spPr bwMode="auto">
          <a:xfrm>
            <a:off x="357188" y="5033963"/>
            <a:ext cx="1390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hustota</a:t>
            </a:r>
          </a:p>
        </p:txBody>
      </p:sp>
      <p:sp>
        <p:nvSpPr>
          <p:cNvPr id="22586" name="TextovéPole 3"/>
          <p:cNvSpPr txBox="1">
            <a:spLocks noChangeArrowheads="1"/>
          </p:cNvSpPr>
          <p:nvPr/>
        </p:nvSpPr>
        <p:spPr bwMode="auto">
          <a:xfrm>
            <a:off x="1077913" y="4941888"/>
            <a:ext cx="460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1600" b="1">
                <a:solidFill>
                  <a:srgbClr val="757575"/>
                </a:solidFill>
                <a:latin typeface="Ubuntu"/>
              </a:rPr>
              <a:t> ρ</a:t>
            </a:r>
            <a:r>
              <a:rPr lang="cs-CZ" altLang="cs-CZ" sz="2400" b="1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/>
          </a:p>
        </p:txBody>
      </p:sp>
      <p:sp>
        <p:nvSpPr>
          <p:cNvPr id="22587" name="TextovéPole 19"/>
          <p:cNvSpPr txBox="1">
            <a:spLocks noChangeArrowheads="1"/>
          </p:cNvSpPr>
          <p:nvPr/>
        </p:nvSpPr>
        <p:spPr bwMode="auto">
          <a:xfrm flipH="1">
            <a:off x="525463" y="5389563"/>
            <a:ext cx="1765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dirty="0" smtClean="0"/>
              <a:t>kg/m</a:t>
            </a:r>
            <a:endParaRPr lang="cs-CZ" altLang="cs-CZ" dirty="0"/>
          </a:p>
        </p:txBody>
      </p:sp>
      <p:sp>
        <p:nvSpPr>
          <p:cNvPr id="22588" name="TextovéPole 20"/>
          <p:cNvSpPr txBox="1">
            <a:spLocks noChangeArrowheads="1"/>
          </p:cNvSpPr>
          <p:nvPr/>
        </p:nvSpPr>
        <p:spPr bwMode="auto">
          <a:xfrm>
            <a:off x="357188" y="5930900"/>
            <a:ext cx="15335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dirty="0"/>
              <a:t>Vztlaková síla</a:t>
            </a:r>
          </a:p>
          <a:p>
            <a:r>
              <a:rPr lang="cs-CZ" altLang="cs-CZ" i="1" dirty="0"/>
              <a:t>F </a:t>
            </a:r>
            <a:r>
              <a:rPr lang="cs-CZ" altLang="cs-CZ" sz="1200" i="1" dirty="0" err="1"/>
              <a:t>vz</a:t>
            </a:r>
            <a:endParaRPr lang="cs-CZ" altLang="cs-CZ" sz="1200" i="1" dirty="0"/>
          </a:p>
        </p:txBody>
      </p:sp>
      <p:sp>
        <p:nvSpPr>
          <p:cNvPr id="22" name="Obdélník 21"/>
          <p:cNvSpPr/>
          <p:nvPr/>
        </p:nvSpPr>
        <p:spPr>
          <a:xfrm>
            <a:off x="1890713" y="5021263"/>
            <a:ext cx="8121650" cy="81756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?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890713" y="5854700"/>
            <a:ext cx="8167687" cy="79851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?</a:t>
            </a:r>
          </a:p>
        </p:txBody>
      </p:sp>
      <p:sp>
        <p:nvSpPr>
          <p:cNvPr id="22591" name="TextovéPole 23"/>
          <p:cNvSpPr txBox="1">
            <a:spLocks noChangeArrowheads="1"/>
          </p:cNvSpPr>
          <p:nvPr/>
        </p:nvSpPr>
        <p:spPr bwMode="auto">
          <a:xfrm>
            <a:off x="204788" y="36513"/>
            <a:ext cx="104441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Doplň tabulku o hodnoty hustot jednotlivých kapalin a vypočítej vztlakové síly </a:t>
            </a:r>
            <a:r>
              <a:rPr lang="cs-CZ" altLang="cs-CZ" sz="2400" i="1" dirty="0"/>
              <a:t>F </a:t>
            </a:r>
            <a:r>
              <a:rPr lang="cs-CZ" altLang="cs-CZ" sz="1600" i="1" dirty="0" err="1"/>
              <a:t>vz</a:t>
            </a:r>
            <a:r>
              <a:rPr lang="cs-CZ" altLang="cs-CZ" sz="2400" i="1" dirty="0"/>
              <a:t>.</a:t>
            </a:r>
          </a:p>
          <a:p>
            <a:r>
              <a:rPr lang="cs-CZ" altLang="cs-CZ" sz="2400" dirty="0"/>
              <a:t>Hustoty najdeš v tabulkách</a:t>
            </a:r>
            <a:r>
              <a:rPr lang="cs-CZ" altLang="cs-CZ" sz="2400" i="1" dirty="0"/>
              <a:t>.</a:t>
            </a:r>
          </a:p>
          <a:p>
            <a:r>
              <a:rPr lang="cs-CZ" altLang="cs-CZ" sz="2400" dirty="0"/>
              <a:t>Proveď kontrolu kliknutím na černý obdélník</a:t>
            </a:r>
            <a:r>
              <a:rPr lang="cs-CZ" altLang="cs-CZ" sz="2400" i="1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ovéPole 3"/>
          <p:cNvSpPr txBox="1">
            <a:spLocks noChangeArrowheads="1"/>
          </p:cNvSpPr>
          <p:nvPr/>
        </p:nvSpPr>
        <p:spPr bwMode="auto">
          <a:xfrm>
            <a:off x="1638300" y="4000500"/>
            <a:ext cx="460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b="1">
                <a:solidFill>
                  <a:srgbClr val="757575"/>
                </a:solidFill>
                <a:latin typeface="Ubuntu"/>
              </a:rPr>
              <a:t> ρ</a:t>
            </a:r>
            <a:r>
              <a:rPr lang="cs-CZ" altLang="cs-CZ" b="1">
                <a:solidFill>
                  <a:srgbClr val="757575"/>
                </a:solidFill>
                <a:latin typeface="Ubuntu"/>
              </a:rPr>
              <a:t> </a:t>
            </a:r>
            <a:endParaRPr lang="cs-CZ" altLang="cs-CZ"/>
          </a:p>
        </p:txBody>
      </p:sp>
      <p:graphicFrame>
        <p:nvGraphicFramePr>
          <p:cNvPr id="3" name="Tabulka 6"/>
          <p:cNvGraphicFramePr>
            <a:graphicFrameLocks noGrp="1"/>
          </p:cNvGraphicFramePr>
          <p:nvPr/>
        </p:nvGraphicFramePr>
        <p:xfrm>
          <a:off x="622300" y="1550988"/>
          <a:ext cx="9701214" cy="40814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6869"/>
                <a:gridCol w="1616869"/>
                <a:gridCol w="1616869"/>
                <a:gridCol w="1616869"/>
                <a:gridCol w="1616869"/>
                <a:gridCol w="1616869"/>
              </a:tblGrid>
              <a:tr h="81629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</a:tr>
              <a:tr h="81629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</a:tr>
              <a:tr h="81629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26" marB="45726"/>
                </a:tc>
              </a:tr>
              <a:tr h="816292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</a:tr>
              <a:tr h="81629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26" marB="45726"/>
                </a:tc>
              </a:tr>
            </a:tbl>
          </a:graphicData>
        </a:graphic>
      </p:graphicFrame>
      <p:sp>
        <p:nvSpPr>
          <p:cNvPr id="23599" name="TextovéPole 3"/>
          <p:cNvSpPr txBox="1">
            <a:spLocks noChangeArrowheads="1"/>
          </p:cNvSpPr>
          <p:nvPr/>
        </p:nvSpPr>
        <p:spPr bwMode="auto">
          <a:xfrm>
            <a:off x="741363" y="1682750"/>
            <a:ext cx="90090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Těleso                  dubové                korková                  žulový                   betonový              železná</a:t>
            </a:r>
          </a:p>
          <a:p>
            <a:r>
              <a:rPr lang="cs-CZ" altLang="cs-CZ">
                <a:solidFill>
                  <a:schemeClr val="bg1"/>
                </a:solidFill>
              </a:rPr>
              <a:t>                             poleno                 zátka                      pomník                 sloupek                 dekorace</a:t>
            </a:r>
          </a:p>
        </p:txBody>
      </p:sp>
      <p:sp>
        <p:nvSpPr>
          <p:cNvPr id="23600" name="TextovéPole 4"/>
          <p:cNvSpPr txBox="1">
            <a:spLocks noChangeArrowheads="1"/>
          </p:cNvSpPr>
          <p:nvPr/>
        </p:nvSpPr>
        <p:spPr bwMode="auto">
          <a:xfrm>
            <a:off x="622300" y="2459038"/>
            <a:ext cx="91598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Objem</a:t>
            </a:r>
          </a:p>
          <a:p>
            <a:r>
              <a:rPr lang="cs-CZ" altLang="cs-CZ"/>
              <a:t>ponořené části         12 dm                   4,5 cm                     1,2 m                  230 dm                  2,3 cm</a:t>
            </a:r>
          </a:p>
        </p:txBody>
      </p:sp>
      <p:sp>
        <p:nvSpPr>
          <p:cNvPr id="23601" name="TextovéPole 5"/>
          <p:cNvSpPr txBox="1">
            <a:spLocks noChangeArrowheads="1"/>
          </p:cNvSpPr>
          <p:nvPr/>
        </p:nvSpPr>
        <p:spPr bwMode="auto">
          <a:xfrm>
            <a:off x="1360488" y="4292600"/>
            <a:ext cx="2555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3602" name="TextovéPole 6"/>
          <p:cNvSpPr txBox="1">
            <a:spLocks noChangeArrowheads="1"/>
          </p:cNvSpPr>
          <p:nvPr/>
        </p:nvSpPr>
        <p:spPr bwMode="auto">
          <a:xfrm>
            <a:off x="9399588" y="2555875"/>
            <a:ext cx="2555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3603" name="TextovéPole 7"/>
          <p:cNvSpPr txBox="1">
            <a:spLocks noChangeArrowheads="1"/>
          </p:cNvSpPr>
          <p:nvPr/>
        </p:nvSpPr>
        <p:spPr bwMode="auto">
          <a:xfrm>
            <a:off x="7875588" y="2571750"/>
            <a:ext cx="255587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3604" name="TextovéPole 8"/>
          <p:cNvSpPr txBox="1">
            <a:spLocks noChangeArrowheads="1"/>
          </p:cNvSpPr>
          <p:nvPr/>
        </p:nvSpPr>
        <p:spPr bwMode="auto">
          <a:xfrm>
            <a:off x="6269038" y="2559050"/>
            <a:ext cx="255587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3605" name="TextovéPole 9"/>
          <p:cNvSpPr txBox="1">
            <a:spLocks noChangeArrowheads="1"/>
          </p:cNvSpPr>
          <p:nvPr/>
        </p:nvSpPr>
        <p:spPr bwMode="auto">
          <a:xfrm>
            <a:off x="4535488" y="2555875"/>
            <a:ext cx="25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3606" name="TextovéPole 10"/>
          <p:cNvSpPr txBox="1">
            <a:spLocks noChangeArrowheads="1"/>
          </p:cNvSpPr>
          <p:nvPr/>
        </p:nvSpPr>
        <p:spPr bwMode="auto">
          <a:xfrm>
            <a:off x="3011488" y="2555875"/>
            <a:ext cx="25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3</a:t>
            </a:r>
          </a:p>
        </p:txBody>
      </p:sp>
      <p:sp>
        <p:nvSpPr>
          <p:cNvPr id="23607" name="TextovéPole 11"/>
          <p:cNvSpPr txBox="1">
            <a:spLocks noChangeArrowheads="1"/>
          </p:cNvSpPr>
          <p:nvPr/>
        </p:nvSpPr>
        <p:spPr bwMode="auto">
          <a:xfrm>
            <a:off x="741363" y="3506788"/>
            <a:ext cx="8883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Kapalina                rtuť                      řepkový olej            voda                       voda                   benzín</a:t>
            </a:r>
          </a:p>
        </p:txBody>
      </p:sp>
      <p:sp>
        <p:nvSpPr>
          <p:cNvPr id="23608" name="TextovéPole 12"/>
          <p:cNvSpPr txBox="1">
            <a:spLocks noChangeArrowheads="1"/>
          </p:cNvSpPr>
          <p:nvPr/>
        </p:nvSpPr>
        <p:spPr bwMode="auto">
          <a:xfrm>
            <a:off x="668338" y="4013200"/>
            <a:ext cx="1390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hustota</a:t>
            </a:r>
          </a:p>
        </p:txBody>
      </p:sp>
      <p:sp>
        <p:nvSpPr>
          <p:cNvPr id="23609" name="TextovéPole 3"/>
          <p:cNvSpPr txBox="1">
            <a:spLocks noChangeArrowheads="1"/>
          </p:cNvSpPr>
          <p:nvPr/>
        </p:nvSpPr>
        <p:spPr bwMode="auto">
          <a:xfrm>
            <a:off x="1387475" y="3921125"/>
            <a:ext cx="460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1600" b="1">
                <a:solidFill>
                  <a:srgbClr val="757575"/>
                </a:solidFill>
                <a:latin typeface="Ubuntu"/>
              </a:rPr>
              <a:t> ρ</a:t>
            </a:r>
            <a:r>
              <a:rPr lang="cs-CZ" altLang="cs-CZ" sz="2400" b="1">
                <a:solidFill>
                  <a:srgbClr val="757575"/>
                </a:solidFill>
                <a:latin typeface="Ubuntu"/>
              </a:rPr>
              <a:t> </a:t>
            </a:r>
            <a:endParaRPr lang="cs-CZ" altLang="cs-CZ" sz="2400"/>
          </a:p>
        </p:txBody>
      </p:sp>
      <p:sp>
        <p:nvSpPr>
          <p:cNvPr id="23610" name="TextovéPole 14"/>
          <p:cNvSpPr txBox="1">
            <a:spLocks noChangeArrowheads="1"/>
          </p:cNvSpPr>
          <p:nvPr/>
        </p:nvSpPr>
        <p:spPr bwMode="auto">
          <a:xfrm flipH="1">
            <a:off x="836613" y="4368800"/>
            <a:ext cx="1765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Kg/m</a:t>
            </a:r>
          </a:p>
        </p:txBody>
      </p:sp>
      <p:sp>
        <p:nvSpPr>
          <p:cNvPr id="23611" name="TextovéPole 15"/>
          <p:cNvSpPr txBox="1">
            <a:spLocks noChangeArrowheads="1"/>
          </p:cNvSpPr>
          <p:nvPr/>
        </p:nvSpPr>
        <p:spPr bwMode="auto">
          <a:xfrm>
            <a:off x="668338" y="4910138"/>
            <a:ext cx="15335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Vztlaková síla</a:t>
            </a:r>
          </a:p>
          <a:p>
            <a:r>
              <a:rPr lang="cs-CZ" altLang="cs-CZ" i="1"/>
              <a:t>F vz</a:t>
            </a:r>
          </a:p>
        </p:txBody>
      </p:sp>
      <p:sp>
        <p:nvSpPr>
          <p:cNvPr id="23612" name="TextovéPole 18"/>
          <p:cNvSpPr txBox="1">
            <a:spLocks noChangeArrowheads="1"/>
          </p:cNvSpPr>
          <p:nvPr/>
        </p:nvSpPr>
        <p:spPr bwMode="auto">
          <a:xfrm>
            <a:off x="2427288" y="4232275"/>
            <a:ext cx="7010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13 546                   920                       1 000                      1 000                    750</a:t>
            </a:r>
          </a:p>
        </p:txBody>
      </p:sp>
      <p:sp>
        <p:nvSpPr>
          <p:cNvPr id="23613" name="TextovéPole 19"/>
          <p:cNvSpPr txBox="1">
            <a:spLocks noChangeArrowheads="1"/>
          </p:cNvSpPr>
          <p:nvPr/>
        </p:nvSpPr>
        <p:spPr bwMode="auto">
          <a:xfrm>
            <a:off x="2343150" y="5122863"/>
            <a:ext cx="77168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1 620 N                   0,0415 N             12 000 N                 2 300 N               0, 01725 N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84163" y="1225550"/>
            <a:ext cx="11514137" cy="50149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328613" y="71438"/>
            <a:ext cx="6718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 následujícím pojmům přiřaď kliknutím jejich popis.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595313" y="879475"/>
            <a:ext cx="4465637" cy="12684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580" name="TextovéPole 3"/>
          <p:cNvSpPr txBox="1">
            <a:spLocks noChangeArrowheads="1"/>
          </p:cNvSpPr>
          <p:nvPr/>
        </p:nvSpPr>
        <p:spPr bwMode="auto">
          <a:xfrm>
            <a:off x="1119188" y="1098550"/>
            <a:ext cx="30892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Přístroj k měření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atmosférického tlaku….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9301163" y="301625"/>
            <a:ext cx="1943100" cy="8255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vakuum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9829800" y="1749425"/>
            <a:ext cx="1944688" cy="8255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atmosféra</a:t>
            </a:r>
          </a:p>
        </p:txBody>
      </p:sp>
      <p:sp>
        <p:nvSpPr>
          <p:cNvPr id="7" name="Obdélník: se zakulacenými rohy 6"/>
          <p:cNvSpPr/>
          <p:nvPr/>
        </p:nvSpPr>
        <p:spPr>
          <a:xfrm>
            <a:off x="7478713" y="2449513"/>
            <a:ext cx="1944687" cy="8255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barometr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9829800" y="3548063"/>
            <a:ext cx="1944688" cy="8255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výškoměr</a:t>
            </a:r>
          </a:p>
        </p:txBody>
      </p:sp>
      <p:sp>
        <p:nvSpPr>
          <p:cNvPr id="9" name="Obdélník: se zakulacenými rohy 8"/>
          <p:cNvSpPr/>
          <p:nvPr/>
        </p:nvSpPr>
        <p:spPr>
          <a:xfrm>
            <a:off x="7321550" y="5449888"/>
            <a:ext cx="1943100" cy="8255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atmosférický</a:t>
            </a:r>
          </a:p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tlak</a:t>
            </a:r>
          </a:p>
        </p:txBody>
      </p:sp>
      <p:sp>
        <p:nvSpPr>
          <p:cNvPr id="10" name="Obdélník: se zakulacenými rohy 9"/>
          <p:cNvSpPr/>
          <p:nvPr/>
        </p:nvSpPr>
        <p:spPr>
          <a:xfrm>
            <a:off x="9829800" y="5187950"/>
            <a:ext cx="1944688" cy="827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barograf</a:t>
            </a: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00" y="2495550"/>
            <a:ext cx="4013200" cy="404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11111E-6 L -0.1931 -0.185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ovéPole 1"/>
          <p:cNvSpPr txBox="1">
            <a:spLocks noChangeArrowheads="1"/>
          </p:cNvSpPr>
          <p:nvPr/>
        </p:nvSpPr>
        <p:spPr bwMode="auto">
          <a:xfrm>
            <a:off x="328613" y="71438"/>
            <a:ext cx="6718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 následujícím pojmům přiřaď kliknutím jejich popis.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595313" y="879475"/>
            <a:ext cx="4465637" cy="12684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604" name="TextovéPole 3"/>
          <p:cNvSpPr txBox="1">
            <a:spLocks noChangeArrowheads="1"/>
          </p:cNvSpPr>
          <p:nvPr/>
        </p:nvSpPr>
        <p:spPr bwMode="auto">
          <a:xfrm>
            <a:off x="1090613" y="1098550"/>
            <a:ext cx="38766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Zařízení určené k měření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výšky nad daným povrchem…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9301163" y="301625"/>
            <a:ext cx="1943100" cy="8255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vakuum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9829800" y="1749425"/>
            <a:ext cx="1944688" cy="8255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atmosféra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9829800" y="3548063"/>
            <a:ext cx="1944688" cy="8255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výškoměr</a:t>
            </a:r>
          </a:p>
        </p:txBody>
      </p:sp>
      <p:sp>
        <p:nvSpPr>
          <p:cNvPr id="9" name="Obdélník: se zakulacenými rohy 8"/>
          <p:cNvSpPr/>
          <p:nvPr/>
        </p:nvSpPr>
        <p:spPr>
          <a:xfrm>
            <a:off x="7321550" y="5449888"/>
            <a:ext cx="1943100" cy="8255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atmosférický</a:t>
            </a:r>
          </a:p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tlak</a:t>
            </a:r>
          </a:p>
        </p:txBody>
      </p:sp>
      <p:sp>
        <p:nvSpPr>
          <p:cNvPr id="10" name="Obdélník: se zakulacenými rohy 9"/>
          <p:cNvSpPr/>
          <p:nvPr/>
        </p:nvSpPr>
        <p:spPr>
          <a:xfrm>
            <a:off x="9829800" y="5187950"/>
            <a:ext cx="1944688" cy="827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barograf</a:t>
            </a:r>
          </a:p>
        </p:txBody>
      </p:sp>
      <p:pic>
        <p:nvPicPr>
          <p:cNvPr id="12" name="Obrázek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0613" y="2568575"/>
            <a:ext cx="4057650" cy="410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6 L -0.38594 -0.3581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-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ovéPole 1"/>
          <p:cNvSpPr txBox="1">
            <a:spLocks noChangeArrowheads="1"/>
          </p:cNvSpPr>
          <p:nvPr/>
        </p:nvSpPr>
        <p:spPr bwMode="auto">
          <a:xfrm>
            <a:off x="328613" y="71438"/>
            <a:ext cx="6718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 následujícím pojmům přiřaď kliknutím jejich popis.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595313" y="879475"/>
            <a:ext cx="4465637" cy="12684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628" name="TextovéPole 3"/>
          <p:cNvSpPr txBox="1">
            <a:spLocks noChangeArrowheads="1"/>
          </p:cNvSpPr>
          <p:nvPr/>
        </p:nvSpPr>
        <p:spPr bwMode="auto">
          <a:xfrm>
            <a:off x="1090613" y="1098550"/>
            <a:ext cx="33797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Slouží k záznamu hodnot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atmosférického tlaku……..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9301163" y="301625"/>
            <a:ext cx="1943100" cy="8255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vakuum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9829800" y="1749425"/>
            <a:ext cx="1944688" cy="8255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atmosféra</a:t>
            </a:r>
          </a:p>
        </p:txBody>
      </p:sp>
      <p:sp>
        <p:nvSpPr>
          <p:cNvPr id="9" name="Obdélník: se zakulacenými rohy 8"/>
          <p:cNvSpPr/>
          <p:nvPr/>
        </p:nvSpPr>
        <p:spPr>
          <a:xfrm>
            <a:off x="7321550" y="5449888"/>
            <a:ext cx="1943100" cy="8255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atmosférický</a:t>
            </a:r>
          </a:p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tlak</a:t>
            </a:r>
          </a:p>
        </p:txBody>
      </p:sp>
      <p:sp>
        <p:nvSpPr>
          <p:cNvPr id="10" name="Obdélník: se zakulacenými rohy 9"/>
          <p:cNvSpPr/>
          <p:nvPr/>
        </p:nvSpPr>
        <p:spPr>
          <a:xfrm>
            <a:off x="9829800" y="5187950"/>
            <a:ext cx="1944688" cy="827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barograf</a:t>
            </a:r>
          </a:p>
        </p:txBody>
      </p: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328613" y="2259013"/>
            <a:ext cx="6602412" cy="4598987"/>
            <a:chOff x="328474" y="2258568"/>
            <a:chExt cx="6602678" cy="4599432"/>
          </a:xfrm>
        </p:grpSpPr>
        <p:pic>
          <p:nvPicPr>
            <p:cNvPr id="26634" name="Obrázek 1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69518">
              <a:off x="634369" y="2564728"/>
              <a:ext cx="6106845" cy="40615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Obdélník 12"/>
            <p:cNvSpPr/>
            <p:nvPr/>
          </p:nvSpPr>
          <p:spPr>
            <a:xfrm>
              <a:off x="6278664" y="2660244"/>
              <a:ext cx="652488" cy="4061218"/>
            </a:xfrm>
            <a:custGeom>
              <a:avLst/>
              <a:gdLst>
                <a:gd name="connsiteX0" fmla="*/ 0 w 533028"/>
                <a:gd name="connsiteY0" fmla="*/ 0 h 4041648"/>
                <a:gd name="connsiteX1" fmla="*/ 533028 w 533028"/>
                <a:gd name="connsiteY1" fmla="*/ 0 h 4041648"/>
                <a:gd name="connsiteX2" fmla="*/ 533028 w 533028"/>
                <a:gd name="connsiteY2" fmla="*/ 4041648 h 4041648"/>
                <a:gd name="connsiteX3" fmla="*/ 0 w 533028"/>
                <a:gd name="connsiteY3" fmla="*/ 4041648 h 4041648"/>
                <a:gd name="connsiteX4" fmla="*/ 0 w 533028"/>
                <a:gd name="connsiteY4" fmla="*/ 0 h 4041648"/>
                <a:gd name="connsiteX0" fmla="*/ 0 w 533028"/>
                <a:gd name="connsiteY0" fmla="*/ 0 h 4059936"/>
                <a:gd name="connsiteX1" fmla="*/ 533028 w 533028"/>
                <a:gd name="connsiteY1" fmla="*/ 0 h 4059936"/>
                <a:gd name="connsiteX2" fmla="*/ 533028 w 533028"/>
                <a:gd name="connsiteY2" fmla="*/ 4041648 h 4059936"/>
                <a:gd name="connsiteX3" fmla="*/ 146304 w 533028"/>
                <a:gd name="connsiteY3" fmla="*/ 4059936 h 4059936"/>
                <a:gd name="connsiteX4" fmla="*/ 0 w 533028"/>
                <a:gd name="connsiteY4" fmla="*/ 0 h 4059936"/>
                <a:gd name="connsiteX0" fmla="*/ 0 w 651900"/>
                <a:gd name="connsiteY0" fmla="*/ 27432 h 4059936"/>
                <a:gd name="connsiteX1" fmla="*/ 651900 w 651900"/>
                <a:gd name="connsiteY1" fmla="*/ 0 h 4059936"/>
                <a:gd name="connsiteX2" fmla="*/ 651900 w 651900"/>
                <a:gd name="connsiteY2" fmla="*/ 4041648 h 4059936"/>
                <a:gd name="connsiteX3" fmla="*/ 265176 w 651900"/>
                <a:gd name="connsiteY3" fmla="*/ 4059936 h 4059936"/>
                <a:gd name="connsiteX4" fmla="*/ 0 w 651900"/>
                <a:gd name="connsiteY4" fmla="*/ 27432 h 4059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900" h="4059936">
                  <a:moveTo>
                    <a:pt x="0" y="27432"/>
                  </a:moveTo>
                  <a:lnTo>
                    <a:pt x="651900" y="0"/>
                  </a:lnTo>
                  <a:lnTo>
                    <a:pt x="651900" y="4041648"/>
                  </a:lnTo>
                  <a:lnTo>
                    <a:pt x="265176" y="4059936"/>
                  </a:lnTo>
                  <a:lnTo>
                    <a:pt x="0" y="27432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595185" y="2258568"/>
              <a:ext cx="2120985" cy="315943"/>
            </a:xfrm>
            <a:custGeom>
              <a:avLst/>
              <a:gdLst>
                <a:gd name="connsiteX0" fmla="*/ 0 w 2120964"/>
                <a:gd name="connsiteY0" fmla="*/ 0 h 316246"/>
                <a:gd name="connsiteX1" fmla="*/ 2120964 w 2120964"/>
                <a:gd name="connsiteY1" fmla="*/ 0 h 316246"/>
                <a:gd name="connsiteX2" fmla="*/ 2120964 w 2120964"/>
                <a:gd name="connsiteY2" fmla="*/ 316246 h 316246"/>
                <a:gd name="connsiteX3" fmla="*/ 0 w 2120964"/>
                <a:gd name="connsiteY3" fmla="*/ 316246 h 316246"/>
                <a:gd name="connsiteX4" fmla="*/ 0 w 2120964"/>
                <a:gd name="connsiteY4" fmla="*/ 0 h 316246"/>
                <a:gd name="connsiteX0" fmla="*/ 0 w 2120964"/>
                <a:gd name="connsiteY0" fmla="*/ 0 h 316246"/>
                <a:gd name="connsiteX1" fmla="*/ 2120964 w 2120964"/>
                <a:gd name="connsiteY1" fmla="*/ 0 h 316246"/>
                <a:gd name="connsiteX2" fmla="*/ 2056956 w 2120964"/>
                <a:gd name="connsiteY2" fmla="*/ 252238 h 316246"/>
                <a:gd name="connsiteX3" fmla="*/ 0 w 2120964"/>
                <a:gd name="connsiteY3" fmla="*/ 316246 h 316246"/>
                <a:gd name="connsiteX4" fmla="*/ 0 w 2120964"/>
                <a:gd name="connsiteY4" fmla="*/ 0 h 31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20964" h="316246">
                  <a:moveTo>
                    <a:pt x="0" y="0"/>
                  </a:moveTo>
                  <a:lnTo>
                    <a:pt x="2120964" y="0"/>
                  </a:lnTo>
                  <a:lnTo>
                    <a:pt x="2056956" y="252238"/>
                  </a:lnTo>
                  <a:lnTo>
                    <a:pt x="0" y="3162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28474" y="6275332"/>
              <a:ext cx="6428046" cy="58266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3333E-6 L -0.36628 -0.5886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" y="-2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ovéPole 1"/>
          <p:cNvSpPr txBox="1">
            <a:spLocks noChangeArrowheads="1"/>
          </p:cNvSpPr>
          <p:nvPr/>
        </p:nvSpPr>
        <p:spPr bwMode="auto">
          <a:xfrm>
            <a:off x="328613" y="71438"/>
            <a:ext cx="6718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 následujícím pojmům přiřaď kliknutím jejich popis.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595313" y="879475"/>
            <a:ext cx="4465637" cy="12684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652" name="TextovéPole 3"/>
          <p:cNvSpPr txBox="1">
            <a:spLocks noChangeArrowheads="1"/>
          </p:cNvSpPr>
          <p:nvPr/>
        </p:nvSpPr>
        <p:spPr bwMode="auto">
          <a:xfrm>
            <a:off x="1182688" y="1282700"/>
            <a:ext cx="3148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Vzdušný obal Země……l.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9301163" y="301625"/>
            <a:ext cx="1943100" cy="8255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vakuum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9829800" y="1749425"/>
            <a:ext cx="1944688" cy="8255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atmosféra</a:t>
            </a:r>
          </a:p>
        </p:txBody>
      </p:sp>
      <p:sp>
        <p:nvSpPr>
          <p:cNvPr id="9" name="Obdélník: se zakulacenými rohy 8"/>
          <p:cNvSpPr/>
          <p:nvPr/>
        </p:nvSpPr>
        <p:spPr>
          <a:xfrm>
            <a:off x="7321550" y="5449888"/>
            <a:ext cx="1943100" cy="8255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atmosférický</a:t>
            </a:r>
          </a:p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tlak</a:t>
            </a:r>
          </a:p>
        </p:txBody>
      </p: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862013" y="2349500"/>
            <a:ext cx="4865687" cy="3736975"/>
            <a:chOff x="861438" y="2350008"/>
            <a:chExt cx="4866563" cy="3736591"/>
          </a:xfrm>
        </p:grpSpPr>
        <p:sp>
          <p:nvSpPr>
            <p:cNvPr id="7" name="Obdélník 6"/>
            <p:cNvSpPr/>
            <p:nvPr/>
          </p:nvSpPr>
          <p:spPr>
            <a:xfrm>
              <a:off x="861438" y="4927843"/>
              <a:ext cx="4866563" cy="1158756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27658" name="Picture 2" descr="City Horizon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61438" y="5349241"/>
              <a:ext cx="4866563" cy="7373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Obdélník 7"/>
            <p:cNvSpPr/>
            <p:nvPr/>
          </p:nvSpPr>
          <p:spPr>
            <a:xfrm>
              <a:off x="861438" y="4234177"/>
              <a:ext cx="4866563" cy="736524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861438" y="3346856"/>
              <a:ext cx="4866563" cy="89525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861438" y="2350008"/>
              <a:ext cx="4866563" cy="996848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2222E-6 L -0.38594 -0.0833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-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ovéPole 1"/>
          <p:cNvSpPr txBox="1">
            <a:spLocks noChangeArrowheads="1"/>
          </p:cNvSpPr>
          <p:nvPr/>
        </p:nvSpPr>
        <p:spPr bwMode="auto">
          <a:xfrm>
            <a:off x="328613" y="71438"/>
            <a:ext cx="6718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 následujícím pojmům přiřaď kliknutím jejich popis.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595313" y="879475"/>
            <a:ext cx="4465637" cy="12684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676" name="TextovéPole 3"/>
          <p:cNvSpPr txBox="1">
            <a:spLocks noChangeArrowheads="1"/>
          </p:cNvSpPr>
          <p:nvPr/>
        </p:nvSpPr>
        <p:spPr bwMode="auto">
          <a:xfrm>
            <a:off x="1182688" y="1282700"/>
            <a:ext cx="2830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Vzduchoprázdno……..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9301163" y="301625"/>
            <a:ext cx="1943100" cy="8255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vakuum</a:t>
            </a:r>
          </a:p>
        </p:txBody>
      </p:sp>
      <p:sp>
        <p:nvSpPr>
          <p:cNvPr id="9" name="Obdélník: se zakulacenými rohy 8"/>
          <p:cNvSpPr/>
          <p:nvPr/>
        </p:nvSpPr>
        <p:spPr>
          <a:xfrm>
            <a:off x="7321550" y="5449888"/>
            <a:ext cx="1943100" cy="8255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atmosférický</a:t>
            </a:r>
          </a:p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tlak</a:t>
            </a:r>
          </a:p>
        </p:txBody>
      </p:sp>
      <p:grpSp>
        <p:nvGrpSpPr>
          <p:cNvPr id="50180" name="Skupina 50179"/>
          <p:cNvGrpSpPr>
            <a:grpSpLocks/>
          </p:cNvGrpSpPr>
          <p:nvPr/>
        </p:nvGrpSpPr>
        <p:grpSpPr bwMode="auto">
          <a:xfrm>
            <a:off x="-2062163" y="2736850"/>
            <a:ext cx="7004051" cy="3944938"/>
            <a:chOff x="-2061939" y="2736807"/>
            <a:chExt cx="7003594" cy="3945645"/>
          </a:xfrm>
        </p:grpSpPr>
        <p:grpSp>
          <p:nvGrpSpPr>
            <p:cNvPr id="28680" name="Skupina 50176"/>
            <p:cNvGrpSpPr>
              <a:grpSpLocks/>
            </p:cNvGrpSpPr>
            <p:nvPr/>
          </p:nvGrpSpPr>
          <p:grpSpPr bwMode="auto">
            <a:xfrm>
              <a:off x="-2061939" y="2736807"/>
              <a:ext cx="7003594" cy="3945645"/>
              <a:chOff x="-2061939" y="2736807"/>
              <a:chExt cx="7003594" cy="3945645"/>
            </a:xfrm>
          </p:grpSpPr>
          <p:grpSp>
            <p:nvGrpSpPr>
              <p:cNvPr id="28682" name="Skupina 13"/>
              <p:cNvGrpSpPr>
                <a:grpSpLocks/>
              </p:cNvGrpSpPr>
              <p:nvPr/>
            </p:nvGrpSpPr>
            <p:grpSpPr bwMode="auto">
              <a:xfrm>
                <a:off x="-2061939" y="2736807"/>
                <a:ext cx="7003594" cy="3945645"/>
                <a:chOff x="173736" y="2494547"/>
                <a:chExt cx="7003594" cy="3945645"/>
              </a:xfrm>
            </p:grpSpPr>
            <p:pic>
              <p:nvPicPr>
                <p:cNvPr id="28691" name="Obrázek 10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328474" y="2723038"/>
                  <a:ext cx="6848856" cy="371715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13" name="Obdélník 12"/>
                <p:cNvSpPr/>
                <p:nvPr/>
              </p:nvSpPr>
              <p:spPr>
                <a:xfrm>
                  <a:off x="173736" y="2494547"/>
                  <a:ext cx="3455763" cy="3878958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grpSp>
            <p:nvGrpSpPr>
              <p:cNvPr id="28683" name="Skupina 50175"/>
              <p:cNvGrpSpPr>
                <a:grpSpLocks/>
              </p:cNvGrpSpPr>
              <p:nvPr/>
            </p:nvGrpSpPr>
            <p:grpSpPr bwMode="auto">
              <a:xfrm>
                <a:off x="1125425" y="3037836"/>
                <a:ext cx="3073595" cy="2764574"/>
                <a:chOff x="1125425" y="3037836"/>
                <a:chExt cx="3073595" cy="2764574"/>
              </a:xfrm>
            </p:grpSpPr>
            <p:sp>
              <p:nvSpPr>
                <p:cNvPr id="19" name="Oblouk 18"/>
                <p:cNvSpPr/>
                <p:nvPr/>
              </p:nvSpPr>
              <p:spPr>
                <a:xfrm rot="18995143">
                  <a:off x="1125554" y="3094059"/>
                  <a:ext cx="2777943" cy="2650011"/>
                </a:xfrm>
                <a:prstGeom prst="arc">
                  <a:avLst>
                    <a:gd name="adj1" fmla="val 16200000"/>
                    <a:gd name="adj2" fmla="val 262574"/>
                  </a:avLst>
                </a:prstGeom>
                <a:ln w="571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grpSp>
              <p:nvGrpSpPr>
                <p:cNvPr id="24" name="Skupina 23"/>
                <p:cNvGrpSpPr/>
                <p:nvPr/>
              </p:nvGrpSpPr>
              <p:grpSpPr>
                <a:xfrm>
                  <a:off x="1638237" y="3037836"/>
                  <a:ext cx="2220333" cy="2303204"/>
                  <a:chOff x="1638237" y="3037836"/>
                  <a:chExt cx="2220333" cy="2303204"/>
                </a:xfrm>
                <a:gradFill>
                  <a:gsLst>
                    <a:gs pos="2000">
                      <a:schemeClr val="accent1">
                        <a:lumMod val="5000"/>
                        <a:lumOff val="9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p:grpSpPr>
              <p:sp>
                <p:nvSpPr>
                  <p:cNvPr id="20" name="Tětiva 19"/>
                  <p:cNvSpPr/>
                  <p:nvPr/>
                </p:nvSpPr>
                <p:spPr>
                  <a:xfrm rot="6608626">
                    <a:off x="1795740" y="2880333"/>
                    <a:ext cx="1661583" cy="1976589"/>
                  </a:xfrm>
                  <a:prstGeom prst="chord">
                    <a:avLst>
                      <a:gd name="adj1" fmla="val 2894895"/>
                      <a:gd name="adj2" fmla="val 16200000"/>
                    </a:avLst>
                  </a:prstGeom>
                  <a:grpFill/>
                  <a:ln w="381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1" name="Obdélník 20"/>
                  <p:cNvSpPr/>
                  <p:nvPr/>
                </p:nvSpPr>
                <p:spPr>
                  <a:xfrm>
                    <a:off x="1645433" y="3536684"/>
                    <a:ext cx="2213137" cy="1804356"/>
                  </a:xfrm>
                  <a:custGeom>
                    <a:avLst/>
                    <a:gdLst>
                      <a:gd name="connsiteX0" fmla="*/ 0 w 1975393"/>
                      <a:gd name="connsiteY0" fmla="*/ 0 h 1749492"/>
                      <a:gd name="connsiteX1" fmla="*/ 1975393 w 1975393"/>
                      <a:gd name="connsiteY1" fmla="*/ 0 h 1749492"/>
                      <a:gd name="connsiteX2" fmla="*/ 1975393 w 1975393"/>
                      <a:gd name="connsiteY2" fmla="*/ 1749492 h 1749492"/>
                      <a:gd name="connsiteX3" fmla="*/ 0 w 1975393"/>
                      <a:gd name="connsiteY3" fmla="*/ 1749492 h 1749492"/>
                      <a:gd name="connsiteX4" fmla="*/ 0 w 1975393"/>
                      <a:gd name="connsiteY4" fmla="*/ 0 h 1749492"/>
                      <a:gd name="connsiteX0" fmla="*/ 0 w 2213137"/>
                      <a:gd name="connsiteY0" fmla="*/ 0 h 1804356"/>
                      <a:gd name="connsiteX1" fmla="*/ 1975393 w 2213137"/>
                      <a:gd name="connsiteY1" fmla="*/ 0 h 1804356"/>
                      <a:gd name="connsiteX2" fmla="*/ 2213137 w 2213137"/>
                      <a:gd name="connsiteY2" fmla="*/ 1804356 h 1804356"/>
                      <a:gd name="connsiteX3" fmla="*/ 0 w 2213137"/>
                      <a:gd name="connsiteY3" fmla="*/ 1749492 h 1804356"/>
                      <a:gd name="connsiteX4" fmla="*/ 0 w 2213137"/>
                      <a:gd name="connsiteY4" fmla="*/ 0 h 18043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13137" h="1804356">
                        <a:moveTo>
                          <a:pt x="0" y="0"/>
                        </a:moveTo>
                        <a:lnTo>
                          <a:pt x="1975393" y="0"/>
                        </a:lnTo>
                        <a:lnTo>
                          <a:pt x="2213137" y="1804356"/>
                        </a:lnTo>
                        <a:lnTo>
                          <a:pt x="0" y="174949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25" name="Obdélník 24"/>
                <p:cNvSpPr/>
                <p:nvPr/>
              </p:nvSpPr>
              <p:spPr>
                <a:xfrm>
                  <a:off x="1646220" y="5150239"/>
                  <a:ext cx="374626" cy="300092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6" name="Obdélník 25"/>
                <p:cNvSpPr/>
                <p:nvPr/>
              </p:nvSpPr>
              <p:spPr>
                <a:xfrm>
                  <a:off x="3441565" y="5245506"/>
                  <a:ext cx="417486" cy="204825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3681262" y="5642452"/>
                  <a:ext cx="517491" cy="160367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30" name="Obdélník 29"/>
                <p:cNvSpPr/>
                <p:nvPr/>
              </p:nvSpPr>
              <p:spPr>
                <a:xfrm rot="21148316">
                  <a:off x="3635227" y="5453507"/>
                  <a:ext cx="138104" cy="341373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31" name="Obdélník 30"/>
                <p:cNvSpPr/>
                <p:nvPr/>
              </p:nvSpPr>
              <p:spPr>
                <a:xfrm>
                  <a:off x="2020845" y="5245506"/>
                  <a:ext cx="1420719" cy="200061"/>
                </a:xfrm>
                <a:prstGeom prst="rect">
                  <a:avLst/>
                </a:prstGeom>
                <a:blipFill>
                  <a:blip r:embed="rId3" cstate="print"/>
                  <a:tile tx="0" ty="0" sx="100000" sy="100000" flip="none" algn="tl"/>
                </a:blip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</p:grpSp>
        <p:sp>
          <p:nvSpPr>
            <p:cNvPr id="28681" name="TextovéPole 50178"/>
            <p:cNvSpPr txBox="1">
              <a:spLocks noChangeArrowheads="1"/>
            </p:cNvSpPr>
            <p:nvPr/>
          </p:nvSpPr>
          <p:spPr bwMode="auto">
            <a:xfrm>
              <a:off x="2502983" y="6078051"/>
              <a:ext cx="82336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vývěva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3.33333E-6 L -0.32852 0.1203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" y="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ovéPole 1"/>
          <p:cNvSpPr txBox="1">
            <a:spLocks noChangeArrowheads="1"/>
          </p:cNvSpPr>
          <p:nvPr/>
        </p:nvSpPr>
        <p:spPr bwMode="auto">
          <a:xfrm>
            <a:off x="328613" y="71438"/>
            <a:ext cx="6718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 následujícím pojmům přiřaď kliknutím jejich popis.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595313" y="879475"/>
            <a:ext cx="4465637" cy="12684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700" name="TextovéPole 3"/>
          <p:cNvSpPr txBox="1">
            <a:spLocks noChangeArrowheads="1"/>
          </p:cNvSpPr>
          <p:nvPr/>
        </p:nvSpPr>
        <p:spPr bwMode="auto">
          <a:xfrm>
            <a:off x="1182688" y="912813"/>
            <a:ext cx="3424237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Tlak ve vzduchu vznikající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působením horních vrstev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atmosféry na spodní……..</a:t>
            </a:r>
          </a:p>
        </p:txBody>
      </p:sp>
      <p:sp>
        <p:nvSpPr>
          <p:cNvPr id="9" name="Obdélník: se zakulacenými rohy 8"/>
          <p:cNvSpPr/>
          <p:nvPr/>
        </p:nvSpPr>
        <p:spPr>
          <a:xfrm>
            <a:off x="7321550" y="5449888"/>
            <a:ext cx="1943100" cy="8255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atmosférický</a:t>
            </a:r>
          </a:p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tlak</a:t>
            </a: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862013" y="2349500"/>
            <a:ext cx="4865687" cy="3736975"/>
            <a:chOff x="861438" y="2350008"/>
            <a:chExt cx="4866563" cy="3736591"/>
          </a:xfrm>
        </p:grpSpPr>
        <p:grpSp>
          <p:nvGrpSpPr>
            <p:cNvPr id="29703" name="Skupina 22"/>
            <p:cNvGrpSpPr>
              <a:grpSpLocks/>
            </p:cNvGrpSpPr>
            <p:nvPr/>
          </p:nvGrpSpPr>
          <p:grpSpPr bwMode="auto">
            <a:xfrm>
              <a:off x="861438" y="2350008"/>
              <a:ext cx="4866563" cy="3736591"/>
              <a:chOff x="861438" y="2350008"/>
              <a:chExt cx="4866563" cy="3736591"/>
            </a:xfrm>
          </p:grpSpPr>
          <p:sp>
            <p:nvSpPr>
              <p:cNvPr id="27" name="Obdélník 26"/>
              <p:cNvSpPr/>
              <p:nvPr/>
            </p:nvSpPr>
            <p:spPr>
              <a:xfrm>
                <a:off x="861438" y="4927843"/>
                <a:ext cx="4866563" cy="1158756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pic>
            <p:nvPicPr>
              <p:cNvPr id="29709" name="Picture 2" descr="City Horizon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861438" y="5349241"/>
                <a:ext cx="4866563" cy="73735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861438" y="4234177"/>
                <a:ext cx="4866563" cy="736524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861438" y="3346856"/>
                <a:ext cx="4866563" cy="89525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861438" y="2350008"/>
                <a:ext cx="4866563" cy="996848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29704" name="TextovéPole 5"/>
            <p:cNvSpPr txBox="1">
              <a:spLocks noChangeArrowheads="1"/>
            </p:cNvSpPr>
            <p:nvPr/>
          </p:nvSpPr>
          <p:spPr bwMode="auto">
            <a:xfrm>
              <a:off x="1630680" y="5054846"/>
              <a:ext cx="179087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i="1"/>
                <a:t>P4 &gt; p3 &gt; p2 &gt; p1</a:t>
              </a:r>
            </a:p>
          </p:txBody>
        </p:sp>
        <p:sp>
          <p:nvSpPr>
            <p:cNvPr id="29705" name="TextovéPole 34"/>
            <p:cNvSpPr txBox="1">
              <a:spLocks noChangeArrowheads="1"/>
            </p:cNvSpPr>
            <p:nvPr/>
          </p:nvSpPr>
          <p:spPr bwMode="auto">
            <a:xfrm>
              <a:off x="1630680" y="4397559"/>
              <a:ext cx="4203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i="1"/>
                <a:t>p3</a:t>
              </a:r>
            </a:p>
          </p:txBody>
        </p:sp>
        <p:sp>
          <p:nvSpPr>
            <p:cNvPr id="29706" name="TextovéPole 35"/>
            <p:cNvSpPr txBox="1">
              <a:spLocks noChangeArrowheads="1"/>
            </p:cNvSpPr>
            <p:nvPr/>
          </p:nvSpPr>
          <p:spPr bwMode="auto">
            <a:xfrm>
              <a:off x="1630680" y="3527093"/>
              <a:ext cx="4203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i="1"/>
                <a:t>p2</a:t>
              </a:r>
            </a:p>
          </p:txBody>
        </p:sp>
        <p:sp>
          <p:nvSpPr>
            <p:cNvPr id="29707" name="TextovéPole 36"/>
            <p:cNvSpPr txBox="1">
              <a:spLocks noChangeArrowheads="1"/>
            </p:cNvSpPr>
            <p:nvPr/>
          </p:nvSpPr>
          <p:spPr bwMode="auto">
            <a:xfrm>
              <a:off x="1700784" y="2614914"/>
              <a:ext cx="4203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i="1"/>
                <a:t>p1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11111E-6 L -0.15951 -0.632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" y="-3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93663" y="209550"/>
            <a:ext cx="12004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Jakou hodnotu má normální tlak stanovený mezinárodní dohodou? Klikni na správnou hodnotu.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63613" y="692150"/>
            <a:ext cx="22336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P n = </a:t>
            </a:r>
            <a:r>
              <a:rPr lang="cs-CZ" altLang="cs-CZ" sz="2400"/>
              <a:t>101 325 Pa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153025" y="677863"/>
            <a:ext cx="19050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P n = </a:t>
            </a:r>
            <a:r>
              <a:rPr lang="cs-CZ" altLang="cs-CZ" sz="2400"/>
              <a:t>101 k Pa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747125" y="684213"/>
            <a:ext cx="20764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/>
              <a:t>P n = </a:t>
            </a:r>
            <a:r>
              <a:rPr lang="cs-CZ" altLang="cs-CZ" sz="2400"/>
              <a:t>10 000 Pa</a:t>
            </a:r>
          </a:p>
        </p:txBody>
      </p:sp>
      <p:grpSp>
        <p:nvGrpSpPr>
          <p:cNvPr id="30726" name="Skupina 26"/>
          <p:cNvGrpSpPr>
            <a:grpSpLocks/>
          </p:cNvGrpSpPr>
          <p:nvPr/>
        </p:nvGrpSpPr>
        <p:grpSpPr bwMode="auto">
          <a:xfrm>
            <a:off x="2881313" y="1638300"/>
            <a:ext cx="1185862" cy="793750"/>
            <a:chOff x="1426464" y="2532888"/>
            <a:chExt cx="1629915" cy="1886341"/>
          </a:xfrm>
        </p:grpSpPr>
        <p:grpSp>
          <p:nvGrpSpPr>
            <p:cNvPr id="30966" name="Skupina 20"/>
            <p:cNvGrpSpPr>
              <a:grpSpLocks/>
            </p:cNvGrpSpPr>
            <p:nvPr/>
          </p:nvGrpSpPr>
          <p:grpSpPr bwMode="auto">
            <a:xfrm>
              <a:off x="1426464" y="2532888"/>
              <a:ext cx="1618488" cy="1847088"/>
              <a:chOff x="1655064" y="2194560"/>
              <a:chExt cx="2536020" cy="2185416"/>
            </a:xfrm>
          </p:grpSpPr>
          <p:grpSp>
            <p:nvGrpSpPr>
              <p:cNvPr id="30972" name="Skupina 13"/>
              <p:cNvGrpSpPr>
                <a:grpSpLocks/>
              </p:cNvGrpSpPr>
              <p:nvPr/>
            </p:nvGrpSpPr>
            <p:grpSpPr bwMode="auto">
              <a:xfrm>
                <a:off x="1655064" y="2194560"/>
                <a:ext cx="2536020" cy="2179775"/>
                <a:chOff x="1655064" y="2194560"/>
                <a:chExt cx="2536020" cy="2179775"/>
              </a:xfrm>
            </p:grpSpPr>
            <p:sp>
              <p:nvSpPr>
                <p:cNvPr id="6" name="Obdélník 5"/>
                <p:cNvSpPr/>
                <p:nvPr/>
              </p:nvSpPr>
              <p:spPr>
                <a:xfrm>
                  <a:off x="1655064" y="2194560"/>
                  <a:ext cx="796605" cy="2767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7" name="Oblouk 6"/>
                <p:cNvSpPr/>
                <p:nvPr/>
              </p:nvSpPr>
              <p:spPr>
                <a:xfrm>
                  <a:off x="2003793" y="2194560"/>
                  <a:ext cx="916268" cy="861499"/>
                </a:xfrm>
                <a:prstGeom prst="arc">
                  <a:avLst>
                    <a:gd name="adj1" fmla="val 16200000"/>
                    <a:gd name="adj2" fmla="val 89272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8" name="Oblouk 7"/>
                <p:cNvSpPr/>
                <p:nvPr/>
              </p:nvSpPr>
              <p:spPr>
                <a:xfrm>
                  <a:off x="1925157" y="2471310"/>
                  <a:ext cx="916268" cy="915063"/>
                </a:xfrm>
                <a:prstGeom prst="arc">
                  <a:avLst>
                    <a:gd name="adj1" fmla="val 16200000"/>
                    <a:gd name="adj2" fmla="val 108006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2591846" y="2515948"/>
                  <a:ext cx="328215" cy="141946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0" name="Oblouk 9"/>
                <p:cNvSpPr/>
                <p:nvPr/>
              </p:nvSpPr>
              <p:spPr>
                <a:xfrm rot="10117147">
                  <a:off x="2608939" y="3350664"/>
                  <a:ext cx="947039" cy="995407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1" name="Oblouk 10"/>
                <p:cNvSpPr/>
                <p:nvPr/>
              </p:nvSpPr>
              <p:spPr>
                <a:xfrm rot="10117147">
                  <a:off x="2923479" y="3203360"/>
                  <a:ext cx="912850" cy="923991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" name="Obdélník 11"/>
                <p:cNvSpPr/>
                <p:nvPr/>
              </p:nvSpPr>
              <p:spPr>
                <a:xfrm>
                  <a:off x="3073911" y="4029148"/>
                  <a:ext cx="820539" cy="357097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3839747" y="2426673"/>
                  <a:ext cx="352149" cy="1959573"/>
                </a:xfrm>
                <a:custGeom>
                  <a:avLst/>
                  <a:gdLst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346688 w 346688"/>
                    <a:gd name="connsiteY2" fmla="*/ 1905455 h 1905455"/>
                    <a:gd name="connsiteX3" fmla="*/ 0 w 346688"/>
                    <a:gd name="connsiteY3" fmla="*/ 1905455 h 1905455"/>
                    <a:gd name="connsiteX4" fmla="*/ 0 w 346688"/>
                    <a:gd name="connsiteY4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1824 w 346688"/>
                    <a:gd name="connsiteY2" fmla="*/ 1786583 h 1905455"/>
                    <a:gd name="connsiteX3" fmla="*/ 0 w 346688"/>
                    <a:gd name="connsiteY3" fmla="*/ 1905455 h 1905455"/>
                    <a:gd name="connsiteX4" fmla="*/ 0 w 346688"/>
                    <a:gd name="connsiteY4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0707 w 346688"/>
                    <a:gd name="connsiteY2" fmla="*/ 1467111 h 1905455"/>
                    <a:gd name="connsiteX3" fmla="*/ 291824 w 346688"/>
                    <a:gd name="connsiteY3" fmla="*/ 1786583 h 1905455"/>
                    <a:gd name="connsiteX4" fmla="*/ 0 w 346688"/>
                    <a:gd name="connsiteY4" fmla="*/ 1905455 h 1905455"/>
                    <a:gd name="connsiteX5" fmla="*/ 0 w 346688"/>
                    <a:gd name="connsiteY5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0707 w 346688"/>
                    <a:gd name="connsiteY2" fmla="*/ 1467111 h 1905455"/>
                    <a:gd name="connsiteX3" fmla="*/ 284232 w 346688"/>
                    <a:gd name="connsiteY3" fmla="*/ 1723962 h 1905455"/>
                    <a:gd name="connsiteX4" fmla="*/ 0 w 346688"/>
                    <a:gd name="connsiteY4" fmla="*/ 1905455 h 1905455"/>
                    <a:gd name="connsiteX5" fmla="*/ 0 w 346688"/>
                    <a:gd name="connsiteY5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0707 w 346688"/>
                    <a:gd name="connsiteY2" fmla="*/ 1467111 h 1905455"/>
                    <a:gd name="connsiteX3" fmla="*/ 284232 w 346688"/>
                    <a:gd name="connsiteY3" fmla="*/ 1723962 h 1905455"/>
                    <a:gd name="connsiteX4" fmla="*/ 199606 w 346688"/>
                    <a:gd name="connsiteY4" fmla="*/ 1842833 h 1905455"/>
                    <a:gd name="connsiteX5" fmla="*/ 0 w 346688"/>
                    <a:gd name="connsiteY5" fmla="*/ 1905455 h 1905455"/>
                    <a:gd name="connsiteX6" fmla="*/ 0 w 346688"/>
                    <a:gd name="connsiteY6" fmla="*/ 0 h 1905455"/>
                    <a:gd name="connsiteX0" fmla="*/ 0 w 293198"/>
                    <a:gd name="connsiteY0" fmla="*/ 0 h 1905455"/>
                    <a:gd name="connsiteX1" fmla="*/ 270771 w 293198"/>
                    <a:gd name="connsiteY1" fmla="*/ 26837 h 1905455"/>
                    <a:gd name="connsiteX2" fmla="*/ 290707 w 293198"/>
                    <a:gd name="connsiteY2" fmla="*/ 1467111 h 1905455"/>
                    <a:gd name="connsiteX3" fmla="*/ 284232 w 293198"/>
                    <a:gd name="connsiteY3" fmla="*/ 1723962 h 1905455"/>
                    <a:gd name="connsiteX4" fmla="*/ 199606 w 293198"/>
                    <a:gd name="connsiteY4" fmla="*/ 1842833 h 1905455"/>
                    <a:gd name="connsiteX5" fmla="*/ 0 w 293198"/>
                    <a:gd name="connsiteY5" fmla="*/ 1905455 h 1905455"/>
                    <a:gd name="connsiteX6" fmla="*/ 0 w 293198"/>
                    <a:gd name="connsiteY6" fmla="*/ 0 h 190545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93198" h="1905455">
                      <a:moveTo>
                        <a:pt x="0" y="0"/>
                      </a:moveTo>
                      <a:lnTo>
                        <a:pt x="270771" y="26837"/>
                      </a:lnTo>
                      <a:cubicBezTo>
                        <a:pt x="257172" y="569549"/>
                        <a:pt x="304306" y="924399"/>
                        <a:pt x="290707" y="1467111"/>
                      </a:cubicBezTo>
                      <a:cubicBezTo>
                        <a:pt x="291079" y="1573602"/>
                        <a:pt x="283860" y="1617471"/>
                        <a:pt x="284232" y="1723962"/>
                      </a:cubicBezTo>
                      <a:cubicBezTo>
                        <a:pt x="245901" y="1742712"/>
                        <a:pt x="237937" y="1824083"/>
                        <a:pt x="199606" y="1842833"/>
                      </a:cubicBezTo>
                      <a:lnTo>
                        <a:pt x="0" y="190545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5" name="Volný tvar: obrazec 14"/>
              <p:cNvSpPr/>
              <p:nvPr/>
            </p:nvSpPr>
            <p:spPr>
              <a:xfrm>
                <a:off x="2431156" y="2203487"/>
                <a:ext cx="167528" cy="303533"/>
              </a:xfrm>
              <a:custGeom>
                <a:avLst/>
                <a:gdLst>
                  <a:gd name="connsiteX0" fmla="*/ 0 w 164592"/>
                  <a:gd name="connsiteY0" fmla="*/ 0 h 301752"/>
                  <a:gd name="connsiteX1" fmla="*/ 91440 w 164592"/>
                  <a:gd name="connsiteY1" fmla="*/ 27432 h 301752"/>
                  <a:gd name="connsiteX2" fmla="*/ 118872 w 164592"/>
                  <a:gd name="connsiteY2" fmla="*/ 36576 h 301752"/>
                  <a:gd name="connsiteX3" fmla="*/ 164592 w 164592"/>
                  <a:gd name="connsiteY3" fmla="*/ 109728 h 301752"/>
                  <a:gd name="connsiteX4" fmla="*/ 128016 w 164592"/>
                  <a:gd name="connsiteY4" fmla="*/ 246888 h 301752"/>
                  <a:gd name="connsiteX5" fmla="*/ 54864 w 164592"/>
                  <a:gd name="connsiteY5" fmla="*/ 274320 h 301752"/>
                  <a:gd name="connsiteX6" fmla="*/ 18288 w 164592"/>
                  <a:gd name="connsiteY6" fmla="*/ 301752 h 301752"/>
                  <a:gd name="connsiteX7" fmla="*/ 18288 w 164592"/>
                  <a:gd name="connsiteY7" fmla="*/ 82296 h 301752"/>
                  <a:gd name="connsiteX8" fmla="*/ 36576 w 164592"/>
                  <a:gd name="connsiteY8" fmla="*/ 36576 h 301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4592" h="301752">
                    <a:moveTo>
                      <a:pt x="0" y="0"/>
                    </a:moveTo>
                    <a:lnTo>
                      <a:pt x="91440" y="27432"/>
                    </a:lnTo>
                    <a:cubicBezTo>
                      <a:pt x="100652" y="30267"/>
                      <a:pt x="111467" y="30406"/>
                      <a:pt x="118872" y="36576"/>
                    </a:cubicBezTo>
                    <a:cubicBezTo>
                      <a:pt x="139221" y="53533"/>
                      <a:pt x="153139" y="86822"/>
                      <a:pt x="164592" y="109728"/>
                    </a:cubicBezTo>
                    <a:cubicBezTo>
                      <a:pt x="160460" y="142784"/>
                      <a:pt x="157674" y="219926"/>
                      <a:pt x="128016" y="246888"/>
                    </a:cubicBezTo>
                    <a:cubicBezTo>
                      <a:pt x="108746" y="264406"/>
                      <a:pt x="78157" y="262674"/>
                      <a:pt x="54864" y="274320"/>
                    </a:cubicBezTo>
                    <a:cubicBezTo>
                      <a:pt x="41233" y="281136"/>
                      <a:pt x="30480" y="292608"/>
                      <a:pt x="18288" y="301752"/>
                    </a:cubicBezTo>
                    <a:cubicBezTo>
                      <a:pt x="-1016" y="205233"/>
                      <a:pt x="3799" y="248914"/>
                      <a:pt x="18288" y="82296"/>
                    </a:cubicBezTo>
                    <a:cubicBezTo>
                      <a:pt x="21199" y="48816"/>
                      <a:pt x="21042" y="52110"/>
                      <a:pt x="36576" y="36576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" name="Volný tvar: obrazec 15"/>
              <p:cNvSpPr/>
              <p:nvPr/>
            </p:nvSpPr>
            <p:spPr>
              <a:xfrm>
                <a:off x="2602101" y="2511485"/>
                <a:ext cx="290609" cy="178549"/>
              </a:xfrm>
              <a:custGeom>
                <a:avLst/>
                <a:gdLst>
                  <a:gd name="connsiteX0" fmla="*/ 13895 w 290193"/>
                  <a:gd name="connsiteY0" fmla="*/ 4563 h 178299"/>
                  <a:gd name="connsiteX1" fmla="*/ 279071 w 290193"/>
                  <a:gd name="connsiteY1" fmla="*/ 22851 h 178299"/>
                  <a:gd name="connsiteX2" fmla="*/ 288215 w 290193"/>
                  <a:gd name="connsiteY2" fmla="*/ 68571 h 178299"/>
                  <a:gd name="connsiteX3" fmla="*/ 233351 w 290193"/>
                  <a:gd name="connsiteY3" fmla="*/ 178299 h 178299"/>
                  <a:gd name="connsiteX4" fmla="*/ 96191 w 290193"/>
                  <a:gd name="connsiteY4" fmla="*/ 169155 h 178299"/>
                  <a:gd name="connsiteX5" fmla="*/ 68759 w 290193"/>
                  <a:gd name="connsiteY5" fmla="*/ 160011 h 178299"/>
                  <a:gd name="connsiteX6" fmla="*/ 41327 w 290193"/>
                  <a:gd name="connsiteY6" fmla="*/ 86859 h 178299"/>
                  <a:gd name="connsiteX7" fmla="*/ 13895 w 290193"/>
                  <a:gd name="connsiteY7" fmla="*/ 4563 h 1782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90193" h="178299">
                    <a:moveTo>
                      <a:pt x="13895" y="4563"/>
                    </a:moveTo>
                    <a:cubicBezTo>
                      <a:pt x="53519" y="-6105"/>
                      <a:pt x="192787" y="2718"/>
                      <a:pt x="279071" y="22851"/>
                    </a:cubicBezTo>
                    <a:cubicBezTo>
                      <a:pt x="294206" y="26383"/>
                      <a:pt x="290143" y="53149"/>
                      <a:pt x="288215" y="68571"/>
                    </a:cubicBezTo>
                    <a:cubicBezTo>
                      <a:pt x="275185" y="172808"/>
                      <a:pt x="289054" y="159731"/>
                      <a:pt x="233351" y="178299"/>
                    </a:cubicBezTo>
                    <a:cubicBezTo>
                      <a:pt x="187631" y="175251"/>
                      <a:pt x="141732" y="174215"/>
                      <a:pt x="96191" y="169155"/>
                    </a:cubicBezTo>
                    <a:cubicBezTo>
                      <a:pt x="86611" y="168091"/>
                      <a:pt x="75575" y="166827"/>
                      <a:pt x="68759" y="160011"/>
                    </a:cubicBezTo>
                    <a:cubicBezTo>
                      <a:pt x="50053" y="141305"/>
                      <a:pt x="48981" y="109821"/>
                      <a:pt x="41327" y="86859"/>
                    </a:cubicBezTo>
                    <a:cubicBezTo>
                      <a:pt x="30917" y="55630"/>
                      <a:pt x="-25729" y="15231"/>
                      <a:pt x="13895" y="4563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" name="Volný tvar: obrazec 16"/>
              <p:cNvSpPr/>
              <p:nvPr/>
            </p:nvSpPr>
            <p:spPr>
              <a:xfrm>
                <a:off x="2632873" y="3689906"/>
                <a:ext cx="345309" cy="406197"/>
              </a:xfrm>
              <a:custGeom>
                <a:avLst/>
                <a:gdLst>
                  <a:gd name="connsiteX0" fmla="*/ 18288 w 342977"/>
                  <a:gd name="connsiteY0" fmla="*/ 4646 h 406982"/>
                  <a:gd name="connsiteX1" fmla="*/ 146304 w 342977"/>
                  <a:gd name="connsiteY1" fmla="*/ 22934 h 406982"/>
                  <a:gd name="connsiteX2" fmla="*/ 173736 w 342977"/>
                  <a:gd name="connsiteY2" fmla="*/ 50366 h 406982"/>
                  <a:gd name="connsiteX3" fmla="*/ 219456 w 342977"/>
                  <a:gd name="connsiteY3" fmla="*/ 68654 h 406982"/>
                  <a:gd name="connsiteX4" fmla="*/ 292608 w 342977"/>
                  <a:gd name="connsiteY4" fmla="*/ 123518 h 406982"/>
                  <a:gd name="connsiteX5" fmla="*/ 320040 w 342977"/>
                  <a:gd name="connsiteY5" fmla="*/ 160094 h 406982"/>
                  <a:gd name="connsiteX6" fmla="*/ 329184 w 342977"/>
                  <a:gd name="connsiteY6" fmla="*/ 278966 h 406982"/>
                  <a:gd name="connsiteX7" fmla="*/ 320040 w 342977"/>
                  <a:gd name="connsiteY7" fmla="*/ 388694 h 406982"/>
                  <a:gd name="connsiteX8" fmla="*/ 246888 w 342977"/>
                  <a:gd name="connsiteY8" fmla="*/ 406982 h 406982"/>
                  <a:gd name="connsiteX9" fmla="*/ 100584 w 342977"/>
                  <a:gd name="connsiteY9" fmla="*/ 397838 h 406982"/>
                  <a:gd name="connsiteX10" fmla="*/ 45720 w 342977"/>
                  <a:gd name="connsiteY10" fmla="*/ 297254 h 406982"/>
                  <a:gd name="connsiteX11" fmla="*/ 0 w 342977"/>
                  <a:gd name="connsiteY11" fmla="*/ 242390 h 406982"/>
                  <a:gd name="connsiteX12" fmla="*/ 18288 w 342977"/>
                  <a:gd name="connsiteY12" fmla="*/ 160094 h 406982"/>
                  <a:gd name="connsiteX13" fmla="*/ 45720 w 342977"/>
                  <a:gd name="connsiteY13" fmla="*/ 105230 h 406982"/>
                  <a:gd name="connsiteX14" fmla="*/ 18288 w 342977"/>
                  <a:gd name="connsiteY14" fmla="*/ 4646 h 4069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342977" h="406982">
                    <a:moveTo>
                      <a:pt x="18288" y="4646"/>
                    </a:moveTo>
                    <a:cubicBezTo>
                      <a:pt x="35052" y="-9070"/>
                      <a:pt x="104950" y="10771"/>
                      <a:pt x="146304" y="22934"/>
                    </a:cubicBezTo>
                    <a:cubicBezTo>
                      <a:pt x="158710" y="26583"/>
                      <a:pt x="162770" y="43512"/>
                      <a:pt x="173736" y="50366"/>
                    </a:cubicBezTo>
                    <a:cubicBezTo>
                      <a:pt x="187655" y="59065"/>
                      <a:pt x="204775" y="61313"/>
                      <a:pt x="219456" y="68654"/>
                    </a:cubicBezTo>
                    <a:cubicBezTo>
                      <a:pt x="236339" y="77096"/>
                      <a:pt x="285879" y="116789"/>
                      <a:pt x="292608" y="123518"/>
                    </a:cubicBezTo>
                    <a:cubicBezTo>
                      <a:pt x="303384" y="134294"/>
                      <a:pt x="310896" y="147902"/>
                      <a:pt x="320040" y="160094"/>
                    </a:cubicBezTo>
                    <a:cubicBezTo>
                      <a:pt x="323088" y="199718"/>
                      <a:pt x="324541" y="239497"/>
                      <a:pt x="329184" y="278966"/>
                    </a:cubicBezTo>
                    <a:cubicBezTo>
                      <a:pt x="333836" y="318510"/>
                      <a:pt x="362552" y="346182"/>
                      <a:pt x="320040" y="388694"/>
                    </a:cubicBezTo>
                    <a:cubicBezTo>
                      <a:pt x="302267" y="406467"/>
                      <a:pt x="271272" y="400886"/>
                      <a:pt x="246888" y="406982"/>
                    </a:cubicBezTo>
                    <a:cubicBezTo>
                      <a:pt x="198120" y="403934"/>
                      <a:pt x="147386" y="411879"/>
                      <a:pt x="100584" y="397838"/>
                    </a:cubicBezTo>
                    <a:cubicBezTo>
                      <a:pt x="66127" y="387501"/>
                      <a:pt x="56192" y="320816"/>
                      <a:pt x="45720" y="297254"/>
                    </a:cubicBezTo>
                    <a:cubicBezTo>
                      <a:pt x="35536" y="274339"/>
                      <a:pt x="17227" y="259617"/>
                      <a:pt x="0" y="242390"/>
                    </a:cubicBezTo>
                    <a:cubicBezTo>
                      <a:pt x="6096" y="214958"/>
                      <a:pt x="9402" y="186753"/>
                      <a:pt x="18288" y="160094"/>
                    </a:cubicBezTo>
                    <a:cubicBezTo>
                      <a:pt x="24754" y="140697"/>
                      <a:pt x="39254" y="124627"/>
                      <a:pt x="45720" y="105230"/>
                    </a:cubicBezTo>
                    <a:cubicBezTo>
                      <a:pt x="54606" y="78571"/>
                      <a:pt x="1524" y="18362"/>
                      <a:pt x="18288" y="4646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8" name="Volný tvar: obrazec 17"/>
              <p:cNvSpPr/>
              <p:nvPr/>
            </p:nvSpPr>
            <p:spPr>
              <a:xfrm>
                <a:off x="3022628" y="4024684"/>
                <a:ext cx="150432" cy="357097"/>
              </a:xfrm>
              <a:custGeom>
                <a:avLst/>
                <a:gdLst>
                  <a:gd name="connsiteX0" fmla="*/ 3437 w 149741"/>
                  <a:gd name="connsiteY0" fmla="*/ 11131 h 358603"/>
                  <a:gd name="connsiteX1" fmla="*/ 94877 w 149741"/>
                  <a:gd name="connsiteY1" fmla="*/ 1987 h 358603"/>
                  <a:gd name="connsiteX2" fmla="*/ 131453 w 149741"/>
                  <a:gd name="connsiteY2" fmla="*/ 65995 h 358603"/>
                  <a:gd name="connsiteX3" fmla="*/ 149741 w 149741"/>
                  <a:gd name="connsiteY3" fmla="*/ 139147 h 358603"/>
                  <a:gd name="connsiteX4" fmla="*/ 131453 w 149741"/>
                  <a:gd name="connsiteY4" fmla="*/ 294595 h 358603"/>
                  <a:gd name="connsiteX5" fmla="*/ 94877 w 149741"/>
                  <a:gd name="connsiteY5" fmla="*/ 303739 h 358603"/>
                  <a:gd name="connsiteX6" fmla="*/ 12581 w 149741"/>
                  <a:gd name="connsiteY6" fmla="*/ 358603 h 358603"/>
                  <a:gd name="connsiteX7" fmla="*/ 40013 w 149741"/>
                  <a:gd name="connsiteY7" fmla="*/ 47707 h 358603"/>
                  <a:gd name="connsiteX8" fmla="*/ 49157 w 149741"/>
                  <a:gd name="connsiteY8" fmla="*/ 38563 h 3586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741" h="358603">
                    <a:moveTo>
                      <a:pt x="3437" y="11131"/>
                    </a:moveTo>
                    <a:cubicBezTo>
                      <a:pt x="33917" y="8083"/>
                      <a:pt x="65029" y="-4901"/>
                      <a:pt x="94877" y="1987"/>
                    </a:cubicBezTo>
                    <a:cubicBezTo>
                      <a:pt x="113150" y="6204"/>
                      <a:pt x="126940" y="49448"/>
                      <a:pt x="131453" y="65995"/>
                    </a:cubicBezTo>
                    <a:cubicBezTo>
                      <a:pt x="138066" y="90244"/>
                      <a:pt x="149741" y="139147"/>
                      <a:pt x="149741" y="139147"/>
                    </a:cubicBezTo>
                    <a:cubicBezTo>
                      <a:pt x="143645" y="190963"/>
                      <a:pt x="147952" y="245099"/>
                      <a:pt x="131453" y="294595"/>
                    </a:cubicBezTo>
                    <a:cubicBezTo>
                      <a:pt x="127479" y="306517"/>
                      <a:pt x="105942" y="297781"/>
                      <a:pt x="94877" y="303739"/>
                    </a:cubicBezTo>
                    <a:cubicBezTo>
                      <a:pt x="65849" y="319370"/>
                      <a:pt x="40013" y="340315"/>
                      <a:pt x="12581" y="358603"/>
                    </a:cubicBezTo>
                    <a:cubicBezTo>
                      <a:pt x="-9879" y="223845"/>
                      <a:pt x="-3171" y="298176"/>
                      <a:pt x="40013" y="47707"/>
                    </a:cubicBezTo>
                    <a:cubicBezTo>
                      <a:pt x="40745" y="43459"/>
                      <a:pt x="46109" y="41611"/>
                      <a:pt x="49157" y="3856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9" name="Volný tvar: obrazec 18"/>
              <p:cNvSpPr/>
              <p:nvPr/>
            </p:nvSpPr>
            <p:spPr>
              <a:xfrm>
                <a:off x="3781627" y="4051466"/>
                <a:ext cx="112823" cy="312460"/>
              </a:xfrm>
              <a:custGeom>
                <a:avLst/>
                <a:gdLst>
                  <a:gd name="connsiteX0" fmla="*/ 39711 w 112863"/>
                  <a:gd name="connsiteY0" fmla="*/ 999 h 312660"/>
                  <a:gd name="connsiteX1" fmla="*/ 48855 w 112863"/>
                  <a:gd name="connsiteY1" fmla="*/ 46719 h 312660"/>
                  <a:gd name="connsiteX2" fmla="*/ 57999 w 112863"/>
                  <a:gd name="connsiteY2" fmla="*/ 119871 h 312660"/>
                  <a:gd name="connsiteX3" fmla="*/ 85431 w 112863"/>
                  <a:gd name="connsiteY3" fmla="*/ 165591 h 312660"/>
                  <a:gd name="connsiteX4" fmla="*/ 112863 w 112863"/>
                  <a:gd name="connsiteY4" fmla="*/ 238743 h 312660"/>
                  <a:gd name="connsiteX5" fmla="*/ 39711 w 112863"/>
                  <a:gd name="connsiteY5" fmla="*/ 311895 h 312660"/>
                  <a:gd name="connsiteX6" fmla="*/ 3135 w 112863"/>
                  <a:gd name="connsiteY6" fmla="*/ 275319 h 312660"/>
                  <a:gd name="connsiteX7" fmla="*/ 48855 w 112863"/>
                  <a:gd name="connsiteY7" fmla="*/ 92439 h 312660"/>
                  <a:gd name="connsiteX8" fmla="*/ 39711 w 112863"/>
                  <a:gd name="connsiteY8" fmla="*/ 999 h 3126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2863" h="312660">
                    <a:moveTo>
                      <a:pt x="39711" y="999"/>
                    </a:moveTo>
                    <a:cubicBezTo>
                      <a:pt x="39711" y="-6621"/>
                      <a:pt x="46492" y="31358"/>
                      <a:pt x="48855" y="46719"/>
                    </a:cubicBezTo>
                    <a:cubicBezTo>
                      <a:pt x="52592" y="71007"/>
                      <a:pt x="50772" y="96384"/>
                      <a:pt x="57999" y="119871"/>
                    </a:cubicBezTo>
                    <a:cubicBezTo>
                      <a:pt x="63226" y="136858"/>
                      <a:pt x="76800" y="150055"/>
                      <a:pt x="85431" y="165591"/>
                    </a:cubicBezTo>
                    <a:cubicBezTo>
                      <a:pt x="107166" y="204714"/>
                      <a:pt x="102417" y="196958"/>
                      <a:pt x="112863" y="238743"/>
                    </a:cubicBezTo>
                    <a:cubicBezTo>
                      <a:pt x="88479" y="263127"/>
                      <a:pt x="72426" y="300990"/>
                      <a:pt x="39711" y="311895"/>
                    </a:cubicBezTo>
                    <a:cubicBezTo>
                      <a:pt x="23354" y="317347"/>
                      <a:pt x="4940" y="292466"/>
                      <a:pt x="3135" y="275319"/>
                    </a:cubicBezTo>
                    <a:cubicBezTo>
                      <a:pt x="-7645" y="172904"/>
                      <a:pt x="9798" y="157534"/>
                      <a:pt x="48855" y="92439"/>
                    </a:cubicBezTo>
                    <a:cubicBezTo>
                      <a:pt x="58677" y="-5783"/>
                      <a:pt x="39711" y="8619"/>
                      <a:pt x="39711" y="99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0" name="Volný tvar: obrazec 19"/>
              <p:cNvSpPr/>
              <p:nvPr/>
            </p:nvSpPr>
            <p:spPr>
              <a:xfrm>
                <a:off x="3785044" y="4024684"/>
                <a:ext cx="174366" cy="218724"/>
              </a:xfrm>
              <a:custGeom>
                <a:avLst/>
                <a:gdLst>
                  <a:gd name="connsiteX0" fmla="*/ 11021 w 175124"/>
                  <a:gd name="connsiteY0" fmla="*/ 17742 h 218910"/>
                  <a:gd name="connsiteX1" fmla="*/ 166469 w 175124"/>
                  <a:gd name="connsiteY1" fmla="*/ 26886 h 218910"/>
                  <a:gd name="connsiteX2" fmla="*/ 120749 w 175124"/>
                  <a:gd name="connsiteY2" fmla="*/ 182334 h 218910"/>
                  <a:gd name="connsiteX3" fmla="*/ 102461 w 175124"/>
                  <a:gd name="connsiteY3" fmla="*/ 209766 h 218910"/>
                  <a:gd name="connsiteX4" fmla="*/ 29309 w 175124"/>
                  <a:gd name="connsiteY4" fmla="*/ 218910 h 218910"/>
                  <a:gd name="connsiteX5" fmla="*/ 11021 w 175124"/>
                  <a:gd name="connsiteY5" fmla="*/ 173190 h 218910"/>
                  <a:gd name="connsiteX6" fmla="*/ 11021 w 175124"/>
                  <a:gd name="connsiteY6" fmla="*/ 17742 h 2189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5124" h="218910">
                    <a:moveTo>
                      <a:pt x="11021" y="17742"/>
                    </a:moveTo>
                    <a:cubicBezTo>
                      <a:pt x="36929" y="-6642"/>
                      <a:pt x="140323" y="-7976"/>
                      <a:pt x="166469" y="26886"/>
                    </a:cubicBezTo>
                    <a:cubicBezTo>
                      <a:pt x="196868" y="67419"/>
                      <a:pt x="138838" y="152185"/>
                      <a:pt x="120749" y="182334"/>
                    </a:cubicBezTo>
                    <a:cubicBezTo>
                      <a:pt x="115095" y="191758"/>
                      <a:pt x="112665" y="205685"/>
                      <a:pt x="102461" y="209766"/>
                    </a:cubicBezTo>
                    <a:cubicBezTo>
                      <a:pt x="79645" y="218892"/>
                      <a:pt x="53693" y="215862"/>
                      <a:pt x="29309" y="218910"/>
                    </a:cubicBezTo>
                    <a:cubicBezTo>
                      <a:pt x="23213" y="203670"/>
                      <a:pt x="10158" y="189581"/>
                      <a:pt x="11021" y="173190"/>
                    </a:cubicBezTo>
                    <a:cubicBezTo>
                      <a:pt x="13315" y="129610"/>
                      <a:pt x="-14887" y="42126"/>
                      <a:pt x="11021" y="1774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22" name="Obdélník 21"/>
            <p:cNvSpPr/>
            <p:nvPr/>
          </p:nvSpPr>
          <p:spPr>
            <a:xfrm>
              <a:off x="2024318" y="3457196"/>
              <a:ext cx="218195" cy="53572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818547" y="3457196"/>
              <a:ext cx="226923" cy="68285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2331972" y="4072142"/>
              <a:ext cx="586945" cy="30181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2779272" y="4094778"/>
              <a:ext cx="277107" cy="267862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 rot="19690620">
              <a:off x="2124688" y="3875963"/>
              <a:ext cx="290198" cy="543266"/>
            </a:xfrm>
            <a:custGeom>
              <a:avLst/>
              <a:gdLst>
                <a:gd name="connsiteX0" fmla="*/ 0 w 255298"/>
                <a:gd name="connsiteY0" fmla="*/ 0 h 343976"/>
                <a:gd name="connsiteX1" fmla="*/ 255298 w 255298"/>
                <a:gd name="connsiteY1" fmla="*/ 0 h 343976"/>
                <a:gd name="connsiteX2" fmla="*/ 255298 w 255298"/>
                <a:gd name="connsiteY2" fmla="*/ 343976 h 343976"/>
                <a:gd name="connsiteX3" fmla="*/ 0 w 255298"/>
                <a:gd name="connsiteY3" fmla="*/ 343976 h 343976"/>
                <a:gd name="connsiteX4" fmla="*/ 0 w 255298"/>
                <a:gd name="connsiteY4" fmla="*/ 0 h 343976"/>
                <a:gd name="connsiteX0" fmla="*/ 0 w 255298"/>
                <a:gd name="connsiteY0" fmla="*/ 0 h 500690"/>
                <a:gd name="connsiteX1" fmla="*/ 255298 w 255298"/>
                <a:gd name="connsiteY1" fmla="*/ 0 h 500690"/>
                <a:gd name="connsiteX2" fmla="*/ 255298 w 255298"/>
                <a:gd name="connsiteY2" fmla="*/ 343976 h 500690"/>
                <a:gd name="connsiteX3" fmla="*/ 96457 w 255298"/>
                <a:gd name="connsiteY3" fmla="*/ 500690 h 500690"/>
                <a:gd name="connsiteX4" fmla="*/ 0 w 255298"/>
                <a:gd name="connsiteY4" fmla="*/ 0 h 500690"/>
                <a:gd name="connsiteX0" fmla="*/ 14157 w 269455"/>
                <a:gd name="connsiteY0" fmla="*/ 0 h 500690"/>
                <a:gd name="connsiteX1" fmla="*/ 269455 w 269455"/>
                <a:gd name="connsiteY1" fmla="*/ 0 h 500690"/>
                <a:gd name="connsiteX2" fmla="*/ 269455 w 269455"/>
                <a:gd name="connsiteY2" fmla="*/ 343976 h 500690"/>
                <a:gd name="connsiteX3" fmla="*/ 110614 w 269455"/>
                <a:gd name="connsiteY3" fmla="*/ 500690 h 500690"/>
                <a:gd name="connsiteX4" fmla="*/ 0 w 269455"/>
                <a:gd name="connsiteY4" fmla="*/ 291844 h 500690"/>
                <a:gd name="connsiteX5" fmla="*/ 14157 w 269455"/>
                <a:gd name="connsiteY5" fmla="*/ 0 h 500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9455" h="500690">
                  <a:moveTo>
                    <a:pt x="14157" y="0"/>
                  </a:moveTo>
                  <a:lnTo>
                    <a:pt x="269455" y="0"/>
                  </a:lnTo>
                  <a:lnTo>
                    <a:pt x="269455" y="343976"/>
                  </a:lnTo>
                  <a:lnTo>
                    <a:pt x="110614" y="500690"/>
                  </a:lnTo>
                  <a:cubicBezTo>
                    <a:pt x="88565" y="418750"/>
                    <a:pt x="22049" y="373784"/>
                    <a:pt x="0" y="291844"/>
                  </a:cubicBezTo>
                  <a:lnTo>
                    <a:pt x="14157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27" name="Skupina 74"/>
          <p:cNvGrpSpPr>
            <a:grpSpLocks/>
          </p:cNvGrpSpPr>
          <p:nvPr/>
        </p:nvGrpSpPr>
        <p:grpSpPr bwMode="auto">
          <a:xfrm>
            <a:off x="10310813" y="1671638"/>
            <a:ext cx="1187450" cy="792162"/>
            <a:chOff x="8469076" y="4075686"/>
            <a:chExt cx="1435608" cy="1557157"/>
          </a:xfrm>
        </p:grpSpPr>
        <p:grpSp>
          <p:nvGrpSpPr>
            <p:cNvPr id="30943" name="Skupina 49"/>
            <p:cNvGrpSpPr>
              <a:grpSpLocks/>
            </p:cNvGrpSpPr>
            <p:nvPr/>
          </p:nvGrpSpPr>
          <p:grpSpPr bwMode="auto">
            <a:xfrm>
              <a:off x="8469076" y="4075686"/>
              <a:ext cx="1435608" cy="1557157"/>
              <a:chOff x="1426464" y="2532888"/>
              <a:chExt cx="1629915" cy="1886341"/>
            </a:xfrm>
          </p:grpSpPr>
          <p:grpSp>
            <p:nvGrpSpPr>
              <p:cNvPr id="30945" name="Skupina 50"/>
              <p:cNvGrpSpPr>
                <a:grpSpLocks/>
              </p:cNvGrpSpPr>
              <p:nvPr/>
            </p:nvGrpSpPr>
            <p:grpSpPr bwMode="auto">
              <a:xfrm>
                <a:off x="1426464" y="2532888"/>
                <a:ext cx="1618488" cy="1847088"/>
                <a:chOff x="1655064" y="2194560"/>
                <a:chExt cx="2536020" cy="2185416"/>
              </a:xfrm>
            </p:grpSpPr>
            <p:grpSp>
              <p:nvGrpSpPr>
                <p:cNvPr id="30951" name="Skupina 56"/>
                <p:cNvGrpSpPr>
                  <a:grpSpLocks/>
                </p:cNvGrpSpPr>
                <p:nvPr/>
              </p:nvGrpSpPr>
              <p:grpSpPr bwMode="auto">
                <a:xfrm>
                  <a:off x="1655064" y="2194560"/>
                  <a:ext cx="2536020" cy="2179775"/>
                  <a:chOff x="1655064" y="2194560"/>
                  <a:chExt cx="2536020" cy="2179775"/>
                </a:xfrm>
              </p:grpSpPr>
              <p:sp>
                <p:nvSpPr>
                  <p:cNvPr id="64" name="Obdélník 63"/>
                  <p:cNvSpPr/>
                  <p:nvPr/>
                </p:nvSpPr>
                <p:spPr>
                  <a:xfrm>
                    <a:off x="1655064" y="2194560"/>
                    <a:ext cx="795540" cy="272831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65" name="Oblouk 64"/>
                  <p:cNvSpPr/>
                  <p:nvPr/>
                </p:nvSpPr>
                <p:spPr>
                  <a:xfrm>
                    <a:off x="2003327" y="2194560"/>
                    <a:ext cx="915043" cy="858751"/>
                  </a:xfrm>
                  <a:prstGeom prst="arc">
                    <a:avLst>
                      <a:gd name="adj1" fmla="val 16200000"/>
                      <a:gd name="adj2" fmla="val 89272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66" name="Oblouk 65"/>
                  <p:cNvSpPr/>
                  <p:nvPr/>
                </p:nvSpPr>
                <p:spPr>
                  <a:xfrm>
                    <a:off x="1924796" y="2467391"/>
                    <a:ext cx="915043" cy="916898"/>
                  </a:xfrm>
                  <a:prstGeom prst="arc">
                    <a:avLst>
                      <a:gd name="adj1" fmla="val 16200000"/>
                      <a:gd name="adj2" fmla="val 108006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67" name="Obdélník 66"/>
                  <p:cNvSpPr/>
                  <p:nvPr/>
                </p:nvSpPr>
                <p:spPr>
                  <a:xfrm>
                    <a:off x="2594006" y="2516592"/>
                    <a:ext cx="324363" cy="1417833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68" name="Oblouk 67"/>
                  <p:cNvSpPr/>
                  <p:nvPr/>
                </p:nvSpPr>
                <p:spPr>
                  <a:xfrm rot="10117147">
                    <a:off x="2611079" y="3352979"/>
                    <a:ext cx="945771" cy="992931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69" name="Oblouk 68"/>
                  <p:cNvSpPr/>
                  <p:nvPr/>
                </p:nvSpPr>
                <p:spPr>
                  <a:xfrm rot="10117147">
                    <a:off x="2921782" y="3200908"/>
                    <a:ext cx="915043" cy="925843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70" name="Obdélník 69"/>
                  <p:cNvSpPr/>
                  <p:nvPr/>
                </p:nvSpPr>
                <p:spPr>
                  <a:xfrm>
                    <a:off x="3075429" y="4028352"/>
                    <a:ext cx="819441" cy="357813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71" name="Obdélník 12"/>
                  <p:cNvSpPr/>
                  <p:nvPr/>
                </p:nvSpPr>
                <p:spPr>
                  <a:xfrm>
                    <a:off x="3840241" y="2427139"/>
                    <a:ext cx="351676" cy="1959027"/>
                  </a:xfrm>
                  <a:custGeom>
                    <a:avLst/>
                    <a:gdLst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346688 w 346688"/>
                      <a:gd name="connsiteY2" fmla="*/ 1905455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1824 w 346688"/>
                      <a:gd name="connsiteY2" fmla="*/ 1786583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91824 w 346688"/>
                      <a:gd name="connsiteY3" fmla="*/ 1786583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199606 w 346688"/>
                      <a:gd name="connsiteY4" fmla="*/ 1842833 h 1905455"/>
                      <a:gd name="connsiteX5" fmla="*/ 0 w 346688"/>
                      <a:gd name="connsiteY5" fmla="*/ 1905455 h 1905455"/>
                      <a:gd name="connsiteX6" fmla="*/ 0 w 346688"/>
                      <a:gd name="connsiteY6" fmla="*/ 0 h 1905455"/>
                      <a:gd name="connsiteX0" fmla="*/ 0 w 293198"/>
                      <a:gd name="connsiteY0" fmla="*/ 0 h 1905455"/>
                      <a:gd name="connsiteX1" fmla="*/ 270771 w 293198"/>
                      <a:gd name="connsiteY1" fmla="*/ 26837 h 1905455"/>
                      <a:gd name="connsiteX2" fmla="*/ 290707 w 293198"/>
                      <a:gd name="connsiteY2" fmla="*/ 1467111 h 1905455"/>
                      <a:gd name="connsiteX3" fmla="*/ 284232 w 293198"/>
                      <a:gd name="connsiteY3" fmla="*/ 1723962 h 1905455"/>
                      <a:gd name="connsiteX4" fmla="*/ 199606 w 293198"/>
                      <a:gd name="connsiteY4" fmla="*/ 1842833 h 1905455"/>
                      <a:gd name="connsiteX5" fmla="*/ 0 w 293198"/>
                      <a:gd name="connsiteY5" fmla="*/ 1905455 h 1905455"/>
                      <a:gd name="connsiteX6" fmla="*/ 0 w 293198"/>
                      <a:gd name="connsiteY6" fmla="*/ 0 h 19054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93198" h="1905455">
                        <a:moveTo>
                          <a:pt x="0" y="0"/>
                        </a:moveTo>
                        <a:lnTo>
                          <a:pt x="270771" y="26837"/>
                        </a:lnTo>
                        <a:cubicBezTo>
                          <a:pt x="257172" y="569549"/>
                          <a:pt x="304306" y="924399"/>
                          <a:pt x="290707" y="1467111"/>
                        </a:cubicBezTo>
                        <a:cubicBezTo>
                          <a:pt x="291079" y="1573602"/>
                          <a:pt x="283860" y="1617471"/>
                          <a:pt x="284232" y="1723962"/>
                        </a:cubicBezTo>
                        <a:cubicBezTo>
                          <a:pt x="245901" y="1742712"/>
                          <a:pt x="237937" y="1824083"/>
                          <a:pt x="199606" y="1842833"/>
                        </a:cubicBezTo>
                        <a:lnTo>
                          <a:pt x="0" y="190545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58" name="Volný tvar: obrazec 57"/>
                <p:cNvSpPr/>
                <p:nvPr/>
              </p:nvSpPr>
              <p:spPr>
                <a:xfrm>
                  <a:off x="2433533" y="2203505"/>
                  <a:ext cx="163888" cy="304141"/>
                </a:xfrm>
                <a:custGeom>
                  <a:avLst/>
                  <a:gdLst>
                    <a:gd name="connsiteX0" fmla="*/ 0 w 164592"/>
                    <a:gd name="connsiteY0" fmla="*/ 0 h 301752"/>
                    <a:gd name="connsiteX1" fmla="*/ 91440 w 164592"/>
                    <a:gd name="connsiteY1" fmla="*/ 27432 h 301752"/>
                    <a:gd name="connsiteX2" fmla="*/ 118872 w 164592"/>
                    <a:gd name="connsiteY2" fmla="*/ 36576 h 301752"/>
                    <a:gd name="connsiteX3" fmla="*/ 164592 w 164592"/>
                    <a:gd name="connsiteY3" fmla="*/ 109728 h 301752"/>
                    <a:gd name="connsiteX4" fmla="*/ 128016 w 164592"/>
                    <a:gd name="connsiteY4" fmla="*/ 246888 h 301752"/>
                    <a:gd name="connsiteX5" fmla="*/ 54864 w 164592"/>
                    <a:gd name="connsiteY5" fmla="*/ 274320 h 301752"/>
                    <a:gd name="connsiteX6" fmla="*/ 18288 w 164592"/>
                    <a:gd name="connsiteY6" fmla="*/ 301752 h 301752"/>
                    <a:gd name="connsiteX7" fmla="*/ 18288 w 164592"/>
                    <a:gd name="connsiteY7" fmla="*/ 82296 h 301752"/>
                    <a:gd name="connsiteX8" fmla="*/ 36576 w 164592"/>
                    <a:gd name="connsiteY8" fmla="*/ 36576 h 3017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4592" h="301752">
                      <a:moveTo>
                        <a:pt x="0" y="0"/>
                      </a:moveTo>
                      <a:lnTo>
                        <a:pt x="91440" y="27432"/>
                      </a:lnTo>
                      <a:cubicBezTo>
                        <a:pt x="100652" y="30267"/>
                        <a:pt x="111467" y="30406"/>
                        <a:pt x="118872" y="36576"/>
                      </a:cubicBezTo>
                      <a:cubicBezTo>
                        <a:pt x="139221" y="53533"/>
                        <a:pt x="153139" y="86822"/>
                        <a:pt x="164592" y="109728"/>
                      </a:cubicBezTo>
                      <a:cubicBezTo>
                        <a:pt x="160460" y="142784"/>
                        <a:pt x="157674" y="219926"/>
                        <a:pt x="128016" y="246888"/>
                      </a:cubicBezTo>
                      <a:cubicBezTo>
                        <a:pt x="108746" y="264406"/>
                        <a:pt x="78157" y="262674"/>
                        <a:pt x="54864" y="274320"/>
                      </a:cubicBezTo>
                      <a:cubicBezTo>
                        <a:pt x="41233" y="281136"/>
                        <a:pt x="30480" y="292608"/>
                        <a:pt x="18288" y="301752"/>
                      </a:cubicBezTo>
                      <a:cubicBezTo>
                        <a:pt x="-1016" y="205233"/>
                        <a:pt x="3799" y="248914"/>
                        <a:pt x="18288" y="82296"/>
                      </a:cubicBezTo>
                      <a:cubicBezTo>
                        <a:pt x="21199" y="48816"/>
                        <a:pt x="21042" y="52110"/>
                        <a:pt x="36576" y="36576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9" name="Volný tvar: obrazec 58"/>
                <p:cNvSpPr/>
                <p:nvPr/>
              </p:nvSpPr>
              <p:spPr>
                <a:xfrm>
                  <a:off x="2600835" y="2512118"/>
                  <a:ext cx="290220" cy="174435"/>
                </a:xfrm>
                <a:custGeom>
                  <a:avLst/>
                  <a:gdLst>
                    <a:gd name="connsiteX0" fmla="*/ 13895 w 290193"/>
                    <a:gd name="connsiteY0" fmla="*/ 4563 h 178299"/>
                    <a:gd name="connsiteX1" fmla="*/ 279071 w 290193"/>
                    <a:gd name="connsiteY1" fmla="*/ 22851 h 178299"/>
                    <a:gd name="connsiteX2" fmla="*/ 288215 w 290193"/>
                    <a:gd name="connsiteY2" fmla="*/ 68571 h 178299"/>
                    <a:gd name="connsiteX3" fmla="*/ 233351 w 290193"/>
                    <a:gd name="connsiteY3" fmla="*/ 178299 h 178299"/>
                    <a:gd name="connsiteX4" fmla="*/ 96191 w 290193"/>
                    <a:gd name="connsiteY4" fmla="*/ 169155 h 178299"/>
                    <a:gd name="connsiteX5" fmla="*/ 68759 w 290193"/>
                    <a:gd name="connsiteY5" fmla="*/ 160011 h 178299"/>
                    <a:gd name="connsiteX6" fmla="*/ 41327 w 290193"/>
                    <a:gd name="connsiteY6" fmla="*/ 86859 h 178299"/>
                    <a:gd name="connsiteX7" fmla="*/ 13895 w 290193"/>
                    <a:gd name="connsiteY7" fmla="*/ 4563 h 1782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90193" h="178299">
                      <a:moveTo>
                        <a:pt x="13895" y="4563"/>
                      </a:moveTo>
                      <a:cubicBezTo>
                        <a:pt x="53519" y="-6105"/>
                        <a:pt x="192787" y="2718"/>
                        <a:pt x="279071" y="22851"/>
                      </a:cubicBezTo>
                      <a:cubicBezTo>
                        <a:pt x="294206" y="26383"/>
                        <a:pt x="290143" y="53149"/>
                        <a:pt x="288215" y="68571"/>
                      </a:cubicBezTo>
                      <a:cubicBezTo>
                        <a:pt x="275185" y="172808"/>
                        <a:pt x="289054" y="159731"/>
                        <a:pt x="233351" y="178299"/>
                      </a:cubicBezTo>
                      <a:cubicBezTo>
                        <a:pt x="187631" y="175251"/>
                        <a:pt x="141732" y="174215"/>
                        <a:pt x="96191" y="169155"/>
                      </a:cubicBezTo>
                      <a:cubicBezTo>
                        <a:pt x="86611" y="168091"/>
                        <a:pt x="75575" y="166827"/>
                        <a:pt x="68759" y="160011"/>
                      </a:cubicBezTo>
                      <a:cubicBezTo>
                        <a:pt x="50053" y="141305"/>
                        <a:pt x="48981" y="109821"/>
                        <a:pt x="41327" y="86859"/>
                      </a:cubicBezTo>
                      <a:cubicBezTo>
                        <a:pt x="30917" y="55630"/>
                        <a:pt x="-25729" y="15231"/>
                        <a:pt x="13895" y="456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60" name="Volný tvar: obrazec 59"/>
                <p:cNvSpPr/>
                <p:nvPr/>
              </p:nvSpPr>
              <p:spPr>
                <a:xfrm>
                  <a:off x="2634978" y="3692901"/>
                  <a:ext cx="341434" cy="407014"/>
                </a:xfrm>
                <a:custGeom>
                  <a:avLst/>
                  <a:gdLst>
                    <a:gd name="connsiteX0" fmla="*/ 18288 w 342977"/>
                    <a:gd name="connsiteY0" fmla="*/ 4646 h 406982"/>
                    <a:gd name="connsiteX1" fmla="*/ 146304 w 342977"/>
                    <a:gd name="connsiteY1" fmla="*/ 22934 h 406982"/>
                    <a:gd name="connsiteX2" fmla="*/ 173736 w 342977"/>
                    <a:gd name="connsiteY2" fmla="*/ 50366 h 406982"/>
                    <a:gd name="connsiteX3" fmla="*/ 219456 w 342977"/>
                    <a:gd name="connsiteY3" fmla="*/ 68654 h 406982"/>
                    <a:gd name="connsiteX4" fmla="*/ 292608 w 342977"/>
                    <a:gd name="connsiteY4" fmla="*/ 123518 h 406982"/>
                    <a:gd name="connsiteX5" fmla="*/ 320040 w 342977"/>
                    <a:gd name="connsiteY5" fmla="*/ 160094 h 406982"/>
                    <a:gd name="connsiteX6" fmla="*/ 329184 w 342977"/>
                    <a:gd name="connsiteY6" fmla="*/ 278966 h 406982"/>
                    <a:gd name="connsiteX7" fmla="*/ 320040 w 342977"/>
                    <a:gd name="connsiteY7" fmla="*/ 388694 h 406982"/>
                    <a:gd name="connsiteX8" fmla="*/ 246888 w 342977"/>
                    <a:gd name="connsiteY8" fmla="*/ 406982 h 406982"/>
                    <a:gd name="connsiteX9" fmla="*/ 100584 w 342977"/>
                    <a:gd name="connsiteY9" fmla="*/ 397838 h 406982"/>
                    <a:gd name="connsiteX10" fmla="*/ 45720 w 342977"/>
                    <a:gd name="connsiteY10" fmla="*/ 297254 h 406982"/>
                    <a:gd name="connsiteX11" fmla="*/ 0 w 342977"/>
                    <a:gd name="connsiteY11" fmla="*/ 242390 h 406982"/>
                    <a:gd name="connsiteX12" fmla="*/ 18288 w 342977"/>
                    <a:gd name="connsiteY12" fmla="*/ 160094 h 406982"/>
                    <a:gd name="connsiteX13" fmla="*/ 45720 w 342977"/>
                    <a:gd name="connsiteY13" fmla="*/ 105230 h 406982"/>
                    <a:gd name="connsiteX14" fmla="*/ 18288 w 342977"/>
                    <a:gd name="connsiteY14" fmla="*/ 4646 h 4069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342977" h="406982">
                      <a:moveTo>
                        <a:pt x="18288" y="4646"/>
                      </a:moveTo>
                      <a:cubicBezTo>
                        <a:pt x="35052" y="-9070"/>
                        <a:pt x="104950" y="10771"/>
                        <a:pt x="146304" y="22934"/>
                      </a:cubicBezTo>
                      <a:cubicBezTo>
                        <a:pt x="158710" y="26583"/>
                        <a:pt x="162770" y="43512"/>
                        <a:pt x="173736" y="50366"/>
                      </a:cubicBezTo>
                      <a:cubicBezTo>
                        <a:pt x="187655" y="59065"/>
                        <a:pt x="204775" y="61313"/>
                        <a:pt x="219456" y="68654"/>
                      </a:cubicBezTo>
                      <a:cubicBezTo>
                        <a:pt x="236339" y="77096"/>
                        <a:pt x="285879" y="116789"/>
                        <a:pt x="292608" y="123518"/>
                      </a:cubicBezTo>
                      <a:cubicBezTo>
                        <a:pt x="303384" y="134294"/>
                        <a:pt x="310896" y="147902"/>
                        <a:pt x="320040" y="160094"/>
                      </a:cubicBezTo>
                      <a:cubicBezTo>
                        <a:pt x="323088" y="199718"/>
                        <a:pt x="324541" y="239497"/>
                        <a:pt x="329184" y="278966"/>
                      </a:cubicBezTo>
                      <a:cubicBezTo>
                        <a:pt x="333836" y="318510"/>
                        <a:pt x="362552" y="346182"/>
                        <a:pt x="320040" y="388694"/>
                      </a:cubicBezTo>
                      <a:cubicBezTo>
                        <a:pt x="302267" y="406467"/>
                        <a:pt x="271272" y="400886"/>
                        <a:pt x="246888" y="406982"/>
                      </a:cubicBezTo>
                      <a:cubicBezTo>
                        <a:pt x="198120" y="403934"/>
                        <a:pt x="147386" y="411879"/>
                        <a:pt x="100584" y="397838"/>
                      </a:cubicBezTo>
                      <a:cubicBezTo>
                        <a:pt x="66127" y="387501"/>
                        <a:pt x="56192" y="320816"/>
                        <a:pt x="45720" y="297254"/>
                      </a:cubicBezTo>
                      <a:cubicBezTo>
                        <a:pt x="35536" y="274339"/>
                        <a:pt x="17227" y="259617"/>
                        <a:pt x="0" y="242390"/>
                      </a:cubicBezTo>
                      <a:cubicBezTo>
                        <a:pt x="6096" y="214958"/>
                        <a:pt x="9402" y="186753"/>
                        <a:pt x="18288" y="160094"/>
                      </a:cubicBezTo>
                      <a:cubicBezTo>
                        <a:pt x="24754" y="140697"/>
                        <a:pt x="39254" y="124627"/>
                        <a:pt x="45720" y="105230"/>
                      </a:cubicBezTo>
                      <a:cubicBezTo>
                        <a:pt x="54606" y="78571"/>
                        <a:pt x="1524" y="18362"/>
                        <a:pt x="18288" y="4646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61" name="Volný tvar: obrazec 60"/>
                <p:cNvSpPr/>
                <p:nvPr/>
              </p:nvSpPr>
              <p:spPr>
                <a:xfrm>
                  <a:off x="3024213" y="4023879"/>
                  <a:ext cx="150231" cy="357813"/>
                </a:xfrm>
                <a:custGeom>
                  <a:avLst/>
                  <a:gdLst>
                    <a:gd name="connsiteX0" fmla="*/ 3437 w 149741"/>
                    <a:gd name="connsiteY0" fmla="*/ 11131 h 358603"/>
                    <a:gd name="connsiteX1" fmla="*/ 94877 w 149741"/>
                    <a:gd name="connsiteY1" fmla="*/ 1987 h 358603"/>
                    <a:gd name="connsiteX2" fmla="*/ 131453 w 149741"/>
                    <a:gd name="connsiteY2" fmla="*/ 65995 h 358603"/>
                    <a:gd name="connsiteX3" fmla="*/ 149741 w 149741"/>
                    <a:gd name="connsiteY3" fmla="*/ 139147 h 358603"/>
                    <a:gd name="connsiteX4" fmla="*/ 131453 w 149741"/>
                    <a:gd name="connsiteY4" fmla="*/ 294595 h 358603"/>
                    <a:gd name="connsiteX5" fmla="*/ 94877 w 149741"/>
                    <a:gd name="connsiteY5" fmla="*/ 303739 h 358603"/>
                    <a:gd name="connsiteX6" fmla="*/ 12581 w 149741"/>
                    <a:gd name="connsiteY6" fmla="*/ 358603 h 358603"/>
                    <a:gd name="connsiteX7" fmla="*/ 40013 w 149741"/>
                    <a:gd name="connsiteY7" fmla="*/ 47707 h 358603"/>
                    <a:gd name="connsiteX8" fmla="*/ 49157 w 149741"/>
                    <a:gd name="connsiteY8" fmla="*/ 38563 h 35860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9741" h="358603">
                      <a:moveTo>
                        <a:pt x="3437" y="11131"/>
                      </a:moveTo>
                      <a:cubicBezTo>
                        <a:pt x="33917" y="8083"/>
                        <a:pt x="65029" y="-4901"/>
                        <a:pt x="94877" y="1987"/>
                      </a:cubicBezTo>
                      <a:cubicBezTo>
                        <a:pt x="113150" y="6204"/>
                        <a:pt x="126940" y="49448"/>
                        <a:pt x="131453" y="65995"/>
                      </a:cubicBezTo>
                      <a:cubicBezTo>
                        <a:pt x="138066" y="90244"/>
                        <a:pt x="149741" y="139147"/>
                        <a:pt x="149741" y="139147"/>
                      </a:cubicBezTo>
                      <a:cubicBezTo>
                        <a:pt x="143645" y="190963"/>
                        <a:pt x="147952" y="245099"/>
                        <a:pt x="131453" y="294595"/>
                      </a:cubicBezTo>
                      <a:cubicBezTo>
                        <a:pt x="127479" y="306517"/>
                        <a:pt x="105942" y="297781"/>
                        <a:pt x="94877" y="303739"/>
                      </a:cubicBezTo>
                      <a:cubicBezTo>
                        <a:pt x="65849" y="319370"/>
                        <a:pt x="40013" y="340315"/>
                        <a:pt x="12581" y="358603"/>
                      </a:cubicBezTo>
                      <a:cubicBezTo>
                        <a:pt x="-9879" y="223845"/>
                        <a:pt x="-3171" y="298176"/>
                        <a:pt x="40013" y="47707"/>
                      </a:cubicBezTo>
                      <a:cubicBezTo>
                        <a:pt x="40745" y="43459"/>
                        <a:pt x="46109" y="41611"/>
                        <a:pt x="49157" y="38563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62" name="Volný tvar: obrazec 61"/>
                <p:cNvSpPr/>
                <p:nvPr/>
              </p:nvSpPr>
              <p:spPr>
                <a:xfrm>
                  <a:off x="3782196" y="4050715"/>
                  <a:ext cx="112674" cy="313087"/>
                </a:xfrm>
                <a:custGeom>
                  <a:avLst/>
                  <a:gdLst>
                    <a:gd name="connsiteX0" fmla="*/ 39711 w 112863"/>
                    <a:gd name="connsiteY0" fmla="*/ 999 h 312660"/>
                    <a:gd name="connsiteX1" fmla="*/ 48855 w 112863"/>
                    <a:gd name="connsiteY1" fmla="*/ 46719 h 312660"/>
                    <a:gd name="connsiteX2" fmla="*/ 57999 w 112863"/>
                    <a:gd name="connsiteY2" fmla="*/ 119871 h 312660"/>
                    <a:gd name="connsiteX3" fmla="*/ 85431 w 112863"/>
                    <a:gd name="connsiteY3" fmla="*/ 165591 h 312660"/>
                    <a:gd name="connsiteX4" fmla="*/ 112863 w 112863"/>
                    <a:gd name="connsiteY4" fmla="*/ 238743 h 312660"/>
                    <a:gd name="connsiteX5" fmla="*/ 39711 w 112863"/>
                    <a:gd name="connsiteY5" fmla="*/ 311895 h 312660"/>
                    <a:gd name="connsiteX6" fmla="*/ 3135 w 112863"/>
                    <a:gd name="connsiteY6" fmla="*/ 275319 h 312660"/>
                    <a:gd name="connsiteX7" fmla="*/ 48855 w 112863"/>
                    <a:gd name="connsiteY7" fmla="*/ 92439 h 312660"/>
                    <a:gd name="connsiteX8" fmla="*/ 39711 w 112863"/>
                    <a:gd name="connsiteY8" fmla="*/ 999 h 3126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863" h="312660">
                      <a:moveTo>
                        <a:pt x="39711" y="999"/>
                      </a:moveTo>
                      <a:cubicBezTo>
                        <a:pt x="39711" y="-6621"/>
                        <a:pt x="46492" y="31358"/>
                        <a:pt x="48855" y="46719"/>
                      </a:cubicBezTo>
                      <a:cubicBezTo>
                        <a:pt x="52592" y="71007"/>
                        <a:pt x="50772" y="96384"/>
                        <a:pt x="57999" y="119871"/>
                      </a:cubicBezTo>
                      <a:cubicBezTo>
                        <a:pt x="63226" y="136858"/>
                        <a:pt x="76800" y="150055"/>
                        <a:pt x="85431" y="165591"/>
                      </a:cubicBezTo>
                      <a:cubicBezTo>
                        <a:pt x="107166" y="204714"/>
                        <a:pt x="102417" y="196958"/>
                        <a:pt x="112863" y="238743"/>
                      </a:cubicBezTo>
                      <a:cubicBezTo>
                        <a:pt x="88479" y="263127"/>
                        <a:pt x="72426" y="300990"/>
                        <a:pt x="39711" y="311895"/>
                      </a:cubicBezTo>
                      <a:cubicBezTo>
                        <a:pt x="23354" y="317347"/>
                        <a:pt x="4940" y="292466"/>
                        <a:pt x="3135" y="275319"/>
                      </a:cubicBezTo>
                      <a:cubicBezTo>
                        <a:pt x="-7645" y="172904"/>
                        <a:pt x="9798" y="157534"/>
                        <a:pt x="48855" y="92439"/>
                      </a:cubicBezTo>
                      <a:cubicBezTo>
                        <a:pt x="58677" y="-5783"/>
                        <a:pt x="39711" y="8619"/>
                        <a:pt x="39711" y="99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63" name="Volný tvar: obrazec 62"/>
                <p:cNvSpPr/>
                <p:nvPr/>
              </p:nvSpPr>
              <p:spPr>
                <a:xfrm>
                  <a:off x="3785611" y="4023879"/>
                  <a:ext cx="174130" cy="219162"/>
                </a:xfrm>
                <a:custGeom>
                  <a:avLst/>
                  <a:gdLst>
                    <a:gd name="connsiteX0" fmla="*/ 11021 w 175124"/>
                    <a:gd name="connsiteY0" fmla="*/ 17742 h 218910"/>
                    <a:gd name="connsiteX1" fmla="*/ 166469 w 175124"/>
                    <a:gd name="connsiteY1" fmla="*/ 26886 h 218910"/>
                    <a:gd name="connsiteX2" fmla="*/ 120749 w 175124"/>
                    <a:gd name="connsiteY2" fmla="*/ 182334 h 218910"/>
                    <a:gd name="connsiteX3" fmla="*/ 102461 w 175124"/>
                    <a:gd name="connsiteY3" fmla="*/ 209766 h 218910"/>
                    <a:gd name="connsiteX4" fmla="*/ 29309 w 175124"/>
                    <a:gd name="connsiteY4" fmla="*/ 218910 h 218910"/>
                    <a:gd name="connsiteX5" fmla="*/ 11021 w 175124"/>
                    <a:gd name="connsiteY5" fmla="*/ 173190 h 218910"/>
                    <a:gd name="connsiteX6" fmla="*/ 11021 w 175124"/>
                    <a:gd name="connsiteY6" fmla="*/ 17742 h 2189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75124" h="218910">
                      <a:moveTo>
                        <a:pt x="11021" y="17742"/>
                      </a:moveTo>
                      <a:cubicBezTo>
                        <a:pt x="36929" y="-6642"/>
                        <a:pt x="140323" y="-7976"/>
                        <a:pt x="166469" y="26886"/>
                      </a:cubicBezTo>
                      <a:cubicBezTo>
                        <a:pt x="196868" y="67419"/>
                        <a:pt x="138838" y="152185"/>
                        <a:pt x="120749" y="182334"/>
                      </a:cubicBezTo>
                      <a:cubicBezTo>
                        <a:pt x="115095" y="191758"/>
                        <a:pt x="112665" y="205685"/>
                        <a:pt x="102461" y="209766"/>
                      </a:cubicBezTo>
                      <a:cubicBezTo>
                        <a:pt x="79645" y="218892"/>
                        <a:pt x="53693" y="215862"/>
                        <a:pt x="29309" y="218910"/>
                      </a:cubicBezTo>
                      <a:cubicBezTo>
                        <a:pt x="23213" y="203670"/>
                        <a:pt x="10158" y="189581"/>
                        <a:pt x="11021" y="173190"/>
                      </a:cubicBezTo>
                      <a:cubicBezTo>
                        <a:pt x="13315" y="129610"/>
                        <a:pt x="-14887" y="42126"/>
                        <a:pt x="11021" y="17742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52" name="Obdélník 51"/>
              <p:cNvSpPr/>
              <p:nvPr/>
            </p:nvSpPr>
            <p:spPr>
              <a:xfrm>
                <a:off x="2025697" y="3803050"/>
                <a:ext cx="244051" cy="189012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2786179" y="3784148"/>
                <a:ext cx="254946" cy="344003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54" name="Obdélník 53"/>
              <p:cNvSpPr/>
              <p:nvPr/>
            </p:nvSpPr>
            <p:spPr>
              <a:xfrm>
                <a:off x="2332941" y="4075228"/>
                <a:ext cx="586159" cy="29863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2779641" y="4097909"/>
                <a:ext cx="276738" cy="264617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6" name="Obdélník 25"/>
              <p:cNvSpPr/>
              <p:nvPr/>
            </p:nvSpPr>
            <p:spPr>
              <a:xfrm rot="19690620">
                <a:off x="2123754" y="3878655"/>
                <a:ext cx="291990" cy="540574"/>
              </a:xfrm>
              <a:custGeom>
                <a:avLst/>
                <a:gdLst>
                  <a:gd name="connsiteX0" fmla="*/ 0 w 255298"/>
                  <a:gd name="connsiteY0" fmla="*/ 0 h 343976"/>
                  <a:gd name="connsiteX1" fmla="*/ 255298 w 255298"/>
                  <a:gd name="connsiteY1" fmla="*/ 0 h 343976"/>
                  <a:gd name="connsiteX2" fmla="*/ 255298 w 255298"/>
                  <a:gd name="connsiteY2" fmla="*/ 343976 h 343976"/>
                  <a:gd name="connsiteX3" fmla="*/ 0 w 255298"/>
                  <a:gd name="connsiteY3" fmla="*/ 343976 h 343976"/>
                  <a:gd name="connsiteX4" fmla="*/ 0 w 255298"/>
                  <a:gd name="connsiteY4" fmla="*/ 0 h 343976"/>
                  <a:gd name="connsiteX0" fmla="*/ 0 w 255298"/>
                  <a:gd name="connsiteY0" fmla="*/ 0 h 500690"/>
                  <a:gd name="connsiteX1" fmla="*/ 255298 w 255298"/>
                  <a:gd name="connsiteY1" fmla="*/ 0 h 500690"/>
                  <a:gd name="connsiteX2" fmla="*/ 255298 w 255298"/>
                  <a:gd name="connsiteY2" fmla="*/ 343976 h 500690"/>
                  <a:gd name="connsiteX3" fmla="*/ 96457 w 255298"/>
                  <a:gd name="connsiteY3" fmla="*/ 500690 h 500690"/>
                  <a:gd name="connsiteX4" fmla="*/ 0 w 255298"/>
                  <a:gd name="connsiteY4" fmla="*/ 0 h 500690"/>
                  <a:gd name="connsiteX0" fmla="*/ 14157 w 269455"/>
                  <a:gd name="connsiteY0" fmla="*/ 0 h 500690"/>
                  <a:gd name="connsiteX1" fmla="*/ 269455 w 269455"/>
                  <a:gd name="connsiteY1" fmla="*/ 0 h 500690"/>
                  <a:gd name="connsiteX2" fmla="*/ 269455 w 269455"/>
                  <a:gd name="connsiteY2" fmla="*/ 343976 h 500690"/>
                  <a:gd name="connsiteX3" fmla="*/ 110614 w 269455"/>
                  <a:gd name="connsiteY3" fmla="*/ 500690 h 500690"/>
                  <a:gd name="connsiteX4" fmla="*/ 0 w 269455"/>
                  <a:gd name="connsiteY4" fmla="*/ 291844 h 500690"/>
                  <a:gd name="connsiteX5" fmla="*/ 14157 w 269455"/>
                  <a:gd name="connsiteY5" fmla="*/ 0 h 5006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69455" h="500690">
                    <a:moveTo>
                      <a:pt x="14157" y="0"/>
                    </a:moveTo>
                    <a:lnTo>
                      <a:pt x="269455" y="0"/>
                    </a:lnTo>
                    <a:lnTo>
                      <a:pt x="269455" y="343976"/>
                    </a:lnTo>
                    <a:lnTo>
                      <a:pt x="110614" y="500690"/>
                    </a:lnTo>
                    <a:cubicBezTo>
                      <a:pt x="88565" y="418750"/>
                      <a:pt x="22049" y="373784"/>
                      <a:pt x="0" y="291844"/>
                    </a:cubicBezTo>
                    <a:lnTo>
                      <a:pt x="14157" y="0"/>
                    </a:ln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72" name="Obdélník 71"/>
            <p:cNvSpPr/>
            <p:nvPr/>
          </p:nvSpPr>
          <p:spPr>
            <a:xfrm>
              <a:off x="8994954" y="4468876"/>
              <a:ext cx="191926" cy="689642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28" name="Skupina 84"/>
          <p:cNvGrpSpPr>
            <a:grpSpLocks/>
          </p:cNvGrpSpPr>
          <p:nvPr/>
        </p:nvGrpSpPr>
        <p:grpSpPr bwMode="auto">
          <a:xfrm>
            <a:off x="4827588" y="1371600"/>
            <a:ext cx="2468562" cy="1073150"/>
            <a:chOff x="2938374" y="3572563"/>
            <a:chExt cx="2987620" cy="2108538"/>
          </a:xfrm>
        </p:grpSpPr>
        <p:grpSp>
          <p:nvGrpSpPr>
            <p:cNvPr id="30918" name="Skupina 27"/>
            <p:cNvGrpSpPr>
              <a:grpSpLocks/>
            </p:cNvGrpSpPr>
            <p:nvPr/>
          </p:nvGrpSpPr>
          <p:grpSpPr bwMode="auto">
            <a:xfrm>
              <a:off x="4488789" y="4123944"/>
              <a:ext cx="1435608" cy="1557157"/>
              <a:chOff x="1426464" y="2532888"/>
              <a:chExt cx="1629915" cy="1886341"/>
            </a:xfrm>
          </p:grpSpPr>
          <p:grpSp>
            <p:nvGrpSpPr>
              <p:cNvPr id="30922" name="Skupina 28"/>
              <p:cNvGrpSpPr>
                <a:grpSpLocks/>
              </p:cNvGrpSpPr>
              <p:nvPr/>
            </p:nvGrpSpPr>
            <p:grpSpPr bwMode="auto">
              <a:xfrm>
                <a:off x="1426464" y="2532888"/>
                <a:ext cx="1618488" cy="1847088"/>
                <a:chOff x="1655064" y="2194560"/>
                <a:chExt cx="2536020" cy="2185416"/>
              </a:xfrm>
            </p:grpSpPr>
            <p:grpSp>
              <p:nvGrpSpPr>
                <p:cNvPr id="30928" name="Skupina 34"/>
                <p:cNvGrpSpPr>
                  <a:grpSpLocks/>
                </p:cNvGrpSpPr>
                <p:nvPr/>
              </p:nvGrpSpPr>
              <p:grpSpPr bwMode="auto">
                <a:xfrm>
                  <a:off x="1655064" y="2194560"/>
                  <a:ext cx="2536020" cy="2179775"/>
                  <a:chOff x="1655064" y="2194560"/>
                  <a:chExt cx="2536020" cy="2179775"/>
                </a:xfrm>
              </p:grpSpPr>
              <p:sp>
                <p:nvSpPr>
                  <p:cNvPr id="42" name="Obdélník 41"/>
                  <p:cNvSpPr/>
                  <p:nvPr/>
                </p:nvSpPr>
                <p:spPr>
                  <a:xfrm>
                    <a:off x="1655193" y="2195574"/>
                    <a:ext cx="796386" cy="272707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43" name="Oblouk 42"/>
                  <p:cNvSpPr/>
                  <p:nvPr/>
                </p:nvSpPr>
                <p:spPr>
                  <a:xfrm>
                    <a:off x="2003825" y="2195574"/>
                    <a:ext cx="916014" cy="858362"/>
                  </a:xfrm>
                  <a:prstGeom prst="arc">
                    <a:avLst>
                      <a:gd name="adj1" fmla="val 16200000"/>
                      <a:gd name="adj2" fmla="val 89272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44" name="Oblouk 43"/>
                  <p:cNvSpPr/>
                  <p:nvPr/>
                </p:nvSpPr>
                <p:spPr>
                  <a:xfrm>
                    <a:off x="1925213" y="2468281"/>
                    <a:ext cx="916014" cy="916482"/>
                  </a:xfrm>
                  <a:prstGeom prst="arc">
                    <a:avLst>
                      <a:gd name="adj1" fmla="val 16200000"/>
                      <a:gd name="adj2" fmla="val 108006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45" name="Obdélník 44"/>
                  <p:cNvSpPr/>
                  <p:nvPr/>
                </p:nvSpPr>
                <p:spPr>
                  <a:xfrm>
                    <a:off x="2591715" y="2517460"/>
                    <a:ext cx="328124" cy="141719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46" name="Oblouk 45"/>
                  <p:cNvSpPr/>
                  <p:nvPr/>
                </p:nvSpPr>
                <p:spPr>
                  <a:xfrm rot="10117147">
                    <a:off x="2608806" y="3353467"/>
                    <a:ext cx="946774" cy="992481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47" name="Oblouk 46"/>
                  <p:cNvSpPr/>
                  <p:nvPr/>
                </p:nvSpPr>
                <p:spPr>
                  <a:xfrm rot="10117147">
                    <a:off x="2923258" y="3201465"/>
                    <a:ext cx="912595" cy="925423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48" name="Obdélník 47"/>
                  <p:cNvSpPr/>
                  <p:nvPr/>
                </p:nvSpPr>
                <p:spPr>
                  <a:xfrm>
                    <a:off x="3073648" y="4028534"/>
                    <a:ext cx="820311" cy="357651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49" name="Obdélník 12"/>
                  <p:cNvSpPr/>
                  <p:nvPr/>
                </p:nvSpPr>
                <p:spPr>
                  <a:xfrm>
                    <a:off x="3839272" y="2428047"/>
                    <a:ext cx="352049" cy="1958138"/>
                  </a:xfrm>
                  <a:custGeom>
                    <a:avLst/>
                    <a:gdLst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346688 w 346688"/>
                      <a:gd name="connsiteY2" fmla="*/ 1905455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1824 w 346688"/>
                      <a:gd name="connsiteY2" fmla="*/ 1786583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91824 w 346688"/>
                      <a:gd name="connsiteY3" fmla="*/ 1786583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199606 w 346688"/>
                      <a:gd name="connsiteY4" fmla="*/ 1842833 h 1905455"/>
                      <a:gd name="connsiteX5" fmla="*/ 0 w 346688"/>
                      <a:gd name="connsiteY5" fmla="*/ 1905455 h 1905455"/>
                      <a:gd name="connsiteX6" fmla="*/ 0 w 346688"/>
                      <a:gd name="connsiteY6" fmla="*/ 0 h 1905455"/>
                      <a:gd name="connsiteX0" fmla="*/ 0 w 293198"/>
                      <a:gd name="connsiteY0" fmla="*/ 0 h 1905455"/>
                      <a:gd name="connsiteX1" fmla="*/ 270771 w 293198"/>
                      <a:gd name="connsiteY1" fmla="*/ 26837 h 1905455"/>
                      <a:gd name="connsiteX2" fmla="*/ 290707 w 293198"/>
                      <a:gd name="connsiteY2" fmla="*/ 1467111 h 1905455"/>
                      <a:gd name="connsiteX3" fmla="*/ 284232 w 293198"/>
                      <a:gd name="connsiteY3" fmla="*/ 1723962 h 1905455"/>
                      <a:gd name="connsiteX4" fmla="*/ 199606 w 293198"/>
                      <a:gd name="connsiteY4" fmla="*/ 1842833 h 1905455"/>
                      <a:gd name="connsiteX5" fmla="*/ 0 w 293198"/>
                      <a:gd name="connsiteY5" fmla="*/ 1905455 h 1905455"/>
                      <a:gd name="connsiteX6" fmla="*/ 0 w 293198"/>
                      <a:gd name="connsiteY6" fmla="*/ 0 h 19054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93198" h="1905455">
                        <a:moveTo>
                          <a:pt x="0" y="0"/>
                        </a:moveTo>
                        <a:lnTo>
                          <a:pt x="270771" y="26837"/>
                        </a:lnTo>
                        <a:cubicBezTo>
                          <a:pt x="257172" y="569549"/>
                          <a:pt x="304306" y="924399"/>
                          <a:pt x="290707" y="1467111"/>
                        </a:cubicBezTo>
                        <a:cubicBezTo>
                          <a:pt x="291079" y="1573602"/>
                          <a:pt x="283860" y="1617471"/>
                          <a:pt x="284232" y="1723962"/>
                        </a:cubicBezTo>
                        <a:cubicBezTo>
                          <a:pt x="245901" y="1742712"/>
                          <a:pt x="237937" y="1824083"/>
                          <a:pt x="199606" y="1842833"/>
                        </a:cubicBezTo>
                        <a:lnTo>
                          <a:pt x="0" y="190545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36" name="Volný tvar: obrazec 35"/>
                <p:cNvSpPr/>
                <p:nvPr/>
              </p:nvSpPr>
              <p:spPr>
                <a:xfrm>
                  <a:off x="2431072" y="2204515"/>
                  <a:ext cx="167479" cy="304003"/>
                </a:xfrm>
                <a:custGeom>
                  <a:avLst/>
                  <a:gdLst>
                    <a:gd name="connsiteX0" fmla="*/ 0 w 164592"/>
                    <a:gd name="connsiteY0" fmla="*/ 0 h 301752"/>
                    <a:gd name="connsiteX1" fmla="*/ 91440 w 164592"/>
                    <a:gd name="connsiteY1" fmla="*/ 27432 h 301752"/>
                    <a:gd name="connsiteX2" fmla="*/ 118872 w 164592"/>
                    <a:gd name="connsiteY2" fmla="*/ 36576 h 301752"/>
                    <a:gd name="connsiteX3" fmla="*/ 164592 w 164592"/>
                    <a:gd name="connsiteY3" fmla="*/ 109728 h 301752"/>
                    <a:gd name="connsiteX4" fmla="*/ 128016 w 164592"/>
                    <a:gd name="connsiteY4" fmla="*/ 246888 h 301752"/>
                    <a:gd name="connsiteX5" fmla="*/ 54864 w 164592"/>
                    <a:gd name="connsiteY5" fmla="*/ 274320 h 301752"/>
                    <a:gd name="connsiteX6" fmla="*/ 18288 w 164592"/>
                    <a:gd name="connsiteY6" fmla="*/ 301752 h 301752"/>
                    <a:gd name="connsiteX7" fmla="*/ 18288 w 164592"/>
                    <a:gd name="connsiteY7" fmla="*/ 82296 h 301752"/>
                    <a:gd name="connsiteX8" fmla="*/ 36576 w 164592"/>
                    <a:gd name="connsiteY8" fmla="*/ 36576 h 3017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4592" h="301752">
                      <a:moveTo>
                        <a:pt x="0" y="0"/>
                      </a:moveTo>
                      <a:lnTo>
                        <a:pt x="91440" y="27432"/>
                      </a:lnTo>
                      <a:cubicBezTo>
                        <a:pt x="100652" y="30267"/>
                        <a:pt x="111467" y="30406"/>
                        <a:pt x="118872" y="36576"/>
                      </a:cubicBezTo>
                      <a:cubicBezTo>
                        <a:pt x="139221" y="53533"/>
                        <a:pt x="153139" y="86822"/>
                        <a:pt x="164592" y="109728"/>
                      </a:cubicBezTo>
                      <a:cubicBezTo>
                        <a:pt x="160460" y="142784"/>
                        <a:pt x="157674" y="219926"/>
                        <a:pt x="128016" y="246888"/>
                      </a:cubicBezTo>
                      <a:cubicBezTo>
                        <a:pt x="108746" y="264406"/>
                        <a:pt x="78157" y="262674"/>
                        <a:pt x="54864" y="274320"/>
                      </a:cubicBezTo>
                      <a:cubicBezTo>
                        <a:pt x="41233" y="281136"/>
                        <a:pt x="30480" y="292608"/>
                        <a:pt x="18288" y="301752"/>
                      </a:cubicBezTo>
                      <a:cubicBezTo>
                        <a:pt x="-1016" y="205233"/>
                        <a:pt x="3799" y="248914"/>
                        <a:pt x="18288" y="82296"/>
                      </a:cubicBezTo>
                      <a:cubicBezTo>
                        <a:pt x="21199" y="48816"/>
                        <a:pt x="21042" y="52110"/>
                        <a:pt x="36576" y="36576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37" name="Volný tvar: obrazec 36"/>
                <p:cNvSpPr/>
                <p:nvPr/>
              </p:nvSpPr>
              <p:spPr>
                <a:xfrm>
                  <a:off x="2601970" y="2512988"/>
                  <a:ext cx="290526" cy="174356"/>
                </a:xfrm>
                <a:custGeom>
                  <a:avLst/>
                  <a:gdLst>
                    <a:gd name="connsiteX0" fmla="*/ 13895 w 290193"/>
                    <a:gd name="connsiteY0" fmla="*/ 4563 h 178299"/>
                    <a:gd name="connsiteX1" fmla="*/ 279071 w 290193"/>
                    <a:gd name="connsiteY1" fmla="*/ 22851 h 178299"/>
                    <a:gd name="connsiteX2" fmla="*/ 288215 w 290193"/>
                    <a:gd name="connsiteY2" fmla="*/ 68571 h 178299"/>
                    <a:gd name="connsiteX3" fmla="*/ 233351 w 290193"/>
                    <a:gd name="connsiteY3" fmla="*/ 178299 h 178299"/>
                    <a:gd name="connsiteX4" fmla="*/ 96191 w 290193"/>
                    <a:gd name="connsiteY4" fmla="*/ 169155 h 178299"/>
                    <a:gd name="connsiteX5" fmla="*/ 68759 w 290193"/>
                    <a:gd name="connsiteY5" fmla="*/ 160011 h 178299"/>
                    <a:gd name="connsiteX6" fmla="*/ 41327 w 290193"/>
                    <a:gd name="connsiteY6" fmla="*/ 86859 h 178299"/>
                    <a:gd name="connsiteX7" fmla="*/ 13895 w 290193"/>
                    <a:gd name="connsiteY7" fmla="*/ 4563 h 1782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90193" h="178299">
                      <a:moveTo>
                        <a:pt x="13895" y="4563"/>
                      </a:moveTo>
                      <a:cubicBezTo>
                        <a:pt x="53519" y="-6105"/>
                        <a:pt x="192787" y="2718"/>
                        <a:pt x="279071" y="22851"/>
                      </a:cubicBezTo>
                      <a:cubicBezTo>
                        <a:pt x="294206" y="26383"/>
                        <a:pt x="290143" y="53149"/>
                        <a:pt x="288215" y="68571"/>
                      </a:cubicBezTo>
                      <a:cubicBezTo>
                        <a:pt x="275185" y="172808"/>
                        <a:pt x="289054" y="159731"/>
                        <a:pt x="233351" y="178299"/>
                      </a:cubicBezTo>
                      <a:cubicBezTo>
                        <a:pt x="187631" y="175251"/>
                        <a:pt x="141732" y="174215"/>
                        <a:pt x="96191" y="169155"/>
                      </a:cubicBezTo>
                      <a:cubicBezTo>
                        <a:pt x="86611" y="168091"/>
                        <a:pt x="75575" y="166827"/>
                        <a:pt x="68759" y="160011"/>
                      </a:cubicBezTo>
                      <a:cubicBezTo>
                        <a:pt x="50053" y="141305"/>
                        <a:pt x="48981" y="109821"/>
                        <a:pt x="41327" y="86859"/>
                      </a:cubicBezTo>
                      <a:cubicBezTo>
                        <a:pt x="30917" y="55630"/>
                        <a:pt x="-25729" y="15231"/>
                        <a:pt x="13895" y="456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38" name="Volný tvar: obrazec 37"/>
                <p:cNvSpPr/>
                <p:nvPr/>
              </p:nvSpPr>
              <p:spPr>
                <a:xfrm>
                  <a:off x="2632730" y="3693236"/>
                  <a:ext cx="345215" cy="406829"/>
                </a:xfrm>
                <a:custGeom>
                  <a:avLst/>
                  <a:gdLst>
                    <a:gd name="connsiteX0" fmla="*/ 18288 w 342977"/>
                    <a:gd name="connsiteY0" fmla="*/ 4646 h 406982"/>
                    <a:gd name="connsiteX1" fmla="*/ 146304 w 342977"/>
                    <a:gd name="connsiteY1" fmla="*/ 22934 h 406982"/>
                    <a:gd name="connsiteX2" fmla="*/ 173736 w 342977"/>
                    <a:gd name="connsiteY2" fmla="*/ 50366 h 406982"/>
                    <a:gd name="connsiteX3" fmla="*/ 219456 w 342977"/>
                    <a:gd name="connsiteY3" fmla="*/ 68654 h 406982"/>
                    <a:gd name="connsiteX4" fmla="*/ 292608 w 342977"/>
                    <a:gd name="connsiteY4" fmla="*/ 123518 h 406982"/>
                    <a:gd name="connsiteX5" fmla="*/ 320040 w 342977"/>
                    <a:gd name="connsiteY5" fmla="*/ 160094 h 406982"/>
                    <a:gd name="connsiteX6" fmla="*/ 329184 w 342977"/>
                    <a:gd name="connsiteY6" fmla="*/ 278966 h 406982"/>
                    <a:gd name="connsiteX7" fmla="*/ 320040 w 342977"/>
                    <a:gd name="connsiteY7" fmla="*/ 388694 h 406982"/>
                    <a:gd name="connsiteX8" fmla="*/ 246888 w 342977"/>
                    <a:gd name="connsiteY8" fmla="*/ 406982 h 406982"/>
                    <a:gd name="connsiteX9" fmla="*/ 100584 w 342977"/>
                    <a:gd name="connsiteY9" fmla="*/ 397838 h 406982"/>
                    <a:gd name="connsiteX10" fmla="*/ 45720 w 342977"/>
                    <a:gd name="connsiteY10" fmla="*/ 297254 h 406982"/>
                    <a:gd name="connsiteX11" fmla="*/ 0 w 342977"/>
                    <a:gd name="connsiteY11" fmla="*/ 242390 h 406982"/>
                    <a:gd name="connsiteX12" fmla="*/ 18288 w 342977"/>
                    <a:gd name="connsiteY12" fmla="*/ 160094 h 406982"/>
                    <a:gd name="connsiteX13" fmla="*/ 45720 w 342977"/>
                    <a:gd name="connsiteY13" fmla="*/ 105230 h 406982"/>
                    <a:gd name="connsiteX14" fmla="*/ 18288 w 342977"/>
                    <a:gd name="connsiteY14" fmla="*/ 4646 h 4069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342977" h="406982">
                      <a:moveTo>
                        <a:pt x="18288" y="4646"/>
                      </a:moveTo>
                      <a:cubicBezTo>
                        <a:pt x="35052" y="-9070"/>
                        <a:pt x="104950" y="10771"/>
                        <a:pt x="146304" y="22934"/>
                      </a:cubicBezTo>
                      <a:cubicBezTo>
                        <a:pt x="158710" y="26583"/>
                        <a:pt x="162770" y="43512"/>
                        <a:pt x="173736" y="50366"/>
                      </a:cubicBezTo>
                      <a:cubicBezTo>
                        <a:pt x="187655" y="59065"/>
                        <a:pt x="204775" y="61313"/>
                        <a:pt x="219456" y="68654"/>
                      </a:cubicBezTo>
                      <a:cubicBezTo>
                        <a:pt x="236339" y="77096"/>
                        <a:pt x="285879" y="116789"/>
                        <a:pt x="292608" y="123518"/>
                      </a:cubicBezTo>
                      <a:cubicBezTo>
                        <a:pt x="303384" y="134294"/>
                        <a:pt x="310896" y="147902"/>
                        <a:pt x="320040" y="160094"/>
                      </a:cubicBezTo>
                      <a:cubicBezTo>
                        <a:pt x="323088" y="199718"/>
                        <a:pt x="324541" y="239497"/>
                        <a:pt x="329184" y="278966"/>
                      </a:cubicBezTo>
                      <a:cubicBezTo>
                        <a:pt x="333836" y="318510"/>
                        <a:pt x="362552" y="346182"/>
                        <a:pt x="320040" y="388694"/>
                      </a:cubicBezTo>
                      <a:cubicBezTo>
                        <a:pt x="302267" y="406467"/>
                        <a:pt x="271272" y="400886"/>
                        <a:pt x="246888" y="406982"/>
                      </a:cubicBezTo>
                      <a:cubicBezTo>
                        <a:pt x="198120" y="403934"/>
                        <a:pt x="147386" y="411879"/>
                        <a:pt x="100584" y="397838"/>
                      </a:cubicBezTo>
                      <a:cubicBezTo>
                        <a:pt x="66127" y="387501"/>
                        <a:pt x="56192" y="320816"/>
                        <a:pt x="45720" y="297254"/>
                      </a:cubicBezTo>
                      <a:cubicBezTo>
                        <a:pt x="35536" y="274339"/>
                        <a:pt x="17227" y="259617"/>
                        <a:pt x="0" y="242390"/>
                      </a:cubicBezTo>
                      <a:cubicBezTo>
                        <a:pt x="6096" y="214958"/>
                        <a:pt x="9402" y="186753"/>
                        <a:pt x="18288" y="160094"/>
                      </a:cubicBezTo>
                      <a:cubicBezTo>
                        <a:pt x="24754" y="140697"/>
                        <a:pt x="39254" y="124627"/>
                        <a:pt x="45720" y="105230"/>
                      </a:cubicBezTo>
                      <a:cubicBezTo>
                        <a:pt x="54606" y="78571"/>
                        <a:pt x="1524" y="18362"/>
                        <a:pt x="18288" y="4646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39" name="Volný tvar: obrazec 38"/>
                <p:cNvSpPr/>
                <p:nvPr/>
              </p:nvSpPr>
              <p:spPr>
                <a:xfrm>
                  <a:off x="3022378" y="4024063"/>
                  <a:ext cx="150390" cy="357651"/>
                </a:xfrm>
                <a:custGeom>
                  <a:avLst/>
                  <a:gdLst>
                    <a:gd name="connsiteX0" fmla="*/ 3437 w 149741"/>
                    <a:gd name="connsiteY0" fmla="*/ 11131 h 358603"/>
                    <a:gd name="connsiteX1" fmla="*/ 94877 w 149741"/>
                    <a:gd name="connsiteY1" fmla="*/ 1987 h 358603"/>
                    <a:gd name="connsiteX2" fmla="*/ 131453 w 149741"/>
                    <a:gd name="connsiteY2" fmla="*/ 65995 h 358603"/>
                    <a:gd name="connsiteX3" fmla="*/ 149741 w 149741"/>
                    <a:gd name="connsiteY3" fmla="*/ 139147 h 358603"/>
                    <a:gd name="connsiteX4" fmla="*/ 131453 w 149741"/>
                    <a:gd name="connsiteY4" fmla="*/ 294595 h 358603"/>
                    <a:gd name="connsiteX5" fmla="*/ 94877 w 149741"/>
                    <a:gd name="connsiteY5" fmla="*/ 303739 h 358603"/>
                    <a:gd name="connsiteX6" fmla="*/ 12581 w 149741"/>
                    <a:gd name="connsiteY6" fmla="*/ 358603 h 358603"/>
                    <a:gd name="connsiteX7" fmla="*/ 40013 w 149741"/>
                    <a:gd name="connsiteY7" fmla="*/ 47707 h 358603"/>
                    <a:gd name="connsiteX8" fmla="*/ 49157 w 149741"/>
                    <a:gd name="connsiteY8" fmla="*/ 38563 h 35860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9741" h="358603">
                      <a:moveTo>
                        <a:pt x="3437" y="11131"/>
                      </a:moveTo>
                      <a:cubicBezTo>
                        <a:pt x="33917" y="8083"/>
                        <a:pt x="65029" y="-4901"/>
                        <a:pt x="94877" y="1987"/>
                      </a:cubicBezTo>
                      <a:cubicBezTo>
                        <a:pt x="113150" y="6204"/>
                        <a:pt x="126940" y="49448"/>
                        <a:pt x="131453" y="65995"/>
                      </a:cubicBezTo>
                      <a:cubicBezTo>
                        <a:pt x="138066" y="90244"/>
                        <a:pt x="149741" y="139147"/>
                        <a:pt x="149741" y="139147"/>
                      </a:cubicBezTo>
                      <a:cubicBezTo>
                        <a:pt x="143645" y="190963"/>
                        <a:pt x="147952" y="245099"/>
                        <a:pt x="131453" y="294595"/>
                      </a:cubicBezTo>
                      <a:cubicBezTo>
                        <a:pt x="127479" y="306517"/>
                        <a:pt x="105942" y="297781"/>
                        <a:pt x="94877" y="303739"/>
                      </a:cubicBezTo>
                      <a:cubicBezTo>
                        <a:pt x="65849" y="319370"/>
                        <a:pt x="40013" y="340315"/>
                        <a:pt x="12581" y="358603"/>
                      </a:cubicBezTo>
                      <a:cubicBezTo>
                        <a:pt x="-9879" y="223845"/>
                        <a:pt x="-3171" y="298176"/>
                        <a:pt x="40013" y="47707"/>
                      </a:cubicBezTo>
                      <a:cubicBezTo>
                        <a:pt x="40745" y="43459"/>
                        <a:pt x="46109" y="41611"/>
                        <a:pt x="49157" y="38563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0" name="Volný tvar: obrazec 39"/>
                <p:cNvSpPr/>
                <p:nvPr/>
              </p:nvSpPr>
              <p:spPr>
                <a:xfrm>
                  <a:off x="3781165" y="4050886"/>
                  <a:ext cx="112794" cy="312945"/>
                </a:xfrm>
                <a:custGeom>
                  <a:avLst/>
                  <a:gdLst>
                    <a:gd name="connsiteX0" fmla="*/ 39711 w 112863"/>
                    <a:gd name="connsiteY0" fmla="*/ 999 h 312660"/>
                    <a:gd name="connsiteX1" fmla="*/ 48855 w 112863"/>
                    <a:gd name="connsiteY1" fmla="*/ 46719 h 312660"/>
                    <a:gd name="connsiteX2" fmla="*/ 57999 w 112863"/>
                    <a:gd name="connsiteY2" fmla="*/ 119871 h 312660"/>
                    <a:gd name="connsiteX3" fmla="*/ 85431 w 112863"/>
                    <a:gd name="connsiteY3" fmla="*/ 165591 h 312660"/>
                    <a:gd name="connsiteX4" fmla="*/ 112863 w 112863"/>
                    <a:gd name="connsiteY4" fmla="*/ 238743 h 312660"/>
                    <a:gd name="connsiteX5" fmla="*/ 39711 w 112863"/>
                    <a:gd name="connsiteY5" fmla="*/ 311895 h 312660"/>
                    <a:gd name="connsiteX6" fmla="*/ 3135 w 112863"/>
                    <a:gd name="connsiteY6" fmla="*/ 275319 h 312660"/>
                    <a:gd name="connsiteX7" fmla="*/ 48855 w 112863"/>
                    <a:gd name="connsiteY7" fmla="*/ 92439 h 312660"/>
                    <a:gd name="connsiteX8" fmla="*/ 39711 w 112863"/>
                    <a:gd name="connsiteY8" fmla="*/ 999 h 3126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863" h="312660">
                      <a:moveTo>
                        <a:pt x="39711" y="999"/>
                      </a:moveTo>
                      <a:cubicBezTo>
                        <a:pt x="39711" y="-6621"/>
                        <a:pt x="46492" y="31358"/>
                        <a:pt x="48855" y="46719"/>
                      </a:cubicBezTo>
                      <a:cubicBezTo>
                        <a:pt x="52592" y="71007"/>
                        <a:pt x="50772" y="96384"/>
                        <a:pt x="57999" y="119871"/>
                      </a:cubicBezTo>
                      <a:cubicBezTo>
                        <a:pt x="63226" y="136858"/>
                        <a:pt x="76800" y="150055"/>
                        <a:pt x="85431" y="165591"/>
                      </a:cubicBezTo>
                      <a:cubicBezTo>
                        <a:pt x="107166" y="204714"/>
                        <a:pt x="102417" y="196958"/>
                        <a:pt x="112863" y="238743"/>
                      </a:cubicBezTo>
                      <a:cubicBezTo>
                        <a:pt x="88479" y="263127"/>
                        <a:pt x="72426" y="300990"/>
                        <a:pt x="39711" y="311895"/>
                      </a:cubicBezTo>
                      <a:cubicBezTo>
                        <a:pt x="23354" y="317347"/>
                        <a:pt x="4940" y="292466"/>
                        <a:pt x="3135" y="275319"/>
                      </a:cubicBezTo>
                      <a:cubicBezTo>
                        <a:pt x="-7645" y="172904"/>
                        <a:pt x="9798" y="157534"/>
                        <a:pt x="48855" y="92439"/>
                      </a:cubicBezTo>
                      <a:cubicBezTo>
                        <a:pt x="58677" y="-5783"/>
                        <a:pt x="39711" y="8619"/>
                        <a:pt x="39711" y="99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1" name="Volný tvar: obrazec 40"/>
                <p:cNvSpPr/>
                <p:nvPr/>
              </p:nvSpPr>
              <p:spPr>
                <a:xfrm>
                  <a:off x="3784584" y="4024063"/>
                  <a:ext cx="174315" cy="219063"/>
                </a:xfrm>
                <a:custGeom>
                  <a:avLst/>
                  <a:gdLst>
                    <a:gd name="connsiteX0" fmla="*/ 11021 w 175124"/>
                    <a:gd name="connsiteY0" fmla="*/ 17742 h 218910"/>
                    <a:gd name="connsiteX1" fmla="*/ 166469 w 175124"/>
                    <a:gd name="connsiteY1" fmla="*/ 26886 h 218910"/>
                    <a:gd name="connsiteX2" fmla="*/ 120749 w 175124"/>
                    <a:gd name="connsiteY2" fmla="*/ 182334 h 218910"/>
                    <a:gd name="connsiteX3" fmla="*/ 102461 w 175124"/>
                    <a:gd name="connsiteY3" fmla="*/ 209766 h 218910"/>
                    <a:gd name="connsiteX4" fmla="*/ 29309 w 175124"/>
                    <a:gd name="connsiteY4" fmla="*/ 218910 h 218910"/>
                    <a:gd name="connsiteX5" fmla="*/ 11021 w 175124"/>
                    <a:gd name="connsiteY5" fmla="*/ 173190 h 218910"/>
                    <a:gd name="connsiteX6" fmla="*/ 11021 w 175124"/>
                    <a:gd name="connsiteY6" fmla="*/ 17742 h 2189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75124" h="218910">
                      <a:moveTo>
                        <a:pt x="11021" y="17742"/>
                      </a:moveTo>
                      <a:cubicBezTo>
                        <a:pt x="36929" y="-6642"/>
                        <a:pt x="140323" y="-7976"/>
                        <a:pt x="166469" y="26886"/>
                      </a:cubicBezTo>
                      <a:cubicBezTo>
                        <a:pt x="196868" y="67419"/>
                        <a:pt x="138838" y="152185"/>
                        <a:pt x="120749" y="182334"/>
                      </a:cubicBezTo>
                      <a:cubicBezTo>
                        <a:pt x="115095" y="191758"/>
                        <a:pt x="112665" y="205685"/>
                        <a:pt x="102461" y="209766"/>
                      </a:cubicBezTo>
                      <a:cubicBezTo>
                        <a:pt x="79645" y="218892"/>
                        <a:pt x="53693" y="215862"/>
                        <a:pt x="29309" y="218910"/>
                      </a:cubicBezTo>
                      <a:cubicBezTo>
                        <a:pt x="23213" y="203670"/>
                        <a:pt x="10158" y="189581"/>
                        <a:pt x="11021" y="173190"/>
                      </a:cubicBezTo>
                      <a:cubicBezTo>
                        <a:pt x="13315" y="129610"/>
                        <a:pt x="-14887" y="42126"/>
                        <a:pt x="11021" y="17742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30" name="Obdélník 29"/>
              <p:cNvSpPr/>
              <p:nvPr/>
            </p:nvSpPr>
            <p:spPr>
              <a:xfrm>
                <a:off x="2024235" y="3803330"/>
                <a:ext cx="244310" cy="188926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2818244" y="3459483"/>
                <a:ext cx="226860" cy="680135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331805" y="4075384"/>
                <a:ext cx="586781" cy="298502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2778979" y="4098055"/>
                <a:ext cx="277031" cy="264497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4" name="Obdélník 25"/>
              <p:cNvSpPr/>
              <p:nvPr/>
            </p:nvSpPr>
            <p:spPr>
              <a:xfrm rot="19690620">
                <a:off x="2124576" y="3878901"/>
                <a:ext cx="290119" cy="540328"/>
              </a:xfrm>
              <a:custGeom>
                <a:avLst/>
                <a:gdLst>
                  <a:gd name="connsiteX0" fmla="*/ 0 w 255298"/>
                  <a:gd name="connsiteY0" fmla="*/ 0 h 343976"/>
                  <a:gd name="connsiteX1" fmla="*/ 255298 w 255298"/>
                  <a:gd name="connsiteY1" fmla="*/ 0 h 343976"/>
                  <a:gd name="connsiteX2" fmla="*/ 255298 w 255298"/>
                  <a:gd name="connsiteY2" fmla="*/ 343976 h 343976"/>
                  <a:gd name="connsiteX3" fmla="*/ 0 w 255298"/>
                  <a:gd name="connsiteY3" fmla="*/ 343976 h 343976"/>
                  <a:gd name="connsiteX4" fmla="*/ 0 w 255298"/>
                  <a:gd name="connsiteY4" fmla="*/ 0 h 343976"/>
                  <a:gd name="connsiteX0" fmla="*/ 0 w 255298"/>
                  <a:gd name="connsiteY0" fmla="*/ 0 h 500690"/>
                  <a:gd name="connsiteX1" fmla="*/ 255298 w 255298"/>
                  <a:gd name="connsiteY1" fmla="*/ 0 h 500690"/>
                  <a:gd name="connsiteX2" fmla="*/ 255298 w 255298"/>
                  <a:gd name="connsiteY2" fmla="*/ 343976 h 500690"/>
                  <a:gd name="connsiteX3" fmla="*/ 96457 w 255298"/>
                  <a:gd name="connsiteY3" fmla="*/ 500690 h 500690"/>
                  <a:gd name="connsiteX4" fmla="*/ 0 w 255298"/>
                  <a:gd name="connsiteY4" fmla="*/ 0 h 500690"/>
                  <a:gd name="connsiteX0" fmla="*/ 14157 w 269455"/>
                  <a:gd name="connsiteY0" fmla="*/ 0 h 500690"/>
                  <a:gd name="connsiteX1" fmla="*/ 269455 w 269455"/>
                  <a:gd name="connsiteY1" fmla="*/ 0 h 500690"/>
                  <a:gd name="connsiteX2" fmla="*/ 269455 w 269455"/>
                  <a:gd name="connsiteY2" fmla="*/ 343976 h 500690"/>
                  <a:gd name="connsiteX3" fmla="*/ 110614 w 269455"/>
                  <a:gd name="connsiteY3" fmla="*/ 500690 h 500690"/>
                  <a:gd name="connsiteX4" fmla="*/ 0 w 269455"/>
                  <a:gd name="connsiteY4" fmla="*/ 291844 h 500690"/>
                  <a:gd name="connsiteX5" fmla="*/ 14157 w 269455"/>
                  <a:gd name="connsiteY5" fmla="*/ 0 h 5006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69455" h="500690">
                    <a:moveTo>
                      <a:pt x="14157" y="0"/>
                    </a:moveTo>
                    <a:lnTo>
                      <a:pt x="269455" y="0"/>
                    </a:lnTo>
                    <a:lnTo>
                      <a:pt x="269455" y="343976"/>
                    </a:lnTo>
                    <a:lnTo>
                      <a:pt x="110614" y="500690"/>
                    </a:lnTo>
                    <a:cubicBezTo>
                      <a:pt x="88565" y="418750"/>
                      <a:pt x="22049" y="373784"/>
                      <a:pt x="0" y="291844"/>
                    </a:cubicBezTo>
                    <a:lnTo>
                      <a:pt x="14157" y="0"/>
                    </a:ln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pic>
          <p:nvPicPr>
            <p:cNvPr id="30919" name="Picture 2" descr="New Red Balloon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5400000">
              <a:off x="3149046" y="3361891"/>
              <a:ext cx="1230771" cy="1652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3" name="Lichoběžník 72"/>
            <p:cNvSpPr/>
            <p:nvPr/>
          </p:nvSpPr>
          <p:spPr>
            <a:xfrm rot="5400000">
              <a:off x="4494621" y="4035352"/>
              <a:ext cx="240173" cy="343913"/>
            </a:xfrm>
            <a:prstGeom prst="trapezoid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5728101" y="4470875"/>
              <a:ext cx="197893" cy="414846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29" name="Skupina 81"/>
          <p:cNvGrpSpPr>
            <a:grpSpLocks/>
          </p:cNvGrpSpPr>
          <p:nvPr/>
        </p:nvGrpSpPr>
        <p:grpSpPr bwMode="auto">
          <a:xfrm>
            <a:off x="8389938" y="1611313"/>
            <a:ext cx="2008187" cy="234950"/>
            <a:chOff x="6565392" y="2834640"/>
            <a:chExt cx="2428637" cy="461665"/>
          </a:xfrm>
        </p:grpSpPr>
        <p:sp>
          <p:nvSpPr>
            <p:cNvPr id="76" name="Obdélník 75"/>
            <p:cNvSpPr/>
            <p:nvPr/>
          </p:nvSpPr>
          <p:spPr>
            <a:xfrm>
              <a:off x="6953206" y="2834640"/>
              <a:ext cx="1660688" cy="4616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7" name="Lichoběžník 76"/>
            <p:cNvSpPr/>
            <p:nvPr/>
          </p:nvSpPr>
          <p:spPr>
            <a:xfrm rot="5400000">
              <a:off x="8637076" y="2870726"/>
              <a:ext cx="333772" cy="380135"/>
            </a:xfrm>
            <a:prstGeom prst="trapezoid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7488850" y="2834640"/>
              <a:ext cx="63356" cy="46166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6628747" y="3043636"/>
              <a:ext cx="860102" cy="842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6565392" y="2872072"/>
              <a:ext cx="82554" cy="3899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1" name="Obdélník 80"/>
            <p:cNvSpPr/>
            <p:nvPr/>
          </p:nvSpPr>
          <p:spPr>
            <a:xfrm>
              <a:off x="6953206" y="2834640"/>
              <a:ext cx="46077" cy="4616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83" name="Šipka: doleva 82"/>
          <p:cNvSpPr/>
          <p:nvPr/>
        </p:nvSpPr>
        <p:spPr>
          <a:xfrm>
            <a:off x="7694613" y="1666875"/>
            <a:ext cx="709612" cy="139700"/>
          </a:xfrm>
          <a:prstGeom prst="lef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31" name="TextovéPole 83"/>
          <p:cNvSpPr txBox="1">
            <a:spLocks noChangeArrowheads="1"/>
          </p:cNvSpPr>
          <p:nvPr/>
        </p:nvSpPr>
        <p:spPr bwMode="auto">
          <a:xfrm>
            <a:off x="7739063" y="1298575"/>
            <a:ext cx="38100" cy="23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F</a:t>
            </a:r>
          </a:p>
        </p:txBody>
      </p:sp>
      <p:sp>
        <p:nvSpPr>
          <p:cNvPr id="86" name="Ovál 85"/>
          <p:cNvSpPr/>
          <p:nvPr/>
        </p:nvSpPr>
        <p:spPr>
          <a:xfrm>
            <a:off x="3335338" y="2509838"/>
            <a:ext cx="755650" cy="46513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33" name="TextovéPole 86"/>
          <p:cNvSpPr txBox="1">
            <a:spLocks noChangeArrowheads="1"/>
          </p:cNvSpPr>
          <p:nvPr/>
        </p:nvSpPr>
        <p:spPr bwMode="auto">
          <a:xfrm>
            <a:off x="3487738" y="2346325"/>
            <a:ext cx="269875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89" name="Ovál 88"/>
          <p:cNvSpPr/>
          <p:nvPr/>
        </p:nvSpPr>
        <p:spPr>
          <a:xfrm>
            <a:off x="6659563" y="2500313"/>
            <a:ext cx="755650" cy="46513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10852150" y="2505075"/>
            <a:ext cx="755650" cy="465138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30736" name="TextovéPole 87"/>
          <p:cNvSpPr txBox="1">
            <a:spLocks noChangeArrowheads="1"/>
          </p:cNvSpPr>
          <p:nvPr/>
        </p:nvSpPr>
        <p:spPr bwMode="auto">
          <a:xfrm>
            <a:off x="6842125" y="2411413"/>
            <a:ext cx="134938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/>
              <a:t>B</a:t>
            </a:r>
          </a:p>
        </p:txBody>
      </p:sp>
      <p:grpSp>
        <p:nvGrpSpPr>
          <p:cNvPr id="30737" name="Skupina 93"/>
          <p:cNvGrpSpPr>
            <a:grpSpLocks/>
          </p:cNvGrpSpPr>
          <p:nvPr/>
        </p:nvGrpSpPr>
        <p:grpSpPr bwMode="auto">
          <a:xfrm>
            <a:off x="3813175" y="3425825"/>
            <a:ext cx="1095375" cy="785813"/>
            <a:chOff x="1426464" y="2532888"/>
            <a:chExt cx="1629915" cy="1886341"/>
          </a:xfrm>
        </p:grpSpPr>
        <p:grpSp>
          <p:nvGrpSpPr>
            <p:cNvPr id="30891" name="Skupina 158"/>
            <p:cNvGrpSpPr>
              <a:grpSpLocks/>
            </p:cNvGrpSpPr>
            <p:nvPr/>
          </p:nvGrpSpPr>
          <p:grpSpPr bwMode="auto">
            <a:xfrm>
              <a:off x="1426464" y="2532888"/>
              <a:ext cx="1618488" cy="1847088"/>
              <a:chOff x="1655064" y="2194560"/>
              <a:chExt cx="2536020" cy="2185416"/>
            </a:xfrm>
          </p:grpSpPr>
          <p:grpSp>
            <p:nvGrpSpPr>
              <p:cNvPr id="30897" name="Skupina 164"/>
              <p:cNvGrpSpPr>
                <a:grpSpLocks/>
              </p:cNvGrpSpPr>
              <p:nvPr/>
            </p:nvGrpSpPr>
            <p:grpSpPr bwMode="auto">
              <a:xfrm>
                <a:off x="1655064" y="2194560"/>
                <a:ext cx="2536020" cy="2179775"/>
                <a:chOff x="1655064" y="2194560"/>
                <a:chExt cx="2536020" cy="2179775"/>
              </a:xfrm>
            </p:grpSpPr>
            <p:sp>
              <p:nvSpPr>
                <p:cNvPr id="172" name="Obdélník 171"/>
                <p:cNvSpPr/>
                <p:nvPr/>
              </p:nvSpPr>
              <p:spPr>
                <a:xfrm>
                  <a:off x="1655064" y="2194560"/>
                  <a:ext cx="795789" cy="27503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73" name="Oblouk 172"/>
                <p:cNvSpPr/>
                <p:nvPr/>
              </p:nvSpPr>
              <p:spPr>
                <a:xfrm>
                  <a:off x="2002990" y="2194560"/>
                  <a:ext cx="914232" cy="861183"/>
                </a:xfrm>
                <a:prstGeom prst="arc">
                  <a:avLst>
                    <a:gd name="adj1" fmla="val 16200000"/>
                    <a:gd name="adj2" fmla="val 89272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74" name="Oblouk 173"/>
                <p:cNvSpPr/>
                <p:nvPr/>
              </p:nvSpPr>
              <p:spPr>
                <a:xfrm>
                  <a:off x="1925263" y="2469598"/>
                  <a:ext cx="914230" cy="915285"/>
                </a:xfrm>
                <a:prstGeom prst="arc">
                  <a:avLst>
                    <a:gd name="adj1" fmla="val 16200000"/>
                    <a:gd name="adj2" fmla="val 108006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75" name="Obdélník 174"/>
                <p:cNvSpPr/>
                <p:nvPr/>
              </p:nvSpPr>
              <p:spPr>
                <a:xfrm>
                  <a:off x="2591504" y="2514686"/>
                  <a:ext cx="325718" cy="1411254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76" name="Oblouk 175"/>
                <p:cNvSpPr/>
                <p:nvPr/>
              </p:nvSpPr>
              <p:spPr>
                <a:xfrm rot="10117147">
                  <a:off x="2610009" y="3348813"/>
                  <a:ext cx="947543" cy="996447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77" name="Oblouk 176"/>
                <p:cNvSpPr/>
                <p:nvPr/>
              </p:nvSpPr>
              <p:spPr>
                <a:xfrm rot="10117147">
                  <a:off x="2920922" y="3200024"/>
                  <a:ext cx="914232" cy="915285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78" name="Obdélník 177"/>
                <p:cNvSpPr/>
                <p:nvPr/>
              </p:nvSpPr>
              <p:spPr>
                <a:xfrm>
                  <a:off x="3072678" y="4020626"/>
                  <a:ext cx="817995" cy="36521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79" name="Obdélník 12"/>
                <p:cNvSpPr/>
                <p:nvPr/>
              </p:nvSpPr>
              <p:spPr>
                <a:xfrm>
                  <a:off x="3838854" y="2429018"/>
                  <a:ext cx="351628" cy="1956820"/>
                </a:xfrm>
                <a:custGeom>
                  <a:avLst/>
                  <a:gdLst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346688 w 346688"/>
                    <a:gd name="connsiteY2" fmla="*/ 1905455 h 1905455"/>
                    <a:gd name="connsiteX3" fmla="*/ 0 w 346688"/>
                    <a:gd name="connsiteY3" fmla="*/ 1905455 h 1905455"/>
                    <a:gd name="connsiteX4" fmla="*/ 0 w 346688"/>
                    <a:gd name="connsiteY4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1824 w 346688"/>
                    <a:gd name="connsiteY2" fmla="*/ 1786583 h 1905455"/>
                    <a:gd name="connsiteX3" fmla="*/ 0 w 346688"/>
                    <a:gd name="connsiteY3" fmla="*/ 1905455 h 1905455"/>
                    <a:gd name="connsiteX4" fmla="*/ 0 w 346688"/>
                    <a:gd name="connsiteY4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0707 w 346688"/>
                    <a:gd name="connsiteY2" fmla="*/ 1467111 h 1905455"/>
                    <a:gd name="connsiteX3" fmla="*/ 291824 w 346688"/>
                    <a:gd name="connsiteY3" fmla="*/ 1786583 h 1905455"/>
                    <a:gd name="connsiteX4" fmla="*/ 0 w 346688"/>
                    <a:gd name="connsiteY4" fmla="*/ 1905455 h 1905455"/>
                    <a:gd name="connsiteX5" fmla="*/ 0 w 346688"/>
                    <a:gd name="connsiteY5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0707 w 346688"/>
                    <a:gd name="connsiteY2" fmla="*/ 1467111 h 1905455"/>
                    <a:gd name="connsiteX3" fmla="*/ 284232 w 346688"/>
                    <a:gd name="connsiteY3" fmla="*/ 1723962 h 1905455"/>
                    <a:gd name="connsiteX4" fmla="*/ 0 w 346688"/>
                    <a:gd name="connsiteY4" fmla="*/ 1905455 h 1905455"/>
                    <a:gd name="connsiteX5" fmla="*/ 0 w 346688"/>
                    <a:gd name="connsiteY5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0707 w 346688"/>
                    <a:gd name="connsiteY2" fmla="*/ 1467111 h 1905455"/>
                    <a:gd name="connsiteX3" fmla="*/ 284232 w 346688"/>
                    <a:gd name="connsiteY3" fmla="*/ 1723962 h 1905455"/>
                    <a:gd name="connsiteX4" fmla="*/ 199606 w 346688"/>
                    <a:gd name="connsiteY4" fmla="*/ 1842833 h 1905455"/>
                    <a:gd name="connsiteX5" fmla="*/ 0 w 346688"/>
                    <a:gd name="connsiteY5" fmla="*/ 1905455 h 1905455"/>
                    <a:gd name="connsiteX6" fmla="*/ 0 w 346688"/>
                    <a:gd name="connsiteY6" fmla="*/ 0 h 1905455"/>
                    <a:gd name="connsiteX0" fmla="*/ 0 w 293198"/>
                    <a:gd name="connsiteY0" fmla="*/ 0 h 1905455"/>
                    <a:gd name="connsiteX1" fmla="*/ 270771 w 293198"/>
                    <a:gd name="connsiteY1" fmla="*/ 26837 h 1905455"/>
                    <a:gd name="connsiteX2" fmla="*/ 290707 w 293198"/>
                    <a:gd name="connsiteY2" fmla="*/ 1467111 h 1905455"/>
                    <a:gd name="connsiteX3" fmla="*/ 284232 w 293198"/>
                    <a:gd name="connsiteY3" fmla="*/ 1723962 h 1905455"/>
                    <a:gd name="connsiteX4" fmla="*/ 199606 w 293198"/>
                    <a:gd name="connsiteY4" fmla="*/ 1842833 h 1905455"/>
                    <a:gd name="connsiteX5" fmla="*/ 0 w 293198"/>
                    <a:gd name="connsiteY5" fmla="*/ 1905455 h 1905455"/>
                    <a:gd name="connsiteX6" fmla="*/ 0 w 293198"/>
                    <a:gd name="connsiteY6" fmla="*/ 0 h 190545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93198" h="1905455">
                      <a:moveTo>
                        <a:pt x="0" y="0"/>
                      </a:moveTo>
                      <a:lnTo>
                        <a:pt x="270771" y="26837"/>
                      </a:lnTo>
                      <a:cubicBezTo>
                        <a:pt x="257172" y="569549"/>
                        <a:pt x="304306" y="924399"/>
                        <a:pt x="290707" y="1467111"/>
                      </a:cubicBezTo>
                      <a:cubicBezTo>
                        <a:pt x="291079" y="1573602"/>
                        <a:pt x="283860" y="1617471"/>
                        <a:pt x="284232" y="1723962"/>
                      </a:cubicBezTo>
                      <a:cubicBezTo>
                        <a:pt x="245901" y="1742712"/>
                        <a:pt x="237937" y="1824083"/>
                        <a:pt x="199606" y="1842833"/>
                      </a:cubicBezTo>
                      <a:lnTo>
                        <a:pt x="0" y="190545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66" name="Volný tvar: obrazec 165"/>
              <p:cNvSpPr/>
              <p:nvPr/>
            </p:nvSpPr>
            <p:spPr>
              <a:xfrm>
                <a:off x="2432345" y="2203578"/>
                <a:ext cx="162859" cy="302091"/>
              </a:xfrm>
              <a:custGeom>
                <a:avLst/>
                <a:gdLst>
                  <a:gd name="connsiteX0" fmla="*/ 0 w 164592"/>
                  <a:gd name="connsiteY0" fmla="*/ 0 h 301752"/>
                  <a:gd name="connsiteX1" fmla="*/ 91440 w 164592"/>
                  <a:gd name="connsiteY1" fmla="*/ 27432 h 301752"/>
                  <a:gd name="connsiteX2" fmla="*/ 118872 w 164592"/>
                  <a:gd name="connsiteY2" fmla="*/ 36576 h 301752"/>
                  <a:gd name="connsiteX3" fmla="*/ 164592 w 164592"/>
                  <a:gd name="connsiteY3" fmla="*/ 109728 h 301752"/>
                  <a:gd name="connsiteX4" fmla="*/ 128016 w 164592"/>
                  <a:gd name="connsiteY4" fmla="*/ 246888 h 301752"/>
                  <a:gd name="connsiteX5" fmla="*/ 54864 w 164592"/>
                  <a:gd name="connsiteY5" fmla="*/ 274320 h 301752"/>
                  <a:gd name="connsiteX6" fmla="*/ 18288 w 164592"/>
                  <a:gd name="connsiteY6" fmla="*/ 301752 h 301752"/>
                  <a:gd name="connsiteX7" fmla="*/ 18288 w 164592"/>
                  <a:gd name="connsiteY7" fmla="*/ 82296 h 301752"/>
                  <a:gd name="connsiteX8" fmla="*/ 36576 w 164592"/>
                  <a:gd name="connsiteY8" fmla="*/ 36576 h 301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4592" h="301752">
                    <a:moveTo>
                      <a:pt x="0" y="0"/>
                    </a:moveTo>
                    <a:lnTo>
                      <a:pt x="91440" y="27432"/>
                    </a:lnTo>
                    <a:cubicBezTo>
                      <a:pt x="100652" y="30267"/>
                      <a:pt x="111467" y="30406"/>
                      <a:pt x="118872" y="36576"/>
                    </a:cubicBezTo>
                    <a:cubicBezTo>
                      <a:pt x="139221" y="53533"/>
                      <a:pt x="153139" y="86822"/>
                      <a:pt x="164592" y="109728"/>
                    </a:cubicBezTo>
                    <a:cubicBezTo>
                      <a:pt x="160460" y="142784"/>
                      <a:pt x="157674" y="219926"/>
                      <a:pt x="128016" y="246888"/>
                    </a:cubicBezTo>
                    <a:cubicBezTo>
                      <a:pt x="108746" y="264406"/>
                      <a:pt x="78157" y="262674"/>
                      <a:pt x="54864" y="274320"/>
                    </a:cubicBezTo>
                    <a:cubicBezTo>
                      <a:pt x="41233" y="281136"/>
                      <a:pt x="30480" y="292608"/>
                      <a:pt x="18288" y="301752"/>
                    </a:cubicBezTo>
                    <a:cubicBezTo>
                      <a:pt x="-1016" y="205233"/>
                      <a:pt x="3799" y="248914"/>
                      <a:pt x="18288" y="82296"/>
                    </a:cubicBezTo>
                    <a:cubicBezTo>
                      <a:pt x="21199" y="48816"/>
                      <a:pt x="21042" y="52110"/>
                      <a:pt x="36576" y="36576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7" name="Volný tvar: obrazec 166"/>
              <p:cNvSpPr/>
              <p:nvPr/>
            </p:nvSpPr>
            <p:spPr>
              <a:xfrm>
                <a:off x="2602607" y="2510176"/>
                <a:ext cx="288704" cy="180352"/>
              </a:xfrm>
              <a:custGeom>
                <a:avLst/>
                <a:gdLst>
                  <a:gd name="connsiteX0" fmla="*/ 13895 w 290193"/>
                  <a:gd name="connsiteY0" fmla="*/ 4563 h 178299"/>
                  <a:gd name="connsiteX1" fmla="*/ 279071 w 290193"/>
                  <a:gd name="connsiteY1" fmla="*/ 22851 h 178299"/>
                  <a:gd name="connsiteX2" fmla="*/ 288215 w 290193"/>
                  <a:gd name="connsiteY2" fmla="*/ 68571 h 178299"/>
                  <a:gd name="connsiteX3" fmla="*/ 233351 w 290193"/>
                  <a:gd name="connsiteY3" fmla="*/ 178299 h 178299"/>
                  <a:gd name="connsiteX4" fmla="*/ 96191 w 290193"/>
                  <a:gd name="connsiteY4" fmla="*/ 169155 h 178299"/>
                  <a:gd name="connsiteX5" fmla="*/ 68759 w 290193"/>
                  <a:gd name="connsiteY5" fmla="*/ 160011 h 178299"/>
                  <a:gd name="connsiteX6" fmla="*/ 41327 w 290193"/>
                  <a:gd name="connsiteY6" fmla="*/ 86859 h 178299"/>
                  <a:gd name="connsiteX7" fmla="*/ 13895 w 290193"/>
                  <a:gd name="connsiteY7" fmla="*/ 4563 h 1782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90193" h="178299">
                    <a:moveTo>
                      <a:pt x="13895" y="4563"/>
                    </a:moveTo>
                    <a:cubicBezTo>
                      <a:pt x="53519" y="-6105"/>
                      <a:pt x="192787" y="2718"/>
                      <a:pt x="279071" y="22851"/>
                    </a:cubicBezTo>
                    <a:cubicBezTo>
                      <a:pt x="294206" y="26383"/>
                      <a:pt x="290143" y="53149"/>
                      <a:pt x="288215" y="68571"/>
                    </a:cubicBezTo>
                    <a:cubicBezTo>
                      <a:pt x="275185" y="172808"/>
                      <a:pt x="289054" y="159731"/>
                      <a:pt x="233351" y="178299"/>
                    </a:cubicBezTo>
                    <a:cubicBezTo>
                      <a:pt x="187631" y="175251"/>
                      <a:pt x="141732" y="174215"/>
                      <a:pt x="96191" y="169155"/>
                    </a:cubicBezTo>
                    <a:cubicBezTo>
                      <a:pt x="86611" y="168091"/>
                      <a:pt x="75575" y="166827"/>
                      <a:pt x="68759" y="160011"/>
                    </a:cubicBezTo>
                    <a:cubicBezTo>
                      <a:pt x="50053" y="141305"/>
                      <a:pt x="48981" y="109821"/>
                      <a:pt x="41327" y="86859"/>
                    </a:cubicBezTo>
                    <a:cubicBezTo>
                      <a:pt x="30917" y="55630"/>
                      <a:pt x="-25729" y="15231"/>
                      <a:pt x="13895" y="4563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8" name="Volný tvar: obrazec 167"/>
              <p:cNvSpPr/>
              <p:nvPr/>
            </p:nvSpPr>
            <p:spPr>
              <a:xfrm>
                <a:off x="2632218" y="3691483"/>
                <a:ext cx="344226" cy="405792"/>
              </a:xfrm>
              <a:custGeom>
                <a:avLst/>
                <a:gdLst>
                  <a:gd name="connsiteX0" fmla="*/ 18288 w 342977"/>
                  <a:gd name="connsiteY0" fmla="*/ 4646 h 406982"/>
                  <a:gd name="connsiteX1" fmla="*/ 146304 w 342977"/>
                  <a:gd name="connsiteY1" fmla="*/ 22934 h 406982"/>
                  <a:gd name="connsiteX2" fmla="*/ 173736 w 342977"/>
                  <a:gd name="connsiteY2" fmla="*/ 50366 h 406982"/>
                  <a:gd name="connsiteX3" fmla="*/ 219456 w 342977"/>
                  <a:gd name="connsiteY3" fmla="*/ 68654 h 406982"/>
                  <a:gd name="connsiteX4" fmla="*/ 292608 w 342977"/>
                  <a:gd name="connsiteY4" fmla="*/ 123518 h 406982"/>
                  <a:gd name="connsiteX5" fmla="*/ 320040 w 342977"/>
                  <a:gd name="connsiteY5" fmla="*/ 160094 h 406982"/>
                  <a:gd name="connsiteX6" fmla="*/ 329184 w 342977"/>
                  <a:gd name="connsiteY6" fmla="*/ 278966 h 406982"/>
                  <a:gd name="connsiteX7" fmla="*/ 320040 w 342977"/>
                  <a:gd name="connsiteY7" fmla="*/ 388694 h 406982"/>
                  <a:gd name="connsiteX8" fmla="*/ 246888 w 342977"/>
                  <a:gd name="connsiteY8" fmla="*/ 406982 h 406982"/>
                  <a:gd name="connsiteX9" fmla="*/ 100584 w 342977"/>
                  <a:gd name="connsiteY9" fmla="*/ 397838 h 406982"/>
                  <a:gd name="connsiteX10" fmla="*/ 45720 w 342977"/>
                  <a:gd name="connsiteY10" fmla="*/ 297254 h 406982"/>
                  <a:gd name="connsiteX11" fmla="*/ 0 w 342977"/>
                  <a:gd name="connsiteY11" fmla="*/ 242390 h 406982"/>
                  <a:gd name="connsiteX12" fmla="*/ 18288 w 342977"/>
                  <a:gd name="connsiteY12" fmla="*/ 160094 h 406982"/>
                  <a:gd name="connsiteX13" fmla="*/ 45720 w 342977"/>
                  <a:gd name="connsiteY13" fmla="*/ 105230 h 406982"/>
                  <a:gd name="connsiteX14" fmla="*/ 18288 w 342977"/>
                  <a:gd name="connsiteY14" fmla="*/ 4646 h 4069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342977" h="406982">
                    <a:moveTo>
                      <a:pt x="18288" y="4646"/>
                    </a:moveTo>
                    <a:cubicBezTo>
                      <a:pt x="35052" y="-9070"/>
                      <a:pt x="104950" y="10771"/>
                      <a:pt x="146304" y="22934"/>
                    </a:cubicBezTo>
                    <a:cubicBezTo>
                      <a:pt x="158710" y="26583"/>
                      <a:pt x="162770" y="43512"/>
                      <a:pt x="173736" y="50366"/>
                    </a:cubicBezTo>
                    <a:cubicBezTo>
                      <a:pt x="187655" y="59065"/>
                      <a:pt x="204775" y="61313"/>
                      <a:pt x="219456" y="68654"/>
                    </a:cubicBezTo>
                    <a:cubicBezTo>
                      <a:pt x="236339" y="77096"/>
                      <a:pt x="285879" y="116789"/>
                      <a:pt x="292608" y="123518"/>
                    </a:cubicBezTo>
                    <a:cubicBezTo>
                      <a:pt x="303384" y="134294"/>
                      <a:pt x="310896" y="147902"/>
                      <a:pt x="320040" y="160094"/>
                    </a:cubicBezTo>
                    <a:cubicBezTo>
                      <a:pt x="323088" y="199718"/>
                      <a:pt x="324541" y="239497"/>
                      <a:pt x="329184" y="278966"/>
                    </a:cubicBezTo>
                    <a:cubicBezTo>
                      <a:pt x="333836" y="318510"/>
                      <a:pt x="362552" y="346182"/>
                      <a:pt x="320040" y="388694"/>
                    </a:cubicBezTo>
                    <a:cubicBezTo>
                      <a:pt x="302267" y="406467"/>
                      <a:pt x="271272" y="400886"/>
                      <a:pt x="246888" y="406982"/>
                    </a:cubicBezTo>
                    <a:cubicBezTo>
                      <a:pt x="198120" y="403934"/>
                      <a:pt x="147386" y="411879"/>
                      <a:pt x="100584" y="397838"/>
                    </a:cubicBezTo>
                    <a:cubicBezTo>
                      <a:pt x="66127" y="387501"/>
                      <a:pt x="56192" y="320816"/>
                      <a:pt x="45720" y="297254"/>
                    </a:cubicBezTo>
                    <a:cubicBezTo>
                      <a:pt x="35536" y="274339"/>
                      <a:pt x="17227" y="259617"/>
                      <a:pt x="0" y="242390"/>
                    </a:cubicBezTo>
                    <a:cubicBezTo>
                      <a:pt x="6096" y="214958"/>
                      <a:pt x="9402" y="186753"/>
                      <a:pt x="18288" y="160094"/>
                    </a:cubicBezTo>
                    <a:cubicBezTo>
                      <a:pt x="24754" y="140697"/>
                      <a:pt x="39254" y="124627"/>
                      <a:pt x="45720" y="105230"/>
                    </a:cubicBezTo>
                    <a:cubicBezTo>
                      <a:pt x="54606" y="78571"/>
                      <a:pt x="1524" y="18362"/>
                      <a:pt x="18288" y="4646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9" name="Volný tvar: obrazec 168"/>
              <p:cNvSpPr/>
              <p:nvPr/>
            </p:nvSpPr>
            <p:spPr>
              <a:xfrm>
                <a:off x="3024559" y="4020627"/>
                <a:ext cx="148054" cy="360704"/>
              </a:xfrm>
              <a:custGeom>
                <a:avLst/>
                <a:gdLst>
                  <a:gd name="connsiteX0" fmla="*/ 3437 w 149741"/>
                  <a:gd name="connsiteY0" fmla="*/ 11131 h 358603"/>
                  <a:gd name="connsiteX1" fmla="*/ 94877 w 149741"/>
                  <a:gd name="connsiteY1" fmla="*/ 1987 h 358603"/>
                  <a:gd name="connsiteX2" fmla="*/ 131453 w 149741"/>
                  <a:gd name="connsiteY2" fmla="*/ 65995 h 358603"/>
                  <a:gd name="connsiteX3" fmla="*/ 149741 w 149741"/>
                  <a:gd name="connsiteY3" fmla="*/ 139147 h 358603"/>
                  <a:gd name="connsiteX4" fmla="*/ 131453 w 149741"/>
                  <a:gd name="connsiteY4" fmla="*/ 294595 h 358603"/>
                  <a:gd name="connsiteX5" fmla="*/ 94877 w 149741"/>
                  <a:gd name="connsiteY5" fmla="*/ 303739 h 358603"/>
                  <a:gd name="connsiteX6" fmla="*/ 12581 w 149741"/>
                  <a:gd name="connsiteY6" fmla="*/ 358603 h 358603"/>
                  <a:gd name="connsiteX7" fmla="*/ 40013 w 149741"/>
                  <a:gd name="connsiteY7" fmla="*/ 47707 h 358603"/>
                  <a:gd name="connsiteX8" fmla="*/ 49157 w 149741"/>
                  <a:gd name="connsiteY8" fmla="*/ 38563 h 3586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741" h="358603">
                    <a:moveTo>
                      <a:pt x="3437" y="11131"/>
                    </a:moveTo>
                    <a:cubicBezTo>
                      <a:pt x="33917" y="8083"/>
                      <a:pt x="65029" y="-4901"/>
                      <a:pt x="94877" y="1987"/>
                    </a:cubicBezTo>
                    <a:cubicBezTo>
                      <a:pt x="113150" y="6204"/>
                      <a:pt x="126940" y="49448"/>
                      <a:pt x="131453" y="65995"/>
                    </a:cubicBezTo>
                    <a:cubicBezTo>
                      <a:pt x="138066" y="90244"/>
                      <a:pt x="149741" y="139147"/>
                      <a:pt x="149741" y="139147"/>
                    </a:cubicBezTo>
                    <a:cubicBezTo>
                      <a:pt x="143645" y="190963"/>
                      <a:pt x="147952" y="245099"/>
                      <a:pt x="131453" y="294595"/>
                    </a:cubicBezTo>
                    <a:cubicBezTo>
                      <a:pt x="127479" y="306517"/>
                      <a:pt x="105942" y="297781"/>
                      <a:pt x="94877" y="303739"/>
                    </a:cubicBezTo>
                    <a:cubicBezTo>
                      <a:pt x="65849" y="319370"/>
                      <a:pt x="40013" y="340315"/>
                      <a:pt x="12581" y="358603"/>
                    </a:cubicBezTo>
                    <a:cubicBezTo>
                      <a:pt x="-9879" y="223845"/>
                      <a:pt x="-3171" y="298176"/>
                      <a:pt x="40013" y="47707"/>
                    </a:cubicBezTo>
                    <a:cubicBezTo>
                      <a:pt x="40745" y="43459"/>
                      <a:pt x="46109" y="41611"/>
                      <a:pt x="49157" y="3856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0" name="Volný tvar: obrazec 169"/>
              <p:cNvSpPr/>
              <p:nvPr/>
            </p:nvSpPr>
            <p:spPr>
              <a:xfrm>
                <a:off x="3783335" y="4052187"/>
                <a:ext cx="111040" cy="311109"/>
              </a:xfrm>
              <a:custGeom>
                <a:avLst/>
                <a:gdLst>
                  <a:gd name="connsiteX0" fmla="*/ 39711 w 112863"/>
                  <a:gd name="connsiteY0" fmla="*/ 999 h 312660"/>
                  <a:gd name="connsiteX1" fmla="*/ 48855 w 112863"/>
                  <a:gd name="connsiteY1" fmla="*/ 46719 h 312660"/>
                  <a:gd name="connsiteX2" fmla="*/ 57999 w 112863"/>
                  <a:gd name="connsiteY2" fmla="*/ 119871 h 312660"/>
                  <a:gd name="connsiteX3" fmla="*/ 85431 w 112863"/>
                  <a:gd name="connsiteY3" fmla="*/ 165591 h 312660"/>
                  <a:gd name="connsiteX4" fmla="*/ 112863 w 112863"/>
                  <a:gd name="connsiteY4" fmla="*/ 238743 h 312660"/>
                  <a:gd name="connsiteX5" fmla="*/ 39711 w 112863"/>
                  <a:gd name="connsiteY5" fmla="*/ 311895 h 312660"/>
                  <a:gd name="connsiteX6" fmla="*/ 3135 w 112863"/>
                  <a:gd name="connsiteY6" fmla="*/ 275319 h 312660"/>
                  <a:gd name="connsiteX7" fmla="*/ 48855 w 112863"/>
                  <a:gd name="connsiteY7" fmla="*/ 92439 h 312660"/>
                  <a:gd name="connsiteX8" fmla="*/ 39711 w 112863"/>
                  <a:gd name="connsiteY8" fmla="*/ 999 h 3126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2863" h="312660">
                    <a:moveTo>
                      <a:pt x="39711" y="999"/>
                    </a:moveTo>
                    <a:cubicBezTo>
                      <a:pt x="39711" y="-6621"/>
                      <a:pt x="46492" y="31358"/>
                      <a:pt x="48855" y="46719"/>
                    </a:cubicBezTo>
                    <a:cubicBezTo>
                      <a:pt x="52592" y="71007"/>
                      <a:pt x="50772" y="96384"/>
                      <a:pt x="57999" y="119871"/>
                    </a:cubicBezTo>
                    <a:cubicBezTo>
                      <a:pt x="63226" y="136858"/>
                      <a:pt x="76800" y="150055"/>
                      <a:pt x="85431" y="165591"/>
                    </a:cubicBezTo>
                    <a:cubicBezTo>
                      <a:pt x="107166" y="204714"/>
                      <a:pt x="102417" y="196958"/>
                      <a:pt x="112863" y="238743"/>
                    </a:cubicBezTo>
                    <a:cubicBezTo>
                      <a:pt x="88479" y="263127"/>
                      <a:pt x="72426" y="300990"/>
                      <a:pt x="39711" y="311895"/>
                    </a:cubicBezTo>
                    <a:cubicBezTo>
                      <a:pt x="23354" y="317347"/>
                      <a:pt x="4940" y="292466"/>
                      <a:pt x="3135" y="275319"/>
                    </a:cubicBezTo>
                    <a:cubicBezTo>
                      <a:pt x="-7645" y="172904"/>
                      <a:pt x="9798" y="157534"/>
                      <a:pt x="48855" y="92439"/>
                    </a:cubicBezTo>
                    <a:cubicBezTo>
                      <a:pt x="58677" y="-5783"/>
                      <a:pt x="39711" y="8619"/>
                      <a:pt x="39711" y="99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1" name="Volný tvar: obrazec 170"/>
              <p:cNvSpPr/>
              <p:nvPr/>
            </p:nvSpPr>
            <p:spPr>
              <a:xfrm>
                <a:off x="3783335" y="4025134"/>
                <a:ext cx="173962" cy="220933"/>
              </a:xfrm>
              <a:custGeom>
                <a:avLst/>
                <a:gdLst>
                  <a:gd name="connsiteX0" fmla="*/ 11021 w 175124"/>
                  <a:gd name="connsiteY0" fmla="*/ 17742 h 218910"/>
                  <a:gd name="connsiteX1" fmla="*/ 166469 w 175124"/>
                  <a:gd name="connsiteY1" fmla="*/ 26886 h 218910"/>
                  <a:gd name="connsiteX2" fmla="*/ 120749 w 175124"/>
                  <a:gd name="connsiteY2" fmla="*/ 182334 h 218910"/>
                  <a:gd name="connsiteX3" fmla="*/ 102461 w 175124"/>
                  <a:gd name="connsiteY3" fmla="*/ 209766 h 218910"/>
                  <a:gd name="connsiteX4" fmla="*/ 29309 w 175124"/>
                  <a:gd name="connsiteY4" fmla="*/ 218910 h 218910"/>
                  <a:gd name="connsiteX5" fmla="*/ 11021 w 175124"/>
                  <a:gd name="connsiteY5" fmla="*/ 173190 h 218910"/>
                  <a:gd name="connsiteX6" fmla="*/ 11021 w 175124"/>
                  <a:gd name="connsiteY6" fmla="*/ 17742 h 2189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5124" h="218910">
                    <a:moveTo>
                      <a:pt x="11021" y="17742"/>
                    </a:moveTo>
                    <a:cubicBezTo>
                      <a:pt x="36929" y="-6642"/>
                      <a:pt x="140323" y="-7976"/>
                      <a:pt x="166469" y="26886"/>
                    </a:cubicBezTo>
                    <a:cubicBezTo>
                      <a:pt x="196868" y="67419"/>
                      <a:pt x="138838" y="152185"/>
                      <a:pt x="120749" y="182334"/>
                    </a:cubicBezTo>
                    <a:cubicBezTo>
                      <a:pt x="115095" y="191758"/>
                      <a:pt x="112665" y="205685"/>
                      <a:pt x="102461" y="209766"/>
                    </a:cubicBezTo>
                    <a:cubicBezTo>
                      <a:pt x="79645" y="218892"/>
                      <a:pt x="53693" y="215862"/>
                      <a:pt x="29309" y="218910"/>
                    </a:cubicBezTo>
                    <a:cubicBezTo>
                      <a:pt x="23213" y="203670"/>
                      <a:pt x="10158" y="189581"/>
                      <a:pt x="11021" y="173190"/>
                    </a:cubicBezTo>
                    <a:cubicBezTo>
                      <a:pt x="13315" y="129610"/>
                      <a:pt x="-14887" y="42126"/>
                      <a:pt x="11021" y="1774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60" name="Obdélník 159"/>
            <p:cNvSpPr/>
            <p:nvPr/>
          </p:nvSpPr>
          <p:spPr>
            <a:xfrm>
              <a:off x="2024100" y="3458911"/>
              <a:ext cx="219683" cy="53351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1" name="Obdélník 160"/>
            <p:cNvSpPr/>
            <p:nvPr/>
          </p:nvSpPr>
          <p:spPr>
            <a:xfrm>
              <a:off x="2820159" y="3458911"/>
              <a:ext cx="224409" cy="68213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2" name="Obdélník 161"/>
            <p:cNvSpPr/>
            <p:nvPr/>
          </p:nvSpPr>
          <p:spPr>
            <a:xfrm>
              <a:off x="2333547" y="4072446"/>
              <a:ext cx="585825" cy="30105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3" name="Ovál 162"/>
            <p:cNvSpPr/>
            <p:nvPr/>
          </p:nvSpPr>
          <p:spPr>
            <a:xfrm>
              <a:off x="2777640" y="4095311"/>
              <a:ext cx="278739" cy="26675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4" name="Obdélník 25"/>
            <p:cNvSpPr/>
            <p:nvPr/>
          </p:nvSpPr>
          <p:spPr>
            <a:xfrm rot="19690620">
              <a:off x="2125674" y="3878097"/>
              <a:ext cx="290551" cy="541132"/>
            </a:xfrm>
            <a:custGeom>
              <a:avLst/>
              <a:gdLst>
                <a:gd name="connsiteX0" fmla="*/ 0 w 255298"/>
                <a:gd name="connsiteY0" fmla="*/ 0 h 343976"/>
                <a:gd name="connsiteX1" fmla="*/ 255298 w 255298"/>
                <a:gd name="connsiteY1" fmla="*/ 0 h 343976"/>
                <a:gd name="connsiteX2" fmla="*/ 255298 w 255298"/>
                <a:gd name="connsiteY2" fmla="*/ 343976 h 343976"/>
                <a:gd name="connsiteX3" fmla="*/ 0 w 255298"/>
                <a:gd name="connsiteY3" fmla="*/ 343976 h 343976"/>
                <a:gd name="connsiteX4" fmla="*/ 0 w 255298"/>
                <a:gd name="connsiteY4" fmla="*/ 0 h 343976"/>
                <a:gd name="connsiteX0" fmla="*/ 0 w 255298"/>
                <a:gd name="connsiteY0" fmla="*/ 0 h 500690"/>
                <a:gd name="connsiteX1" fmla="*/ 255298 w 255298"/>
                <a:gd name="connsiteY1" fmla="*/ 0 h 500690"/>
                <a:gd name="connsiteX2" fmla="*/ 255298 w 255298"/>
                <a:gd name="connsiteY2" fmla="*/ 343976 h 500690"/>
                <a:gd name="connsiteX3" fmla="*/ 96457 w 255298"/>
                <a:gd name="connsiteY3" fmla="*/ 500690 h 500690"/>
                <a:gd name="connsiteX4" fmla="*/ 0 w 255298"/>
                <a:gd name="connsiteY4" fmla="*/ 0 h 500690"/>
                <a:gd name="connsiteX0" fmla="*/ 14157 w 269455"/>
                <a:gd name="connsiteY0" fmla="*/ 0 h 500690"/>
                <a:gd name="connsiteX1" fmla="*/ 269455 w 269455"/>
                <a:gd name="connsiteY1" fmla="*/ 0 h 500690"/>
                <a:gd name="connsiteX2" fmla="*/ 269455 w 269455"/>
                <a:gd name="connsiteY2" fmla="*/ 343976 h 500690"/>
                <a:gd name="connsiteX3" fmla="*/ 110614 w 269455"/>
                <a:gd name="connsiteY3" fmla="*/ 500690 h 500690"/>
                <a:gd name="connsiteX4" fmla="*/ 0 w 269455"/>
                <a:gd name="connsiteY4" fmla="*/ 291844 h 500690"/>
                <a:gd name="connsiteX5" fmla="*/ 14157 w 269455"/>
                <a:gd name="connsiteY5" fmla="*/ 0 h 500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9455" h="500690">
                  <a:moveTo>
                    <a:pt x="14157" y="0"/>
                  </a:moveTo>
                  <a:lnTo>
                    <a:pt x="269455" y="0"/>
                  </a:lnTo>
                  <a:lnTo>
                    <a:pt x="269455" y="343976"/>
                  </a:lnTo>
                  <a:lnTo>
                    <a:pt x="110614" y="500690"/>
                  </a:lnTo>
                  <a:cubicBezTo>
                    <a:pt x="88565" y="418750"/>
                    <a:pt x="22049" y="373784"/>
                    <a:pt x="0" y="291844"/>
                  </a:cubicBezTo>
                  <a:lnTo>
                    <a:pt x="14157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38" name="Skupina 94"/>
          <p:cNvGrpSpPr>
            <a:grpSpLocks/>
          </p:cNvGrpSpPr>
          <p:nvPr/>
        </p:nvGrpSpPr>
        <p:grpSpPr bwMode="auto">
          <a:xfrm>
            <a:off x="10675938" y="3457575"/>
            <a:ext cx="1095375" cy="785813"/>
            <a:chOff x="8469076" y="4075686"/>
            <a:chExt cx="1435608" cy="1557157"/>
          </a:xfrm>
        </p:grpSpPr>
        <p:grpSp>
          <p:nvGrpSpPr>
            <p:cNvPr id="30868" name="Skupina 135"/>
            <p:cNvGrpSpPr>
              <a:grpSpLocks/>
            </p:cNvGrpSpPr>
            <p:nvPr/>
          </p:nvGrpSpPr>
          <p:grpSpPr bwMode="auto">
            <a:xfrm>
              <a:off x="8469076" y="4075686"/>
              <a:ext cx="1435608" cy="1557157"/>
              <a:chOff x="1426464" y="2532888"/>
              <a:chExt cx="1629915" cy="1886341"/>
            </a:xfrm>
          </p:grpSpPr>
          <p:grpSp>
            <p:nvGrpSpPr>
              <p:cNvPr id="30870" name="Skupina 137"/>
              <p:cNvGrpSpPr>
                <a:grpSpLocks/>
              </p:cNvGrpSpPr>
              <p:nvPr/>
            </p:nvGrpSpPr>
            <p:grpSpPr bwMode="auto">
              <a:xfrm>
                <a:off x="1426464" y="2532888"/>
                <a:ext cx="1618488" cy="1847088"/>
                <a:chOff x="1655064" y="2194560"/>
                <a:chExt cx="2536020" cy="2185416"/>
              </a:xfrm>
            </p:grpSpPr>
            <p:grpSp>
              <p:nvGrpSpPr>
                <p:cNvPr id="30876" name="Skupina 143"/>
                <p:cNvGrpSpPr>
                  <a:grpSpLocks/>
                </p:cNvGrpSpPr>
                <p:nvPr/>
              </p:nvGrpSpPr>
              <p:grpSpPr bwMode="auto">
                <a:xfrm>
                  <a:off x="1655064" y="2194560"/>
                  <a:ext cx="2536020" cy="2179775"/>
                  <a:chOff x="1655064" y="2194560"/>
                  <a:chExt cx="2536020" cy="2179775"/>
                </a:xfrm>
              </p:grpSpPr>
              <p:sp>
                <p:nvSpPr>
                  <p:cNvPr id="151" name="Obdélník 150"/>
                  <p:cNvSpPr/>
                  <p:nvPr/>
                </p:nvSpPr>
                <p:spPr>
                  <a:xfrm>
                    <a:off x="1655064" y="2194560"/>
                    <a:ext cx="795787" cy="275038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52" name="Oblouk 151"/>
                  <p:cNvSpPr/>
                  <p:nvPr/>
                </p:nvSpPr>
                <p:spPr>
                  <a:xfrm>
                    <a:off x="2002990" y="2194560"/>
                    <a:ext cx="914230" cy="861183"/>
                  </a:xfrm>
                  <a:prstGeom prst="arc">
                    <a:avLst>
                      <a:gd name="adj1" fmla="val 16200000"/>
                      <a:gd name="adj2" fmla="val 89272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53" name="Oblouk 152"/>
                  <p:cNvSpPr/>
                  <p:nvPr/>
                </p:nvSpPr>
                <p:spPr>
                  <a:xfrm>
                    <a:off x="1925261" y="2469598"/>
                    <a:ext cx="914232" cy="915285"/>
                  </a:xfrm>
                  <a:prstGeom prst="arc">
                    <a:avLst>
                      <a:gd name="adj1" fmla="val 16200000"/>
                      <a:gd name="adj2" fmla="val 108006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54" name="Obdélník 153"/>
                  <p:cNvSpPr/>
                  <p:nvPr/>
                </p:nvSpPr>
                <p:spPr>
                  <a:xfrm>
                    <a:off x="2591502" y="2514686"/>
                    <a:ext cx="325718" cy="1411254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55" name="Oblouk 154"/>
                  <p:cNvSpPr/>
                  <p:nvPr/>
                </p:nvSpPr>
                <p:spPr>
                  <a:xfrm rot="10117147">
                    <a:off x="2610009" y="3348813"/>
                    <a:ext cx="947543" cy="996447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56" name="Oblouk 155"/>
                  <p:cNvSpPr/>
                  <p:nvPr/>
                </p:nvSpPr>
                <p:spPr>
                  <a:xfrm rot="10117147">
                    <a:off x="2920922" y="3200024"/>
                    <a:ext cx="914230" cy="915285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57" name="Obdélník 156"/>
                  <p:cNvSpPr/>
                  <p:nvPr/>
                </p:nvSpPr>
                <p:spPr>
                  <a:xfrm>
                    <a:off x="3072676" y="4020626"/>
                    <a:ext cx="817997" cy="365212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58" name="Obdélník 12"/>
                  <p:cNvSpPr/>
                  <p:nvPr/>
                </p:nvSpPr>
                <p:spPr>
                  <a:xfrm>
                    <a:off x="3838854" y="2429018"/>
                    <a:ext cx="351626" cy="1956820"/>
                  </a:xfrm>
                  <a:custGeom>
                    <a:avLst/>
                    <a:gdLst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346688 w 346688"/>
                      <a:gd name="connsiteY2" fmla="*/ 1905455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1824 w 346688"/>
                      <a:gd name="connsiteY2" fmla="*/ 1786583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91824 w 346688"/>
                      <a:gd name="connsiteY3" fmla="*/ 1786583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199606 w 346688"/>
                      <a:gd name="connsiteY4" fmla="*/ 1842833 h 1905455"/>
                      <a:gd name="connsiteX5" fmla="*/ 0 w 346688"/>
                      <a:gd name="connsiteY5" fmla="*/ 1905455 h 1905455"/>
                      <a:gd name="connsiteX6" fmla="*/ 0 w 346688"/>
                      <a:gd name="connsiteY6" fmla="*/ 0 h 1905455"/>
                      <a:gd name="connsiteX0" fmla="*/ 0 w 293198"/>
                      <a:gd name="connsiteY0" fmla="*/ 0 h 1905455"/>
                      <a:gd name="connsiteX1" fmla="*/ 270771 w 293198"/>
                      <a:gd name="connsiteY1" fmla="*/ 26837 h 1905455"/>
                      <a:gd name="connsiteX2" fmla="*/ 290707 w 293198"/>
                      <a:gd name="connsiteY2" fmla="*/ 1467111 h 1905455"/>
                      <a:gd name="connsiteX3" fmla="*/ 284232 w 293198"/>
                      <a:gd name="connsiteY3" fmla="*/ 1723962 h 1905455"/>
                      <a:gd name="connsiteX4" fmla="*/ 199606 w 293198"/>
                      <a:gd name="connsiteY4" fmla="*/ 1842833 h 1905455"/>
                      <a:gd name="connsiteX5" fmla="*/ 0 w 293198"/>
                      <a:gd name="connsiteY5" fmla="*/ 1905455 h 1905455"/>
                      <a:gd name="connsiteX6" fmla="*/ 0 w 293198"/>
                      <a:gd name="connsiteY6" fmla="*/ 0 h 19054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93198" h="1905455">
                        <a:moveTo>
                          <a:pt x="0" y="0"/>
                        </a:moveTo>
                        <a:lnTo>
                          <a:pt x="270771" y="26837"/>
                        </a:lnTo>
                        <a:cubicBezTo>
                          <a:pt x="257172" y="569549"/>
                          <a:pt x="304306" y="924399"/>
                          <a:pt x="290707" y="1467111"/>
                        </a:cubicBezTo>
                        <a:cubicBezTo>
                          <a:pt x="291079" y="1573602"/>
                          <a:pt x="283860" y="1617471"/>
                          <a:pt x="284232" y="1723962"/>
                        </a:cubicBezTo>
                        <a:cubicBezTo>
                          <a:pt x="245901" y="1742712"/>
                          <a:pt x="237937" y="1824083"/>
                          <a:pt x="199606" y="1842833"/>
                        </a:cubicBezTo>
                        <a:lnTo>
                          <a:pt x="0" y="190545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145" name="Volný tvar: obrazec 144"/>
                <p:cNvSpPr/>
                <p:nvPr/>
              </p:nvSpPr>
              <p:spPr>
                <a:xfrm>
                  <a:off x="2432345" y="2203578"/>
                  <a:ext cx="162859" cy="302091"/>
                </a:xfrm>
                <a:custGeom>
                  <a:avLst/>
                  <a:gdLst>
                    <a:gd name="connsiteX0" fmla="*/ 0 w 164592"/>
                    <a:gd name="connsiteY0" fmla="*/ 0 h 301752"/>
                    <a:gd name="connsiteX1" fmla="*/ 91440 w 164592"/>
                    <a:gd name="connsiteY1" fmla="*/ 27432 h 301752"/>
                    <a:gd name="connsiteX2" fmla="*/ 118872 w 164592"/>
                    <a:gd name="connsiteY2" fmla="*/ 36576 h 301752"/>
                    <a:gd name="connsiteX3" fmla="*/ 164592 w 164592"/>
                    <a:gd name="connsiteY3" fmla="*/ 109728 h 301752"/>
                    <a:gd name="connsiteX4" fmla="*/ 128016 w 164592"/>
                    <a:gd name="connsiteY4" fmla="*/ 246888 h 301752"/>
                    <a:gd name="connsiteX5" fmla="*/ 54864 w 164592"/>
                    <a:gd name="connsiteY5" fmla="*/ 274320 h 301752"/>
                    <a:gd name="connsiteX6" fmla="*/ 18288 w 164592"/>
                    <a:gd name="connsiteY6" fmla="*/ 301752 h 301752"/>
                    <a:gd name="connsiteX7" fmla="*/ 18288 w 164592"/>
                    <a:gd name="connsiteY7" fmla="*/ 82296 h 301752"/>
                    <a:gd name="connsiteX8" fmla="*/ 36576 w 164592"/>
                    <a:gd name="connsiteY8" fmla="*/ 36576 h 3017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4592" h="301752">
                      <a:moveTo>
                        <a:pt x="0" y="0"/>
                      </a:moveTo>
                      <a:lnTo>
                        <a:pt x="91440" y="27432"/>
                      </a:lnTo>
                      <a:cubicBezTo>
                        <a:pt x="100652" y="30267"/>
                        <a:pt x="111467" y="30406"/>
                        <a:pt x="118872" y="36576"/>
                      </a:cubicBezTo>
                      <a:cubicBezTo>
                        <a:pt x="139221" y="53533"/>
                        <a:pt x="153139" y="86822"/>
                        <a:pt x="164592" y="109728"/>
                      </a:cubicBezTo>
                      <a:cubicBezTo>
                        <a:pt x="160460" y="142784"/>
                        <a:pt x="157674" y="219926"/>
                        <a:pt x="128016" y="246888"/>
                      </a:cubicBezTo>
                      <a:cubicBezTo>
                        <a:pt x="108746" y="264406"/>
                        <a:pt x="78157" y="262674"/>
                        <a:pt x="54864" y="274320"/>
                      </a:cubicBezTo>
                      <a:cubicBezTo>
                        <a:pt x="41233" y="281136"/>
                        <a:pt x="30480" y="292608"/>
                        <a:pt x="18288" y="301752"/>
                      </a:cubicBezTo>
                      <a:cubicBezTo>
                        <a:pt x="-1016" y="205233"/>
                        <a:pt x="3799" y="248914"/>
                        <a:pt x="18288" y="82296"/>
                      </a:cubicBezTo>
                      <a:cubicBezTo>
                        <a:pt x="21199" y="48816"/>
                        <a:pt x="21042" y="52110"/>
                        <a:pt x="36576" y="36576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46" name="Volný tvar: obrazec 145"/>
                <p:cNvSpPr/>
                <p:nvPr/>
              </p:nvSpPr>
              <p:spPr>
                <a:xfrm>
                  <a:off x="2602607" y="2510176"/>
                  <a:ext cx="288704" cy="180352"/>
                </a:xfrm>
                <a:custGeom>
                  <a:avLst/>
                  <a:gdLst>
                    <a:gd name="connsiteX0" fmla="*/ 13895 w 290193"/>
                    <a:gd name="connsiteY0" fmla="*/ 4563 h 178299"/>
                    <a:gd name="connsiteX1" fmla="*/ 279071 w 290193"/>
                    <a:gd name="connsiteY1" fmla="*/ 22851 h 178299"/>
                    <a:gd name="connsiteX2" fmla="*/ 288215 w 290193"/>
                    <a:gd name="connsiteY2" fmla="*/ 68571 h 178299"/>
                    <a:gd name="connsiteX3" fmla="*/ 233351 w 290193"/>
                    <a:gd name="connsiteY3" fmla="*/ 178299 h 178299"/>
                    <a:gd name="connsiteX4" fmla="*/ 96191 w 290193"/>
                    <a:gd name="connsiteY4" fmla="*/ 169155 h 178299"/>
                    <a:gd name="connsiteX5" fmla="*/ 68759 w 290193"/>
                    <a:gd name="connsiteY5" fmla="*/ 160011 h 178299"/>
                    <a:gd name="connsiteX6" fmla="*/ 41327 w 290193"/>
                    <a:gd name="connsiteY6" fmla="*/ 86859 h 178299"/>
                    <a:gd name="connsiteX7" fmla="*/ 13895 w 290193"/>
                    <a:gd name="connsiteY7" fmla="*/ 4563 h 1782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90193" h="178299">
                      <a:moveTo>
                        <a:pt x="13895" y="4563"/>
                      </a:moveTo>
                      <a:cubicBezTo>
                        <a:pt x="53519" y="-6105"/>
                        <a:pt x="192787" y="2718"/>
                        <a:pt x="279071" y="22851"/>
                      </a:cubicBezTo>
                      <a:cubicBezTo>
                        <a:pt x="294206" y="26383"/>
                        <a:pt x="290143" y="53149"/>
                        <a:pt x="288215" y="68571"/>
                      </a:cubicBezTo>
                      <a:cubicBezTo>
                        <a:pt x="275185" y="172808"/>
                        <a:pt x="289054" y="159731"/>
                        <a:pt x="233351" y="178299"/>
                      </a:cubicBezTo>
                      <a:cubicBezTo>
                        <a:pt x="187631" y="175251"/>
                        <a:pt x="141732" y="174215"/>
                        <a:pt x="96191" y="169155"/>
                      </a:cubicBezTo>
                      <a:cubicBezTo>
                        <a:pt x="86611" y="168091"/>
                        <a:pt x="75575" y="166827"/>
                        <a:pt x="68759" y="160011"/>
                      </a:cubicBezTo>
                      <a:cubicBezTo>
                        <a:pt x="50053" y="141305"/>
                        <a:pt x="48981" y="109821"/>
                        <a:pt x="41327" y="86859"/>
                      </a:cubicBezTo>
                      <a:cubicBezTo>
                        <a:pt x="30917" y="55630"/>
                        <a:pt x="-25729" y="15231"/>
                        <a:pt x="13895" y="456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47" name="Volný tvar: obrazec 146"/>
                <p:cNvSpPr/>
                <p:nvPr/>
              </p:nvSpPr>
              <p:spPr>
                <a:xfrm>
                  <a:off x="2632218" y="3691483"/>
                  <a:ext cx="344223" cy="405792"/>
                </a:xfrm>
                <a:custGeom>
                  <a:avLst/>
                  <a:gdLst>
                    <a:gd name="connsiteX0" fmla="*/ 18288 w 342977"/>
                    <a:gd name="connsiteY0" fmla="*/ 4646 h 406982"/>
                    <a:gd name="connsiteX1" fmla="*/ 146304 w 342977"/>
                    <a:gd name="connsiteY1" fmla="*/ 22934 h 406982"/>
                    <a:gd name="connsiteX2" fmla="*/ 173736 w 342977"/>
                    <a:gd name="connsiteY2" fmla="*/ 50366 h 406982"/>
                    <a:gd name="connsiteX3" fmla="*/ 219456 w 342977"/>
                    <a:gd name="connsiteY3" fmla="*/ 68654 h 406982"/>
                    <a:gd name="connsiteX4" fmla="*/ 292608 w 342977"/>
                    <a:gd name="connsiteY4" fmla="*/ 123518 h 406982"/>
                    <a:gd name="connsiteX5" fmla="*/ 320040 w 342977"/>
                    <a:gd name="connsiteY5" fmla="*/ 160094 h 406982"/>
                    <a:gd name="connsiteX6" fmla="*/ 329184 w 342977"/>
                    <a:gd name="connsiteY6" fmla="*/ 278966 h 406982"/>
                    <a:gd name="connsiteX7" fmla="*/ 320040 w 342977"/>
                    <a:gd name="connsiteY7" fmla="*/ 388694 h 406982"/>
                    <a:gd name="connsiteX8" fmla="*/ 246888 w 342977"/>
                    <a:gd name="connsiteY8" fmla="*/ 406982 h 406982"/>
                    <a:gd name="connsiteX9" fmla="*/ 100584 w 342977"/>
                    <a:gd name="connsiteY9" fmla="*/ 397838 h 406982"/>
                    <a:gd name="connsiteX10" fmla="*/ 45720 w 342977"/>
                    <a:gd name="connsiteY10" fmla="*/ 297254 h 406982"/>
                    <a:gd name="connsiteX11" fmla="*/ 0 w 342977"/>
                    <a:gd name="connsiteY11" fmla="*/ 242390 h 406982"/>
                    <a:gd name="connsiteX12" fmla="*/ 18288 w 342977"/>
                    <a:gd name="connsiteY12" fmla="*/ 160094 h 406982"/>
                    <a:gd name="connsiteX13" fmla="*/ 45720 w 342977"/>
                    <a:gd name="connsiteY13" fmla="*/ 105230 h 406982"/>
                    <a:gd name="connsiteX14" fmla="*/ 18288 w 342977"/>
                    <a:gd name="connsiteY14" fmla="*/ 4646 h 4069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342977" h="406982">
                      <a:moveTo>
                        <a:pt x="18288" y="4646"/>
                      </a:moveTo>
                      <a:cubicBezTo>
                        <a:pt x="35052" y="-9070"/>
                        <a:pt x="104950" y="10771"/>
                        <a:pt x="146304" y="22934"/>
                      </a:cubicBezTo>
                      <a:cubicBezTo>
                        <a:pt x="158710" y="26583"/>
                        <a:pt x="162770" y="43512"/>
                        <a:pt x="173736" y="50366"/>
                      </a:cubicBezTo>
                      <a:cubicBezTo>
                        <a:pt x="187655" y="59065"/>
                        <a:pt x="204775" y="61313"/>
                        <a:pt x="219456" y="68654"/>
                      </a:cubicBezTo>
                      <a:cubicBezTo>
                        <a:pt x="236339" y="77096"/>
                        <a:pt x="285879" y="116789"/>
                        <a:pt x="292608" y="123518"/>
                      </a:cubicBezTo>
                      <a:cubicBezTo>
                        <a:pt x="303384" y="134294"/>
                        <a:pt x="310896" y="147902"/>
                        <a:pt x="320040" y="160094"/>
                      </a:cubicBezTo>
                      <a:cubicBezTo>
                        <a:pt x="323088" y="199718"/>
                        <a:pt x="324541" y="239497"/>
                        <a:pt x="329184" y="278966"/>
                      </a:cubicBezTo>
                      <a:cubicBezTo>
                        <a:pt x="333836" y="318510"/>
                        <a:pt x="362552" y="346182"/>
                        <a:pt x="320040" y="388694"/>
                      </a:cubicBezTo>
                      <a:cubicBezTo>
                        <a:pt x="302267" y="406467"/>
                        <a:pt x="271272" y="400886"/>
                        <a:pt x="246888" y="406982"/>
                      </a:cubicBezTo>
                      <a:cubicBezTo>
                        <a:pt x="198120" y="403934"/>
                        <a:pt x="147386" y="411879"/>
                        <a:pt x="100584" y="397838"/>
                      </a:cubicBezTo>
                      <a:cubicBezTo>
                        <a:pt x="66127" y="387501"/>
                        <a:pt x="56192" y="320816"/>
                        <a:pt x="45720" y="297254"/>
                      </a:cubicBezTo>
                      <a:cubicBezTo>
                        <a:pt x="35536" y="274339"/>
                        <a:pt x="17227" y="259617"/>
                        <a:pt x="0" y="242390"/>
                      </a:cubicBezTo>
                      <a:cubicBezTo>
                        <a:pt x="6096" y="214958"/>
                        <a:pt x="9402" y="186753"/>
                        <a:pt x="18288" y="160094"/>
                      </a:cubicBezTo>
                      <a:cubicBezTo>
                        <a:pt x="24754" y="140697"/>
                        <a:pt x="39254" y="124627"/>
                        <a:pt x="45720" y="105230"/>
                      </a:cubicBezTo>
                      <a:cubicBezTo>
                        <a:pt x="54606" y="78571"/>
                        <a:pt x="1524" y="18362"/>
                        <a:pt x="18288" y="4646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48" name="Volný tvar: obrazec 147"/>
                <p:cNvSpPr/>
                <p:nvPr/>
              </p:nvSpPr>
              <p:spPr>
                <a:xfrm>
                  <a:off x="3024559" y="4020627"/>
                  <a:ext cx="148054" cy="360704"/>
                </a:xfrm>
                <a:custGeom>
                  <a:avLst/>
                  <a:gdLst>
                    <a:gd name="connsiteX0" fmla="*/ 3437 w 149741"/>
                    <a:gd name="connsiteY0" fmla="*/ 11131 h 358603"/>
                    <a:gd name="connsiteX1" fmla="*/ 94877 w 149741"/>
                    <a:gd name="connsiteY1" fmla="*/ 1987 h 358603"/>
                    <a:gd name="connsiteX2" fmla="*/ 131453 w 149741"/>
                    <a:gd name="connsiteY2" fmla="*/ 65995 h 358603"/>
                    <a:gd name="connsiteX3" fmla="*/ 149741 w 149741"/>
                    <a:gd name="connsiteY3" fmla="*/ 139147 h 358603"/>
                    <a:gd name="connsiteX4" fmla="*/ 131453 w 149741"/>
                    <a:gd name="connsiteY4" fmla="*/ 294595 h 358603"/>
                    <a:gd name="connsiteX5" fmla="*/ 94877 w 149741"/>
                    <a:gd name="connsiteY5" fmla="*/ 303739 h 358603"/>
                    <a:gd name="connsiteX6" fmla="*/ 12581 w 149741"/>
                    <a:gd name="connsiteY6" fmla="*/ 358603 h 358603"/>
                    <a:gd name="connsiteX7" fmla="*/ 40013 w 149741"/>
                    <a:gd name="connsiteY7" fmla="*/ 47707 h 358603"/>
                    <a:gd name="connsiteX8" fmla="*/ 49157 w 149741"/>
                    <a:gd name="connsiteY8" fmla="*/ 38563 h 35860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9741" h="358603">
                      <a:moveTo>
                        <a:pt x="3437" y="11131"/>
                      </a:moveTo>
                      <a:cubicBezTo>
                        <a:pt x="33917" y="8083"/>
                        <a:pt x="65029" y="-4901"/>
                        <a:pt x="94877" y="1987"/>
                      </a:cubicBezTo>
                      <a:cubicBezTo>
                        <a:pt x="113150" y="6204"/>
                        <a:pt x="126940" y="49448"/>
                        <a:pt x="131453" y="65995"/>
                      </a:cubicBezTo>
                      <a:cubicBezTo>
                        <a:pt x="138066" y="90244"/>
                        <a:pt x="149741" y="139147"/>
                        <a:pt x="149741" y="139147"/>
                      </a:cubicBezTo>
                      <a:cubicBezTo>
                        <a:pt x="143645" y="190963"/>
                        <a:pt x="147952" y="245099"/>
                        <a:pt x="131453" y="294595"/>
                      </a:cubicBezTo>
                      <a:cubicBezTo>
                        <a:pt x="127479" y="306517"/>
                        <a:pt x="105942" y="297781"/>
                        <a:pt x="94877" y="303739"/>
                      </a:cubicBezTo>
                      <a:cubicBezTo>
                        <a:pt x="65849" y="319370"/>
                        <a:pt x="40013" y="340315"/>
                        <a:pt x="12581" y="358603"/>
                      </a:cubicBezTo>
                      <a:cubicBezTo>
                        <a:pt x="-9879" y="223845"/>
                        <a:pt x="-3171" y="298176"/>
                        <a:pt x="40013" y="47707"/>
                      </a:cubicBezTo>
                      <a:cubicBezTo>
                        <a:pt x="40745" y="43459"/>
                        <a:pt x="46109" y="41611"/>
                        <a:pt x="49157" y="38563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49" name="Volný tvar: obrazec 148"/>
                <p:cNvSpPr/>
                <p:nvPr/>
              </p:nvSpPr>
              <p:spPr>
                <a:xfrm>
                  <a:off x="3783333" y="4052187"/>
                  <a:ext cx="111040" cy="311109"/>
                </a:xfrm>
                <a:custGeom>
                  <a:avLst/>
                  <a:gdLst>
                    <a:gd name="connsiteX0" fmla="*/ 39711 w 112863"/>
                    <a:gd name="connsiteY0" fmla="*/ 999 h 312660"/>
                    <a:gd name="connsiteX1" fmla="*/ 48855 w 112863"/>
                    <a:gd name="connsiteY1" fmla="*/ 46719 h 312660"/>
                    <a:gd name="connsiteX2" fmla="*/ 57999 w 112863"/>
                    <a:gd name="connsiteY2" fmla="*/ 119871 h 312660"/>
                    <a:gd name="connsiteX3" fmla="*/ 85431 w 112863"/>
                    <a:gd name="connsiteY3" fmla="*/ 165591 h 312660"/>
                    <a:gd name="connsiteX4" fmla="*/ 112863 w 112863"/>
                    <a:gd name="connsiteY4" fmla="*/ 238743 h 312660"/>
                    <a:gd name="connsiteX5" fmla="*/ 39711 w 112863"/>
                    <a:gd name="connsiteY5" fmla="*/ 311895 h 312660"/>
                    <a:gd name="connsiteX6" fmla="*/ 3135 w 112863"/>
                    <a:gd name="connsiteY6" fmla="*/ 275319 h 312660"/>
                    <a:gd name="connsiteX7" fmla="*/ 48855 w 112863"/>
                    <a:gd name="connsiteY7" fmla="*/ 92439 h 312660"/>
                    <a:gd name="connsiteX8" fmla="*/ 39711 w 112863"/>
                    <a:gd name="connsiteY8" fmla="*/ 999 h 3126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863" h="312660">
                      <a:moveTo>
                        <a:pt x="39711" y="999"/>
                      </a:moveTo>
                      <a:cubicBezTo>
                        <a:pt x="39711" y="-6621"/>
                        <a:pt x="46492" y="31358"/>
                        <a:pt x="48855" y="46719"/>
                      </a:cubicBezTo>
                      <a:cubicBezTo>
                        <a:pt x="52592" y="71007"/>
                        <a:pt x="50772" y="96384"/>
                        <a:pt x="57999" y="119871"/>
                      </a:cubicBezTo>
                      <a:cubicBezTo>
                        <a:pt x="63226" y="136858"/>
                        <a:pt x="76800" y="150055"/>
                        <a:pt x="85431" y="165591"/>
                      </a:cubicBezTo>
                      <a:cubicBezTo>
                        <a:pt x="107166" y="204714"/>
                        <a:pt x="102417" y="196958"/>
                        <a:pt x="112863" y="238743"/>
                      </a:cubicBezTo>
                      <a:cubicBezTo>
                        <a:pt x="88479" y="263127"/>
                        <a:pt x="72426" y="300990"/>
                        <a:pt x="39711" y="311895"/>
                      </a:cubicBezTo>
                      <a:cubicBezTo>
                        <a:pt x="23354" y="317347"/>
                        <a:pt x="4940" y="292466"/>
                        <a:pt x="3135" y="275319"/>
                      </a:cubicBezTo>
                      <a:cubicBezTo>
                        <a:pt x="-7645" y="172904"/>
                        <a:pt x="9798" y="157534"/>
                        <a:pt x="48855" y="92439"/>
                      </a:cubicBezTo>
                      <a:cubicBezTo>
                        <a:pt x="58677" y="-5783"/>
                        <a:pt x="39711" y="8619"/>
                        <a:pt x="39711" y="99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50" name="Volný tvar: obrazec 149"/>
                <p:cNvSpPr/>
                <p:nvPr/>
              </p:nvSpPr>
              <p:spPr>
                <a:xfrm>
                  <a:off x="3783333" y="4025134"/>
                  <a:ext cx="173964" cy="220933"/>
                </a:xfrm>
                <a:custGeom>
                  <a:avLst/>
                  <a:gdLst>
                    <a:gd name="connsiteX0" fmla="*/ 11021 w 175124"/>
                    <a:gd name="connsiteY0" fmla="*/ 17742 h 218910"/>
                    <a:gd name="connsiteX1" fmla="*/ 166469 w 175124"/>
                    <a:gd name="connsiteY1" fmla="*/ 26886 h 218910"/>
                    <a:gd name="connsiteX2" fmla="*/ 120749 w 175124"/>
                    <a:gd name="connsiteY2" fmla="*/ 182334 h 218910"/>
                    <a:gd name="connsiteX3" fmla="*/ 102461 w 175124"/>
                    <a:gd name="connsiteY3" fmla="*/ 209766 h 218910"/>
                    <a:gd name="connsiteX4" fmla="*/ 29309 w 175124"/>
                    <a:gd name="connsiteY4" fmla="*/ 218910 h 218910"/>
                    <a:gd name="connsiteX5" fmla="*/ 11021 w 175124"/>
                    <a:gd name="connsiteY5" fmla="*/ 173190 h 218910"/>
                    <a:gd name="connsiteX6" fmla="*/ 11021 w 175124"/>
                    <a:gd name="connsiteY6" fmla="*/ 17742 h 2189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75124" h="218910">
                      <a:moveTo>
                        <a:pt x="11021" y="17742"/>
                      </a:moveTo>
                      <a:cubicBezTo>
                        <a:pt x="36929" y="-6642"/>
                        <a:pt x="140323" y="-7976"/>
                        <a:pt x="166469" y="26886"/>
                      </a:cubicBezTo>
                      <a:cubicBezTo>
                        <a:pt x="196868" y="67419"/>
                        <a:pt x="138838" y="152185"/>
                        <a:pt x="120749" y="182334"/>
                      </a:cubicBezTo>
                      <a:cubicBezTo>
                        <a:pt x="115095" y="191758"/>
                        <a:pt x="112665" y="205685"/>
                        <a:pt x="102461" y="209766"/>
                      </a:cubicBezTo>
                      <a:cubicBezTo>
                        <a:pt x="79645" y="218892"/>
                        <a:pt x="53693" y="215862"/>
                        <a:pt x="29309" y="218910"/>
                      </a:cubicBezTo>
                      <a:cubicBezTo>
                        <a:pt x="23213" y="203670"/>
                        <a:pt x="10158" y="189581"/>
                        <a:pt x="11021" y="173190"/>
                      </a:cubicBezTo>
                      <a:cubicBezTo>
                        <a:pt x="13315" y="129610"/>
                        <a:pt x="-14887" y="42126"/>
                        <a:pt x="11021" y="17742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39" name="Obdélník 138"/>
              <p:cNvSpPr/>
              <p:nvPr/>
            </p:nvSpPr>
            <p:spPr>
              <a:xfrm>
                <a:off x="2024099" y="3805691"/>
                <a:ext cx="245668" cy="18673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140" name="Obdélník 139"/>
              <p:cNvSpPr/>
              <p:nvPr/>
            </p:nvSpPr>
            <p:spPr>
              <a:xfrm>
                <a:off x="2787089" y="3782826"/>
                <a:ext cx="255117" cy="34297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141" name="Obdélník 140"/>
              <p:cNvSpPr/>
              <p:nvPr/>
            </p:nvSpPr>
            <p:spPr>
              <a:xfrm>
                <a:off x="2333547" y="4072446"/>
                <a:ext cx="585825" cy="301053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42" name="Ovál 141"/>
              <p:cNvSpPr/>
              <p:nvPr/>
            </p:nvSpPr>
            <p:spPr>
              <a:xfrm>
                <a:off x="2777640" y="4095311"/>
                <a:ext cx="278739" cy="266755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43" name="Obdélník 25"/>
              <p:cNvSpPr/>
              <p:nvPr/>
            </p:nvSpPr>
            <p:spPr>
              <a:xfrm rot="19690620">
                <a:off x="2125674" y="3878097"/>
                <a:ext cx="290549" cy="541132"/>
              </a:xfrm>
              <a:custGeom>
                <a:avLst/>
                <a:gdLst>
                  <a:gd name="connsiteX0" fmla="*/ 0 w 255298"/>
                  <a:gd name="connsiteY0" fmla="*/ 0 h 343976"/>
                  <a:gd name="connsiteX1" fmla="*/ 255298 w 255298"/>
                  <a:gd name="connsiteY1" fmla="*/ 0 h 343976"/>
                  <a:gd name="connsiteX2" fmla="*/ 255298 w 255298"/>
                  <a:gd name="connsiteY2" fmla="*/ 343976 h 343976"/>
                  <a:gd name="connsiteX3" fmla="*/ 0 w 255298"/>
                  <a:gd name="connsiteY3" fmla="*/ 343976 h 343976"/>
                  <a:gd name="connsiteX4" fmla="*/ 0 w 255298"/>
                  <a:gd name="connsiteY4" fmla="*/ 0 h 343976"/>
                  <a:gd name="connsiteX0" fmla="*/ 0 w 255298"/>
                  <a:gd name="connsiteY0" fmla="*/ 0 h 500690"/>
                  <a:gd name="connsiteX1" fmla="*/ 255298 w 255298"/>
                  <a:gd name="connsiteY1" fmla="*/ 0 h 500690"/>
                  <a:gd name="connsiteX2" fmla="*/ 255298 w 255298"/>
                  <a:gd name="connsiteY2" fmla="*/ 343976 h 500690"/>
                  <a:gd name="connsiteX3" fmla="*/ 96457 w 255298"/>
                  <a:gd name="connsiteY3" fmla="*/ 500690 h 500690"/>
                  <a:gd name="connsiteX4" fmla="*/ 0 w 255298"/>
                  <a:gd name="connsiteY4" fmla="*/ 0 h 500690"/>
                  <a:gd name="connsiteX0" fmla="*/ 14157 w 269455"/>
                  <a:gd name="connsiteY0" fmla="*/ 0 h 500690"/>
                  <a:gd name="connsiteX1" fmla="*/ 269455 w 269455"/>
                  <a:gd name="connsiteY1" fmla="*/ 0 h 500690"/>
                  <a:gd name="connsiteX2" fmla="*/ 269455 w 269455"/>
                  <a:gd name="connsiteY2" fmla="*/ 343976 h 500690"/>
                  <a:gd name="connsiteX3" fmla="*/ 110614 w 269455"/>
                  <a:gd name="connsiteY3" fmla="*/ 500690 h 500690"/>
                  <a:gd name="connsiteX4" fmla="*/ 0 w 269455"/>
                  <a:gd name="connsiteY4" fmla="*/ 291844 h 500690"/>
                  <a:gd name="connsiteX5" fmla="*/ 14157 w 269455"/>
                  <a:gd name="connsiteY5" fmla="*/ 0 h 5006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69455" h="500690">
                    <a:moveTo>
                      <a:pt x="14157" y="0"/>
                    </a:moveTo>
                    <a:lnTo>
                      <a:pt x="269455" y="0"/>
                    </a:lnTo>
                    <a:lnTo>
                      <a:pt x="269455" y="343976"/>
                    </a:lnTo>
                    <a:lnTo>
                      <a:pt x="110614" y="500690"/>
                    </a:lnTo>
                    <a:cubicBezTo>
                      <a:pt x="88565" y="418750"/>
                      <a:pt x="22049" y="373784"/>
                      <a:pt x="0" y="291844"/>
                    </a:cubicBezTo>
                    <a:lnTo>
                      <a:pt x="14157" y="0"/>
                    </a:ln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37" name="Obdélník 136"/>
            <p:cNvSpPr/>
            <p:nvPr/>
          </p:nvSpPr>
          <p:spPr>
            <a:xfrm>
              <a:off x="8993385" y="4468908"/>
              <a:ext cx="193494" cy="688923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39" name="Skupina 95"/>
          <p:cNvGrpSpPr>
            <a:grpSpLocks/>
          </p:cNvGrpSpPr>
          <p:nvPr/>
        </p:nvGrpSpPr>
        <p:grpSpPr bwMode="auto">
          <a:xfrm>
            <a:off x="5610225" y="3162300"/>
            <a:ext cx="2281238" cy="1062038"/>
            <a:chOff x="2938374" y="3572563"/>
            <a:chExt cx="2987620" cy="2108538"/>
          </a:xfrm>
        </p:grpSpPr>
        <p:grpSp>
          <p:nvGrpSpPr>
            <p:cNvPr id="30843" name="Skupina 110"/>
            <p:cNvGrpSpPr>
              <a:grpSpLocks/>
            </p:cNvGrpSpPr>
            <p:nvPr/>
          </p:nvGrpSpPr>
          <p:grpSpPr bwMode="auto">
            <a:xfrm>
              <a:off x="4488789" y="4123944"/>
              <a:ext cx="1435608" cy="1557157"/>
              <a:chOff x="1426464" y="2532888"/>
              <a:chExt cx="1629915" cy="1886341"/>
            </a:xfrm>
          </p:grpSpPr>
          <p:grpSp>
            <p:nvGrpSpPr>
              <p:cNvPr id="30847" name="Skupina 114"/>
              <p:cNvGrpSpPr>
                <a:grpSpLocks/>
              </p:cNvGrpSpPr>
              <p:nvPr/>
            </p:nvGrpSpPr>
            <p:grpSpPr bwMode="auto">
              <a:xfrm>
                <a:off x="1426464" y="2532888"/>
                <a:ext cx="1618488" cy="1847088"/>
                <a:chOff x="1655064" y="2194560"/>
                <a:chExt cx="2536020" cy="2185416"/>
              </a:xfrm>
            </p:grpSpPr>
            <p:grpSp>
              <p:nvGrpSpPr>
                <p:cNvPr id="30853" name="Skupina 120"/>
                <p:cNvGrpSpPr>
                  <a:grpSpLocks/>
                </p:cNvGrpSpPr>
                <p:nvPr/>
              </p:nvGrpSpPr>
              <p:grpSpPr bwMode="auto">
                <a:xfrm>
                  <a:off x="1655064" y="2194560"/>
                  <a:ext cx="2536020" cy="2179775"/>
                  <a:chOff x="1655064" y="2194560"/>
                  <a:chExt cx="2536020" cy="2179775"/>
                </a:xfrm>
              </p:grpSpPr>
              <p:sp>
                <p:nvSpPr>
                  <p:cNvPr id="128" name="Obdélník 127"/>
                  <p:cNvSpPr/>
                  <p:nvPr/>
                </p:nvSpPr>
                <p:spPr>
                  <a:xfrm>
                    <a:off x="1656075" y="2194819"/>
                    <a:ext cx="795206" cy="27556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29" name="Oblouk 128"/>
                  <p:cNvSpPr/>
                  <p:nvPr/>
                </p:nvSpPr>
                <p:spPr>
                  <a:xfrm>
                    <a:off x="2003746" y="2194819"/>
                    <a:ext cx="913563" cy="858307"/>
                  </a:xfrm>
                  <a:prstGeom prst="arc">
                    <a:avLst>
                      <a:gd name="adj1" fmla="val 16200000"/>
                      <a:gd name="adj2" fmla="val 89272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30" name="Oblouk 129"/>
                  <p:cNvSpPr/>
                  <p:nvPr/>
                </p:nvSpPr>
                <p:spPr>
                  <a:xfrm>
                    <a:off x="1926076" y="2470379"/>
                    <a:ext cx="913560" cy="912516"/>
                  </a:xfrm>
                  <a:prstGeom prst="arc">
                    <a:avLst>
                      <a:gd name="adj1" fmla="val 16200000"/>
                      <a:gd name="adj2" fmla="val 108006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31" name="Obdélník 130"/>
                  <p:cNvSpPr/>
                  <p:nvPr/>
                </p:nvSpPr>
                <p:spPr>
                  <a:xfrm>
                    <a:off x="2591829" y="2515553"/>
                    <a:ext cx="325479" cy="1409431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32" name="Oblouk 131"/>
                  <p:cNvSpPr/>
                  <p:nvPr/>
                </p:nvSpPr>
                <p:spPr>
                  <a:xfrm rot="10117147">
                    <a:off x="2610321" y="3351275"/>
                    <a:ext cx="946849" cy="993830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33" name="Oblouk 132"/>
                  <p:cNvSpPr/>
                  <p:nvPr/>
                </p:nvSpPr>
                <p:spPr>
                  <a:xfrm rot="10117147">
                    <a:off x="2921006" y="3202199"/>
                    <a:ext cx="913563" cy="912516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34" name="Obdélník 133"/>
                  <p:cNvSpPr/>
                  <p:nvPr/>
                </p:nvSpPr>
                <p:spPr>
                  <a:xfrm>
                    <a:off x="3072651" y="4019852"/>
                    <a:ext cx="817396" cy="36590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135" name="Obdélník 12"/>
                  <p:cNvSpPr/>
                  <p:nvPr/>
                </p:nvSpPr>
                <p:spPr>
                  <a:xfrm>
                    <a:off x="3838266" y="2425205"/>
                    <a:ext cx="351371" cy="1960555"/>
                  </a:xfrm>
                  <a:custGeom>
                    <a:avLst/>
                    <a:gdLst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346688 w 346688"/>
                      <a:gd name="connsiteY2" fmla="*/ 1905455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1824 w 346688"/>
                      <a:gd name="connsiteY2" fmla="*/ 1786583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91824 w 346688"/>
                      <a:gd name="connsiteY3" fmla="*/ 1786583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199606 w 346688"/>
                      <a:gd name="connsiteY4" fmla="*/ 1842833 h 1905455"/>
                      <a:gd name="connsiteX5" fmla="*/ 0 w 346688"/>
                      <a:gd name="connsiteY5" fmla="*/ 1905455 h 1905455"/>
                      <a:gd name="connsiteX6" fmla="*/ 0 w 346688"/>
                      <a:gd name="connsiteY6" fmla="*/ 0 h 1905455"/>
                      <a:gd name="connsiteX0" fmla="*/ 0 w 293198"/>
                      <a:gd name="connsiteY0" fmla="*/ 0 h 1905455"/>
                      <a:gd name="connsiteX1" fmla="*/ 270771 w 293198"/>
                      <a:gd name="connsiteY1" fmla="*/ 26837 h 1905455"/>
                      <a:gd name="connsiteX2" fmla="*/ 290707 w 293198"/>
                      <a:gd name="connsiteY2" fmla="*/ 1467111 h 1905455"/>
                      <a:gd name="connsiteX3" fmla="*/ 284232 w 293198"/>
                      <a:gd name="connsiteY3" fmla="*/ 1723962 h 1905455"/>
                      <a:gd name="connsiteX4" fmla="*/ 199606 w 293198"/>
                      <a:gd name="connsiteY4" fmla="*/ 1842833 h 1905455"/>
                      <a:gd name="connsiteX5" fmla="*/ 0 w 293198"/>
                      <a:gd name="connsiteY5" fmla="*/ 1905455 h 1905455"/>
                      <a:gd name="connsiteX6" fmla="*/ 0 w 293198"/>
                      <a:gd name="connsiteY6" fmla="*/ 0 h 19054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93198" h="1905455">
                        <a:moveTo>
                          <a:pt x="0" y="0"/>
                        </a:moveTo>
                        <a:lnTo>
                          <a:pt x="270771" y="26837"/>
                        </a:lnTo>
                        <a:cubicBezTo>
                          <a:pt x="257172" y="569549"/>
                          <a:pt x="304306" y="924399"/>
                          <a:pt x="290707" y="1467111"/>
                        </a:cubicBezTo>
                        <a:cubicBezTo>
                          <a:pt x="291079" y="1573602"/>
                          <a:pt x="283860" y="1617471"/>
                          <a:pt x="284232" y="1723962"/>
                        </a:cubicBezTo>
                        <a:cubicBezTo>
                          <a:pt x="245901" y="1742712"/>
                          <a:pt x="237937" y="1824083"/>
                          <a:pt x="199606" y="1842833"/>
                        </a:cubicBezTo>
                        <a:lnTo>
                          <a:pt x="0" y="190545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122" name="Volný tvar: obrazec 121"/>
                <p:cNvSpPr/>
                <p:nvPr/>
              </p:nvSpPr>
              <p:spPr>
                <a:xfrm>
                  <a:off x="2432787" y="2203854"/>
                  <a:ext cx="162740" cy="302665"/>
                </a:xfrm>
                <a:custGeom>
                  <a:avLst/>
                  <a:gdLst>
                    <a:gd name="connsiteX0" fmla="*/ 0 w 164592"/>
                    <a:gd name="connsiteY0" fmla="*/ 0 h 301752"/>
                    <a:gd name="connsiteX1" fmla="*/ 91440 w 164592"/>
                    <a:gd name="connsiteY1" fmla="*/ 27432 h 301752"/>
                    <a:gd name="connsiteX2" fmla="*/ 118872 w 164592"/>
                    <a:gd name="connsiteY2" fmla="*/ 36576 h 301752"/>
                    <a:gd name="connsiteX3" fmla="*/ 164592 w 164592"/>
                    <a:gd name="connsiteY3" fmla="*/ 109728 h 301752"/>
                    <a:gd name="connsiteX4" fmla="*/ 128016 w 164592"/>
                    <a:gd name="connsiteY4" fmla="*/ 246888 h 301752"/>
                    <a:gd name="connsiteX5" fmla="*/ 54864 w 164592"/>
                    <a:gd name="connsiteY5" fmla="*/ 274320 h 301752"/>
                    <a:gd name="connsiteX6" fmla="*/ 18288 w 164592"/>
                    <a:gd name="connsiteY6" fmla="*/ 301752 h 301752"/>
                    <a:gd name="connsiteX7" fmla="*/ 18288 w 164592"/>
                    <a:gd name="connsiteY7" fmla="*/ 82296 h 301752"/>
                    <a:gd name="connsiteX8" fmla="*/ 36576 w 164592"/>
                    <a:gd name="connsiteY8" fmla="*/ 36576 h 3017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4592" h="301752">
                      <a:moveTo>
                        <a:pt x="0" y="0"/>
                      </a:moveTo>
                      <a:lnTo>
                        <a:pt x="91440" y="27432"/>
                      </a:lnTo>
                      <a:cubicBezTo>
                        <a:pt x="100652" y="30267"/>
                        <a:pt x="111467" y="30406"/>
                        <a:pt x="118872" y="36576"/>
                      </a:cubicBezTo>
                      <a:cubicBezTo>
                        <a:pt x="139221" y="53533"/>
                        <a:pt x="153139" y="86822"/>
                        <a:pt x="164592" y="109728"/>
                      </a:cubicBezTo>
                      <a:cubicBezTo>
                        <a:pt x="160460" y="142784"/>
                        <a:pt x="157674" y="219926"/>
                        <a:pt x="128016" y="246888"/>
                      </a:cubicBezTo>
                      <a:cubicBezTo>
                        <a:pt x="108746" y="264406"/>
                        <a:pt x="78157" y="262674"/>
                        <a:pt x="54864" y="274320"/>
                      </a:cubicBezTo>
                      <a:cubicBezTo>
                        <a:pt x="41233" y="281136"/>
                        <a:pt x="30480" y="292608"/>
                        <a:pt x="18288" y="301752"/>
                      </a:cubicBezTo>
                      <a:cubicBezTo>
                        <a:pt x="-1016" y="205233"/>
                        <a:pt x="3799" y="248914"/>
                        <a:pt x="18288" y="82296"/>
                      </a:cubicBezTo>
                      <a:cubicBezTo>
                        <a:pt x="21199" y="48816"/>
                        <a:pt x="21042" y="52110"/>
                        <a:pt x="36576" y="36576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3" name="Volný tvar: obrazec 122"/>
                <p:cNvSpPr/>
                <p:nvPr/>
              </p:nvSpPr>
              <p:spPr>
                <a:xfrm>
                  <a:off x="2602924" y="2511038"/>
                  <a:ext cx="288493" cy="176178"/>
                </a:xfrm>
                <a:custGeom>
                  <a:avLst/>
                  <a:gdLst>
                    <a:gd name="connsiteX0" fmla="*/ 13895 w 290193"/>
                    <a:gd name="connsiteY0" fmla="*/ 4563 h 178299"/>
                    <a:gd name="connsiteX1" fmla="*/ 279071 w 290193"/>
                    <a:gd name="connsiteY1" fmla="*/ 22851 h 178299"/>
                    <a:gd name="connsiteX2" fmla="*/ 288215 w 290193"/>
                    <a:gd name="connsiteY2" fmla="*/ 68571 h 178299"/>
                    <a:gd name="connsiteX3" fmla="*/ 233351 w 290193"/>
                    <a:gd name="connsiteY3" fmla="*/ 178299 h 178299"/>
                    <a:gd name="connsiteX4" fmla="*/ 96191 w 290193"/>
                    <a:gd name="connsiteY4" fmla="*/ 169155 h 178299"/>
                    <a:gd name="connsiteX5" fmla="*/ 68759 w 290193"/>
                    <a:gd name="connsiteY5" fmla="*/ 160011 h 178299"/>
                    <a:gd name="connsiteX6" fmla="*/ 41327 w 290193"/>
                    <a:gd name="connsiteY6" fmla="*/ 86859 h 178299"/>
                    <a:gd name="connsiteX7" fmla="*/ 13895 w 290193"/>
                    <a:gd name="connsiteY7" fmla="*/ 4563 h 1782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90193" h="178299">
                      <a:moveTo>
                        <a:pt x="13895" y="4563"/>
                      </a:moveTo>
                      <a:cubicBezTo>
                        <a:pt x="53519" y="-6105"/>
                        <a:pt x="192787" y="2718"/>
                        <a:pt x="279071" y="22851"/>
                      </a:cubicBezTo>
                      <a:cubicBezTo>
                        <a:pt x="294206" y="26383"/>
                        <a:pt x="290143" y="53149"/>
                        <a:pt x="288215" y="68571"/>
                      </a:cubicBezTo>
                      <a:cubicBezTo>
                        <a:pt x="275185" y="172808"/>
                        <a:pt x="289054" y="159731"/>
                        <a:pt x="233351" y="178299"/>
                      </a:cubicBezTo>
                      <a:cubicBezTo>
                        <a:pt x="187631" y="175251"/>
                        <a:pt x="141732" y="174215"/>
                        <a:pt x="96191" y="169155"/>
                      </a:cubicBezTo>
                      <a:cubicBezTo>
                        <a:pt x="86611" y="168091"/>
                        <a:pt x="75575" y="166827"/>
                        <a:pt x="68759" y="160011"/>
                      </a:cubicBezTo>
                      <a:cubicBezTo>
                        <a:pt x="50053" y="141305"/>
                        <a:pt x="48981" y="109821"/>
                        <a:pt x="41327" y="86859"/>
                      </a:cubicBezTo>
                      <a:cubicBezTo>
                        <a:pt x="30917" y="55630"/>
                        <a:pt x="-25729" y="15231"/>
                        <a:pt x="13895" y="456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4" name="Volný tvar: obrazec 123"/>
                <p:cNvSpPr/>
                <p:nvPr/>
              </p:nvSpPr>
              <p:spPr>
                <a:xfrm>
                  <a:off x="2632513" y="3690080"/>
                  <a:ext cx="343974" cy="406567"/>
                </a:xfrm>
                <a:custGeom>
                  <a:avLst/>
                  <a:gdLst>
                    <a:gd name="connsiteX0" fmla="*/ 18288 w 342977"/>
                    <a:gd name="connsiteY0" fmla="*/ 4646 h 406982"/>
                    <a:gd name="connsiteX1" fmla="*/ 146304 w 342977"/>
                    <a:gd name="connsiteY1" fmla="*/ 22934 h 406982"/>
                    <a:gd name="connsiteX2" fmla="*/ 173736 w 342977"/>
                    <a:gd name="connsiteY2" fmla="*/ 50366 h 406982"/>
                    <a:gd name="connsiteX3" fmla="*/ 219456 w 342977"/>
                    <a:gd name="connsiteY3" fmla="*/ 68654 h 406982"/>
                    <a:gd name="connsiteX4" fmla="*/ 292608 w 342977"/>
                    <a:gd name="connsiteY4" fmla="*/ 123518 h 406982"/>
                    <a:gd name="connsiteX5" fmla="*/ 320040 w 342977"/>
                    <a:gd name="connsiteY5" fmla="*/ 160094 h 406982"/>
                    <a:gd name="connsiteX6" fmla="*/ 329184 w 342977"/>
                    <a:gd name="connsiteY6" fmla="*/ 278966 h 406982"/>
                    <a:gd name="connsiteX7" fmla="*/ 320040 w 342977"/>
                    <a:gd name="connsiteY7" fmla="*/ 388694 h 406982"/>
                    <a:gd name="connsiteX8" fmla="*/ 246888 w 342977"/>
                    <a:gd name="connsiteY8" fmla="*/ 406982 h 406982"/>
                    <a:gd name="connsiteX9" fmla="*/ 100584 w 342977"/>
                    <a:gd name="connsiteY9" fmla="*/ 397838 h 406982"/>
                    <a:gd name="connsiteX10" fmla="*/ 45720 w 342977"/>
                    <a:gd name="connsiteY10" fmla="*/ 297254 h 406982"/>
                    <a:gd name="connsiteX11" fmla="*/ 0 w 342977"/>
                    <a:gd name="connsiteY11" fmla="*/ 242390 h 406982"/>
                    <a:gd name="connsiteX12" fmla="*/ 18288 w 342977"/>
                    <a:gd name="connsiteY12" fmla="*/ 160094 h 406982"/>
                    <a:gd name="connsiteX13" fmla="*/ 45720 w 342977"/>
                    <a:gd name="connsiteY13" fmla="*/ 105230 h 406982"/>
                    <a:gd name="connsiteX14" fmla="*/ 18288 w 342977"/>
                    <a:gd name="connsiteY14" fmla="*/ 4646 h 4069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342977" h="406982">
                      <a:moveTo>
                        <a:pt x="18288" y="4646"/>
                      </a:moveTo>
                      <a:cubicBezTo>
                        <a:pt x="35052" y="-9070"/>
                        <a:pt x="104950" y="10771"/>
                        <a:pt x="146304" y="22934"/>
                      </a:cubicBezTo>
                      <a:cubicBezTo>
                        <a:pt x="158710" y="26583"/>
                        <a:pt x="162770" y="43512"/>
                        <a:pt x="173736" y="50366"/>
                      </a:cubicBezTo>
                      <a:cubicBezTo>
                        <a:pt x="187655" y="59065"/>
                        <a:pt x="204775" y="61313"/>
                        <a:pt x="219456" y="68654"/>
                      </a:cubicBezTo>
                      <a:cubicBezTo>
                        <a:pt x="236339" y="77096"/>
                        <a:pt x="285879" y="116789"/>
                        <a:pt x="292608" y="123518"/>
                      </a:cubicBezTo>
                      <a:cubicBezTo>
                        <a:pt x="303384" y="134294"/>
                        <a:pt x="310896" y="147902"/>
                        <a:pt x="320040" y="160094"/>
                      </a:cubicBezTo>
                      <a:cubicBezTo>
                        <a:pt x="323088" y="199718"/>
                        <a:pt x="324541" y="239497"/>
                        <a:pt x="329184" y="278966"/>
                      </a:cubicBezTo>
                      <a:cubicBezTo>
                        <a:pt x="333836" y="318510"/>
                        <a:pt x="362552" y="346182"/>
                        <a:pt x="320040" y="388694"/>
                      </a:cubicBezTo>
                      <a:cubicBezTo>
                        <a:pt x="302267" y="406467"/>
                        <a:pt x="271272" y="400886"/>
                        <a:pt x="246888" y="406982"/>
                      </a:cubicBezTo>
                      <a:cubicBezTo>
                        <a:pt x="198120" y="403934"/>
                        <a:pt x="147386" y="411879"/>
                        <a:pt x="100584" y="397838"/>
                      </a:cubicBezTo>
                      <a:cubicBezTo>
                        <a:pt x="66127" y="387501"/>
                        <a:pt x="56192" y="320816"/>
                        <a:pt x="45720" y="297254"/>
                      </a:cubicBezTo>
                      <a:cubicBezTo>
                        <a:pt x="35536" y="274339"/>
                        <a:pt x="17227" y="259617"/>
                        <a:pt x="0" y="242390"/>
                      </a:cubicBezTo>
                      <a:cubicBezTo>
                        <a:pt x="6096" y="214958"/>
                        <a:pt x="9402" y="186753"/>
                        <a:pt x="18288" y="160094"/>
                      </a:cubicBezTo>
                      <a:cubicBezTo>
                        <a:pt x="24754" y="140697"/>
                        <a:pt x="39254" y="124627"/>
                        <a:pt x="45720" y="105230"/>
                      </a:cubicBezTo>
                      <a:cubicBezTo>
                        <a:pt x="54606" y="78571"/>
                        <a:pt x="1524" y="18362"/>
                        <a:pt x="18288" y="4646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5" name="Volný tvar: obrazec 124"/>
                <p:cNvSpPr/>
                <p:nvPr/>
              </p:nvSpPr>
              <p:spPr>
                <a:xfrm>
                  <a:off x="3024568" y="4024368"/>
                  <a:ext cx="147945" cy="356877"/>
                </a:xfrm>
                <a:custGeom>
                  <a:avLst/>
                  <a:gdLst>
                    <a:gd name="connsiteX0" fmla="*/ 3437 w 149741"/>
                    <a:gd name="connsiteY0" fmla="*/ 11131 h 358603"/>
                    <a:gd name="connsiteX1" fmla="*/ 94877 w 149741"/>
                    <a:gd name="connsiteY1" fmla="*/ 1987 h 358603"/>
                    <a:gd name="connsiteX2" fmla="*/ 131453 w 149741"/>
                    <a:gd name="connsiteY2" fmla="*/ 65995 h 358603"/>
                    <a:gd name="connsiteX3" fmla="*/ 149741 w 149741"/>
                    <a:gd name="connsiteY3" fmla="*/ 139147 h 358603"/>
                    <a:gd name="connsiteX4" fmla="*/ 131453 w 149741"/>
                    <a:gd name="connsiteY4" fmla="*/ 294595 h 358603"/>
                    <a:gd name="connsiteX5" fmla="*/ 94877 w 149741"/>
                    <a:gd name="connsiteY5" fmla="*/ 303739 h 358603"/>
                    <a:gd name="connsiteX6" fmla="*/ 12581 w 149741"/>
                    <a:gd name="connsiteY6" fmla="*/ 358603 h 358603"/>
                    <a:gd name="connsiteX7" fmla="*/ 40013 w 149741"/>
                    <a:gd name="connsiteY7" fmla="*/ 47707 h 358603"/>
                    <a:gd name="connsiteX8" fmla="*/ 49157 w 149741"/>
                    <a:gd name="connsiteY8" fmla="*/ 38563 h 35860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9741" h="358603">
                      <a:moveTo>
                        <a:pt x="3437" y="11131"/>
                      </a:moveTo>
                      <a:cubicBezTo>
                        <a:pt x="33917" y="8083"/>
                        <a:pt x="65029" y="-4901"/>
                        <a:pt x="94877" y="1987"/>
                      </a:cubicBezTo>
                      <a:cubicBezTo>
                        <a:pt x="113150" y="6204"/>
                        <a:pt x="126940" y="49448"/>
                        <a:pt x="131453" y="65995"/>
                      </a:cubicBezTo>
                      <a:cubicBezTo>
                        <a:pt x="138066" y="90244"/>
                        <a:pt x="149741" y="139147"/>
                        <a:pt x="149741" y="139147"/>
                      </a:cubicBezTo>
                      <a:cubicBezTo>
                        <a:pt x="143645" y="190963"/>
                        <a:pt x="147952" y="245099"/>
                        <a:pt x="131453" y="294595"/>
                      </a:cubicBezTo>
                      <a:cubicBezTo>
                        <a:pt x="127479" y="306517"/>
                        <a:pt x="105942" y="297781"/>
                        <a:pt x="94877" y="303739"/>
                      </a:cubicBezTo>
                      <a:cubicBezTo>
                        <a:pt x="65849" y="319370"/>
                        <a:pt x="40013" y="340315"/>
                        <a:pt x="12581" y="358603"/>
                      </a:cubicBezTo>
                      <a:cubicBezTo>
                        <a:pt x="-9879" y="223845"/>
                        <a:pt x="-3171" y="298176"/>
                        <a:pt x="40013" y="47707"/>
                      </a:cubicBezTo>
                      <a:cubicBezTo>
                        <a:pt x="40745" y="43459"/>
                        <a:pt x="46109" y="41611"/>
                        <a:pt x="49157" y="38563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6" name="Volný tvar: obrazec 125"/>
                <p:cNvSpPr/>
                <p:nvPr/>
              </p:nvSpPr>
              <p:spPr>
                <a:xfrm>
                  <a:off x="3782788" y="4051473"/>
                  <a:ext cx="110959" cy="311703"/>
                </a:xfrm>
                <a:custGeom>
                  <a:avLst/>
                  <a:gdLst>
                    <a:gd name="connsiteX0" fmla="*/ 39711 w 112863"/>
                    <a:gd name="connsiteY0" fmla="*/ 999 h 312660"/>
                    <a:gd name="connsiteX1" fmla="*/ 48855 w 112863"/>
                    <a:gd name="connsiteY1" fmla="*/ 46719 h 312660"/>
                    <a:gd name="connsiteX2" fmla="*/ 57999 w 112863"/>
                    <a:gd name="connsiteY2" fmla="*/ 119871 h 312660"/>
                    <a:gd name="connsiteX3" fmla="*/ 85431 w 112863"/>
                    <a:gd name="connsiteY3" fmla="*/ 165591 h 312660"/>
                    <a:gd name="connsiteX4" fmla="*/ 112863 w 112863"/>
                    <a:gd name="connsiteY4" fmla="*/ 238743 h 312660"/>
                    <a:gd name="connsiteX5" fmla="*/ 39711 w 112863"/>
                    <a:gd name="connsiteY5" fmla="*/ 311895 h 312660"/>
                    <a:gd name="connsiteX6" fmla="*/ 3135 w 112863"/>
                    <a:gd name="connsiteY6" fmla="*/ 275319 h 312660"/>
                    <a:gd name="connsiteX7" fmla="*/ 48855 w 112863"/>
                    <a:gd name="connsiteY7" fmla="*/ 92439 h 312660"/>
                    <a:gd name="connsiteX8" fmla="*/ 39711 w 112863"/>
                    <a:gd name="connsiteY8" fmla="*/ 999 h 3126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863" h="312660">
                      <a:moveTo>
                        <a:pt x="39711" y="999"/>
                      </a:moveTo>
                      <a:cubicBezTo>
                        <a:pt x="39711" y="-6621"/>
                        <a:pt x="46492" y="31358"/>
                        <a:pt x="48855" y="46719"/>
                      </a:cubicBezTo>
                      <a:cubicBezTo>
                        <a:pt x="52592" y="71007"/>
                        <a:pt x="50772" y="96384"/>
                        <a:pt x="57999" y="119871"/>
                      </a:cubicBezTo>
                      <a:cubicBezTo>
                        <a:pt x="63226" y="136858"/>
                        <a:pt x="76800" y="150055"/>
                        <a:pt x="85431" y="165591"/>
                      </a:cubicBezTo>
                      <a:cubicBezTo>
                        <a:pt x="107166" y="204714"/>
                        <a:pt x="102417" y="196958"/>
                        <a:pt x="112863" y="238743"/>
                      </a:cubicBezTo>
                      <a:cubicBezTo>
                        <a:pt x="88479" y="263127"/>
                        <a:pt x="72426" y="300990"/>
                        <a:pt x="39711" y="311895"/>
                      </a:cubicBezTo>
                      <a:cubicBezTo>
                        <a:pt x="23354" y="317347"/>
                        <a:pt x="4940" y="292466"/>
                        <a:pt x="3135" y="275319"/>
                      </a:cubicBezTo>
                      <a:cubicBezTo>
                        <a:pt x="-7645" y="172904"/>
                        <a:pt x="9798" y="157534"/>
                        <a:pt x="48855" y="92439"/>
                      </a:cubicBezTo>
                      <a:cubicBezTo>
                        <a:pt x="58677" y="-5783"/>
                        <a:pt x="39711" y="8619"/>
                        <a:pt x="39711" y="99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7" name="Volný tvar: obrazec 126"/>
                <p:cNvSpPr/>
                <p:nvPr/>
              </p:nvSpPr>
              <p:spPr>
                <a:xfrm>
                  <a:off x="3782788" y="4024368"/>
                  <a:ext cx="173834" cy="221354"/>
                </a:xfrm>
                <a:custGeom>
                  <a:avLst/>
                  <a:gdLst>
                    <a:gd name="connsiteX0" fmla="*/ 11021 w 175124"/>
                    <a:gd name="connsiteY0" fmla="*/ 17742 h 218910"/>
                    <a:gd name="connsiteX1" fmla="*/ 166469 w 175124"/>
                    <a:gd name="connsiteY1" fmla="*/ 26886 h 218910"/>
                    <a:gd name="connsiteX2" fmla="*/ 120749 w 175124"/>
                    <a:gd name="connsiteY2" fmla="*/ 182334 h 218910"/>
                    <a:gd name="connsiteX3" fmla="*/ 102461 w 175124"/>
                    <a:gd name="connsiteY3" fmla="*/ 209766 h 218910"/>
                    <a:gd name="connsiteX4" fmla="*/ 29309 w 175124"/>
                    <a:gd name="connsiteY4" fmla="*/ 218910 h 218910"/>
                    <a:gd name="connsiteX5" fmla="*/ 11021 w 175124"/>
                    <a:gd name="connsiteY5" fmla="*/ 173190 h 218910"/>
                    <a:gd name="connsiteX6" fmla="*/ 11021 w 175124"/>
                    <a:gd name="connsiteY6" fmla="*/ 17742 h 2189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75124" h="218910">
                      <a:moveTo>
                        <a:pt x="11021" y="17742"/>
                      </a:moveTo>
                      <a:cubicBezTo>
                        <a:pt x="36929" y="-6642"/>
                        <a:pt x="140323" y="-7976"/>
                        <a:pt x="166469" y="26886"/>
                      </a:cubicBezTo>
                      <a:cubicBezTo>
                        <a:pt x="196868" y="67419"/>
                        <a:pt x="138838" y="152185"/>
                        <a:pt x="120749" y="182334"/>
                      </a:cubicBezTo>
                      <a:cubicBezTo>
                        <a:pt x="115095" y="191758"/>
                        <a:pt x="112665" y="205685"/>
                        <a:pt x="102461" y="209766"/>
                      </a:cubicBezTo>
                      <a:cubicBezTo>
                        <a:pt x="79645" y="218892"/>
                        <a:pt x="53693" y="215862"/>
                        <a:pt x="29309" y="218910"/>
                      </a:cubicBezTo>
                      <a:cubicBezTo>
                        <a:pt x="23213" y="203670"/>
                        <a:pt x="10158" y="189581"/>
                        <a:pt x="11021" y="173190"/>
                      </a:cubicBezTo>
                      <a:cubicBezTo>
                        <a:pt x="13315" y="129610"/>
                        <a:pt x="-14887" y="42126"/>
                        <a:pt x="11021" y="17742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16" name="Obdélník 115"/>
              <p:cNvSpPr/>
              <p:nvPr/>
            </p:nvSpPr>
            <p:spPr>
              <a:xfrm>
                <a:off x="2024308" y="3804520"/>
                <a:ext cx="245488" cy="190903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117" name="Obdélník 116"/>
              <p:cNvSpPr/>
              <p:nvPr/>
            </p:nvSpPr>
            <p:spPr>
              <a:xfrm>
                <a:off x="2819784" y="3457078"/>
                <a:ext cx="224245" cy="683432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18" name="Obdélník 117"/>
              <p:cNvSpPr/>
              <p:nvPr/>
            </p:nvSpPr>
            <p:spPr>
              <a:xfrm>
                <a:off x="2333528" y="4075604"/>
                <a:ext cx="585395" cy="29780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19" name="Ovál 118"/>
              <p:cNvSpPr/>
              <p:nvPr/>
            </p:nvSpPr>
            <p:spPr>
              <a:xfrm>
                <a:off x="2777295" y="4094693"/>
                <a:ext cx="278535" cy="267264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20" name="Obdélník 25"/>
              <p:cNvSpPr/>
              <p:nvPr/>
            </p:nvSpPr>
            <p:spPr>
              <a:xfrm rot="19690620">
                <a:off x="2125807" y="3877064"/>
                <a:ext cx="290338" cy="542165"/>
              </a:xfrm>
              <a:custGeom>
                <a:avLst/>
                <a:gdLst>
                  <a:gd name="connsiteX0" fmla="*/ 0 w 255298"/>
                  <a:gd name="connsiteY0" fmla="*/ 0 h 343976"/>
                  <a:gd name="connsiteX1" fmla="*/ 255298 w 255298"/>
                  <a:gd name="connsiteY1" fmla="*/ 0 h 343976"/>
                  <a:gd name="connsiteX2" fmla="*/ 255298 w 255298"/>
                  <a:gd name="connsiteY2" fmla="*/ 343976 h 343976"/>
                  <a:gd name="connsiteX3" fmla="*/ 0 w 255298"/>
                  <a:gd name="connsiteY3" fmla="*/ 343976 h 343976"/>
                  <a:gd name="connsiteX4" fmla="*/ 0 w 255298"/>
                  <a:gd name="connsiteY4" fmla="*/ 0 h 343976"/>
                  <a:gd name="connsiteX0" fmla="*/ 0 w 255298"/>
                  <a:gd name="connsiteY0" fmla="*/ 0 h 500690"/>
                  <a:gd name="connsiteX1" fmla="*/ 255298 w 255298"/>
                  <a:gd name="connsiteY1" fmla="*/ 0 h 500690"/>
                  <a:gd name="connsiteX2" fmla="*/ 255298 w 255298"/>
                  <a:gd name="connsiteY2" fmla="*/ 343976 h 500690"/>
                  <a:gd name="connsiteX3" fmla="*/ 96457 w 255298"/>
                  <a:gd name="connsiteY3" fmla="*/ 500690 h 500690"/>
                  <a:gd name="connsiteX4" fmla="*/ 0 w 255298"/>
                  <a:gd name="connsiteY4" fmla="*/ 0 h 500690"/>
                  <a:gd name="connsiteX0" fmla="*/ 14157 w 269455"/>
                  <a:gd name="connsiteY0" fmla="*/ 0 h 500690"/>
                  <a:gd name="connsiteX1" fmla="*/ 269455 w 269455"/>
                  <a:gd name="connsiteY1" fmla="*/ 0 h 500690"/>
                  <a:gd name="connsiteX2" fmla="*/ 269455 w 269455"/>
                  <a:gd name="connsiteY2" fmla="*/ 343976 h 500690"/>
                  <a:gd name="connsiteX3" fmla="*/ 110614 w 269455"/>
                  <a:gd name="connsiteY3" fmla="*/ 500690 h 500690"/>
                  <a:gd name="connsiteX4" fmla="*/ 0 w 269455"/>
                  <a:gd name="connsiteY4" fmla="*/ 291844 h 500690"/>
                  <a:gd name="connsiteX5" fmla="*/ 14157 w 269455"/>
                  <a:gd name="connsiteY5" fmla="*/ 0 h 5006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69455" h="500690">
                    <a:moveTo>
                      <a:pt x="14157" y="0"/>
                    </a:moveTo>
                    <a:lnTo>
                      <a:pt x="269455" y="0"/>
                    </a:lnTo>
                    <a:lnTo>
                      <a:pt x="269455" y="343976"/>
                    </a:lnTo>
                    <a:lnTo>
                      <a:pt x="110614" y="500690"/>
                    </a:lnTo>
                    <a:cubicBezTo>
                      <a:pt x="88565" y="418750"/>
                      <a:pt x="22049" y="373784"/>
                      <a:pt x="0" y="291844"/>
                    </a:cubicBezTo>
                    <a:lnTo>
                      <a:pt x="14157" y="0"/>
                    </a:ln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pic>
          <p:nvPicPr>
            <p:cNvPr id="30844" name="Picture 2" descr="New Red Balloon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5400000">
              <a:off x="3149046" y="3361891"/>
              <a:ext cx="1230771" cy="1652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3" name="Lichoběžník 112"/>
            <p:cNvSpPr/>
            <p:nvPr/>
          </p:nvSpPr>
          <p:spPr>
            <a:xfrm rot="5400000">
              <a:off x="4495374" y="4034547"/>
              <a:ext cx="239535" cy="343047"/>
            </a:xfrm>
            <a:prstGeom prst="trapezoid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5728482" y="4470820"/>
              <a:ext cx="197512" cy="41603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40" name="Skupina 96"/>
          <p:cNvGrpSpPr>
            <a:grpSpLocks/>
          </p:cNvGrpSpPr>
          <p:nvPr/>
        </p:nvGrpSpPr>
        <p:grpSpPr bwMode="auto">
          <a:xfrm>
            <a:off x="8901113" y="3398838"/>
            <a:ext cx="1854200" cy="233362"/>
            <a:chOff x="6565392" y="2834640"/>
            <a:chExt cx="2428637" cy="461665"/>
          </a:xfrm>
        </p:grpSpPr>
        <p:sp>
          <p:nvSpPr>
            <p:cNvPr id="105" name="Obdélník 104"/>
            <p:cNvSpPr/>
            <p:nvPr/>
          </p:nvSpPr>
          <p:spPr>
            <a:xfrm>
              <a:off x="6954223" y="2834640"/>
              <a:ext cx="1659291" cy="4616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6" name="Lichoběžník 105"/>
            <p:cNvSpPr/>
            <p:nvPr/>
          </p:nvSpPr>
          <p:spPr>
            <a:xfrm rot="5400000">
              <a:off x="8637321" y="2870504"/>
              <a:ext cx="332902" cy="380515"/>
            </a:xfrm>
            <a:prstGeom prst="trapezoid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7" name="Obdélník 106"/>
            <p:cNvSpPr/>
            <p:nvPr/>
          </p:nvSpPr>
          <p:spPr>
            <a:xfrm>
              <a:off x="7488607" y="2834640"/>
              <a:ext cx="64458" cy="46166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8" name="Obdélník 107"/>
            <p:cNvSpPr/>
            <p:nvPr/>
          </p:nvSpPr>
          <p:spPr>
            <a:xfrm>
              <a:off x="6629850" y="3045058"/>
              <a:ext cx="858757" cy="8165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9" name="Obdélník 108"/>
            <p:cNvSpPr/>
            <p:nvPr/>
          </p:nvSpPr>
          <p:spPr>
            <a:xfrm>
              <a:off x="6565392" y="2872327"/>
              <a:ext cx="83173" cy="389433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6954223" y="2834640"/>
              <a:ext cx="45745" cy="4616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98" name="Šipka: doleva 97"/>
          <p:cNvSpPr/>
          <p:nvPr/>
        </p:nvSpPr>
        <p:spPr>
          <a:xfrm>
            <a:off x="8258175" y="3454400"/>
            <a:ext cx="657225" cy="138113"/>
          </a:xfrm>
          <a:prstGeom prst="lef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42" name="TextovéPole 98"/>
          <p:cNvSpPr txBox="1">
            <a:spLocks noChangeArrowheads="1"/>
          </p:cNvSpPr>
          <p:nvPr/>
        </p:nvSpPr>
        <p:spPr bwMode="auto">
          <a:xfrm>
            <a:off x="8205788" y="3152775"/>
            <a:ext cx="34925" cy="23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F</a:t>
            </a:r>
          </a:p>
        </p:txBody>
      </p:sp>
      <p:sp>
        <p:nvSpPr>
          <p:cNvPr id="100" name="Ovál 99"/>
          <p:cNvSpPr/>
          <p:nvPr/>
        </p:nvSpPr>
        <p:spPr>
          <a:xfrm>
            <a:off x="4281488" y="4287838"/>
            <a:ext cx="696912" cy="461962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44" name="TextovéPole 100"/>
          <p:cNvSpPr txBox="1">
            <a:spLocks noChangeArrowheads="1"/>
          </p:cNvSpPr>
          <p:nvPr/>
        </p:nvSpPr>
        <p:spPr bwMode="auto">
          <a:xfrm>
            <a:off x="4368800" y="4141788"/>
            <a:ext cx="227013" cy="54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102" name="Ovál 101"/>
          <p:cNvSpPr/>
          <p:nvPr/>
        </p:nvSpPr>
        <p:spPr>
          <a:xfrm>
            <a:off x="7302500" y="4278313"/>
            <a:ext cx="698500" cy="461962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11176000" y="4283075"/>
            <a:ext cx="696913" cy="460375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30747" name="TextovéPole 103"/>
          <p:cNvSpPr txBox="1">
            <a:spLocks noChangeArrowheads="1"/>
          </p:cNvSpPr>
          <p:nvPr/>
        </p:nvSpPr>
        <p:spPr bwMode="auto">
          <a:xfrm>
            <a:off x="7451725" y="4141788"/>
            <a:ext cx="123825" cy="35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30748" name="TextovéPole 91"/>
          <p:cNvSpPr txBox="1">
            <a:spLocks noChangeArrowheads="1"/>
          </p:cNvSpPr>
          <p:nvPr/>
        </p:nvSpPr>
        <p:spPr bwMode="auto">
          <a:xfrm>
            <a:off x="315913" y="1162050"/>
            <a:ext cx="4137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Urči správným kliknutím přetlak</a:t>
            </a:r>
          </a:p>
        </p:txBody>
      </p:sp>
      <p:sp>
        <p:nvSpPr>
          <p:cNvPr id="30749" name="TextovéPole 180"/>
          <p:cNvSpPr txBox="1">
            <a:spLocks noChangeArrowheads="1"/>
          </p:cNvSpPr>
          <p:nvPr/>
        </p:nvSpPr>
        <p:spPr bwMode="auto">
          <a:xfrm>
            <a:off x="436563" y="2924175"/>
            <a:ext cx="4914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Urči správným kliknutím normální tlak</a:t>
            </a:r>
          </a:p>
        </p:txBody>
      </p:sp>
      <p:grpSp>
        <p:nvGrpSpPr>
          <p:cNvPr id="30750" name="Skupina 182"/>
          <p:cNvGrpSpPr>
            <a:grpSpLocks/>
          </p:cNvGrpSpPr>
          <p:nvPr/>
        </p:nvGrpSpPr>
        <p:grpSpPr bwMode="auto">
          <a:xfrm>
            <a:off x="3700463" y="5394325"/>
            <a:ext cx="1095375" cy="784225"/>
            <a:chOff x="1426464" y="2532888"/>
            <a:chExt cx="1629915" cy="1886341"/>
          </a:xfrm>
        </p:grpSpPr>
        <p:grpSp>
          <p:nvGrpSpPr>
            <p:cNvPr id="30816" name="Skupina 247"/>
            <p:cNvGrpSpPr>
              <a:grpSpLocks/>
            </p:cNvGrpSpPr>
            <p:nvPr/>
          </p:nvGrpSpPr>
          <p:grpSpPr bwMode="auto">
            <a:xfrm>
              <a:off x="1426464" y="2532888"/>
              <a:ext cx="1618488" cy="1847088"/>
              <a:chOff x="1655064" y="2194560"/>
              <a:chExt cx="2536020" cy="2185416"/>
            </a:xfrm>
          </p:grpSpPr>
          <p:grpSp>
            <p:nvGrpSpPr>
              <p:cNvPr id="30822" name="Skupina 253"/>
              <p:cNvGrpSpPr>
                <a:grpSpLocks/>
              </p:cNvGrpSpPr>
              <p:nvPr/>
            </p:nvGrpSpPr>
            <p:grpSpPr bwMode="auto">
              <a:xfrm>
                <a:off x="1655064" y="2194560"/>
                <a:ext cx="2536020" cy="2179775"/>
                <a:chOff x="1655064" y="2194560"/>
                <a:chExt cx="2536020" cy="2179775"/>
              </a:xfrm>
            </p:grpSpPr>
            <p:sp>
              <p:nvSpPr>
                <p:cNvPr id="261" name="Obdélník 260"/>
                <p:cNvSpPr/>
                <p:nvPr/>
              </p:nvSpPr>
              <p:spPr>
                <a:xfrm>
                  <a:off x="1655064" y="2194560"/>
                  <a:ext cx="795787" cy="275595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62" name="Oblouk 261"/>
                <p:cNvSpPr/>
                <p:nvPr/>
              </p:nvSpPr>
              <p:spPr>
                <a:xfrm>
                  <a:off x="2002990" y="2194560"/>
                  <a:ext cx="914230" cy="858407"/>
                </a:xfrm>
                <a:prstGeom prst="arc">
                  <a:avLst>
                    <a:gd name="adj1" fmla="val 16200000"/>
                    <a:gd name="adj2" fmla="val 89272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63" name="Oblouk 262"/>
                <p:cNvSpPr/>
                <p:nvPr/>
              </p:nvSpPr>
              <p:spPr>
                <a:xfrm>
                  <a:off x="1925261" y="2470155"/>
                  <a:ext cx="914232" cy="912622"/>
                </a:xfrm>
                <a:prstGeom prst="arc">
                  <a:avLst>
                    <a:gd name="adj1" fmla="val 16200000"/>
                    <a:gd name="adj2" fmla="val 108006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64" name="Obdélník 263"/>
                <p:cNvSpPr/>
                <p:nvPr/>
              </p:nvSpPr>
              <p:spPr>
                <a:xfrm>
                  <a:off x="2591502" y="2515335"/>
                  <a:ext cx="325718" cy="1409595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65" name="Oblouk 264"/>
                <p:cNvSpPr/>
                <p:nvPr/>
              </p:nvSpPr>
              <p:spPr>
                <a:xfrm rot="10117147">
                  <a:off x="2610009" y="3351151"/>
                  <a:ext cx="947543" cy="993945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66" name="Oblouk 265"/>
                <p:cNvSpPr/>
                <p:nvPr/>
              </p:nvSpPr>
              <p:spPr>
                <a:xfrm rot="10117147">
                  <a:off x="2920922" y="3202060"/>
                  <a:ext cx="914230" cy="912622"/>
                </a:xfrm>
                <a:prstGeom prst="arc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67" name="Obdélník 266"/>
                <p:cNvSpPr/>
                <p:nvPr/>
              </p:nvSpPr>
              <p:spPr>
                <a:xfrm>
                  <a:off x="3072676" y="4019805"/>
                  <a:ext cx="817997" cy="365954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68" name="Obdélník 12"/>
                <p:cNvSpPr/>
                <p:nvPr/>
              </p:nvSpPr>
              <p:spPr>
                <a:xfrm>
                  <a:off x="3838854" y="2424976"/>
                  <a:ext cx="351626" cy="1960783"/>
                </a:xfrm>
                <a:custGeom>
                  <a:avLst/>
                  <a:gdLst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346688 w 346688"/>
                    <a:gd name="connsiteY2" fmla="*/ 1905455 h 1905455"/>
                    <a:gd name="connsiteX3" fmla="*/ 0 w 346688"/>
                    <a:gd name="connsiteY3" fmla="*/ 1905455 h 1905455"/>
                    <a:gd name="connsiteX4" fmla="*/ 0 w 346688"/>
                    <a:gd name="connsiteY4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1824 w 346688"/>
                    <a:gd name="connsiteY2" fmla="*/ 1786583 h 1905455"/>
                    <a:gd name="connsiteX3" fmla="*/ 0 w 346688"/>
                    <a:gd name="connsiteY3" fmla="*/ 1905455 h 1905455"/>
                    <a:gd name="connsiteX4" fmla="*/ 0 w 346688"/>
                    <a:gd name="connsiteY4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0707 w 346688"/>
                    <a:gd name="connsiteY2" fmla="*/ 1467111 h 1905455"/>
                    <a:gd name="connsiteX3" fmla="*/ 291824 w 346688"/>
                    <a:gd name="connsiteY3" fmla="*/ 1786583 h 1905455"/>
                    <a:gd name="connsiteX4" fmla="*/ 0 w 346688"/>
                    <a:gd name="connsiteY4" fmla="*/ 1905455 h 1905455"/>
                    <a:gd name="connsiteX5" fmla="*/ 0 w 346688"/>
                    <a:gd name="connsiteY5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0707 w 346688"/>
                    <a:gd name="connsiteY2" fmla="*/ 1467111 h 1905455"/>
                    <a:gd name="connsiteX3" fmla="*/ 284232 w 346688"/>
                    <a:gd name="connsiteY3" fmla="*/ 1723962 h 1905455"/>
                    <a:gd name="connsiteX4" fmla="*/ 0 w 346688"/>
                    <a:gd name="connsiteY4" fmla="*/ 1905455 h 1905455"/>
                    <a:gd name="connsiteX5" fmla="*/ 0 w 346688"/>
                    <a:gd name="connsiteY5" fmla="*/ 0 h 1905455"/>
                    <a:gd name="connsiteX0" fmla="*/ 0 w 346688"/>
                    <a:gd name="connsiteY0" fmla="*/ 0 h 1905455"/>
                    <a:gd name="connsiteX1" fmla="*/ 346688 w 346688"/>
                    <a:gd name="connsiteY1" fmla="*/ 0 h 1905455"/>
                    <a:gd name="connsiteX2" fmla="*/ 290707 w 346688"/>
                    <a:gd name="connsiteY2" fmla="*/ 1467111 h 1905455"/>
                    <a:gd name="connsiteX3" fmla="*/ 284232 w 346688"/>
                    <a:gd name="connsiteY3" fmla="*/ 1723962 h 1905455"/>
                    <a:gd name="connsiteX4" fmla="*/ 199606 w 346688"/>
                    <a:gd name="connsiteY4" fmla="*/ 1842833 h 1905455"/>
                    <a:gd name="connsiteX5" fmla="*/ 0 w 346688"/>
                    <a:gd name="connsiteY5" fmla="*/ 1905455 h 1905455"/>
                    <a:gd name="connsiteX6" fmla="*/ 0 w 346688"/>
                    <a:gd name="connsiteY6" fmla="*/ 0 h 1905455"/>
                    <a:gd name="connsiteX0" fmla="*/ 0 w 293198"/>
                    <a:gd name="connsiteY0" fmla="*/ 0 h 1905455"/>
                    <a:gd name="connsiteX1" fmla="*/ 270771 w 293198"/>
                    <a:gd name="connsiteY1" fmla="*/ 26837 h 1905455"/>
                    <a:gd name="connsiteX2" fmla="*/ 290707 w 293198"/>
                    <a:gd name="connsiteY2" fmla="*/ 1467111 h 1905455"/>
                    <a:gd name="connsiteX3" fmla="*/ 284232 w 293198"/>
                    <a:gd name="connsiteY3" fmla="*/ 1723962 h 1905455"/>
                    <a:gd name="connsiteX4" fmla="*/ 199606 w 293198"/>
                    <a:gd name="connsiteY4" fmla="*/ 1842833 h 1905455"/>
                    <a:gd name="connsiteX5" fmla="*/ 0 w 293198"/>
                    <a:gd name="connsiteY5" fmla="*/ 1905455 h 1905455"/>
                    <a:gd name="connsiteX6" fmla="*/ 0 w 293198"/>
                    <a:gd name="connsiteY6" fmla="*/ 0 h 190545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93198" h="1905455">
                      <a:moveTo>
                        <a:pt x="0" y="0"/>
                      </a:moveTo>
                      <a:lnTo>
                        <a:pt x="270771" y="26837"/>
                      </a:lnTo>
                      <a:cubicBezTo>
                        <a:pt x="257172" y="569549"/>
                        <a:pt x="304306" y="924399"/>
                        <a:pt x="290707" y="1467111"/>
                      </a:cubicBezTo>
                      <a:cubicBezTo>
                        <a:pt x="291079" y="1573602"/>
                        <a:pt x="283860" y="1617471"/>
                        <a:pt x="284232" y="1723962"/>
                      </a:cubicBezTo>
                      <a:cubicBezTo>
                        <a:pt x="245901" y="1742712"/>
                        <a:pt x="237937" y="1824083"/>
                        <a:pt x="199606" y="1842833"/>
                      </a:cubicBezTo>
                      <a:lnTo>
                        <a:pt x="0" y="190545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255" name="Volný tvar: obrazec 254"/>
              <p:cNvSpPr/>
              <p:nvPr/>
            </p:nvSpPr>
            <p:spPr>
              <a:xfrm>
                <a:off x="2432345" y="2203596"/>
                <a:ext cx="162859" cy="302703"/>
              </a:xfrm>
              <a:custGeom>
                <a:avLst/>
                <a:gdLst>
                  <a:gd name="connsiteX0" fmla="*/ 0 w 164592"/>
                  <a:gd name="connsiteY0" fmla="*/ 0 h 301752"/>
                  <a:gd name="connsiteX1" fmla="*/ 91440 w 164592"/>
                  <a:gd name="connsiteY1" fmla="*/ 27432 h 301752"/>
                  <a:gd name="connsiteX2" fmla="*/ 118872 w 164592"/>
                  <a:gd name="connsiteY2" fmla="*/ 36576 h 301752"/>
                  <a:gd name="connsiteX3" fmla="*/ 164592 w 164592"/>
                  <a:gd name="connsiteY3" fmla="*/ 109728 h 301752"/>
                  <a:gd name="connsiteX4" fmla="*/ 128016 w 164592"/>
                  <a:gd name="connsiteY4" fmla="*/ 246888 h 301752"/>
                  <a:gd name="connsiteX5" fmla="*/ 54864 w 164592"/>
                  <a:gd name="connsiteY5" fmla="*/ 274320 h 301752"/>
                  <a:gd name="connsiteX6" fmla="*/ 18288 w 164592"/>
                  <a:gd name="connsiteY6" fmla="*/ 301752 h 301752"/>
                  <a:gd name="connsiteX7" fmla="*/ 18288 w 164592"/>
                  <a:gd name="connsiteY7" fmla="*/ 82296 h 301752"/>
                  <a:gd name="connsiteX8" fmla="*/ 36576 w 164592"/>
                  <a:gd name="connsiteY8" fmla="*/ 36576 h 3017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4592" h="301752">
                    <a:moveTo>
                      <a:pt x="0" y="0"/>
                    </a:moveTo>
                    <a:lnTo>
                      <a:pt x="91440" y="27432"/>
                    </a:lnTo>
                    <a:cubicBezTo>
                      <a:pt x="100652" y="30267"/>
                      <a:pt x="111467" y="30406"/>
                      <a:pt x="118872" y="36576"/>
                    </a:cubicBezTo>
                    <a:cubicBezTo>
                      <a:pt x="139221" y="53533"/>
                      <a:pt x="153139" y="86822"/>
                      <a:pt x="164592" y="109728"/>
                    </a:cubicBezTo>
                    <a:cubicBezTo>
                      <a:pt x="160460" y="142784"/>
                      <a:pt x="157674" y="219926"/>
                      <a:pt x="128016" y="246888"/>
                    </a:cubicBezTo>
                    <a:cubicBezTo>
                      <a:pt x="108746" y="264406"/>
                      <a:pt x="78157" y="262674"/>
                      <a:pt x="54864" y="274320"/>
                    </a:cubicBezTo>
                    <a:cubicBezTo>
                      <a:pt x="41233" y="281136"/>
                      <a:pt x="30480" y="292608"/>
                      <a:pt x="18288" y="301752"/>
                    </a:cubicBezTo>
                    <a:cubicBezTo>
                      <a:pt x="-1016" y="205233"/>
                      <a:pt x="3799" y="248914"/>
                      <a:pt x="18288" y="82296"/>
                    </a:cubicBezTo>
                    <a:cubicBezTo>
                      <a:pt x="21199" y="48816"/>
                      <a:pt x="21042" y="52110"/>
                      <a:pt x="36576" y="36576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6" name="Volný tvar: obrazec 255"/>
              <p:cNvSpPr/>
              <p:nvPr/>
            </p:nvSpPr>
            <p:spPr>
              <a:xfrm>
                <a:off x="2602607" y="2510815"/>
                <a:ext cx="288704" cy="176201"/>
              </a:xfrm>
              <a:custGeom>
                <a:avLst/>
                <a:gdLst>
                  <a:gd name="connsiteX0" fmla="*/ 13895 w 290193"/>
                  <a:gd name="connsiteY0" fmla="*/ 4563 h 178299"/>
                  <a:gd name="connsiteX1" fmla="*/ 279071 w 290193"/>
                  <a:gd name="connsiteY1" fmla="*/ 22851 h 178299"/>
                  <a:gd name="connsiteX2" fmla="*/ 288215 w 290193"/>
                  <a:gd name="connsiteY2" fmla="*/ 68571 h 178299"/>
                  <a:gd name="connsiteX3" fmla="*/ 233351 w 290193"/>
                  <a:gd name="connsiteY3" fmla="*/ 178299 h 178299"/>
                  <a:gd name="connsiteX4" fmla="*/ 96191 w 290193"/>
                  <a:gd name="connsiteY4" fmla="*/ 169155 h 178299"/>
                  <a:gd name="connsiteX5" fmla="*/ 68759 w 290193"/>
                  <a:gd name="connsiteY5" fmla="*/ 160011 h 178299"/>
                  <a:gd name="connsiteX6" fmla="*/ 41327 w 290193"/>
                  <a:gd name="connsiteY6" fmla="*/ 86859 h 178299"/>
                  <a:gd name="connsiteX7" fmla="*/ 13895 w 290193"/>
                  <a:gd name="connsiteY7" fmla="*/ 4563 h 1782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90193" h="178299">
                    <a:moveTo>
                      <a:pt x="13895" y="4563"/>
                    </a:moveTo>
                    <a:cubicBezTo>
                      <a:pt x="53519" y="-6105"/>
                      <a:pt x="192787" y="2718"/>
                      <a:pt x="279071" y="22851"/>
                    </a:cubicBezTo>
                    <a:cubicBezTo>
                      <a:pt x="294206" y="26383"/>
                      <a:pt x="290143" y="53149"/>
                      <a:pt x="288215" y="68571"/>
                    </a:cubicBezTo>
                    <a:cubicBezTo>
                      <a:pt x="275185" y="172808"/>
                      <a:pt x="289054" y="159731"/>
                      <a:pt x="233351" y="178299"/>
                    </a:cubicBezTo>
                    <a:cubicBezTo>
                      <a:pt x="187631" y="175251"/>
                      <a:pt x="141732" y="174215"/>
                      <a:pt x="96191" y="169155"/>
                    </a:cubicBezTo>
                    <a:cubicBezTo>
                      <a:pt x="86611" y="168091"/>
                      <a:pt x="75575" y="166827"/>
                      <a:pt x="68759" y="160011"/>
                    </a:cubicBezTo>
                    <a:cubicBezTo>
                      <a:pt x="50053" y="141305"/>
                      <a:pt x="48981" y="109821"/>
                      <a:pt x="41327" y="86859"/>
                    </a:cubicBezTo>
                    <a:cubicBezTo>
                      <a:pt x="30917" y="55630"/>
                      <a:pt x="-25729" y="15231"/>
                      <a:pt x="13895" y="4563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7" name="Volný tvar: obrazec 256"/>
              <p:cNvSpPr/>
              <p:nvPr/>
            </p:nvSpPr>
            <p:spPr>
              <a:xfrm>
                <a:off x="2632218" y="3689997"/>
                <a:ext cx="344223" cy="406614"/>
              </a:xfrm>
              <a:custGeom>
                <a:avLst/>
                <a:gdLst>
                  <a:gd name="connsiteX0" fmla="*/ 18288 w 342977"/>
                  <a:gd name="connsiteY0" fmla="*/ 4646 h 406982"/>
                  <a:gd name="connsiteX1" fmla="*/ 146304 w 342977"/>
                  <a:gd name="connsiteY1" fmla="*/ 22934 h 406982"/>
                  <a:gd name="connsiteX2" fmla="*/ 173736 w 342977"/>
                  <a:gd name="connsiteY2" fmla="*/ 50366 h 406982"/>
                  <a:gd name="connsiteX3" fmla="*/ 219456 w 342977"/>
                  <a:gd name="connsiteY3" fmla="*/ 68654 h 406982"/>
                  <a:gd name="connsiteX4" fmla="*/ 292608 w 342977"/>
                  <a:gd name="connsiteY4" fmla="*/ 123518 h 406982"/>
                  <a:gd name="connsiteX5" fmla="*/ 320040 w 342977"/>
                  <a:gd name="connsiteY5" fmla="*/ 160094 h 406982"/>
                  <a:gd name="connsiteX6" fmla="*/ 329184 w 342977"/>
                  <a:gd name="connsiteY6" fmla="*/ 278966 h 406982"/>
                  <a:gd name="connsiteX7" fmla="*/ 320040 w 342977"/>
                  <a:gd name="connsiteY7" fmla="*/ 388694 h 406982"/>
                  <a:gd name="connsiteX8" fmla="*/ 246888 w 342977"/>
                  <a:gd name="connsiteY8" fmla="*/ 406982 h 406982"/>
                  <a:gd name="connsiteX9" fmla="*/ 100584 w 342977"/>
                  <a:gd name="connsiteY9" fmla="*/ 397838 h 406982"/>
                  <a:gd name="connsiteX10" fmla="*/ 45720 w 342977"/>
                  <a:gd name="connsiteY10" fmla="*/ 297254 h 406982"/>
                  <a:gd name="connsiteX11" fmla="*/ 0 w 342977"/>
                  <a:gd name="connsiteY11" fmla="*/ 242390 h 406982"/>
                  <a:gd name="connsiteX12" fmla="*/ 18288 w 342977"/>
                  <a:gd name="connsiteY12" fmla="*/ 160094 h 406982"/>
                  <a:gd name="connsiteX13" fmla="*/ 45720 w 342977"/>
                  <a:gd name="connsiteY13" fmla="*/ 105230 h 406982"/>
                  <a:gd name="connsiteX14" fmla="*/ 18288 w 342977"/>
                  <a:gd name="connsiteY14" fmla="*/ 4646 h 4069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342977" h="406982">
                    <a:moveTo>
                      <a:pt x="18288" y="4646"/>
                    </a:moveTo>
                    <a:cubicBezTo>
                      <a:pt x="35052" y="-9070"/>
                      <a:pt x="104950" y="10771"/>
                      <a:pt x="146304" y="22934"/>
                    </a:cubicBezTo>
                    <a:cubicBezTo>
                      <a:pt x="158710" y="26583"/>
                      <a:pt x="162770" y="43512"/>
                      <a:pt x="173736" y="50366"/>
                    </a:cubicBezTo>
                    <a:cubicBezTo>
                      <a:pt x="187655" y="59065"/>
                      <a:pt x="204775" y="61313"/>
                      <a:pt x="219456" y="68654"/>
                    </a:cubicBezTo>
                    <a:cubicBezTo>
                      <a:pt x="236339" y="77096"/>
                      <a:pt x="285879" y="116789"/>
                      <a:pt x="292608" y="123518"/>
                    </a:cubicBezTo>
                    <a:cubicBezTo>
                      <a:pt x="303384" y="134294"/>
                      <a:pt x="310896" y="147902"/>
                      <a:pt x="320040" y="160094"/>
                    </a:cubicBezTo>
                    <a:cubicBezTo>
                      <a:pt x="323088" y="199718"/>
                      <a:pt x="324541" y="239497"/>
                      <a:pt x="329184" y="278966"/>
                    </a:cubicBezTo>
                    <a:cubicBezTo>
                      <a:pt x="333836" y="318510"/>
                      <a:pt x="362552" y="346182"/>
                      <a:pt x="320040" y="388694"/>
                    </a:cubicBezTo>
                    <a:cubicBezTo>
                      <a:pt x="302267" y="406467"/>
                      <a:pt x="271272" y="400886"/>
                      <a:pt x="246888" y="406982"/>
                    </a:cubicBezTo>
                    <a:cubicBezTo>
                      <a:pt x="198120" y="403934"/>
                      <a:pt x="147386" y="411879"/>
                      <a:pt x="100584" y="397838"/>
                    </a:cubicBezTo>
                    <a:cubicBezTo>
                      <a:pt x="66127" y="387501"/>
                      <a:pt x="56192" y="320816"/>
                      <a:pt x="45720" y="297254"/>
                    </a:cubicBezTo>
                    <a:cubicBezTo>
                      <a:pt x="35536" y="274339"/>
                      <a:pt x="17227" y="259617"/>
                      <a:pt x="0" y="242390"/>
                    </a:cubicBezTo>
                    <a:cubicBezTo>
                      <a:pt x="6096" y="214958"/>
                      <a:pt x="9402" y="186753"/>
                      <a:pt x="18288" y="160094"/>
                    </a:cubicBezTo>
                    <a:cubicBezTo>
                      <a:pt x="24754" y="140697"/>
                      <a:pt x="39254" y="124627"/>
                      <a:pt x="45720" y="105230"/>
                    </a:cubicBezTo>
                    <a:cubicBezTo>
                      <a:pt x="54606" y="78571"/>
                      <a:pt x="1524" y="18362"/>
                      <a:pt x="18288" y="4646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8" name="Volný tvar: obrazec 257"/>
              <p:cNvSpPr/>
              <p:nvPr/>
            </p:nvSpPr>
            <p:spPr>
              <a:xfrm>
                <a:off x="3024559" y="4024324"/>
                <a:ext cx="148054" cy="356915"/>
              </a:xfrm>
              <a:custGeom>
                <a:avLst/>
                <a:gdLst>
                  <a:gd name="connsiteX0" fmla="*/ 3437 w 149741"/>
                  <a:gd name="connsiteY0" fmla="*/ 11131 h 358603"/>
                  <a:gd name="connsiteX1" fmla="*/ 94877 w 149741"/>
                  <a:gd name="connsiteY1" fmla="*/ 1987 h 358603"/>
                  <a:gd name="connsiteX2" fmla="*/ 131453 w 149741"/>
                  <a:gd name="connsiteY2" fmla="*/ 65995 h 358603"/>
                  <a:gd name="connsiteX3" fmla="*/ 149741 w 149741"/>
                  <a:gd name="connsiteY3" fmla="*/ 139147 h 358603"/>
                  <a:gd name="connsiteX4" fmla="*/ 131453 w 149741"/>
                  <a:gd name="connsiteY4" fmla="*/ 294595 h 358603"/>
                  <a:gd name="connsiteX5" fmla="*/ 94877 w 149741"/>
                  <a:gd name="connsiteY5" fmla="*/ 303739 h 358603"/>
                  <a:gd name="connsiteX6" fmla="*/ 12581 w 149741"/>
                  <a:gd name="connsiteY6" fmla="*/ 358603 h 358603"/>
                  <a:gd name="connsiteX7" fmla="*/ 40013 w 149741"/>
                  <a:gd name="connsiteY7" fmla="*/ 47707 h 358603"/>
                  <a:gd name="connsiteX8" fmla="*/ 49157 w 149741"/>
                  <a:gd name="connsiteY8" fmla="*/ 38563 h 3586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741" h="358603">
                    <a:moveTo>
                      <a:pt x="3437" y="11131"/>
                    </a:moveTo>
                    <a:cubicBezTo>
                      <a:pt x="33917" y="8083"/>
                      <a:pt x="65029" y="-4901"/>
                      <a:pt x="94877" y="1987"/>
                    </a:cubicBezTo>
                    <a:cubicBezTo>
                      <a:pt x="113150" y="6204"/>
                      <a:pt x="126940" y="49448"/>
                      <a:pt x="131453" y="65995"/>
                    </a:cubicBezTo>
                    <a:cubicBezTo>
                      <a:pt x="138066" y="90244"/>
                      <a:pt x="149741" y="139147"/>
                      <a:pt x="149741" y="139147"/>
                    </a:cubicBezTo>
                    <a:cubicBezTo>
                      <a:pt x="143645" y="190963"/>
                      <a:pt x="147952" y="245099"/>
                      <a:pt x="131453" y="294595"/>
                    </a:cubicBezTo>
                    <a:cubicBezTo>
                      <a:pt x="127479" y="306517"/>
                      <a:pt x="105942" y="297781"/>
                      <a:pt x="94877" y="303739"/>
                    </a:cubicBezTo>
                    <a:cubicBezTo>
                      <a:pt x="65849" y="319370"/>
                      <a:pt x="40013" y="340315"/>
                      <a:pt x="12581" y="358603"/>
                    </a:cubicBezTo>
                    <a:cubicBezTo>
                      <a:pt x="-9879" y="223845"/>
                      <a:pt x="-3171" y="298176"/>
                      <a:pt x="40013" y="47707"/>
                    </a:cubicBezTo>
                    <a:cubicBezTo>
                      <a:pt x="40745" y="43459"/>
                      <a:pt x="46109" y="41611"/>
                      <a:pt x="49157" y="3856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9" name="Volný tvar: obrazec 258"/>
              <p:cNvSpPr/>
              <p:nvPr/>
            </p:nvSpPr>
            <p:spPr>
              <a:xfrm>
                <a:off x="3783333" y="4051432"/>
                <a:ext cx="111040" cy="311736"/>
              </a:xfrm>
              <a:custGeom>
                <a:avLst/>
                <a:gdLst>
                  <a:gd name="connsiteX0" fmla="*/ 39711 w 112863"/>
                  <a:gd name="connsiteY0" fmla="*/ 999 h 312660"/>
                  <a:gd name="connsiteX1" fmla="*/ 48855 w 112863"/>
                  <a:gd name="connsiteY1" fmla="*/ 46719 h 312660"/>
                  <a:gd name="connsiteX2" fmla="*/ 57999 w 112863"/>
                  <a:gd name="connsiteY2" fmla="*/ 119871 h 312660"/>
                  <a:gd name="connsiteX3" fmla="*/ 85431 w 112863"/>
                  <a:gd name="connsiteY3" fmla="*/ 165591 h 312660"/>
                  <a:gd name="connsiteX4" fmla="*/ 112863 w 112863"/>
                  <a:gd name="connsiteY4" fmla="*/ 238743 h 312660"/>
                  <a:gd name="connsiteX5" fmla="*/ 39711 w 112863"/>
                  <a:gd name="connsiteY5" fmla="*/ 311895 h 312660"/>
                  <a:gd name="connsiteX6" fmla="*/ 3135 w 112863"/>
                  <a:gd name="connsiteY6" fmla="*/ 275319 h 312660"/>
                  <a:gd name="connsiteX7" fmla="*/ 48855 w 112863"/>
                  <a:gd name="connsiteY7" fmla="*/ 92439 h 312660"/>
                  <a:gd name="connsiteX8" fmla="*/ 39711 w 112863"/>
                  <a:gd name="connsiteY8" fmla="*/ 999 h 3126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2863" h="312660">
                    <a:moveTo>
                      <a:pt x="39711" y="999"/>
                    </a:moveTo>
                    <a:cubicBezTo>
                      <a:pt x="39711" y="-6621"/>
                      <a:pt x="46492" y="31358"/>
                      <a:pt x="48855" y="46719"/>
                    </a:cubicBezTo>
                    <a:cubicBezTo>
                      <a:pt x="52592" y="71007"/>
                      <a:pt x="50772" y="96384"/>
                      <a:pt x="57999" y="119871"/>
                    </a:cubicBezTo>
                    <a:cubicBezTo>
                      <a:pt x="63226" y="136858"/>
                      <a:pt x="76800" y="150055"/>
                      <a:pt x="85431" y="165591"/>
                    </a:cubicBezTo>
                    <a:cubicBezTo>
                      <a:pt x="107166" y="204714"/>
                      <a:pt x="102417" y="196958"/>
                      <a:pt x="112863" y="238743"/>
                    </a:cubicBezTo>
                    <a:cubicBezTo>
                      <a:pt x="88479" y="263127"/>
                      <a:pt x="72426" y="300990"/>
                      <a:pt x="39711" y="311895"/>
                    </a:cubicBezTo>
                    <a:cubicBezTo>
                      <a:pt x="23354" y="317347"/>
                      <a:pt x="4940" y="292466"/>
                      <a:pt x="3135" y="275319"/>
                    </a:cubicBezTo>
                    <a:cubicBezTo>
                      <a:pt x="-7645" y="172904"/>
                      <a:pt x="9798" y="157534"/>
                      <a:pt x="48855" y="92439"/>
                    </a:cubicBezTo>
                    <a:cubicBezTo>
                      <a:pt x="58677" y="-5783"/>
                      <a:pt x="39711" y="8619"/>
                      <a:pt x="39711" y="99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60" name="Volný tvar: obrazec 259"/>
              <p:cNvSpPr/>
              <p:nvPr/>
            </p:nvSpPr>
            <p:spPr>
              <a:xfrm>
                <a:off x="3783333" y="4024324"/>
                <a:ext cx="173964" cy="221377"/>
              </a:xfrm>
              <a:custGeom>
                <a:avLst/>
                <a:gdLst>
                  <a:gd name="connsiteX0" fmla="*/ 11021 w 175124"/>
                  <a:gd name="connsiteY0" fmla="*/ 17742 h 218910"/>
                  <a:gd name="connsiteX1" fmla="*/ 166469 w 175124"/>
                  <a:gd name="connsiteY1" fmla="*/ 26886 h 218910"/>
                  <a:gd name="connsiteX2" fmla="*/ 120749 w 175124"/>
                  <a:gd name="connsiteY2" fmla="*/ 182334 h 218910"/>
                  <a:gd name="connsiteX3" fmla="*/ 102461 w 175124"/>
                  <a:gd name="connsiteY3" fmla="*/ 209766 h 218910"/>
                  <a:gd name="connsiteX4" fmla="*/ 29309 w 175124"/>
                  <a:gd name="connsiteY4" fmla="*/ 218910 h 218910"/>
                  <a:gd name="connsiteX5" fmla="*/ 11021 w 175124"/>
                  <a:gd name="connsiteY5" fmla="*/ 173190 h 218910"/>
                  <a:gd name="connsiteX6" fmla="*/ 11021 w 175124"/>
                  <a:gd name="connsiteY6" fmla="*/ 17742 h 2189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5124" h="218910">
                    <a:moveTo>
                      <a:pt x="11021" y="17742"/>
                    </a:moveTo>
                    <a:cubicBezTo>
                      <a:pt x="36929" y="-6642"/>
                      <a:pt x="140323" y="-7976"/>
                      <a:pt x="166469" y="26886"/>
                    </a:cubicBezTo>
                    <a:cubicBezTo>
                      <a:pt x="196868" y="67419"/>
                      <a:pt x="138838" y="152185"/>
                      <a:pt x="120749" y="182334"/>
                    </a:cubicBezTo>
                    <a:cubicBezTo>
                      <a:pt x="115095" y="191758"/>
                      <a:pt x="112665" y="205685"/>
                      <a:pt x="102461" y="209766"/>
                    </a:cubicBezTo>
                    <a:cubicBezTo>
                      <a:pt x="79645" y="218892"/>
                      <a:pt x="53693" y="215862"/>
                      <a:pt x="29309" y="218910"/>
                    </a:cubicBezTo>
                    <a:cubicBezTo>
                      <a:pt x="23213" y="203670"/>
                      <a:pt x="10158" y="189581"/>
                      <a:pt x="11021" y="173190"/>
                    </a:cubicBezTo>
                    <a:cubicBezTo>
                      <a:pt x="13315" y="129610"/>
                      <a:pt x="-14887" y="42126"/>
                      <a:pt x="11021" y="1774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249" name="Obdélník 248"/>
            <p:cNvSpPr/>
            <p:nvPr/>
          </p:nvSpPr>
          <p:spPr>
            <a:xfrm>
              <a:off x="2024099" y="3456966"/>
              <a:ext cx="219685" cy="53841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0" name="Obdélník 249"/>
            <p:cNvSpPr/>
            <p:nvPr/>
          </p:nvSpPr>
          <p:spPr>
            <a:xfrm>
              <a:off x="2820159" y="3456966"/>
              <a:ext cx="224408" cy="68351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1" name="Obdélník 250"/>
            <p:cNvSpPr/>
            <p:nvPr/>
          </p:nvSpPr>
          <p:spPr>
            <a:xfrm>
              <a:off x="2333547" y="4075564"/>
              <a:ext cx="585825" cy="29784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2" name="Ovál 251"/>
            <p:cNvSpPr/>
            <p:nvPr/>
          </p:nvSpPr>
          <p:spPr>
            <a:xfrm>
              <a:off x="2777640" y="4094657"/>
              <a:ext cx="278739" cy="26729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3" name="Obdélník 25"/>
            <p:cNvSpPr/>
            <p:nvPr/>
          </p:nvSpPr>
          <p:spPr>
            <a:xfrm rot="19690620">
              <a:off x="2125674" y="3877001"/>
              <a:ext cx="290549" cy="542228"/>
            </a:xfrm>
            <a:custGeom>
              <a:avLst/>
              <a:gdLst>
                <a:gd name="connsiteX0" fmla="*/ 0 w 255298"/>
                <a:gd name="connsiteY0" fmla="*/ 0 h 343976"/>
                <a:gd name="connsiteX1" fmla="*/ 255298 w 255298"/>
                <a:gd name="connsiteY1" fmla="*/ 0 h 343976"/>
                <a:gd name="connsiteX2" fmla="*/ 255298 w 255298"/>
                <a:gd name="connsiteY2" fmla="*/ 343976 h 343976"/>
                <a:gd name="connsiteX3" fmla="*/ 0 w 255298"/>
                <a:gd name="connsiteY3" fmla="*/ 343976 h 343976"/>
                <a:gd name="connsiteX4" fmla="*/ 0 w 255298"/>
                <a:gd name="connsiteY4" fmla="*/ 0 h 343976"/>
                <a:gd name="connsiteX0" fmla="*/ 0 w 255298"/>
                <a:gd name="connsiteY0" fmla="*/ 0 h 500690"/>
                <a:gd name="connsiteX1" fmla="*/ 255298 w 255298"/>
                <a:gd name="connsiteY1" fmla="*/ 0 h 500690"/>
                <a:gd name="connsiteX2" fmla="*/ 255298 w 255298"/>
                <a:gd name="connsiteY2" fmla="*/ 343976 h 500690"/>
                <a:gd name="connsiteX3" fmla="*/ 96457 w 255298"/>
                <a:gd name="connsiteY3" fmla="*/ 500690 h 500690"/>
                <a:gd name="connsiteX4" fmla="*/ 0 w 255298"/>
                <a:gd name="connsiteY4" fmla="*/ 0 h 500690"/>
                <a:gd name="connsiteX0" fmla="*/ 14157 w 269455"/>
                <a:gd name="connsiteY0" fmla="*/ 0 h 500690"/>
                <a:gd name="connsiteX1" fmla="*/ 269455 w 269455"/>
                <a:gd name="connsiteY1" fmla="*/ 0 h 500690"/>
                <a:gd name="connsiteX2" fmla="*/ 269455 w 269455"/>
                <a:gd name="connsiteY2" fmla="*/ 343976 h 500690"/>
                <a:gd name="connsiteX3" fmla="*/ 110614 w 269455"/>
                <a:gd name="connsiteY3" fmla="*/ 500690 h 500690"/>
                <a:gd name="connsiteX4" fmla="*/ 0 w 269455"/>
                <a:gd name="connsiteY4" fmla="*/ 291844 h 500690"/>
                <a:gd name="connsiteX5" fmla="*/ 14157 w 269455"/>
                <a:gd name="connsiteY5" fmla="*/ 0 h 500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9455" h="500690">
                  <a:moveTo>
                    <a:pt x="14157" y="0"/>
                  </a:moveTo>
                  <a:lnTo>
                    <a:pt x="269455" y="0"/>
                  </a:lnTo>
                  <a:lnTo>
                    <a:pt x="269455" y="343976"/>
                  </a:lnTo>
                  <a:lnTo>
                    <a:pt x="110614" y="500690"/>
                  </a:lnTo>
                  <a:cubicBezTo>
                    <a:pt x="88565" y="418750"/>
                    <a:pt x="22049" y="373784"/>
                    <a:pt x="0" y="291844"/>
                  </a:cubicBezTo>
                  <a:lnTo>
                    <a:pt x="14157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51" name="Skupina 183"/>
          <p:cNvGrpSpPr>
            <a:grpSpLocks/>
          </p:cNvGrpSpPr>
          <p:nvPr/>
        </p:nvGrpSpPr>
        <p:grpSpPr bwMode="auto">
          <a:xfrm>
            <a:off x="10563225" y="5426075"/>
            <a:ext cx="1096963" cy="784225"/>
            <a:chOff x="8469076" y="4075686"/>
            <a:chExt cx="1435608" cy="1557157"/>
          </a:xfrm>
        </p:grpSpPr>
        <p:grpSp>
          <p:nvGrpSpPr>
            <p:cNvPr id="30793" name="Skupina 224"/>
            <p:cNvGrpSpPr>
              <a:grpSpLocks/>
            </p:cNvGrpSpPr>
            <p:nvPr/>
          </p:nvGrpSpPr>
          <p:grpSpPr bwMode="auto">
            <a:xfrm>
              <a:off x="8469076" y="4075686"/>
              <a:ext cx="1435608" cy="1557157"/>
              <a:chOff x="1426464" y="2532888"/>
              <a:chExt cx="1629915" cy="1886341"/>
            </a:xfrm>
          </p:grpSpPr>
          <p:grpSp>
            <p:nvGrpSpPr>
              <p:cNvPr id="30795" name="Skupina 226"/>
              <p:cNvGrpSpPr>
                <a:grpSpLocks/>
              </p:cNvGrpSpPr>
              <p:nvPr/>
            </p:nvGrpSpPr>
            <p:grpSpPr bwMode="auto">
              <a:xfrm>
                <a:off x="1426464" y="2532888"/>
                <a:ext cx="1618488" cy="1847088"/>
                <a:chOff x="1655064" y="2194560"/>
                <a:chExt cx="2536020" cy="2185416"/>
              </a:xfrm>
            </p:grpSpPr>
            <p:grpSp>
              <p:nvGrpSpPr>
                <p:cNvPr id="30801" name="Skupina 232"/>
                <p:cNvGrpSpPr>
                  <a:grpSpLocks/>
                </p:cNvGrpSpPr>
                <p:nvPr/>
              </p:nvGrpSpPr>
              <p:grpSpPr bwMode="auto">
                <a:xfrm>
                  <a:off x="1655064" y="2194560"/>
                  <a:ext cx="2536020" cy="2179775"/>
                  <a:chOff x="1655064" y="2194560"/>
                  <a:chExt cx="2536020" cy="2179775"/>
                </a:xfrm>
              </p:grpSpPr>
              <p:sp>
                <p:nvSpPr>
                  <p:cNvPr id="240" name="Obdélník 239"/>
                  <p:cNvSpPr/>
                  <p:nvPr/>
                </p:nvSpPr>
                <p:spPr>
                  <a:xfrm>
                    <a:off x="1655064" y="2194560"/>
                    <a:ext cx="794638" cy="275595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41" name="Oblouk 240"/>
                  <p:cNvSpPr/>
                  <p:nvPr/>
                </p:nvSpPr>
                <p:spPr>
                  <a:xfrm>
                    <a:off x="2002486" y="2194560"/>
                    <a:ext cx="916604" cy="858407"/>
                  </a:xfrm>
                  <a:prstGeom prst="arc">
                    <a:avLst>
                      <a:gd name="adj1" fmla="val 16200000"/>
                      <a:gd name="adj2" fmla="val 89272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42" name="Oblouk 241"/>
                  <p:cNvSpPr/>
                  <p:nvPr/>
                </p:nvSpPr>
                <p:spPr>
                  <a:xfrm>
                    <a:off x="1924872" y="2470155"/>
                    <a:ext cx="916604" cy="912622"/>
                  </a:xfrm>
                  <a:prstGeom prst="arc">
                    <a:avLst>
                      <a:gd name="adj1" fmla="val 16200000"/>
                      <a:gd name="adj2" fmla="val 108006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43" name="Obdélník 242"/>
                  <p:cNvSpPr/>
                  <p:nvPr/>
                </p:nvSpPr>
                <p:spPr>
                  <a:xfrm>
                    <a:off x="2593844" y="2515335"/>
                    <a:ext cx="325247" cy="1409595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44" name="Oblouk 243"/>
                  <p:cNvSpPr/>
                  <p:nvPr/>
                </p:nvSpPr>
                <p:spPr>
                  <a:xfrm rot="10117147">
                    <a:off x="2608628" y="3351151"/>
                    <a:ext cx="946172" cy="993945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45" name="Oblouk 244"/>
                  <p:cNvSpPr/>
                  <p:nvPr/>
                </p:nvSpPr>
                <p:spPr>
                  <a:xfrm rot="10117147">
                    <a:off x="2922788" y="3202060"/>
                    <a:ext cx="912907" cy="912622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46" name="Obdélník 245"/>
                  <p:cNvSpPr/>
                  <p:nvPr/>
                </p:nvSpPr>
                <p:spPr>
                  <a:xfrm>
                    <a:off x="3074322" y="4019805"/>
                    <a:ext cx="816814" cy="365954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47" name="Obdélník 12"/>
                  <p:cNvSpPr/>
                  <p:nvPr/>
                </p:nvSpPr>
                <p:spPr>
                  <a:xfrm>
                    <a:off x="3835694" y="2424976"/>
                    <a:ext cx="354814" cy="1960783"/>
                  </a:xfrm>
                  <a:custGeom>
                    <a:avLst/>
                    <a:gdLst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346688 w 346688"/>
                      <a:gd name="connsiteY2" fmla="*/ 1905455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1824 w 346688"/>
                      <a:gd name="connsiteY2" fmla="*/ 1786583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91824 w 346688"/>
                      <a:gd name="connsiteY3" fmla="*/ 1786583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199606 w 346688"/>
                      <a:gd name="connsiteY4" fmla="*/ 1842833 h 1905455"/>
                      <a:gd name="connsiteX5" fmla="*/ 0 w 346688"/>
                      <a:gd name="connsiteY5" fmla="*/ 1905455 h 1905455"/>
                      <a:gd name="connsiteX6" fmla="*/ 0 w 346688"/>
                      <a:gd name="connsiteY6" fmla="*/ 0 h 1905455"/>
                      <a:gd name="connsiteX0" fmla="*/ 0 w 293198"/>
                      <a:gd name="connsiteY0" fmla="*/ 0 h 1905455"/>
                      <a:gd name="connsiteX1" fmla="*/ 270771 w 293198"/>
                      <a:gd name="connsiteY1" fmla="*/ 26837 h 1905455"/>
                      <a:gd name="connsiteX2" fmla="*/ 290707 w 293198"/>
                      <a:gd name="connsiteY2" fmla="*/ 1467111 h 1905455"/>
                      <a:gd name="connsiteX3" fmla="*/ 284232 w 293198"/>
                      <a:gd name="connsiteY3" fmla="*/ 1723962 h 1905455"/>
                      <a:gd name="connsiteX4" fmla="*/ 199606 w 293198"/>
                      <a:gd name="connsiteY4" fmla="*/ 1842833 h 1905455"/>
                      <a:gd name="connsiteX5" fmla="*/ 0 w 293198"/>
                      <a:gd name="connsiteY5" fmla="*/ 1905455 h 1905455"/>
                      <a:gd name="connsiteX6" fmla="*/ 0 w 293198"/>
                      <a:gd name="connsiteY6" fmla="*/ 0 h 19054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93198" h="1905455">
                        <a:moveTo>
                          <a:pt x="0" y="0"/>
                        </a:moveTo>
                        <a:lnTo>
                          <a:pt x="270771" y="26837"/>
                        </a:lnTo>
                        <a:cubicBezTo>
                          <a:pt x="257172" y="569549"/>
                          <a:pt x="304306" y="924399"/>
                          <a:pt x="290707" y="1467111"/>
                        </a:cubicBezTo>
                        <a:cubicBezTo>
                          <a:pt x="291079" y="1573602"/>
                          <a:pt x="283860" y="1617471"/>
                          <a:pt x="284232" y="1723962"/>
                        </a:cubicBezTo>
                        <a:cubicBezTo>
                          <a:pt x="245901" y="1742712"/>
                          <a:pt x="237937" y="1824083"/>
                          <a:pt x="199606" y="1842833"/>
                        </a:cubicBezTo>
                        <a:lnTo>
                          <a:pt x="0" y="190545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234" name="Volný tvar: obrazec 233"/>
                <p:cNvSpPr/>
                <p:nvPr/>
              </p:nvSpPr>
              <p:spPr>
                <a:xfrm>
                  <a:off x="2431221" y="2203596"/>
                  <a:ext cx="166320" cy="302703"/>
                </a:xfrm>
                <a:custGeom>
                  <a:avLst/>
                  <a:gdLst>
                    <a:gd name="connsiteX0" fmla="*/ 0 w 164592"/>
                    <a:gd name="connsiteY0" fmla="*/ 0 h 301752"/>
                    <a:gd name="connsiteX1" fmla="*/ 91440 w 164592"/>
                    <a:gd name="connsiteY1" fmla="*/ 27432 h 301752"/>
                    <a:gd name="connsiteX2" fmla="*/ 118872 w 164592"/>
                    <a:gd name="connsiteY2" fmla="*/ 36576 h 301752"/>
                    <a:gd name="connsiteX3" fmla="*/ 164592 w 164592"/>
                    <a:gd name="connsiteY3" fmla="*/ 109728 h 301752"/>
                    <a:gd name="connsiteX4" fmla="*/ 128016 w 164592"/>
                    <a:gd name="connsiteY4" fmla="*/ 246888 h 301752"/>
                    <a:gd name="connsiteX5" fmla="*/ 54864 w 164592"/>
                    <a:gd name="connsiteY5" fmla="*/ 274320 h 301752"/>
                    <a:gd name="connsiteX6" fmla="*/ 18288 w 164592"/>
                    <a:gd name="connsiteY6" fmla="*/ 301752 h 301752"/>
                    <a:gd name="connsiteX7" fmla="*/ 18288 w 164592"/>
                    <a:gd name="connsiteY7" fmla="*/ 82296 h 301752"/>
                    <a:gd name="connsiteX8" fmla="*/ 36576 w 164592"/>
                    <a:gd name="connsiteY8" fmla="*/ 36576 h 3017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4592" h="301752">
                      <a:moveTo>
                        <a:pt x="0" y="0"/>
                      </a:moveTo>
                      <a:lnTo>
                        <a:pt x="91440" y="27432"/>
                      </a:lnTo>
                      <a:cubicBezTo>
                        <a:pt x="100652" y="30267"/>
                        <a:pt x="111467" y="30406"/>
                        <a:pt x="118872" y="36576"/>
                      </a:cubicBezTo>
                      <a:cubicBezTo>
                        <a:pt x="139221" y="53533"/>
                        <a:pt x="153139" y="86822"/>
                        <a:pt x="164592" y="109728"/>
                      </a:cubicBezTo>
                      <a:cubicBezTo>
                        <a:pt x="160460" y="142784"/>
                        <a:pt x="157674" y="219926"/>
                        <a:pt x="128016" y="246888"/>
                      </a:cubicBezTo>
                      <a:cubicBezTo>
                        <a:pt x="108746" y="264406"/>
                        <a:pt x="78157" y="262674"/>
                        <a:pt x="54864" y="274320"/>
                      </a:cubicBezTo>
                      <a:cubicBezTo>
                        <a:pt x="41233" y="281136"/>
                        <a:pt x="30480" y="292608"/>
                        <a:pt x="18288" y="301752"/>
                      </a:cubicBezTo>
                      <a:cubicBezTo>
                        <a:pt x="-1016" y="205233"/>
                        <a:pt x="3799" y="248914"/>
                        <a:pt x="18288" y="82296"/>
                      </a:cubicBezTo>
                      <a:cubicBezTo>
                        <a:pt x="21199" y="48816"/>
                        <a:pt x="21042" y="52110"/>
                        <a:pt x="36576" y="36576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35" name="Volný tvar: obrazec 234"/>
                <p:cNvSpPr/>
                <p:nvPr/>
              </p:nvSpPr>
              <p:spPr>
                <a:xfrm>
                  <a:off x="2601236" y="2510815"/>
                  <a:ext cx="288287" cy="176201"/>
                </a:xfrm>
                <a:custGeom>
                  <a:avLst/>
                  <a:gdLst>
                    <a:gd name="connsiteX0" fmla="*/ 13895 w 290193"/>
                    <a:gd name="connsiteY0" fmla="*/ 4563 h 178299"/>
                    <a:gd name="connsiteX1" fmla="*/ 279071 w 290193"/>
                    <a:gd name="connsiteY1" fmla="*/ 22851 h 178299"/>
                    <a:gd name="connsiteX2" fmla="*/ 288215 w 290193"/>
                    <a:gd name="connsiteY2" fmla="*/ 68571 h 178299"/>
                    <a:gd name="connsiteX3" fmla="*/ 233351 w 290193"/>
                    <a:gd name="connsiteY3" fmla="*/ 178299 h 178299"/>
                    <a:gd name="connsiteX4" fmla="*/ 96191 w 290193"/>
                    <a:gd name="connsiteY4" fmla="*/ 169155 h 178299"/>
                    <a:gd name="connsiteX5" fmla="*/ 68759 w 290193"/>
                    <a:gd name="connsiteY5" fmla="*/ 160011 h 178299"/>
                    <a:gd name="connsiteX6" fmla="*/ 41327 w 290193"/>
                    <a:gd name="connsiteY6" fmla="*/ 86859 h 178299"/>
                    <a:gd name="connsiteX7" fmla="*/ 13895 w 290193"/>
                    <a:gd name="connsiteY7" fmla="*/ 4563 h 1782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90193" h="178299">
                      <a:moveTo>
                        <a:pt x="13895" y="4563"/>
                      </a:moveTo>
                      <a:cubicBezTo>
                        <a:pt x="53519" y="-6105"/>
                        <a:pt x="192787" y="2718"/>
                        <a:pt x="279071" y="22851"/>
                      </a:cubicBezTo>
                      <a:cubicBezTo>
                        <a:pt x="294206" y="26383"/>
                        <a:pt x="290143" y="53149"/>
                        <a:pt x="288215" y="68571"/>
                      </a:cubicBezTo>
                      <a:cubicBezTo>
                        <a:pt x="275185" y="172808"/>
                        <a:pt x="289054" y="159731"/>
                        <a:pt x="233351" y="178299"/>
                      </a:cubicBezTo>
                      <a:cubicBezTo>
                        <a:pt x="187631" y="175251"/>
                        <a:pt x="141732" y="174215"/>
                        <a:pt x="96191" y="169155"/>
                      </a:cubicBezTo>
                      <a:cubicBezTo>
                        <a:pt x="86611" y="168091"/>
                        <a:pt x="75575" y="166827"/>
                        <a:pt x="68759" y="160011"/>
                      </a:cubicBezTo>
                      <a:cubicBezTo>
                        <a:pt x="50053" y="141305"/>
                        <a:pt x="48981" y="109821"/>
                        <a:pt x="41327" y="86859"/>
                      </a:cubicBezTo>
                      <a:cubicBezTo>
                        <a:pt x="30917" y="55630"/>
                        <a:pt x="-25729" y="15231"/>
                        <a:pt x="13895" y="456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36" name="Volný tvar: obrazec 235"/>
                <p:cNvSpPr/>
                <p:nvPr/>
              </p:nvSpPr>
              <p:spPr>
                <a:xfrm>
                  <a:off x="2634501" y="3689997"/>
                  <a:ext cx="340031" cy="406614"/>
                </a:xfrm>
                <a:custGeom>
                  <a:avLst/>
                  <a:gdLst>
                    <a:gd name="connsiteX0" fmla="*/ 18288 w 342977"/>
                    <a:gd name="connsiteY0" fmla="*/ 4646 h 406982"/>
                    <a:gd name="connsiteX1" fmla="*/ 146304 w 342977"/>
                    <a:gd name="connsiteY1" fmla="*/ 22934 h 406982"/>
                    <a:gd name="connsiteX2" fmla="*/ 173736 w 342977"/>
                    <a:gd name="connsiteY2" fmla="*/ 50366 h 406982"/>
                    <a:gd name="connsiteX3" fmla="*/ 219456 w 342977"/>
                    <a:gd name="connsiteY3" fmla="*/ 68654 h 406982"/>
                    <a:gd name="connsiteX4" fmla="*/ 292608 w 342977"/>
                    <a:gd name="connsiteY4" fmla="*/ 123518 h 406982"/>
                    <a:gd name="connsiteX5" fmla="*/ 320040 w 342977"/>
                    <a:gd name="connsiteY5" fmla="*/ 160094 h 406982"/>
                    <a:gd name="connsiteX6" fmla="*/ 329184 w 342977"/>
                    <a:gd name="connsiteY6" fmla="*/ 278966 h 406982"/>
                    <a:gd name="connsiteX7" fmla="*/ 320040 w 342977"/>
                    <a:gd name="connsiteY7" fmla="*/ 388694 h 406982"/>
                    <a:gd name="connsiteX8" fmla="*/ 246888 w 342977"/>
                    <a:gd name="connsiteY8" fmla="*/ 406982 h 406982"/>
                    <a:gd name="connsiteX9" fmla="*/ 100584 w 342977"/>
                    <a:gd name="connsiteY9" fmla="*/ 397838 h 406982"/>
                    <a:gd name="connsiteX10" fmla="*/ 45720 w 342977"/>
                    <a:gd name="connsiteY10" fmla="*/ 297254 h 406982"/>
                    <a:gd name="connsiteX11" fmla="*/ 0 w 342977"/>
                    <a:gd name="connsiteY11" fmla="*/ 242390 h 406982"/>
                    <a:gd name="connsiteX12" fmla="*/ 18288 w 342977"/>
                    <a:gd name="connsiteY12" fmla="*/ 160094 h 406982"/>
                    <a:gd name="connsiteX13" fmla="*/ 45720 w 342977"/>
                    <a:gd name="connsiteY13" fmla="*/ 105230 h 406982"/>
                    <a:gd name="connsiteX14" fmla="*/ 18288 w 342977"/>
                    <a:gd name="connsiteY14" fmla="*/ 4646 h 4069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342977" h="406982">
                      <a:moveTo>
                        <a:pt x="18288" y="4646"/>
                      </a:moveTo>
                      <a:cubicBezTo>
                        <a:pt x="35052" y="-9070"/>
                        <a:pt x="104950" y="10771"/>
                        <a:pt x="146304" y="22934"/>
                      </a:cubicBezTo>
                      <a:cubicBezTo>
                        <a:pt x="158710" y="26583"/>
                        <a:pt x="162770" y="43512"/>
                        <a:pt x="173736" y="50366"/>
                      </a:cubicBezTo>
                      <a:cubicBezTo>
                        <a:pt x="187655" y="59065"/>
                        <a:pt x="204775" y="61313"/>
                        <a:pt x="219456" y="68654"/>
                      </a:cubicBezTo>
                      <a:cubicBezTo>
                        <a:pt x="236339" y="77096"/>
                        <a:pt x="285879" y="116789"/>
                        <a:pt x="292608" y="123518"/>
                      </a:cubicBezTo>
                      <a:cubicBezTo>
                        <a:pt x="303384" y="134294"/>
                        <a:pt x="310896" y="147902"/>
                        <a:pt x="320040" y="160094"/>
                      </a:cubicBezTo>
                      <a:cubicBezTo>
                        <a:pt x="323088" y="199718"/>
                        <a:pt x="324541" y="239497"/>
                        <a:pt x="329184" y="278966"/>
                      </a:cubicBezTo>
                      <a:cubicBezTo>
                        <a:pt x="333836" y="318510"/>
                        <a:pt x="362552" y="346182"/>
                        <a:pt x="320040" y="388694"/>
                      </a:cubicBezTo>
                      <a:cubicBezTo>
                        <a:pt x="302267" y="406467"/>
                        <a:pt x="271272" y="400886"/>
                        <a:pt x="246888" y="406982"/>
                      </a:cubicBezTo>
                      <a:cubicBezTo>
                        <a:pt x="198120" y="403934"/>
                        <a:pt x="147386" y="411879"/>
                        <a:pt x="100584" y="397838"/>
                      </a:cubicBezTo>
                      <a:cubicBezTo>
                        <a:pt x="66127" y="387501"/>
                        <a:pt x="56192" y="320816"/>
                        <a:pt x="45720" y="297254"/>
                      </a:cubicBezTo>
                      <a:cubicBezTo>
                        <a:pt x="35536" y="274339"/>
                        <a:pt x="17227" y="259617"/>
                        <a:pt x="0" y="242390"/>
                      </a:cubicBezTo>
                      <a:cubicBezTo>
                        <a:pt x="6096" y="214958"/>
                        <a:pt x="9402" y="186753"/>
                        <a:pt x="18288" y="160094"/>
                      </a:cubicBezTo>
                      <a:cubicBezTo>
                        <a:pt x="24754" y="140697"/>
                        <a:pt x="39254" y="124627"/>
                        <a:pt x="45720" y="105230"/>
                      </a:cubicBezTo>
                      <a:cubicBezTo>
                        <a:pt x="54606" y="78571"/>
                        <a:pt x="1524" y="18362"/>
                        <a:pt x="18288" y="4646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37" name="Volný tvar: obrazec 236"/>
                <p:cNvSpPr/>
                <p:nvPr/>
              </p:nvSpPr>
              <p:spPr>
                <a:xfrm>
                  <a:off x="3022578" y="4024324"/>
                  <a:ext cx="151537" cy="356915"/>
                </a:xfrm>
                <a:custGeom>
                  <a:avLst/>
                  <a:gdLst>
                    <a:gd name="connsiteX0" fmla="*/ 3437 w 149741"/>
                    <a:gd name="connsiteY0" fmla="*/ 11131 h 358603"/>
                    <a:gd name="connsiteX1" fmla="*/ 94877 w 149741"/>
                    <a:gd name="connsiteY1" fmla="*/ 1987 h 358603"/>
                    <a:gd name="connsiteX2" fmla="*/ 131453 w 149741"/>
                    <a:gd name="connsiteY2" fmla="*/ 65995 h 358603"/>
                    <a:gd name="connsiteX3" fmla="*/ 149741 w 149741"/>
                    <a:gd name="connsiteY3" fmla="*/ 139147 h 358603"/>
                    <a:gd name="connsiteX4" fmla="*/ 131453 w 149741"/>
                    <a:gd name="connsiteY4" fmla="*/ 294595 h 358603"/>
                    <a:gd name="connsiteX5" fmla="*/ 94877 w 149741"/>
                    <a:gd name="connsiteY5" fmla="*/ 303739 h 358603"/>
                    <a:gd name="connsiteX6" fmla="*/ 12581 w 149741"/>
                    <a:gd name="connsiteY6" fmla="*/ 358603 h 358603"/>
                    <a:gd name="connsiteX7" fmla="*/ 40013 w 149741"/>
                    <a:gd name="connsiteY7" fmla="*/ 47707 h 358603"/>
                    <a:gd name="connsiteX8" fmla="*/ 49157 w 149741"/>
                    <a:gd name="connsiteY8" fmla="*/ 38563 h 35860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9741" h="358603">
                      <a:moveTo>
                        <a:pt x="3437" y="11131"/>
                      </a:moveTo>
                      <a:cubicBezTo>
                        <a:pt x="33917" y="8083"/>
                        <a:pt x="65029" y="-4901"/>
                        <a:pt x="94877" y="1987"/>
                      </a:cubicBezTo>
                      <a:cubicBezTo>
                        <a:pt x="113150" y="6204"/>
                        <a:pt x="126940" y="49448"/>
                        <a:pt x="131453" y="65995"/>
                      </a:cubicBezTo>
                      <a:cubicBezTo>
                        <a:pt x="138066" y="90244"/>
                        <a:pt x="149741" y="139147"/>
                        <a:pt x="149741" y="139147"/>
                      </a:cubicBezTo>
                      <a:cubicBezTo>
                        <a:pt x="143645" y="190963"/>
                        <a:pt x="147952" y="245099"/>
                        <a:pt x="131453" y="294595"/>
                      </a:cubicBezTo>
                      <a:cubicBezTo>
                        <a:pt x="127479" y="306517"/>
                        <a:pt x="105942" y="297781"/>
                        <a:pt x="94877" y="303739"/>
                      </a:cubicBezTo>
                      <a:cubicBezTo>
                        <a:pt x="65849" y="319370"/>
                        <a:pt x="40013" y="340315"/>
                        <a:pt x="12581" y="358603"/>
                      </a:cubicBezTo>
                      <a:cubicBezTo>
                        <a:pt x="-9879" y="223845"/>
                        <a:pt x="-3171" y="298176"/>
                        <a:pt x="40013" y="47707"/>
                      </a:cubicBezTo>
                      <a:cubicBezTo>
                        <a:pt x="40745" y="43459"/>
                        <a:pt x="46109" y="41611"/>
                        <a:pt x="49157" y="38563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38" name="Volný tvar: obrazec 237"/>
                <p:cNvSpPr/>
                <p:nvPr/>
              </p:nvSpPr>
              <p:spPr>
                <a:xfrm>
                  <a:off x="3780256" y="4051432"/>
                  <a:ext cx="114574" cy="311736"/>
                </a:xfrm>
                <a:custGeom>
                  <a:avLst/>
                  <a:gdLst>
                    <a:gd name="connsiteX0" fmla="*/ 39711 w 112863"/>
                    <a:gd name="connsiteY0" fmla="*/ 999 h 312660"/>
                    <a:gd name="connsiteX1" fmla="*/ 48855 w 112863"/>
                    <a:gd name="connsiteY1" fmla="*/ 46719 h 312660"/>
                    <a:gd name="connsiteX2" fmla="*/ 57999 w 112863"/>
                    <a:gd name="connsiteY2" fmla="*/ 119871 h 312660"/>
                    <a:gd name="connsiteX3" fmla="*/ 85431 w 112863"/>
                    <a:gd name="connsiteY3" fmla="*/ 165591 h 312660"/>
                    <a:gd name="connsiteX4" fmla="*/ 112863 w 112863"/>
                    <a:gd name="connsiteY4" fmla="*/ 238743 h 312660"/>
                    <a:gd name="connsiteX5" fmla="*/ 39711 w 112863"/>
                    <a:gd name="connsiteY5" fmla="*/ 311895 h 312660"/>
                    <a:gd name="connsiteX6" fmla="*/ 3135 w 112863"/>
                    <a:gd name="connsiteY6" fmla="*/ 275319 h 312660"/>
                    <a:gd name="connsiteX7" fmla="*/ 48855 w 112863"/>
                    <a:gd name="connsiteY7" fmla="*/ 92439 h 312660"/>
                    <a:gd name="connsiteX8" fmla="*/ 39711 w 112863"/>
                    <a:gd name="connsiteY8" fmla="*/ 999 h 3126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863" h="312660">
                      <a:moveTo>
                        <a:pt x="39711" y="999"/>
                      </a:moveTo>
                      <a:cubicBezTo>
                        <a:pt x="39711" y="-6621"/>
                        <a:pt x="46492" y="31358"/>
                        <a:pt x="48855" y="46719"/>
                      </a:cubicBezTo>
                      <a:cubicBezTo>
                        <a:pt x="52592" y="71007"/>
                        <a:pt x="50772" y="96384"/>
                        <a:pt x="57999" y="119871"/>
                      </a:cubicBezTo>
                      <a:cubicBezTo>
                        <a:pt x="63226" y="136858"/>
                        <a:pt x="76800" y="150055"/>
                        <a:pt x="85431" y="165591"/>
                      </a:cubicBezTo>
                      <a:cubicBezTo>
                        <a:pt x="107166" y="204714"/>
                        <a:pt x="102417" y="196958"/>
                        <a:pt x="112863" y="238743"/>
                      </a:cubicBezTo>
                      <a:cubicBezTo>
                        <a:pt x="88479" y="263127"/>
                        <a:pt x="72426" y="300990"/>
                        <a:pt x="39711" y="311895"/>
                      </a:cubicBezTo>
                      <a:cubicBezTo>
                        <a:pt x="23354" y="317347"/>
                        <a:pt x="4940" y="292466"/>
                        <a:pt x="3135" y="275319"/>
                      </a:cubicBezTo>
                      <a:cubicBezTo>
                        <a:pt x="-7645" y="172904"/>
                        <a:pt x="9798" y="157534"/>
                        <a:pt x="48855" y="92439"/>
                      </a:cubicBezTo>
                      <a:cubicBezTo>
                        <a:pt x="58677" y="-5783"/>
                        <a:pt x="39711" y="8619"/>
                        <a:pt x="39711" y="99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39" name="Volný tvar: obrazec 238"/>
                <p:cNvSpPr/>
                <p:nvPr/>
              </p:nvSpPr>
              <p:spPr>
                <a:xfrm>
                  <a:off x="3783951" y="4024324"/>
                  <a:ext cx="173712" cy="221377"/>
                </a:xfrm>
                <a:custGeom>
                  <a:avLst/>
                  <a:gdLst>
                    <a:gd name="connsiteX0" fmla="*/ 11021 w 175124"/>
                    <a:gd name="connsiteY0" fmla="*/ 17742 h 218910"/>
                    <a:gd name="connsiteX1" fmla="*/ 166469 w 175124"/>
                    <a:gd name="connsiteY1" fmla="*/ 26886 h 218910"/>
                    <a:gd name="connsiteX2" fmla="*/ 120749 w 175124"/>
                    <a:gd name="connsiteY2" fmla="*/ 182334 h 218910"/>
                    <a:gd name="connsiteX3" fmla="*/ 102461 w 175124"/>
                    <a:gd name="connsiteY3" fmla="*/ 209766 h 218910"/>
                    <a:gd name="connsiteX4" fmla="*/ 29309 w 175124"/>
                    <a:gd name="connsiteY4" fmla="*/ 218910 h 218910"/>
                    <a:gd name="connsiteX5" fmla="*/ 11021 w 175124"/>
                    <a:gd name="connsiteY5" fmla="*/ 173190 h 218910"/>
                    <a:gd name="connsiteX6" fmla="*/ 11021 w 175124"/>
                    <a:gd name="connsiteY6" fmla="*/ 17742 h 2189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75124" h="218910">
                      <a:moveTo>
                        <a:pt x="11021" y="17742"/>
                      </a:moveTo>
                      <a:cubicBezTo>
                        <a:pt x="36929" y="-6642"/>
                        <a:pt x="140323" y="-7976"/>
                        <a:pt x="166469" y="26886"/>
                      </a:cubicBezTo>
                      <a:cubicBezTo>
                        <a:pt x="196868" y="67419"/>
                        <a:pt x="138838" y="152185"/>
                        <a:pt x="120749" y="182334"/>
                      </a:cubicBezTo>
                      <a:cubicBezTo>
                        <a:pt x="115095" y="191758"/>
                        <a:pt x="112665" y="205685"/>
                        <a:pt x="102461" y="209766"/>
                      </a:cubicBezTo>
                      <a:cubicBezTo>
                        <a:pt x="79645" y="218892"/>
                        <a:pt x="53693" y="215862"/>
                        <a:pt x="29309" y="218910"/>
                      </a:cubicBezTo>
                      <a:cubicBezTo>
                        <a:pt x="23213" y="203670"/>
                        <a:pt x="10158" y="189581"/>
                        <a:pt x="11021" y="173190"/>
                      </a:cubicBezTo>
                      <a:cubicBezTo>
                        <a:pt x="13315" y="129610"/>
                        <a:pt x="-14887" y="42126"/>
                        <a:pt x="11021" y="17742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228" name="Obdélník 227"/>
              <p:cNvSpPr/>
              <p:nvPr/>
            </p:nvSpPr>
            <p:spPr>
              <a:xfrm>
                <a:off x="2025593" y="3804451"/>
                <a:ext cx="245313" cy="190925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29" name="Obdélník 228"/>
              <p:cNvSpPr/>
              <p:nvPr/>
            </p:nvSpPr>
            <p:spPr>
              <a:xfrm>
                <a:off x="2787479" y="3781540"/>
                <a:ext cx="254748" cy="347483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30" name="Obdélník 229"/>
              <p:cNvSpPr/>
              <p:nvPr/>
            </p:nvSpPr>
            <p:spPr>
              <a:xfrm>
                <a:off x="2332234" y="4075564"/>
                <a:ext cx="587336" cy="297843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31" name="Ovál 230"/>
              <p:cNvSpPr/>
              <p:nvPr/>
            </p:nvSpPr>
            <p:spPr>
              <a:xfrm>
                <a:off x="2778043" y="4094657"/>
                <a:ext cx="278336" cy="267295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32" name="Obdélník 25"/>
              <p:cNvSpPr/>
              <p:nvPr/>
            </p:nvSpPr>
            <p:spPr>
              <a:xfrm rot="19690620">
                <a:off x="2124662" y="3877001"/>
                <a:ext cx="290130" cy="542228"/>
              </a:xfrm>
              <a:custGeom>
                <a:avLst/>
                <a:gdLst>
                  <a:gd name="connsiteX0" fmla="*/ 0 w 255298"/>
                  <a:gd name="connsiteY0" fmla="*/ 0 h 343976"/>
                  <a:gd name="connsiteX1" fmla="*/ 255298 w 255298"/>
                  <a:gd name="connsiteY1" fmla="*/ 0 h 343976"/>
                  <a:gd name="connsiteX2" fmla="*/ 255298 w 255298"/>
                  <a:gd name="connsiteY2" fmla="*/ 343976 h 343976"/>
                  <a:gd name="connsiteX3" fmla="*/ 0 w 255298"/>
                  <a:gd name="connsiteY3" fmla="*/ 343976 h 343976"/>
                  <a:gd name="connsiteX4" fmla="*/ 0 w 255298"/>
                  <a:gd name="connsiteY4" fmla="*/ 0 h 343976"/>
                  <a:gd name="connsiteX0" fmla="*/ 0 w 255298"/>
                  <a:gd name="connsiteY0" fmla="*/ 0 h 500690"/>
                  <a:gd name="connsiteX1" fmla="*/ 255298 w 255298"/>
                  <a:gd name="connsiteY1" fmla="*/ 0 h 500690"/>
                  <a:gd name="connsiteX2" fmla="*/ 255298 w 255298"/>
                  <a:gd name="connsiteY2" fmla="*/ 343976 h 500690"/>
                  <a:gd name="connsiteX3" fmla="*/ 96457 w 255298"/>
                  <a:gd name="connsiteY3" fmla="*/ 500690 h 500690"/>
                  <a:gd name="connsiteX4" fmla="*/ 0 w 255298"/>
                  <a:gd name="connsiteY4" fmla="*/ 0 h 500690"/>
                  <a:gd name="connsiteX0" fmla="*/ 14157 w 269455"/>
                  <a:gd name="connsiteY0" fmla="*/ 0 h 500690"/>
                  <a:gd name="connsiteX1" fmla="*/ 269455 w 269455"/>
                  <a:gd name="connsiteY1" fmla="*/ 0 h 500690"/>
                  <a:gd name="connsiteX2" fmla="*/ 269455 w 269455"/>
                  <a:gd name="connsiteY2" fmla="*/ 343976 h 500690"/>
                  <a:gd name="connsiteX3" fmla="*/ 110614 w 269455"/>
                  <a:gd name="connsiteY3" fmla="*/ 500690 h 500690"/>
                  <a:gd name="connsiteX4" fmla="*/ 0 w 269455"/>
                  <a:gd name="connsiteY4" fmla="*/ 291844 h 500690"/>
                  <a:gd name="connsiteX5" fmla="*/ 14157 w 269455"/>
                  <a:gd name="connsiteY5" fmla="*/ 0 h 5006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69455" h="500690">
                    <a:moveTo>
                      <a:pt x="14157" y="0"/>
                    </a:moveTo>
                    <a:lnTo>
                      <a:pt x="269455" y="0"/>
                    </a:lnTo>
                    <a:lnTo>
                      <a:pt x="269455" y="343976"/>
                    </a:lnTo>
                    <a:lnTo>
                      <a:pt x="110614" y="500690"/>
                    </a:lnTo>
                    <a:cubicBezTo>
                      <a:pt x="88565" y="418750"/>
                      <a:pt x="22049" y="373784"/>
                      <a:pt x="0" y="291844"/>
                    </a:cubicBezTo>
                    <a:lnTo>
                      <a:pt x="14157" y="0"/>
                    </a:ln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226" name="Obdélník 225"/>
            <p:cNvSpPr/>
            <p:nvPr/>
          </p:nvSpPr>
          <p:spPr>
            <a:xfrm>
              <a:off x="8994704" y="4469704"/>
              <a:ext cx="193214" cy="690318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52" name="Skupina 184"/>
          <p:cNvGrpSpPr>
            <a:grpSpLocks/>
          </p:cNvGrpSpPr>
          <p:nvPr/>
        </p:nvGrpSpPr>
        <p:grpSpPr bwMode="auto">
          <a:xfrm>
            <a:off x="5497513" y="5129213"/>
            <a:ext cx="2281237" cy="1063625"/>
            <a:chOff x="2938374" y="3572563"/>
            <a:chExt cx="2987620" cy="2108538"/>
          </a:xfrm>
        </p:grpSpPr>
        <p:grpSp>
          <p:nvGrpSpPr>
            <p:cNvPr id="30768" name="Skupina 199"/>
            <p:cNvGrpSpPr>
              <a:grpSpLocks/>
            </p:cNvGrpSpPr>
            <p:nvPr/>
          </p:nvGrpSpPr>
          <p:grpSpPr bwMode="auto">
            <a:xfrm>
              <a:off x="4488789" y="4123944"/>
              <a:ext cx="1435608" cy="1557157"/>
              <a:chOff x="1426464" y="2532888"/>
              <a:chExt cx="1629915" cy="1886341"/>
            </a:xfrm>
          </p:grpSpPr>
          <p:grpSp>
            <p:nvGrpSpPr>
              <p:cNvPr id="30772" name="Skupina 203"/>
              <p:cNvGrpSpPr>
                <a:grpSpLocks/>
              </p:cNvGrpSpPr>
              <p:nvPr/>
            </p:nvGrpSpPr>
            <p:grpSpPr bwMode="auto">
              <a:xfrm>
                <a:off x="1426464" y="2532888"/>
                <a:ext cx="1618488" cy="1847088"/>
                <a:chOff x="1655064" y="2194560"/>
                <a:chExt cx="2536020" cy="2185416"/>
              </a:xfrm>
            </p:grpSpPr>
            <p:grpSp>
              <p:nvGrpSpPr>
                <p:cNvPr id="30778" name="Skupina 209"/>
                <p:cNvGrpSpPr>
                  <a:grpSpLocks/>
                </p:cNvGrpSpPr>
                <p:nvPr/>
              </p:nvGrpSpPr>
              <p:grpSpPr bwMode="auto">
                <a:xfrm>
                  <a:off x="1655064" y="2194560"/>
                  <a:ext cx="2536020" cy="2179775"/>
                  <a:chOff x="1655064" y="2194560"/>
                  <a:chExt cx="2536020" cy="2179775"/>
                </a:xfrm>
              </p:grpSpPr>
              <p:sp>
                <p:nvSpPr>
                  <p:cNvPr id="217" name="Obdélník 216"/>
                  <p:cNvSpPr/>
                  <p:nvPr/>
                </p:nvSpPr>
                <p:spPr>
                  <a:xfrm>
                    <a:off x="1656077" y="2193637"/>
                    <a:ext cx="795204" cy="275152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18" name="Oblouk 217"/>
                  <p:cNvSpPr/>
                  <p:nvPr/>
                </p:nvSpPr>
                <p:spPr>
                  <a:xfrm>
                    <a:off x="2003749" y="2193637"/>
                    <a:ext cx="913560" cy="861538"/>
                  </a:xfrm>
                  <a:prstGeom prst="arc">
                    <a:avLst>
                      <a:gd name="adj1" fmla="val 16200000"/>
                      <a:gd name="adj2" fmla="val 89272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19" name="Oblouk 218"/>
                  <p:cNvSpPr/>
                  <p:nvPr/>
                </p:nvSpPr>
                <p:spPr>
                  <a:xfrm>
                    <a:off x="1926076" y="2468789"/>
                    <a:ext cx="913563" cy="915664"/>
                  </a:xfrm>
                  <a:prstGeom prst="arc">
                    <a:avLst>
                      <a:gd name="adj1" fmla="val 16200000"/>
                      <a:gd name="adj2" fmla="val 108006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20" name="Obdélník 219"/>
                  <p:cNvSpPr/>
                  <p:nvPr/>
                </p:nvSpPr>
                <p:spPr>
                  <a:xfrm>
                    <a:off x="2591829" y="2513895"/>
                    <a:ext cx="325479" cy="1411837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21" name="Oblouk 220"/>
                  <p:cNvSpPr/>
                  <p:nvPr/>
                </p:nvSpPr>
                <p:spPr>
                  <a:xfrm rot="10117147">
                    <a:off x="2610324" y="3348367"/>
                    <a:ext cx="946849" cy="996858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22" name="Oblouk 221"/>
                  <p:cNvSpPr/>
                  <p:nvPr/>
                </p:nvSpPr>
                <p:spPr>
                  <a:xfrm rot="10117147">
                    <a:off x="2921009" y="3199516"/>
                    <a:ext cx="913560" cy="915664"/>
                  </a:xfrm>
                  <a:prstGeom prst="arc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23" name="Obdélník 222"/>
                  <p:cNvSpPr/>
                  <p:nvPr/>
                </p:nvSpPr>
                <p:spPr>
                  <a:xfrm>
                    <a:off x="3072651" y="4020457"/>
                    <a:ext cx="817398" cy="365362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224" name="Obdélník 12"/>
                  <p:cNvSpPr/>
                  <p:nvPr/>
                </p:nvSpPr>
                <p:spPr>
                  <a:xfrm>
                    <a:off x="3838269" y="2428191"/>
                    <a:ext cx="351369" cy="1957629"/>
                  </a:xfrm>
                  <a:custGeom>
                    <a:avLst/>
                    <a:gdLst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346688 w 346688"/>
                      <a:gd name="connsiteY2" fmla="*/ 1905455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1824 w 346688"/>
                      <a:gd name="connsiteY2" fmla="*/ 1786583 h 1905455"/>
                      <a:gd name="connsiteX3" fmla="*/ 0 w 346688"/>
                      <a:gd name="connsiteY3" fmla="*/ 1905455 h 1905455"/>
                      <a:gd name="connsiteX4" fmla="*/ 0 w 346688"/>
                      <a:gd name="connsiteY4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91824 w 346688"/>
                      <a:gd name="connsiteY3" fmla="*/ 1786583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0 w 346688"/>
                      <a:gd name="connsiteY4" fmla="*/ 1905455 h 1905455"/>
                      <a:gd name="connsiteX5" fmla="*/ 0 w 346688"/>
                      <a:gd name="connsiteY5" fmla="*/ 0 h 1905455"/>
                      <a:gd name="connsiteX0" fmla="*/ 0 w 346688"/>
                      <a:gd name="connsiteY0" fmla="*/ 0 h 1905455"/>
                      <a:gd name="connsiteX1" fmla="*/ 346688 w 346688"/>
                      <a:gd name="connsiteY1" fmla="*/ 0 h 1905455"/>
                      <a:gd name="connsiteX2" fmla="*/ 290707 w 346688"/>
                      <a:gd name="connsiteY2" fmla="*/ 1467111 h 1905455"/>
                      <a:gd name="connsiteX3" fmla="*/ 284232 w 346688"/>
                      <a:gd name="connsiteY3" fmla="*/ 1723962 h 1905455"/>
                      <a:gd name="connsiteX4" fmla="*/ 199606 w 346688"/>
                      <a:gd name="connsiteY4" fmla="*/ 1842833 h 1905455"/>
                      <a:gd name="connsiteX5" fmla="*/ 0 w 346688"/>
                      <a:gd name="connsiteY5" fmla="*/ 1905455 h 1905455"/>
                      <a:gd name="connsiteX6" fmla="*/ 0 w 346688"/>
                      <a:gd name="connsiteY6" fmla="*/ 0 h 1905455"/>
                      <a:gd name="connsiteX0" fmla="*/ 0 w 293198"/>
                      <a:gd name="connsiteY0" fmla="*/ 0 h 1905455"/>
                      <a:gd name="connsiteX1" fmla="*/ 270771 w 293198"/>
                      <a:gd name="connsiteY1" fmla="*/ 26837 h 1905455"/>
                      <a:gd name="connsiteX2" fmla="*/ 290707 w 293198"/>
                      <a:gd name="connsiteY2" fmla="*/ 1467111 h 1905455"/>
                      <a:gd name="connsiteX3" fmla="*/ 284232 w 293198"/>
                      <a:gd name="connsiteY3" fmla="*/ 1723962 h 1905455"/>
                      <a:gd name="connsiteX4" fmla="*/ 199606 w 293198"/>
                      <a:gd name="connsiteY4" fmla="*/ 1842833 h 1905455"/>
                      <a:gd name="connsiteX5" fmla="*/ 0 w 293198"/>
                      <a:gd name="connsiteY5" fmla="*/ 1905455 h 1905455"/>
                      <a:gd name="connsiteX6" fmla="*/ 0 w 293198"/>
                      <a:gd name="connsiteY6" fmla="*/ 0 h 19054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293198" h="1905455">
                        <a:moveTo>
                          <a:pt x="0" y="0"/>
                        </a:moveTo>
                        <a:lnTo>
                          <a:pt x="270771" y="26837"/>
                        </a:lnTo>
                        <a:cubicBezTo>
                          <a:pt x="257172" y="569549"/>
                          <a:pt x="304306" y="924399"/>
                          <a:pt x="290707" y="1467111"/>
                        </a:cubicBezTo>
                        <a:cubicBezTo>
                          <a:pt x="291079" y="1573602"/>
                          <a:pt x="283860" y="1617471"/>
                          <a:pt x="284232" y="1723962"/>
                        </a:cubicBezTo>
                        <a:cubicBezTo>
                          <a:pt x="245901" y="1742712"/>
                          <a:pt x="237937" y="1824083"/>
                          <a:pt x="199606" y="1842833"/>
                        </a:cubicBezTo>
                        <a:lnTo>
                          <a:pt x="0" y="190545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211" name="Volný tvar: obrazec 210"/>
                <p:cNvSpPr/>
                <p:nvPr/>
              </p:nvSpPr>
              <p:spPr>
                <a:xfrm>
                  <a:off x="2432790" y="2202658"/>
                  <a:ext cx="162740" cy="302216"/>
                </a:xfrm>
                <a:custGeom>
                  <a:avLst/>
                  <a:gdLst>
                    <a:gd name="connsiteX0" fmla="*/ 0 w 164592"/>
                    <a:gd name="connsiteY0" fmla="*/ 0 h 301752"/>
                    <a:gd name="connsiteX1" fmla="*/ 91440 w 164592"/>
                    <a:gd name="connsiteY1" fmla="*/ 27432 h 301752"/>
                    <a:gd name="connsiteX2" fmla="*/ 118872 w 164592"/>
                    <a:gd name="connsiteY2" fmla="*/ 36576 h 301752"/>
                    <a:gd name="connsiteX3" fmla="*/ 164592 w 164592"/>
                    <a:gd name="connsiteY3" fmla="*/ 109728 h 301752"/>
                    <a:gd name="connsiteX4" fmla="*/ 128016 w 164592"/>
                    <a:gd name="connsiteY4" fmla="*/ 246888 h 301752"/>
                    <a:gd name="connsiteX5" fmla="*/ 54864 w 164592"/>
                    <a:gd name="connsiteY5" fmla="*/ 274320 h 301752"/>
                    <a:gd name="connsiteX6" fmla="*/ 18288 w 164592"/>
                    <a:gd name="connsiteY6" fmla="*/ 301752 h 301752"/>
                    <a:gd name="connsiteX7" fmla="*/ 18288 w 164592"/>
                    <a:gd name="connsiteY7" fmla="*/ 82296 h 301752"/>
                    <a:gd name="connsiteX8" fmla="*/ 36576 w 164592"/>
                    <a:gd name="connsiteY8" fmla="*/ 36576 h 30175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64592" h="301752">
                      <a:moveTo>
                        <a:pt x="0" y="0"/>
                      </a:moveTo>
                      <a:lnTo>
                        <a:pt x="91440" y="27432"/>
                      </a:lnTo>
                      <a:cubicBezTo>
                        <a:pt x="100652" y="30267"/>
                        <a:pt x="111467" y="30406"/>
                        <a:pt x="118872" y="36576"/>
                      </a:cubicBezTo>
                      <a:cubicBezTo>
                        <a:pt x="139221" y="53533"/>
                        <a:pt x="153139" y="86822"/>
                        <a:pt x="164592" y="109728"/>
                      </a:cubicBezTo>
                      <a:cubicBezTo>
                        <a:pt x="160460" y="142784"/>
                        <a:pt x="157674" y="219926"/>
                        <a:pt x="128016" y="246888"/>
                      </a:cubicBezTo>
                      <a:cubicBezTo>
                        <a:pt x="108746" y="264406"/>
                        <a:pt x="78157" y="262674"/>
                        <a:pt x="54864" y="274320"/>
                      </a:cubicBezTo>
                      <a:cubicBezTo>
                        <a:pt x="41233" y="281136"/>
                        <a:pt x="30480" y="292608"/>
                        <a:pt x="18288" y="301752"/>
                      </a:cubicBezTo>
                      <a:cubicBezTo>
                        <a:pt x="-1016" y="205233"/>
                        <a:pt x="3799" y="248914"/>
                        <a:pt x="18288" y="82296"/>
                      </a:cubicBezTo>
                      <a:cubicBezTo>
                        <a:pt x="21199" y="48816"/>
                        <a:pt x="21042" y="52110"/>
                        <a:pt x="36576" y="36576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12" name="Volný tvar: obrazec 211"/>
                <p:cNvSpPr/>
                <p:nvPr/>
              </p:nvSpPr>
              <p:spPr>
                <a:xfrm>
                  <a:off x="2602927" y="2509383"/>
                  <a:ext cx="288493" cy="180427"/>
                </a:xfrm>
                <a:custGeom>
                  <a:avLst/>
                  <a:gdLst>
                    <a:gd name="connsiteX0" fmla="*/ 13895 w 290193"/>
                    <a:gd name="connsiteY0" fmla="*/ 4563 h 178299"/>
                    <a:gd name="connsiteX1" fmla="*/ 279071 w 290193"/>
                    <a:gd name="connsiteY1" fmla="*/ 22851 h 178299"/>
                    <a:gd name="connsiteX2" fmla="*/ 288215 w 290193"/>
                    <a:gd name="connsiteY2" fmla="*/ 68571 h 178299"/>
                    <a:gd name="connsiteX3" fmla="*/ 233351 w 290193"/>
                    <a:gd name="connsiteY3" fmla="*/ 178299 h 178299"/>
                    <a:gd name="connsiteX4" fmla="*/ 96191 w 290193"/>
                    <a:gd name="connsiteY4" fmla="*/ 169155 h 178299"/>
                    <a:gd name="connsiteX5" fmla="*/ 68759 w 290193"/>
                    <a:gd name="connsiteY5" fmla="*/ 160011 h 178299"/>
                    <a:gd name="connsiteX6" fmla="*/ 41327 w 290193"/>
                    <a:gd name="connsiteY6" fmla="*/ 86859 h 178299"/>
                    <a:gd name="connsiteX7" fmla="*/ 13895 w 290193"/>
                    <a:gd name="connsiteY7" fmla="*/ 4563 h 17829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90193" h="178299">
                      <a:moveTo>
                        <a:pt x="13895" y="4563"/>
                      </a:moveTo>
                      <a:cubicBezTo>
                        <a:pt x="53519" y="-6105"/>
                        <a:pt x="192787" y="2718"/>
                        <a:pt x="279071" y="22851"/>
                      </a:cubicBezTo>
                      <a:cubicBezTo>
                        <a:pt x="294206" y="26383"/>
                        <a:pt x="290143" y="53149"/>
                        <a:pt x="288215" y="68571"/>
                      </a:cubicBezTo>
                      <a:cubicBezTo>
                        <a:pt x="275185" y="172808"/>
                        <a:pt x="289054" y="159731"/>
                        <a:pt x="233351" y="178299"/>
                      </a:cubicBezTo>
                      <a:cubicBezTo>
                        <a:pt x="187631" y="175251"/>
                        <a:pt x="141732" y="174215"/>
                        <a:pt x="96191" y="169155"/>
                      </a:cubicBezTo>
                      <a:cubicBezTo>
                        <a:pt x="86611" y="168091"/>
                        <a:pt x="75575" y="166827"/>
                        <a:pt x="68759" y="160011"/>
                      </a:cubicBezTo>
                      <a:cubicBezTo>
                        <a:pt x="50053" y="141305"/>
                        <a:pt x="48981" y="109821"/>
                        <a:pt x="41327" y="86859"/>
                      </a:cubicBezTo>
                      <a:cubicBezTo>
                        <a:pt x="30917" y="55630"/>
                        <a:pt x="-25729" y="15231"/>
                        <a:pt x="13895" y="456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13" name="Volný tvar: obrazec 212"/>
                <p:cNvSpPr/>
                <p:nvPr/>
              </p:nvSpPr>
              <p:spPr>
                <a:xfrm>
                  <a:off x="2632516" y="3691178"/>
                  <a:ext cx="343971" cy="405960"/>
                </a:xfrm>
                <a:custGeom>
                  <a:avLst/>
                  <a:gdLst>
                    <a:gd name="connsiteX0" fmla="*/ 18288 w 342977"/>
                    <a:gd name="connsiteY0" fmla="*/ 4646 h 406982"/>
                    <a:gd name="connsiteX1" fmla="*/ 146304 w 342977"/>
                    <a:gd name="connsiteY1" fmla="*/ 22934 h 406982"/>
                    <a:gd name="connsiteX2" fmla="*/ 173736 w 342977"/>
                    <a:gd name="connsiteY2" fmla="*/ 50366 h 406982"/>
                    <a:gd name="connsiteX3" fmla="*/ 219456 w 342977"/>
                    <a:gd name="connsiteY3" fmla="*/ 68654 h 406982"/>
                    <a:gd name="connsiteX4" fmla="*/ 292608 w 342977"/>
                    <a:gd name="connsiteY4" fmla="*/ 123518 h 406982"/>
                    <a:gd name="connsiteX5" fmla="*/ 320040 w 342977"/>
                    <a:gd name="connsiteY5" fmla="*/ 160094 h 406982"/>
                    <a:gd name="connsiteX6" fmla="*/ 329184 w 342977"/>
                    <a:gd name="connsiteY6" fmla="*/ 278966 h 406982"/>
                    <a:gd name="connsiteX7" fmla="*/ 320040 w 342977"/>
                    <a:gd name="connsiteY7" fmla="*/ 388694 h 406982"/>
                    <a:gd name="connsiteX8" fmla="*/ 246888 w 342977"/>
                    <a:gd name="connsiteY8" fmla="*/ 406982 h 406982"/>
                    <a:gd name="connsiteX9" fmla="*/ 100584 w 342977"/>
                    <a:gd name="connsiteY9" fmla="*/ 397838 h 406982"/>
                    <a:gd name="connsiteX10" fmla="*/ 45720 w 342977"/>
                    <a:gd name="connsiteY10" fmla="*/ 297254 h 406982"/>
                    <a:gd name="connsiteX11" fmla="*/ 0 w 342977"/>
                    <a:gd name="connsiteY11" fmla="*/ 242390 h 406982"/>
                    <a:gd name="connsiteX12" fmla="*/ 18288 w 342977"/>
                    <a:gd name="connsiteY12" fmla="*/ 160094 h 406982"/>
                    <a:gd name="connsiteX13" fmla="*/ 45720 w 342977"/>
                    <a:gd name="connsiteY13" fmla="*/ 105230 h 406982"/>
                    <a:gd name="connsiteX14" fmla="*/ 18288 w 342977"/>
                    <a:gd name="connsiteY14" fmla="*/ 4646 h 4069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342977" h="406982">
                      <a:moveTo>
                        <a:pt x="18288" y="4646"/>
                      </a:moveTo>
                      <a:cubicBezTo>
                        <a:pt x="35052" y="-9070"/>
                        <a:pt x="104950" y="10771"/>
                        <a:pt x="146304" y="22934"/>
                      </a:cubicBezTo>
                      <a:cubicBezTo>
                        <a:pt x="158710" y="26583"/>
                        <a:pt x="162770" y="43512"/>
                        <a:pt x="173736" y="50366"/>
                      </a:cubicBezTo>
                      <a:cubicBezTo>
                        <a:pt x="187655" y="59065"/>
                        <a:pt x="204775" y="61313"/>
                        <a:pt x="219456" y="68654"/>
                      </a:cubicBezTo>
                      <a:cubicBezTo>
                        <a:pt x="236339" y="77096"/>
                        <a:pt x="285879" y="116789"/>
                        <a:pt x="292608" y="123518"/>
                      </a:cubicBezTo>
                      <a:cubicBezTo>
                        <a:pt x="303384" y="134294"/>
                        <a:pt x="310896" y="147902"/>
                        <a:pt x="320040" y="160094"/>
                      </a:cubicBezTo>
                      <a:cubicBezTo>
                        <a:pt x="323088" y="199718"/>
                        <a:pt x="324541" y="239497"/>
                        <a:pt x="329184" y="278966"/>
                      </a:cubicBezTo>
                      <a:cubicBezTo>
                        <a:pt x="333836" y="318510"/>
                        <a:pt x="362552" y="346182"/>
                        <a:pt x="320040" y="388694"/>
                      </a:cubicBezTo>
                      <a:cubicBezTo>
                        <a:pt x="302267" y="406467"/>
                        <a:pt x="271272" y="400886"/>
                        <a:pt x="246888" y="406982"/>
                      </a:cubicBezTo>
                      <a:cubicBezTo>
                        <a:pt x="198120" y="403934"/>
                        <a:pt x="147386" y="411879"/>
                        <a:pt x="100584" y="397838"/>
                      </a:cubicBezTo>
                      <a:cubicBezTo>
                        <a:pt x="66127" y="387501"/>
                        <a:pt x="56192" y="320816"/>
                        <a:pt x="45720" y="297254"/>
                      </a:cubicBezTo>
                      <a:cubicBezTo>
                        <a:pt x="35536" y="274339"/>
                        <a:pt x="17227" y="259617"/>
                        <a:pt x="0" y="242390"/>
                      </a:cubicBezTo>
                      <a:cubicBezTo>
                        <a:pt x="6096" y="214958"/>
                        <a:pt x="9402" y="186753"/>
                        <a:pt x="18288" y="160094"/>
                      </a:cubicBezTo>
                      <a:cubicBezTo>
                        <a:pt x="24754" y="140697"/>
                        <a:pt x="39254" y="124627"/>
                        <a:pt x="45720" y="105230"/>
                      </a:cubicBezTo>
                      <a:cubicBezTo>
                        <a:pt x="54606" y="78571"/>
                        <a:pt x="1524" y="18362"/>
                        <a:pt x="18288" y="4646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14" name="Volný tvar: obrazec 213"/>
                <p:cNvSpPr/>
                <p:nvPr/>
              </p:nvSpPr>
              <p:spPr>
                <a:xfrm>
                  <a:off x="3024570" y="4020458"/>
                  <a:ext cx="147945" cy="360853"/>
                </a:xfrm>
                <a:custGeom>
                  <a:avLst/>
                  <a:gdLst>
                    <a:gd name="connsiteX0" fmla="*/ 3437 w 149741"/>
                    <a:gd name="connsiteY0" fmla="*/ 11131 h 358603"/>
                    <a:gd name="connsiteX1" fmla="*/ 94877 w 149741"/>
                    <a:gd name="connsiteY1" fmla="*/ 1987 h 358603"/>
                    <a:gd name="connsiteX2" fmla="*/ 131453 w 149741"/>
                    <a:gd name="connsiteY2" fmla="*/ 65995 h 358603"/>
                    <a:gd name="connsiteX3" fmla="*/ 149741 w 149741"/>
                    <a:gd name="connsiteY3" fmla="*/ 139147 h 358603"/>
                    <a:gd name="connsiteX4" fmla="*/ 131453 w 149741"/>
                    <a:gd name="connsiteY4" fmla="*/ 294595 h 358603"/>
                    <a:gd name="connsiteX5" fmla="*/ 94877 w 149741"/>
                    <a:gd name="connsiteY5" fmla="*/ 303739 h 358603"/>
                    <a:gd name="connsiteX6" fmla="*/ 12581 w 149741"/>
                    <a:gd name="connsiteY6" fmla="*/ 358603 h 358603"/>
                    <a:gd name="connsiteX7" fmla="*/ 40013 w 149741"/>
                    <a:gd name="connsiteY7" fmla="*/ 47707 h 358603"/>
                    <a:gd name="connsiteX8" fmla="*/ 49157 w 149741"/>
                    <a:gd name="connsiteY8" fmla="*/ 38563 h 35860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9741" h="358603">
                      <a:moveTo>
                        <a:pt x="3437" y="11131"/>
                      </a:moveTo>
                      <a:cubicBezTo>
                        <a:pt x="33917" y="8083"/>
                        <a:pt x="65029" y="-4901"/>
                        <a:pt x="94877" y="1987"/>
                      </a:cubicBezTo>
                      <a:cubicBezTo>
                        <a:pt x="113150" y="6204"/>
                        <a:pt x="126940" y="49448"/>
                        <a:pt x="131453" y="65995"/>
                      </a:cubicBezTo>
                      <a:cubicBezTo>
                        <a:pt x="138066" y="90244"/>
                        <a:pt x="149741" y="139147"/>
                        <a:pt x="149741" y="139147"/>
                      </a:cubicBezTo>
                      <a:cubicBezTo>
                        <a:pt x="143645" y="190963"/>
                        <a:pt x="147952" y="245099"/>
                        <a:pt x="131453" y="294595"/>
                      </a:cubicBezTo>
                      <a:cubicBezTo>
                        <a:pt x="127479" y="306517"/>
                        <a:pt x="105942" y="297781"/>
                        <a:pt x="94877" y="303739"/>
                      </a:cubicBezTo>
                      <a:cubicBezTo>
                        <a:pt x="65849" y="319370"/>
                        <a:pt x="40013" y="340315"/>
                        <a:pt x="12581" y="358603"/>
                      </a:cubicBezTo>
                      <a:cubicBezTo>
                        <a:pt x="-9879" y="223845"/>
                        <a:pt x="-3171" y="298176"/>
                        <a:pt x="40013" y="47707"/>
                      </a:cubicBezTo>
                      <a:cubicBezTo>
                        <a:pt x="40745" y="43459"/>
                        <a:pt x="46109" y="41611"/>
                        <a:pt x="49157" y="38563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15" name="Volný tvar: obrazec 214"/>
                <p:cNvSpPr/>
                <p:nvPr/>
              </p:nvSpPr>
              <p:spPr>
                <a:xfrm>
                  <a:off x="3782788" y="4052031"/>
                  <a:ext cx="110959" cy="311237"/>
                </a:xfrm>
                <a:custGeom>
                  <a:avLst/>
                  <a:gdLst>
                    <a:gd name="connsiteX0" fmla="*/ 39711 w 112863"/>
                    <a:gd name="connsiteY0" fmla="*/ 999 h 312660"/>
                    <a:gd name="connsiteX1" fmla="*/ 48855 w 112863"/>
                    <a:gd name="connsiteY1" fmla="*/ 46719 h 312660"/>
                    <a:gd name="connsiteX2" fmla="*/ 57999 w 112863"/>
                    <a:gd name="connsiteY2" fmla="*/ 119871 h 312660"/>
                    <a:gd name="connsiteX3" fmla="*/ 85431 w 112863"/>
                    <a:gd name="connsiteY3" fmla="*/ 165591 h 312660"/>
                    <a:gd name="connsiteX4" fmla="*/ 112863 w 112863"/>
                    <a:gd name="connsiteY4" fmla="*/ 238743 h 312660"/>
                    <a:gd name="connsiteX5" fmla="*/ 39711 w 112863"/>
                    <a:gd name="connsiteY5" fmla="*/ 311895 h 312660"/>
                    <a:gd name="connsiteX6" fmla="*/ 3135 w 112863"/>
                    <a:gd name="connsiteY6" fmla="*/ 275319 h 312660"/>
                    <a:gd name="connsiteX7" fmla="*/ 48855 w 112863"/>
                    <a:gd name="connsiteY7" fmla="*/ 92439 h 312660"/>
                    <a:gd name="connsiteX8" fmla="*/ 39711 w 112863"/>
                    <a:gd name="connsiteY8" fmla="*/ 999 h 3126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12863" h="312660">
                      <a:moveTo>
                        <a:pt x="39711" y="999"/>
                      </a:moveTo>
                      <a:cubicBezTo>
                        <a:pt x="39711" y="-6621"/>
                        <a:pt x="46492" y="31358"/>
                        <a:pt x="48855" y="46719"/>
                      </a:cubicBezTo>
                      <a:cubicBezTo>
                        <a:pt x="52592" y="71007"/>
                        <a:pt x="50772" y="96384"/>
                        <a:pt x="57999" y="119871"/>
                      </a:cubicBezTo>
                      <a:cubicBezTo>
                        <a:pt x="63226" y="136858"/>
                        <a:pt x="76800" y="150055"/>
                        <a:pt x="85431" y="165591"/>
                      </a:cubicBezTo>
                      <a:cubicBezTo>
                        <a:pt x="107166" y="204714"/>
                        <a:pt x="102417" y="196958"/>
                        <a:pt x="112863" y="238743"/>
                      </a:cubicBezTo>
                      <a:cubicBezTo>
                        <a:pt x="88479" y="263127"/>
                        <a:pt x="72426" y="300990"/>
                        <a:pt x="39711" y="311895"/>
                      </a:cubicBezTo>
                      <a:cubicBezTo>
                        <a:pt x="23354" y="317347"/>
                        <a:pt x="4940" y="292466"/>
                        <a:pt x="3135" y="275319"/>
                      </a:cubicBezTo>
                      <a:cubicBezTo>
                        <a:pt x="-7645" y="172904"/>
                        <a:pt x="9798" y="157534"/>
                        <a:pt x="48855" y="92439"/>
                      </a:cubicBezTo>
                      <a:cubicBezTo>
                        <a:pt x="58677" y="-5783"/>
                        <a:pt x="39711" y="8619"/>
                        <a:pt x="39711" y="99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16" name="Volný tvar: obrazec 215"/>
                <p:cNvSpPr/>
                <p:nvPr/>
              </p:nvSpPr>
              <p:spPr>
                <a:xfrm>
                  <a:off x="3782788" y="4024967"/>
                  <a:ext cx="173837" cy="221024"/>
                </a:xfrm>
                <a:custGeom>
                  <a:avLst/>
                  <a:gdLst>
                    <a:gd name="connsiteX0" fmla="*/ 11021 w 175124"/>
                    <a:gd name="connsiteY0" fmla="*/ 17742 h 218910"/>
                    <a:gd name="connsiteX1" fmla="*/ 166469 w 175124"/>
                    <a:gd name="connsiteY1" fmla="*/ 26886 h 218910"/>
                    <a:gd name="connsiteX2" fmla="*/ 120749 w 175124"/>
                    <a:gd name="connsiteY2" fmla="*/ 182334 h 218910"/>
                    <a:gd name="connsiteX3" fmla="*/ 102461 w 175124"/>
                    <a:gd name="connsiteY3" fmla="*/ 209766 h 218910"/>
                    <a:gd name="connsiteX4" fmla="*/ 29309 w 175124"/>
                    <a:gd name="connsiteY4" fmla="*/ 218910 h 218910"/>
                    <a:gd name="connsiteX5" fmla="*/ 11021 w 175124"/>
                    <a:gd name="connsiteY5" fmla="*/ 173190 h 218910"/>
                    <a:gd name="connsiteX6" fmla="*/ 11021 w 175124"/>
                    <a:gd name="connsiteY6" fmla="*/ 17742 h 2189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75124" h="218910">
                      <a:moveTo>
                        <a:pt x="11021" y="17742"/>
                      </a:moveTo>
                      <a:cubicBezTo>
                        <a:pt x="36929" y="-6642"/>
                        <a:pt x="140323" y="-7976"/>
                        <a:pt x="166469" y="26886"/>
                      </a:cubicBezTo>
                      <a:cubicBezTo>
                        <a:pt x="196868" y="67419"/>
                        <a:pt x="138838" y="152185"/>
                        <a:pt x="120749" y="182334"/>
                      </a:cubicBezTo>
                      <a:cubicBezTo>
                        <a:pt x="115095" y="191758"/>
                        <a:pt x="112665" y="205685"/>
                        <a:pt x="102461" y="209766"/>
                      </a:cubicBezTo>
                      <a:cubicBezTo>
                        <a:pt x="79645" y="218892"/>
                        <a:pt x="53693" y="215862"/>
                        <a:pt x="29309" y="218910"/>
                      </a:cubicBezTo>
                      <a:cubicBezTo>
                        <a:pt x="23213" y="203670"/>
                        <a:pt x="10158" y="189581"/>
                        <a:pt x="11021" y="173190"/>
                      </a:cubicBezTo>
                      <a:cubicBezTo>
                        <a:pt x="13315" y="129610"/>
                        <a:pt x="-14887" y="42126"/>
                        <a:pt x="11021" y="17742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205" name="Obdélník 204"/>
              <p:cNvSpPr/>
              <p:nvPr/>
            </p:nvSpPr>
            <p:spPr>
              <a:xfrm>
                <a:off x="2024308" y="3805437"/>
                <a:ext cx="245488" cy="186807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  <p:sp>
            <p:nvSpPr>
              <p:cNvPr id="206" name="Obdélník 205"/>
              <p:cNvSpPr/>
              <p:nvPr/>
            </p:nvSpPr>
            <p:spPr>
              <a:xfrm>
                <a:off x="2819785" y="3458513"/>
                <a:ext cx="224243" cy="682412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07" name="Obdélník 206"/>
              <p:cNvSpPr/>
              <p:nvPr/>
            </p:nvSpPr>
            <p:spPr>
              <a:xfrm>
                <a:off x="2333529" y="4072303"/>
                <a:ext cx="585395" cy="30117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08" name="Ovál 207"/>
              <p:cNvSpPr/>
              <p:nvPr/>
            </p:nvSpPr>
            <p:spPr>
              <a:xfrm>
                <a:off x="2777297" y="4095177"/>
                <a:ext cx="278535" cy="266865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09" name="Obdélník 25"/>
              <p:cNvSpPr/>
              <p:nvPr/>
            </p:nvSpPr>
            <p:spPr>
              <a:xfrm rot="19690620">
                <a:off x="2125809" y="3877873"/>
                <a:ext cx="290336" cy="541356"/>
              </a:xfrm>
              <a:custGeom>
                <a:avLst/>
                <a:gdLst>
                  <a:gd name="connsiteX0" fmla="*/ 0 w 255298"/>
                  <a:gd name="connsiteY0" fmla="*/ 0 h 343976"/>
                  <a:gd name="connsiteX1" fmla="*/ 255298 w 255298"/>
                  <a:gd name="connsiteY1" fmla="*/ 0 h 343976"/>
                  <a:gd name="connsiteX2" fmla="*/ 255298 w 255298"/>
                  <a:gd name="connsiteY2" fmla="*/ 343976 h 343976"/>
                  <a:gd name="connsiteX3" fmla="*/ 0 w 255298"/>
                  <a:gd name="connsiteY3" fmla="*/ 343976 h 343976"/>
                  <a:gd name="connsiteX4" fmla="*/ 0 w 255298"/>
                  <a:gd name="connsiteY4" fmla="*/ 0 h 343976"/>
                  <a:gd name="connsiteX0" fmla="*/ 0 w 255298"/>
                  <a:gd name="connsiteY0" fmla="*/ 0 h 500690"/>
                  <a:gd name="connsiteX1" fmla="*/ 255298 w 255298"/>
                  <a:gd name="connsiteY1" fmla="*/ 0 h 500690"/>
                  <a:gd name="connsiteX2" fmla="*/ 255298 w 255298"/>
                  <a:gd name="connsiteY2" fmla="*/ 343976 h 500690"/>
                  <a:gd name="connsiteX3" fmla="*/ 96457 w 255298"/>
                  <a:gd name="connsiteY3" fmla="*/ 500690 h 500690"/>
                  <a:gd name="connsiteX4" fmla="*/ 0 w 255298"/>
                  <a:gd name="connsiteY4" fmla="*/ 0 h 500690"/>
                  <a:gd name="connsiteX0" fmla="*/ 14157 w 269455"/>
                  <a:gd name="connsiteY0" fmla="*/ 0 h 500690"/>
                  <a:gd name="connsiteX1" fmla="*/ 269455 w 269455"/>
                  <a:gd name="connsiteY1" fmla="*/ 0 h 500690"/>
                  <a:gd name="connsiteX2" fmla="*/ 269455 w 269455"/>
                  <a:gd name="connsiteY2" fmla="*/ 343976 h 500690"/>
                  <a:gd name="connsiteX3" fmla="*/ 110614 w 269455"/>
                  <a:gd name="connsiteY3" fmla="*/ 500690 h 500690"/>
                  <a:gd name="connsiteX4" fmla="*/ 0 w 269455"/>
                  <a:gd name="connsiteY4" fmla="*/ 291844 h 500690"/>
                  <a:gd name="connsiteX5" fmla="*/ 14157 w 269455"/>
                  <a:gd name="connsiteY5" fmla="*/ 0 h 5006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69455" h="500690">
                    <a:moveTo>
                      <a:pt x="14157" y="0"/>
                    </a:moveTo>
                    <a:lnTo>
                      <a:pt x="269455" y="0"/>
                    </a:lnTo>
                    <a:lnTo>
                      <a:pt x="269455" y="343976"/>
                    </a:lnTo>
                    <a:lnTo>
                      <a:pt x="110614" y="500690"/>
                    </a:lnTo>
                    <a:cubicBezTo>
                      <a:pt x="88565" y="418750"/>
                      <a:pt x="22049" y="373784"/>
                      <a:pt x="0" y="291844"/>
                    </a:cubicBezTo>
                    <a:lnTo>
                      <a:pt x="14157" y="0"/>
                    </a:lnTo>
                    <a:close/>
                  </a:path>
                </a:pathLst>
              </a:cu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pic>
          <p:nvPicPr>
            <p:cNvPr id="30769" name="Picture 2" descr="New Red Balloon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5400000">
              <a:off x="3149046" y="3361891"/>
              <a:ext cx="1230771" cy="1652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2" name="Lichoběžník 201"/>
            <p:cNvSpPr/>
            <p:nvPr/>
          </p:nvSpPr>
          <p:spPr>
            <a:xfrm rot="5400000">
              <a:off x="4493980" y="4035174"/>
              <a:ext cx="242326" cy="343046"/>
            </a:xfrm>
            <a:prstGeom prst="trapezoid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3" name="Obdélník 202"/>
            <p:cNvSpPr/>
            <p:nvPr/>
          </p:nvSpPr>
          <p:spPr>
            <a:xfrm>
              <a:off x="5728483" y="4472625"/>
              <a:ext cx="197511" cy="415413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0753" name="Skupina 185"/>
          <p:cNvGrpSpPr>
            <a:grpSpLocks/>
          </p:cNvGrpSpPr>
          <p:nvPr/>
        </p:nvGrpSpPr>
        <p:grpSpPr bwMode="auto">
          <a:xfrm>
            <a:off x="8788400" y="5367338"/>
            <a:ext cx="1855788" cy="231775"/>
            <a:chOff x="6565392" y="2834640"/>
            <a:chExt cx="2428637" cy="461665"/>
          </a:xfrm>
        </p:grpSpPr>
        <p:sp>
          <p:nvSpPr>
            <p:cNvPr id="194" name="Obdélník 193"/>
            <p:cNvSpPr/>
            <p:nvPr/>
          </p:nvSpPr>
          <p:spPr>
            <a:xfrm>
              <a:off x="6953891" y="2834640"/>
              <a:ext cx="1659948" cy="4616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5" name="Lichoběžník 194"/>
            <p:cNvSpPr/>
            <p:nvPr/>
          </p:nvSpPr>
          <p:spPr>
            <a:xfrm rot="5400000">
              <a:off x="8637925" y="2870633"/>
              <a:ext cx="332020" cy="380189"/>
            </a:xfrm>
            <a:prstGeom prst="trapezoid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6" name="Obdélník 195"/>
            <p:cNvSpPr/>
            <p:nvPr/>
          </p:nvSpPr>
          <p:spPr>
            <a:xfrm>
              <a:off x="7489895" y="2834640"/>
              <a:ext cx="62326" cy="46166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7" name="Obdélník 196"/>
            <p:cNvSpPr/>
            <p:nvPr/>
          </p:nvSpPr>
          <p:spPr>
            <a:xfrm>
              <a:off x="6629796" y="3046499"/>
              <a:ext cx="860099" cy="8221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8" name="Obdélník 197"/>
            <p:cNvSpPr/>
            <p:nvPr/>
          </p:nvSpPr>
          <p:spPr>
            <a:xfrm>
              <a:off x="6565392" y="2869422"/>
              <a:ext cx="83101" cy="39526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9" name="Obdélník 198"/>
            <p:cNvSpPr/>
            <p:nvPr/>
          </p:nvSpPr>
          <p:spPr>
            <a:xfrm>
              <a:off x="6953891" y="2834640"/>
              <a:ext cx="45706" cy="4616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87" name="Šipka: doleva 186"/>
          <p:cNvSpPr/>
          <p:nvPr/>
        </p:nvSpPr>
        <p:spPr>
          <a:xfrm>
            <a:off x="8145463" y="5421313"/>
            <a:ext cx="657225" cy="138112"/>
          </a:xfrm>
          <a:prstGeom prst="lef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55" name="TextovéPole 187"/>
          <p:cNvSpPr txBox="1">
            <a:spLocks noChangeArrowheads="1"/>
          </p:cNvSpPr>
          <p:nvPr/>
        </p:nvSpPr>
        <p:spPr bwMode="auto">
          <a:xfrm>
            <a:off x="8158163" y="5075238"/>
            <a:ext cx="34925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F</a:t>
            </a:r>
          </a:p>
        </p:txBody>
      </p:sp>
      <p:sp>
        <p:nvSpPr>
          <p:cNvPr id="189" name="Ovál 188"/>
          <p:cNvSpPr/>
          <p:nvPr/>
        </p:nvSpPr>
        <p:spPr>
          <a:xfrm>
            <a:off x="4137025" y="6256338"/>
            <a:ext cx="698500" cy="460375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57" name="TextovéPole 189"/>
          <p:cNvSpPr txBox="1">
            <a:spLocks noChangeArrowheads="1"/>
          </p:cNvSpPr>
          <p:nvPr/>
        </p:nvSpPr>
        <p:spPr bwMode="auto">
          <a:xfrm>
            <a:off x="4219575" y="6102350"/>
            <a:ext cx="227013" cy="54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191" name="Ovál 190"/>
          <p:cNvSpPr/>
          <p:nvPr/>
        </p:nvSpPr>
        <p:spPr>
          <a:xfrm>
            <a:off x="7189788" y="6246813"/>
            <a:ext cx="698500" cy="460375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2" name="Ovál 191"/>
          <p:cNvSpPr/>
          <p:nvPr/>
        </p:nvSpPr>
        <p:spPr>
          <a:xfrm>
            <a:off x="11063288" y="6251575"/>
            <a:ext cx="698500" cy="460375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30760" name="TextovéPole 192"/>
          <p:cNvSpPr txBox="1">
            <a:spLocks noChangeArrowheads="1"/>
          </p:cNvSpPr>
          <p:nvPr/>
        </p:nvSpPr>
        <p:spPr bwMode="auto">
          <a:xfrm>
            <a:off x="7356475" y="6127750"/>
            <a:ext cx="123825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30761" name="TextovéPole 268"/>
          <p:cNvSpPr txBox="1">
            <a:spLocks noChangeArrowheads="1"/>
          </p:cNvSpPr>
          <p:nvPr/>
        </p:nvSpPr>
        <p:spPr bwMode="auto">
          <a:xfrm>
            <a:off x="411163" y="4760913"/>
            <a:ext cx="4206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Urči správným kliknutím podtlak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434975" y="949325"/>
            <a:ext cx="115458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Světelným zdrojem se nazývá těleso………………….ve kterém světlo vzniká a které ho vyzařuje</a:t>
            </a:r>
          </a:p>
          <a:p>
            <a:r>
              <a:rPr lang="cs-CZ" altLang="cs-CZ" sz="2400"/>
              <a:t>                                                                                       do okolí.</a:t>
            </a:r>
          </a:p>
        </p:txBody>
      </p:sp>
      <p:sp>
        <p:nvSpPr>
          <p:cNvPr id="31747" name="TextovéPole 2"/>
          <p:cNvSpPr txBox="1">
            <a:spLocks noChangeArrowheads="1"/>
          </p:cNvSpPr>
          <p:nvPr/>
        </p:nvSpPr>
        <p:spPr bwMode="auto">
          <a:xfrm>
            <a:off x="479425" y="249238"/>
            <a:ext cx="16335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větu:</a:t>
            </a:r>
          </a:p>
        </p:txBody>
      </p:sp>
      <p:sp>
        <p:nvSpPr>
          <p:cNvPr id="4" name="Obdélník 3"/>
          <p:cNvSpPr/>
          <p:nvPr/>
        </p:nvSpPr>
        <p:spPr>
          <a:xfrm>
            <a:off x="6338888" y="949325"/>
            <a:ext cx="5641975" cy="9334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pic>
        <p:nvPicPr>
          <p:cNvPr id="3174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9425" y="2333625"/>
            <a:ext cx="3319463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2632075"/>
            <a:ext cx="290830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1" name="TextovéPole 4"/>
          <p:cNvSpPr txBox="1">
            <a:spLocks noChangeArrowheads="1"/>
          </p:cNvSpPr>
          <p:nvPr/>
        </p:nvSpPr>
        <p:spPr bwMode="auto">
          <a:xfrm>
            <a:off x="434975" y="1731963"/>
            <a:ext cx="2170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Světelné zdroje:</a:t>
            </a:r>
          </a:p>
        </p:txBody>
      </p:sp>
      <p:pic>
        <p:nvPicPr>
          <p:cNvPr id="31752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38888" y="2124075"/>
            <a:ext cx="2560637" cy="192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3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437688" y="2128838"/>
            <a:ext cx="1919287" cy="286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4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75213" y="4287838"/>
            <a:ext cx="3262312" cy="244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5" name="Picture 1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4975" y="4878388"/>
            <a:ext cx="3946525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6" name="Picture 1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591550" y="5030788"/>
            <a:ext cx="3389313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ovéPole 1"/>
          <p:cNvSpPr txBox="1">
            <a:spLocks noChangeArrowheads="1"/>
          </p:cNvSpPr>
          <p:nvPr/>
        </p:nvSpPr>
        <p:spPr bwMode="auto">
          <a:xfrm>
            <a:off x="411163" y="255588"/>
            <a:ext cx="5221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Rozděl do tabulky tato optická prostředí: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174038" y="625475"/>
            <a:ext cx="10160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plech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716838" y="1427163"/>
            <a:ext cx="81121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mlha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994900" y="2733675"/>
            <a:ext cx="9001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dřevo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878888" y="3849688"/>
            <a:ext cx="21399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pauzovací papír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174038" y="4691063"/>
            <a:ext cx="15732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cihlová zeď</a:t>
            </a:r>
          </a:p>
        </p:txBody>
      </p:sp>
      <p:sp>
        <p:nvSpPr>
          <p:cNvPr id="32776" name="TextovéPole 10"/>
          <p:cNvSpPr txBox="1">
            <a:spLocks noChangeArrowheads="1"/>
          </p:cNvSpPr>
          <p:nvPr/>
        </p:nvSpPr>
        <p:spPr bwMode="auto">
          <a:xfrm>
            <a:off x="603250" y="1427163"/>
            <a:ext cx="3659188" cy="460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Průhledné optické prostředí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84188" y="1965325"/>
            <a:ext cx="6502400" cy="28717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620250" y="1087438"/>
            <a:ext cx="1096963" cy="46196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Vzduch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978900" y="1965325"/>
            <a:ext cx="677863" cy="4619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sklo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799388" y="3044825"/>
            <a:ext cx="1262062" cy="4619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plexisklo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3.7037E-7 L -0.72304 0.1736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" y="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1.11111E-6 L -0.47617 0.050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" y="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-0.41315 0.0337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" y="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  <p:bldP spid="10" grpId="0" animBg="1"/>
      <p:bldP spid="4" grpId="0" animBg="1"/>
      <p:bldP spid="6" grpId="0" animBg="1"/>
      <p:bldP spid="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ovéPole 1"/>
          <p:cNvSpPr txBox="1">
            <a:spLocks noChangeArrowheads="1"/>
          </p:cNvSpPr>
          <p:nvPr/>
        </p:nvSpPr>
        <p:spPr bwMode="auto">
          <a:xfrm>
            <a:off x="411163" y="255588"/>
            <a:ext cx="5221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Rozděl do tabulky tato optická prostředí: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174038" y="625475"/>
            <a:ext cx="10160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plech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994900" y="2733675"/>
            <a:ext cx="9001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dřevo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174038" y="4691063"/>
            <a:ext cx="15732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cihlová zeď</a:t>
            </a:r>
          </a:p>
        </p:txBody>
      </p:sp>
      <p:sp>
        <p:nvSpPr>
          <p:cNvPr id="33798" name="TextovéPole 10"/>
          <p:cNvSpPr txBox="1">
            <a:spLocks noChangeArrowheads="1"/>
          </p:cNvSpPr>
          <p:nvPr/>
        </p:nvSpPr>
        <p:spPr bwMode="auto">
          <a:xfrm>
            <a:off x="603250" y="1427163"/>
            <a:ext cx="3538538" cy="460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Průsvitné optické prostředí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84188" y="1965325"/>
            <a:ext cx="6502400" cy="28717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620250" y="1087438"/>
            <a:ext cx="1096963" cy="46196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Vzduch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978900" y="1965325"/>
            <a:ext cx="677863" cy="4619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sklo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799388" y="3044825"/>
            <a:ext cx="1262062" cy="4619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plexisklo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878888" y="3849688"/>
            <a:ext cx="2139950" cy="46196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pauzovací papír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716838" y="1427163"/>
            <a:ext cx="811212" cy="4603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mlha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2.59259E-6 L -0.64349 -0.180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" y="-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49362 0.3196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" y="1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0" grpId="0" animBg="1"/>
      <p:bldP spid="4" grpId="0" animBg="1"/>
      <p:bldP spid="6" grpId="0" animBg="1"/>
      <p:bldP spid="8" grpId="0" animBg="1"/>
      <p:bldP spid="9" grpId="0" animBg="1"/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ovéPole 1"/>
          <p:cNvSpPr txBox="1">
            <a:spLocks noChangeArrowheads="1"/>
          </p:cNvSpPr>
          <p:nvPr/>
        </p:nvSpPr>
        <p:spPr bwMode="auto">
          <a:xfrm>
            <a:off x="411163" y="255588"/>
            <a:ext cx="5221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Rozděl do tabulky tato optická prostředí:</a:t>
            </a:r>
          </a:p>
        </p:txBody>
      </p:sp>
      <p:sp>
        <p:nvSpPr>
          <p:cNvPr id="34819" name="TextovéPole 10"/>
          <p:cNvSpPr txBox="1">
            <a:spLocks noChangeArrowheads="1"/>
          </p:cNvSpPr>
          <p:nvPr/>
        </p:nvSpPr>
        <p:spPr bwMode="auto">
          <a:xfrm>
            <a:off x="603250" y="1427163"/>
            <a:ext cx="4014788" cy="460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Neprůhledné optické prostředí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84188" y="1965325"/>
            <a:ext cx="6502400" cy="28717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620250" y="1087438"/>
            <a:ext cx="1096963" cy="46196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Vzduch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978900" y="1965325"/>
            <a:ext cx="677863" cy="4619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sklo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799388" y="3044825"/>
            <a:ext cx="1262062" cy="4619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plexisklo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878888" y="3849688"/>
            <a:ext cx="2139950" cy="46196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pauzovací papír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769225" y="1427163"/>
            <a:ext cx="811213" cy="4603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mlha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174038" y="625475"/>
            <a:ext cx="1016000" cy="4619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plech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994900" y="2733675"/>
            <a:ext cx="900113" cy="4619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dřevo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174038" y="4691063"/>
            <a:ext cx="1573212" cy="46196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cihlová zeď</a:t>
            </a:r>
          </a:p>
        </p:txBody>
      </p:sp>
      <p:sp>
        <p:nvSpPr>
          <p:cNvPr id="34829" name="TextovéPole 13"/>
          <p:cNvSpPr txBox="1">
            <a:spLocks noChangeArrowheads="1"/>
          </p:cNvSpPr>
          <p:nvPr/>
        </p:nvSpPr>
        <p:spPr bwMode="auto">
          <a:xfrm>
            <a:off x="319088" y="5281613"/>
            <a:ext cx="106997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Šíří se světlo stejnou rychlostí ve vakuu a v průhledných prostředích ?</a:t>
            </a:r>
          </a:p>
          <a:p>
            <a:r>
              <a:rPr lang="cs-CZ" altLang="cs-CZ" sz="2400"/>
              <a:t>Rychlost světla ve vakuu je c = 300 000 km/s</a:t>
            </a:r>
          </a:p>
          <a:p>
            <a:r>
              <a:rPr lang="cs-CZ" altLang="cs-CZ" sz="2400"/>
              <a:t>Ve skle se světlo šíří rychlostí c = 200 000 km/s</a:t>
            </a:r>
          </a:p>
          <a:p>
            <a:r>
              <a:rPr lang="cs-CZ" altLang="cs-CZ" sz="2400"/>
              <a:t>V diamantu se světlo šíří rychlostí c = 125 000 km/s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19088" y="5681663"/>
            <a:ext cx="10699750" cy="11763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-0.58385 0.244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" y="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4.07407E-6 L -0.58893 0.129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33333E-6 L -0.27292 -0.3027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" y="-1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9" grpId="0" animBg="1"/>
      <p:bldP spid="5" grpId="0" animBg="1"/>
      <p:bldP spid="3" grpId="0" animBg="1"/>
      <p:bldP spid="7" grpId="0" animBg="1"/>
      <p:bldP spid="10" grpId="0" animBg="1"/>
      <p:bldP spid="1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675" y="0"/>
            <a:ext cx="12125325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Co</a:t>
            </a:r>
          </a:p>
        </p:txBody>
      </p:sp>
      <p:pic>
        <p:nvPicPr>
          <p:cNvPr id="35843" name="Picture 2" descr="Mnemotechnické pomůcky v astronomii - PDF Free 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2181225"/>
            <a:ext cx="975360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4" name="TextovéPole 2"/>
          <p:cNvSpPr txBox="1">
            <a:spLocks noChangeArrowheads="1"/>
          </p:cNvSpPr>
          <p:nvPr/>
        </p:nvSpPr>
        <p:spPr bwMode="auto">
          <a:xfrm>
            <a:off x="212725" y="123825"/>
            <a:ext cx="65833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Co představuje obrázek?   Představuje Měsíční fáze.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03613" y="65088"/>
            <a:ext cx="3509962" cy="46196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09925" y="2105025"/>
            <a:ext cx="2049463" cy="24955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847" name="TextovéPole 6"/>
          <p:cNvSpPr txBox="1">
            <a:spLocks noChangeArrowheads="1"/>
          </p:cNvSpPr>
          <p:nvPr/>
        </p:nvSpPr>
        <p:spPr bwMode="auto">
          <a:xfrm flipH="1">
            <a:off x="258763" y="598488"/>
            <a:ext cx="5378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 označ kliknutím, kdy Měsíc dorůstá.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03613" y="4119563"/>
            <a:ext cx="1290637" cy="396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846263" y="4065588"/>
            <a:ext cx="746125" cy="4683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48313" y="4065588"/>
            <a:ext cx="1247775" cy="4508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431088" y="4065588"/>
            <a:ext cx="1614487" cy="4683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764713" y="4065588"/>
            <a:ext cx="738187" cy="4508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853" name="TextovéPole 13"/>
          <p:cNvSpPr txBox="1">
            <a:spLocks noChangeArrowheads="1"/>
          </p:cNvSpPr>
          <p:nvPr/>
        </p:nvSpPr>
        <p:spPr bwMode="auto">
          <a:xfrm flipH="1">
            <a:off x="258763" y="1008063"/>
            <a:ext cx="5378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 označ kliknutím, kdy Měsíc je v úplňku.  </a:t>
            </a:r>
          </a:p>
        </p:txBody>
      </p:sp>
      <p:sp>
        <p:nvSpPr>
          <p:cNvPr id="35854" name="TextovéPole 14"/>
          <p:cNvSpPr txBox="1">
            <a:spLocks noChangeArrowheads="1"/>
          </p:cNvSpPr>
          <p:nvPr/>
        </p:nvSpPr>
        <p:spPr bwMode="auto">
          <a:xfrm flipH="1">
            <a:off x="258763" y="1417638"/>
            <a:ext cx="5378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 označ kliknutím, kdy Měsíc couvá.</a:t>
            </a:r>
          </a:p>
        </p:txBody>
      </p:sp>
      <p:sp>
        <p:nvSpPr>
          <p:cNvPr id="35855" name="TextovéPole 15"/>
          <p:cNvSpPr txBox="1">
            <a:spLocks noChangeArrowheads="1"/>
          </p:cNvSpPr>
          <p:nvPr/>
        </p:nvSpPr>
        <p:spPr bwMode="auto">
          <a:xfrm flipH="1">
            <a:off x="258763" y="1879600"/>
            <a:ext cx="5378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 označ kliknutím, kdy je Měsíc v Novu.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5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3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15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3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15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30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150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ovéPole 1"/>
          <p:cNvSpPr txBox="1">
            <a:spLocks noChangeArrowheads="1"/>
          </p:cNvSpPr>
          <p:nvPr/>
        </p:nvSpPr>
        <p:spPr bwMode="auto">
          <a:xfrm>
            <a:off x="447675" y="393700"/>
            <a:ext cx="111569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nastane, když se Měsíc na své dráze dostane mezi Slunce a Zemi? Odpověz do notesu</a:t>
            </a:r>
          </a:p>
          <a:p>
            <a:r>
              <a:rPr lang="cs-CZ" altLang="cs-CZ" sz="2400"/>
              <a:t>a proveď kontrolu kliknutím na černý obdélník.</a:t>
            </a:r>
          </a:p>
        </p:txBody>
      </p:sp>
      <p:sp>
        <p:nvSpPr>
          <p:cNvPr id="36867" name="TextovéPole 2"/>
          <p:cNvSpPr txBox="1">
            <a:spLocks noChangeArrowheads="1"/>
          </p:cNvSpPr>
          <p:nvPr/>
        </p:nvSpPr>
        <p:spPr bwMode="auto">
          <a:xfrm>
            <a:off x="3484563" y="1368425"/>
            <a:ext cx="3238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Nastane zatmění Slunce.</a:t>
            </a:r>
          </a:p>
        </p:txBody>
      </p:sp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2225" y="2176463"/>
            <a:ext cx="2095500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144838" y="1223963"/>
            <a:ext cx="4070350" cy="5057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ovéPole 1"/>
          <p:cNvSpPr txBox="1">
            <a:spLocks noChangeArrowheads="1"/>
          </p:cNvSpPr>
          <p:nvPr/>
        </p:nvSpPr>
        <p:spPr bwMode="auto">
          <a:xfrm>
            <a:off x="447675" y="393700"/>
            <a:ext cx="112410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nastane, když se Země na své dráze dostane mezi Slunce a Měsíc ? Odpověz do notesu</a:t>
            </a:r>
          </a:p>
          <a:p>
            <a:r>
              <a:rPr lang="cs-CZ" altLang="cs-CZ" sz="2400"/>
              <a:t>a proveď kontrolu kliknutím na černý obdélník.</a:t>
            </a:r>
          </a:p>
        </p:txBody>
      </p:sp>
      <p:sp>
        <p:nvSpPr>
          <p:cNvPr id="37891" name="TextovéPole 2"/>
          <p:cNvSpPr txBox="1">
            <a:spLocks noChangeArrowheads="1"/>
          </p:cNvSpPr>
          <p:nvPr/>
        </p:nvSpPr>
        <p:spPr bwMode="auto">
          <a:xfrm>
            <a:off x="3484563" y="1368425"/>
            <a:ext cx="33099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Nastane zatmění Měsíce.</a:t>
            </a:r>
          </a:p>
        </p:txBody>
      </p:sp>
      <p:pic>
        <p:nvPicPr>
          <p:cNvPr id="37892" name="Picture 2" descr="sche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838" y="2563813"/>
            <a:ext cx="7096125" cy="246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12763" y="1266825"/>
            <a:ext cx="8008937" cy="5057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5" name="TextovéPole 61"/>
          <p:cNvSpPr txBox="1">
            <a:spLocks noChangeArrowheads="1"/>
          </p:cNvSpPr>
          <p:nvPr/>
        </p:nvSpPr>
        <p:spPr bwMode="auto">
          <a:xfrm>
            <a:off x="1765300" y="3463925"/>
            <a:ext cx="2589213" cy="46196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latin typeface="+mn-lt"/>
                <a:ea typeface="Arial Unicode MS" pitchFamily="34" charset="-128"/>
              </a:rPr>
              <a:t>bodový zdroj světla</a:t>
            </a:r>
          </a:p>
        </p:txBody>
      </p:sp>
      <p:sp>
        <p:nvSpPr>
          <p:cNvPr id="18" name="Volný tvar 17"/>
          <p:cNvSpPr/>
          <p:nvPr/>
        </p:nvSpPr>
        <p:spPr bwMode="auto">
          <a:xfrm>
            <a:off x="8291513" y="604838"/>
            <a:ext cx="1368425" cy="4103687"/>
          </a:xfrm>
          <a:custGeom>
            <a:avLst/>
            <a:gdLst>
              <a:gd name="connsiteX0" fmla="*/ 0 w 1080120"/>
              <a:gd name="connsiteY0" fmla="*/ 0 h 2376264"/>
              <a:gd name="connsiteX1" fmla="*/ 1080120 w 1080120"/>
              <a:gd name="connsiteY1" fmla="*/ 0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376264"/>
              <a:gd name="connsiteX1" fmla="*/ 1080120 w 1080120"/>
              <a:gd name="connsiteY1" fmla="*/ 504056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736304"/>
              <a:gd name="connsiteX1" fmla="*/ 1080120 w 1080120"/>
              <a:gd name="connsiteY1" fmla="*/ 504056 h 2736304"/>
              <a:gd name="connsiteX2" fmla="*/ 1080120 w 1080120"/>
              <a:gd name="connsiteY2" fmla="*/ 2736304 h 2736304"/>
              <a:gd name="connsiteX3" fmla="*/ 0 w 1080120"/>
              <a:gd name="connsiteY3" fmla="*/ 2376264 h 2736304"/>
              <a:gd name="connsiteX4" fmla="*/ 0 w 1080120"/>
              <a:gd name="connsiteY4" fmla="*/ 0 h 2736304"/>
              <a:gd name="connsiteX0" fmla="*/ 0 w 1080120"/>
              <a:gd name="connsiteY0" fmla="*/ 0 h 2880320"/>
              <a:gd name="connsiteX1" fmla="*/ 1080120 w 1080120"/>
              <a:gd name="connsiteY1" fmla="*/ 504056 h 2880320"/>
              <a:gd name="connsiteX2" fmla="*/ 1080120 w 1080120"/>
              <a:gd name="connsiteY2" fmla="*/ 2880320 h 2880320"/>
              <a:gd name="connsiteX3" fmla="*/ 0 w 1080120"/>
              <a:gd name="connsiteY3" fmla="*/ 2376264 h 2880320"/>
              <a:gd name="connsiteX4" fmla="*/ 0 w 1080120"/>
              <a:gd name="connsiteY4" fmla="*/ 0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120" h="2880320">
                <a:moveTo>
                  <a:pt x="0" y="0"/>
                </a:moveTo>
                <a:lnTo>
                  <a:pt x="1080120" y="504056"/>
                </a:lnTo>
                <a:lnTo>
                  <a:pt x="1080120" y="2880320"/>
                </a:lnTo>
                <a:lnTo>
                  <a:pt x="0" y="2376264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83" name="TextovéPole 63"/>
          <p:cNvSpPr txBox="1">
            <a:spLocks noChangeArrowheads="1"/>
          </p:cNvSpPr>
          <p:nvPr/>
        </p:nvSpPr>
        <p:spPr bwMode="auto">
          <a:xfrm>
            <a:off x="10167938" y="3252788"/>
            <a:ext cx="1100137" cy="46196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latin typeface="+mn-lt"/>
                <a:ea typeface="Arial Unicode MS" pitchFamily="34" charset="-128"/>
              </a:rPr>
              <a:t>stínítko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4943475" y="333375"/>
            <a:ext cx="2016125" cy="4565650"/>
            <a:chOff x="3419475" y="333375"/>
            <a:chExt cx="2016125" cy="4565353"/>
          </a:xfrm>
        </p:grpSpPr>
        <p:grpSp>
          <p:nvGrpSpPr>
            <p:cNvPr id="38930" name="Skupina 24"/>
            <p:cNvGrpSpPr>
              <a:grpSpLocks/>
            </p:cNvGrpSpPr>
            <p:nvPr/>
          </p:nvGrpSpPr>
          <p:grpSpPr bwMode="auto">
            <a:xfrm>
              <a:off x="3995738" y="333375"/>
              <a:ext cx="1439862" cy="4103688"/>
              <a:chOff x="3995738" y="333375"/>
              <a:chExt cx="1439862" cy="4103688"/>
            </a:xfrm>
          </p:grpSpPr>
          <p:sp>
            <p:nvSpPr>
              <p:cNvPr id="17" name="Volný tvar 16"/>
              <p:cNvSpPr/>
              <p:nvPr/>
            </p:nvSpPr>
            <p:spPr bwMode="auto">
              <a:xfrm>
                <a:off x="3995738" y="333375"/>
                <a:ext cx="1439862" cy="4103421"/>
              </a:xfrm>
              <a:custGeom>
                <a:avLst/>
                <a:gdLst>
                  <a:gd name="connsiteX0" fmla="*/ 0 w 1080120"/>
                  <a:gd name="connsiteY0" fmla="*/ 0 h 2376264"/>
                  <a:gd name="connsiteX1" fmla="*/ 1080120 w 1080120"/>
                  <a:gd name="connsiteY1" fmla="*/ 0 h 2376264"/>
                  <a:gd name="connsiteX2" fmla="*/ 1080120 w 1080120"/>
                  <a:gd name="connsiteY2" fmla="*/ 2376264 h 2376264"/>
                  <a:gd name="connsiteX3" fmla="*/ 0 w 1080120"/>
                  <a:gd name="connsiteY3" fmla="*/ 2376264 h 2376264"/>
                  <a:gd name="connsiteX4" fmla="*/ 0 w 1080120"/>
                  <a:gd name="connsiteY4" fmla="*/ 0 h 2376264"/>
                  <a:gd name="connsiteX0" fmla="*/ 0 w 1080120"/>
                  <a:gd name="connsiteY0" fmla="*/ 0 h 2376264"/>
                  <a:gd name="connsiteX1" fmla="*/ 1080120 w 1080120"/>
                  <a:gd name="connsiteY1" fmla="*/ 504056 h 2376264"/>
                  <a:gd name="connsiteX2" fmla="*/ 1080120 w 1080120"/>
                  <a:gd name="connsiteY2" fmla="*/ 2376264 h 2376264"/>
                  <a:gd name="connsiteX3" fmla="*/ 0 w 1080120"/>
                  <a:gd name="connsiteY3" fmla="*/ 2376264 h 2376264"/>
                  <a:gd name="connsiteX4" fmla="*/ 0 w 1080120"/>
                  <a:gd name="connsiteY4" fmla="*/ 0 h 2376264"/>
                  <a:gd name="connsiteX0" fmla="*/ 0 w 1080120"/>
                  <a:gd name="connsiteY0" fmla="*/ 0 h 2736304"/>
                  <a:gd name="connsiteX1" fmla="*/ 1080120 w 1080120"/>
                  <a:gd name="connsiteY1" fmla="*/ 504056 h 2736304"/>
                  <a:gd name="connsiteX2" fmla="*/ 1080120 w 1080120"/>
                  <a:gd name="connsiteY2" fmla="*/ 2736304 h 2736304"/>
                  <a:gd name="connsiteX3" fmla="*/ 0 w 1080120"/>
                  <a:gd name="connsiteY3" fmla="*/ 2376264 h 2736304"/>
                  <a:gd name="connsiteX4" fmla="*/ 0 w 1080120"/>
                  <a:gd name="connsiteY4" fmla="*/ 0 h 2736304"/>
                  <a:gd name="connsiteX0" fmla="*/ 0 w 1080120"/>
                  <a:gd name="connsiteY0" fmla="*/ 0 h 2880320"/>
                  <a:gd name="connsiteX1" fmla="*/ 1080120 w 1080120"/>
                  <a:gd name="connsiteY1" fmla="*/ 504056 h 2880320"/>
                  <a:gd name="connsiteX2" fmla="*/ 1080120 w 1080120"/>
                  <a:gd name="connsiteY2" fmla="*/ 2880320 h 2880320"/>
                  <a:gd name="connsiteX3" fmla="*/ 0 w 1080120"/>
                  <a:gd name="connsiteY3" fmla="*/ 2376264 h 2880320"/>
                  <a:gd name="connsiteX4" fmla="*/ 0 w 1080120"/>
                  <a:gd name="connsiteY4" fmla="*/ 0 h 2880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80120" h="2880320">
                    <a:moveTo>
                      <a:pt x="0" y="0"/>
                    </a:moveTo>
                    <a:lnTo>
                      <a:pt x="1080120" y="504056"/>
                    </a:lnTo>
                    <a:lnTo>
                      <a:pt x="1080120" y="2880320"/>
                    </a:lnTo>
                    <a:lnTo>
                      <a:pt x="0" y="237626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2" name="Elipsa 21"/>
              <p:cNvSpPr/>
              <p:nvPr/>
            </p:nvSpPr>
            <p:spPr bwMode="auto">
              <a:xfrm>
                <a:off x="4500563" y="2060463"/>
                <a:ext cx="215900" cy="50479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079" name="TextovéPole 67"/>
            <p:cNvSpPr txBox="1">
              <a:spLocks noChangeArrowheads="1"/>
            </p:cNvSpPr>
            <p:nvPr/>
          </p:nvSpPr>
          <p:spPr bwMode="auto">
            <a:xfrm>
              <a:off x="3419475" y="4436796"/>
              <a:ext cx="2003425" cy="461932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cs-CZ" altLang="cs-CZ" sz="1800" dirty="0">
                  <a:latin typeface="Arial Unicode MS" pitchFamily="34" charset="-128"/>
                  <a:ea typeface="Arial Unicode MS" pitchFamily="34" charset="-128"/>
                </a:rPr>
                <a:t> </a:t>
              </a:r>
              <a:r>
                <a:rPr lang="cs-CZ" altLang="cs-CZ" sz="2400" dirty="0">
                  <a:latin typeface="+mn-lt"/>
                  <a:ea typeface="Arial Unicode MS" pitchFamily="34" charset="-128"/>
                </a:rPr>
                <a:t>kruhová clona</a:t>
              </a:r>
            </a:p>
          </p:txBody>
        </p:sp>
      </p:grp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2640013" y="1916113"/>
            <a:ext cx="647700" cy="1184275"/>
            <a:chOff x="2640013" y="1916114"/>
            <a:chExt cx="647700" cy="1184275"/>
          </a:xfrm>
        </p:grpSpPr>
        <p:grpSp>
          <p:nvGrpSpPr>
            <p:cNvPr id="38923" name="Skupina 23"/>
            <p:cNvGrpSpPr>
              <a:grpSpLocks/>
            </p:cNvGrpSpPr>
            <p:nvPr/>
          </p:nvGrpSpPr>
          <p:grpSpPr bwMode="auto">
            <a:xfrm>
              <a:off x="2640013" y="1916114"/>
              <a:ext cx="647700" cy="1184275"/>
              <a:chOff x="1115580" y="2709231"/>
              <a:chExt cx="648133" cy="1183319"/>
            </a:xfrm>
          </p:grpSpPr>
          <p:sp>
            <p:nvSpPr>
              <p:cNvPr id="14" name="Vývojový diagram: spojka 13"/>
              <p:cNvSpPr/>
              <p:nvPr/>
            </p:nvSpPr>
            <p:spPr bwMode="auto">
              <a:xfrm>
                <a:off x="1115580" y="2709231"/>
                <a:ext cx="648133" cy="647177"/>
              </a:xfrm>
              <a:prstGeom prst="flowChartConnector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2" name="Volný tvar 11"/>
              <p:cNvSpPr/>
              <p:nvPr/>
            </p:nvSpPr>
            <p:spPr bwMode="auto">
              <a:xfrm>
                <a:off x="1253784" y="3324684"/>
                <a:ext cx="425734" cy="567866"/>
              </a:xfrm>
              <a:custGeom>
                <a:avLst/>
                <a:gdLst>
                  <a:gd name="connsiteX0" fmla="*/ 13610 w 424974"/>
                  <a:gd name="connsiteY0" fmla="*/ 0 h 568569"/>
                  <a:gd name="connsiteX1" fmla="*/ 29109 w 424974"/>
                  <a:gd name="connsiteY1" fmla="*/ 61994 h 568569"/>
                  <a:gd name="connsiteX2" fmla="*/ 91102 w 424974"/>
                  <a:gd name="connsiteY2" fmla="*/ 92990 h 568569"/>
                  <a:gd name="connsiteX3" fmla="*/ 29109 w 424974"/>
                  <a:gd name="connsiteY3" fmla="*/ 154983 h 568569"/>
                  <a:gd name="connsiteX4" fmla="*/ 13610 w 424974"/>
                  <a:gd name="connsiteY4" fmla="*/ 201478 h 568569"/>
                  <a:gd name="connsiteX5" fmla="*/ 60105 w 424974"/>
                  <a:gd name="connsiteY5" fmla="*/ 232475 h 568569"/>
                  <a:gd name="connsiteX6" fmla="*/ 75604 w 424974"/>
                  <a:gd name="connsiteY6" fmla="*/ 278970 h 568569"/>
                  <a:gd name="connsiteX7" fmla="*/ 13610 w 424974"/>
                  <a:gd name="connsiteY7" fmla="*/ 356461 h 568569"/>
                  <a:gd name="connsiteX8" fmla="*/ 75604 w 424974"/>
                  <a:gd name="connsiteY8" fmla="*/ 449451 h 568569"/>
                  <a:gd name="connsiteX9" fmla="*/ 91102 w 424974"/>
                  <a:gd name="connsiteY9" fmla="*/ 495946 h 568569"/>
                  <a:gd name="connsiteX10" fmla="*/ 184092 w 424974"/>
                  <a:gd name="connsiteY10" fmla="*/ 542441 h 568569"/>
                  <a:gd name="connsiteX11" fmla="*/ 370071 w 424974"/>
                  <a:gd name="connsiteY11" fmla="*/ 480448 h 568569"/>
                  <a:gd name="connsiteX12" fmla="*/ 385570 w 424974"/>
                  <a:gd name="connsiteY12" fmla="*/ 433953 h 568569"/>
                  <a:gd name="connsiteX13" fmla="*/ 370071 w 424974"/>
                  <a:gd name="connsiteY13" fmla="*/ 387458 h 568569"/>
                  <a:gd name="connsiteX14" fmla="*/ 370071 w 424974"/>
                  <a:gd name="connsiteY14" fmla="*/ 340963 h 568569"/>
                  <a:gd name="connsiteX15" fmla="*/ 354573 w 424974"/>
                  <a:gd name="connsiteY15" fmla="*/ 278970 h 568569"/>
                  <a:gd name="connsiteX16" fmla="*/ 323576 w 424974"/>
                  <a:gd name="connsiteY16" fmla="*/ 232475 h 568569"/>
                  <a:gd name="connsiteX17" fmla="*/ 370071 w 424974"/>
                  <a:gd name="connsiteY17" fmla="*/ 201478 h 568569"/>
                  <a:gd name="connsiteX18" fmla="*/ 323576 w 424974"/>
                  <a:gd name="connsiteY18" fmla="*/ 108489 h 568569"/>
                  <a:gd name="connsiteX19" fmla="*/ 339075 w 424974"/>
                  <a:gd name="connsiteY19" fmla="*/ 30997 h 568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24974" h="568569">
                    <a:moveTo>
                      <a:pt x="13610" y="0"/>
                    </a:moveTo>
                    <a:cubicBezTo>
                      <a:pt x="18776" y="20665"/>
                      <a:pt x="15473" y="45630"/>
                      <a:pt x="29109" y="61994"/>
                    </a:cubicBezTo>
                    <a:cubicBezTo>
                      <a:pt x="43899" y="79742"/>
                      <a:pt x="79215" y="73179"/>
                      <a:pt x="91102" y="92990"/>
                    </a:cubicBezTo>
                    <a:cubicBezTo>
                      <a:pt x="118655" y="138911"/>
                      <a:pt x="42885" y="150391"/>
                      <a:pt x="29109" y="154983"/>
                    </a:cubicBezTo>
                    <a:cubicBezTo>
                      <a:pt x="23943" y="170481"/>
                      <a:pt x="7543" y="186310"/>
                      <a:pt x="13610" y="201478"/>
                    </a:cubicBezTo>
                    <a:cubicBezTo>
                      <a:pt x="20528" y="218773"/>
                      <a:pt x="48469" y="217930"/>
                      <a:pt x="60105" y="232475"/>
                    </a:cubicBezTo>
                    <a:cubicBezTo>
                      <a:pt x="70311" y="245232"/>
                      <a:pt x="70438" y="263472"/>
                      <a:pt x="75604" y="278970"/>
                    </a:cubicBezTo>
                    <a:cubicBezTo>
                      <a:pt x="55423" y="292424"/>
                      <a:pt x="0" y="315630"/>
                      <a:pt x="13610" y="356461"/>
                    </a:cubicBezTo>
                    <a:cubicBezTo>
                      <a:pt x="25391" y="391803"/>
                      <a:pt x="75604" y="449451"/>
                      <a:pt x="75604" y="449451"/>
                    </a:cubicBezTo>
                    <a:cubicBezTo>
                      <a:pt x="80770" y="464949"/>
                      <a:pt x="80897" y="483189"/>
                      <a:pt x="91102" y="495946"/>
                    </a:cubicBezTo>
                    <a:cubicBezTo>
                      <a:pt x="112953" y="523260"/>
                      <a:pt x="153462" y="532231"/>
                      <a:pt x="184092" y="542441"/>
                    </a:cubicBezTo>
                    <a:cubicBezTo>
                      <a:pt x="313752" y="529475"/>
                      <a:pt x="326011" y="568569"/>
                      <a:pt x="370071" y="480448"/>
                    </a:cubicBezTo>
                    <a:cubicBezTo>
                      <a:pt x="377377" y="465836"/>
                      <a:pt x="380404" y="449451"/>
                      <a:pt x="385570" y="433953"/>
                    </a:cubicBezTo>
                    <a:cubicBezTo>
                      <a:pt x="380404" y="418455"/>
                      <a:pt x="380277" y="400215"/>
                      <a:pt x="370071" y="387458"/>
                    </a:cubicBezTo>
                    <a:cubicBezTo>
                      <a:pt x="332120" y="340020"/>
                      <a:pt x="286490" y="368823"/>
                      <a:pt x="370071" y="340963"/>
                    </a:cubicBezTo>
                    <a:cubicBezTo>
                      <a:pt x="424974" y="258609"/>
                      <a:pt x="405720" y="319887"/>
                      <a:pt x="354573" y="278970"/>
                    </a:cubicBezTo>
                    <a:cubicBezTo>
                      <a:pt x="340028" y="267334"/>
                      <a:pt x="333908" y="247973"/>
                      <a:pt x="323576" y="232475"/>
                    </a:cubicBezTo>
                    <a:cubicBezTo>
                      <a:pt x="339074" y="222143"/>
                      <a:pt x="363153" y="218772"/>
                      <a:pt x="370071" y="201478"/>
                    </a:cubicBezTo>
                    <a:cubicBezTo>
                      <a:pt x="378092" y="181425"/>
                      <a:pt x="330104" y="118280"/>
                      <a:pt x="323576" y="108489"/>
                    </a:cubicBezTo>
                    <a:cubicBezTo>
                      <a:pt x="342342" y="52192"/>
                      <a:pt x="339075" y="78331"/>
                      <a:pt x="339075" y="30997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3" name="Volný tvar 12"/>
              <p:cNvSpPr/>
              <p:nvPr/>
            </p:nvSpPr>
            <p:spPr bwMode="auto">
              <a:xfrm>
                <a:off x="1298264" y="3448409"/>
                <a:ext cx="373312" cy="263312"/>
              </a:xfrm>
              <a:custGeom>
                <a:avLst/>
                <a:gdLst>
                  <a:gd name="connsiteX0" fmla="*/ 0 w 371959"/>
                  <a:gd name="connsiteY0" fmla="*/ 216976 h 263471"/>
                  <a:gd name="connsiteX1" fmla="*/ 232474 w 371959"/>
                  <a:gd name="connsiteY1" fmla="*/ 263471 h 263471"/>
                  <a:gd name="connsiteX2" fmla="*/ 356461 w 371959"/>
                  <a:gd name="connsiteY2" fmla="*/ 216976 h 263471"/>
                  <a:gd name="connsiteX3" fmla="*/ 371959 w 371959"/>
                  <a:gd name="connsiteY3" fmla="*/ 170481 h 263471"/>
                  <a:gd name="connsiteX4" fmla="*/ 325464 w 371959"/>
                  <a:gd name="connsiteY4" fmla="*/ 139485 h 263471"/>
                  <a:gd name="connsiteX5" fmla="*/ 139485 w 371959"/>
                  <a:gd name="connsiteY5" fmla="*/ 92990 h 263471"/>
                  <a:gd name="connsiteX6" fmla="*/ 92990 w 371959"/>
                  <a:gd name="connsiteY6" fmla="*/ 77491 h 263471"/>
                  <a:gd name="connsiteX7" fmla="*/ 46495 w 371959"/>
                  <a:gd name="connsiteY7" fmla="*/ 46495 h 263471"/>
                  <a:gd name="connsiteX8" fmla="*/ 139485 w 371959"/>
                  <a:gd name="connsiteY8" fmla="*/ 15498 h 263471"/>
                  <a:gd name="connsiteX9" fmla="*/ 185980 w 371959"/>
                  <a:gd name="connsiteY9" fmla="*/ 0 h 263471"/>
                  <a:gd name="connsiteX10" fmla="*/ 263471 w 371959"/>
                  <a:gd name="connsiteY10" fmla="*/ 0 h 2634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71959" h="263471">
                    <a:moveTo>
                      <a:pt x="0" y="216976"/>
                    </a:moveTo>
                    <a:cubicBezTo>
                      <a:pt x="137370" y="262767"/>
                      <a:pt x="60516" y="244365"/>
                      <a:pt x="232474" y="263471"/>
                    </a:cubicBezTo>
                    <a:cubicBezTo>
                      <a:pt x="274481" y="255070"/>
                      <a:pt x="326055" y="254984"/>
                      <a:pt x="356461" y="216976"/>
                    </a:cubicBezTo>
                    <a:cubicBezTo>
                      <a:pt x="366666" y="204219"/>
                      <a:pt x="366793" y="185979"/>
                      <a:pt x="371959" y="170481"/>
                    </a:cubicBezTo>
                    <a:cubicBezTo>
                      <a:pt x="356461" y="160149"/>
                      <a:pt x="342969" y="145850"/>
                      <a:pt x="325464" y="139485"/>
                    </a:cubicBezTo>
                    <a:cubicBezTo>
                      <a:pt x="154822" y="77433"/>
                      <a:pt x="255803" y="131764"/>
                      <a:pt x="139485" y="92990"/>
                    </a:cubicBezTo>
                    <a:cubicBezTo>
                      <a:pt x="123987" y="87824"/>
                      <a:pt x="107602" y="84797"/>
                      <a:pt x="92990" y="77491"/>
                    </a:cubicBezTo>
                    <a:cubicBezTo>
                      <a:pt x="76330" y="69161"/>
                      <a:pt x="61993" y="56827"/>
                      <a:pt x="46495" y="46495"/>
                    </a:cubicBezTo>
                    <a:lnTo>
                      <a:pt x="139485" y="15498"/>
                    </a:lnTo>
                    <a:cubicBezTo>
                      <a:pt x="154983" y="10332"/>
                      <a:pt x="169643" y="0"/>
                      <a:pt x="185980" y="0"/>
                    </a:cubicBezTo>
                    <a:lnTo>
                      <a:pt x="263471" y="0"/>
                    </a:ln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" name="Oblouk 1"/>
            <p:cNvSpPr/>
            <p:nvPr/>
          </p:nvSpPr>
          <p:spPr>
            <a:xfrm>
              <a:off x="2776538" y="2273301"/>
              <a:ext cx="46037" cy="568325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Oblouk 18"/>
            <p:cNvSpPr/>
            <p:nvPr/>
          </p:nvSpPr>
          <p:spPr>
            <a:xfrm>
              <a:off x="3076575" y="2263776"/>
              <a:ext cx="46038" cy="568325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" name="Volný tvar: obrazec 2"/>
            <p:cNvSpPr/>
            <p:nvPr/>
          </p:nvSpPr>
          <p:spPr>
            <a:xfrm>
              <a:off x="2797175" y="2290764"/>
              <a:ext cx="301625" cy="44450"/>
            </a:xfrm>
            <a:custGeom>
              <a:avLst/>
              <a:gdLst>
                <a:gd name="connsiteX0" fmla="*/ 0 w 301841"/>
                <a:gd name="connsiteY0" fmla="*/ 0 h 44421"/>
                <a:gd name="connsiteX1" fmla="*/ 88777 w 301841"/>
                <a:gd name="connsiteY1" fmla="*/ 44388 h 44421"/>
                <a:gd name="connsiteX2" fmla="*/ 124287 w 301841"/>
                <a:gd name="connsiteY2" fmla="*/ 8878 h 44421"/>
                <a:gd name="connsiteX3" fmla="*/ 159798 w 301841"/>
                <a:gd name="connsiteY3" fmla="*/ 17755 h 44421"/>
                <a:gd name="connsiteX4" fmla="*/ 204186 w 301841"/>
                <a:gd name="connsiteY4" fmla="*/ 0 h 44421"/>
                <a:gd name="connsiteX5" fmla="*/ 230819 w 301841"/>
                <a:gd name="connsiteY5" fmla="*/ 44388 h 44421"/>
                <a:gd name="connsiteX6" fmla="*/ 301841 w 301841"/>
                <a:gd name="connsiteY6" fmla="*/ 17755 h 44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1841" h="44421">
                  <a:moveTo>
                    <a:pt x="0" y="0"/>
                  </a:moveTo>
                  <a:cubicBezTo>
                    <a:pt x="29592" y="14796"/>
                    <a:pt x="55776" y="42031"/>
                    <a:pt x="88777" y="44388"/>
                  </a:cubicBezTo>
                  <a:cubicBezTo>
                    <a:pt x="105474" y="45581"/>
                    <a:pt x="108613" y="14756"/>
                    <a:pt x="124287" y="8878"/>
                  </a:cubicBezTo>
                  <a:cubicBezTo>
                    <a:pt x="135711" y="4594"/>
                    <a:pt x="147961" y="14796"/>
                    <a:pt x="159798" y="17755"/>
                  </a:cubicBezTo>
                  <a:cubicBezTo>
                    <a:pt x="174594" y="11837"/>
                    <a:pt x="188250" y="0"/>
                    <a:pt x="204186" y="0"/>
                  </a:cubicBezTo>
                  <a:cubicBezTo>
                    <a:pt x="220436" y="0"/>
                    <a:pt x="228377" y="37062"/>
                    <a:pt x="230819" y="44388"/>
                  </a:cubicBezTo>
                  <a:lnTo>
                    <a:pt x="301841" y="17755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8919" name="TextovéPole 8"/>
          <p:cNvSpPr txBox="1">
            <a:spLocks noChangeArrowheads="1"/>
          </p:cNvSpPr>
          <p:nvPr/>
        </p:nvSpPr>
        <p:spPr bwMode="auto">
          <a:xfrm>
            <a:off x="541338" y="333375"/>
            <a:ext cx="4227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Které pomůcky jsou na obrázku?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801813" y="3470275"/>
            <a:ext cx="2522537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943475" y="4437063"/>
            <a:ext cx="2003425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0158413" y="3209925"/>
            <a:ext cx="1143000" cy="5207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Vývojový diagram: postup 106"/>
          <p:cNvSpPr/>
          <p:nvPr/>
        </p:nvSpPr>
        <p:spPr>
          <a:xfrm>
            <a:off x="1524000" y="30163"/>
            <a:ext cx="9144000" cy="6858000"/>
          </a:xfrm>
          <a:prstGeom prst="flowChartProcess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8328025" y="549275"/>
            <a:ext cx="1368425" cy="4103688"/>
          </a:xfrm>
          <a:custGeom>
            <a:avLst/>
            <a:gdLst>
              <a:gd name="connsiteX0" fmla="*/ 0 w 1080120"/>
              <a:gd name="connsiteY0" fmla="*/ 0 h 2376264"/>
              <a:gd name="connsiteX1" fmla="*/ 1080120 w 1080120"/>
              <a:gd name="connsiteY1" fmla="*/ 0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376264"/>
              <a:gd name="connsiteX1" fmla="*/ 1080120 w 1080120"/>
              <a:gd name="connsiteY1" fmla="*/ 504056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736304"/>
              <a:gd name="connsiteX1" fmla="*/ 1080120 w 1080120"/>
              <a:gd name="connsiteY1" fmla="*/ 504056 h 2736304"/>
              <a:gd name="connsiteX2" fmla="*/ 1080120 w 1080120"/>
              <a:gd name="connsiteY2" fmla="*/ 2736304 h 2736304"/>
              <a:gd name="connsiteX3" fmla="*/ 0 w 1080120"/>
              <a:gd name="connsiteY3" fmla="*/ 2376264 h 2736304"/>
              <a:gd name="connsiteX4" fmla="*/ 0 w 1080120"/>
              <a:gd name="connsiteY4" fmla="*/ 0 h 2736304"/>
              <a:gd name="connsiteX0" fmla="*/ 0 w 1080120"/>
              <a:gd name="connsiteY0" fmla="*/ 0 h 2880320"/>
              <a:gd name="connsiteX1" fmla="*/ 1080120 w 1080120"/>
              <a:gd name="connsiteY1" fmla="*/ 504056 h 2880320"/>
              <a:gd name="connsiteX2" fmla="*/ 1080120 w 1080120"/>
              <a:gd name="connsiteY2" fmla="*/ 2880320 h 2880320"/>
              <a:gd name="connsiteX3" fmla="*/ 0 w 1080120"/>
              <a:gd name="connsiteY3" fmla="*/ 2376264 h 2880320"/>
              <a:gd name="connsiteX4" fmla="*/ 0 w 1080120"/>
              <a:gd name="connsiteY4" fmla="*/ 0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120" h="2880320">
                <a:moveTo>
                  <a:pt x="0" y="0"/>
                </a:moveTo>
                <a:lnTo>
                  <a:pt x="1080120" y="504056"/>
                </a:lnTo>
                <a:lnTo>
                  <a:pt x="1080120" y="2880320"/>
                </a:lnTo>
                <a:lnTo>
                  <a:pt x="0" y="2376264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04" name="TextovéPole 61"/>
          <p:cNvSpPr txBox="1">
            <a:spLocks noChangeArrowheads="1"/>
          </p:cNvSpPr>
          <p:nvPr/>
        </p:nvSpPr>
        <p:spPr bwMode="auto">
          <a:xfrm>
            <a:off x="1919288" y="3357563"/>
            <a:ext cx="2139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bodový zdroj světla</a:t>
            </a:r>
          </a:p>
        </p:txBody>
      </p:sp>
      <p:sp>
        <p:nvSpPr>
          <p:cNvPr id="4105" name="TextovéPole 63"/>
          <p:cNvSpPr txBox="1">
            <a:spLocks noChangeArrowheads="1"/>
          </p:cNvSpPr>
          <p:nvPr/>
        </p:nvSpPr>
        <p:spPr bwMode="auto">
          <a:xfrm>
            <a:off x="8256588" y="4365625"/>
            <a:ext cx="920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stínítko</a:t>
            </a:r>
          </a:p>
        </p:txBody>
      </p:sp>
      <p:sp>
        <p:nvSpPr>
          <p:cNvPr id="4106" name="TextovéPole 64"/>
          <p:cNvSpPr txBox="1">
            <a:spLocks noChangeArrowheads="1"/>
          </p:cNvSpPr>
          <p:nvPr/>
        </p:nvSpPr>
        <p:spPr bwMode="auto">
          <a:xfrm>
            <a:off x="6959600" y="2997200"/>
            <a:ext cx="2119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světelný kužel</a:t>
            </a:r>
          </a:p>
        </p:txBody>
      </p:sp>
      <p:sp>
        <p:nvSpPr>
          <p:cNvPr id="4108" name="TextovéPole 66"/>
          <p:cNvSpPr txBox="1">
            <a:spLocks noChangeArrowheads="1"/>
          </p:cNvSpPr>
          <p:nvPr/>
        </p:nvSpPr>
        <p:spPr bwMode="auto">
          <a:xfrm>
            <a:off x="8408988" y="1568450"/>
            <a:ext cx="21066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  </a:t>
            </a:r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světelný kruh</a:t>
            </a:r>
          </a:p>
        </p:txBody>
      </p:sp>
      <p:sp>
        <p:nvSpPr>
          <p:cNvPr id="4109" name="TextovéPole 67"/>
          <p:cNvSpPr txBox="1">
            <a:spLocks noChangeArrowheads="1"/>
          </p:cNvSpPr>
          <p:nvPr/>
        </p:nvSpPr>
        <p:spPr bwMode="auto">
          <a:xfrm>
            <a:off x="4511675" y="4292600"/>
            <a:ext cx="16589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 </a:t>
            </a:r>
            <a:r>
              <a:rPr lang="cs-CZ" altLang="cs-CZ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kruhová clona</a:t>
            </a:r>
          </a:p>
        </p:txBody>
      </p:sp>
      <p:sp>
        <p:nvSpPr>
          <p:cNvPr id="39945" name="TextovéPole 105"/>
          <p:cNvSpPr txBox="1">
            <a:spLocks noChangeArrowheads="1"/>
          </p:cNvSpPr>
          <p:nvPr/>
        </p:nvSpPr>
        <p:spPr bwMode="auto">
          <a:xfrm>
            <a:off x="1774825" y="5949950"/>
            <a:ext cx="4957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FF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Vytvoří  rozbíhavý světelný svazek</a:t>
            </a:r>
            <a:r>
              <a:rPr lang="cs-CZ" altLang="cs-CZ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</p:txBody>
      </p:sp>
      <p:grpSp>
        <p:nvGrpSpPr>
          <p:cNvPr id="39946" name="Skupina 51"/>
          <p:cNvGrpSpPr>
            <a:grpSpLocks/>
          </p:cNvGrpSpPr>
          <p:nvPr/>
        </p:nvGrpSpPr>
        <p:grpSpPr bwMode="auto">
          <a:xfrm>
            <a:off x="2640013" y="2708275"/>
            <a:ext cx="423862" cy="568325"/>
            <a:chOff x="1111250" y="1957388"/>
            <a:chExt cx="423863" cy="568325"/>
          </a:xfrm>
        </p:grpSpPr>
        <p:sp>
          <p:nvSpPr>
            <p:cNvPr id="7" name="Volný tvar 6"/>
            <p:cNvSpPr/>
            <p:nvPr/>
          </p:nvSpPr>
          <p:spPr bwMode="auto">
            <a:xfrm>
              <a:off x="1111250" y="1957388"/>
              <a:ext cx="423863" cy="568325"/>
            </a:xfrm>
            <a:custGeom>
              <a:avLst/>
              <a:gdLst>
                <a:gd name="connsiteX0" fmla="*/ 13610 w 424974"/>
                <a:gd name="connsiteY0" fmla="*/ 0 h 568569"/>
                <a:gd name="connsiteX1" fmla="*/ 29109 w 424974"/>
                <a:gd name="connsiteY1" fmla="*/ 61994 h 568569"/>
                <a:gd name="connsiteX2" fmla="*/ 91102 w 424974"/>
                <a:gd name="connsiteY2" fmla="*/ 92990 h 568569"/>
                <a:gd name="connsiteX3" fmla="*/ 29109 w 424974"/>
                <a:gd name="connsiteY3" fmla="*/ 154983 h 568569"/>
                <a:gd name="connsiteX4" fmla="*/ 13610 w 424974"/>
                <a:gd name="connsiteY4" fmla="*/ 201478 h 568569"/>
                <a:gd name="connsiteX5" fmla="*/ 60105 w 424974"/>
                <a:gd name="connsiteY5" fmla="*/ 232475 h 568569"/>
                <a:gd name="connsiteX6" fmla="*/ 75604 w 424974"/>
                <a:gd name="connsiteY6" fmla="*/ 278970 h 568569"/>
                <a:gd name="connsiteX7" fmla="*/ 13610 w 424974"/>
                <a:gd name="connsiteY7" fmla="*/ 356461 h 568569"/>
                <a:gd name="connsiteX8" fmla="*/ 75604 w 424974"/>
                <a:gd name="connsiteY8" fmla="*/ 449451 h 568569"/>
                <a:gd name="connsiteX9" fmla="*/ 91102 w 424974"/>
                <a:gd name="connsiteY9" fmla="*/ 495946 h 568569"/>
                <a:gd name="connsiteX10" fmla="*/ 184092 w 424974"/>
                <a:gd name="connsiteY10" fmla="*/ 542441 h 568569"/>
                <a:gd name="connsiteX11" fmla="*/ 370071 w 424974"/>
                <a:gd name="connsiteY11" fmla="*/ 480448 h 568569"/>
                <a:gd name="connsiteX12" fmla="*/ 385570 w 424974"/>
                <a:gd name="connsiteY12" fmla="*/ 433953 h 568569"/>
                <a:gd name="connsiteX13" fmla="*/ 370071 w 424974"/>
                <a:gd name="connsiteY13" fmla="*/ 387458 h 568569"/>
                <a:gd name="connsiteX14" fmla="*/ 370071 w 424974"/>
                <a:gd name="connsiteY14" fmla="*/ 340963 h 568569"/>
                <a:gd name="connsiteX15" fmla="*/ 354573 w 424974"/>
                <a:gd name="connsiteY15" fmla="*/ 278970 h 568569"/>
                <a:gd name="connsiteX16" fmla="*/ 323576 w 424974"/>
                <a:gd name="connsiteY16" fmla="*/ 232475 h 568569"/>
                <a:gd name="connsiteX17" fmla="*/ 370071 w 424974"/>
                <a:gd name="connsiteY17" fmla="*/ 201478 h 568569"/>
                <a:gd name="connsiteX18" fmla="*/ 323576 w 424974"/>
                <a:gd name="connsiteY18" fmla="*/ 108489 h 568569"/>
                <a:gd name="connsiteX19" fmla="*/ 339075 w 424974"/>
                <a:gd name="connsiteY19" fmla="*/ 30997 h 568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24974" h="568569">
                  <a:moveTo>
                    <a:pt x="13610" y="0"/>
                  </a:moveTo>
                  <a:cubicBezTo>
                    <a:pt x="18776" y="20665"/>
                    <a:pt x="15473" y="45630"/>
                    <a:pt x="29109" y="61994"/>
                  </a:cubicBezTo>
                  <a:cubicBezTo>
                    <a:pt x="43899" y="79742"/>
                    <a:pt x="79215" y="73179"/>
                    <a:pt x="91102" y="92990"/>
                  </a:cubicBezTo>
                  <a:cubicBezTo>
                    <a:pt x="118655" y="138911"/>
                    <a:pt x="42885" y="150391"/>
                    <a:pt x="29109" y="154983"/>
                  </a:cubicBezTo>
                  <a:cubicBezTo>
                    <a:pt x="23943" y="170481"/>
                    <a:pt x="7543" y="186310"/>
                    <a:pt x="13610" y="201478"/>
                  </a:cubicBezTo>
                  <a:cubicBezTo>
                    <a:pt x="20528" y="218773"/>
                    <a:pt x="48469" y="217930"/>
                    <a:pt x="60105" y="232475"/>
                  </a:cubicBezTo>
                  <a:cubicBezTo>
                    <a:pt x="70311" y="245232"/>
                    <a:pt x="70438" y="263472"/>
                    <a:pt x="75604" y="278970"/>
                  </a:cubicBezTo>
                  <a:cubicBezTo>
                    <a:pt x="55423" y="292424"/>
                    <a:pt x="0" y="315630"/>
                    <a:pt x="13610" y="356461"/>
                  </a:cubicBezTo>
                  <a:cubicBezTo>
                    <a:pt x="25391" y="391803"/>
                    <a:pt x="75604" y="449451"/>
                    <a:pt x="75604" y="449451"/>
                  </a:cubicBezTo>
                  <a:cubicBezTo>
                    <a:pt x="80770" y="464949"/>
                    <a:pt x="80897" y="483189"/>
                    <a:pt x="91102" y="495946"/>
                  </a:cubicBezTo>
                  <a:cubicBezTo>
                    <a:pt x="112953" y="523260"/>
                    <a:pt x="153462" y="532231"/>
                    <a:pt x="184092" y="542441"/>
                  </a:cubicBezTo>
                  <a:cubicBezTo>
                    <a:pt x="313752" y="529475"/>
                    <a:pt x="326011" y="568569"/>
                    <a:pt x="370071" y="480448"/>
                  </a:cubicBezTo>
                  <a:cubicBezTo>
                    <a:pt x="377377" y="465836"/>
                    <a:pt x="380404" y="449451"/>
                    <a:pt x="385570" y="433953"/>
                  </a:cubicBezTo>
                  <a:cubicBezTo>
                    <a:pt x="380404" y="418455"/>
                    <a:pt x="380277" y="400215"/>
                    <a:pt x="370071" y="387458"/>
                  </a:cubicBezTo>
                  <a:cubicBezTo>
                    <a:pt x="332120" y="340020"/>
                    <a:pt x="286490" y="368823"/>
                    <a:pt x="370071" y="340963"/>
                  </a:cubicBezTo>
                  <a:cubicBezTo>
                    <a:pt x="424974" y="258609"/>
                    <a:pt x="405720" y="319887"/>
                    <a:pt x="354573" y="278970"/>
                  </a:cubicBezTo>
                  <a:cubicBezTo>
                    <a:pt x="340028" y="267334"/>
                    <a:pt x="333908" y="247973"/>
                    <a:pt x="323576" y="232475"/>
                  </a:cubicBezTo>
                  <a:cubicBezTo>
                    <a:pt x="339074" y="222143"/>
                    <a:pt x="363153" y="218772"/>
                    <a:pt x="370071" y="201478"/>
                  </a:cubicBezTo>
                  <a:cubicBezTo>
                    <a:pt x="378092" y="181425"/>
                    <a:pt x="330104" y="118280"/>
                    <a:pt x="323576" y="108489"/>
                  </a:cubicBezTo>
                  <a:cubicBezTo>
                    <a:pt x="342342" y="52192"/>
                    <a:pt x="339075" y="78331"/>
                    <a:pt x="339075" y="30997"/>
                  </a:cubicBezTo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Volný tvar 7"/>
            <p:cNvSpPr/>
            <p:nvPr/>
          </p:nvSpPr>
          <p:spPr bwMode="auto">
            <a:xfrm>
              <a:off x="1116012" y="2205038"/>
              <a:ext cx="371476" cy="263525"/>
            </a:xfrm>
            <a:custGeom>
              <a:avLst/>
              <a:gdLst>
                <a:gd name="connsiteX0" fmla="*/ 0 w 371959"/>
                <a:gd name="connsiteY0" fmla="*/ 216976 h 263471"/>
                <a:gd name="connsiteX1" fmla="*/ 232474 w 371959"/>
                <a:gd name="connsiteY1" fmla="*/ 263471 h 263471"/>
                <a:gd name="connsiteX2" fmla="*/ 356461 w 371959"/>
                <a:gd name="connsiteY2" fmla="*/ 216976 h 263471"/>
                <a:gd name="connsiteX3" fmla="*/ 371959 w 371959"/>
                <a:gd name="connsiteY3" fmla="*/ 170481 h 263471"/>
                <a:gd name="connsiteX4" fmla="*/ 325464 w 371959"/>
                <a:gd name="connsiteY4" fmla="*/ 139485 h 263471"/>
                <a:gd name="connsiteX5" fmla="*/ 139485 w 371959"/>
                <a:gd name="connsiteY5" fmla="*/ 92990 h 263471"/>
                <a:gd name="connsiteX6" fmla="*/ 92990 w 371959"/>
                <a:gd name="connsiteY6" fmla="*/ 77491 h 263471"/>
                <a:gd name="connsiteX7" fmla="*/ 46495 w 371959"/>
                <a:gd name="connsiteY7" fmla="*/ 46495 h 263471"/>
                <a:gd name="connsiteX8" fmla="*/ 139485 w 371959"/>
                <a:gd name="connsiteY8" fmla="*/ 15498 h 263471"/>
                <a:gd name="connsiteX9" fmla="*/ 185980 w 371959"/>
                <a:gd name="connsiteY9" fmla="*/ 0 h 263471"/>
                <a:gd name="connsiteX10" fmla="*/ 263471 w 371959"/>
                <a:gd name="connsiteY10" fmla="*/ 0 h 263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1959" h="263471">
                  <a:moveTo>
                    <a:pt x="0" y="216976"/>
                  </a:moveTo>
                  <a:cubicBezTo>
                    <a:pt x="137370" y="262767"/>
                    <a:pt x="60516" y="244365"/>
                    <a:pt x="232474" y="263471"/>
                  </a:cubicBezTo>
                  <a:cubicBezTo>
                    <a:pt x="274481" y="255070"/>
                    <a:pt x="326055" y="254984"/>
                    <a:pt x="356461" y="216976"/>
                  </a:cubicBezTo>
                  <a:cubicBezTo>
                    <a:pt x="366666" y="204219"/>
                    <a:pt x="366793" y="185979"/>
                    <a:pt x="371959" y="170481"/>
                  </a:cubicBezTo>
                  <a:cubicBezTo>
                    <a:pt x="356461" y="160149"/>
                    <a:pt x="342969" y="145850"/>
                    <a:pt x="325464" y="139485"/>
                  </a:cubicBezTo>
                  <a:cubicBezTo>
                    <a:pt x="154822" y="77433"/>
                    <a:pt x="255803" y="131764"/>
                    <a:pt x="139485" y="92990"/>
                  </a:cubicBezTo>
                  <a:cubicBezTo>
                    <a:pt x="123987" y="87824"/>
                    <a:pt x="107602" y="84797"/>
                    <a:pt x="92990" y="77491"/>
                  </a:cubicBezTo>
                  <a:cubicBezTo>
                    <a:pt x="76330" y="69161"/>
                    <a:pt x="61993" y="56827"/>
                    <a:pt x="46495" y="46495"/>
                  </a:cubicBezTo>
                  <a:lnTo>
                    <a:pt x="139485" y="15498"/>
                  </a:lnTo>
                  <a:cubicBezTo>
                    <a:pt x="154983" y="10332"/>
                    <a:pt x="169643" y="0"/>
                    <a:pt x="185980" y="0"/>
                  </a:cubicBezTo>
                  <a:lnTo>
                    <a:pt x="263471" y="0"/>
                  </a:lnTo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7" name="Volný tvar 16"/>
          <p:cNvSpPr/>
          <p:nvPr/>
        </p:nvSpPr>
        <p:spPr>
          <a:xfrm>
            <a:off x="5519738" y="493713"/>
            <a:ext cx="1439862" cy="4103687"/>
          </a:xfrm>
          <a:custGeom>
            <a:avLst/>
            <a:gdLst>
              <a:gd name="connsiteX0" fmla="*/ 0 w 1080120"/>
              <a:gd name="connsiteY0" fmla="*/ 0 h 2376264"/>
              <a:gd name="connsiteX1" fmla="*/ 1080120 w 1080120"/>
              <a:gd name="connsiteY1" fmla="*/ 0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376264"/>
              <a:gd name="connsiteX1" fmla="*/ 1080120 w 1080120"/>
              <a:gd name="connsiteY1" fmla="*/ 504056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736304"/>
              <a:gd name="connsiteX1" fmla="*/ 1080120 w 1080120"/>
              <a:gd name="connsiteY1" fmla="*/ 504056 h 2736304"/>
              <a:gd name="connsiteX2" fmla="*/ 1080120 w 1080120"/>
              <a:gd name="connsiteY2" fmla="*/ 2736304 h 2736304"/>
              <a:gd name="connsiteX3" fmla="*/ 0 w 1080120"/>
              <a:gd name="connsiteY3" fmla="*/ 2376264 h 2736304"/>
              <a:gd name="connsiteX4" fmla="*/ 0 w 1080120"/>
              <a:gd name="connsiteY4" fmla="*/ 0 h 2736304"/>
              <a:gd name="connsiteX0" fmla="*/ 0 w 1080120"/>
              <a:gd name="connsiteY0" fmla="*/ 0 h 2880320"/>
              <a:gd name="connsiteX1" fmla="*/ 1080120 w 1080120"/>
              <a:gd name="connsiteY1" fmla="*/ 504056 h 2880320"/>
              <a:gd name="connsiteX2" fmla="*/ 1080120 w 1080120"/>
              <a:gd name="connsiteY2" fmla="*/ 2880320 h 2880320"/>
              <a:gd name="connsiteX3" fmla="*/ 0 w 1080120"/>
              <a:gd name="connsiteY3" fmla="*/ 2376264 h 2880320"/>
              <a:gd name="connsiteX4" fmla="*/ 0 w 1080120"/>
              <a:gd name="connsiteY4" fmla="*/ 0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120" h="2880320">
                <a:moveTo>
                  <a:pt x="0" y="0"/>
                </a:moveTo>
                <a:lnTo>
                  <a:pt x="1080120" y="504056"/>
                </a:lnTo>
                <a:lnTo>
                  <a:pt x="1080120" y="2880320"/>
                </a:lnTo>
                <a:lnTo>
                  <a:pt x="0" y="2376264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1" name="Přímá spojovací čára 90"/>
          <p:cNvCxnSpPr/>
          <p:nvPr/>
        </p:nvCxnSpPr>
        <p:spPr>
          <a:xfrm rot="5400000">
            <a:off x="5340350" y="1736726"/>
            <a:ext cx="3587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 rot="5400000">
            <a:off x="5267325" y="3105151"/>
            <a:ext cx="5048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Volný tvar 109"/>
          <p:cNvSpPr/>
          <p:nvPr/>
        </p:nvSpPr>
        <p:spPr>
          <a:xfrm>
            <a:off x="4551363" y="3217863"/>
            <a:ext cx="971550" cy="207962"/>
          </a:xfrm>
          <a:custGeom>
            <a:avLst/>
            <a:gdLst>
              <a:gd name="connsiteX0" fmla="*/ 25830 w 971998"/>
              <a:gd name="connsiteY0" fmla="*/ 5166 h 207298"/>
              <a:gd name="connsiteX1" fmla="*/ 196311 w 971998"/>
              <a:gd name="connsiteY1" fmla="*/ 36163 h 207298"/>
              <a:gd name="connsiteX2" fmla="*/ 242806 w 971998"/>
              <a:gd name="connsiteY2" fmla="*/ 51661 h 207298"/>
              <a:gd name="connsiteX3" fmla="*/ 552772 w 971998"/>
              <a:gd name="connsiteY3" fmla="*/ 67160 h 207298"/>
              <a:gd name="connsiteX4" fmla="*/ 630264 w 971998"/>
              <a:gd name="connsiteY4" fmla="*/ 82658 h 207298"/>
              <a:gd name="connsiteX5" fmla="*/ 940230 w 971998"/>
              <a:gd name="connsiteY5" fmla="*/ 113655 h 207298"/>
              <a:gd name="connsiteX6" fmla="*/ 955728 w 971998"/>
              <a:gd name="connsiteY6" fmla="*/ 160150 h 207298"/>
              <a:gd name="connsiteX7" fmla="*/ 506278 w 971998"/>
              <a:gd name="connsiteY7" fmla="*/ 129153 h 207298"/>
              <a:gd name="connsiteX8" fmla="*/ 180813 w 971998"/>
              <a:gd name="connsiteY8" fmla="*/ 113655 h 207298"/>
              <a:gd name="connsiteX9" fmla="*/ 41328 w 971998"/>
              <a:gd name="connsiteY9" fmla="*/ 67160 h 207298"/>
              <a:gd name="connsiteX10" fmla="*/ 25830 w 971998"/>
              <a:gd name="connsiteY10" fmla="*/ 5166 h 207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71998" h="207298">
                <a:moveTo>
                  <a:pt x="25830" y="5166"/>
                </a:moveTo>
                <a:cubicBezTo>
                  <a:pt x="51661" y="0"/>
                  <a:pt x="152996" y="25334"/>
                  <a:pt x="196311" y="36163"/>
                </a:cubicBezTo>
                <a:cubicBezTo>
                  <a:pt x="212160" y="40125"/>
                  <a:pt x="226531" y="50246"/>
                  <a:pt x="242806" y="51661"/>
                </a:cubicBezTo>
                <a:cubicBezTo>
                  <a:pt x="345868" y="60623"/>
                  <a:pt x="449450" y="61994"/>
                  <a:pt x="552772" y="67160"/>
                </a:cubicBezTo>
                <a:cubicBezTo>
                  <a:pt x="578603" y="72326"/>
                  <a:pt x="604109" y="79519"/>
                  <a:pt x="630264" y="82658"/>
                </a:cubicBezTo>
                <a:cubicBezTo>
                  <a:pt x="733362" y="95030"/>
                  <a:pt x="940230" y="113655"/>
                  <a:pt x="940230" y="113655"/>
                </a:cubicBezTo>
                <a:cubicBezTo>
                  <a:pt x="945396" y="129153"/>
                  <a:pt x="971998" y="158671"/>
                  <a:pt x="955728" y="160150"/>
                </a:cubicBezTo>
                <a:cubicBezTo>
                  <a:pt x="437092" y="207298"/>
                  <a:pt x="751136" y="147290"/>
                  <a:pt x="506278" y="129153"/>
                </a:cubicBezTo>
                <a:cubicBezTo>
                  <a:pt x="397963" y="121130"/>
                  <a:pt x="289301" y="118821"/>
                  <a:pt x="180813" y="113655"/>
                </a:cubicBezTo>
                <a:cubicBezTo>
                  <a:pt x="139481" y="106766"/>
                  <a:pt x="72459" y="108668"/>
                  <a:pt x="41328" y="67160"/>
                </a:cubicBezTo>
                <a:cubicBezTo>
                  <a:pt x="35129" y="58894"/>
                  <a:pt x="0" y="10332"/>
                  <a:pt x="25830" y="5166"/>
                </a:cubicBezTo>
                <a:close/>
              </a:path>
            </a:pathLst>
          </a:cu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13" name="Přímá spojovací čára 112"/>
          <p:cNvCxnSpPr/>
          <p:nvPr/>
        </p:nvCxnSpPr>
        <p:spPr>
          <a:xfrm rot="5400000">
            <a:off x="6671468" y="3285332"/>
            <a:ext cx="5762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Vývojový diagram: spojka 139"/>
          <p:cNvSpPr/>
          <p:nvPr/>
        </p:nvSpPr>
        <p:spPr bwMode="auto">
          <a:xfrm>
            <a:off x="2495550" y="2133600"/>
            <a:ext cx="649288" cy="647700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9953" name="Skupina 52"/>
          <p:cNvGrpSpPr>
            <a:grpSpLocks/>
          </p:cNvGrpSpPr>
          <p:nvPr/>
        </p:nvGrpSpPr>
        <p:grpSpPr bwMode="auto">
          <a:xfrm>
            <a:off x="2927350" y="2133600"/>
            <a:ext cx="6408738" cy="719138"/>
            <a:chOff x="-4645024" y="404663"/>
            <a:chExt cx="6407893" cy="719138"/>
          </a:xfrm>
        </p:grpSpPr>
        <p:sp>
          <p:nvSpPr>
            <p:cNvPr id="58" name="Rovnoramenný trojúhelník 57"/>
            <p:cNvSpPr/>
            <p:nvPr/>
          </p:nvSpPr>
          <p:spPr>
            <a:xfrm rot="16200000">
              <a:off x="-1943503" y="-2296858"/>
              <a:ext cx="719138" cy="6122181"/>
            </a:xfrm>
            <a:prstGeom prst="triangl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73" name="Elipsa 72"/>
            <p:cNvSpPr/>
            <p:nvPr/>
          </p:nvSpPr>
          <p:spPr>
            <a:xfrm>
              <a:off x="1259697" y="404663"/>
              <a:ext cx="503172" cy="719138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65" name="Přímá spojovací čára 64"/>
          <p:cNvCxnSpPr>
            <a:stCxn id="17" idx="1"/>
          </p:cNvCxnSpPr>
          <p:nvPr/>
        </p:nvCxnSpPr>
        <p:spPr>
          <a:xfrm>
            <a:off x="6959600" y="1211263"/>
            <a:ext cx="0" cy="100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rot="5400000">
            <a:off x="4763294" y="1664494"/>
            <a:ext cx="15128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Vývojový diagram: spojka 67"/>
          <p:cNvSpPr/>
          <p:nvPr/>
        </p:nvSpPr>
        <p:spPr>
          <a:xfrm>
            <a:off x="6024563" y="2276475"/>
            <a:ext cx="312737" cy="431800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75" name="Přímá spojovací čára 74"/>
          <p:cNvCxnSpPr/>
          <p:nvPr/>
        </p:nvCxnSpPr>
        <p:spPr>
          <a:xfrm rot="5400000">
            <a:off x="4907756" y="2961482"/>
            <a:ext cx="12239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>
            <a:cxnSpLocks/>
          </p:cNvCxnSpPr>
          <p:nvPr/>
        </p:nvCxnSpPr>
        <p:spPr>
          <a:xfrm>
            <a:off x="6959600" y="1235075"/>
            <a:ext cx="0" cy="2522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33" name="TextovéPole 43"/>
          <p:cNvSpPr txBox="1">
            <a:spLocks noChangeArrowheads="1"/>
          </p:cNvSpPr>
          <p:nvPr/>
        </p:nvSpPr>
        <p:spPr bwMode="auto">
          <a:xfrm>
            <a:off x="1774825" y="5373688"/>
            <a:ext cx="6961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Jaký světelný svazek vytváří bodový zdroj světla?</a:t>
            </a:r>
          </a:p>
        </p:txBody>
      </p:sp>
      <p:cxnSp>
        <p:nvCxnSpPr>
          <p:cNvPr id="33" name="Přímá spojovací čára 32"/>
          <p:cNvCxnSpPr/>
          <p:nvPr/>
        </p:nvCxnSpPr>
        <p:spPr>
          <a:xfrm rot="5400000">
            <a:off x="7932737" y="2528888"/>
            <a:ext cx="7905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774825" y="5949950"/>
            <a:ext cx="4957763" cy="447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3" name="Volný tvar: obrazec 2"/>
          <p:cNvSpPr/>
          <p:nvPr/>
        </p:nvSpPr>
        <p:spPr>
          <a:xfrm>
            <a:off x="6235700" y="2193925"/>
            <a:ext cx="701675" cy="233363"/>
          </a:xfrm>
          <a:custGeom>
            <a:avLst/>
            <a:gdLst>
              <a:gd name="connsiteX0" fmla="*/ 28017 w 701288"/>
              <a:gd name="connsiteY0" fmla="*/ 27432 h 233211"/>
              <a:gd name="connsiteX1" fmla="*/ 128601 w 701288"/>
              <a:gd name="connsiteY1" fmla="*/ 18288 h 233211"/>
              <a:gd name="connsiteX2" fmla="*/ 649809 w 701288"/>
              <a:gd name="connsiteY2" fmla="*/ 0 h 233211"/>
              <a:gd name="connsiteX3" fmla="*/ 677241 w 701288"/>
              <a:gd name="connsiteY3" fmla="*/ 9144 h 233211"/>
              <a:gd name="connsiteX4" fmla="*/ 677241 w 701288"/>
              <a:gd name="connsiteY4" fmla="*/ 201168 h 233211"/>
              <a:gd name="connsiteX5" fmla="*/ 649809 w 701288"/>
              <a:gd name="connsiteY5" fmla="*/ 210312 h 233211"/>
              <a:gd name="connsiteX6" fmla="*/ 521793 w 701288"/>
              <a:gd name="connsiteY6" fmla="*/ 219456 h 233211"/>
              <a:gd name="connsiteX7" fmla="*/ 238329 w 701288"/>
              <a:gd name="connsiteY7" fmla="*/ 201168 h 233211"/>
              <a:gd name="connsiteX8" fmla="*/ 174321 w 701288"/>
              <a:gd name="connsiteY8" fmla="*/ 182880 h 233211"/>
              <a:gd name="connsiteX9" fmla="*/ 73737 w 701288"/>
              <a:gd name="connsiteY9" fmla="*/ 164592 h 233211"/>
              <a:gd name="connsiteX10" fmla="*/ 46305 w 701288"/>
              <a:gd name="connsiteY10" fmla="*/ 137160 h 233211"/>
              <a:gd name="connsiteX11" fmla="*/ 585 w 701288"/>
              <a:gd name="connsiteY11" fmla="*/ 100584 h 233211"/>
              <a:gd name="connsiteX12" fmla="*/ 28017 w 701288"/>
              <a:gd name="connsiteY12" fmla="*/ 27432 h 2332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1288" h="233211">
                <a:moveTo>
                  <a:pt x="28017" y="27432"/>
                </a:moveTo>
                <a:cubicBezTo>
                  <a:pt x="49353" y="13716"/>
                  <a:pt x="94951" y="19323"/>
                  <a:pt x="128601" y="18288"/>
                </a:cubicBezTo>
                <a:cubicBezTo>
                  <a:pt x="652397" y="2171"/>
                  <a:pt x="465011" y="61599"/>
                  <a:pt x="649809" y="0"/>
                </a:cubicBezTo>
                <a:cubicBezTo>
                  <a:pt x="658953" y="3048"/>
                  <a:pt x="669715" y="3123"/>
                  <a:pt x="677241" y="9144"/>
                </a:cubicBezTo>
                <a:cubicBezTo>
                  <a:pt x="729203" y="50714"/>
                  <a:pt x="681404" y="185350"/>
                  <a:pt x="677241" y="201168"/>
                </a:cubicBezTo>
                <a:cubicBezTo>
                  <a:pt x="674788" y="210489"/>
                  <a:pt x="659382" y="209186"/>
                  <a:pt x="649809" y="210312"/>
                </a:cubicBezTo>
                <a:cubicBezTo>
                  <a:pt x="607321" y="215311"/>
                  <a:pt x="564465" y="216408"/>
                  <a:pt x="521793" y="219456"/>
                </a:cubicBezTo>
                <a:cubicBezTo>
                  <a:pt x="402918" y="243231"/>
                  <a:pt x="465489" y="235586"/>
                  <a:pt x="238329" y="201168"/>
                </a:cubicBezTo>
                <a:cubicBezTo>
                  <a:pt x="216390" y="197844"/>
                  <a:pt x="195982" y="187694"/>
                  <a:pt x="174321" y="182880"/>
                </a:cubicBezTo>
                <a:cubicBezTo>
                  <a:pt x="141055" y="175488"/>
                  <a:pt x="107265" y="170688"/>
                  <a:pt x="73737" y="164592"/>
                </a:cubicBezTo>
                <a:cubicBezTo>
                  <a:pt x="64593" y="155448"/>
                  <a:pt x="57533" y="143576"/>
                  <a:pt x="46305" y="137160"/>
                </a:cubicBezTo>
                <a:cubicBezTo>
                  <a:pt x="24050" y="124443"/>
                  <a:pt x="-4453" y="140886"/>
                  <a:pt x="585" y="100584"/>
                </a:cubicBezTo>
                <a:cubicBezTo>
                  <a:pt x="2621" y="84297"/>
                  <a:pt x="6681" y="41148"/>
                  <a:pt x="28017" y="27432"/>
                </a:cubicBez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olný tvar: obrazec 3"/>
          <p:cNvSpPr/>
          <p:nvPr/>
        </p:nvSpPr>
        <p:spPr>
          <a:xfrm>
            <a:off x="6238875" y="2633663"/>
            <a:ext cx="692150" cy="228600"/>
          </a:xfrm>
          <a:custGeom>
            <a:avLst/>
            <a:gdLst>
              <a:gd name="connsiteX0" fmla="*/ 6084 w 691884"/>
              <a:gd name="connsiteY0" fmla="*/ 173736 h 228600"/>
              <a:gd name="connsiteX1" fmla="*/ 51804 w 691884"/>
              <a:gd name="connsiteY1" fmla="*/ 182880 h 228600"/>
              <a:gd name="connsiteX2" fmla="*/ 152388 w 691884"/>
              <a:gd name="connsiteY2" fmla="*/ 192024 h 228600"/>
              <a:gd name="connsiteX3" fmla="*/ 234684 w 691884"/>
              <a:gd name="connsiteY3" fmla="*/ 201168 h 228600"/>
              <a:gd name="connsiteX4" fmla="*/ 271260 w 691884"/>
              <a:gd name="connsiteY4" fmla="*/ 210312 h 228600"/>
              <a:gd name="connsiteX5" fmla="*/ 316980 w 691884"/>
              <a:gd name="connsiteY5" fmla="*/ 228600 h 228600"/>
              <a:gd name="connsiteX6" fmla="*/ 563868 w 691884"/>
              <a:gd name="connsiteY6" fmla="*/ 210312 h 228600"/>
              <a:gd name="connsiteX7" fmla="*/ 609588 w 691884"/>
              <a:gd name="connsiteY7" fmla="*/ 201168 h 228600"/>
              <a:gd name="connsiteX8" fmla="*/ 673596 w 691884"/>
              <a:gd name="connsiteY8" fmla="*/ 192024 h 228600"/>
              <a:gd name="connsiteX9" fmla="*/ 691884 w 691884"/>
              <a:gd name="connsiteY9" fmla="*/ 137160 h 228600"/>
              <a:gd name="connsiteX10" fmla="*/ 664452 w 691884"/>
              <a:gd name="connsiteY10" fmla="*/ 45720 h 228600"/>
              <a:gd name="connsiteX11" fmla="*/ 509004 w 691884"/>
              <a:gd name="connsiteY11" fmla="*/ 27432 h 228600"/>
              <a:gd name="connsiteX12" fmla="*/ 298692 w 691884"/>
              <a:gd name="connsiteY12" fmla="*/ 9144 h 228600"/>
              <a:gd name="connsiteX13" fmla="*/ 271260 w 691884"/>
              <a:gd name="connsiteY13" fmla="*/ 0 h 228600"/>
              <a:gd name="connsiteX14" fmla="*/ 152388 w 691884"/>
              <a:gd name="connsiteY14" fmla="*/ 9144 h 228600"/>
              <a:gd name="connsiteX15" fmla="*/ 124956 w 691884"/>
              <a:gd name="connsiteY15" fmla="*/ 18288 h 228600"/>
              <a:gd name="connsiteX16" fmla="*/ 24372 w 691884"/>
              <a:gd name="connsiteY16" fmla="*/ 45720 h 228600"/>
              <a:gd name="connsiteX17" fmla="*/ 6084 w 691884"/>
              <a:gd name="connsiteY17" fmla="*/ 73152 h 228600"/>
              <a:gd name="connsiteX18" fmla="*/ 6084 w 691884"/>
              <a:gd name="connsiteY18" fmla="*/ 173736 h 22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91884" h="228600">
                <a:moveTo>
                  <a:pt x="6084" y="173736"/>
                </a:moveTo>
                <a:cubicBezTo>
                  <a:pt x="13704" y="192024"/>
                  <a:pt x="36382" y="180952"/>
                  <a:pt x="51804" y="182880"/>
                </a:cubicBezTo>
                <a:cubicBezTo>
                  <a:pt x="85210" y="187056"/>
                  <a:pt x="118889" y="188674"/>
                  <a:pt x="152388" y="192024"/>
                </a:cubicBezTo>
                <a:cubicBezTo>
                  <a:pt x="179852" y="194770"/>
                  <a:pt x="207252" y="198120"/>
                  <a:pt x="234684" y="201168"/>
                </a:cubicBezTo>
                <a:cubicBezTo>
                  <a:pt x="246876" y="204216"/>
                  <a:pt x="259338" y="206338"/>
                  <a:pt x="271260" y="210312"/>
                </a:cubicBezTo>
                <a:cubicBezTo>
                  <a:pt x="286832" y="215503"/>
                  <a:pt x="300566" y="228600"/>
                  <a:pt x="316980" y="228600"/>
                </a:cubicBezTo>
                <a:cubicBezTo>
                  <a:pt x="399501" y="228600"/>
                  <a:pt x="481572" y="216408"/>
                  <a:pt x="563868" y="210312"/>
                </a:cubicBezTo>
                <a:cubicBezTo>
                  <a:pt x="579108" y="207264"/>
                  <a:pt x="594258" y="203723"/>
                  <a:pt x="609588" y="201168"/>
                </a:cubicBezTo>
                <a:cubicBezTo>
                  <a:pt x="630847" y="197625"/>
                  <a:pt x="656583" y="205256"/>
                  <a:pt x="673596" y="192024"/>
                </a:cubicBezTo>
                <a:cubicBezTo>
                  <a:pt x="688813" y="180189"/>
                  <a:pt x="685788" y="155448"/>
                  <a:pt x="691884" y="137160"/>
                </a:cubicBezTo>
                <a:cubicBezTo>
                  <a:pt x="682740" y="106680"/>
                  <a:pt x="691739" y="62092"/>
                  <a:pt x="664452" y="45720"/>
                </a:cubicBezTo>
                <a:cubicBezTo>
                  <a:pt x="619714" y="18877"/>
                  <a:pt x="560858" y="33194"/>
                  <a:pt x="509004" y="27432"/>
                </a:cubicBezTo>
                <a:cubicBezTo>
                  <a:pt x="420590" y="17608"/>
                  <a:pt x="392877" y="16389"/>
                  <a:pt x="298692" y="9144"/>
                </a:cubicBezTo>
                <a:cubicBezTo>
                  <a:pt x="289548" y="6096"/>
                  <a:pt x="280899" y="0"/>
                  <a:pt x="271260" y="0"/>
                </a:cubicBezTo>
                <a:cubicBezTo>
                  <a:pt x="231519" y="0"/>
                  <a:pt x="191822" y="4215"/>
                  <a:pt x="152388" y="9144"/>
                </a:cubicBezTo>
                <a:cubicBezTo>
                  <a:pt x="142824" y="10340"/>
                  <a:pt x="134224" y="15640"/>
                  <a:pt x="124956" y="18288"/>
                </a:cubicBezTo>
                <a:cubicBezTo>
                  <a:pt x="91541" y="27835"/>
                  <a:pt x="57900" y="36576"/>
                  <a:pt x="24372" y="45720"/>
                </a:cubicBezTo>
                <a:cubicBezTo>
                  <a:pt x="18276" y="54864"/>
                  <a:pt x="9840" y="62824"/>
                  <a:pt x="6084" y="73152"/>
                </a:cubicBezTo>
                <a:cubicBezTo>
                  <a:pt x="-2506" y="96773"/>
                  <a:pt x="-1536" y="155448"/>
                  <a:pt x="6084" y="173736"/>
                </a:cubicBez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 nodeType="clickPar">
                      <p:stCondLst>
                        <p:cond delay="0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104" grpId="0"/>
      <p:bldP spid="4105" grpId="0"/>
      <p:bldP spid="4106" grpId="0"/>
      <p:bldP spid="4108" grpId="0"/>
      <p:bldP spid="4109" grpId="0"/>
      <p:bldP spid="4133" grpId="0"/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Vývojový diagram: postup 111"/>
          <p:cNvSpPr/>
          <p:nvPr/>
        </p:nvSpPr>
        <p:spPr>
          <a:xfrm>
            <a:off x="1574800" y="19050"/>
            <a:ext cx="9144000" cy="6858000"/>
          </a:xfrm>
          <a:prstGeom prst="flowChartProcess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0963" name="Skupina 19"/>
          <p:cNvGrpSpPr>
            <a:grpSpLocks/>
          </p:cNvGrpSpPr>
          <p:nvPr/>
        </p:nvGrpSpPr>
        <p:grpSpPr bwMode="auto">
          <a:xfrm>
            <a:off x="2495550" y="1341438"/>
            <a:ext cx="647700" cy="1184275"/>
            <a:chOff x="1259632" y="1124744"/>
            <a:chExt cx="648072" cy="1184166"/>
          </a:xfrm>
        </p:grpSpPr>
        <p:grpSp>
          <p:nvGrpSpPr>
            <p:cNvPr id="6" name="Skupina 5"/>
            <p:cNvGrpSpPr/>
            <p:nvPr/>
          </p:nvGrpSpPr>
          <p:grpSpPr>
            <a:xfrm>
              <a:off x="1259632" y="1124744"/>
              <a:ext cx="648072" cy="648072"/>
              <a:chOff x="1835696" y="1556792"/>
              <a:chExt cx="648072" cy="648072"/>
            </a:xfrm>
            <a:solidFill>
              <a:srgbClr val="FFFF00"/>
            </a:solidFill>
          </p:grpSpPr>
          <p:sp>
            <p:nvSpPr>
              <p:cNvPr id="2" name="Vývojový diagram: spojka 1"/>
              <p:cNvSpPr/>
              <p:nvPr/>
            </p:nvSpPr>
            <p:spPr>
              <a:xfrm>
                <a:off x="1835696" y="1556792"/>
                <a:ext cx="648072" cy="648072"/>
              </a:xfrm>
              <a:prstGeom prst="flowChartConnector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" name="Volný tvar 3"/>
              <p:cNvSpPr/>
              <p:nvPr/>
            </p:nvSpPr>
            <p:spPr>
              <a:xfrm>
                <a:off x="1995475" y="1834496"/>
                <a:ext cx="339347" cy="335267"/>
              </a:xfrm>
              <a:custGeom>
                <a:avLst/>
                <a:gdLst>
                  <a:gd name="connsiteX0" fmla="*/ 34803 w 339347"/>
                  <a:gd name="connsiteY0" fmla="*/ 133789 h 335267"/>
                  <a:gd name="connsiteX1" fmla="*/ 34803 w 339347"/>
                  <a:gd name="connsiteY1" fmla="*/ 9802 h 335267"/>
                  <a:gd name="connsiteX2" fmla="*/ 81298 w 339347"/>
                  <a:gd name="connsiteY2" fmla="*/ 25301 h 335267"/>
                  <a:gd name="connsiteX3" fmla="*/ 112294 w 339347"/>
                  <a:gd name="connsiteY3" fmla="*/ 25301 h 335267"/>
                  <a:gd name="connsiteX4" fmla="*/ 158789 w 339347"/>
                  <a:gd name="connsiteY4" fmla="*/ 9802 h 335267"/>
                  <a:gd name="connsiteX5" fmla="*/ 205284 w 339347"/>
                  <a:gd name="connsiteY5" fmla="*/ 25301 h 335267"/>
                  <a:gd name="connsiteX6" fmla="*/ 251779 w 339347"/>
                  <a:gd name="connsiteY6" fmla="*/ 9802 h 335267"/>
                  <a:gd name="connsiteX7" fmla="*/ 267278 w 339347"/>
                  <a:gd name="connsiteY7" fmla="*/ 56297 h 335267"/>
                  <a:gd name="connsiteX8" fmla="*/ 313772 w 339347"/>
                  <a:gd name="connsiteY8" fmla="*/ 40799 h 335267"/>
                  <a:gd name="connsiteX9" fmla="*/ 267278 w 339347"/>
                  <a:gd name="connsiteY9" fmla="*/ 180284 h 335267"/>
                  <a:gd name="connsiteX10" fmla="*/ 251779 w 339347"/>
                  <a:gd name="connsiteY10" fmla="*/ 226779 h 335267"/>
                  <a:gd name="connsiteX11" fmla="*/ 236281 w 339347"/>
                  <a:gd name="connsiteY11" fmla="*/ 335267 h 3352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39347" h="335267">
                    <a:moveTo>
                      <a:pt x="34803" y="133789"/>
                    </a:moveTo>
                    <a:cubicBezTo>
                      <a:pt x="28278" y="107687"/>
                      <a:pt x="0" y="35904"/>
                      <a:pt x="34803" y="9802"/>
                    </a:cubicBezTo>
                    <a:cubicBezTo>
                      <a:pt x="47872" y="0"/>
                      <a:pt x="65800" y="20135"/>
                      <a:pt x="81298" y="25301"/>
                    </a:cubicBezTo>
                    <a:cubicBezTo>
                      <a:pt x="112294" y="118291"/>
                      <a:pt x="81298" y="56298"/>
                      <a:pt x="112294" y="25301"/>
                    </a:cubicBezTo>
                    <a:cubicBezTo>
                      <a:pt x="123846" y="13749"/>
                      <a:pt x="143291" y="14968"/>
                      <a:pt x="158789" y="9802"/>
                    </a:cubicBezTo>
                    <a:cubicBezTo>
                      <a:pt x="185946" y="118425"/>
                      <a:pt x="156229" y="64546"/>
                      <a:pt x="205284" y="25301"/>
                    </a:cubicBezTo>
                    <a:cubicBezTo>
                      <a:pt x="218041" y="15095"/>
                      <a:pt x="236281" y="14968"/>
                      <a:pt x="251779" y="9802"/>
                    </a:cubicBezTo>
                    <a:cubicBezTo>
                      <a:pt x="256945" y="25300"/>
                      <a:pt x="252666" y="48991"/>
                      <a:pt x="267278" y="56297"/>
                    </a:cubicBezTo>
                    <a:cubicBezTo>
                      <a:pt x="281890" y="63603"/>
                      <a:pt x="307705" y="25631"/>
                      <a:pt x="313772" y="40799"/>
                    </a:cubicBezTo>
                    <a:cubicBezTo>
                      <a:pt x="339347" y="104739"/>
                      <a:pt x="289544" y="135752"/>
                      <a:pt x="267278" y="180284"/>
                    </a:cubicBezTo>
                    <a:cubicBezTo>
                      <a:pt x="259972" y="194896"/>
                      <a:pt x="256945" y="211281"/>
                      <a:pt x="251779" y="226779"/>
                    </a:cubicBezTo>
                    <a:cubicBezTo>
                      <a:pt x="235432" y="324864"/>
                      <a:pt x="236281" y="288344"/>
                      <a:pt x="236281" y="335267"/>
                    </a:cubicBezTo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" name="Volný tvar 4"/>
              <p:cNvSpPr/>
              <p:nvPr/>
            </p:nvSpPr>
            <p:spPr>
              <a:xfrm>
                <a:off x="2045776" y="1983783"/>
                <a:ext cx="66894" cy="185980"/>
              </a:xfrm>
              <a:custGeom>
                <a:avLst/>
                <a:gdLst>
                  <a:gd name="connsiteX0" fmla="*/ 0 w 66894"/>
                  <a:gd name="connsiteY0" fmla="*/ 0 h 185980"/>
                  <a:gd name="connsiteX1" fmla="*/ 30997 w 66894"/>
                  <a:gd name="connsiteY1" fmla="*/ 92990 h 185980"/>
                  <a:gd name="connsiteX2" fmla="*/ 61993 w 66894"/>
                  <a:gd name="connsiteY2" fmla="*/ 139485 h 185980"/>
                  <a:gd name="connsiteX3" fmla="*/ 61993 w 66894"/>
                  <a:gd name="connsiteY3" fmla="*/ 185980 h 1859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94" h="185980">
                    <a:moveTo>
                      <a:pt x="0" y="0"/>
                    </a:moveTo>
                    <a:cubicBezTo>
                      <a:pt x="10332" y="30997"/>
                      <a:pt x="12873" y="65804"/>
                      <a:pt x="30997" y="92990"/>
                    </a:cubicBezTo>
                    <a:cubicBezTo>
                      <a:pt x="41329" y="108488"/>
                      <a:pt x="56103" y="121814"/>
                      <a:pt x="61993" y="139485"/>
                    </a:cubicBezTo>
                    <a:cubicBezTo>
                      <a:pt x="66894" y="154188"/>
                      <a:pt x="61993" y="170482"/>
                      <a:pt x="61993" y="185980"/>
                    </a:cubicBezTo>
                  </a:path>
                </a:pathLst>
              </a:cu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7" name="Volný tvar 6"/>
            <p:cNvSpPr/>
            <p:nvPr/>
          </p:nvSpPr>
          <p:spPr>
            <a:xfrm>
              <a:off x="1399412" y="1740637"/>
              <a:ext cx="424106" cy="568273"/>
            </a:xfrm>
            <a:custGeom>
              <a:avLst/>
              <a:gdLst>
                <a:gd name="connsiteX0" fmla="*/ 13610 w 424974"/>
                <a:gd name="connsiteY0" fmla="*/ 0 h 568569"/>
                <a:gd name="connsiteX1" fmla="*/ 29109 w 424974"/>
                <a:gd name="connsiteY1" fmla="*/ 61994 h 568569"/>
                <a:gd name="connsiteX2" fmla="*/ 91102 w 424974"/>
                <a:gd name="connsiteY2" fmla="*/ 92990 h 568569"/>
                <a:gd name="connsiteX3" fmla="*/ 29109 w 424974"/>
                <a:gd name="connsiteY3" fmla="*/ 154983 h 568569"/>
                <a:gd name="connsiteX4" fmla="*/ 13610 w 424974"/>
                <a:gd name="connsiteY4" fmla="*/ 201478 h 568569"/>
                <a:gd name="connsiteX5" fmla="*/ 60105 w 424974"/>
                <a:gd name="connsiteY5" fmla="*/ 232475 h 568569"/>
                <a:gd name="connsiteX6" fmla="*/ 75604 w 424974"/>
                <a:gd name="connsiteY6" fmla="*/ 278970 h 568569"/>
                <a:gd name="connsiteX7" fmla="*/ 13610 w 424974"/>
                <a:gd name="connsiteY7" fmla="*/ 356461 h 568569"/>
                <a:gd name="connsiteX8" fmla="*/ 75604 w 424974"/>
                <a:gd name="connsiteY8" fmla="*/ 449451 h 568569"/>
                <a:gd name="connsiteX9" fmla="*/ 91102 w 424974"/>
                <a:gd name="connsiteY9" fmla="*/ 495946 h 568569"/>
                <a:gd name="connsiteX10" fmla="*/ 184092 w 424974"/>
                <a:gd name="connsiteY10" fmla="*/ 542441 h 568569"/>
                <a:gd name="connsiteX11" fmla="*/ 370071 w 424974"/>
                <a:gd name="connsiteY11" fmla="*/ 480448 h 568569"/>
                <a:gd name="connsiteX12" fmla="*/ 385570 w 424974"/>
                <a:gd name="connsiteY12" fmla="*/ 433953 h 568569"/>
                <a:gd name="connsiteX13" fmla="*/ 370071 w 424974"/>
                <a:gd name="connsiteY13" fmla="*/ 387458 h 568569"/>
                <a:gd name="connsiteX14" fmla="*/ 370071 w 424974"/>
                <a:gd name="connsiteY14" fmla="*/ 340963 h 568569"/>
                <a:gd name="connsiteX15" fmla="*/ 354573 w 424974"/>
                <a:gd name="connsiteY15" fmla="*/ 278970 h 568569"/>
                <a:gd name="connsiteX16" fmla="*/ 323576 w 424974"/>
                <a:gd name="connsiteY16" fmla="*/ 232475 h 568569"/>
                <a:gd name="connsiteX17" fmla="*/ 370071 w 424974"/>
                <a:gd name="connsiteY17" fmla="*/ 201478 h 568569"/>
                <a:gd name="connsiteX18" fmla="*/ 323576 w 424974"/>
                <a:gd name="connsiteY18" fmla="*/ 108489 h 568569"/>
                <a:gd name="connsiteX19" fmla="*/ 339075 w 424974"/>
                <a:gd name="connsiteY19" fmla="*/ 30997 h 568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24974" h="568569">
                  <a:moveTo>
                    <a:pt x="13610" y="0"/>
                  </a:moveTo>
                  <a:cubicBezTo>
                    <a:pt x="18776" y="20665"/>
                    <a:pt x="15473" y="45630"/>
                    <a:pt x="29109" y="61994"/>
                  </a:cubicBezTo>
                  <a:cubicBezTo>
                    <a:pt x="43899" y="79742"/>
                    <a:pt x="79215" y="73179"/>
                    <a:pt x="91102" y="92990"/>
                  </a:cubicBezTo>
                  <a:cubicBezTo>
                    <a:pt x="118655" y="138911"/>
                    <a:pt x="42885" y="150391"/>
                    <a:pt x="29109" y="154983"/>
                  </a:cubicBezTo>
                  <a:cubicBezTo>
                    <a:pt x="23943" y="170481"/>
                    <a:pt x="7543" y="186310"/>
                    <a:pt x="13610" y="201478"/>
                  </a:cubicBezTo>
                  <a:cubicBezTo>
                    <a:pt x="20528" y="218773"/>
                    <a:pt x="48469" y="217930"/>
                    <a:pt x="60105" y="232475"/>
                  </a:cubicBezTo>
                  <a:cubicBezTo>
                    <a:pt x="70311" y="245232"/>
                    <a:pt x="70438" y="263472"/>
                    <a:pt x="75604" y="278970"/>
                  </a:cubicBezTo>
                  <a:cubicBezTo>
                    <a:pt x="55423" y="292424"/>
                    <a:pt x="0" y="315630"/>
                    <a:pt x="13610" y="356461"/>
                  </a:cubicBezTo>
                  <a:cubicBezTo>
                    <a:pt x="25391" y="391803"/>
                    <a:pt x="75604" y="449451"/>
                    <a:pt x="75604" y="449451"/>
                  </a:cubicBezTo>
                  <a:cubicBezTo>
                    <a:pt x="80770" y="464949"/>
                    <a:pt x="80897" y="483189"/>
                    <a:pt x="91102" y="495946"/>
                  </a:cubicBezTo>
                  <a:cubicBezTo>
                    <a:pt x="112953" y="523260"/>
                    <a:pt x="153462" y="532231"/>
                    <a:pt x="184092" y="542441"/>
                  </a:cubicBezTo>
                  <a:cubicBezTo>
                    <a:pt x="313752" y="529475"/>
                    <a:pt x="326011" y="568569"/>
                    <a:pt x="370071" y="480448"/>
                  </a:cubicBezTo>
                  <a:cubicBezTo>
                    <a:pt x="377377" y="465836"/>
                    <a:pt x="380404" y="449451"/>
                    <a:pt x="385570" y="433953"/>
                  </a:cubicBezTo>
                  <a:cubicBezTo>
                    <a:pt x="380404" y="418455"/>
                    <a:pt x="380277" y="400215"/>
                    <a:pt x="370071" y="387458"/>
                  </a:cubicBezTo>
                  <a:cubicBezTo>
                    <a:pt x="332120" y="340020"/>
                    <a:pt x="286490" y="368823"/>
                    <a:pt x="370071" y="340963"/>
                  </a:cubicBezTo>
                  <a:cubicBezTo>
                    <a:pt x="424974" y="258609"/>
                    <a:pt x="405720" y="319887"/>
                    <a:pt x="354573" y="278970"/>
                  </a:cubicBezTo>
                  <a:cubicBezTo>
                    <a:pt x="340028" y="267334"/>
                    <a:pt x="333908" y="247973"/>
                    <a:pt x="323576" y="232475"/>
                  </a:cubicBezTo>
                  <a:cubicBezTo>
                    <a:pt x="339074" y="222143"/>
                    <a:pt x="363153" y="218772"/>
                    <a:pt x="370071" y="201478"/>
                  </a:cubicBezTo>
                  <a:cubicBezTo>
                    <a:pt x="378092" y="181425"/>
                    <a:pt x="330104" y="118280"/>
                    <a:pt x="323576" y="108489"/>
                  </a:cubicBezTo>
                  <a:cubicBezTo>
                    <a:pt x="342342" y="52192"/>
                    <a:pt x="339075" y="78331"/>
                    <a:pt x="339075" y="30997"/>
                  </a:cubicBezTo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443888" y="1864451"/>
              <a:ext cx="371688" cy="263501"/>
            </a:xfrm>
            <a:custGeom>
              <a:avLst/>
              <a:gdLst>
                <a:gd name="connsiteX0" fmla="*/ 0 w 371959"/>
                <a:gd name="connsiteY0" fmla="*/ 216976 h 263471"/>
                <a:gd name="connsiteX1" fmla="*/ 232474 w 371959"/>
                <a:gd name="connsiteY1" fmla="*/ 263471 h 263471"/>
                <a:gd name="connsiteX2" fmla="*/ 356461 w 371959"/>
                <a:gd name="connsiteY2" fmla="*/ 216976 h 263471"/>
                <a:gd name="connsiteX3" fmla="*/ 371959 w 371959"/>
                <a:gd name="connsiteY3" fmla="*/ 170481 h 263471"/>
                <a:gd name="connsiteX4" fmla="*/ 325464 w 371959"/>
                <a:gd name="connsiteY4" fmla="*/ 139485 h 263471"/>
                <a:gd name="connsiteX5" fmla="*/ 139485 w 371959"/>
                <a:gd name="connsiteY5" fmla="*/ 92990 h 263471"/>
                <a:gd name="connsiteX6" fmla="*/ 92990 w 371959"/>
                <a:gd name="connsiteY6" fmla="*/ 77491 h 263471"/>
                <a:gd name="connsiteX7" fmla="*/ 46495 w 371959"/>
                <a:gd name="connsiteY7" fmla="*/ 46495 h 263471"/>
                <a:gd name="connsiteX8" fmla="*/ 139485 w 371959"/>
                <a:gd name="connsiteY8" fmla="*/ 15498 h 263471"/>
                <a:gd name="connsiteX9" fmla="*/ 185980 w 371959"/>
                <a:gd name="connsiteY9" fmla="*/ 0 h 263471"/>
                <a:gd name="connsiteX10" fmla="*/ 263471 w 371959"/>
                <a:gd name="connsiteY10" fmla="*/ 0 h 263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1959" h="263471">
                  <a:moveTo>
                    <a:pt x="0" y="216976"/>
                  </a:moveTo>
                  <a:cubicBezTo>
                    <a:pt x="137370" y="262767"/>
                    <a:pt x="60516" y="244365"/>
                    <a:pt x="232474" y="263471"/>
                  </a:cubicBezTo>
                  <a:cubicBezTo>
                    <a:pt x="274481" y="255070"/>
                    <a:pt x="326055" y="254984"/>
                    <a:pt x="356461" y="216976"/>
                  </a:cubicBezTo>
                  <a:cubicBezTo>
                    <a:pt x="366666" y="204219"/>
                    <a:pt x="366793" y="185979"/>
                    <a:pt x="371959" y="170481"/>
                  </a:cubicBezTo>
                  <a:cubicBezTo>
                    <a:pt x="356461" y="160149"/>
                    <a:pt x="342969" y="145850"/>
                    <a:pt x="325464" y="139485"/>
                  </a:cubicBezTo>
                  <a:cubicBezTo>
                    <a:pt x="154822" y="77433"/>
                    <a:pt x="255803" y="131764"/>
                    <a:pt x="139485" y="92990"/>
                  </a:cubicBezTo>
                  <a:cubicBezTo>
                    <a:pt x="123987" y="87824"/>
                    <a:pt x="107602" y="84797"/>
                    <a:pt x="92990" y="77491"/>
                  </a:cubicBezTo>
                  <a:cubicBezTo>
                    <a:pt x="76330" y="69161"/>
                    <a:pt x="61993" y="56827"/>
                    <a:pt x="46495" y="46495"/>
                  </a:cubicBezTo>
                  <a:lnTo>
                    <a:pt x="139485" y="15498"/>
                  </a:lnTo>
                  <a:cubicBezTo>
                    <a:pt x="154983" y="10332"/>
                    <a:pt x="169643" y="0"/>
                    <a:pt x="185980" y="0"/>
                  </a:cubicBezTo>
                  <a:lnTo>
                    <a:pt x="263471" y="0"/>
                  </a:lnTo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7" name="Volný tvar 16"/>
          <p:cNvSpPr/>
          <p:nvPr/>
        </p:nvSpPr>
        <p:spPr>
          <a:xfrm>
            <a:off x="6470650" y="368300"/>
            <a:ext cx="1439863" cy="4103688"/>
          </a:xfrm>
          <a:custGeom>
            <a:avLst/>
            <a:gdLst>
              <a:gd name="connsiteX0" fmla="*/ 0 w 1080120"/>
              <a:gd name="connsiteY0" fmla="*/ 0 h 2376264"/>
              <a:gd name="connsiteX1" fmla="*/ 1080120 w 1080120"/>
              <a:gd name="connsiteY1" fmla="*/ 0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376264"/>
              <a:gd name="connsiteX1" fmla="*/ 1080120 w 1080120"/>
              <a:gd name="connsiteY1" fmla="*/ 504056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736304"/>
              <a:gd name="connsiteX1" fmla="*/ 1080120 w 1080120"/>
              <a:gd name="connsiteY1" fmla="*/ 504056 h 2736304"/>
              <a:gd name="connsiteX2" fmla="*/ 1080120 w 1080120"/>
              <a:gd name="connsiteY2" fmla="*/ 2736304 h 2736304"/>
              <a:gd name="connsiteX3" fmla="*/ 0 w 1080120"/>
              <a:gd name="connsiteY3" fmla="*/ 2376264 h 2736304"/>
              <a:gd name="connsiteX4" fmla="*/ 0 w 1080120"/>
              <a:gd name="connsiteY4" fmla="*/ 0 h 2736304"/>
              <a:gd name="connsiteX0" fmla="*/ 0 w 1080120"/>
              <a:gd name="connsiteY0" fmla="*/ 0 h 2880320"/>
              <a:gd name="connsiteX1" fmla="*/ 1080120 w 1080120"/>
              <a:gd name="connsiteY1" fmla="*/ 504056 h 2880320"/>
              <a:gd name="connsiteX2" fmla="*/ 1080120 w 1080120"/>
              <a:gd name="connsiteY2" fmla="*/ 2880320 h 2880320"/>
              <a:gd name="connsiteX3" fmla="*/ 0 w 1080120"/>
              <a:gd name="connsiteY3" fmla="*/ 2376264 h 2880320"/>
              <a:gd name="connsiteX4" fmla="*/ 0 w 1080120"/>
              <a:gd name="connsiteY4" fmla="*/ 0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120" h="2880320">
                <a:moveTo>
                  <a:pt x="0" y="0"/>
                </a:moveTo>
                <a:lnTo>
                  <a:pt x="1080120" y="504056"/>
                </a:lnTo>
                <a:lnTo>
                  <a:pt x="1080120" y="2880320"/>
                </a:lnTo>
                <a:lnTo>
                  <a:pt x="0" y="2376264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9299575" y="620713"/>
            <a:ext cx="1368425" cy="4103687"/>
          </a:xfrm>
          <a:custGeom>
            <a:avLst/>
            <a:gdLst>
              <a:gd name="connsiteX0" fmla="*/ 0 w 1080120"/>
              <a:gd name="connsiteY0" fmla="*/ 0 h 2376264"/>
              <a:gd name="connsiteX1" fmla="*/ 1080120 w 1080120"/>
              <a:gd name="connsiteY1" fmla="*/ 0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376264"/>
              <a:gd name="connsiteX1" fmla="*/ 1080120 w 1080120"/>
              <a:gd name="connsiteY1" fmla="*/ 504056 h 2376264"/>
              <a:gd name="connsiteX2" fmla="*/ 1080120 w 1080120"/>
              <a:gd name="connsiteY2" fmla="*/ 2376264 h 2376264"/>
              <a:gd name="connsiteX3" fmla="*/ 0 w 1080120"/>
              <a:gd name="connsiteY3" fmla="*/ 2376264 h 2376264"/>
              <a:gd name="connsiteX4" fmla="*/ 0 w 1080120"/>
              <a:gd name="connsiteY4" fmla="*/ 0 h 2376264"/>
              <a:gd name="connsiteX0" fmla="*/ 0 w 1080120"/>
              <a:gd name="connsiteY0" fmla="*/ 0 h 2736304"/>
              <a:gd name="connsiteX1" fmla="*/ 1080120 w 1080120"/>
              <a:gd name="connsiteY1" fmla="*/ 504056 h 2736304"/>
              <a:gd name="connsiteX2" fmla="*/ 1080120 w 1080120"/>
              <a:gd name="connsiteY2" fmla="*/ 2736304 h 2736304"/>
              <a:gd name="connsiteX3" fmla="*/ 0 w 1080120"/>
              <a:gd name="connsiteY3" fmla="*/ 2376264 h 2736304"/>
              <a:gd name="connsiteX4" fmla="*/ 0 w 1080120"/>
              <a:gd name="connsiteY4" fmla="*/ 0 h 2736304"/>
              <a:gd name="connsiteX0" fmla="*/ 0 w 1080120"/>
              <a:gd name="connsiteY0" fmla="*/ 0 h 2880320"/>
              <a:gd name="connsiteX1" fmla="*/ 1080120 w 1080120"/>
              <a:gd name="connsiteY1" fmla="*/ 504056 h 2880320"/>
              <a:gd name="connsiteX2" fmla="*/ 1080120 w 1080120"/>
              <a:gd name="connsiteY2" fmla="*/ 2880320 h 2880320"/>
              <a:gd name="connsiteX3" fmla="*/ 0 w 1080120"/>
              <a:gd name="connsiteY3" fmla="*/ 2376264 h 2880320"/>
              <a:gd name="connsiteX4" fmla="*/ 0 w 1080120"/>
              <a:gd name="connsiteY4" fmla="*/ 0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120" h="2880320">
                <a:moveTo>
                  <a:pt x="0" y="0"/>
                </a:moveTo>
                <a:lnTo>
                  <a:pt x="1080120" y="504056"/>
                </a:lnTo>
                <a:lnTo>
                  <a:pt x="1080120" y="2880320"/>
                </a:lnTo>
                <a:lnTo>
                  <a:pt x="0" y="2376264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966" name="TextovéPole 61"/>
          <p:cNvSpPr txBox="1">
            <a:spLocks noChangeArrowheads="1"/>
          </p:cNvSpPr>
          <p:nvPr/>
        </p:nvSpPr>
        <p:spPr bwMode="auto">
          <a:xfrm>
            <a:off x="1919288" y="4149725"/>
            <a:ext cx="2279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bodové zdroje světla</a:t>
            </a:r>
          </a:p>
        </p:txBody>
      </p:sp>
      <p:sp>
        <p:nvSpPr>
          <p:cNvPr id="40967" name="TextovéPole 63"/>
          <p:cNvSpPr txBox="1">
            <a:spLocks noChangeArrowheads="1"/>
          </p:cNvSpPr>
          <p:nvPr/>
        </p:nvSpPr>
        <p:spPr bwMode="auto">
          <a:xfrm>
            <a:off x="8969375" y="4422775"/>
            <a:ext cx="920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stínítko</a:t>
            </a:r>
          </a:p>
        </p:txBody>
      </p:sp>
      <p:sp>
        <p:nvSpPr>
          <p:cNvPr id="5130" name="TextovéPole 66"/>
          <p:cNvSpPr txBox="1">
            <a:spLocks noChangeArrowheads="1"/>
          </p:cNvSpPr>
          <p:nvPr/>
        </p:nvSpPr>
        <p:spPr bwMode="auto">
          <a:xfrm>
            <a:off x="7896225" y="188913"/>
            <a:ext cx="2752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dva světelné kruhy</a:t>
            </a:r>
          </a:p>
        </p:txBody>
      </p:sp>
      <p:sp>
        <p:nvSpPr>
          <p:cNvPr id="40969" name="TextovéPole 67"/>
          <p:cNvSpPr txBox="1">
            <a:spLocks noChangeArrowheads="1"/>
          </p:cNvSpPr>
          <p:nvPr/>
        </p:nvSpPr>
        <p:spPr bwMode="auto">
          <a:xfrm>
            <a:off x="4943475" y="4437063"/>
            <a:ext cx="2025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dvě kruhové clony</a:t>
            </a:r>
          </a:p>
        </p:txBody>
      </p:sp>
      <p:sp>
        <p:nvSpPr>
          <p:cNvPr id="5132" name="TextovéPole 90"/>
          <p:cNvSpPr txBox="1">
            <a:spLocks noChangeArrowheads="1"/>
          </p:cNvSpPr>
          <p:nvPr/>
        </p:nvSpPr>
        <p:spPr bwMode="auto">
          <a:xfrm>
            <a:off x="1992313" y="5157788"/>
            <a:ext cx="6142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Co se změnilo oddálením stínítka od clony?</a:t>
            </a:r>
          </a:p>
        </p:txBody>
      </p:sp>
      <p:sp>
        <p:nvSpPr>
          <p:cNvPr id="40971" name="TextovéPole 91"/>
          <p:cNvSpPr txBox="1">
            <a:spLocks noChangeArrowheads="1"/>
          </p:cNvSpPr>
          <p:nvPr/>
        </p:nvSpPr>
        <p:spPr bwMode="auto">
          <a:xfrm>
            <a:off x="2063750" y="5949950"/>
            <a:ext cx="3790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FF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Světelné kruhy se zvětšily</a:t>
            </a:r>
            <a:r>
              <a:rPr lang="cs-CZ" altLang="cs-CZ">
                <a:solidFill>
                  <a:srgbClr val="FFFF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</p:txBody>
      </p:sp>
      <p:cxnSp>
        <p:nvCxnSpPr>
          <p:cNvPr id="95" name="Přímá spojovací čára 94"/>
          <p:cNvCxnSpPr>
            <a:endCxn id="17" idx="3"/>
          </p:cNvCxnSpPr>
          <p:nvPr/>
        </p:nvCxnSpPr>
        <p:spPr>
          <a:xfrm rot="5400000">
            <a:off x="5281612" y="2565401"/>
            <a:ext cx="23780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>
            <a:endCxn id="18" idx="3"/>
          </p:cNvCxnSpPr>
          <p:nvPr/>
        </p:nvCxnSpPr>
        <p:spPr>
          <a:xfrm rot="5400000">
            <a:off x="7750969" y="2456656"/>
            <a:ext cx="3098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Volný tvar 118"/>
          <p:cNvSpPr/>
          <p:nvPr/>
        </p:nvSpPr>
        <p:spPr>
          <a:xfrm>
            <a:off x="3302000" y="3084513"/>
            <a:ext cx="2284413" cy="247650"/>
          </a:xfrm>
          <a:custGeom>
            <a:avLst/>
            <a:gdLst>
              <a:gd name="connsiteX0" fmla="*/ 20350 w 2284441"/>
              <a:gd name="connsiteY0" fmla="*/ 0 h 247973"/>
              <a:gd name="connsiteX1" fmla="*/ 252825 w 2284441"/>
              <a:gd name="connsiteY1" fmla="*/ 0 h 247973"/>
              <a:gd name="connsiteX2" fmla="*/ 361313 w 2284441"/>
              <a:gd name="connsiteY2" fmla="*/ 15498 h 247973"/>
              <a:gd name="connsiteX3" fmla="*/ 531794 w 2284441"/>
              <a:gd name="connsiteY3" fmla="*/ 46495 h 247973"/>
              <a:gd name="connsiteX4" fmla="*/ 981245 w 2284441"/>
              <a:gd name="connsiteY4" fmla="*/ 77491 h 247973"/>
              <a:gd name="connsiteX5" fmla="*/ 1043239 w 2284441"/>
              <a:gd name="connsiteY5" fmla="*/ 92990 h 247973"/>
              <a:gd name="connsiteX6" fmla="*/ 1151727 w 2284441"/>
              <a:gd name="connsiteY6" fmla="*/ 123986 h 247973"/>
              <a:gd name="connsiteX7" fmla="*/ 1663171 w 2284441"/>
              <a:gd name="connsiteY7" fmla="*/ 170481 h 247973"/>
              <a:gd name="connsiteX8" fmla="*/ 1771659 w 2284441"/>
              <a:gd name="connsiteY8" fmla="*/ 185979 h 247973"/>
              <a:gd name="connsiteX9" fmla="*/ 1895645 w 2284441"/>
              <a:gd name="connsiteY9" fmla="*/ 201478 h 247973"/>
              <a:gd name="connsiteX10" fmla="*/ 1957639 w 2284441"/>
              <a:gd name="connsiteY10" fmla="*/ 216976 h 247973"/>
              <a:gd name="connsiteX11" fmla="*/ 2066127 w 2284441"/>
              <a:gd name="connsiteY11" fmla="*/ 232474 h 247973"/>
              <a:gd name="connsiteX12" fmla="*/ 2159116 w 2284441"/>
              <a:gd name="connsiteY12" fmla="*/ 247973 h 247973"/>
              <a:gd name="connsiteX13" fmla="*/ 2205611 w 2284441"/>
              <a:gd name="connsiteY13" fmla="*/ 185979 h 247973"/>
              <a:gd name="connsiteX14" fmla="*/ 2128120 w 2284441"/>
              <a:gd name="connsiteY14" fmla="*/ 170481 h 247973"/>
              <a:gd name="connsiteX15" fmla="*/ 1957639 w 2284441"/>
              <a:gd name="connsiteY15" fmla="*/ 139484 h 247973"/>
              <a:gd name="connsiteX16" fmla="*/ 1678669 w 2284441"/>
              <a:gd name="connsiteY16" fmla="*/ 108488 h 247973"/>
              <a:gd name="connsiteX17" fmla="*/ 1384201 w 2284441"/>
              <a:gd name="connsiteY17" fmla="*/ 92990 h 247973"/>
              <a:gd name="connsiteX18" fmla="*/ 996744 w 2284441"/>
              <a:gd name="connsiteY18" fmla="*/ 61993 h 247973"/>
              <a:gd name="connsiteX19" fmla="*/ 810764 w 2284441"/>
              <a:gd name="connsiteY19" fmla="*/ 77491 h 247973"/>
              <a:gd name="connsiteX20" fmla="*/ 748771 w 2284441"/>
              <a:gd name="connsiteY20" fmla="*/ 92990 h 247973"/>
              <a:gd name="connsiteX21" fmla="*/ 795266 w 2284441"/>
              <a:gd name="connsiteY21" fmla="*/ 123986 h 247973"/>
              <a:gd name="connsiteX22" fmla="*/ 872757 w 2284441"/>
              <a:gd name="connsiteY22" fmla="*/ 139484 h 247973"/>
              <a:gd name="connsiteX23" fmla="*/ 1074235 w 2284441"/>
              <a:gd name="connsiteY23" fmla="*/ 123986 h 247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441" h="247973">
                <a:moveTo>
                  <a:pt x="20350" y="0"/>
                </a:moveTo>
                <a:cubicBezTo>
                  <a:pt x="139140" y="39596"/>
                  <a:pt x="0" y="0"/>
                  <a:pt x="252825" y="0"/>
                </a:cubicBezTo>
                <a:cubicBezTo>
                  <a:pt x="289355" y="0"/>
                  <a:pt x="325150" y="10332"/>
                  <a:pt x="361313" y="15498"/>
                </a:cubicBezTo>
                <a:cubicBezTo>
                  <a:pt x="452475" y="45885"/>
                  <a:pt x="378456" y="24589"/>
                  <a:pt x="531794" y="46495"/>
                </a:cubicBezTo>
                <a:cubicBezTo>
                  <a:pt x="792471" y="83735"/>
                  <a:pt x="402743" y="52339"/>
                  <a:pt x="981245" y="77491"/>
                </a:cubicBezTo>
                <a:cubicBezTo>
                  <a:pt x="1001910" y="82657"/>
                  <a:pt x="1022758" y="87138"/>
                  <a:pt x="1043239" y="92990"/>
                </a:cubicBezTo>
                <a:cubicBezTo>
                  <a:pt x="1080645" y="103677"/>
                  <a:pt x="1112083" y="119581"/>
                  <a:pt x="1151727" y="123986"/>
                </a:cubicBezTo>
                <a:cubicBezTo>
                  <a:pt x="1370939" y="148343"/>
                  <a:pt x="1471772" y="147964"/>
                  <a:pt x="1663171" y="170481"/>
                </a:cubicBezTo>
                <a:cubicBezTo>
                  <a:pt x="1699451" y="174749"/>
                  <a:pt x="1735450" y="181151"/>
                  <a:pt x="1771659" y="185979"/>
                </a:cubicBezTo>
                <a:cubicBezTo>
                  <a:pt x="1812944" y="191484"/>
                  <a:pt x="1854561" y="194631"/>
                  <a:pt x="1895645" y="201478"/>
                </a:cubicBezTo>
                <a:cubicBezTo>
                  <a:pt x="1916656" y="204980"/>
                  <a:pt x="1936682" y="213166"/>
                  <a:pt x="1957639" y="216976"/>
                </a:cubicBezTo>
                <a:cubicBezTo>
                  <a:pt x="1993580" y="223511"/>
                  <a:pt x="2030022" y="226919"/>
                  <a:pt x="2066127" y="232474"/>
                </a:cubicBezTo>
                <a:cubicBezTo>
                  <a:pt x="2097186" y="237252"/>
                  <a:pt x="2128120" y="242807"/>
                  <a:pt x="2159116" y="247973"/>
                </a:cubicBezTo>
                <a:cubicBezTo>
                  <a:pt x="2163167" y="246960"/>
                  <a:pt x="2284441" y="238532"/>
                  <a:pt x="2205611" y="185979"/>
                </a:cubicBezTo>
                <a:cubicBezTo>
                  <a:pt x="2183693" y="171367"/>
                  <a:pt x="2153675" y="176870"/>
                  <a:pt x="2128120" y="170481"/>
                </a:cubicBezTo>
                <a:cubicBezTo>
                  <a:pt x="1984771" y="134644"/>
                  <a:pt x="2244027" y="175284"/>
                  <a:pt x="1957639" y="139484"/>
                </a:cubicBezTo>
                <a:cubicBezTo>
                  <a:pt x="1838961" y="99925"/>
                  <a:pt x="1920337" y="122703"/>
                  <a:pt x="1678669" y="108488"/>
                </a:cubicBezTo>
                <a:lnTo>
                  <a:pt x="1384201" y="92990"/>
                </a:lnTo>
                <a:cubicBezTo>
                  <a:pt x="1240877" y="75074"/>
                  <a:pt x="1158250" y="61993"/>
                  <a:pt x="996744" y="61993"/>
                </a:cubicBezTo>
                <a:cubicBezTo>
                  <a:pt x="934536" y="61993"/>
                  <a:pt x="872757" y="72325"/>
                  <a:pt x="810764" y="77491"/>
                </a:cubicBezTo>
                <a:cubicBezTo>
                  <a:pt x="790100" y="82657"/>
                  <a:pt x="755507" y="72783"/>
                  <a:pt x="748771" y="92990"/>
                </a:cubicBezTo>
                <a:cubicBezTo>
                  <a:pt x="742881" y="110661"/>
                  <a:pt x="777825" y="117446"/>
                  <a:pt x="795266" y="123986"/>
                </a:cubicBezTo>
                <a:cubicBezTo>
                  <a:pt x="819931" y="133235"/>
                  <a:pt x="846927" y="134318"/>
                  <a:pt x="872757" y="139484"/>
                </a:cubicBezTo>
                <a:cubicBezTo>
                  <a:pt x="1053529" y="123051"/>
                  <a:pt x="986177" y="123986"/>
                  <a:pt x="1074235" y="123986"/>
                </a:cubicBezTo>
              </a:path>
            </a:pathLst>
          </a:cu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1" name="Volný tvar 120"/>
          <p:cNvSpPr/>
          <p:nvPr/>
        </p:nvSpPr>
        <p:spPr>
          <a:xfrm>
            <a:off x="3275013" y="3100388"/>
            <a:ext cx="1812925" cy="260350"/>
          </a:xfrm>
          <a:custGeom>
            <a:avLst/>
            <a:gdLst>
              <a:gd name="connsiteX0" fmla="*/ 0 w 1813302"/>
              <a:gd name="connsiteY0" fmla="*/ 0 h 260842"/>
              <a:gd name="connsiteX1" fmla="*/ 650929 w 1813302"/>
              <a:gd name="connsiteY1" fmla="*/ 30997 h 260842"/>
              <a:gd name="connsiteX2" fmla="*/ 805912 w 1813302"/>
              <a:gd name="connsiteY2" fmla="*/ 46495 h 260842"/>
              <a:gd name="connsiteX3" fmla="*/ 1053885 w 1813302"/>
              <a:gd name="connsiteY3" fmla="*/ 61993 h 260842"/>
              <a:gd name="connsiteX4" fmla="*/ 1286360 w 1813302"/>
              <a:gd name="connsiteY4" fmla="*/ 92990 h 260842"/>
              <a:gd name="connsiteX5" fmla="*/ 1363851 w 1813302"/>
              <a:gd name="connsiteY5" fmla="*/ 108488 h 260842"/>
              <a:gd name="connsiteX6" fmla="*/ 1658319 w 1813302"/>
              <a:gd name="connsiteY6" fmla="*/ 123986 h 260842"/>
              <a:gd name="connsiteX7" fmla="*/ 1720312 w 1813302"/>
              <a:gd name="connsiteY7" fmla="*/ 139485 h 260842"/>
              <a:gd name="connsiteX8" fmla="*/ 1813302 w 1813302"/>
              <a:gd name="connsiteY8" fmla="*/ 170481 h 260842"/>
              <a:gd name="connsiteX9" fmla="*/ 1642821 w 1813302"/>
              <a:gd name="connsiteY9" fmla="*/ 232475 h 260842"/>
              <a:gd name="connsiteX10" fmla="*/ 1239865 w 1813302"/>
              <a:gd name="connsiteY10" fmla="*/ 201478 h 260842"/>
              <a:gd name="connsiteX11" fmla="*/ 1069384 w 1813302"/>
              <a:gd name="connsiteY11" fmla="*/ 185980 h 260842"/>
              <a:gd name="connsiteX12" fmla="*/ 867906 w 1813302"/>
              <a:gd name="connsiteY12" fmla="*/ 154983 h 260842"/>
              <a:gd name="connsiteX13" fmla="*/ 774916 w 1813302"/>
              <a:gd name="connsiteY13" fmla="*/ 139485 h 260842"/>
              <a:gd name="connsiteX14" fmla="*/ 495946 w 1813302"/>
              <a:gd name="connsiteY14" fmla="*/ 92990 h 260842"/>
              <a:gd name="connsiteX15" fmla="*/ 402956 w 1813302"/>
              <a:gd name="connsiteY15" fmla="*/ 61993 h 260842"/>
              <a:gd name="connsiteX16" fmla="*/ 309967 w 1813302"/>
              <a:gd name="connsiteY16" fmla="*/ 30997 h 260842"/>
              <a:gd name="connsiteX17" fmla="*/ 263472 w 1813302"/>
              <a:gd name="connsiteY17" fmla="*/ 15498 h 260842"/>
              <a:gd name="connsiteX18" fmla="*/ 216977 w 1813302"/>
              <a:gd name="connsiteY18" fmla="*/ 0 h 260842"/>
              <a:gd name="connsiteX19" fmla="*/ 123987 w 1813302"/>
              <a:gd name="connsiteY19" fmla="*/ 15498 h 26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13302" h="260842">
                <a:moveTo>
                  <a:pt x="0" y="0"/>
                </a:moveTo>
                <a:cubicBezTo>
                  <a:pt x="253175" y="9737"/>
                  <a:pt x="412074" y="12623"/>
                  <a:pt x="650929" y="30997"/>
                </a:cubicBezTo>
                <a:cubicBezTo>
                  <a:pt x="702695" y="34979"/>
                  <a:pt x="754146" y="42513"/>
                  <a:pt x="805912" y="46495"/>
                </a:cubicBezTo>
                <a:cubicBezTo>
                  <a:pt x="888487" y="52847"/>
                  <a:pt x="971227" y="56827"/>
                  <a:pt x="1053885" y="61993"/>
                </a:cubicBezTo>
                <a:cubicBezTo>
                  <a:pt x="1228247" y="96867"/>
                  <a:pt x="1014583" y="56754"/>
                  <a:pt x="1286360" y="92990"/>
                </a:cubicBezTo>
                <a:cubicBezTo>
                  <a:pt x="1312471" y="96471"/>
                  <a:pt x="1337600" y="106300"/>
                  <a:pt x="1363851" y="108488"/>
                </a:cubicBezTo>
                <a:cubicBezTo>
                  <a:pt x="1461803" y="116651"/>
                  <a:pt x="1560163" y="118820"/>
                  <a:pt x="1658319" y="123986"/>
                </a:cubicBezTo>
                <a:cubicBezTo>
                  <a:pt x="1678983" y="129152"/>
                  <a:pt x="1699910" y="133364"/>
                  <a:pt x="1720312" y="139485"/>
                </a:cubicBezTo>
                <a:cubicBezTo>
                  <a:pt x="1751607" y="148874"/>
                  <a:pt x="1813302" y="170481"/>
                  <a:pt x="1813302" y="170481"/>
                </a:cubicBezTo>
                <a:cubicBezTo>
                  <a:pt x="1783182" y="260842"/>
                  <a:pt x="1808351" y="232475"/>
                  <a:pt x="1642821" y="232475"/>
                </a:cubicBezTo>
                <a:cubicBezTo>
                  <a:pt x="1467700" y="232475"/>
                  <a:pt x="1394974" y="216989"/>
                  <a:pt x="1239865" y="201478"/>
                </a:cubicBezTo>
                <a:lnTo>
                  <a:pt x="1069384" y="185980"/>
                </a:lnTo>
                <a:cubicBezTo>
                  <a:pt x="948074" y="155652"/>
                  <a:pt x="1059158" y="180483"/>
                  <a:pt x="867906" y="154983"/>
                </a:cubicBezTo>
                <a:cubicBezTo>
                  <a:pt x="836757" y="150830"/>
                  <a:pt x="805993" y="144146"/>
                  <a:pt x="774916" y="139485"/>
                </a:cubicBezTo>
                <a:cubicBezTo>
                  <a:pt x="677449" y="124865"/>
                  <a:pt x="587828" y="120555"/>
                  <a:pt x="495946" y="92990"/>
                </a:cubicBezTo>
                <a:cubicBezTo>
                  <a:pt x="464651" y="83601"/>
                  <a:pt x="433953" y="72325"/>
                  <a:pt x="402956" y="61993"/>
                </a:cubicBezTo>
                <a:lnTo>
                  <a:pt x="309967" y="30997"/>
                </a:lnTo>
                <a:lnTo>
                  <a:pt x="263472" y="15498"/>
                </a:lnTo>
                <a:lnTo>
                  <a:pt x="216977" y="0"/>
                </a:lnTo>
                <a:cubicBezTo>
                  <a:pt x="134419" y="16511"/>
                  <a:pt x="165827" y="15498"/>
                  <a:pt x="123987" y="15498"/>
                </a:cubicBezTo>
              </a:path>
            </a:pathLst>
          </a:cu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9" name="Volný tvar 128"/>
          <p:cNvSpPr/>
          <p:nvPr/>
        </p:nvSpPr>
        <p:spPr>
          <a:xfrm>
            <a:off x="6959600" y="1989138"/>
            <a:ext cx="1941513" cy="447675"/>
          </a:xfrm>
          <a:custGeom>
            <a:avLst/>
            <a:gdLst>
              <a:gd name="connsiteX0" fmla="*/ 0 w 1940943"/>
              <a:gd name="connsiteY0" fmla="*/ 0 h 448573"/>
              <a:gd name="connsiteX1" fmla="*/ 69011 w 1940943"/>
              <a:gd name="connsiteY1" fmla="*/ 8626 h 448573"/>
              <a:gd name="connsiteX2" fmla="*/ 103516 w 1940943"/>
              <a:gd name="connsiteY2" fmla="*/ 17253 h 448573"/>
              <a:gd name="connsiteX3" fmla="*/ 129396 w 1940943"/>
              <a:gd name="connsiteY3" fmla="*/ 25879 h 448573"/>
              <a:gd name="connsiteX4" fmla="*/ 241539 w 1940943"/>
              <a:gd name="connsiteY4" fmla="*/ 34505 h 448573"/>
              <a:gd name="connsiteX5" fmla="*/ 414067 w 1940943"/>
              <a:gd name="connsiteY5" fmla="*/ 51758 h 448573"/>
              <a:gd name="connsiteX6" fmla="*/ 439947 w 1940943"/>
              <a:gd name="connsiteY6" fmla="*/ 60385 h 448573"/>
              <a:gd name="connsiteX7" fmla="*/ 534837 w 1940943"/>
              <a:gd name="connsiteY7" fmla="*/ 69011 h 448573"/>
              <a:gd name="connsiteX8" fmla="*/ 603849 w 1940943"/>
              <a:gd name="connsiteY8" fmla="*/ 77637 h 448573"/>
              <a:gd name="connsiteX9" fmla="*/ 646981 w 1940943"/>
              <a:gd name="connsiteY9" fmla="*/ 86264 h 448573"/>
              <a:gd name="connsiteX10" fmla="*/ 776377 w 1940943"/>
              <a:gd name="connsiteY10" fmla="*/ 94890 h 448573"/>
              <a:gd name="connsiteX11" fmla="*/ 819509 w 1940943"/>
              <a:gd name="connsiteY11" fmla="*/ 103517 h 448573"/>
              <a:gd name="connsiteX12" fmla="*/ 914400 w 1940943"/>
              <a:gd name="connsiteY12" fmla="*/ 120770 h 448573"/>
              <a:gd name="connsiteX13" fmla="*/ 1061049 w 1940943"/>
              <a:gd name="connsiteY13" fmla="*/ 129396 h 448573"/>
              <a:gd name="connsiteX14" fmla="*/ 1190445 w 1940943"/>
              <a:gd name="connsiteY14" fmla="*/ 138022 h 448573"/>
              <a:gd name="connsiteX15" fmla="*/ 1224950 w 1940943"/>
              <a:gd name="connsiteY15" fmla="*/ 146649 h 448573"/>
              <a:gd name="connsiteX16" fmla="*/ 1276709 w 1940943"/>
              <a:gd name="connsiteY16" fmla="*/ 163902 h 448573"/>
              <a:gd name="connsiteX17" fmla="*/ 1328467 w 1940943"/>
              <a:gd name="connsiteY17" fmla="*/ 172528 h 448573"/>
              <a:gd name="connsiteX18" fmla="*/ 1397479 w 1940943"/>
              <a:gd name="connsiteY18" fmla="*/ 189781 h 448573"/>
              <a:gd name="connsiteX19" fmla="*/ 1595886 w 1940943"/>
              <a:gd name="connsiteY19" fmla="*/ 207034 h 448573"/>
              <a:gd name="connsiteX20" fmla="*/ 1716656 w 1940943"/>
              <a:gd name="connsiteY20" fmla="*/ 224287 h 448573"/>
              <a:gd name="connsiteX21" fmla="*/ 1777041 w 1940943"/>
              <a:gd name="connsiteY21" fmla="*/ 232913 h 448573"/>
              <a:gd name="connsiteX22" fmla="*/ 1923690 w 1940943"/>
              <a:gd name="connsiteY22" fmla="*/ 241539 h 448573"/>
              <a:gd name="connsiteX23" fmla="*/ 1940943 w 1940943"/>
              <a:gd name="connsiteY23" fmla="*/ 267419 h 448573"/>
              <a:gd name="connsiteX24" fmla="*/ 1923690 w 1940943"/>
              <a:gd name="connsiteY24" fmla="*/ 293298 h 448573"/>
              <a:gd name="connsiteX25" fmla="*/ 1871932 w 1940943"/>
              <a:gd name="connsiteY25" fmla="*/ 336430 h 448573"/>
              <a:gd name="connsiteX26" fmla="*/ 1820173 w 1940943"/>
              <a:gd name="connsiteY26" fmla="*/ 353683 h 448573"/>
              <a:gd name="connsiteX27" fmla="*/ 1785667 w 1940943"/>
              <a:gd name="connsiteY27" fmla="*/ 362309 h 448573"/>
              <a:gd name="connsiteX28" fmla="*/ 1733909 w 1940943"/>
              <a:gd name="connsiteY28" fmla="*/ 379562 h 448573"/>
              <a:gd name="connsiteX29" fmla="*/ 1699403 w 1940943"/>
              <a:gd name="connsiteY29" fmla="*/ 388188 h 448573"/>
              <a:gd name="connsiteX30" fmla="*/ 1647645 w 1940943"/>
              <a:gd name="connsiteY30" fmla="*/ 405441 h 448573"/>
              <a:gd name="connsiteX31" fmla="*/ 1613139 w 1940943"/>
              <a:gd name="connsiteY31" fmla="*/ 414068 h 448573"/>
              <a:gd name="connsiteX32" fmla="*/ 1552754 w 1940943"/>
              <a:gd name="connsiteY32" fmla="*/ 431320 h 448573"/>
              <a:gd name="connsiteX33" fmla="*/ 1371600 w 1940943"/>
              <a:gd name="connsiteY33" fmla="*/ 448573 h 448573"/>
              <a:gd name="connsiteX34" fmla="*/ 940279 w 1940943"/>
              <a:gd name="connsiteY34" fmla="*/ 431320 h 448573"/>
              <a:gd name="connsiteX35" fmla="*/ 879894 w 1940943"/>
              <a:gd name="connsiteY35" fmla="*/ 414068 h 448573"/>
              <a:gd name="connsiteX36" fmla="*/ 845388 w 1940943"/>
              <a:gd name="connsiteY36" fmla="*/ 396815 h 448573"/>
              <a:gd name="connsiteX37" fmla="*/ 785003 w 1940943"/>
              <a:gd name="connsiteY37" fmla="*/ 379562 h 448573"/>
              <a:gd name="connsiteX38" fmla="*/ 733245 w 1940943"/>
              <a:gd name="connsiteY38" fmla="*/ 362309 h 448573"/>
              <a:gd name="connsiteX39" fmla="*/ 707366 w 1940943"/>
              <a:gd name="connsiteY39" fmla="*/ 345056 h 448573"/>
              <a:gd name="connsiteX40" fmla="*/ 672860 w 1940943"/>
              <a:gd name="connsiteY40" fmla="*/ 336430 h 448573"/>
              <a:gd name="connsiteX41" fmla="*/ 646981 w 1940943"/>
              <a:gd name="connsiteY41" fmla="*/ 327803 h 448573"/>
              <a:gd name="connsiteX42" fmla="*/ 474452 w 1940943"/>
              <a:gd name="connsiteY42" fmla="*/ 310551 h 448573"/>
              <a:gd name="connsiteX43" fmla="*/ 379562 w 1940943"/>
              <a:gd name="connsiteY43" fmla="*/ 284671 h 448573"/>
              <a:gd name="connsiteX44" fmla="*/ 327803 w 1940943"/>
              <a:gd name="connsiteY44" fmla="*/ 267419 h 448573"/>
              <a:gd name="connsiteX45" fmla="*/ 258792 w 1940943"/>
              <a:gd name="connsiteY45" fmla="*/ 232913 h 448573"/>
              <a:gd name="connsiteX46" fmla="*/ 232913 w 1940943"/>
              <a:gd name="connsiteY46" fmla="*/ 215660 h 448573"/>
              <a:gd name="connsiteX47" fmla="*/ 198407 w 1940943"/>
              <a:gd name="connsiteY47" fmla="*/ 207034 h 448573"/>
              <a:gd name="connsiteX48" fmla="*/ 120769 w 1940943"/>
              <a:gd name="connsiteY48" fmla="*/ 189781 h 448573"/>
              <a:gd name="connsiteX49" fmla="*/ 69011 w 1940943"/>
              <a:gd name="connsiteY49" fmla="*/ 163902 h 448573"/>
              <a:gd name="connsiteX50" fmla="*/ 60384 w 1940943"/>
              <a:gd name="connsiteY50" fmla="*/ 138022 h 448573"/>
              <a:gd name="connsiteX51" fmla="*/ 25879 w 1940943"/>
              <a:gd name="connsiteY51" fmla="*/ 86264 h 448573"/>
              <a:gd name="connsiteX52" fmla="*/ 8626 w 1940943"/>
              <a:gd name="connsiteY52" fmla="*/ 60385 h 448573"/>
              <a:gd name="connsiteX53" fmla="*/ 0 w 1940943"/>
              <a:gd name="connsiteY53" fmla="*/ 0 h 448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940943" h="448573">
                <a:moveTo>
                  <a:pt x="0" y="0"/>
                </a:moveTo>
                <a:cubicBezTo>
                  <a:pt x="23004" y="2875"/>
                  <a:pt x="46144" y="4815"/>
                  <a:pt x="69011" y="8626"/>
                </a:cubicBezTo>
                <a:cubicBezTo>
                  <a:pt x="80705" y="10575"/>
                  <a:pt x="92116" y="13996"/>
                  <a:pt x="103516" y="17253"/>
                </a:cubicBezTo>
                <a:cubicBezTo>
                  <a:pt x="112259" y="19751"/>
                  <a:pt x="120373" y="24751"/>
                  <a:pt x="129396" y="25879"/>
                </a:cubicBezTo>
                <a:cubicBezTo>
                  <a:pt x="166598" y="30529"/>
                  <a:pt x="204158" y="31630"/>
                  <a:pt x="241539" y="34505"/>
                </a:cubicBezTo>
                <a:cubicBezTo>
                  <a:pt x="389581" y="59180"/>
                  <a:pt x="145545" y="20167"/>
                  <a:pt x="414067" y="51758"/>
                </a:cubicBezTo>
                <a:cubicBezTo>
                  <a:pt x="423098" y="52820"/>
                  <a:pt x="430945" y="59099"/>
                  <a:pt x="439947" y="60385"/>
                </a:cubicBezTo>
                <a:cubicBezTo>
                  <a:pt x="471388" y="64877"/>
                  <a:pt x="503251" y="65686"/>
                  <a:pt x="534837" y="69011"/>
                </a:cubicBezTo>
                <a:cubicBezTo>
                  <a:pt x="557893" y="71438"/>
                  <a:pt x="580936" y="74112"/>
                  <a:pt x="603849" y="77637"/>
                </a:cubicBezTo>
                <a:cubicBezTo>
                  <a:pt x="618341" y="79866"/>
                  <a:pt x="632392" y="84805"/>
                  <a:pt x="646981" y="86264"/>
                </a:cubicBezTo>
                <a:cubicBezTo>
                  <a:pt x="689994" y="90565"/>
                  <a:pt x="733245" y="92015"/>
                  <a:pt x="776377" y="94890"/>
                </a:cubicBezTo>
                <a:cubicBezTo>
                  <a:pt x="790754" y="97766"/>
                  <a:pt x="805196" y="100336"/>
                  <a:pt x="819509" y="103517"/>
                </a:cubicBezTo>
                <a:cubicBezTo>
                  <a:pt x="866555" y="113972"/>
                  <a:pt x="854601" y="115787"/>
                  <a:pt x="914400" y="120770"/>
                </a:cubicBezTo>
                <a:cubicBezTo>
                  <a:pt x="963198" y="124837"/>
                  <a:pt x="1012177" y="126342"/>
                  <a:pt x="1061049" y="129396"/>
                </a:cubicBezTo>
                <a:lnTo>
                  <a:pt x="1190445" y="138022"/>
                </a:lnTo>
                <a:cubicBezTo>
                  <a:pt x="1201947" y="140898"/>
                  <a:pt x="1213594" y="143242"/>
                  <a:pt x="1224950" y="146649"/>
                </a:cubicBezTo>
                <a:cubicBezTo>
                  <a:pt x="1242369" y="151875"/>
                  <a:pt x="1258770" y="160912"/>
                  <a:pt x="1276709" y="163902"/>
                </a:cubicBezTo>
                <a:cubicBezTo>
                  <a:pt x="1293962" y="166777"/>
                  <a:pt x="1311365" y="168863"/>
                  <a:pt x="1328467" y="172528"/>
                </a:cubicBezTo>
                <a:cubicBezTo>
                  <a:pt x="1351653" y="177496"/>
                  <a:pt x="1373912" y="187163"/>
                  <a:pt x="1397479" y="189781"/>
                </a:cubicBezTo>
                <a:cubicBezTo>
                  <a:pt x="1515228" y="202864"/>
                  <a:pt x="1449144" y="196552"/>
                  <a:pt x="1595886" y="207034"/>
                </a:cubicBezTo>
                <a:cubicBezTo>
                  <a:pt x="1686794" y="222184"/>
                  <a:pt x="1608710" y="209894"/>
                  <a:pt x="1716656" y="224287"/>
                </a:cubicBezTo>
                <a:cubicBezTo>
                  <a:pt x="1736810" y="226974"/>
                  <a:pt x="1756779" y="231225"/>
                  <a:pt x="1777041" y="232913"/>
                </a:cubicBezTo>
                <a:cubicBezTo>
                  <a:pt x="1825839" y="236979"/>
                  <a:pt x="1874807" y="238664"/>
                  <a:pt x="1923690" y="241539"/>
                </a:cubicBezTo>
                <a:cubicBezTo>
                  <a:pt x="1929441" y="250166"/>
                  <a:pt x="1940943" y="257051"/>
                  <a:pt x="1940943" y="267419"/>
                </a:cubicBezTo>
                <a:cubicBezTo>
                  <a:pt x="1940943" y="277787"/>
                  <a:pt x="1930327" y="285333"/>
                  <a:pt x="1923690" y="293298"/>
                </a:cubicBezTo>
                <a:cubicBezTo>
                  <a:pt x="1911741" y="307637"/>
                  <a:pt x="1889893" y="328447"/>
                  <a:pt x="1871932" y="336430"/>
                </a:cubicBezTo>
                <a:cubicBezTo>
                  <a:pt x="1855313" y="343816"/>
                  <a:pt x="1837816" y="349272"/>
                  <a:pt x="1820173" y="353683"/>
                </a:cubicBezTo>
                <a:cubicBezTo>
                  <a:pt x="1808671" y="356558"/>
                  <a:pt x="1797023" y="358902"/>
                  <a:pt x="1785667" y="362309"/>
                </a:cubicBezTo>
                <a:cubicBezTo>
                  <a:pt x="1768248" y="367535"/>
                  <a:pt x="1751552" y="375152"/>
                  <a:pt x="1733909" y="379562"/>
                </a:cubicBezTo>
                <a:cubicBezTo>
                  <a:pt x="1722407" y="382437"/>
                  <a:pt x="1710759" y="384781"/>
                  <a:pt x="1699403" y="388188"/>
                </a:cubicBezTo>
                <a:cubicBezTo>
                  <a:pt x="1681984" y="393414"/>
                  <a:pt x="1665288" y="401030"/>
                  <a:pt x="1647645" y="405441"/>
                </a:cubicBezTo>
                <a:cubicBezTo>
                  <a:pt x="1636143" y="408317"/>
                  <a:pt x="1624539" y="410811"/>
                  <a:pt x="1613139" y="414068"/>
                </a:cubicBezTo>
                <a:cubicBezTo>
                  <a:pt x="1580804" y="423307"/>
                  <a:pt x="1589834" y="424578"/>
                  <a:pt x="1552754" y="431320"/>
                </a:cubicBezTo>
                <a:cubicBezTo>
                  <a:pt x="1487820" y="443126"/>
                  <a:pt x="1442375" y="443518"/>
                  <a:pt x="1371600" y="448573"/>
                </a:cubicBezTo>
                <a:lnTo>
                  <a:pt x="940279" y="431320"/>
                </a:lnTo>
                <a:cubicBezTo>
                  <a:pt x="931309" y="430602"/>
                  <a:pt x="890670" y="418686"/>
                  <a:pt x="879894" y="414068"/>
                </a:cubicBezTo>
                <a:cubicBezTo>
                  <a:pt x="868074" y="409002"/>
                  <a:pt x="857208" y="401881"/>
                  <a:pt x="845388" y="396815"/>
                </a:cubicBezTo>
                <a:cubicBezTo>
                  <a:pt x="822831" y="387147"/>
                  <a:pt x="809334" y="386861"/>
                  <a:pt x="785003" y="379562"/>
                </a:cubicBezTo>
                <a:cubicBezTo>
                  <a:pt x="767584" y="374336"/>
                  <a:pt x="748377" y="372397"/>
                  <a:pt x="733245" y="362309"/>
                </a:cubicBezTo>
                <a:cubicBezTo>
                  <a:pt x="724619" y="356558"/>
                  <a:pt x="716895" y="349140"/>
                  <a:pt x="707366" y="345056"/>
                </a:cubicBezTo>
                <a:cubicBezTo>
                  <a:pt x="696469" y="340386"/>
                  <a:pt x="684260" y="339687"/>
                  <a:pt x="672860" y="336430"/>
                </a:cubicBezTo>
                <a:cubicBezTo>
                  <a:pt x="664117" y="333932"/>
                  <a:pt x="655897" y="329586"/>
                  <a:pt x="646981" y="327803"/>
                </a:cubicBezTo>
                <a:cubicBezTo>
                  <a:pt x="594754" y="317357"/>
                  <a:pt x="523389" y="314315"/>
                  <a:pt x="474452" y="310551"/>
                </a:cubicBezTo>
                <a:cubicBezTo>
                  <a:pt x="403714" y="286970"/>
                  <a:pt x="515715" y="323571"/>
                  <a:pt x="379562" y="284671"/>
                </a:cubicBezTo>
                <a:cubicBezTo>
                  <a:pt x="362076" y="279675"/>
                  <a:pt x="345056" y="273170"/>
                  <a:pt x="327803" y="267419"/>
                </a:cubicBezTo>
                <a:cubicBezTo>
                  <a:pt x="267846" y="227447"/>
                  <a:pt x="343205" y="275120"/>
                  <a:pt x="258792" y="232913"/>
                </a:cubicBezTo>
                <a:cubicBezTo>
                  <a:pt x="249519" y="228276"/>
                  <a:pt x="242442" y="219744"/>
                  <a:pt x="232913" y="215660"/>
                </a:cubicBezTo>
                <a:cubicBezTo>
                  <a:pt x="222016" y="210990"/>
                  <a:pt x="209807" y="210291"/>
                  <a:pt x="198407" y="207034"/>
                </a:cubicBezTo>
                <a:cubicBezTo>
                  <a:pt x="138939" y="190043"/>
                  <a:pt x="214189" y="205350"/>
                  <a:pt x="120769" y="189781"/>
                </a:cubicBezTo>
                <a:cubicBezTo>
                  <a:pt x="103723" y="184098"/>
                  <a:pt x="81171" y="179102"/>
                  <a:pt x="69011" y="163902"/>
                </a:cubicBezTo>
                <a:cubicBezTo>
                  <a:pt x="63330" y="156801"/>
                  <a:pt x="64800" y="145971"/>
                  <a:pt x="60384" y="138022"/>
                </a:cubicBezTo>
                <a:cubicBezTo>
                  <a:pt x="50314" y="119896"/>
                  <a:pt x="37381" y="103517"/>
                  <a:pt x="25879" y="86264"/>
                </a:cubicBezTo>
                <a:cubicBezTo>
                  <a:pt x="20128" y="77638"/>
                  <a:pt x="8626" y="70753"/>
                  <a:pt x="8626" y="60385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6" name="Přímá spojovací čára 135"/>
          <p:cNvCxnSpPr/>
          <p:nvPr/>
        </p:nvCxnSpPr>
        <p:spPr>
          <a:xfrm rot="5400000">
            <a:off x="5879306" y="2493169"/>
            <a:ext cx="21605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978" name="Skupina 19"/>
          <p:cNvGrpSpPr>
            <a:grpSpLocks/>
          </p:cNvGrpSpPr>
          <p:nvPr/>
        </p:nvGrpSpPr>
        <p:grpSpPr bwMode="auto">
          <a:xfrm>
            <a:off x="2640013" y="2708275"/>
            <a:ext cx="647700" cy="1184275"/>
            <a:chOff x="1259632" y="1124744"/>
            <a:chExt cx="648072" cy="1184166"/>
          </a:xfrm>
        </p:grpSpPr>
        <p:grpSp>
          <p:nvGrpSpPr>
            <p:cNvPr id="10" name="Skupina 5"/>
            <p:cNvGrpSpPr/>
            <p:nvPr/>
          </p:nvGrpSpPr>
          <p:grpSpPr>
            <a:xfrm>
              <a:off x="1259632" y="1124744"/>
              <a:ext cx="648072" cy="648072"/>
              <a:chOff x="1835696" y="1556792"/>
              <a:chExt cx="648072" cy="648072"/>
            </a:xfrm>
            <a:solidFill>
              <a:srgbClr val="FFFF00"/>
            </a:solidFill>
          </p:grpSpPr>
          <p:sp>
            <p:nvSpPr>
              <p:cNvPr id="142" name="Vývojový diagram: spojka 141"/>
              <p:cNvSpPr/>
              <p:nvPr/>
            </p:nvSpPr>
            <p:spPr>
              <a:xfrm>
                <a:off x="1835696" y="1556792"/>
                <a:ext cx="648072" cy="648072"/>
              </a:xfrm>
              <a:prstGeom prst="flowChartConnector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43" name="Volný tvar 3"/>
              <p:cNvSpPr/>
              <p:nvPr/>
            </p:nvSpPr>
            <p:spPr>
              <a:xfrm>
                <a:off x="1995475" y="1834496"/>
                <a:ext cx="339347" cy="335267"/>
              </a:xfrm>
              <a:custGeom>
                <a:avLst/>
                <a:gdLst>
                  <a:gd name="connsiteX0" fmla="*/ 34803 w 339347"/>
                  <a:gd name="connsiteY0" fmla="*/ 133789 h 335267"/>
                  <a:gd name="connsiteX1" fmla="*/ 34803 w 339347"/>
                  <a:gd name="connsiteY1" fmla="*/ 9802 h 335267"/>
                  <a:gd name="connsiteX2" fmla="*/ 81298 w 339347"/>
                  <a:gd name="connsiteY2" fmla="*/ 25301 h 335267"/>
                  <a:gd name="connsiteX3" fmla="*/ 112294 w 339347"/>
                  <a:gd name="connsiteY3" fmla="*/ 25301 h 335267"/>
                  <a:gd name="connsiteX4" fmla="*/ 158789 w 339347"/>
                  <a:gd name="connsiteY4" fmla="*/ 9802 h 335267"/>
                  <a:gd name="connsiteX5" fmla="*/ 205284 w 339347"/>
                  <a:gd name="connsiteY5" fmla="*/ 25301 h 335267"/>
                  <a:gd name="connsiteX6" fmla="*/ 251779 w 339347"/>
                  <a:gd name="connsiteY6" fmla="*/ 9802 h 335267"/>
                  <a:gd name="connsiteX7" fmla="*/ 267278 w 339347"/>
                  <a:gd name="connsiteY7" fmla="*/ 56297 h 335267"/>
                  <a:gd name="connsiteX8" fmla="*/ 313772 w 339347"/>
                  <a:gd name="connsiteY8" fmla="*/ 40799 h 335267"/>
                  <a:gd name="connsiteX9" fmla="*/ 267278 w 339347"/>
                  <a:gd name="connsiteY9" fmla="*/ 180284 h 335267"/>
                  <a:gd name="connsiteX10" fmla="*/ 251779 w 339347"/>
                  <a:gd name="connsiteY10" fmla="*/ 226779 h 335267"/>
                  <a:gd name="connsiteX11" fmla="*/ 236281 w 339347"/>
                  <a:gd name="connsiteY11" fmla="*/ 335267 h 3352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39347" h="335267">
                    <a:moveTo>
                      <a:pt x="34803" y="133789"/>
                    </a:moveTo>
                    <a:cubicBezTo>
                      <a:pt x="28278" y="107687"/>
                      <a:pt x="0" y="35904"/>
                      <a:pt x="34803" y="9802"/>
                    </a:cubicBezTo>
                    <a:cubicBezTo>
                      <a:pt x="47872" y="0"/>
                      <a:pt x="65800" y="20135"/>
                      <a:pt x="81298" y="25301"/>
                    </a:cubicBezTo>
                    <a:cubicBezTo>
                      <a:pt x="112294" y="118291"/>
                      <a:pt x="81298" y="56298"/>
                      <a:pt x="112294" y="25301"/>
                    </a:cubicBezTo>
                    <a:cubicBezTo>
                      <a:pt x="123846" y="13749"/>
                      <a:pt x="143291" y="14968"/>
                      <a:pt x="158789" y="9802"/>
                    </a:cubicBezTo>
                    <a:cubicBezTo>
                      <a:pt x="185946" y="118425"/>
                      <a:pt x="156229" y="64546"/>
                      <a:pt x="205284" y="25301"/>
                    </a:cubicBezTo>
                    <a:cubicBezTo>
                      <a:pt x="218041" y="15095"/>
                      <a:pt x="236281" y="14968"/>
                      <a:pt x="251779" y="9802"/>
                    </a:cubicBezTo>
                    <a:cubicBezTo>
                      <a:pt x="256945" y="25300"/>
                      <a:pt x="252666" y="48991"/>
                      <a:pt x="267278" y="56297"/>
                    </a:cubicBezTo>
                    <a:cubicBezTo>
                      <a:pt x="281890" y="63603"/>
                      <a:pt x="307705" y="25631"/>
                      <a:pt x="313772" y="40799"/>
                    </a:cubicBezTo>
                    <a:cubicBezTo>
                      <a:pt x="339347" y="104739"/>
                      <a:pt x="289544" y="135752"/>
                      <a:pt x="267278" y="180284"/>
                    </a:cubicBezTo>
                    <a:cubicBezTo>
                      <a:pt x="259972" y="194896"/>
                      <a:pt x="256945" y="211281"/>
                      <a:pt x="251779" y="226779"/>
                    </a:cubicBezTo>
                    <a:cubicBezTo>
                      <a:pt x="235432" y="324864"/>
                      <a:pt x="236281" y="288344"/>
                      <a:pt x="236281" y="335267"/>
                    </a:cubicBezTo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44" name="Volný tvar 4"/>
              <p:cNvSpPr/>
              <p:nvPr/>
            </p:nvSpPr>
            <p:spPr>
              <a:xfrm>
                <a:off x="2045776" y="1983783"/>
                <a:ext cx="66894" cy="185980"/>
              </a:xfrm>
              <a:custGeom>
                <a:avLst/>
                <a:gdLst>
                  <a:gd name="connsiteX0" fmla="*/ 0 w 66894"/>
                  <a:gd name="connsiteY0" fmla="*/ 0 h 185980"/>
                  <a:gd name="connsiteX1" fmla="*/ 30997 w 66894"/>
                  <a:gd name="connsiteY1" fmla="*/ 92990 h 185980"/>
                  <a:gd name="connsiteX2" fmla="*/ 61993 w 66894"/>
                  <a:gd name="connsiteY2" fmla="*/ 139485 h 185980"/>
                  <a:gd name="connsiteX3" fmla="*/ 61993 w 66894"/>
                  <a:gd name="connsiteY3" fmla="*/ 185980 h 1859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94" h="185980">
                    <a:moveTo>
                      <a:pt x="0" y="0"/>
                    </a:moveTo>
                    <a:cubicBezTo>
                      <a:pt x="10332" y="30997"/>
                      <a:pt x="12873" y="65804"/>
                      <a:pt x="30997" y="92990"/>
                    </a:cubicBezTo>
                    <a:cubicBezTo>
                      <a:pt x="41329" y="108488"/>
                      <a:pt x="56103" y="121814"/>
                      <a:pt x="61993" y="139485"/>
                    </a:cubicBezTo>
                    <a:cubicBezTo>
                      <a:pt x="66894" y="154188"/>
                      <a:pt x="61993" y="170482"/>
                      <a:pt x="61993" y="185980"/>
                    </a:cubicBezTo>
                  </a:path>
                </a:pathLst>
              </a:cu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140" name="Volný tvar 139"/>
            <p:cNvSpPr/>
            <p:nvPr/>
          </p:nvSpPr>
          <p:spPr>
            <a:xfrm>
              <a:off x="1399412" y="1740637"/>
              <a:ext cx="424105" cy="568273"/>
            </a:xfrm>
            <a:custGeom>
              <a:avLst/>
              <a:gdLst>
                <a:gd name="connsiteX0" fmla="*/ 13610 w 424974"/>
                <a:gd name="connsiteY0" fmla="*/ 0 h 568569"/>
                <a:gd name="connsiteX1" fmla="*/ 29109 w 424974"/>
                <a:gd name="connsiteY1" fmla="*/ 61994 h 568569"/>
                <a:gd name="connsiteX2" fmla="*/ 91102 w 424974"/>
                <a:gd name="connsiteY2" fmla="*/ 92990 h 568569"/>
                <a:gd name="connsiteX3" fmla="*/ 29109 w 424974"/>
                <a:gd name="connsiteY3" fmla="*/ 154983 h 568569"/>
                <a:gd name="connsiteX4" fmla="*/ 13610 w 424974"/>
                <a:gd name="connsiteY4" fmla="*/ 201478 h 568569"/>
                <a:gd name="connsiteX5" fmla="*/ 60105 w 424974"/>
                <a:gd name="connsiteY5" fmla="*/ 232475 h 568569"/>
                <a:gd name="connsiteX6" fmla="*/ 75604 w 424974"/>
                <a:gd name="connsiteY6" fmla="*/ 278970 h 568569"/>
                <a:gd name="connsiteX7" fmla="*/ 13610 w 424974"/>
                <a:gd name="connsiteY7" fmla="*/ 356461 h 568569"/>
                <a:gd name="connsiteX8" fmla="*/ 75604 w 424974"/>
                <a:gd name="connsiteY8" fmla="*/ 449451 h 568569"/>
                <a:gd name="connsiteX9" fmla="*/ 91102 w 424974"/>
                <a:gd name="connsiteY9" fmla="*/ 495946 h 568569"/>
                <a:gd name="connsiteX10" fmla="*/ 184092 w 424974"/>
                <a:gd name="connsiteY10" fmla="*/ 542441 h 568569"/>
                <a:gd name="connsiteX11" fmla="*/ 370071 w 424974"/>
                <a:gd name="connsiteY11" fmla="*/ 480448 h 568569"/>
                <a:gd name="connsiteX12" fmla="*/ 385570 w 424974"/>
                <a:gd name="connsiteY12" fmla="*/ 433953 h 568569"/>
                <a:gd name="connsiteX13" fmla="*/ 370071 w 424974"/>
                <a:gd name="connsiteY13" fmla="*/ 387458 h 568569"/>
                <a:gd name="connsiteX14" fmla="*/ 370071 w 424974"/>
                <a:gd name="connsiteY14" fmla="*/ 340963 h 568569"/>
                <a:gd name="connsiteX15" fmla="*/ 354573 w 424974"/>
                <a:gd name="connsiteY15" fmla="*/ 278970 h 568569"/>
                <a:gd name="connsiteX16" fmla="*/ 323576 w 424974"/>
                <a:gd name="connsiteY16" fmla="*/ 232475 h 568569"/>
                <a:gd name="connsiteX17" fmla="*/ 370071 w 424974"/>
                <a:gd name="connsiteY17" fmla="*/ 201478 h 568569"/>
                <a:gd name="connsiteX18" fmla="*/ 323576 w 424974"/>
                <a:gd name="connsiteY18" fmla="*/ 108489 h 568569"/>
                <a:gd name="connsiteX19" fmla="*/ 339075 w 424974"/>
                <a:gd name="connsiteY19" fmla="*/ 30997 h 568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24974" h="568569">
                  <a:moveTo>
                    <a:pt x="13610" y="0"/>
                  </a:moveTo>
                  <a:cubicBezTo>
                    <a:pt x="18776" y="20665"/>
                    <a:pt x="15473" y="45630"/>
                    <a:pt x="29109" y="61994"/>
                  </a:cubicBezTo>
                  <a:cubicBezTo>
                    <a:pt x="43899" y="79742"/>
                    <a:pt x="79215" y="73179"/>
                    <a:pt x="91102" y="92990"/>
                  </a:cubicBezTo>
                  <a:cubicBezTo>
                    <a:pt x="118655" y="138911"/>
                    <a:pt x="42885" y="150391"/>
                    <a:pt x="29109" y="154983"/>
                  </a:cubicBezTo>
                  <a:cubicBezTo>
                    <a:pt x="23943" y="170481"/>
                    <a:pt x="7543" y="186310"/>
                    <a:pt x="13610" y="201478"/>
                  </a:cubicBezTo>
                  <a:cubicBezTo>
                    <a:pt x="20528" y="218773"/>
                    <a:pt x="48469" y="217930"/>
                    <a:pt x="60105" y="232475"/>
                  </a:cubicBezTo>
                  <a:cubicBezTo>
                    <a:pt x="70311" y="245232"/>
                    <a:pt x="70438" y="263472"/>
                    <a:pt x="75604" y="278970"/>
                  </a:cubicBezTo>
                  <a:cubicBezTo>
                    <a:pt x="55423" y="292424"/>
                    <a:pt x="0" y="315630"/>
                    <a:pt x="13610" y="356461"/>
                  </a:cubicBezTo>
                  <a:cubicBezTo>
                    <a:pt x="25391" y="391803"/>
                    <a:pt x="75604" y="449451"/>
                    <a:pt x="75604" y="449451"/>
                  </a:cubicBezTo>
                  <a:cubicBezTo>
                    <a:pt x="80770" y="464949"/>
                    <a:pt x="80897" y="483189"/>
                    <a:pt x="91102" y="495946"/>
                  </a:cubicBezTo>
                  <a:cubicBezTo>
                    <a:pt x="112953" y="523260"/>
                    <a:pt x="153462" y="532231"/>
                    <a:pt x="184092" y="542441"/>
                  </a:cubicBezTo>
                  <a:cubicBezTo>
                    <a:pt x="313752" y="529475"/>
                    <a:pt x="326011" y="568569"/>
                    <a:pt x="370071" y="480448"/>
                  </a:cubicBezTo>
                  <a:cubicBezTo>
                    <a:pt x="377377" y="465836"/>
                    <a:pt x="380404" y="449451"/>
                    <a:pt x="385570" y="433953"/>
                  </a:cubicBezTo>
                  <a:cubicBezTo>
                    <a:pt x="380404" y="418455"/>
                    <a:pt x="380277" y="400215"/>
                    <a:pt x="370071" y="387458"/>
                  </a:cubicBezTo>
                  <a:cubicBezTo>
                    <a:pt x="332120" y="340020"/>
                    <a:pt x="286490" y="368823"/>
                    <a:pt x="370071" y="340963"/>
                  </a:cubicBezTo>
                  <a:cubicBezTo>
                    <a:pt x="424974" y="258609"/>
                    <a:pt x="405720" y="319887"/>
                    <a:pt x="354573" y="278970"/>
                  </a:cubicBezTo>
                  <a:cubicBezTo>
                    <a:pt x="340028" y="267334"/>
                    <a:pt x="333908" y="247973"/>
                    <a:pt x="323576" y="232475"/>
                  </a:cubicBezTo>
                  <a:cubicBezTo>
                    <a:pt x="339074" y="222143"/>
                    <a:pt x="363153" y="218772"/>
                    <a:pt x="370071" y="201478"/>
                  </a:cubicBezTo>
                  <a:cubicBezTo>
                    <a:pt x="378092" y="181425"/>
                    <a:pt x="330104" y="118280"/>
                    <a:pt x="323576" y="108489"/>
                  </a:cubicBezTo>
                  <a:cubicBezTo>
                    <a:pt x="342342" y="52192"/>
                    <a:pt x="339075" y="78331"/>
                    <a:pt x="339075" y="30997"/>
                  </a:cubicBezTo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1" name="Volný tvar 140"/>
            <p:cNvSpPr/>
            <p:nvPr/>
          </p:nvSpPr>
          <p:spPr>
            <a:xfrm>
              <a:off x="1443888" y="1864451"/>
              <a:ext cx="371688" cy="263501"/>
            </a:xfrm>
            <a:custGeom>
              <a:avLst/>
              <a:gdLst>
                <a:gd name="connsiteX0" fmla="*/ 0 w 371959"/>
                <a:gd name="connsiteY0" fmla="*/ 216976 h 263471"/>
                <a:gd name="connsiteX1" fmla="*/ 232474 w 371959"/>
                <a:gd name="connsiteY1" fmla="*/ 263471 h 263471"/>
                <a:gd name="connsiteX2" fmla="*/ 356461 w 371959"/>
                <a:gd name="connsiteY2" fmla="*/ 216976 h 263471"/>
                <a:gd name="connsiteX3" fmla="*/ 371959 w 371959"/>
                <a:gd name="connsiteY3" fmla="*/ 170481 h 263471"/>
                <a:gd name="connsiteX4" fmla="*/ 325464 w 371959"/>
                <a:gd name="connsiteY4" fmla="*/ 139485 h 263471"/>
                <a:gd name="connsiteX5" fmla="*/ 139485 w 371959"/>
                <a:gd name="connsiteY5" fmla="*/ 92990 h 263471"/>
                <a:gd name="connsiteX6" fmla="*/ 92990 w 371959"/>
                <a:gd name="connsiteY6" fmla="*/ 77491 h 263471"/>
                <a:gd name="connsiteX7" fmla="*/ 46495 w 371959"/>
                <a:gd name="connsiteY7" fmla="*/ 46495 h 263471"/>
                <a:gd name="connsiteX8" fmla="*/ 139485 w 371959"/>
                <a:gd name="connsiteY8" fmla="*/ 15498 h 263471"/>
                <a:gd name="connsiteX9" fmla="*/ 185980 w 371959"/>
                <a:gd name="connsiteY9" fmla="*/ 0 h 263471"/>
                <a:gd name="connsiteX10" fmla="*/ 263471 w 371959"/>
                <a:gd name="connsiteY10" fmla="*/ 0 h 263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1959" h="263471">
                  <a:moveTo>
                    <a:pt x="0" y="216976"/>
                  </a:moveTo>
                  <a:cubicBezTo>
                    <a:pt x="137370" y="262767"/>
                    <a:pt x="60516" y="244365"/>
                    <a:pt x="232474" y="263471"/>
                  </a:cubicBezTo>
                  <a:cubicBezTo>
                    <a:pt x="274481" y="255070"/>
                    <a:pt x="326055" y="254984"/>
                    <a:pt x="356461" y="216976"/>
                  </a:cubicBezTo>
                  <a:cubicBezTo>
                    <a:pt x="366666" y="204219"/>
                    <a:pt x="366793" y="185979"/>
                    <a:pt x="371959" y="170481"/>
                  </a:cubicBezTo>
                  <a:cubicBezTo>
                    <a:pt x="356461" y="160149"/>
                    <a:pt x="342969" y="145850"/>
                    <a:pt x="325464" y="139485"/>
                  </a:cubicBezTo>
                  <a:cubicBezTo>
                    <a:pt x="154822" y="77433"/>
                    <a:pt x="255803" y="131764"/>
                    <a:pt x="139485" y="92990"/>
                  </a:cubicBezTo>
                  <a:cubicBezTo>
                    <a:pt x="123987" y="87824"/>
                    <a:pt x="107602" y="84797"/>
                    <a:pt x="92990" y="77491"/>
                  </a:cubicBezTo>
                  <a:cubicBezTo>
                    <a:pt x="76330" y="69161"/>
                    <a:pt x="61993" y="56827"/>
                    <a:pt x="46495" y="46495"/>
                  </a:cubicBezTo>
                  <a:lnTo>
                    <a:pt x="139485" y="15498"/>
                  </a:lnTo>
                  <a:cubicBezTo>
                    <a:pt x="154983" y="10332"/>
                    <a:pt x="169643" y="0"/>
                    <a:pt x="185980" y="0"/>
                  </a:cubicBezTo>
                  <a:lnTo>
                    <a:pt x="263471" y="0"/>
                  </a:lnTo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2" name="Rovnoramenný trojúhelník 61"/>
          <p:cNvSpPr/>
          <p:nvPr/>
        </p:nvSpPr>
        <p:spPr>
          <a:xfrm rot="16200000">
            <a:off x="6022975" y="-1827212"/>
            <a:ext cx="865187" cy="7056438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 dirty="0"/>
          </a:p>
        </p:txBody>
      </p:sp>
      <p:sp>
        <p:nvSpPr>
          <p:cNvPr id="82" name="Elipsa 81"/>
          <p:cNvSpPr/>
          <p:nvPr/>
        </p:nvSpPr>
        <p:spPr>
          <a:xfrm>
            <a:off x="9551988" y="1268413"/>
            <a:ext cx="720725" cy="86518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3" name="Zaoblený obdélník 62"/>
          <p:cNvSpPr/>
          <p:nvPr/>
        </p:nvSpPr>
        <p:spPr>
          <a:xfrm>
            <a:off x="6502400" y="1268413"/>
            <a:ext cx="457200" cy="1008062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64" name="Vývojový diagram: spojka 63"/>
          <p:cNvSpPr/>
          <p:nvPr/>
        </p:nvSpPr>
        <p:spPr>
          <a:xfrm>
            <a:off x="6753225" y="1439863"/>
            <a:ext cx="312738" cy="431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 rot="16200000">
            <a:off x="6168232" y="-315119"/>
            <a:ext cx="647700" cy="6840537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9696450" y="2781300"/>
            <a:ext cx="576263" cy="647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8" name="Přímá spojovací čára 67"/>
          <p:cNvCxnSpPr>
            <a:stCxn id="17" idx="1"/>
          </p:cNvCxnSpPr>
          <p:nvPr/>
        </p:nvCxnSpPr>
        <p:spPr>
          <a:xfrm>
            <a:off x="7910513" y="1087438"/>
            <a:ext cx="0" cy="2449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Obdélník 70"/>
          <p:cNvSpPr/>
          <p:nvPr/>
        </p:nvSpPr>
        <p:spPr>
          <a:xfrm>
            <a:off x="6515100" y="2636838"/>
            <a:ext cx="444500" cy="10795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72" name="Vývojový diagram: spojka 71"/>
          <p:cNvSpPr/>
          <p:nvPr/>
        </p:nvSpPr>
        <p:spPr>
          <a:xfrm>
            <a:off x="6910388" y="2895600"/>
            <a:ext cx="180975" cy="360363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45" name="Přímá spojovací čára 44"/>
          <p:cNvCxnSpPr/>
          <p:nvPr/>
        </p:nvCxnSpPr>
        <p:spPr>
          <a:xfrm rot="5400000">
            <a:off x="8184356" y="2348707"/>
            <a:ext cx="21605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6897688" y="1954213"/>
            <a:ext cx="1063625" cy="94138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910388" y="3284538"/>
            <a:ext cx="965200" cy="5715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Volný tvar: obrazec 10"/>
          <p:cNvSpPr/>
          <p:nvPr/>
        </p:nvSpPr>
        <p:spPr>
          <a:xfrm>
            <a:off x="7048500" y="2778125"/>
            <a:ext cx="630238" cy="169863"/>
          </a:xfrm>
          <a:custGeom>
            <a:avLst/>
            <a:gdLst>
              <a:gd name="connsiteX0" fmla="*/ 45720 w 630936"/>
              <a:gd name="connsiteY0" fmla="*/ 12747 h 170550"/>
              <a:gd name="connsiteX1" fmla="*/ 594360 w 630936"/>
              <a:gd name="connsiteY1" fmla="*/ 40179 h 170550"/>
              <a:gd name="connsiteX2" fmla="*/ 630936 w 630936"/>
              <a:gd name="connsiteY2" fmla="*/ 76755 h 170550"/>
              <a:gd name="connsiteX3" fmla="*/ 612648 w 630936"/>
              <a:gd name="connsiteY3" fmla="*/ 159051 h 170550"/>
              <a:gd name="connsiteX4" fmla="*/ 539496 w 630936"/>
              <a:gd name="connsiteY4" fmla="*/ 168195 h 170550"/>
              <a:gd name="connsiteX5" fmla="*/ 182880 w 630936"/>
              <a:gd name="connsiteY5" fmla="*/ 140763 h 170550"/>
              <a:gd name="connsiteX6" fmla="*/ 128016 w 630936"/>
              <a:gd name="connsiteY6" fmla="*/ 122475 h 170550"/>
              <a:gd name="connsiteX7" fmla="*/ 82296 w 630936"/>
              <a:gd name="connsiteY7" fmla="*/ 140763 h 170550"/>
              <a:gd name="connsiteX8" fmla="*/ 0 w 630936"/>
              <a:gd name="connsiteY8" fmla="*/ 168195 h 170550"/>
              <a:gd name="connsiteX9" fmla="*/ 18288 w 630936"/>
              <a:gd name="connsiteY9" fmla="*/ 76755 h 170550"/>
              <a:gd name="connsiteX10" fmla="*/ 45720 w 630936"/>
              <a:gd name="connsiteY10" fmla="*/ 49323 h 170550"/>
              <a:gd name="connsiteX11" fmla="*/ 45720 w 630936"/>
              <a:gd name="connsiteY11" fmla="*/ 12747 h 170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30936" h="170550">
                <a:moveTo>
                  <a:pt x="45720" y="12747"/>
                </a:moveTo>
                <a:cubicBezTo>
                  <a:pt x="137160" y="11223"/>
                  <a:pt x="160234" y="-28367"/>
                  <a:pt x="594360" y="40179"/>
                </a:cubicBezTo>
                <a:cubicBezTo>
                  <a:pt x="611391" y="42868"/>
                  <a:pt x="618744" y="64563"/>
                  <a:pt x="630936" y="76755"/>
                </a:cubicBezTo>
                <a:cubicBezTo>
                  <a:pt x="624840" y="104187"/>
                  <a:pt x="632519" y="139180"/>
                  <a:pt x="612648" y="159051"/>
                </a:cubicBezTo>
                <a:cubicBezTo>
                  <a:pt x="595272" y="176427"/>
                  <a:pt x="564048" y="169240"/>
                  <a:pt x="539496" y="168195"/>
                </a:cubicBezTo>
                <a:cubicBezTo>
                  <a:pt x="420381" y="163126"/>
                  <a:pt x="301752" y="149907"/>
                  <a:pt x="182880" y="140763"/>
                </a:cubicBezTo>
                <a:cubicBezTo>
                  <a:pt x="164592" y="134667"/>
                  <a:pt x="147293" y="122475"/>
                  <a:pt x="128016" y="122475"/>
                </a:cubicBezTo>
                <a:cubicBezTo>
                  <a:pt x="111602" y="122475"/>
                  <a:pt x="97754" y="135242"/>
                  <a:pt x="82296" y="140763"/>
                </a:cubicBezTo>
                <a:cubicBezTo>
                  <a:pt x="55065" y="150488"/>
                  <a:pt x="27432" y="159051"/>
                  <a:pt x="0" y="168195"/>
                </a:cubicBezTo>
                <a:cubicBezTo>
                  <a:pt x="556" y="164858"/>
                  <a:pt x="11869" y="87988"/>
                  <a:pt x="18288" y="76755"/>
                </a:cubicBezTo>
                <a:cubicBezTo>
                  <a:pt x="24704" y="65527"/>
                  <a:pt x="35988" y="57838"/>
                  <a:pt x="45720" y="49323"/>
                </a:cubicBezTo>
                <a:cubicBezTo>
                  <a:pt x="60408" y="36471"/>
                  <a:pt x="-45720" y="14271"/>
                  <a:pt x="45720" y="12747"/>
                </a:cubicBez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olný tvar: obrazec 11"/>
          <p:cNvSpPr/>
          <p:nvPr/>
        </p:nvSpPr>
        <p:spPr>
          <a:xfrm>
            <a:off x="6948488" y="1276350"/>
            <a:ext cx="903287" cy="201613"/>
          </a:xfrm>
          <a:custGeom>
            <a:avLst/>
            <a:gdLst>
              <a:gd name="connsiteX0" fmla="*/ 19447 w 970423"/>
              <a:gd name="connsiteY0" fmla="*/ 45720 h 237744"/>
              <a:gd name="connsiteX1" fmla="*/ 403495 w 970423"/>
              <a:gd name="connsiteY1" fmla="*/ 54864 h 237744"/>
              <a:gd name="connsiteX2" fmla="*/ 531511 w 970423"/>
              <a:gd name="connsiteY2" fmla="*/ 27432 h 237744"/>
              <a:gd name="connsiteX3" fmla="*/ 732679 w 970423"/>
              <a:gd name="connsiteY3" fmla="*/ 0 h 237744"/>
              <a:gd name="connsiteX4" fmla="*/ 860695 w 970423"/>
              <a:gd name="connsiteY4" fmla="*/ 9144 h 237744"/>
              <a:gd name="connsiteX5" fmla="*/ 942991 w 970423"/>
              <a:gd name="connsiteY5" fmla="*/ 64008 h 237744"/>
              <a:gd name="connsiteX6" fmla="*/ 970423 w 970423"/>
              <a:gd name="connsiteY6" fmla="*/ 82296 h 237744"/>
              <a:gd name="connsiteX7" fmla="*/ 952135 w 970423"/>
              <a:gd name="connsiteY7" fmla="*/ 192024 h 237744"/>
              <a:gd name="connsiteX8" fmla="*/ 824119 w 970423"/>
              <a:gd name="connsiteY8" fmla="*/ 237744 h 237744"/>
              <a:gd name="connsiteX9" fmla="*/ 165751 w 970423"/>
              <a:gd name="connsiteY9" fmla="*/ 219456 h 237744"/>
              <a:gd name="connsiteX10" fmla="*/ 65167 w 970423"/>
              <a:gd name="connsiteY10" fmla="*/ 210312 h 237744"/>
              <a:gd name="connsiteX11" fmla="*/ 19447 w 970423"/>
              <a:gd name="connsiteY11" fmla="*/ 45720 h 237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70423" h="237744">
                <a:moveTo>
                  <a:pt x="19447" y="45720"/>
                </a:moveTo>
                <a:cubicBezTo>
                  <a:pt x="75835" y="19812"/>
                  <a:pt x="99066" y="79218"/>
                  <a:pt x="403495" y="54864"/>
                </a:cubicBezTo>
                <a:cubicBezTo>
                  <a:pt x="446997" y="51384"/>
                  <a:pt x="488464" y="34606"/>
                  <a:pt x="531511" y="27432"/>
                </a:cubicBezTo>
                <a:cubicBezTo>
                  <a:pt x="598267" y="16306"/>
                  <a:pt x="665623" y="9144"/>
                  <a:pt x="732679" y="0"/>
                </a:cubicBezTo>
                <a:cubicBezTo>
                  <a:pt x="775351" y="3048"/>
                  <a:pt x="819768" y="-3312"/>
                  <a:pt x="860695" y="9144"/>
                </a:cubicBezTo>
                <a:cubicBezTo>
                  <a:pt x="892236" y="18743"/>
                  <a:pt x="915559" y="45720"/>
                  <a:pt x="942991" y="64008"/>
                </a:cubicBezTo>
                <a:lnTo>
                  <a:pt x="970423" y="82296"/>
                </a:lnTo>
                <a:cubicBezTo>
                  <a:pt x="964327" y="118872"/>
                  <a:pt x="970314" y="159706"/>
                  <a:pt x="952135" y="192024"/>
                </a:cubicBezTo>
                <a:cubicBezTo>
                  <a:pt x="930451" y="230574"/>
                  <a:pt x="858921" y="232772"/>
                  <a:pt x="824119" y="237744"/>
                </a:cubicBezTo>
                <a:lnTo>
                  <a:pt x="165751" y="219456"/>
                </a:lnTo>
                <a:cubicBezTo>
                  <a:pt x="132107" y="218240"/>
                  <a:pt x="89905" y="233147"/>
                  <a:pt x="65167" y="210312"/>
                </a:cubicBezTo>
                <a:cubicBezTo>
                  <a:pt x="45243" y="191921"/>
                  <a:pt x="-36941" y="71628"/>
                  <a:pt x="19447" y="45720"/>
                </a:cubicBez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olný tvar: obrazec 12"/>
          <p:cNvSpPr/>
          <p:nvPr/>
        </p:nvSpPr>
        <p:spPr>
          <a:xfrm>
            <a:off x="6858000" y="1803400"/>
            <a:ext cx="366713" cy="217488"/>
          </a:xfrm>
          <a:custGeom>
            <a:avLst/>
            <a:gdLst>
              <a:gd name="connsiteX0" fmla="*/ 365760 w 366091"/>
              <a:gd name="connsiteY0" fmla="*/ 15643 h 216811"/>
              <a:gd name="connsiteX1" fmla="*/ 292608 w 366091"/>
              <a:gd name="connsiteY1" fmla="*/ 6499 h 216811"/>
              <a:gd name="connsiteX2" fmla="*/ 237744 w 366091"/>
              <a:gd name="connsiteY2" fmla="*/ 33931 h 216811"/>
              <a:gd name="connsiteX3" fmla="*/ 173736 w 366091"/>
              <a:gd name="connsiteY3" fmla="*/ 61363 h 216811"/>
              <a:gd name="connsiteX4" fmla="*/ 109728 w 366091"/>
              <a:gd name="connsiteY4" fmla="*/ 116227 h 216811"/>
              <a:gd name="connsiteX5" fmla="*/ 27432 w 366091"/>
              <a:gd name="connsiteY5" fmla="*/ 152803 h 216811"/>
              <a:gd name="connsiteX6" fmla="*/ 0 w 366091"/>
              <a:gd name="connsiteY6" fmla="*/ 180235 h 216811"/>
              <a:gd name="connsiteX7" fmla="*/ 27432 w 366091"/>
              <a:gd name="connsiteY7" fmla="*/ 198523 h 216811"/>
              <a:gd name="connsiteX8" fmla="*/ 91440 w 366091"/>
              <a:gd name="connsiteY8" fmla="*/ 216811 h 216811"/>
              <a:gd name="connsiteX9" fmla="*/ 210312 w 366091"/>
              <a:gd name="connsiteY9" fmla="*/ 207667 h 216811"/>
              <a:gd name="connsiteX10" fmla="*/ 310896 w 366091"/>
              <a:gd name="connsiteY10" fmla="*/ 161947 h 216811"/>
              <a:gd name="connsiteX11" fmla="*/ 365760 w 366091"/>
              <a:gd name="connsiteY11" fmla="*/ 15643 h 216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6091" h="216811">
                <a:moveTo>
                  <a:pt x="365760" y="15643"/>
                </a:moveTo>
                <a:cubicBezTo>
                  <a:pt x="362712" y="-10265"/>
                  <a:pt x="316935" y="3024"/>
                  <a:pt x="292608" y="6499"/>
                </a:cubicBezTo>
                <a:cubicBezTo>
                  <a:pt x="272367" y="9391"/>
                  <a:pt x="256309" y="25363"/>
                  <a:pt x="237744" y="33931"/>
                </a:cubicBezTo>
                <a:cubicBezTo>
                  <a:pt x="216668" y="43659"/>
                  <a:pt x="195072" y="52219"/>
                  <a:pt x="173736" y="61363"/>
                </a:cubicBezTo>
                <a:cubicBezTo>
                  <a:pt x="148799" y="86300"/>
                  <a:pt x="141009" y="96676"/>
                  <a:pt x="109728" y="116227"/>
                </a:cubicBezTo>
                <a:cubicBezTo>
                  <a:pt x="86947" y="130465"/>
                  <a:pt x="51518" y="143168"/>
                  <a:pt x="27432" y="152803"/>
                </a:cubicBezTo>
                <a:cubicBezTo>
                  <a:pt x="18288" y="161947"/>
                  <a:pt x="0" y="167303"/>
                  <a:pt x="0" y="180235"/>
                </a:cubicBezTo>
                <a:cubicBezTo>
                  <a:pt x="0" y="191225"/>
                  <a:pt x="17602" y="193608"/>
                  <a:pt x="27432" y="198523"/>
                </a:cubicBezTo>
                <a:cubicBezTo>
                  <a:pt x="40550" y="205082"/>
                  <a:pt x="79721" y="213881"/>
                  <a:pt x="91440" y="216811"/>
                </a:cubicBezTo>
                <a:cubicBezTo>
                  <a:pt x="131064" y="213763"/>
                  <a:pt x="171343" y="215461"/>
                  <a:pt x="210312" y="207667"/>
                </a:cubicBezTo>
                <a:cubicBezTo>
                  <a:pt x="228535" y="204022"/>
                  <a:pt x="287801" y="173495"/>
                  <a:pt x="310896" y="161947"/>
                </a:cubicBezTo>
                <a:cubicBezTo>
                  <a:pt x="350868" y="62017"/>
                  <a:pt x="368808" y="41551"/>
                  <a:pt x="365760" y="15643"/>
                </a:cubicBez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Volný tvar: obrazec 13"/>
          <p:cNvSpPr/>
          <p:nvPr/>
        </p:nvSpPr>
        <p:spPr>
          <a:xfrm>
            <a:off x="7077075" y="2728913"/>
            <a:ext cx="495300" cy="306387"/>
          </a:xfrm>
          <a:custGeom>
            <a:avLst/>
            <a:gdLst>
              <a:gd name="connsiteX0" fmla="*/ 466344 w 494458"/>
              <a:gd name="connsiteY0" fmla="*/ 23119 h 306583"/>
              <a:gd name="connsiteX1" fmla="*/ 45720 w 494458"/>
              <a:gd name="connsiteY1" fmla="*/ 87127 h 306583"/>
              <a:gd name="connsiteX2" fmla="*/ 9144 w 494458"/>
              <a:gd name="connsiteY2" fmla="*/ 123703 h 306583"/>
              <a:gd name="connsiteX3" fmla="*/ 0 w 494458"/>
              <a:gd name="connsiteY3" fmla="*/ 151135 h 306583"/>
              <a:gd name="connsiteX4" fmla="*/ 27432 w 494458"/>
              <a:gd name="connsiteY4" fmla="*/ 242575 h 306583"/>
              <a:gd name="connsiteX5" fmla="*/ 54864 w 494458"/>
              <a:gd name="connsiteY5" fmla="*/ 270007 h 306583"/>
              <a:gd name="connsiteX6" fmla="*/ 73152 w 494458"/>
              <a:gd name="connsiteY6" fmla="*/ 297439 h 306583"/>
              <a:gd name="connsiteX7" fmla="*/ 164592 w 494458"/>
              <a:gd name="connsiteY7" fmla="*/ 306583 h 306583"/>
              <a:gd name="connsiteX8" fmla="*/ 237744 w 494458"/>
              <a:gd name="connsiteY8" fmla="*/ 279151 h 306583"/>
              <a:gd name="connsiteX9" fmla="*/ 320040 w 494458"/>
              <a:gd name="connsiteY9" fmla="*/ 151135 h 306583"/>
              <a:gd name="connsiteX10" fmla="*/ 338328 w 494458"/>
              <a:gd name="connsiteY10" fmla="*/ 123703 h 306583"/>
              <a:gd name="connsiteX11" fmla="*/ 411480 w 494458"/>
              <a:gd name="connsiteY11" fmla="*/ 87127 h 306583"/>
              <a:gd name="connsiteX12" fmla="*/ 466344 w 494458"/>
              <a:gd name="connsiteY12" fmla="*/ 23119 h 306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458" h="306583">
                <a:moveTo>
                  <a:pt x="466344" y="23119"/>
                </a:moveTo>
                <a:cubicBezTo>
                  <a:pt x="405384" y="23119"/>
                  <a:pt x="175890" y="-59314"/>
                  <a:pt x="45720" y="87127"/>
                </a:cubicBezTo>
                <a:cubicBezTo>
                  <a:pt x="34265" y="100014"/>
                  <a:pt x="21336" y="111511"/>
                  <a:pt x="9144" y="123703"/>
                </a:cubicBezTo>
                <a:cubicBezTo>
                  <a:pt x="6096" y="132847"/>
                  <a:pt x="0" y="141496"/>
                  <a:pt x="0" y="151135"/>
                </a:cubicBezTo>
                <a:cubicBezTo>
                  <a:pt x="0" y="181815"/>
                  <a:pt x="9223" y="217082"/>
                  <a:pt x="27432" y="242575"/>
                </a:cubicBezTo>
                <a:cubicBezTo>
                  <a:pt x="34948" y="253098"/>
                  <a:pt x="46585" y="260073"/>
                  <a:pt x="54864" y="270007"/>
                </a:cubicBezTo>
                <a:cubicBezTo>
                  <a:pt x="61899" y="278450"/>
                  <a:pt x="62726" y="293964"/>
                  <a:pt x="73152" y="297439"/>
                </a:cubicBezTo>
                <a:cubicBezTo>
                  <a:pt x="102212" y="307126"/>
                  <a:pt x="134112" y="303535"/>
                  <a:pt x="164592" y="306583"/>
                </a:cubicBezTo>
                <a:cubicBezTo>
                  <a:pt x="188976" y="297439"/>
                  <a:pt x="219329" y="297566"/>
                  <a:pt x="237744" y="279151"/>
                </a:cubicBezTo>
                <a:cubicBezTo>
                  <a:pt x="273615" y="243280"/>
                  <a:pt x="292481" y="193725"/>
                  <a:pt x="320040" y="151135"/>
                </a:cubicBezTo>
                <a:cubicBezTo>
                  <a:pt x="326010" y="141908"/>
                  <a:pt x="328124" y="127784"/>
                  <a:pt x="338328" y="123703"/>
                </a:cubicBezTo>
                <a:cubicBezTo>
                  <a:pt x="438087" y="83799"/>
                  <a:pt x="341041" y="126260"/>
                  <a:pt x="411480" y="87127"/>
                </a:cubicBezTo>
                <a:cubicBezTo>
                  <a:pt x="479979" y="49072"/>
                  <a:pt x="527304" y="23119"/>
                  <a:pt x="466344" y="23119"/>
                </a:cubicBez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6" name="Přímá spojnice 15"/>
          <p:cNvCxnSpPr>
            <a:endCxn id="64" idx="0"/>
          </p:cNvCxnSpPr>
          <p:nvPr/>
        </p:nvCxnSpPr>
        <p:spPr>
          <a:xfrm flipV="1">
            <a:off x="3195638" y="1439863"/>
            <a:ext cx="3713162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3203575" y="1701800"/>
            <a:ext cx="3721100" cy="1857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72" idx="0"/>
          </p:cNvCxnSpPr>
          <p:nvPr/>
        </p:nvCxnSpPr>
        <p:spPr>
          <a:xfrm flipV="1">
            <a:off x="3302000" y="2895600"/>
            <a:ext cx="3698875" cy="188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302000" y="3135313"/>
            <a:ext cx="3738563" cy="149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1992313" y="5949950"/>
            <a:ext cx="3862387" cy="4746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5130" grpId="0"/>
      <p:bldP spid="5132" grpId="0"/>
      <p:bldP spid="2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Vývojový diagram: postup 51"/>
          <p:cNvSpPr/>
          <p:nvPr/>
        </p:nvSpPr>
        <p:spPr>
          <a:xfrm>
            <a:off x="1487488" y="-228600"/>
            <a:ext cx="9144000" cy="6858000"/>
          </a:xfrm>
          <a:prstGeom prst="flowChartProcess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Volný tvar 2"/>
          <p:cNvSpPr/>
          <p:nvPr/>
        </p:nvSpPr>
        <p:spPr>
          <a:xfrm>
            <a:off x="3503613" y="1557338"/>
            <a:ext cx="1871662" cy="4608512"/>
          </a:xfrm>
          <a:custGeom>
            <a:avLst/>
            <a:gdLst>
              <a:gd name="connsiteX0" fmla="*/ 0 w 1872208"/>
              <a:gd name="connsiteY0" fmla="*/ 0 h 3600400"/>
              <a:gd name="connsiteX1" fmla="*/ 1872208 w 1872208"/>
              <a:gd name="connsiteY1" fmla="*/ 0 h 3600400"/>
              <a:gd name="connsiteX2" fmla="*/ 1872208 w 1872208"/>
              <a:gd name="connsiteY2" fmla="*/ 3600400 h 3600400"/>
              <a:gd name="connsiteX3" fmla="*/ 0 w 1872208"/>
              <a:gd name="connsiteY3" fmla="*/ 3600400 h 3600400"/>
              <a:gd name="connsiteX4" fmla="*/ 0 w 1872208"/>
              <a:gd name="connsiteY4" fmla="*/ 0 h 3600400"/>
              <a:gd name="connsiteX0" fmla="*/ 0 w 1872208"/>
              <a:gd name="connsiteY0" fmla="*/ 0 h 3600400"/>
              <a:gd name="connsiteX1" fmla="*/ 1872208 w 1872208"/>
              <a:gd name="connsiteY1" fmla="*/ 792088 h 3600400"/>
              <a:gd name="connsiteX2" fmla="*/ 1872208 w 1872208"/>
              <a:gd name="connsiteY2" fmla="*/ 3600400 h 3600400"/>
              <a:gd name="connsiteX3" fmla="*/ 0 w 1872208"/>
              <a:gd name="connsiteY3" fmla="*/ 3600400 h 3600400"/>
              <a:gd name="connsiteX4" fmla="*/ 0 w 1872208"/>
              <a:gd name="connsiteY4" fmla="*/ 0 h 3600400"/>
              <a:gd name="connsiteX0" fmla="*/ 0 w 1872208"/>
              <a:gd name="connsiteY0" fmla="*/ 0 h 4176464"/>
              <a:gd name="connsiteX1" fmla="*/ 1872208 w 1872208"/>
              <a:gd name="connsiteY1" fmla="*/ 792088 h 4176464"/>
              <a:gd name="connsiteX2" fmla="*/ 1872208 w 1872208"/>
              <a:gd name="connsiteY2" fmla="*/ 4176464 h 4176464"/>
              <a:gd name="connsiteX3" fmla="*/ 0 w 1872208"/>
              <a:gd name="connsiteY3" fmla="*/ 3600400 h 4176464"/>
              <a:gd name="connsiteX4" fmla="*/ 0 w 1872208"/>
              <a:gd name="connsiteY4" fmla="*/ 0 h 4176464"/>
              <a:gd name="connsiteX0" fmla="*/ 0 w 1872208"/>
              <a:gd name="connsiteY0" fmla="*/ 0 h 4454895"/>
              <a:gd name="connsiteX1" fmla="*/ 1872208 w 1872208"/>
              <a:gd name="connsiteY1" fmla="*/ 792088 h 4454895"/>
              <a:gd name="connsiteX2" fmla="*/ 1872208 w 1872208"/>
              <a:gd name="connsiteY2" fmla="*/ 4454895 h 4454895"/>
              <a:gd name="connsiteX3" fmla="*/ 0 w 1872208"/>
              <a:gd name="connsiteY3" fmla="*/ 3600400 h 4454895"/>
              <a:gd name="connsiteX4" fmla="*/ 0 w 1872208"/>
              <a:gd name="connsiteY4" fmla="*/ 0 h 4454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72208" h="4454895">
                <a:moveTo>
                  <a:pt x="0" y="0"/>
                </a:moveTo>
                <a:lnTo>
                  <a:pt x="1872208" y="792088"/>
                </a:lnTo>
                <a:lnTo>
                  <a:pt x="1872208" y="4454895"/>
                </a:lnTo>
                <a:lnTo>
                  <a:pt x="0" y="360040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8472488" y="1557338"/>
            <a:ext cx="1871662" cy="4608512"/>
          </a:xfrm>
          <a:custGeom>
            <a:avLst/>
            <a:gdLst>
              <a:gd name="connsiteX0" fmla="*/ 0 w 1872208"/>
              <a:gd name="connsiteY0" fmla="*/ 0 h 3600400"/>
              <a:gd name="connsiteX1" fmla="*/ 1872208 w 1872208"/>
              <a:gd name="connsiteY1" fmla="*/ 0 h 3600400"/>
              <a:gd name="connsiteX2" fmla="*/ 1872208 w 1872208"/>
              <a:gd name="connsiteY2" fmla="*/ 3600400 h 3600400"/>
              <a:gd name="connsiteX3" fmla="*/ 0 w 1872208"/>
              <a:gd name="connsiteY3" fmla="*/ 3600400 h 3600400"/>
              <a:gd name="connsiteX4" fmla="*/ 0 w 1872208"/>
              <a:gd name="connsiteY4" fmla="*/ 0 h 3600400"/>
              <a:gd name="connsiteX0" fmla="*/ 0 w 1872208"/>
              <a:gd name="connsiteY0" fmla="*/ 0 h 3600400"/>
              <a:gd name="connsiteX1" fmla="*/ 1872208 w 1872208"/>
              <a:gd name="connsiteY1" fmla="*/ 792088 h 3600400"/>
              <a:gd name="connsiteX2" fmla="*/ 1872208 w 1872208"/>
              <a:gd name="connsiteY2" fmla="*/ 3600400 h 3600400"/>
              <a:gd name="connsiteX3" fmla="*/ 0 w 1872208"/>
              <a:gd name="connsiteY3" fmla="*/ 3600400 h 3600400"/>
              <a:gd name="connsiteX4" fmla="*/ 0 w 1872208"/>
              <a:gd name="connsiteY4" fmla="*/ 0 h 3600400"/>
              <a:gd name="connsiteX0" fmla="*/ 0 w 1872208"/>
              <a:gd name="connsiteY0" fmla="*/ 0 h 4176464"/>
              <a:gd name="connsiteX1" fmla="*/ 1872208 w 1872208"/>
              <a:gd name="connsiteY1" fmla="*/ 792088 h 4176464"/>
              <a:gd name="connsiteX2" fmla="*/ 1872208 w 1872208"/>
              <a:gd name="connsiteY2" fmla="*/ 4176464 h 4176464"/>
              <a:gd name="connsiteX3" fmla="*/ 0 w 1872208"/>
              <a:gd name="connsiteY3" fmla="*/ 3600400 h 4176464"/>
              <a:gd name="connsiteX4" fmla="*/ 0 w 1872208"/>
              <a:gd name="connsiteY4" fmla="*/ 0 h 4176464"/>
              <a:gd name="connsiteX0" fmla="*/ 0 w 1872208"/>
              <a:gd name="connsiteY0" fmla="*/ 0 h 4454895"/>
              <a:gd name="connsiteX1" fmla="*/ 1872208 w 1872208"/>
              <a:gd name="connsiteY1" fmla="*/ 792088 h 4454895"/>
              <a:gd name="connsiteX2" fmla="*/ 1872208 w 1872208"/>
              <a:gd name="connsiteY2" fmla="*/ 4454895 h 4454895"/>
              <a:gd name="connsiteX3" fmla="*/ 0 w 1872208"/>
              <a:gd name="connsiteY3" fmla="*/ 3600400 h 4454895"/>
              <a:gd name="connsiteX4" fmla="*/ 0 w 1872208"/>
              <a:gd name="connsiteY4" fmla="*/ 0 h 4454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72208" h="4454895">
                <a:moveTo>
                  <a:pt x="0" y="0"/>
                </a:moveTo>
                <a:lnTo>
                  <a:pt x="1872208" y="792088"/>
                </a:lnTo>
                <a:lnTo>
                  <a:pt x="1872208" y="4454895"/>
                </a:lnTo>
                <a:lnTo>
                  <a:pt x="0" y="360040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375275" y="4365625"/>
            <a:ext cx="13684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655343" y="3717132"/>
            <a:ext cx="143986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375275" y="4365625"/>
            <a:ext cx="410527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5" idx="0"/>
          </p:cNvCxnSpPr>
          <p:nvPr/>
        </p:nvCxnSpPr>
        <p:spPr>
          <a:xfrm rot="16200000" flipV="1">
            <a:off x="3287713" y="1917700"/>
            <a:ext cx="0" cy="24479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6200000" flipV="1">
            <a:off x="3359151" y="3141662"/>
            <a:ext cx="0" cy="24479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 29"/>
          <p:cNvSpPr/>
          <p:nvPr/>
        </p:nvSpPr>
        <p:spPr>
          <a:xfrm>
            <a:off x="2063750" y="3141663"/>
            <a:ext cx="2447925" cy="1223962"/>
          </a:xfrm>
          <a:custGeom>
            <a:avLst/>
            <a:gdLst>
              <a:gd name="connsiteX0" fmla="*/ 0 w 2448272"/>
              <a:gd name="connsiteY0" fmla="*/ 0 h 1224136"/>
              <a:gd name="connsiteX1" fmla="*/ 2448272 w 2448272"/>
              <a:gd name="connsiteY1" fmla="*/ 0 h 1224136"/>
              <a:gd name="connsiteX2" fmla="*/ 2448272 w 2448272"/>
              <a:gd name="connsiteY2" fmla="*/ 1224136 h 1224136"/>
              <a:gd name="connsiteX3" fmla="*/ 0 w 2448272"/>
              <a:gd name="connsiteY3" fmla="*/ 1224136 h 1224136"/>
              <a:gd name="connsiteX4" fmla="*/ 0 w 2448272"/>
              <a:gd name="connsiteY4" fmla="*/ 0 h 1224136"/>
              <a:gd name="connsiteX0" fmla="*/ 0 w 2448272"/>
              <a:gd name="connsiteY0" fmla="*/ 0 h 1224136"/>
              <a:gd name="connsiteX1" fmla="*/ 2448272 w 2448272"/>
              <a:gd name="connsiteY1" fmla="*/ 0 h 1224136"/>
              <a:gd name="connsiteX2" fmla="*/ 2448272 w 2448272"/>
              <a:gd name="connsiteY2" fmla="*/ 1224136 h 1224136"/>
              <a:gd name="connsiteX3" fmla="*/ 0 w 2448272"/>
              <a:gd name="connsiteY3" fmla="*/ 1224136 h 1224136"/>
              <a:gd name="connsiteX4" fmla="*/ 144016 w 2448272"/>
              <a:gd name="connsiteY4" fmla="*/ 288032 h 1224136"/>
              <a:gd name="connsiteX5" fmla="*/ 0 w 2448272"/>
              <a:gd name="connsiteY5" fmla="*/ 0 h 1224136"/>
              <a:gd name="connsiteX0" fmla="*/ 0 w 2448272"/>
              <a:gd name="connsiteY0" fmla="*/ 0 h 1224136"/>
              <a:gd name="connsiteX1" fmla="*/ 2448272 w 2448272"/>
              <a:gd name="connsiteY1" fmla="*/ 0 h 1224136"/>
              <a:gd name="connsiteX2" fmla="*/ 2448272 w 2448272"/>
              <a:gd name="connsiteY2" fmla="*/ 1224136 h 1224136"/>
              <a:gd name="connsiteX3" fmla="*/ 0 w 2448272"/>
              <a:gd name="connsiteY3" fmla="*/ 1224136 h 1224136"/>
              <a:gd name="connsiteX4" fmla="*/ 72008 w 2448272"/>
              <a:gd name="connsiteY4" fmla="*/ 792088 h 1224136"/>
              <a:gd name="connsiteX5" fmla="*/ 144016 w 2448272"/>
              <a:gd name="connsiteY5" fmla="*/ 288032 h 1224136"/>
              <a:gd name="connsiteX6" fmla="*/ 0 w 2448272"/>
              <a:gd name="connsiteY6" fmla="*/ 0 h 1224136"/>
              <a:gd name="connsiteX0" fmla="*/ 0 w 2448272"/>
              <a:gd name="connsiteY0" fmla="*/ 0 h 1224136"/>
              <a:gd name="connsiteX1" fmla="*/ 2448272 w 2448272"/>
              <a:gd name="connsiteY1" fmla="*/ 0 h 1224136"/>
              <a:gd name="connsiteX2" fmla="*/ 2448272 w 2448272"/>
              <a:gd name="connsiteY2" fmla="*/ 1224136 h 1224136"/>
              <a:gd name="connsiteX3" fmla="*/ 0 w 2448272"/>
              <a:gd name="connsiteY3" fmla="*/ 1224136 h 1224136"/>
              <a:gd name="connsiteX4" fmla="*/ 72008 w 2448272"/>
              <a:gd name="connsiteY4" fmla="*/ 792088 h 1224136"/>
              <a:gd name="connsiteX5" fmla="*/ 0 w 2448272"/>
              <a:gd name="connsiteY5" fmla="*/ 504056 h 1224136"/>
              <a:gd name="connsiteX6" fmla="*/ 144016 w 2448272"/>
              <a:gd name="connsiteY6" fmla="*/ 288032 h 1224136"/>
              <a:gd name="connsiteX7" fmla="*/ 0 w 2448272"/>
              <a:gd name="connsiteY7" fmla="*/ 0 h 1224136"/>
              <a:gd name="connsiteX0" fmla="*/ 0 w 2448272"/>
              <a:gd name="connsiteY0" fmla="*/ 0 h 1224136"/>
              <a:gd name="connsiteX1" fmla="*/ 2448272 w 2448272"/>
              <a:gd name="connsiteY1" fmla="*/ 0 h 1224136"/>
              <a:gd name="connsiteX2" fmla="*/ 2448272 w 2448272"/>
              <a:gd name="connsiteY2" fmla="*/ 1224136 h 1224136"/>
              <a:gd name="connsiteX3" fmla="*/ 0 w 2448272"/>
              <a:gd name="connsiteY3" fmla="*/ 1224136 h 1224136"/>
              <a:gd name="connsiteX4" fmla="*/ 0 w 2448272"/>
              <a:gd name="connsiteY4" fmla="*/ 1008112 h 1224136"/>
              <a:gd name="connsiteX5" fmla="*/ 72008 w 2448272"/>
              <a:gd name="connsiteY5" fmla="*/ 792088 h 1224136"/>
              <a:gd name="connsiteX6" fmla="*/ 0 w 2448272"/>
              <a:gd name="connsiteY6" fmla="*/ 504056 h 1224136"/>
              <a:gd name="connsiteX7" fmla="*/ 144016 w 2448272"/>
              <a:gd name="connsiteY7" fmla="*/ 288032 h 1224136"/>
              <a:gd name="connsiteX8" fmla="*/ 0 w 2448272"/>
              <a:gd name="connsiteY8" fmla="*/ 0 h 1224136"/>
              <a:gd name="connsiteX0" fmla="*/ 0 w 2448272"/>
              <a:gd name="connsiteY0" fmla="*/ 0 h 1224136"/>
              <a:gd name="connsiteX1" fmla="*/ 2448272 w 2448272"/>
              <a:gd name="connsiteY1" fmla="*/ 0 h 1224136"/>
              <a:gd name="connsiteX2" fmla="*/ 2448272 w 2448272"/>
              <a:gd name="connsiteY2" fmla="*/ 1224136 h 1224136"/>
              <a:gd name="connsiteX3" fmla="*/ 0 w 2448272"/>
              <a:gd name="connsiteY3" fmla="*/ 1224136 h 1224136"/>
              <a:gd name="connsiteX4" fmla="*/ 0 w 2448272"/>
              <a:gd name="connsiteY4" fmla="*/ 1008112 h 1224136"/>
              <a:gd name="connsiteX5" fmla="*/ 72008 w 2448272"/>
              <a:gd name="connsiteY5" fmla="*/ 792088 h 1224136"/>
              <a:gd name="connsiteX6" fmla="*/ 0 w 2448272"/>
              <a:gd name="connsiteY6" fmla="*/ 504056 h 1224136"/>
              <a:gd name="connsiteX7" fmla="*/ 0 w 2448272"/>
              <a:gd name="connsiteY7" fmla="*/ 288032 h 1224136"/>
              <a:gd name="connsiteX8" fmla="*/ 0 w 2448272"/>
              <a:gd name="connsiteY8" fmla="*/ 0 h 1224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8272" h="1224136">
                <a:moveTo>
                  <a:pt x="0" y="0"/>
                </a:moveTo>
                <a:lnTo>
                  <a:pt x="2448272" y="0"/>
                </a:lnTo>
                <a:lnTo>
                  <a:pt x="2448272" y="1224136"/>
                </a:lnTo>
                <a:lnTo>
                  <a:pt x="0" y="1224136"/>
                </a:lnTo>
                <a:lnTo>
                  <a:pt x="0" y="1008112"/>
                </a:lnTo>
                <a:lnTo>
                  <a:pt x="72008" y="792088"/>
                </a:lnTo>
                <a:lnTo>
                  <a:pt x="0" y="504056"/>
                </a:lnTo>
                <a:lnTo>
                  <a:pt x="0" y="288032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151313" y="3141663"/>
            <a:ext cx="720725" cy="122396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rot="5400000">
            <a:off x="2855119" y="3717132"/>
            <a:ext cx="12969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7788275" y="3752851"/>
            <a:ext cx="13684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6" name="TextovéPole 39"/>
          <p:cNvSpPr txBox="1">
            <a:spLocks noChangeArrowheads="1"/>
          </p:cNvSpPr>
          <p:nvPr/>
        </p:nvSpPr>
        <p:spPr bwMode="auto">
          <a:xfrm>
            <a:off x="3432175" y="1125538"/>
            <a:ext cx="855663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solidFill>
                  <a:schemeClr val="bg1"/>
                </a:solidFill>
                <a:latin typeface="+mn-lt"/>
                <a:ea typeface="Arial Unicode MS" pitchFamily="34" charset="-128"/>
              </a:rPr>
              <a:t>clona</a:t>
            </a:r>
          </a:p>
        </p:txBody>
      </p:sp>
      <p:sp>
        <p:nvSpPr>
          <p:cNvPr id="8207" name="TextovéPole 40"/>
          <p:cNvSpPr txBox="1">
            <a:spLocks noChangeArrowheads="1"/>
          </p:cNvSpPr>
          <p:nvPr/>
        </p:nvSpPr>
        <p:spPr bwMode="auto">
          <a:xfrm>
            <a:off x="5880100" y="1196975"/>
            <a:ext cx="1100138" cy="46196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solidFill>
                  <a:schemeClr val="bg1"/>
                </a:solidFill>
                <a:latin typeface="+mn-lt"/>
                <a:ea typeface="Arial Unicode MS" pitchFamily="34" charset="-128"/>
              </a:rPr>
              <a:t>stínítko</a:t>
            </a:r>
          </a:p>
        </p:txBody>
      </p:sp>
      <p:sp>
        <p:nvSpPr>
          <p:cNvPr id="7184" name="TextovéPole 44"/>
          <p:cNvSpPr txBox="1">
            <a:spLocks noChangeArrowheads="1"/>
          </p:cNvSpPr>
          <p:nvPr/>
        </p:nvSpPr>
        <p:spPr bwMode="auto">
          <a:xfrm>
            <a:off x="1731963" y="187325"/>
            <a:ext cx="8899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Jaká velikost světelného kruhu vzniká při plošném zdroji světla?</a:t>
            </a:r>
          </a:p>
        </p:txBody>
      </p:sp>
      <p:cxnSp>
        <p:nvCxnSpPr>
          <p:cNvPr id="49" name="Přímá spojovací čára 48"/>
          <p:cNvCxnSpPr/>
          <p:nvPr/>
        </p:nvCxnSpPr>
        <p:spPr>
          <a:xfrm>
            <a:off x="5375275" y="3141663"/>
            <a:ext cx="3960813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002" name="TextovéPole 49"/>
          <p:cNvSpPr txBox="1">
            <a:spLocks noChangeArrowheads="1"/>
          </p:cNvSpPr>
          <p:nvPr/>
        </p:nvSpPr>
        <p:spPr bwMode="auto">
          <a:xfrm>
            <a:off x="1963738" y="6172200"/>
            <a:ext cx="7319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FF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Světelný kruh má stejný rozměr, jako otvor ve cloně.</a:t>
            </a:r>
            <a:endParaRPr lang="cs-CZ" altLang="cs-CZ">
              <a:solidFill>
                <a:srgbClr val="FFFF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368925" y="3032125"/>
            <a:ext cx="314325" cy="106363"/>
          </a:xfrm>
          <a:custGeom>
            <a:avLst/>
            <a:gdLst>
              <a:gd name="connsiteX0" fmla="*/ 11806 w 314459"/>
              <a:gd name="connsiteY0" fmla="*/ 1073 h 106217"/>
              <a:gd name="connsiteX1" fmla="*/ 18245 w 314459"/>
              <a:gd name="connsiteY1" fmla="*/ 26830 h 106217"/>
              <a:gd name="connsiteX2" fmla="*/ 24684 w 314459"/>
              <a:gd name="connsiteY2" fmla="*/ 84785 h 106217"/>
              <a:gd name="connsiteX3" fmla="*/ 82639 w 314459"/>
              <a:gd name="connsiteY3" fmla="*/ 91225 h 106217"/>
              <a:gd name="connsiteX4" fmla="*/ 147034 w 314459"/>
              <a:gd name="connsiteY4" fmla="*/ 84785 h 106217"/>
              <a:gd name="connsiteX5" fmla="*/ 314459 w 314459"/>
              <a:gd name="connsiteY5" fmla="*/ 65467 h 106217"/>
              <a:gd name="connsiteX6" fmla="*/ 308020 w 314459"/>
              <a:gd name="connsiteY6" fmla="*/ 33270 h 106217"/>
              <a:gd name="connsiteX7" fmla="*/ 288701 w 314459"/>
              <a:gd name="connsiteY7" fmla="*/ 26830 h 106217"/>
              <a:gd name="connsiteX8" fmla="*/ 262944 w 314459"/>
              <a:gd name="connsiteY8" fmla="*/ 20391 h 106217"/>
              <a:gd name="connsiteX9" fmla="*/ 198549 w 314459"/>
              <a:gd name="connsiteY9" fmla="*/ 7512 h 106217"/>
              <a:gd name="connsiteX10" fmla="*/ 108397 w 314459"/>
              <a:gd name="connsiteY10" fmla="*/ 13952 h 106217"/>
              <a:gd name="connsiteX11" fmla="*/ 89079 w 314459"/>
              <a:gd name="connsiteY11" fmla="*/ 20391 h 106217"/>
              <a:gd name="connsiteX12" fmla="*/ 11806 w 314459"/>
              <a:gd name="connsiteY12" fmla="*/ 1073 h 1062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4459" h="106217">
                <a:moveTo>
                  <a:pt x="11806" y="1073"/>
                </a:moveTo>
                <a:cubicBezTo>
                  <a:pt x="0" y="2146"/>
                  <a:pt x="16899" y="18083"/>
                  <a:pt x="18245" y="26830"/>
                </a:cubicBezTo>
                <a:cubicBezTo>
                  <a:pt x="21200" y="46041"/>
                  <a:pt x="10940" y="71041"/>
                  <a:pt x="24684" y="84785"/>
                </a:cubicBezTo>
                <a:cubicBezTo>
                  <a:pt x="38428" y="98529"/>
                  <a:pt x="63321" y="89078"/>
                  <a:pt x="82639" y="91225"/>
                </a:cubicBezTo>
                <a:cubicBezTo>
                  <a:pt x="104104" y="89078"/>
                  <a:pt x="125501" y="86090"/>
                  <a:pt x="147034" y="84785"/>
                </a:cubicBezTo>
                <a:cubicBezTo>
                  <a:pt x="307278" y="75073"/>
                  <a:pt x="253335" y="106217"/>
                  <a:pt x="314459" y="65467"/>
                </a:cubicBezTo>
                <a:cubicBezTo>
                  <a:pt x="312313" y="54735"/>
                  <a:pt x="314091" y="42377"/>
                  <a:pt x="308020" y="33270"/>
                </a:cubicBezTo>
                <a:cubicBezTo>
                  <a:pt x="304255" y="27622"/>
                  <a:pt x="295228" y="28695"/>
                  <a:pt x="288701" y="26830"/>
                </a:cubicBezTo>
                <a:cubicBezTo>
                  <a:pt x="280192" y="24399"/>
                  <a:pt x="271597" y="22245"/>
                  <a:pt x="262944" y="20391"/>
                </a:cubicBezTo>
                <a:cubicBezTo>
                  <a:pt x="241540" y="15804"/>
                  <a:pt x="198549" y="7512"/>
                  <a:pt x="198549" y="7512"/>
                </a:cubicBezTo>
                <a:cubicBezTo>
                  <a:pt x="168498" y="9659"/>
                  <a:pt x="138318" y="10432"/>
                  <a:pt x="108397" y="13952"/>
                </a:cubicBezTo>
                <a:cubicBezTo>
                  <a:pt x="101656" y="14745"/>
                  <a:pt x="95867" y="20391"/>
                  <a:pt x="89079" y="20391"/>
                </a:cubicBezTo>
                <a:cubicBezTo>
                  <a:pt x="65370" y="20391"/>
                  <a:pt x="23612" y="0"/>
                  <a:pt x="11806" y="1073"/>
                </a:cubicBezTo>
                <a:close/>
              </a:path>
            </a:pathLst>
          </a:cu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5407025" y="4349750"/>
            <a:ext cx="3086100" cy="242888"/>
          </a:xfrm>
          <a:custGeom>
            <a:avLst/>
            <a:gdLst>
              <a:gd name="connsiteX0" fmla="*/ 0 w 3085762"/>
              <a:gd name="connsiteY0" fmla="*/ 41304 h 242537"/>
              <a:gd name="connsiteX1" fmla="*/ 212502 w 3085762"/>
              <a:gd name="connsiteY1" fmla="*/ 54183 h 242537"/>
              <a:gd name="connsiteX2" fmla="*/ 347730 w 3085762"/>
              <a:gd name="connsiteY2" fmla="*/ 47743 h 242537"/>
              <a:gd name="connsiteX3" fmla="*/ 585989 w 3085762"/>
              <a:gd name="connsiteY3" fmla="*/ 54183 h 242537"/>
              <a:gd name="connsiteX4" fmla="*/ 618186 w 3085762"/>
              <a:gd name="connsiteY4" fmla="*/ 60622 h 242537"/>
              <a:gd name="connsiteX5" fmla="*/ 637505 w 3085762"/>
              <a:gd name="connsiteY5" fmla="*/ 67062 h 242537"/>
              <a:gd name="connsiteX6" fmla="*/ 695459 w 3085762"/>
              <a:gd name="connsiteY6" fmla="*/ 73501 h 242537"/>
              <a:gd name="connsiteX7" fmla="*/ 759854 w 3085762"/>
              <a:gd name="connsiteY7" fmla="*/ 92819 h 242537"/>
              <a:gd name="connsiteX8" fmla="*/ 798490 w 3085762"/>
              <a:gd name="connsiteY8" fmla="*/ 105698 h 242537"/>
              <a:gd name="connsiteX9" fmla="*/ 888643 w 3085762"/>
              <a:gd name="connsiteY9" fmla="*/ 118577 h 242537"/>
              <a:gd name="connsiteX10" fmla="*/ 914400 w 3085762"/>
              <a:gd name="connsiteY10" fmla="*/ 125016 h 242537"/>
              <a:gd name="connsiteX11" fmla="*/ 1017431 w 3085762"/>
              <a:gd name="connsiteY11" fmla="*/ 137895 h 242537"/>
              <a:gd name="connsiteX12" fmla="*/ 1043189 w 3085762"/>
              <a:gd name="connsiteY12" fmla="*/ 144335 h 242537"/>
              <a:gd name="connsiteX13" fmla="*/ 1081826 w 3085762"/>
              <a:gd name="connsiteY13" fmla="*/ 150774 h 242537"/>
              <a:gd name="connsiteX14" fmla="*/ 1133341 w 3085762"/>
              <a:gd name="connsiteY14" fmla="*/ 163653 h 242537"/>
              <a:gd name="connsiteX15" fmla="*/ 1152659 w 3085762"/>
              <a:gd name="connsiteY15" fmla="*/ 170093 h 242537"/>
              <a:gd name="connsiteX16" fmla="*/ 1191296 w 3085762"/>
              <a:gd name="connsiteY16" fmla="*/ 176532 h 242537"/>
              <a:gd name="connsiteX17" fmla="*/ 1217054 w 3085762"/>
              <a:gd name="connsiteY17" fmla="*/ 182971 h 242537"/>
              <a:gd name="connsiteX18" fmla="*/ 1275009 w 3085762"/>
              <a:gd name="connsiteY18" fmla="*/ 189411 h 242537"/>
              <a:gd name="connsiteX19" fmla="*/ 1313645 w 3085762"/>
              <a:gd name="connsiteY19" fmla="*/ 195850 h 242537"/>
              <a:gd name="connsiteX20" fmla="*/ 1390919 w 3085762"/>
              <a:gd name="connsiteY20" fmla="*/ 202290 h 242537"/>
              <a:gd name="connsiteX21" fmla="*/ 1558344 w 3085762"/>
              <a:gd name="connsiteY21" fmla="*/ 215169 h 242537"/>
              <a:gd name="connsiteX22" fmla="*/ 2009105 w 3085762"/>
              <a:gd name="connsiteY22" fmla="*/ 215169 h 242537"/>
              <a:gd name="connsiteX23" fmla="*/ 2633730 w 3085762"/>
              <a:gd name="connsiteY23" fmla="*/ 228047 h 242537"/>
              <a:gd name="connsiteX24" fmla="*/ 2884868 w 3085762"/>
              <a:gd name="connsiteY24" fmla="*/ 228047 h 242537"/>
              <a:gd name="connsiteX25" fmla="*/ 2981459 w 3085762"/>
              <a:gd name="connsiteY25" fmla="*/ 234487 h 242537"/>
              <a:gd name="connsiteX26" fmla="*/ 3052293 w 3085762"/>
              <a:gd name="connsiteY26" fmla="*/ 221608 h 242537"/>
              <a:gd name="connsiteX27" fmla="*/ 3071612 w 3085762"/>
              <a:gd name="connsiteY27" fmla="*/ 215169 h 242537"/>
              <a:gd name="connsiteX28" fmla="*/ 3084490 w 3085762"/>
              <a:gd name="connsiteY28" fmla="*/ 195850 h 242537"/>
              <a:gd name="connsiteX29" fmla="*/ 3065172 w 3085762"/>
              <a:gd name="connsiteY29" fmla="*/ 176532 h 242537"/>
              <a:gd name="connsiteX30" fmla="*/ 3052293 w 3085762"/>
              <a:gd name="connsiteY30" fmla="*/ 157214 h 242537"/>
              <a:gd name="connsiteX31" fmla="*/ 3058733 w 3085762"/>
              <a:gd name="connsiteY31" fmla="*/ 125016 h 242537"/>
              <a:gd name="connsiteX32" fmla="*/ 3058733 w 3085762"/>
              <a:gd name="connsiteY32" fmla="*/ 47743 h 242537"/>
              <a:gd name="connsiteX33" fmla="*/ 3039414 w 3085762"/>
              <a:gd name="connsiteY33" fmla="*/ 34864 h 242537"/>
              <a:gd name="connsiteX34" fmla="*/ 2859110 w 3085762"/>
              <a:gd name="connsiteY34" fmla="*/ 34864 h 242537"/>
              <a:gd name="connsiteX35" fmla="*/ 2839792 w 3085762"/>
              <a:gd name="connsiteY35" fmla="*/ 28425 h 242537"/>
              <a:gd name="connsiteX36" fmla="*/ 2298879 w 3085762"/>
              <a:gd name="connsiteY36" fmla="*/ 28425 h 242537"/>
              <a:gd name="connsiteX37" fmla="*/ 2092817 w 3085762"/>
              <a:gd name="connsiteY37" fmla="*/ 34864 h 242537"/>
              <a:gd name="connsiteX38" fmla="*/ 1558344 w 3085762"/>
              <a:gd name="connsiteY38" fmla="*/ 41304 h 242537"/>
              <a:gd name="connsiteX39" fmla="*/ 1429555 w 3085762"/>
              <a:gd name="connsiteY39" fmla="*/ 41304 h 242537"/>
              <a:gd name="connsiteX40" fmla="*/ 998113 w 3085762"/>
              <a:gd name="connsiteY40" fmla="*/ 34864 h 242537"/>
              <a:gd name="connsiteX41" fmla="*/ 972355 w 3085762"/>
              <a:gd name="connsiteY41" fmla="*/ 28425 h 242537"/>
              <a:gd name="connsiteX42" fmla="*/ 856445 w 3085762"/>
              <a:gd name="connsiteY42" fmla="*/ 15546 h 242537"/>
              <a:gd name="connsiteX43" fmla="*/ 534474 w 3085762"/>
              <a:gd name="connsiteY43" fmla="*/ 34864 h 242537"/>
              <a:gd name="connsiteX44" fmla="*/ 495837 w 3085762"/>
              <a:gd name="connsiteY44" fmla="*/ 41304 h 242537"/>
              <a:gd name="connsiteX45" fmla="*/ 418564 w 3085762"/>
              <a:gd name="connsiteY45" fmla="*/ 21985 h 242537"/>
              <a:gd name="connsiteX46" fmla="*/ 399245 w 3085762"/>
              <a:gd name="connsiteY46" fmla="*/ 15546 h 242537"/>
              <a:gd name="connsiteX47" fmla="*/ 379927 w 3085762"/>
              <a:gd name="connsiteY47" fmla="*/ 9107 h 242537"/>
              <a:gd name="connsiteX48" fmla="*/ 354169 w 3085762"/>
              <a:gd name="connsiteY48" fmla="*/ 2667 h 242537"/>
              <a:gd name="connsiteX49" fmla="*/ 309093 w 3085762"/>
              <a:gd name="connsiteY49" fmla="*/ 9107 h 242537"/>
              <a:gd name="connsiteX50" fmla="*/ 328412 w 3085762"/>
              <a:gd name="connsiteY50" fmla="*/ 21985 h 242537"/>
              <a:gd name="connsiteX51" fmla="*/ 367048 w 3085762"/>
              <a:gd name="connsiteY51" fmla="*/ 34864 h 242537"/>
              <a:gd name="connsiteX52" fmla="*/ 386366 w 3085762"/>
              <a:gd name="connsiteY52" fmla="*/ 41304 h 242537"/>
              <a:gd name="connsiteX53" fmla="*/ 289775 w 3085762"/>
              <a:gd name="connsiteY53" fmla="*/ 41304 h 242537"/>
              <a:gd name="connsiteX54" fmla="*/ 264017 w 3085762"/>
              <a:gd name="connsiteY54" fmla="*/ 34864 h 242537"/>
              <a:gd name="connsiteX55" fmla="*/ 276896 w 3085762"/>
              <a:gd name="connsiteY55" fmla="*/ 34864 h 242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3085762" h="242537">
                <a:moveTo>
                  <a:pt x="0" y="41304"/>
                </a:moveTo>
                <a:cubicBezTo>
                  <a:pt x="78336" y="67413"/>
                  <a:pt x="32535" y="54183"/>
                  <a:pt x="212502" y="54183"/>
                </a:cubicBezTo>
                <a:cubicBezTo>
                  <a:pt x="257629" y="54183"/>
                  <a:pt x="302654" y="49890"/>
                  <a:pt x="347730" y="47743"/>
                </a:cubicBezTo>
                <a:cubicBezTo>
                  <a:pt x="517214" y="63884"/>
                  <a:pt x="437766" y="63446"/>
                  <a:pt x="585989" y="54183"/>
                </a:cubicBezTo>
                <a:cubicBezTo>
                  <a:pt x="596721" y="56329"/>
                  <a:pt x="607568" y="57967"/>
                  <a:pt x="618186" y="60622"/>
                </a:cubicBezTo>
                <a:cubicBezTo>
                  <a:pt x="624771" y="62268"/>
                  <a:pt x="630809" y="65946"/>
                  <a:pt x="637505" y="67062"/>
                </a:cubicBezTo>
                <a:cubicBezTo>
                  <a:pt x="656677" y="70257"/>
                  <a:pt x="676141" y="71355"/>
                  <a:pt x="695459" y="73501"/>
                </a:cubicBezTo>
                <a:cubicBezTo>
                  <a:pt x="734383" y="83231"/>
                  <a:pt x="712827" y="77143"/>
                  <a:pt x="759854" y="92819"/>
                </a:cubicBezTo>
                <a:cubicBezTo>
                  <a:pt x="759861" y="92821"/>
                  <a:pt x="798482" y="105697"/>
                  <a:pt x="798490" y="105698"/>
                </a:cubicBezTo>
                <a:cubicBezTo>
                  <a:pt x="854197" y="114983"/>
                  <a:pt x="824171" y="110519"/>
                  <a:pt x="888643" y="118577"/>
                </a:cubicBezTo>
                <a:cubicBezTo>
                  <a:pt x="897229" y="120723"/>
                  <a:pt x="905653" y="123670"/>
                  <a:pt x="914400" y="125016"/>
                </a:cubicBezTo>
                <a:cubicBezTo>
                  <a:pt x="984253" y="135763"/>
                  <a:pt x="955602" y="126653"/>
                  <a:pt x="1017431" y="137895"/>
                </a:cubicBezTo>
                <a:cubicBezTo>
                  <a:pt x="1026139" y="139478"/>
                  <a:pt x="1034511" y="142599"/>
                  <a:pt x="1043189" y="144335"/>
                </a:cubicBezTo>
                <a:cubicBezTo>
                  <a:pt x="1055992" y="146896"/>
                  <a:pt x="1068947" y="148628"/>
                  <a:pt x="1081826" y="150774"/>
                </a:cubicBezTo>
                <a:cubicBezTo>
                  <a:pt x="1125984" y="165495"/>
                  <a:pt x="1071177" y="148112"/>
                  <a:pt x="1133341" y="163653"/>
                </a:cubicBezTo>
                <a:cubicBezTo>
                  <a:pt x="1139926" y="165299"/>
                  <a:pt x="1146033" y="168621"/>
                  <a:pt x="1152659" y="170093"/>
                </a:cubicBezTo>
                <a:cubicBezTo>
                  <a:pt x="1165405" y="172925"/>
                  <a:pt x="1178493" y="173972"/>
                  <a:pt x="1191296" y="176532"/>
                </a:cubicBezTo>
                <a:cubicBezTo>
                  <a:pt x="1199974" y="178268"/>
                  <a:pt x="1208307" y="181625"/>
                  <a:pt x="1217054" y="182971"/>
                </a:cubicBezTo>
                <a:cubicBezTo>
                  <a:pt x="1236265" y="185927"/>
                  <a:pt x="1255742" y="186842"/>
                  <a:pt x="1275009" y="189411"/>
                </a:cubicBezTo>
                <a:cubicBezTo>
                  <a:pt x="1287951" y="191137"/>
                  <a:pt x="1300669" y="194408"/>
                  <a:pt x="1313645" y="195850"/>
                </a:cubicBezTo>
                <a:cubicBezTo>
                  <a:pt x="1339334" y="198704"/>
                  <a:pt x="1365188" y="199839"/>
                  <a:pt x="1390919" y="202290"/>
                </a:cubicBezTo>
                <a:cubicBezTo>
                  <a:pt x="1526287" y="215182"/>
                  <a:pt x="1352210" y="203042"/>
                  <a:pt x="1558344" y="215169"/>
                </a:cubicBezTo>
                <a:cubicBezTo>
                  <a:pt x="1844689" y="204941"/>
                  <a:pt x="1654652" y="208150"/>
                  <a:pt x="2009105" y="215169"/>
                </a:cubicBezTo>
                <a:cubicBezTo>
                  <a:pt x="2672895" y="228313"/>
                  <a:pt x="2132105" y="214847"/>
                  <a:pt x="2633730" y="228047"/>
                </a:cubicBezTo>
                <a:cubicBezTo>
                  <a:pt x="2822085" y="242537"/>
                  <a:pt x="2591781" y="228047"/>
                  <a:pt x="2884868" y="228047"/>
                </a:cubicBezTo>
                <a:cubicBezTo>
                  <a:pt x="2917136" y="228047"/>
                  <a:pt x="2949262" y="232340"/>
                  <a:pt x="2981459" y="234487"/>
                </a:cubicBezTo>
                <a:cubicBezTo>
                  <a:pt x="2998674" y="231618"/>
                  <a:pt x="3034300" y="226106"/>
                  <a:pt x="3052293" y="221608"/>
                </a:cubicBezTo>
                <a:cubicBezTo>
                  <a:pt x="3058878" y="219962"/>
                  <a:pt x="3065172" y="217315"/>
                  <a:pt x="3071612" y="215169"/>
                </a:cubicBezTo>
                <a:cubicBezTo>
                  <a:pt x="3075905" y="208729"/>
                  <a:pt x="3085762" y="203484"/>
                  <a:pt x="3084490" y="195850"/>
                </a:cubicBezTo>
                <a:cubicBezTo>
                  <a:pt x="3082993" y="186867"/>
                  <a:pt x="3071002" y="183528"/>
                  <a:pt x="3065172" y="176532"/>
                </a:cubicBezTo>
                <a:cubicBezTo>
                  <a:pt x="3060217" y="170587"/>
                  <a:pt x="3056586" y="163653"/>
                  <a:pt x="3052293" y="157214"/>
                </a:cubicBezTo>
                <a:cubicBezTo>
                  <a:pt x="3054440" y="146481"/>
                  <a:pt x="3056359" y="135701"/>
                  <a:pt x="3058733" y="125016"/>
                </a:cubicBezTo>
                <a:cubicBezTo>
                  <a:pt x="3065581" y="94200"/>
                  <a:pt x="3073677" y="85103"/>
                  <a:pt x="3058733" y="47743"/>
                </a:cubicBezTo>
                <a:cubicBezTo>
                  <a:pt x="3055859" y="40557"/>
                  <a:pt x="3045854" y="39157"/>
                  <a:pt x="3039414" y="34864"/>
                </a:cubicBezTo>
                <a:cubicBezTo>
                  <a:pt x="2949422" y="39864"/>
                  <a:pt x="2935553" y="46625"/>
                  <a:pt x="2859110" y="34864"/>
                </a:cubicBezTo>
                <a:cubicBezTo>
                  <a:pt x="2852401" y="33832"/>
                  <a:pt x="2846231" y="30571"/>
                  <a:pt x="2839792" y="28425"/>
                </a:cubicBezTo>
                <a:cubicBezTo>
                  <a:pt x="2529289" y="43949"/>
                  <a:pt x="2896201" y="28425"/>
                  <a:pt x="2298879" y="28425"/>
                </a:cubicBezTo>
                <a:cubicBezTo>
                  <a:pt x="2230158" y="28425"/>
                  <a:pt x="2161527" y="33669"/>
                  <a:pt x="2092817" y="34864"/>
                </a:cubicBezTo>
                <a:lnTo>
                  <a:pt x="1558344" y="41304"/>
                </a:lnTo>
                <a:cubicBezTo>
                  <a:pt x="1396230" y="56041"/>
                  <a:pt x="1570038" y="45001"/>
                  <a:pt x="1429555" y="41304"/>
                </a:cubicBezTo>
                <a:cubicBezTo>
                  <a:pt x="1285775" y="37520"/>
                  <a:pt x="1141927" y="37011"/>
                  <a:pt x="998113" y="34864"/>
                </a:cubicBezTo>
                <a:cubicBezTo>
                  <a:pt x="989527" y="32718"/>
                  <a:pt x="981157" y="29351"/>
                  <a:pt x="972355" y="28425"/>
                </a:cubicBezTo>
                <a:cubicBezTo>
                  <a:pt x="851498" y="15703"/>
                  <a:pt x="910057" y="33415"/>
                  <a:pt x="856445" y="15546"/>
                </a:cubicBezTo>
                <a:cubicBezTo>
                  <a:pt x="667887" y="35395"/>
                  <a:pt x="775083" y="27103"/>
                  <a:pt x="534474" y="34864"/>
                </a:cubicBezTo>
                <a:cubicBezTo>
                  <a:pt x="521595" y="37011"/>
                  <a:pt x="508894" y="41304"/>
                  <a:pt x="495837" y="41304"/>
                </a:cubicBezTo>
                <a:cubicBezTo>
                  <a:pt x="469824" y="41304"/>
                  <a:pt x="442539" y="29977"/>
                  <a:pt x="418564" y="21985"/>
                </a:cubicBezTo>
                <a:lnTo>
                  <a:pt x="399245" y="15546"/>
                </a:lnTo>
                <a:cubicBezTo>
                  <a:pt x="392806" y="13400"/>
                  <a:pt x="386512" y="10753"/>
                  <a:pt x="379927" y="9107"/>
                </a:cubicBezTo>
                <a:lnTo>
                  <a:pt x="354169" y="2667"/>
                </a:lnTo>
                <a:cubicBezTo>
                  <a:pt x="339144" y="4814"/>
                  <a:pt x="321235" y="0"/>
                  <a:pt x="309093" y="9107"/>
                </a:cubicBezTo>
                <a:cubicBezTo>
                  <a:pt x="302902" y="13751"/>
                  <a:pt x="321340" y="18842"/>
                  <a:pt x="328412" y="21985"/>
                </a:cubicBezTo>
                <a:cubicBezTo>
                  <a:pt x="340817" y="27498"/>
                  <a:pt x="354169" y="30571"/>
                  <a:pt x="367048" y="34864"/>
                </a:cubicBezTo>
                <a:lnTo>
                  <a:pt x="386366" y="41304"/>
                </a:lnTo>
                <a:cubicBezTo>
                  <a:pt x="334911" y="49879"/>
                  <a:pt x="351247" y="50761"/>
                  <a:pt x="289775" y="41304"/>
                </a:cubicBezTo>
                <a:cubicBezTo>
                  <a:pt x="281028" y="39958"/>
                  <a:pt x="271933" y="38822"/>
                  <a:pt x="264017" y="34864"/>
                </a:cubicBezTo>
                <a:cubicBezTo>
                  <a:pt x="260177" y="32944"/>
                  <a:pt x="272603" y="34864"/>
                  <a:pt x="276896" y="34864"/>
                </a:cubicBezTo>
              </a:path>
            </a:pathLst>
          </a:cu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8459788" y="4351338"/>
            <a:ext cx="887412" cy="195262"/>
          </a:xfrm>
          <a:custGeom>
            <a:avLst/>
            <a:gdLst>
              <a:gd name="connsiteX0" fmla="*/ 5366 w 887568"/>
              <a:gd name="connsiteY0" fmla="*/ 13952 h 194256"/>
              <a:gd name="connsiteX1" fmla="*/ 44002 w 887568"/>
              <a:gd name="connsiteY1" fmla="*/ 20391 h 194256"/>
              <a:gd name="connsiteX2" fmla="*/ 76199 w 887568"/>
              <a:gd name="connsiteY2" fmla="*/ 26831 h 194256"/>
              <a:gd name="connsiteX3" fmla="*/ 121276 w 887568"/>
              <a:gd name="connsiteY3" fmla="*/ 33270 h 194256"/>
              <a:gd name="connsiteX4" fmla="*/ 198549 w 887568"/>
              <a:gd name="connsiteY4" fmla="*/ 26831 h 194256"/>
              <a:gd name="connsiteX5" fmla="*/ 237185 w 887568"/>
              <a:gd name="connsiteY5" fmla="*/ 20391 h 194256"/>
              <a:gd name="connsiteX6" fmla="*/ 282261 w 887568"/>
              <a:gd name="connsiteY6" fmla="*/ 13952 h 194256"/>
              <a:gd name="connsiteX7" fmla="*/ 404611 w 887568"/>
              <a:gd name="connsiteY7" fmla="*/ 20391 h 194256"/>
              <a:gd name="connsiteX8" fmla="*/ 456126 w 887568"/>
              <a:gd name="connsiteY8" fmla="*/ 33270 h 194256"/>
              <a:gd name="connsiteX9" fmla="*/ 501202 w 887568"/>
              <a:gd name="connsiteY9" fmla="*/ 39710 h 194256"/>
              <a:gd name="connsiteX10" fmla="*/ 578476 w 887568"/>
              <a:gd name="connsiteY10" fmla="*/ 33270 h 194256"/>
              <a:gd name="connsiteX11" fmla="*/ 597794 w 887568"/>
              <a:gd name="connsiteY11" fmla="*/ 26831 h 194256"/>
              <a:gd name="connsiteX12" fmla="*/ 642870 w 887568"/>
              <a:gd name="connsiteY12" fmla="*/ 20391 h 194256"/>
              <a:gd name="connsiteX13" fmla="*/ 868250 w 887568"/>
              <a:gd name="connsiteY13" fmla="*/ 26831 h 194256"/>
              <a:gd name="connsiteX14" fmla="*/ 881129 w 887568"/>
              <a:gd name="connsiteY14" fmla="*/ 65468 h 194256"/>
              <a:gd name="connsiteX15" fmla="*/ 887568 w 887568"/>
              <a:gd name="connsiteY15" fmla="*/ 129862 h 194256"/>
              <a:gd name="connsiteX16" fmla="*/ 868250 w 887568"/>
              <a:gd name="connsiteY16" fmla="*/ 174938 h 194256"/>
              <a:gd name="connsiteX17" fmla="*/ 848932 w 887568"/>
              <a:gd name="connsiteY17" fmla="*/ 181377 h 194256"/>
              <a:gd name="connsiteX18" fmla="*/ 771659 w 887568"/>
              <a:gd name="connsiteY18" fmla="*/ 194256 h 194256"/>
              <a:gd name="connsiteX19" fmla="*/ 443247 w 887568"/>
              <a:gd name="connsiteY19" fmla="*/ 181377 h 194256"/>
              <a:gd name="connsiteX20" fmla="*/ 365974 w 887568"/>
              <a:gd name="connsiteY20" fmla="*/ 168499 h 194256"/>
              <a:gd name="connsiteX21" fmla="*/ 269383 w 887568"/>
              <a:gd name="connsiteY21" fmla="*/ 155620 h 194256"/>
              <a:gd name="connsiteX22" fmla="*/ 101957 w 887568"/>
              <a:gd name="connsiteY22" fmla="*/ 155620 h 194256"/>
              <a:gd name="connsiteX23" fmla="*/ 63321 w 887568"/>
              <a:gd name="connsiteY23" fmla="*/ 136301 h 194256"/>
              <a:gd name="connsiteX24" fmla="*/ 37563 w 887568"/>
              <a:gd name="connsiteY24" fmla="*/ 129862 h 194256"/>
              <a:gd name="connsiteX25" fmla="*/ 18245 w 887568"/>
              <a:gd name="connsiteY25" fmla="*/ 123422 h 194256"/>
              <a:gd name="connsiteX26" fmla="*/ 11805 w 887568"/>
              <a:gd name="connsiteY26" fmla="*/ 104104 h 194256"/>
              <a:gd name="connsiteX27" fmla="*/ 5366 w 887568"/>
              <a:gd name="connsiteY27" fmla="*/ 13952 h 194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87568" h="194256">
                <a:moveTo>
                  <a:pt x="5366" y="13952"/>
                </a:moveTo>
                <a:cubicBezTo>
                  <a:pt x="10732" y="0"/>
                  <a:pt x="31156" y="18055"/>
                  <a:pt x="44002" y="20391"/>
                </a:cubicBezTo>
                <a:cubicBezTo>
                  <a:pt x="54770" y="22349"/>
                  <a:pt x="65403" y="25032"/>
                  <a:pt x="76199" y="26831"/>
                </a:cubicBezTo>
                <a:cubicBezTo>
                  <a:pt x="91171" y="29326"/>
                  <a:pt x="106250" y="31124"/>
                  <a:pt x="121276" y="33270"/>
                </a:cubicBezTo>
                <a:cubicBezTo>
                  <a:pt x="147034" y="31124"/>
                  <a:pt x="172860" y="29685"/>
                  <a:pt x="198549" y="26831"/>
                </a:cubicBezTo>
                <a:cubicBezTo>
                  <a:pt x="211525" y="25389"/>
                  <a:pt x="224280" y="22376"/>
                  <a:pt x="237185" y="20391"/>
                </a:cubicBezTo>
                <a:cubicBezTo>
                  <a:pt x="252186" y="18083"/>
                  <a:pt x="267236" y="16098"/>
                  <a:pt x="282261" y="13952"/>
                </a:cubicBezTo>
                <a:cubicBezTo>
                  <a:pt x="323044" y="16098"/>
                  <a:pt x="364021" y="15881"/>
                  <a:pt x="404611" y="20391"/>
                </a:cubicBezTo>
                <a:cubicBezTo>
                  <a:pt x="422203" y="22346"/>
                  <a:pt x="438604" y="30767"/>
                  <a:pt x="456126" y="33270"/>
                </a:cubicBezTo>
                <a:lnTo>
                  <a:pt x="501202" y="39710"/>
                </a:lnTo>
                <a:cubicBezTo>
                  <a:pt x="526960" y="37563"/>
                  <a:pt x="552855" y="36686"/>
                  <a:pt x="578476" y="33270"/>
                </a:cubicBezTo>
                <a:cubicBezTo>
                  <a:pt x="585204" y="32373"/>
                  <a:pt x="591138" y="28162"/>
                  <a:pt x="597794" y="26831"/>
                </a:cubicBezTo>
                <a:cubicBezTo>
                  <a:pt x="612677" y="23854"/>
                  <a:pt x="627845" y="22538"/>
                  <a:pt x="642870" y="20391"/>
                </a:cubicBezTo>
                <a:cubicBezTo>
                  <a:pt x="717997" y="22538"/>
                  <a:pt x="794403" y="12860"/>
                  <a:pt x="868250" y="26831"/>
                </a:cubicBezTo>
                <a:cubicBezTo>
                  <a:pt x="881589" y="29355"/>
                  <a:pt x="881129" y="65468"/>
                  <a:pt x="881129" y="65468"/>
                </a:cubicBezTo>
                <a:cubicBezTo>
                  <a:pt x="883275" y="86933"/>
                  <a:pt x="887568" y="108290"/>
                  <a:pt x="887568" y="129862"/>
                </a:cubicBezTo>
                <a:cubicBezTo>
                  <a:pt x="887568" y="142237"/>
                  <a:pt x="878766" y="166525"/>
                  <a:pt x="868250" y="174938"/>
                </a:cubicBezTo>
                <a:cubicBezTo>
                  <a:pt x="862950" y="179178"/>
                  <a:pt x="855458" y="179512"/>
                  <a:pt x="848932" y="181377"/>
                </a:cubicBezTo>
                <a:cubicBezTo>
                  <a:pt x="815835" y="190833"/>
                  <a:pt x="813478" y="189029"/>
                  <a:pt x="771659" y="194256"/>
                </a:cubicBezTo>
                <a:lnTo>
                  <a:pt x="443247" y="181377"/>
                </a:lnTo>
                <a:cubicBezTo>
                  <a:pt x="308063" y="172054"/>
                  <a:pt x="446819" y="180048"/>
                  <a:pt x="365974" y="168499"/>
                </a:cubicBezTo>
                <a:cubicBezTo>
                  <a:pt x="234222" y="149677"/>
                  <a:pt x="351383" y="172019"/>
                  <a:pt x="269383" y="155620"/>
                </a:cubicBezTo>
                <a:cubicBezTo>
                  <a:pt x="184963" y="162654"/>
                  <a:pt x="191226" y="166122"/>
                  <a:pt x="101957" y="155620"/>
                </a:cubicBezTo>
                <a:cubicBezTo>
                  <a:pt x="77025" y="152687"/>
                  <a:pt x="86317" y="146156"/>
                  <a:pt x="63321" y="136301"/>
                </a:cubicBezTo>
                <a:cubicBezTo>
                  <a:pt x="55186" y="132815"/>
                  <a:pt x="46073" y="132293"/>
                  <a:pt x="37563" y="129862"/>
                </a:cubicBezTo>
                <a:cubicBezTo>
                  <a:pt x="31036" y="127997"/>
                  <a:pt x="24684" y="125569"/>
                  <a:pt x="18245" y="123422"/>
                </a:cubicBezTo>
                <a:cubicBezTo>
                  <a:pt x="16098" y="116983"/>
                  <a:pt x="11805" y="110892"/>
                  <a:pt x="11805" y="104104"/>
                </a:cubicBezTo>
                <a:cubicBezTo>
                  <a:pt x="11805" y="78257"/>
                  <a:pt x="0" y="27904"/>
                  <a:pt x="5366" y="13952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7" name="Vývojový diagram: postup 56"/>
          <p:cNvSpPr/>
          <p:nvPr/>
        </p:nvSpPr>
        <p:spPr>
          <a:xfrm>
            <a:off x="5375275" y="3141663"/>
            <a:ext cx="4321175" cy="1223962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9191625" y="3141663"/>
            <a:ext cx="720725" cy="122396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1" name="Přímá spojovací čára 30"/>
          <p:cNvCxnSpPr/>
          <p:nvPr/>
        </p:nvCxnSpPr>
        <p:spPr>
          <a:xfrm rot="5400000">
            <a:off x="7284244" y="3464719"/>
            <a:ext cx="2376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009" name="TextovéPole 1"/>
          <p:cNvSpPr txBox="1">
            <a:spLocks noChangeArrowheads="1"/>
          </p:cNvSpPr>
          <p:nvPr/>
        </p:nvSpPr>
        <p:spPr bwMode="auto">
          <a:xfrm>
            <a:off x="1463675" y="5418138"/>
            <a:ext cx="2468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Plošný zdroj světla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03425" y="6205538"/>
            <a:ext cx="735965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184" grpId="0"/>
      <p:bldP spid="6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1855788" y="2852738"/>
            <a:ext cx="2593975" cy="1838325"/>
            <a:chOff x="330994" y="2852738"/>
            <a:chExt cx="2594043" cy="1837974"/>
          </a:xfrm>
        </p:grpSpPr>
        <p:grpSp>
          <p:nvGrpSpPr>
            <p:cNvPr id="43023" name="Skupina 15"/>
            <p:cNvGrpSpPr>
              <a:grpSpLocks/>
            </p:cNvGrpSpPr>
            <p:nvPr/>
          </p:nvGrpSpPr>
          <p:grpSpPr bwMode="auto">
            <a:xfrm>
              <a:off x="1042988" y="2852738"/>
              <a:ext cx="649287" cy="1184275"/>
              <a:chOff x="971550" y="1341438"/>
              <a:chExt cx="648133" cy="1184275"/>
            </a:xfrm>
          </p:grpSpPr>
          <p:grpSp>
            <p:nvGrpSpPr>
              <p:cNvPr id="3" name="Skupina 5"/>
              <p:cNvGrpSpPr/>
              <p:nvPr/>
            </p:nvGrpSpPr>
            <p:grpSpPr bwMode="auto">
              <a:xfrm>
                <a:off x="971550" y="1341438"/>
                <a:ext cx="648133" cy="647902"/>
                <a:chOff x="1835696" y="1556792"/>
                <a:chExt cx="648072" cy="648072"/>
              </a:xfrm>
              <a:solidFill>
                <a:schemeClr val="bg1"/>
              </a:solidFill>
            </p:grpSpPr>
            <p:sp>
              <p:nvSpPr>
                <p:cNvPr id="12" name="Vývojový diagram: spojka 11"/>
                <p:cNvSpPr/>
                <p:nvPr/>
              </p:nvSpPr>
              <p:spPr>
                <a:xfrm>
                  <a:off x="1835696" y="1556792"/>
                  <a:ext cx="648072" cy="648072"/>
                </a:xfrm>
                <a:prstGeom prst="flowChartConnector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3" name="Volný tvar 3"/>
                <p:cNvSpPr/>
                <p:nvPr/>
              </p:nvSpPr>
              <p:spPr>
                <a:xfrm>
                  <a:off x="1995475" y="1834496"/>
                  <a:ext cx="339347" cy="335267"/>
                </a:xfrm>
                <a:custGeom>
                  <a:avLst/>
                  <a:gdLst>
                    <a:gd name="connsiteX0" fmla="*/ 34803 w 339347"/>
                    <a:gd name="connsiteY0" fmla="*/ 133789 h 335267"/>
                    <a:gd name="connsiteX1" fmla="*/ 34803 w 339347"/>
                    <a:gd name="connsiteY1" fmla="*/ 9802 h 335267"/>
                    <a:gd name="connsiteX2" fmla="*/ 81298 w 339347"/>
                    <a:gd name="connsiteY2" fmla="*/ 25301 h 335267"/>
                    <a:gd name="connsiteX3" fmla="*/ 112294 w 339347"/>
                    <a:gd name="connsiteY3" fmla="*/ 25301 h 335267"/>
                    <a:gd name="connsiteX4" fmla="*/ 158789 w 339347"/>
                    <a:gd name="connsiteY4" fmla="*/ 9802 h 335267"/>
                    <a:gd name="connsiteX5" fmla="*/ 205284 w 339347"/>
                    <a:gd name="connsiteY5" fmla="*/ 25301 h 335267"/>
                    <a:gd name="connsiteX6" fmla="*/ 251779 w 339347"/>
                    <a:gd name="connsiteY6" fmla="*/ 9802 h 335267"/>
                    <a:gd name="connsiteX7" fmla="*/ 267278 w 339347"/>
                    <a:gd name="connsiteY7" fmla="*/ 56297 h 335267"/>
                    <a:gd name="connsiteX8" fmla="*/ 313772 w 339347"/>
                    <a:gd name="connsiteY8" fmla="*/ 40799 h 335267"/>
                    <a:gd name="connsiteX9" fmla="*/ 267278 w 339347"/>
                    <a:gd name="connsiteY9" fmla="*/ 180284 h 335267"/>
                    <a:gd name="connsiteX10" fmla="*/ 251779 w 339347"/>
                    <a:gd name="connsiteY10" fmla="*/ 226779 h 335267"/>
                    <a:gd name="connsiteX11" fmla="*/ 236281 w 339347"/>
                    <a:gd name="connsiteY11" fmla="*/ 335267 h 33526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339347" h="335267">
                      <a:moveTo>
                        <a:pt x="34803" y="133789"/>
                      </a:moveTo>
                      <a:cubicBezTo>
                        <a:pt x="28278" y="107687"/>
                        <a:pt x="0" y="35904"/>
                        <a:pt x="34803" y="9802"/>
                      </a:cubicBezTo>
                      <a:cubicBezTo>
                        <a:pt x="47872" y="0"/>
                        <a:pt x="65800" y="20135"/>
                        <a:pt x="81298" y="25301"/>
                      </a:cubicBezTo>
                      <a:cubicBezTo>
                        <a:pt x="112294" y="118291"/>
                        <a:pt x="81298" y="56298"/>
                        <a:pt x="112294" y="25301"/>
                      </a:cubicBezTo>
                      <a:cubicBezTo>
                        <a:pt x="123846" y="13749"/>
                        <a:pt x="143291" y="14968"/>
                        <a:pt x="158789" y="9802"/>
                      </a:cubicBezTo>
                      <a:cubicBezTo>
                        <a:pt x="185946" y="118425"/>
                        <a:pt x="156229" y="64546"/>
                        <a:pt x="205284" y="25301"/>
                      </a:cubicBezTo>
                      <a:cubicBezTo>
                        <a:pt x="218041" y="15095"/>
                        <a:pt x="236281" y="14968"/>
                        <a:pt x="251779" y="9802"/>
                      </a:cubicBezTo>
                      <a:cubicBezTo>
                        <a:pt x="256945" y="25300"/>
                        <a:pt x="252666" y="48991"/>
                        <a:pt x="267278" y="56297"/>
                      </a:cubicBezTo>
                      <a:cubicBezTo>
                        <a:pt x="281890" y="63603"/>
                        <a:pt x="307705" y="25631"/>
                        <a:pt x="313772" y="40799"/>
                      </a:cubicBezTo>
                      <a:cubicBezTo>
                        <a:pt x="339347" y="104739"/>
                        <a:pt x="289544" y="135752"/>
                        <a:pt x="267278" y="180284"/>
                      </a:cubicBezTo>
                      <a:cubicBezTo>
                        <a:pt x="259972" y="194896"/>
                        <a:pt x="256945" y="211281"/>
                        <a:pt x="251779" y="226779"/>
                      </a:cubicBezTo>
                      <a:cubicBezTo>
                        <a:pt x="235432" y="324864"/>
                        <a:pt x="236281" y="288344"/>
                        <a:pt x="236281" y="335267"/>
                      </a:cubicBezTo>
                    </a:path>
                  </a:pathLst>
                </a:custGeom>
                <a:grpFill/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4" name="Volný tvar 4"/>
                <p:cNvSpPr/>
                <p:nvPr/>
              </p:nvSpPr>
              <p:spPr>
                <a:xfrm>
                  <a:off x="2045776" y="1983783"/>
                  <a:ext cx="66894" cy="185980"/>
                </a:xfrm>
                <a:custGeom>
                  <a:avLst/>
                  <a:gdLst>
                    <a:gd name="connsiteX0" fmla="*/ 0 w 66894"/>
                    <a:gd name="connsiteY0" fmla="*/ 0 h 185980"/>
                    <a:gd name="connsiteX1" fmla="*/ 30997 w 66894"/>
                    <a:gd name="connsiteY1" fmla="*/ 92990 h 185980"/>
                    <a:gd name="connsiteX2" fmla="*/ 61993 w 66894"/>
                    <a:gd name="connsiteY2" fmla="*/ 139485 h 185980"/>
                    <a:gd name="connsiteX3" fmla="*/ 61993 w 66894"/>
                    <a:gd name="connsiteY3" fmla="*/ 185980 h 1859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66894" h="185980">
                      <a:moveTo>
                        <a:pt x="0" y="0"/>
                      </a:moveTo>
                      <a:cubicBezTo>
                        <a:pt x="10332" y="30997"/>
                        <a:pt x="12873" y="65804"/>
                        <a:pt x="30997" y="92990"/>
                      </a:cubicBezTo>
                      <a:cubicBezTo>
                        <a:pt x="41329" y="108488"/>
                        <a:pt x="56103" y="121814"/>
                        <a:pt x="61993" y="139485"/>
                      </a:cubicBezTo>
                      <a:cubicBezTo>
                        <a:pt x="66894" y="154188"/>
                        <a:pt x="61993" y="170482"/>
                        <a:pt x="61993" y="185980"/>
                      </a:cubicBezTo>
                    </a:path>
                  </a:pathLst>
                </a:custGeom>
                <a:grpFill/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  <p:sp>
            <p:nvSpPr>
              <p:cNvPr id="4" name="Volný tvar 3"/>
              <p:cNvSpPr/>
              <p:nvPr/>
            </p:nvSpPr>
            <p:spPr bwMode="auto">
              <a:xfrm>
                <a:off x="1110232" y="1955683"/>
                <a:ext cx="424705" cy="569804"/>
              </a:xfrm>
              <a:custGeom>
                <a:avLst/>
                <a:gdLst>
                  <a:gd name="connsiteX0" fmla="*/ 13610 w 424974"/>
                  <a:gd name="connsiteY0" fmla="*/ 0 h 568569"/>
                  <a:gd name="connsiteX1" fmla="*/ 29109 w 424974"/>
                  <a:gd name="connsiteY1" fmla="*/ 61994 h 568569"/>
                  <a:gd name="connsiteX2" fmla="*/ 91102 w 424974"/>
                  <a:gd name="connsiteY2" fmla="*/ 92990 h 568569"/>
                  <a:gd name="connsiteX3" fmla="*/ 29109 w 424974"/>
                  <a:gd name="connsiteY3" fmla="*/ 154983 h 568569"/>
                  <a:gd name="connsiteX4" fmla="*/ 13610 w 424974"/>
                  <a:gd name="connsiteY4" fmla="*/ 201478 h 568569"/>
                  <a:gd name="connsiteX5" fmla="*/ 60105 w 424974"/>
                  <a:gd name="connsiteY5" fmla="*/ 232475 h 568569"/>
                  <a:gd name="connsiteX6" fmla="*/ 75604 w 424974"/>
                  <a:gd name="connsiteY6" fmla="*/ 278970 h 568569"/>
                  <a:gd name="connsiteX7" fmla="*/ 13610 w 424974"/>
                  <a:gd name="connsiteY7" fmla="*/ 356461 h 568569"/>
                  <a:gd name="connsiteX8" fmla="*/ 75604 w 424974"/>
                  <a:gd name="connsiteY8" fmla="*/ 449451 h 568569"/>
                  <a:gd name="connsiteX9" fmla="*/ 91102 w 424974"/>
                  <a:gd name="connsiteY9" fmla="*/ 495946 h 568569"/>
                  <a:gd name="connsiteX10" fmla="*/ 184092 w 424974"/>
                  <a:gd name="connsiteY10" fmla="*/ 542441 h 568569"/>
                  <a:gd name="connsiteX11" fmla="*/ 370071 w 424974"/>
                  <a:gd name="connsiteY11" fmla="*/ 480448 h 568569"/>
                  <a:gd name="connsiteX12" fmla="*/ 385570 w 424974"/>
                  <a:gd name="connsiteY12" fmla="*/ 433953 h 568569"/>
                  <a:gd name="connsiteX13" fmla="*/ 370071 w 424974"/>
                  <a:gd name="connsiteY13" fmla="*/ 387458 h 568569"/>
                  <a:gd name="connsiteX14" fmla="*/ 370071 w 424974"/>
                  <a:gd name="connsiteY14" fmla="*/ 340963 h 568569"/>
                  <a:gd name="connsiteX15" fmla="*/ 354573 w 424974"/>
                  <a:gd name="connsiteY15" fmla="*/ 278970 h 568569"/>
                  <a:gd name="connsiteX16" fmla="*/ 323576 w 424974"/>
                  <a:gd name="connsiteY16" fmla="*/ 232475 h 568569"/>
                  <a:gd name="connsiteX17" fmla="*/ 370071 w 424974"/>
                  <a:gd name="connsiteY17" fmla="*/ 201478 h 568569"/>
                  <a:gd name="connsiteX18" fmla="*/ 323576 w 424974"/>
                  <a:gd name="connsiteY18" fmla="*/ 108489 h 568569"/>
                  <a:gd name="connsiteX19" fmla="*/ 339075 w 424974"/>
                  <a:gd name="connsiteY19" fmla="*/ 30997 h 568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424974" h="568569">
                    <a:moveTo>
                      <a:pt x="13610" y="0"/>
                    </a:moveTo>
                    <a:cubicBezTo>
                      <a:pt x="18776" y="20665"/>
                      <a:pt x="15473" y="45630"/>
                      <a:pt x="29109" y="61994"/>
                    </a:cubicBezTo>
                    <a:cubicBezTo>
                      <a:pt x="43899" y="79742"/>
                      <a:pt x="79215" y="73179"/>
                      <a:pt x="91102" y="92990"/>
                    </a:cubicBezTo>
                    <a:cubicBezTo>
                      <a:pt x="118655" y="138911"/>
                      <a:pt x="42885" y="150391"/>
                      <a:pt x="29109" y="154983"/>
                    </a:cubicBezTo>
                    <a:cubicBezTo>
                      <a:pt x="23943" y="170481"/>
                      <a:pt x="7543" y="186310"/>
                      <a:pt x="13610" y="201478"/>
                    </a:cubicBezTo>
                    <a:cubicBezTo>
                      <a:pt x="20528" y="218773"/>
                      <a:pt x="48469" y="217930"/>
                      <a:pt x="60105" y="232475"/>
                    </a:cubicBezTo>
                    <a:cubicBezTo>
                      <a:pt x="70311" y="245232"/>
                      <a:pt x="70438" y="263472"/>
                      <a:pt x="75604" y="278970"/>
                    </a:cubicBezTo>
                    <a:cubicBezTo>
                      <a:pt x="55423" y="292424"/>
                      <a:pt x="0" y="315630"/>
                      <a:pt x="13610" y="356461"/>
                    </a:cubicBezTo>
                    <a:cubicBezTo>
                      <a:pt x="25391" y="391803"/>
                      <a:pt x="75604" y="449451"/>
                      <a:pt x="75604" y="449451"/>
                    </a:cubicBezTo>
                    <a:cubicBezTo>
                      <a:pt x="80770" y="464949"/>
                      <a:pt x="80897" y="483189"/>
                      <a:pt x="91102" y="495946"/>
                    </a:cubicBezTo>
                    <a:cubicBezTo>
                      <a:pt x="112953" y="523260"/>
                      <a:pt x="153462" y="532231"/>
                      <a:pt x="184092" y="542441"/>
                    </a:cubicBezTo>
                    <a:cubicBezTo>
                      <a:pt x="313752" y="529475"/>
                      <a:pt x="326011" y="568569"/>
                      <a:pt x="370071" y="480448"/>
                    </a:cubicBezTo>
                    <a:cubicBezTo>
                      <a:pt x="377377" y="465836"/>
                      <a:pt x="380404" y="449451"/>
                      <a:pt x="385570" y="433953"/>
                    </a:cubicBezTo>
                    <a:cubicBezTo>
                      <a:pt x="380404" y="418455"/>
                      <a:pt x="380277" y="400215"/>
                      <a:pt x="370071" y="387458"/>
                    </a:cubicBezTo>
                    <a:cubicBezTo>
                      <a:pt x="332120" y="340020"/>
                      <a:pt x="286490" y="368823"/>
                      <a:pt x="370071" y="340963"/>
                    </a:cubicBezTo>
                    <a:cubicBezTo>
                      <a:pt x="424974" y="258609"/>
                      <a:pt x="405720" y="319887"/>
                      <a:pt x="354573" y="278970"/>
                    </a:cubicBezTo>
                    <a:cubicBezTo>
                      <a:pt x="340028" y="267334"/>
                      <a:pt x="333908" y="247973"/>
                      <a:pt x="323576" y="232475"/>
                    </a:cubicBezTo>
                    <a:cubicBezTo>
                      <a:pt x="339074" y="222143"/>
                      <a:pt x="363153" y="218772"/>
                      <a:pt x="370071" y="201478"/>
                    </a:cubicBezTo>
                    <a:cubicBezTo>
                      <a:pt x="378092" y="181425"/>
                      <a:pt x="330104" y="118280"/>
                      <a:pt x="323576" y="108489"/>
                    </a:cubicBezTo>
                    <a:cubicBezTo>
                      <a:pt x="342342" y="52192"/>
                      <a:pt x="339075" y="78331"/>
                      <a:pt x="339075" y="30997"/>
                    </a:cubicBezTo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" name="Volný tvar 4"/>
              <p:cNvSpPr/>
              <p:nvPr/>
            </p:nvSpPr>
            <p:spPr bwMode="auto">
              <a:xfrm>
                <a:off x="1154604" y="2079484"/>
                <a:ext cx="370824" cy="263475"/>
              </a:xfrm>
              <a:custGeom>
                <a:avLst/>
                <a:gdLst>
                  <a:gd name="connsiteX0" fmla="*/ 0 w 371959"/>
                  <a:gd name="connsiteY0" fmla="*/ 216976 h 263471"/>
                  <a:gd name="connsiteX1" fmla="*/ 232474 w 371959"/>
                  <a:gd name="connsiteY1" fmla="*/ 263471 h 263471"/>
                  <a:gd name="connsiteX2" fmla="*/ 356461 w 371959"/>
                  <a:gd name="connsiteY2" fmla="*/ 216976 h 263471"/>
                  <a:gd name="connsiteX3" fmla="*/ 371959 w 371959"/>
                  <a:gd name="connsiteY3" fmla="*/ 170481 h 263471"/>
                  <a:gd name="connsiteX4" fmla="*/ 325464 w 371959"/>
                  <a:gd name="connsiteY4" fmla="*/ 139485 h 263471"/>
                  <a:gd name="connsiteX5" fmla="*/ 139485 w 371959"/>
                  <a:gd name="connsiteY5" fmla="*/ 92990 h 263471"/>
                  <a:gd name="connsiteX6" fmla="*/ 92990 w 371959"/>
                  <a:gd name="connsiteY6" fmla="*/ 77491 h 263471"/>
                  <a:gd name="connsiteX7" fmla="*/ 46495 w 371959"/>
                  <a:gd name="connsiteY7" fmla="*/ 46495 h 263471"/>
                  <a:gd name="connsiteX8" fmla="*/ 139485 w 371959"/>
                  <a:gd name="connsiteY8" fmla="*/ 15498 h 263471"/>
                  <a:gd name="connsiteX9" fmla="*/ 185980 w 371959"/>
                  <a:gd name="connsiteY9" fmla="*/ 0 h 263471"/>
                  <a:gd name="connsiteX10" fmla="*/ 263471 w 371959"/>
                  <a:gd name="connsiteY10" fmla="*/ 0 h 2634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71959" h="263471">
                    <a:moveTo>
                      <a:pt x="0" y="216976"/>
                    </a:moveTo>
                    <a:cubicBezTo>
                      <a:pt x="137370" y="262767"/>
                      <a:pt x="60516" y="244365"/>
                      <a:pt x="232474" y="263471"/>
                    </a:cubicBezTo>
                    <a:cubicBezTo>
                      <a:pt x="274481" y="255070"/>
                      <a:pt x="326055" y="254984"/>
                      <a:pt x="356461" y="216976"/>
                    </a:cubicBezTo>
                    <a:cubicBezTo>
                      <a:pt x="366666" y="204219"/>
                      <a:pt x="366793" y="185979"/>
                      <a:pt x="371959" y="170481"/>
                    </a:cubicBezTo>
                    <a:cubicBezTo>
                      <a:pt x="356461" y="160149"/>
                      <a:pt x="342969" y="145850"/>
                      <a:pt x="325464" y="139485"/>
                    </a:cubicBezTo>
                    <a:cubicBezTo>
                      <a:pt x="154822" y="77433"/>
                      <a:pt x="255803" y="131764"/>
                      <a:pt x="139485" y="92990"/>
                    </a:cubicBezTo>
                    <a:cubicBezTo>
                      <a:pt x="123987" y="87824"/>
                      <a:pt x="107602" y="84797"/>
                      <a:pt x="92990" y="77491"/>
                    </a:cubicBezTo>
                    <a:cubicBezTo>
                      <a:pt x="76330" y="69161"/>
                      <a:pt x="61993" y="56827"/>
                      <a:pt x="46495" y="46495"/>
                    </a:cubicBezTo>
                    <a:lnTo>
                      <a:pt x="139485" y="15498"/>
                    </a:lnTo>
                    <a:cubicBezTo>
                      <a:pt x="154983" y="10332"/>
                      <a:pt x="169643" y="0"/>
                      <a:pt x="185980" y="0"/>
                    </a:cubicBezTo>
                    <a:lnTo>
                      <a:pt x="263471" y="0"/>
                    </a:lnTo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085" name="TextovéPole 19"/>
            <p:cNvSpPr txBox="1">
              <a:spLocks noChangeArrowheads="1"/>
            </p:cNvSpPr>
            <p:nvPr/>
          </p:nvSpPr>
          <p:spPr bwMode="auto">
            <a:xfrm>
              <a:off x="330994" y="4228837"/>
              <a:ext cx="2594043" cy="46187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cs-CZ" altLang="cs-CZ" sz="2400" dirty="0">
                  <a:latin typeface="+mn-lt"/>
                  <a:ea typeface="Arial Unicode MS" pitchFamily="34" charset="-128"/>
                </a:rPr>
                <a:t>Bodový zdroj světla</a:t>
              </a:r>
            </a:p>
          </p:txBody>
        </p:sp>
      </p:grp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8112125" y="1052513"/>
            <a:ext cx="2160588" cy="5214937"/>
            <a:chOff x="6588125" y="1052513"/>
            <a:chExt cx="2160588" cy="5215500"/>
          </a:xfrm>
        </p:grpSpPr>
        <p:sp>
          <p:nvSpPr>
            <p:cNvPr id="19" name="Volný tvar 18"/>
            <p:cNvSpPr/>
            <p:nvPr/>
          </p:nvSpPr>
          <p:spPr>
            <a:xfrm>
              <a:off x="6588125" y="1052513"/>
              <a:ext cx="2160588" cy="4609010"/>
            </a:xfrm>
            <a:custGeom>
              <a:avLst/>
              <a:gdLst>
                <a:gd name="connsiteX0" fmla="*/ 0 w 2160240"/>
                <a:gd name="connsiteY0" fmla="*/ 0 h 3816424"/>
                <a:gd name="connsiteX1" fmla="*/ 2160240 w 2160240"/>
                <a:gd name="connsiteY1" fmla="*/ 0 h 3816424"/>
                <a:gd name="connsiteX2" fmla="*/ 2160240 w 2160240"/>
                <a:gd name="connsiteY2" fmla="*/ 3816424 h 3816424"/>
                <a:gd name="connsiteX3" fmla="*/ 0 w 2160240"/>
                <a:gd name="connsiteY3" fmla="*/ 3816424 h 3816424"/>
                <a:gd name="connsiteX4" fmla="*/ 0 w 2160240"/>
                <a:gd name="connsiteY4" fmla="*/ 0 h 3816424"/>
                <a:gd name="connsiteX0" fmla="*/ 0 w 2160240"/>
                <a:gd name="connsiteY0" fmla="*/ 0 h 3816424"/>
                <a:gd name="connsiteX1" fmla="*/ 2160240 w 2160240"/>
                <a:gd name="connsiteY1" fmla="*/ 720080 h 3816424"/>
                <a:gd name="connsiteX2" fmla="*/ 2160240 w 2160240"/>
                <a:gd name="connsiteY2" fmla="*/ 3816424 h 3816424"/>
                <a:gd name="connsiteX3" fmla="*/ 0 w 2160240"/>
                <a:gd name="connsiteY3" fmla="*/ 3816424 h 3816424"/>
                <a:gd name="connsiteX4" fmla="*/ 0 w 2160240"/>
                <a:gd name="connsiteY4" fmla="*/ 0 h 3816424"/>
                <a:gd name="connsiteX0" fmla="*/ 0 w 2160240"/>
                <a:gd name="connsiteY0" fmla="*/ 0 h 4392488"/>
                <a:gd name="connsiteX1" fmla="*/ 2160240 w 2160240"/>
                <a:gd name="connsiteY1" fmla="*/ 720080 h 4392488"/>
                <a:gd name="connsiteX2" fmla="*/ 2160240 w 2160240"/>
                <a:gd name="connsiteY2" fmla="*/ 4392488 h 4392488"/>
                <a:gd name="connsiteX3" fmla="*/ 0 w 2160240"/>
                <a:gd name="connsiteY3" fmla="*/ 3816424 h 4392488"/>
                <a:gd name="connsiteX4" fmla="*/ 0 w 2160240"/>
                <a:gd name="connsiteY4" fmla="*/ 0 h 4392488"/>
                <a:gd name="connsiteX0" fmla="*/ 0 w 2160240"/>
                <a:gd name="connsiteY0" fmla="*/ 0 h 4608512"/>
                <a:gd name="connsiteX1" fmla="*/ 2160240 w 2160240"/>
                <a:gd name="connsiteY1" fmla="*/ 720080 h 4608512"/>
                <a:gd name="connsiteX2" fmla="*/ 2160240 w 2160240"/>
                <a:gd name="connsiteY2" fmla="*/ 4608512 h 4608512"/>
                <a:gd name="connsiteX3" fmla="*/ 0 w 2160240"/>
                <a:gd name="connsiteY3" fmla="*/ 3816424 h 4608512"/>
                <a:gd name="connsiteX4" fmla="*/ 0 w 2160240"/>
                <a:gd name="connsiteY4" fmla="*/ 0 h 4608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60240" h="4608512">
                  <a:moveTo>
                    <a:pt x="0" y="0"/>
                  </a:moveTo>
                  <a:lnTo>
                    <a:pt x="2160240" y="720080"/>
                  </a:lnTo>
                  <a:lnTo>
                    <a:pt x="2160240" y="4608512"/>
                  </a:lnTo>
                  <a:lnTo>
                    <a:pt x="0" y="38164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83" name="TextovéPole 21"/>
            <p:cNvSpPr txBox="1">
              <a:spLocks noChangeArrowheads="1"/>
            </p:cNvSpPr>
            <p:nvPr/>
          </p:nvSpPr>
          <p:spPr bwMode="auto">
            <a:xfrm>
              <a:off x="6804025" y="5806001"/>
              <a:ext cx="1125538" cy="462012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cs-CZ" altLang="cs-CZ" sz="2400" dirty="0">
                  <a:latin typeface="+mn-lt"/>
                  <a:ea typeface="Arial Unicode MS" pitchFamily="34" charset="-128"/>
                </a:rPr>
                <a:t>Stínítko</a:t>
              </a:r>
            </a:p>
          </p:txBody>
        </p:sp>
      </p:grpSp>
      <p:sp>
        <p:nvSpPr>
          <p:cNvPr id="3076" name="TextovéPole 22"/>
          <p:cNvSpPr txBox="1">
            <a:spLocks noChangeArrowheads="1"/>
          </p:cNvSpPr>
          <p:nvPr/>
        </p:nvSpPr>
        <p:spPr bwMode="auto">
          <a:xfrm>
            <a:off x="954088" y="457200"/>
            <a:ext cx="4227512" cy="46196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latin typeface="+mn-lt"/>
                <a:ea typeface="Arial Unicode MS" pitchFamily="34" charset="-128"/>
              </a:rPr>
              <a:t>Které pomůcky jsou na obrázku?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4929188" y="2708275"/>
            <a:ext cx="2125662" cy="2695575"/>
            <a:chOff x="3404493" y="2708275"/>
            <a:chExt cx="2125775" cy="2694430"/>
          </a:xfrm>
        </p:grpSpPr>
        <p:sp>
          <p:nvSpPr>
            <p:cNvPr id="3078" name="TextovéPole 20"/>
            <p:cNvSpPr txBox="1">
              <a:spLocks noChangeArrowheads="1"/>
            </p:cNvSpPr>
            <p:nvPr/>
          </p:nvSpPr>
          <p:spPr bwMode="auto">
            <a:xfrm>
              <a:off x="3404493" y="4940939"/>
              <a:ext cx="2125775" cy="461766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cs-CZ" altLang="cs-CZ" sz="2400" dirty="0">
                  <a:latin typeface="+mn-lt"/>
                  <a:ea typeface="Arial Unicode MS" pitchFamily="34" charset="-128"/>
                </a:rPr>
                <a:t>Kruhový kotouč</a:t>
              </a:r>
            </a:p>
          </p:txBody>
        </p:sp>
        <p:grpSp>
          <p:nvGrpSpPr>
            <p:cNvPr id="43018" name="Skupina 7"/>
            <p:cNvGrpSpPr>
              <a:grpSpLocks/>
            </p:cNvGrpSpPr>
            <p:nvPr/>
          </p:nvGrpSpPr>
          <p:grpSpPr bwMode="auto">
            <a:xfrm>
              <a:off x="3995738" y="2708275"/>
              <a:ext cx="627062" cy="2088877"/>
              <a:chOff x="3995738" y="2708275"/>
              <a:chExt cx="627062" cy="2088877"/>
            </a:xfrm>
          </p:grpSpPr>
          <p:sp>
            <p:nvSpPr>
              <p:cNvPr id="18" name="Elipsa 17"/>
              <p:cNvSpPr/>
              <p:nvPr/>
            </p:nvSpPr>
            <p:spPr>
              <a:xfrm>
                <a:off x="3995074" y="2708275"/>
                <a:ext cx="627095" cy="914011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7" name="Přímá spojnice 6"/>
              <p:cNvCxnSpPr>
                <a:stCxn id="18" idx="4"/>
              </p:cNvCxnSpPr>
              <p:nvPr/>
            </p:nvCxnSpPr>
            <p:spPr>
              <a:xfrm flipH="1">
                <a:off x="4284014" y="3622286"/>
                <a:ext cx="25401" cy="1174251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Obdélník 1"/>
          <p:cNvSpPr/>
          <p:nvPr/>
        </p:nvSpPr>
        <p:spPr>
          <a:xfrm>
            <a:off x="1849438" y="4197350"/>
            <a:ext cx="2600325" cy="4937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4929188" y="4941888"/>
            <a:ext cx="2160587" cy="461962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8339138" y="5770563"/>
            <a:ext cx="1143000" cy="4937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8112125" y="1052513"/>
            <a:ext cx="2160588" cy="4608512"/>
          </a:xfrm>
          <a:custGeom>
            <a:avLst/>
            <a:gdLst>
              <a:gd name="connsiteX0" fmla="*/ 0 w 2160240"/>
              <a:gd name="connsiteY0" fmla="*/ 0 h 3816424"/>
              <a:gd name="connsiteX1" fmla="*/ 2160240 w 2160240"/>
              <a:gd name="connsiteY1" fmla="*/ 0 h 3816424"/>
              <a:gd name="connsiteX2" fmla="*/ 2160240 w 2160240"/>
              <a:gd name="connsiteY2" fmla="*/ 3816424 h 3816424"/>
              <a:gd name="connsiteX3" fmla="*/ 0 w 2160240"/>
              <a:gd name="connsiteY3" fmla="*/ 3816424 h 3816424"/>
              <a:gd name="connsiteX4" fmla="*/ 0 w 2160240"/>
              <a:gd name="connsiteY4" fmla="*/ 0 h 3816424"/>
              <a:gd name="connsiteX0" fmla="*/ 0 w 2160240"/>
              <a:gd name="connsiteY0" fmla="*/ 0 h 3816424"/>
              <a:gd name="connsiteX1" fmla="*/ 2160240 w 2160240"/>
              <a:gd name="connsiteY1" fmla="*/ 720080 h 3816424"/>
              <a:gd name="connsiteX2" fmla="*/ 2160240 w 2160240"/>
              <a:gd name="connsiteY2" fmla="*/ 3816424 h 3816424"/>
              <a:gd name="connsiteX3" fmla="*/ 0 w 2160240"/>
              <a:gd name="connsiteY3" fmla="*/ 3816424 h 3816424"/>
              <a:gd name="connsiteX4" fmla="*/ 0 w 2160240"/>
              <a:gd name="connsiteY4" fmla="*/ 0 h 3816424"/>
              <a:gd name="connsiteX0" fmla="*/ 0 w 2160240"/>
              <a:gd name="connsiteY0" fmla="*/ 0 h 4392488"/>
              <a:gd name="connsiteX1" fmla="*/ 2160240 w 2160240"/>
              <a:gd name="connsiteY1" fmla="*/ 720080 h 4392488"/>
              <a:gd name="connsiteX2" fmla="*/ 2160240 w 2160240"/>
              <a:gd name="connsiteY2" fmla="*/ 4392488 h 4392488"/>
              <a:gd name="connsiteX3" fmla="*/ 0 w 2160240"/>
              <a:gd name="connsiteY3" fmla="*/ 3816424 h 4392488"/>
              <a:gd name="connsiteX4" fmla="*/ 0 w 2160240"/>
              <a:gd name="connsiteY4" fmla="*/ 0 h 4392488"/>
              <a:gd name="connsiteX0" fmla="*/ 0 w 2160240"/>
              <a:gd name="connsiteY0" fmla="*/ 0 h 4608512"/>
              <a:gd name="connsiteX1" fmla="*/ 2160240 w 2160240"/>
              <a:gd name="connsiteY1" fmla="*/ 720080 h 4608512"/>
              <a:gd name="connsiteX2" fmla="*/ 2160240 w 2160240"/>
              <a:gd name="connsiteY2" fmla="*/ 4608512 h 4608512"/>
              <a:gd name="connsiteX3" fmla="*/ 0 w 2160240"/>
              <a:gd name="connsiteY3" fmla="*/ 3816424 h 4608512"/>
              <a:gd name="connsiteX4" fmla="*/ 0 w 2160240"/>
              <a:gd name="connsiteY4" fmla="*/ 0 h 4608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240" h="4608512">
                <a:moveTo>
                  <a:pt x="0" y="0"/>
                </a:moveTo>
                <a:lnTo>
                  <a:pt x="2160240" y="720080"/>
                </a:lnTo>
                <a:lnTo>
                  <a:pt x="2160240" y="4608512"/>
                </a:lnTo>
                <a:lnTo>
                  <a:pt x="0" y="3816424"/>
                </a:lnTo>
                <a:lnTo>
                  <a:pt x="0" y="0"/>
                </a:lnTo>
                <a:close/>
              </a:path>
            </a:pathLst>
          </a:cu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Rovnoramenný trojúhelník 1"/>
          <p:cNvSpPr/>
          <p:nvPr/>
        </p:nvSpPr>
        <p:spPr>
          <a:xfrm rot="16200000">
            <a:off x="5349875" y="-73025"/>
            <a:ext cx="1060450" cy="6337300"/>
          </a:xfrm>
          <a:prstGeom prst="triangl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4037" name="Skupina 14"/>
          <p:cNvGrpSpPr>
            <a:grpSpLocks/>
          </p:cNvGrpSpPr>
          <p:nvPr/>
        </p:nvGrpSpPr>
        <p:grpSpPr bwMode="auto">
          <a:xfrm>
            <a:off x="2208213" y="2708275"/>
            <a:ext cx="647700" cy="1217613"/>
            <a:chOff x="-1836712" y="1988840"/>
            <a:chExt cx="648133" cy="1216397"/>
          </a:xfrm>
        </p:grpSpPr>
        <p:grpSp>
          <p:nvGrpSpPr>
            <p:cNvPr id="4" name="Skupina 5"/>
            <p:cNvGrpSpPr/>
            <p:nvPr/>
          </p:nvGrpSpPr>
          <p:grpSpPr bwMode="auto">
            <a:xfrm>
              <a:off x="-1836712" y="1988840"/>
              <a:ext cx="648133" cy="647902"/>
              <a:chOff x="1835696" y="1556792"/>
              <a:chExt cx="648072" cy="648072"/>
            </a:xfrm>
            <a:solidFill>
              <a:srgbClr val="FFFF00"/>
            </a:solidFill>
          </p:grpSpPr>
          <p:sp>
            <p:nvSpPr>
              <p:cNvPr id="7" name="Vývojový diagram: spojka 6"/>
              <p:cNvSpPr/>
              <p:nvPr/>
            </p:nvSpPr>
            <p:spPr>
              <a:xfrm>
                <a:off x="1835696" y="1556792"/>
                <a:ext cx="648072" cy="648072"/>
              </a:xfrm>
              <a:prstGeom prst="flowChartConnector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" name="Volný tvar 7"/>
              <p:cNvSpPr/>
              <p:nvPr/>
            </p:nvSpPr>
            <p:spPr>
              <a:xfrm>
                <a:off x="1995475" y="1834496"/>
                <a:ext cx="339347" cy="335267"/>
              </a:xfrm>
              <a:custGeom>
                <a:avLst/>
                <a:gdLst>
                  <a:gd name="connsiteX0" fmla="*/ 34803 w 339347"/>
                  <a:gd name="connsiteY0" fmla="*/ 133789 h 335267"/>
                  <a:gd name="connsiteX1" fmla="*/ 34803 w 339347"/>
                  <a:gd name="connsiteY1" fmla="*/ 9802 h 335267"/>
                  <a:gd name="connsiteX2" fmla="*/ 81298 w 339347"/>
                  <a:gd name="connsiteY2" fmla="*/ 25301 h 335267"/>
                  <a:gd name="connsiteX3" fmla="*/ 112294 w 339347"/>
                  <a:gd name="connsiteY3" fmla="*/ 25301 h 335267"/>
                  <a:gd name="connsiteX4" fmla="*/ 158789 w 339347"/>
                  <a:gd name="connsiteY4" fmla="*/ 9802 h 335267"/>
                  <a:gd name="connsiteX5" fmla="*/ 205284 w 339347"/>
                  <a:gd name="connsiteY5" fmla="*/ 25301 h 335267"/>
                  <a:gd name="connsiteX6" fmla="*/ 251779 w 339347"/>
                  <a:gd name="connsiteY6" fmla="*/ 9802 h 335267"/>
                  <a:gd name="connsiteX7" fmla="*/ 267278 w 339347"/>
                  <a:gd name="connsiteY7" fmla="*/ 56297 h 335267"/>
                  <a:gd name="connsiteX8" fmla="*/ 313772 w 339347"/>
                  <a:gd name="connsiteY8" fmla="*/ 40799 h 335267"/>
                  <a:gd name="connsiteX9" fmla="*/ 267278 w 339347"/>
                  <a:gd name="connsiteY9" fmla="*/ 180284 h 335267"/>
                  <a:gd name="connsiteX10" fmla="*/ 251779 w 339347"/>
                  <a:gd name="connsiteY10" fmla="*/ 226779 h 335267"/>
                  <a:gd name="connsiteX11" fmla="*/ 236281 w 339347"/>
                  <a:gd name="connsiteY11" fmla="*/ 335267 h 3352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39347" h="335267">
                    <a:moveTo>
                      <a:pt x="34803" y="133789"/>
                    </a:moveTo>
                    <a:cubicBezTo>
                      <a:pt x="28278" y="107687"/>
                      <a:pt x="0" y="35904"/>
                      <a:pt x="34803" y="9802"/>
                    </a:cubicBezTo>
                    <a:cubicBezTo>
                      <a:pt x="47872" y="0"/>
                      <a:pt x="65800" y="20135"/>
                      <a:pt x="81298" y="25301"/>
                    </a:cubicBezTo>
                    <a:cubicBezTo>
                      <a:pt x="112294" y="118291"/>
                      <a:pt x="81298" y="56298"/>
                      <a:pt x="112294" y="25301"/>
                    </a:cubicBezTo>
                    <a:cubicBezTo>
                      <a:pt x="123846" y="13749"/>
                      <a:pt x="143291" y="14968"/>
                      <a:pt x="158789" y="9802"/>
                    </a:cubicBezTo>
                    <a:cubicBezTo>
                      <a:pt x="185946" y="118425"/>
                      <a:pt x="156229" y="64546"/>
                      <a:pt x="205284" y="25301"/>
                    </a:cubicBezTo>
                    <a:cubicBezTo>
                      <a:pt x="218041" y="15095"/>
                      <a:pt x="236281" y="14968"/>
                      <a:pt x="251779" y="9802"/>
                    </a:cubicBezTo>
                    <a:cubicBezTo>
                      <a:pt x="256945" y="25300"/>
                      <a:pt x="252666" y="48991"/>
                      <a:pt x="267278" y="56297"/>
                    </a:cubicBezTo>
                    <a:cubicBezTo>
                      <a:pt x="281890" y="63603"/>
                      <a:pt x="307705" y="25631"/>
                      <a:pt x="313772" y="40799"/>
                    </a:cubicBezTo>
                    <a:cubicBezTo>
                      <a:pt x="339347" y="104739"/>
                      <a:pt x="289544" y="135752"/>
                      <a:pt x="267278" y="180284"/>
                    </a:cubicBezTo>
                    <a:cubicBezTo>
                      <a:pt x="259972" y="194896"/>
                      <a:pt x="256945" y="211281"/>
                      <a:pt x="251779" y="226779"/>
                    </a:cubicBezTo>
                    <a:cubicBezTo>
                      <a:pt x="235432" y="324864"/>
                      <a:pt x="236281" y="288344"/>
                      <a:pt x="236281" y="335267"/>
                    </a:cubicBezTo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9" name="Volný tvar 8"/>
              <p:cNvSpPr/>
              <p:nvPr/>
            </p:nvSpPr>
            <p:spPr>
              <a:xfrm>
                <a:off x="2045776" y="1983783"/>
                <a:ext cx="66894" cy="185980"/>
              </a:xfrm>
              <a:custGeom>
                <a:avLst/>
                <a:gdLst>
                  <a:gd name="connsiteX0" fmla="*/ 0 w 66894"/>
                  <a:gd name="connsiteY0" fmla="*/ 0 h 185980"/>
                  <a:gd name="connsiteX1" fmla="*/ 30997 w 66894"/>
                  <a:gd name="connsiteY1" fmla="*/ 92990 h 185980"/>
                  <a:gd name="connsiteX2" fmla="*/ 61993 w 66894"/>
                  <a:gd name="connsiteY2" fmla="*/ 139485 h 185980"/>
                  <a:gd name="connsiteX3" fmla="*/ 61993 w 66894"/>
                  <a:gd name="connsiteY3" fmla="*/ 185980 h 1859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94" h="185980">
                    <a:moveTo>
                      <a:pt x="0" y="0"/>
                    </a:moveTo>
                    <a:cubicBezTo>
                      <a:pt x="10332" y="30997"/>
                      <a:pt x="12873" y="65804"/>
                      <a:pt x="30997" y="92990"/>
                    </a:cubicBezTo>
                    <a:cubicBezTo>
                      <a:pt x="41329" y="108488"/>
                      <a:pt x="56103" y="121814"/>
                      <a:pt x="61993" y="139485"/>
                    </a:cubicBezTo>
                    <a:cubicBezTo>
                      <a:pt x="66894" y="154188"/>
                      <a:pt x="61993" y="170482"/>
                      <a:pt x="61993" y="185980"/>
                    </a:cubicBezTo>
                  </a:path>
                </a:pathLst>
              </a:cu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5" name="Volný tvar 4"/>
            <p:cNvSpPr/>
            <p:nvPr/>
          </p:nvSpPr>
          <p:spPr bwMode="auto">
            <a:xfrm>
              <a:off x="-1692153" y="2637480"/>
              <a:ext cx="424146" cy="567757"/>
            </a:xfrm>
            <a:custGeom>
              <a:avLst/>
              <a:gdLst>
                <a:gd name="connsiteX0" fmla="*/ 13610 w 424974"/>
                <a:gd name="connsiteY0" fmla="*/ 0 h 568569"/>
                <a:gd name="connsiteX1" fmla="*/ 29109 w 424974"/>
                <a:gd name="connsiteY1" fmla="*/ 61994 h 568569"/>
                <a:gd name="connsiteX2" fmla="*/ 91102 w 424974"/>
                <a:gd name="connsiteY2" fmla="*/ 92990 h 568569"/>
                <a:gd name="connsiteX3" fmla="*/ 29109 w 424974"/>
                <a:gd name="connsiteY3" fmla="*/ 154983 h 568569"/>
                <a:gd name="connsiteX4" fmla="*/ 13610 w 424974"/>
                <a:gd name="connsiteY4" fmla="*/ 201478 h 568569"/>
                <a:gd name="connsiteX5" fmla="*/ 60105 w 424974"/>
                <a:gd name="connsiteY5" fmla="*/ 232475 h 568569"/>
                <a:gd name="connsiteX6" fmla="*/ 75604 w 424974"/>
                <a:gd name="connsiteY6" fmla="*/ 278970 h 568569"/>
                <a:gd name="connsiteX7" fmla="*/ 13610 w 424974"/>
                <a:gd name="connsiteY7" fmla="*/ 356461 h 568569"/>
                <a:gd name="connsiteX8" fmla="*/ 75604 w 424974"/>
                <a:gd name="connsiteY8" fmla="*/ 449451 h 568569"/>
                <a:gd name="connsiteX9" fmla="*/ 91102 w 424974"/>
                <a:gd name="connsiteY9" fmla="*/ 495946 h 568569"/>
                <a:gd name="connsiteX10" fmla="*/ 184092 w 424974"/>
                <a:gd name="connsiteY10" fmla="*/ 542441 h 568569"/>
                <a:gd name="connsiteX11" fmla="*/ 370071 w 424974"/>
                <a:gd name="connsiteY11" fmla="*/ 480448 h 568569"/>
                <a:gd name="connsiteX12" fmla="*/ 385570 w 424974"/>
                <a:gd name="connsiteY12" fmla="*/ 433953 h 568569"/>
                <a:gd name="connsiteX13" fmla="*/ 370071 w 424974"/>
                <a:gd name="connsiteY13" fmla="*/ 387458 h 568569"/>
                <a:gd name="connsiteX14" fmla="*/ 370071 w 424974"/>
                <a:gd name="connsiteY14" fmla="*/ 340963 h 568569"/>
                <a:gd name="connsiteX15" fmla="*/ 354573 w 424974"/>
                <a:gd name="connsiteY15" fmla="*/ 278970 h 568569"/>
                <a:gd name="connsiteX16" fmla="*/ 323576 w 424974"/>
                <a:gd name="connsiteY16" fmla="*/ 232475 h 568569"/>
                <a:gd name="connsiteX17" fmla="*/ 370071 w 424974"/>
                <a:gd name="connsiteY17" fmla="*/ 201478 h 568569"/>
                <a:gd name="connsiteX18" fmla="*/ 323576 w 424974"/>
                <a:gd name="connsiteY18" fmla="*/ 108489 h 568569"/>
                <a:gd name="connsiteX19" fmla="*/ 339075 w 424974"/>
                <a:gd name="connsiteY19" fmla="*/ 30997 h 568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24974" h="568569">
                  <a:moveTo>
                    <a:pt x="13610" y="0"/>
                  </a:moveTo>
                  <a:cubicBezTo>
                    <a:pt x="18776" y="20665"/>
                    <a:pt x="15473" y="45630"/>
                    <a:pt x="29109" y="61994"/>
                  </a:cubicBezTo>
                  <a:cubicBezTo>
                    <a:pt x="43899" y="79742"/>
                    <a:pt x="79215" y="73179"/>
                    <a:pt x="91102" y="92990"/>
                  </a:cubicBezTo>
                  <a:cubicBezTo>
                    <a:pt x="118655" y="138911"/>
                    <a:pt x="42885" y="150391"/>
                    <a:pt x="29109" y="154983"/>
                  </a:cubicBezTo>
                  <a:cubicBezTo>
                    <a:pt x="23943" y="170481"/>
                    <a:pt x="7543" y="186310"/>
                    <a:pt x="13610" y="201478"/>
                  </a:cubicBezTo>
                  <a:cubicBezTo>
                    <a:pt x="20528" y="218773"/>
                    <a:pt x="48469" y="217930"/>
                    <a:pt x="60105" y="232475"/>
                  </a:cubicBezTo>
                  <a:cubicBezTo>
                    <a:pt x="70311" y="245232"/>
                    <a:pt x="70438" y="263472"/>
                    <a:pt x="75604" y="278970"/>
                  </a:cubicBezTo>
                  <a:cubicBezTo>
                    <a:pt x="55423" y="292424"/>
                    <a:pt x="0" y="315630"/>
                    <a:pt x="13610" y="356461"/>
                  </a:cubicBezTo>
                  <a:cubicBezTo>
                    <a:pt x="25391" y="391803"/>
                    <a:pt x="75604" y="449451"/>
                    <a:pt x="75604" y="449451"/>
                  </a:cubicBezTo>
                  <a:cubicBezTo>
                    <a:pt x="80770" y="464949"/>
                    <a:pt x="80897" y="483189"/>
                    <a:pt x="91102" y="495946"/>
                  </a:cubicBezTo>
                  <a:cubicBezTo>
                    <a:pt x="112953" y="523260"/>
                    <a:pt x="153462" y="532231"/>
                    <a:pt x="184092" y="542441"/>
                  </a:cubicBezTo>
                  <a:cubicBezTo>
                    <a:pt x="313752" y="529475"/>
                    <a:pt x="326011" y="568569"/>
                    <a:pt x="370071" y="480448"/>
                  </a:cubicBezTo>
                  <a:cubicBezTo>
                    <a:pt x="377377" y="465836"/>
                    <a:pt x="380404" y="449451"/>
                    <a:pt x="385570" y="433953"/>
                  </a:cubicBezTo>
                  <a:cubicBezTo>
                    <a:pt x="380404" y="418455"/>
                    <a:pt x="380277" y="400215"/>
                    <a:pt x="370071" y="387458"/>
                  </a:cubicBezTo>
                  <a:cubicBezTo>
                    <a:pt x="332120" y="340020"/>
                    <a:pt x="286490" y="368823"/>
                    <a:pt x="370071" y="340963"/>
                  </a:cubicBezTo>
                  <a:cubicBezTo>
                    <a:pt x="424974" y="258609"/>
                    <a:pt x="405720" y="319887"/>
                    <a:pt x="354573" y="278970"/>
                  </a:cubicBezTo>
                  <a:cubicBezTo>
                    <a:pt x="340028" y="267334"/>
                    <a:pt x="333908" y="247973"/>
                    <a:pt x="323576" y="232475"/>
                  </a:cubicBezTo>
                  <a:cubicBezTo>
                    <a:pt x="339074" y="222143"/>
                    <a:pt x="363153" y="218772"/>
                    <a:pt x="370071" y="201478"/>
                  </a:cubicBezTo>
                  <a:cubicBezTo>
                    <a:pt x="378092" y="181425"/>
                    <a:pt x="330104" y="118280"/>
                    <a:pt x="323576" y="108489"/>
                  </a:cubicBezTo>
                  <a:cubicBezTo>
                    <a:pt x="342342" y="52192"/>
                    <a:pt x="339075" y="78331"/>
                    <a:pt x="339075" y="30997"/>
                  </a:cubicBezTo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" name="Volný tvar 5"/>
            <p:cNvSpPr/>
            <p:nvPr/>
          </p:nvSpPr>
          <p:spPr bwMode="auto">
            <a:xfrm>
              <a:off x="-1620668" y="2637480"/>
              <a:ext cx="373311" cy="263262"/>
            </a:xfrm>
            <a:custGeom>
              <a:avLst/>
              <a:gdLst>
                <a:gd name="connsiteX0" fmla="*/ 0 w 371959"/>
                <a:gd name="connsiteY0" fmla="*/ 216976 h 263471"/>
                <a:gd name="connsiteX1" fmla="*/ 232474 w 371959"/>
                <a:gd name="connsiteY1" fmla="*/ 263471 h 263471"/>
                <a:gd name="connsiteX2" fmla="*/ 356461 w 371959"/>
                <a:gd name="connsiteY2" fmla="*/ 216976 h 263471"/>
                <a:gd name="connsiteX3" fmla="*/ 371959 w 371959"/>
                <a:gd name="connsiteY3" fmla="*/ 170481 h 263471"/>
                <a:gd name="connsiteX4" fmla="*/ 325464 w 371959"/>
                <a:gd name="connsiteY4" fmla="*/ 139485 h 263471"/>
                <a:gd name="connsiteX5" fmla="*/ 139485 w 371959"/>
                <a:gd name="connsiteY5" fmla="*/ 92990 h 263471"/>
                <a:gd name="connsiteX6" fmla="*/ 92990 w 371959"/>
                <a:gd name="connsiteY6" fmla="*/ 77491 h 263471"/>
                <a:gd name="connsiteX7" fmla="*/ 46495 w 371959"/>
                <a:gd name="connsiteY7" fmla="*/ 46495 h 263471"/>
                <a:gd name="connsiteX8" fmla="*/ 139485 w 371959"/>
                <a:gd name="connsiteY8" fmla="*/ 15498 h 263471"/>
                <a:gd name="connsiteX9" fmla="*/ 185980 w 371959"/>
                <a:gd name="connsiteY9" fmla="*/ 0 h 263471"/>
                <a:gd name="connsiteX10" fmla="*/ 263471 w 371959"/>
                <a:gd name="connsiteY10" fmla="*/ 0 h 263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1959" h="263471">
                  <a:moveTo>
                    <a:pt x="0" y="216976"/>
                  </a:moveTo>
                  <a:cubicBezTo>
                    <a:pt x="137370" y="262767"/>
                    <a:pt x="60516" y="244365"/>
                    <a:pt x="232474" y="263471"/>
                  </a:cubicBezTo>
                  <a:cubicBezTo>
                    <a:pt x="274481" y="255070"/>
                    <a:pt x="326055" y="254984"/>
                    <a:pt x="356461" y="216976"/>
                  </a:cubicBezTo>
                  <a:cubicBezTo>
                    <a:pt x="366666" y="204219"/>
                    <a:pt x="366793" y="185979"/>
                    <a:pt x="371959" y="170481"/>
                  </a:cubicBezTo>
                  <a:cubicBezTo>
                    <a:pt x="356461" y="160149"/>
                    <a:pt x="342969" y="145850"/>
                    <a:pt x="325464" y="139485"/>
                  </a:cubicBezTo>
                  <a:cubicBezTo>
                    <a:pt x="154822" y="77433"/>
                    <a:pt x="255803" y="131764"/>
                    <a:pt x="139485" y="92990"/>
                  </a:cubicBezTo>
                  <a:cubicBezTo>
                    <a:pt x="123987" y="87824"/>
                    <a:pt x="107602" y="84797"/>
                    <a:pt x="92990" y="77491"/>
                  </a:cubicBezTo>
                  <a:cubicBezTo>
                    <a:pt x="76330" y="69161"/>
                    <a:pt x="61993" y="56827"/>
                    <a:pt x="46495" y="46495"/>
                  </a:cubicBezTo>
                  <a:lnTo>
                    <a:pt x="139485" y="15498"/>
                  </a:lnTo>
                  <a:cubicBezTo>
                    <a:pt x="154983" y="10332"/>
                    <a:pt x="169643" y="0"/>
                    <a:pt x="185980" y="0"/>
                  </a:cubicBezTo>
                  <a:lnTo>
                    <a:pt x="263471" y="0"/>
                  </a:lnTo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2" name="Rovnoramenný trojúhelník 11"/>
          <p:cNvSpPr/>
          <p:nvPr/>
        </p:nvSpPr>
        <p:spPr>
          <a:xfrm rot="16200000">
            <a:off x="4044157" y="1593056"/>
            <a:ext cx="647700" cy="3024187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735638" y="2781300"/>
            <a:ext cx="360362" cy="6477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8759825" y="2565400"/>
            <a:ext cx="649288" cy="10795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527800" y="3644900"/>
            <a:ext cx="1365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Plný stín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8472488" y="3716338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0D0D0D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Vržený stín</a:t>
            </a:r>
          </a:p>
        </p:txBody>
      </p:sp>
      <p:sp>
        <p:nvSpPr>
          <p:cNvPr id="44043" name="TextovéPole 17"/>
          <p:cNvSpPr txBox="1">
            <a:spLocks noChangeArrowheads="1"/>
          </p:cNvSpPr>
          <p:nvPr/>
        </p:nvSpPr>
        <p:spPr bwMode="auto">
          <a:xfrm>
            <a:off x="2279650" y="549275"/>
            <a:ext cx="494077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Popiš, jak vznikl plný a vržený </a:t>
            </a:r>
            <a:r>
              <a:rPr lang="cs-CZ" altLang="cs-CZ" sz="2400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stín.</a:t>
            </a:r>
            <a:endParaRPr lang="cs-CZ" altLang="cs-CZ" sz="2400" dirty="0">
              <a:solidFill>
                <a:schemeClr val="bg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4044" name="TextovéPole 18"/>
          <p:cNvSpPr txBox="1">
            <a:spLocks noChangeArrowheads="1"/>
          </p:cNvSpPr>
          <p:nvPr/>
        </p:nvSpPr>
        <p:spPr bwMode="auto">
          <a:xfrm>
            <a:off x="4675188" y="2211388"/>
            <a:ext cx="23066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Kruhový kotouč</a:t>
            </a: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5891213" y="3432175"/>
            <a:ext cx="25400" cy="117316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046" name="TextovéPole 2"/>
          <p:cNvSpPr txBox="1">
            <a:spLocks noChangeArrowheads="1"/>
          </p:cNvSpPr>
          <p:nvPr/>
        </p:nvSpPr>
        <p:spPr bwMode="auto">
          <a:xfrm flipH="1">
            <a:off x="1933575" y="5184775"/>
            <a:ext cx="65389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Vznikl vložením kruhového kotouče mezi zdroj světla a stínítko.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12913" y="5008563"/>
            <a:ext cx="6619875" cy="95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grpSp>
        <p:nvGrpSpPr>
          <p:cNvPr id="2" name="Skupina 5"/>
          <p:cNvGrpSpPr/>
          <p:nvPr/>
        </p:nvGrpSpPr>
        <p:grpSpPr bwMode="auto">
          <a:xfrm>
            <a:off x="2495600" y="1700808"/>
            <a:ext cx="647700" cy="647556"/>
            <a:chOff x="1835696" y="1556792"/>
            <a:chExt cx="648072" cy="648072"/>
          </a:xfrm>
          <a:solidFill>
            <a:srgbClr val="FFFF00"/>
          </a:solidFill>
        </p:grpSpPr>
        <p:sp>
          <p:nvSpPr>
            <p:cNvPr id="6" name="Vývojový diagram: spojka 5"/>
            <p:cNvSpPr/>
            <p:nvPr/>
          </p:nvSpPr>
          <p:spPr>
            <a:xfrm>
              <a:off x="1835696" y="1556792"/>
              <a:ext cx="648072" cy="648072"/>
            </a:xfrm>
            <a:prstGeom prst="flowChartConnector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995475" y="1834496"/>
              <a:ext cx="339347" cy="335267"/>
            </a:xfrm>
            <a:custGeom>
              <a:avLst/>
              <a:gdLst>
                <a:gd name="connsiteX0" fmla="*/ 34803 w 339347"/>
                <a:gd name="connsiteY0" fmla="*/ 133789 h 335267"/>
                <a:gd name="connsiteX1" fmla="*/ 34803 w 339347"/>
                <a:gd name="connsiteY1" fmla="*/ 9802 h 335267"/>
                <a:gd name="connsiteX2" fmla="*/ 81298 w 339347"/>
                <a:gd name="connsiteY2" fmla="*/ 25301 h 335267"/>
                <a:gd name="connsiteX3" fmla="*/ 112294 w 339347"/>
                <a:gd name="connsiteY3" fmla="*/ 25301 h 335267"/>
                <a:gd name="connsiteX4" fmla="*/ 158789 w 339347"/>
                <a:gd name="connsiteY4" fmla="*/ 9802 h 335267"/>
                <a:gd name="connsiteX5" fmla="*/ 205284 w 339347"/>
                <a:gd name="connsiteY5" fmla="*/ 25301 h 335267"/>
                <a:gd name="connsiteX6" fmla="*/ 251779 w 339347"/>
                <a:gd name="connsiteY6" fmla="*/ 9802 h 335267"/>
                <a:gd name="connsiteX7" fmla="*/ 267278 w 339347"/>
                <a:gd name="connsiteY7" fmla="*/ 56297 h 335267"/>
                <a:gd name="connsiteX8" fmla="*/ 313772 w 339347"/>
                <a:gd name="connsiteY8" fmla="*/ 40799 h 335267"/>
                <a:gd name="connsiteX9" fmla="*/ 267278 w 339347"/>
                <a:gd name="connsiteY9" fmla="*/ 180284 h 335267"/>
                <a:gd name="connsiteX10" fmla="*/ 251779 w 339347"/>
                <a:gd name="connsiteY10" fmla="*/ 226779 h 335267"/>
                <a:gd name="connsiteX11" fmla="*/ 236281 w 339347"/>
                <a:gd name="connsiteY11" fmla="*/ 335267 h 33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47" h="335267">
                  <a:moveTo>
                    <a:pt x="34803" y="133789"/>
                  </a:moveTo>
                  <a:cubicBezTo>
                    <a:pt x="28278" y="107687"/>
                    <a:pt x="0" y="35904"/>
                    <a:pt x="34803" y="9802"/>
                  </a:cubicBezTo>
                  <a:cubicBezTo>
                    <a:pt x="47872" y="0"/>
                    <a:pt x="65800" y="20135"/>
                    <a:pt x="81298" y="25301"/>
                  </a:cubicBezTo>
                  <a:cubicBezTo>
                    <a:pt x="112294" y="118291"/>
                    <a:pt x="81298" y="56298"/>
                    <a:pt x="112294" y="25301"/>
                  </a:cubicBezTo>
                  <a:cubicBezTo>
                    <a:pt x="123846" y="13749"/>
                    <a:pt x="143291" y="14968"/>
                    <a:pt x="158789" y="9802"/>
                  </a:cubicBezTo>
                  <a:cubicBezTo>
                    <a:pt x="185946" y="118425"/>
                    <a:pt x="156229" y="64546"/>
                    <a:pt x="205284" y="25301"/>
                  </a:cubicBezTo>
                  <a:cubicBezTo>
                    <a:pt x="218041" y="15095"/>
                    <a:pt x="236281" y="14968"/>
                    <a:pt x="251779" y="9802"/>
                  </a:cubicBezTo>
                  <a:cubicBezTo>
                    <a:pt x="256945" y="25300"/>
                    <a:pt x="252666" y="48991"/>
                    <a:pt x="267278" y="56297"/>
                  </a:cubicBezTo>
                  <a:cubicBezTo>
                    <a:pt x="281890" y="63603"/>
                    <a:pt x="307705" y="25631"/>
                    <a:pt x="313772" y="40799"/>
                  </a:cubicBezTo>
                  <a:cubicBezTo>
                    <a:pt x="339347" y="104739"/>
                    <a:pt x="289544" y="135752"/>
                    <a:pt x="267278" y="180284"/>
                  </a:cubicBezTo>
                  <a:cubicBezTo>
                    <a:pt x="259972" y="194896"/>
                    <a:pt x="256945" y="211281"/>
                    <a:pt x="251779" y="226779"/>
                  </a:cubicBezTo>
                  <a:cubicBezTo>
                    <a:pt x="235432" y="324864"/>
                    <a:pt x="236281" y="288344"/>
                    <a:pt x="236281" y="335267"/>
                  </a:cubicBezTo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2045776" y="1983783"/>
              <a:ext cx="66894" cy="185980"/>
            </a:xfrm>
            <a:custGeom>
              <a:avLst/>
              <a:gdLst>
                <a:gd name="connsiteX0" fmla="*/ 0 w 66894"/>
                <a:gd name="connsiteY0" fmla="*/ 0 h 185980"/>
                <a:gd name="connsiteX1" fmla="*/ 30997 w 66894"/>
                <a:gd name="connsiteY1" fmla="*/ 92990 h 185980"/>
                <a:gd name="connsiteX2" fmla="*/ 61993 w 66894"/>
                <a:gd name="connsiteY2" fmla="*/ 139485 h 185980"/>
                <a:gd name="connsiteX3" fmla="*/ 61993 w 66894"/>
                <a:gd name="connsiteY3" fmla="*/ 185980 h 185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894" h="185980">
                  <a:moveTo>
                    <a:pt x="0" y="0"/>
                  </a:moveTo>
                  <a:cubicBezTo>
                    <a:pt x="10332" y="30997"/>
                    <a:pt x="12873" y="65804"/>
                    <a:pt x="30997" y="92990"/>
                  </a:cubicBezTo>
                  <a:cubicBezTo>
                    <a:pt x="41329" y="108488"/>
                    <a:pt x="56103" y="121814"/>
                    <a:pt x="61993" y="139485"/>
                  </a:cubicBezTo>
                  <a:cubicBezTo>
                    <a:pt x="66894" y="154188"/>
                    <a:pt x="61993" y="170482"/>
                    <a:pt x="61993" y="185980"/>
                  </a:cubicBezTo>
                </a:path>
              </a:pathLst>
            </a:custGeom>
            <a:grpFill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" name="Volný tvar 3"/>
          <p:cNvSpPr/>
          <p:nvPr/>
        </p:nvSpPr>
        <p:spPr bwMode="auto">
          <a:xfrm>
            <a:off x="2633663" y="2314575"/>
            <a:ext cx="425450" cy="568325"/>
          </a:xfrm>
          <a:custGeom>
            <a:avLst/>
            <a:gdLst>
              <a:gd name="connsiteX0" fmla="*/ 13610 w 424974"/>
              <a:gd name="connsiteY0" fmla="*/ 0 h 568569"/>
              <a:gd name="connsiteX1" fmla="*/ 29109 w 424974"/>
              <a:gd name="connsiteY1" fmla="*/ 61994 h 568569"/>
              <a:gd name="connsiteX2" fmla="*/ 91102 w 424974"/>
              <a:gd name="connsiteY2" fmla="*/ 92990 h 568569"/>
              <a:gd name="connsiteX3" fmla="*/ 29109 w 424974"/>
              <a:gd name="connsiteY3" fmla="*/ 154983 h 568569"/>
              <a:gd name="connsiteX4" fmla="*/ 13610 w 424974"/>
              <a:gd name="connsiteY4" fmla="*/ 201478 h 568569"/>
              <a:gd name="connsiteX5" fmla="*/ 60105 w 424974"/>
              <a:gd name="connsiteY5" fmla="*/ 232475 h 568569"/>
              <a:gd name="connsiteX6" fmla="*/ 75604 w 424974"/>
              <a:gd name="connsiteY6" fmla="*/ 278970 h 568569"/>
              <a:gd name="connsiteX7" fmla="*/ 13610 w 424974"/>
              <a:gd name="connsiteY7" fmla="*/ 356461 h 568569"/>
              <a:gd name="connsiteX8" fmla="*/ 75604 w 424974"/>
              <a:gd name="connsiteY8" fmla="*/ 449451 h 568569"/>
              <a:gd name="connsiteX9" fmla="*/ 91102 w 424974"/>
              <a:gd name="connsiteY9" fmla="*/ 495946 h 568569"/>
              <a:gd name="connsiteX10" fmla="*/ 184092 w 424974"/>
              <a:gd name="connsiteY10" fmla="*/ 542441 h 568569"/>
              <a:gd name="connsiteX11" fmla="*/ 370071 w 424974"/>
              <a:gd name="connsiteY11" fmla="*/ 480448 h 568569"/>
              <a:gd name="connsiteX12" fmla="*/ 385570 w 424974"/>
              <a:gd name="connsiteY12" fmla="*/ 433953 h 568569"/>
              <a:gd name="connsiteX13" fmla="*/ 370071 w 424974"/>
              <a:gd name="connsiteY13" fmla="*/ 387458 h 568569"/>
              <a:gd name="connsiteX14" fmla="*/ 370071 w 424974"/>
              <a:gd name="connsiteY14" fmla="*/ 340963 h 568569"/>
              <a:gd name="connsiteX15" fmla="*/ 354573 w 424974"/>
              <a:gd name="connsiteY15" fmla="*/ 278970 h 568569"/>
              <a:gd name="connsiteX16" fmla="*/ 323576 w 424974"/>
              <a:gd name="connsiteY16" fmla="*/ 232475 h 568569"/>
              <a:gd name="connsiteX17" fmla="*/ 370071 w 424974"/>
              <a:gd name="connsiteY17" fmla="*/ 201478 h 568569"/>
              <a:gd name="connsiteX18" fmla="*/ 323576 w 424974"/>
              <a:gd name="connsiteY18" fmla="*/ 108489 h 568569"/>
              <a:gd name="connsiteX19" fmla="*/ 339075 w 424974"/>
              <a:gd name="connsiteY19" fmla="*/ 30997 h 568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24974" h="568569">
                <a:moveTo>
                  <a:pt x="13610" y="0"/>
                </a:moveTo>
                <a:cubicBezTo>
                  <a:pt x="18776" y="20665"/>
                  <a:pt x="15473" y="45630"/>
                  <a:pt x="29109" y="61994"/>
                </a:cubicBezTo>
                <a:cubicBezTo>
                  <a:pt x="43899" y="79742"/>
                  <a:pt x="79215" y="73179"/>
                  <a:pt x="91102" y="92990"/>
                </a:cubicBezTo>
                <a:cubicBezTo>
                  <a:pt x="118655" y="138911"/>
                  <a:pt x="42885" y="150391"/>
                  <a:pt x="29109" y="154983"/>
                </a:cubicBezTo>
                <a:cubicBezTo>
                  <a:pt x="23943" y="170481"/>
                  <a:pt x="7543" y="186310"/>
                  <a:pt x="13610" y="201478"/>
                </a:cubicBezTo>
                <a:cubicBezTo>
                  <a:pt x="20528" y="218773"/>
                  <a:pt x="48469" y="217930"/>
                  <a:pt x="60105" y="232475"/>
                </a:cubicBezTo>
                <a:cubicBezTo>
                  <a:pt x="70311" y="245232"/>
                  <a:pt x="70438" y="263472"/>
                  <a:pt x="75604" y="278970"/>
                </a:cubicBezTo>
                <a:cubicBezTo>
                  <a:pt x="55423" y="292424"/>
                  <a:pt x="0" y="315630"/>
                  <a:pt x="13610" y="356461"/>
                </a:cubicBezTo>
                <a:cubicBezTo>
                  <a:pt x="25391" y="391803"/>
                  <a:pt x="75604" y="449451"/>
                  <a:pt x="75604" y="449451"/>
                </a:cubicBezTo>
                <a:cubicBezTo>
                  <a:pt x="80770" y="464949"/>
                  <a:pt x="80897" y="483189"/>
                  <a:pt x="91102" y="495946"/>
                </a:cubicBezTo>
                <a:cubicBezTo>
                  <a:pt x="112953" y="523260"/>
                  <a:pt x="153462" y="532231"/>
                  <a:pt x="184092" y="542441"/>
                </a:cubicBezTo>
                <a:cubicBezTo>
                  <a:pt x="313752" y="529475"/>
                  <a:pt x="326011" y="568569"/>
                  <a:pt x="370071" y="480448"/>
                </a:cubicBezTo>
                <a:cubicBezTo>
                  <a:pt x="377377" y="465836"/>
                  <a:pt x="380404" y="449451"/>
                  <a:pt x="385570" y="433953"/>
                </a:cubicBezTo>
                <a:cubicBezTo>
                  <a:pt x="380404" y="418455"/>
                  <a:pt x="380277" y="400215"/>
                  <a:pt x="370071" y="387458"/>
                </a:cubicBezTo>
                <a:cubicBezTo>
                  <a:pt x="332120" y="340020"/>
                  <a:pt x="286490" y="368823"/>
                  <a:pt x="370071" y="340963"/>
                </a:cubicBezTo>
                <a:cubicBezTo>
                  <a:pt x="424974" y="258609"/>
                  <a:pt x="405720" y="319887"/>
                  <a:pt x="354573" y="278970"/>
                </a:cubicBezTo>
                <a:cubicBezTo>
                  <a:pt x="340028" y="267334"/>
                  <a:pt x="333908" y="247973"/>
                  <a:pt x="323576" y="232475"/>
                </a:cubicBezTo>
                <a:cubicBezTo>
                  <a:pt x="339074" y="222143"/>
                  <a:pt x="363153" y="218772"/>
                  <a:pt x="370071" y="201478"/>
                </a:cubicBezTo>
                <a:cubicBezTo>
                  <a:pt x="378092" y="181425"/>
                  <a:pt x="330104" y="118280"/>
                  <a:pt x="323576" y="108489"/>
                </a:cubicBezTo>
                <a:cubicBezTo>
                  <a:pt x="342342" y="52192"/>
                  <a:pt x="339075" y="78331"/>
                  <a:pt x="339075" y="30997"/>
                </a:cubicBezTo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olný tvar 4"/>
          <p:cNvSpPr/>
          <p:nvPr/>
        </p:nvSpPr>
        <p:spPr bwMode="auto">
          <a:xfrm>
            <a:off x="2678113" y="2438400"/>
            <a:ext cx="373062" cy="263525"/>
          </a:xfrm>
          <a:custGeom>
            <a:avLst/>
            <a:gdLst>
              <a:gd name="connsiteX0" fmla="*/ 0 w 371959"/>
              <a:gd name="connsiteY0" fmla="*/ 216976 h 263471"/>
              <a:gd name="connsiteX1" fmla="*/ 232474 w 371959"/>
              <a:gd name="connsiteY1" fmla="*/ 263471 h 263471"/>
              <a:gd name="connsiteX2" fmla="*/ 356461 w 371959"/>
              <a:gd name="connsiteY2" fmla="*/ 216976 h 263471"/>
              <a:gd name="connsiteX3" fmla="*/ 371959 w 371959"/>
              <a:gd name="connsiteY3" fmla="*/ 170481 h 263471"/>
              <a:gd name="connsiteX4" fmla="*/ 325464 w 371959"/>
              <a:gd name="connsiteY4" fmla="*/ 139485 h 263471"/>
              <a:gd name="connsiteX5" fmla="*/ 139485 w 371959"/>
              <a:gd name="connsiteY5" fmla="*/ 92990 h 263471"/>
              <a:gd name="connsiteX6" fmla="*/ 92990 w 371959"/>
              <a:gd name="connsiteY6" fmla="*/ 77491 h 263471"/>
              <a:gd name="connsiteX7" fmla="*/ 46495 w 371959"/>
              <a:gd name="connsiteY7" fmla="*/ 46495 h 263471"/>
              <a:gd name="connsiteX8" fmla="*/ 139485 w 371959"/>
              <a:gd name="connsiteY8" fmla="*/ 15498 h 263471"/>
              <a:gd name="connsiteX9" fmla="*/ 185980 w 371959"/>
              <a:gd name="connsiteY9" fmla="*/ 0 h 263471"/>
              <a:gd name="connsiteX10" fmla="*/ 263471 w 371959"/>
              <a:gd name="connsiteY10" fmla="*/ 0 h 2634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1959" h="263471">
                <a:moveTo>
                  <a:pt x="0" y="216976"/>
                </a:moveTo>
                <a:cubicBezTo>
                  <a:pt x="137370" y="262767"/>
                  <a:pt x="60516" y="244365"/>
                  <a:pt x="232474" y="263471"/>
                </a:cubicBezTo>
                <a:cubicBezTo>
                  <a:pt x="274481" y="255070"/>
                  <a:pt x="326055" y="254984"/>
                  <a:pt x="356461" y="216976"/>
                </a:cubicBezTo>
                <a:cubicBezTo>
                  <a:pt x="366666" y="204219"/>
                  <a:pt x="366793" y="185979"/>
                  <a:pt x="371959" y="170481"/>
                </a:cubicBezTo>
                <a:cubicBezTo>
                  <a:pt x="356461" y="160149"/>
                  <a:pt x="342969" y="145850"/>
                  <a:pt x="325464" y="139485"/>
                </a:cubicBezTo>
                <a:cubicBezTo>
                  <a:pt x="154822" y="77433"/>
                  <a:pt x="255803" y="131764"/>
                  <a:pt x="139485" y="92990"/>
                </a:cubicBezTo>
                <a:cubicBezTo>
                  <a:pt x="123987" y="87824"/>
                  <a:pt x="107602" y="84797"/>
                  <a:pt x="92990" y="77491"/>
                </a:cubicBezTo>
                <a:cubicBezTo>
                  <a:pt x="76330" y="69161"/>
                  <a:pt x="61993" y="56827"/>
                  <a:pt x="46495" y="46495"/>
                </a:cubicBezTo>
                <a:lnTo>
                  <a:pt x="139485" y="15498"/>
                </a:lnTo>
                <a:cubicBezTo>
                  <a:pt x="154983" y="10332"/>
                  <a:pt x="169643" y="0"/>
                  <a:pt x="185980" y="0"/>
                </a:cubicBezTo>
                <a:lnTo>
                  <a:pt x="263471" y="0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" name="Skupina 5"/>
          <p:cNvGrpSpPr/>
          <p:nvPr/>
        </p:nvGrpSpPr>
        <p:grpSpPr bwMode="auto">
          <a:xfrm>
            <a:off x="2495600" y="3717032"/>
            <a:ext cx="647700" cy="647556"/>
            <a:chOff x="1835696" y="1556792"/>
            <a:chExt cx="648072" cy="648072"/>
          </a:xfrm>
          <a:solidFill>
            <a:srgbClr val="FFFF00"/>
          </a:solidFill>
        </p:grpSpPr>
        <p:sp>
          <p:nvSpPr>
            <p:cNvPr id="13" name="Vývojový diagram: spojka 12"/>
            <p:cNvSpPr/>
            <p:nvPr/>
          </p:nvSpPr>
          <p:spPr>
            <a:xfrm>
              <a:off x="1835696" y="1556792"/>
              <a:ext cx="648072" cy="648072"/>
            </a:xfrm>
            <a:prstGeom prst="flowChartConnector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1995475" y="1834496"/>
              <a:ext cx="339347" cy="335267"/>
            </a:xfrm>
            <a:custGeom>
              <a:avLst/>
              <a:gdLst>
                <a:gd name="connsiteX0" fmla="*/ 34803 w 339347"/>
                <a:gd name="connsiteY0" fmla="*/ 133789 h 335267"/>
                <a:gd name="connsiteX1" fmla="*/ 34803 w 339347"/>
                <a:gd name="connsiteY1" fmla="*/ 9802 h 335267"/>
                <a:gd name="connsiteX2" fmla="*/ 81298 w 339347"/>
                <a:gd name="connsiteY2" fmla="*/ 25301 h 335267"/>
                <a:gd name="connsiteX3" fmla="*/ 112294 w 339347"/>
                <a:gd name="connsiteY3" fmla="*/ 25301 h 335267"/>
                <a:gd name="connsiteX4" fmla="*/ 158789 w 339347"/>
                <a:gd name="connsiteY4" fmla="*/ 9802 h 335267"/>
                <a:gd name="connsiteX5" fmla="*/ 205284 w 339347"/>
                <a:gd name="connsiteY5" fmla="*/ 25301 h 335267"/>
                <a:gd name="connsiteX6" fmla="*/ 251779 w 339347"/>
                <a:gd name="connsiteY6" fmla="*/ 9802 h 335267"/>
                <a:gd name="connsiteX7" fmla="*/ 267278 w 339347"/>
                <a:gd name="connsiteY7" fmla="*/ 56297 h 335267"/>
                <a:gd name="connsiteX8" fmla="*/ 313772 w 339347"/>
                <a:gd name="connsiteY8" fmla="*/ 40799 h 335267"/>
                <a:gd name="connsiteX9" fmla="*/ 267278 w 339347"/>
                <a:gd name="connsiteY9" fmla="*/ 180284 h 335267"/>
                <a:gd name="connsiteX10" fmla="*/ 251779 w 339347"/>
                <a:gd name="connsiteY10" fmla="*/ 226779 h 335267"/>
                <a:gd name="connsiteX11" fmla="*/ 236281 w 339347"/>
                <a:gd name="connsiteY11" fmla="*/ 335267 h 33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47" h="335267">
                  <a:moveTo>
                    <a:pt x="34803" y="133789"/>
                  </a:moveTo>
                  <a:cubicBezTo>
                    <a:pt x="28278" y="107687"/>
                    <a:pt x="0" y="35904"/>
                    <a:pt x="34803" y="9802"/>
                  </a:cubicBezTo>
                  <a:cubicBezTo>
                    <a:pt x="47872" y="0"/>
                    <a:pt x="65800" y="20135"/>
                    <a:pt x="81298" y="25301"/>
                  </a:cubicBezTo>
                  <a:cubicBezTo>
                    <a:pt x="112294" y="118291"/>
                    <a:pt x="81298" y="56298"/>
                    <a:pt x="112294" y="25301"/>
                  </a:cubicBezTo>
                  <a:cubicBezTo>
                    <a:pt x="123846" y="13749"/>
                    <a:pt x="143291" y="14968"/>
                    <a:pt x="158789" y="9802"/>
                  </a:cubicBezTo>
                  <a:cubicBezTo>
                    <a:pt x="185946" y="118425"/>
                    <a:pt x="156229" y="64546"/>
                    <a:pt x="205284" y="25301"/>
                  </a:cubicBezTo>
                  <a:cubicBezTo>
                    <a:pt x="218041" y="15095"/>
                    <a:pt x="236281" y="14968"/>
                    <a:pt x="251779" y="9802"/>
                  </a:cubicBezTo>
                  <a:cubicBezTo>
                    <a:pt x="256945" y="25300"/>
                    <a:pt x="252666" y="48991"/>
                    <a:pt x="267278" y="56297"/>
                  </a:cubicBezTo>
                  <a:cubicBezTo>
                    <a:pt x="281890" y="63603"/>
                    <a:pt x="307705" y="25631"/>
                    <a:pt x="313772" y="40799"/>
                  </a:cubicBezTo>
                  <a:cubicBezTo>
                    <a:pt x="339347" y="104739"/>
                    <a:pt x="289544" y="135752"/>
                    <a:pt x="267278" y="180284"/>
                  </a:cubicBezTo>
                  <a:cubicBezTo>
                    <a:pt x="259972" y="194896"/>
                    <a:pt x="256945" y="211281"/>
                    <a:pt x="251779" y="226779"/>
                  </a:cubicBezTo>
                  <a:cubicBezTo>
                    <a:pt x="235432" y="324864"/>
                    <a:pt x="236281" y="288344"/>
                    <a:pt x="236281" y="335267"/>
                  </a:cubicBezTo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Volný tvar 14"/>
            <p:cNvSpPr/>
            <p:nvPr/>
          </p:nvSpPr>
          <p:spPr>
            <a:xfrm>
              <a:off x="2045776" y="1983783"/>
              <a:ext cx="66894" cy="185980"/>
            </a:xfrm>
            <a:custGeom>
              <a:avLst/>
              <a:gdLst>
                <a:gd name="connsiteX0" fmla="*/ 0 w 66894"/>
                <a:gd name="connsiteY0" fmla="*/ 0 h 185980"/>
                <a:gd name="connsiteX1" fmla="*/ 30997 w 66894"/>
                <a:gd name="connsiteY1" fmla="*/ 92990 h 185980"/>
                <a:gd name="connsiteX2" fmla="*/ 61993 w 66894"/>
                <a:gd name="connsiteY2" fmla="*/ 139485 h 185980"/>
                <a:gd name="connsiteX3" fmla="*/ 61993 w 66894"/>
                <a:gd name="connsiteY3" fmla="*/ 185980 h 185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894" h="185980">
                  <a:moveTo>
                    <a:pt x="0" y="0"/>
                  </a:moveTo>
                  <a:cubicBezTo>
                    <a:pt x="10332" y="30997"/>
                    <a:pt x="12873" y="65804"/>
                    <a:pt x="30997" y="92990"/>
                  </a:cubicBezTo>
                  <a:cubicBezTo>
                    <a:pt x="41329" y="108488"/>
                    <a:pt x="56103" y="121814"/>
                    <a:pt x="61993" y="139485"/>
                  </a:cubicBezTo>
                  <a:cubicBezTo>
                    <a:pt x="66894" y="154188"/>
                    <a:pt x="61993" y="170482"/>
                    <a:pt x="61993" y="185980"/>
                  </a:cubicBezTo>
                </a:path>
              </a:pathLst>
            </a:custGeom>
            <a:grpFill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1" name="Volný tvar 10"/>
          <p:cNvSpPr/>
          <p:nvPr/>
        </p:nvSpPr>
        <p:spPr bwMode="auto">
          <a:xfrm>
            <a:off x="2633663" y="4330700"/>
            <a:ext cx="425450" cy="568325"/>
          </a:xfrm>
          <a:custGeom>
            <a:avLst/>
            <a:gdLst>
              <a:gd name="connsiteX0" fmla="*/ 13610 w 424974"/>
              <a:gd name="connsiteY0" fmla="*/ 0 h 568569"/>
              <a:gd name="connsiteX1" fmla="*/ 29109 w 424974"/>
              <a:gd name="connsiteY1" fmla="*/ 61994 h 568569"/>
              <a:gd name="connsiteX2" fmla="*/ 91102 w 424974"/>
              <a:gd name="connsiteY2" fmla="*/ 92990 h 568569"/>
              <a:gd name="connsiteX3" fmla="*/ 29109 w 424974"/>
              <a:gd name="connsiteY3" fmla="*/ 154983 h 568569"/>
              <a:gd name="connsiteX4" fmla="*/ 13610 w 424974"/>
              <a:gd name="connsiteY4" fmla="*/ 201478 h 568569"/>
              <a:gd name="connsiteX5" fmla="*/ 60105 w 424974"/>
              <a:gd name="connsiteY5" fmla="*/ 232475 h 568569"/>
              <a:gd name="connsiteX6" fmla="*/ 75604 w 424974"/>
              <a:gd name="connsiteY6" fmla="*/ 278970 h 568569"/>
              <a:gd name="connsiteX7" fmla="*/ 13610 w 424974"/>
              <a:gd name="connsiteY7" fmla="*/ 356461 h 568569"/>
              <a:gd name="connsiteX8" fmla="*/ 75604 w 424974"/>
              <a:gd name="connsiteY8" fmla="*/ 449451 h 568569"/>
              <a:gd name="connsiteX9" fmla="*/ 91102 w 424974"/>
              <a:gd name="connsiteY9" fmla="*/ 495946 h 568569"/>
              <a:gd name="connsiteX10" fmla="*/ 184092 w 424974"/>
              <a:gd name="connsiteY10" fmla="*/ 542441 h 568569"/>
              <a:gd name="connsiteX11" fmla="*/ 370071 w 424974"/>
              <a:gd name="connsiteY11" fmla="*/ 480448 h 568569"/>
              <a:gd name="connsiteX12" fmla="*/ 385570 w 424974"/>
              <a:gd name="connsiteY12" fmla="*/ 433953 h 568569"/>
              <a:gd name="connsiteX13" fmla="*/ 370071 w 424974"/>
              <a:gd name="connsiteY13" fmla="*/ 387458 h 568569"/>
              <a:gd name="connsiteX14" fmla="*/ 370071 w 424974"/>
              <a:gd name="connsiteY14" fmla="*/ 340963 h 568569"/>
              <a:gd name="connsiteX15" fmla="*/ 354573 w 424974"/>
              <a:gd name="connsiteY15" fmla="*/ 278970 h 568569"/>
              <a:gd name="connsiteX16" fmla="*/ 323576 w 424974"/>
              <a:gd name="connsiteY16" fmla="*/ 232475 h 568569"/>
              <a:gd name="connsiteX17" fmla="*/ 370071 w 424974"/>
              <a:gd name="connsiteY17" fmla="*/ 201478 h 568569"/>
              <a:gd name="connsiteX18" fmla="*/ 323576 w 424974"/>
              <a:gd name="connsiteY18" fmla="*/ 108489 h 568569"/>
              <a:gd name="connsiteX19" fmla="*/ 339075 w 424974"/>
              <a:gd name="connsiteY19" fmla="*/ 30997 h 568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24974" h="568569">
                <a:moveTo>
                  <a:pt x="13610" y="0"/>
                </a:moveTo>
                <a:cubicBezTo>
                  <a:pt x="18776" y="20665"/>
                  <a:pt x="15473" y="45630"/>
                  <a:pt x="29109" y="61994"/>
                </a:cubicBezTo>
                <a:cubicBezTo>
                  <a:pt x="43899" y="79742"/>
                  <a:pt x="79215" y="73179"/>
                  <a:pt x="91102" y="92990"/>
                </a:cubicBezTo>
                <a:cubicBezTo>
                  <a:pt x="118655" y="138911"/>
                  <a:pt x="42885" y="150391"/>
                  <a:pt x="29109" y="154983"/>
                </a:cubicBezTo>
                <a:cubicBezTo>
                  <a:pt x="23943" y="170481"/>
                  <a:pt x="7543" y="186310"/>
                  <a:pt x="13610" y="201478"/>
                </a:cubicBezTo>
                <a:cubicBezTo>
                  <a:pt x="20528" y="218773"/>
                  <a:pt x="48469" y="217930"/>
                  <a:pt x="60105" y="232475"/>
                </a:cubicBezTo>
                <a:cubicBezTo>
                  <a:pt x="70311" y="245232"/>
                  <a:pt x="70438" y="263472"/>
                  <a:pt x="75604" y="278970"/>
                </a:cubicBezTo>
                <a:cubicBezTo>
                  <a:pt x="55423" y="292424"/>
                  <a:pt x="0" y="315630"/>
                  <a:pt x="13610" y="356461"/>
                </a:cubicBezTo>
                <a:cubicBezTo>
                  <a:pt x="25391" y="391803"/>
                  <a:pt x="75604" y="449451"/>
                  <a:pt x="75604" y="449451"/>
                </a:cubicBezTo>
                <a:cubicBezTo>
                  <a:pt x="80770" y="464949"/>
                  <a:pt x="80897" y="483189"/>
                  <a:pt x="91102" y="495946"/>
                </a:cubicBezTo>
                <a:cubicBezTo>
                  <a:pt x="112953" y="523260"/>
                  <a:pt x="153462" y="532231"/>
                  <a:pt x="184092" y="542441"/>
                </a:cubicBezTo>
                <a:cubicBezTo>
                  <a:pt x="313752" y="529475"/>
                  <a:pt x="326011" y="568569"/>
                  <a:pt x="370071" y="480448"/>
                </a:cubicBezTo>
                <a:cubicBezTo>
                  <a:pt x="377377" y="465836"/>
                  <a:pt x="380404" y="449451"/>
                  <a:pt x="385570" y="433953"/>
                </a:cubicBezTo>
                <a:cubicBezTo>
                  <a:pt x="380404" y="418455"/>
                  <a:pt x="380277" y="400215"/>
                  <a:pt x="370071" y="387458"/>
                </a:cubicBezTo>
                <a:cubicBezTo>
                  <a:pt x="332120" y="340020"/>
                  <a:pt x="286490" y="368823"/>
                  <a:pt x="370071" y="340963"/>
                </a:cubicBezTo>
                <a:cubicBezTo>
                  <a:pt x="424974" y="258609"/>
                  <a:pt x="405720" y="319887"/>
                  <a:pt x="354573" y="278970"/>
                </a:cubicBezTo>
                <a:cubicBezTo>
                  <a:pt x="340028" y="267334"/>
                  <a:pt x="333908" y="247973"/>
                  <a:pt x="323576" y="232475"/>
                </a:cubicBezTo>
                <a:cubicBezTo>
                  <a:pt x="339074" y="222143"/>
                  <a:pt x="363153" y="218772"/>
                  <a:pt x="370071" y="201478"/>
                </a:cubicBezTo>
                <a:cubicBezTo>
                  <a:pt x="378092" y="181425"/>
                  <a:pt x="330104" y="118280"/>
                  <a:pt x="323576" y="108489"/>
                </a:cubicBezTo>
                <a:cubicBezTo>
                  <a:pt x="342342" y="52192"/>
                  <a:pt x="339075" y="78331"/>
                  <a:pt x="339075" y="30997"/>
                </a:cubicBezTo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olný tvar 11"/>
          <p:cNvSpPr/>
          <p:nvPr/>
        </p:nvSpPr>
        <p:spPr bwMode="auto">
          <a:xfrm>
            <a:off x="2678113" y="4454525"/>
            <a:ext cx="373062" cy="263525"/>
          </a:xfrm>
          <a:custGeom>
            <a:avLst/>
            <a:gdLst>
              <a:gd name="connsiteX0" fmla="*/ 0 w 371959"/>
              <a:gd name="connsiteY0" fmla="*/ 216976 h 263471"/>
              <a:gd name="connsiteX1" fmla="*/ 232474 w 371959"/>
              <a:gd name="connsiteY1" fmla="*/ 263471 h 263471"/>
              <a:gd name="connsiteX2" fmla="*/ 356461 w 371959"/>
              <a:gd name="connsiteY2" fmla="*/ 216976 h 263471"/>
              <a:gd name="connsiteX3" fmla="*/ 371959 w 371959"/>
              <a:gd name="connsiteY3" fmla="*/ 170481 h 263471"/>
              <a:gd name="connsiteX4" fmla="*/ 325464 w 371959"/>
              <a:gd name="connsiteY4" fmla="*/ 139485 h 263471"/>
              <a:gd name="connsiteX5" fmla="*/ 139485 w 371959"/>
              <a:gd name="connsiteY5" fmla="*/ 92990 h 263471"/>
              <a:gd name="connsiteX6" fmla="*/ 92990 w 371959"/>
              <a:gd name="connsiteY6" fmla="*/ 77491 h 263471"/>
              <a:gd name="connsiteX7" fmla="*/ 46495 w 371959"/>
              <a:gd name="connsiteY7" fmla="*/ 46495 h 263471"/>
              <a:gd name="connsiteX8" fmla="*/ 139485 w 371959"/>
              <a:gd name="connsiteY8" fmla="*/ 15498 h 263471"/>
              <a:gd name="connsiteX9" fmla="*/ 185980 w 371959"/>
              <a:gd name="connsiteY9" fmla="*/ 0 h 263471"/>
              <a:gd name="connsiteX10" fmla="*/ 263471 w 371959"/>
              <a:gd name="connsiteY10" fmla="*/ 0 h 2634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1959" h="263471">
                <a:moveTo>
                  <a:pt x="0" y="216976"/>
                </a:moveTo>
                <a:cubicBezTo>
                  <a:pt x="137370" y="262767"/>
                  <a:pt x="60516" y="244365"/>
                  <a:pt x="232474" y="263471"/>
                </a:cubicBezTo>
                <a:cubicBezTo>
                  <a:pt x="274481" y="255070"/>
                  <a:pt x="326055" y="254984"/>
                  <a:pt x="356461" y="216976"/>
                </a:cubicBezTo>
                <a:cubicBezTo>
                  <a:pt x="366666" y="204219"/>
                  <a:pt x="366793" y="185979"/>
                  <a:pt x="371959" y="170481"/>
                </a:cubicBezTo>
                <a:cubicBezTo>
                  <a:pt x="356461" y="160149"/>
                  <a:pt x="342969" y="145850"/>
                  <a:pt x="325464" y="139485"/>
                </a:cubicBezTo>
                <a:cubicBezTo>
                  <a:pt x="154822" y="77433"/>
                  <a:pt x="255803" y="131764"/>
                  <a:pt x="139485" y="92990"/>
                </a:cubicBezTo>
                <a:cubicBezTo>
                  <a:pt x="123987" y="87824"/>
                  <a:pt x="107602" y="84797"/>
                  <a:pt x="92990" y="77491"/>
                </a:cubicBezTo>
                <a:cubicBezTo>
                  <a:pt x="76330" y="69161"/>
                  <a:pt x="61993" y="56827"/>
                  <a:pt x="46495" y="46495"/>
                </a:cubicBezTo>
                <a:lnTo>
                  <a:pt x="139485" y="15498"/>
                </a:lnTo>
                <a:cubicBezTo>
                  <a:pt x="154983" y="10332"/>
                  <a:pt x="169643" y="0"/>
                  <a:pt x="185980" y="0"/>
                </a:cubicBezTo>
                <a:lnTo>
                  <a:pt x="263471" y="0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7824788" y="0"/>
            <a:ext cx="2592387" cy="6696075"/>
          </a:xfrm>
          <a:custGeom>
            <a:avLst/>
            <a:gdLst>
              <a:gd name="connsiteX0" fmla="*/ 0 w 2592288"/>
              <a:gd name="connsiteY0" fmla="*/ 0 h 5832648"/>
              <a:gd name="connsiteX1" fmla="*/ 2592288 w 2592288"/>
              <a:gd name="connsiteY1" fmla="*/ 0 h 5832648"/>
              <a:gd name="connsiteX2" fmla="*/ 2592288 w 2592288"/>
              <a:gd name="connsiteY2" fmla="*/ 5832648 h 5832648"/>
              <a:gd name="connsiteX3" fmla="*/ 0 w 2592288"/>
              <a:gd name="connsiteY3" fmla="*/ 5832648 h 5832648"/>
              <a:gd name="connsiteX4" fmla="*/ 0 w 2592288"/>
              <a:gd name="connsiteY4" fmla="*/ 0 h 5832648"/>
              <a:gd name="connsiteX0" fmla="*/ 0 w 2592288"/>
              <a:gd name="connsiteY0" fmla="*/ 0 h 5832648"/>
              <a:gd name="connsiteX1" fmla="*/ 2592288 w 2592288"/>
              <a:gd name="connsiteY1" fmla="*/ 864096 h 5832648"/>
              <a:gd name="connsiteX2" fmla="*/ 2592288 w 2592288"/>
              <a:gd name="connsiteY2" fmla="*/ 5832648 h 5832648"/>
              <a:gd name="connsiteX3" fmla="*/ 0 w 2592288"/>
              <a:gd name="connsiteY3" fmla="*/ 5832648 h 5832648"/>
              <a:gd name="connsiteX4" fmla="*/ 0 w 2592288"/>
              <a:gd name="connsiteY4" fmla="*/ 0 h 5832648"/>
              <a:gd name="connsiteX0" fmla="*/ 0 w 2592288"/>
              <a:gd name="connsiteY0" fmla="*/ 0 h 6696744"/>
              <a:gd name="connsiteX1" fmla="*/ 2592288 w 2592288"/>
              <a:gd name="connsiteY1" fmla="*/ 864096 h 6696744"/>
              <a:gd name="connsiteX2" fmla="*/ 2592288 w 2592288"/>
              <a:gd name="connsiteY2" fmla="*/ 6696744 h 6696744"/>
              <a:gd name="connsiteX3" fmla="*/ 0 w 2592288"/>
              <a:gd name="connsiteY3" fmla="*/ 5832648 h 6696744"/>
              <a:gd name="connsiteX4" fmla="*/ 0 w 2592288"/>
              <a:gd name="connsiteY4" fmla="*/ 0 h 6696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92288" h="6696744">
                <a:moveTo>
                  <a:pt x="0" y="0"/>
                </a:moveTo>
                <a:lnTo>
                  <a:pt x="2592288" y="864096"/>
                </a:lnTo>
                <a:lnTo>
                  <a:pt x="2592288" y="6696744"/>
                </a:lnTo>
                <a:lnTo>
                  <a:pt x="0" y="5832648"/>
                </a:lnTo>
                <a:lnTo>
                  <a:pt x="0" y="0"/>
                </a:lnTo>
                <a:close/>
              </a:path>
            </a:pathLst>
          </a:cu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17554494">
            <a:off x="5042694" y="181769"/>
            <a:ext cx="2001837" cy="6530975"/>
          </a:xfrm>
          <a:prstGeom prst="triangl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15687127">
            <a:off x="4981575" y="595313"/>
            <a:ext cx="2206625" cy="5953125"/>
          </a:xfrm>
          <a:prstGeom prst="triangl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17584330">
            <a:off x="4064000" y="1143000"/>
            <a:ext cx="1060450" cy="33401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5636201">
            <a:off x="4131468" y="2132807"/>
            <a:ext cx="1185863" cy="33401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880100" y="2997200"/>
            <a:ext cx="720725" cy="1152525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24" name="Přímá spojovací čára 23"/>
          <p:cNvCxnSpPr>
            <a:endCxn id="22" idx="4"/>
          </p:cNvCxnSpPr>
          <p:nvPr/>
        </p:nvCxnSpPr>
        <p:spPr>
          <a:xfrm>
            <a:off x="5016500" y="3357563"/>
            <a:ext cx="1249363" cy="792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Elipsa 28"/>
          <p:cNvSpPr/>
          <p:nvPr/>
        </p:nvSpPr>
        <p:spPr>
          <a:xfrm>
            <a:off x="8472488" y="1989138"/>
            <a:ext cx="1079500" cy="2232025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8256588" y="3357563"/>
            <a:ext cx="1223962" cy="2303462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 rot="184363">
            <a:off x="6199188" y="2995613"/>
            <a:ext cx="2774950" cy="122872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8472488" y="3068638"/>
            <a:ext cx="914400" cy="1223962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880100" y="2924175"/>
            <a:ext cx="769938" cy="12255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5879306" y="3861595"/>
            <a:ext cx="1584325" cy="1439862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5808663" y="1700213"/>
            <a:ext cx="1582737" cy="1081087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5159375" y="1268413"/>
            <a:ext cx="12969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Polostín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5316538" y="5405438"/>
            <a:ext cx="1365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Plný stín</a:t>
            </a:r>
          </a:p>
        </p:txBody>
      </p:sp>
      <p:sp>
        <p:nvSpPr>
          <p:cNvPr id="45081" name="TextovéPole 41"/>
          <p:cNvSpPr txBox="1">
            <a:spLocks noChangeArrowheads="1"/>
          </p:cNvSpPr>
          <p:nvPr/>
        </p:nvSpPr>
        <p:spPr bwMode="auto">
          <a:xfrm>
            <a:off x="1689100" y="122238"/>
            <a:ext cx="61388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Šíření světla při osvětlení dvěma bodovými 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zdroji</a:t>
            </a:r>
            <a:r>
              <a:rPr lang="cs-CZ" altLang="cs-CZ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6203950" y="4143375"/>
            <a:ext cx="25400" cy="117475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083" name="TextovéPole 8"/>
          <p:cNvSpPr txBox="1">
            <a:spLocks noChangeArrowheads="1"/>
          </p:cNvSpPr>
          <p:nvPr/>
        </p:nvSpPr>
        <p:spPr bwMode="auto">
          <a:xfrm>
            <a:off x="8156575" y="1033463"/>
            <a:ext cx="18097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Vržený stín</a:t>
            </a:r>
          </a:p>
        </p:txBody>
      </p:sp>
      <p:cxnSp>
        <p:nvCxnSpPr>
          <p:cNvPr id="23" name="Přímá spojnice se šipkou 22"/>
          <p:cNvCxnSpPr>
            <a:cxnSpLocks/>
          </p:cNvCxnSpPr>
          <p:nvPr/>
        </p:nvCxnSpPr>
        <p:spPr>
          <a:xfrm>
            <a:off x="9004300" y="1544638"/>
            <a:ext cx="0" cy="16192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8156575" y="1033463"/>
            <a:ext cx="1838325" cy="485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27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1524000" y="4763"/>
            <a:ext cx="9144000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071813" y="2924175"/>
            <a:ext cx="3024187" cy="1152525"/>
          </a:xfrm>
          <a:custGeom>
            <a:avLst/>
            <a:gdLst>
              <a:gd name="connsiteX0" fmla="*/ 0 w 3024336"/>
              <a:gd name="connsiteY0" fmla="*/ 0 h 1152128"/>
              <a:gd name="connsiteX1" fmla="*/ 3024336 w 3024336"/>
              <a:gd name="connsiteY1" fmla="*/ 0 h 1152128"/>
              <a:gd name="connsiteX2" fmla="*/ 3024336 w 3024336"/>
              <a:gd name="connsiteY2" fmla="*/ 1152128 h 1152128"/>
              <a:gd name="connsiteX3" fmla="*/ 0 w 3024336"/>
              <a:gd name="connsiteY3" fmla="*/ 1152128 h 1152128"/>
              <a:gd name="connsiteX4" fmla="*/ 0 w 3024336"/>
              <a:gd name="connsiteY4" fmla="*/ 0 h 1152128"/>
              <a:gd name="connsiteX0" fmla="*/ 0 w 3024336"/>
              <a:gd name="connsiteY0" fmla="*/ 0 h 1152128"/>
              <a:gd name="connsiteX1" fmla="*/ 3024336 w 3024336"/>
              <a:gd name="connsiteY1" fmla="*/ 144016 h 1152128"/>
              <a:gd name="connsiteX2" fmla="*/ 3024336 w 3024336"/>
              <a:gd name="connsiteY2" fmla="*/ 1152128 h 1152128"/>
              <a:gd name="connsiteX3" fmla="*/ 0 w 3024336"/>
              <a:gd name="connsiteY3" fmla="*/ 1152128 h 1152128"/>
              <a:gd name="connsiteX4" fmla="*/ 0 w 3024336"/>
              <a:gd name="connsiteY4" fmla="*/ 0 h 1152128"/>
              <a:gd name="connsiteX0" fmla="*/ 0 w 3024336"/>
              <a:gd name="connsiteY0" fmla="*/ 0 h 1152128"/>
              <a:gd name="connsiteX1" fmla="*/ 3024336 w 3024336"/>
              <a:gd name="connsiteY1" fmla="*/ 144016 h 1152128"/>
              <a:gd name="connsiteX2" fmla="*/ 3024336 w 3024336"/>
              <a:gd name="connsiteY2" fmla="*/ 1008112 h 1152128"/>
              <a:gd name="connsiteX3" fmla="*/ 0 w 3024336"/>
              <a:gd name="connsiteY3" fmla="*/ 1152128 h 1152128"/>
              <a:gd name="connsiteX4" fmla="*/ 0 w 3024336"/>
              <a:gd name="connsiteY4" fmla="*/ 0 h 1152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24336" h="1152128">
                <a:moveTo>
                  <a:pt x="0" y="0"/>
                </a:moveTo>
                <a:lnTo>
                  <a:pt x="3024336" y="144016"/>
                </a:lnTo>
                <a:lnTo>
                  <a:pt x="3024336" y="1008112"/>
                </a:lnTo>
                <a:lnTo>
                  <a:pt x="0" y="1152128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" name="Elipsa 1"/>
          <p:cNvSpPr/>
          <p:nvPr/>
        </p:nvSpPr>
        <p:spPr>
          <a:xfrm>
            <a:off x="2495550" y="2924175"/>
            <a:ext cx="1223963" cy="115252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3" name="Volný tvar 2"/>
          <p:cNvSpPr/>
          <p:nvPr/>
        </p:nvSpPr>
        <p:spPr>
          <a:xfrm>
            <a:off x="7896225" y="188913"/>
            <a:ext cx="2520950" cy="6408737"/>
          </a:xfrm>
          <a:custGeom>
            <a:avLst/>
            <a:gdLst>
              <a:gd name="connsiteX0" fmla="*/ 0 w 2520280"/>
              <a:gd name="connsiteY0" fmla="*/ 0 h 5688632"/>
              <a:gd name="connsiteX1" fmla="*/ 2520280 w 2520280"/>
              <a:gd name="connsiteY1" fmla="*/ 0 h 5688632"/>
              <a:gd name="connsiteX2" fmla="*/ 2520280 w 2520280"/>
              <a:gd name="connsiteY2" fmla="*/ 5688632 h 5688632"/>
              <a:gd name="connsiteX3" fmla="*/ 0 w 2520280"/>
              <a:gd name="connsiteY3" fmla="*/ 5688632 h 5688632"/>
              <a:gd name="connsiteX4" fmla="*/ 0 w 2520280"/>
              <a:gd name="connsiteY4" fmla="*/ 0 h 5688632"/>
              <a:gd name="connsiteX0" fmla="*/ 0 w 2520280"/>
              <a:gd name="connsiteY0" fmla="*/ 0 h 5688632"/>
              <a:gd name="connsiteX1" fmla="*/ 2520280 w 2520280"/>
              <a:gd name="connsiteY1" fmla="*/ 864096 h 5688632"/>
              <a:gd name="connsiteX2" fmla="*/ 2520280 w 2520280"/>
              <a:gd name="connsiteY2" fmla="*/ 5688632 h 5688632"/>
              <a:gd name="connsiteX3" fmla="*/ 0 w 2520280"/>
              <a:gd name="connsiteY3" fmla="*/ 5688632 h 5688632"/>
              <a:gd name="connsiteX4" fmla="*/ 0 w 2520280"/>
              <a:gd name="connsiteY4" fmla="*/ 0 h 5688632"/>
              <a:gd name="connsiteX0" fmla="*/ 0 w 2520280"/>
              <a:gd name="connsiteY0" fmla="*/ 0 h 6408712"/>
              <a:gd name="connsiteX1" fmla="*/ 2520280 w 2520280"/>
              <a:gd name="connsiteY1" fmla="*/ 864096 h 6408712"/>
              <a:gd name="connsiteX2" fmla="*/ 2520280 w 2520280"/>
              <a:gd name="connsiteY2" fmla="*/ 6408712 h 6408712"/>
              <a:gd name="connsiteX3" fmla="*/ 0 w 2520280"/>
              <a:gd name="connsiteY3" fmla="*/ 5688632 h 6408712"/>
              <a:gd name="connsiteX4" fmla="*/ 0 w 2520280"/>
              <a:gd name="connsiteY4" fmla="*/ 0 h 640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20280" h="6408712">
                <a:moveTo>
                  <a:pt x="0" y="0"/>
                </a:moveTo>
                <a:lnTo>
                  <a:pt x="2520280" y="864096"/>
                </a:lnTo>
                <a:lnTo>
                  <a:pt x="2520280" y="6408712"/>
                </a:lnTo>
                <a:lnTo>
                  <a:pt x="0" y="5688632"/>
                </a:lnTo>
                <a:lnTo>
                  <a:pt x="0" y="0"/>
                </a:lnTo>
                <a:close/>
              </a:path>
            </a:pathLst>
          </a:cu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3287713" y="1989138"/>
            <a:ext cx="5688012" cy="20875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2" idx="0"/>
          </p:cNvCxnSpPr>
          <p:nvPr/>
        </p:nvCxnSpPr>
        <p:spPr>
          <a:xfrm rot="16200000" flipH="1">
            <a:off x="5105400" y="927100"/>
            <a:ext cx="2089150" cy="6083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ovnoramenný trojúhelník 11"/>
          <p:cNvSpPr/>
          <p:nvPr/>
        </p:nvSpPr>
        <p:spPr>
          <a:xfrm rot="15766806">
            <a:off x="6939757" y="1394618"/>
            <a:ext cx="1346200" cy="2938463"/>
          </a:xfrm>
          <a:prstGeom prst="triangle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6747544">
            <a:off x="6781007" y="2659856"/>
            <a:ext cx="1365250" cy="2989263"/>
          </a:xfrm>
          <a:prstGeom prst="triangle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8543925" y="1989138"/>
            <a:ext cx="914400" cy="3095625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6096000" y="3068638"/>
            <a:ext cx="3024188" cy="865187"/>
          </a:xfrm>
          <a:custGeom>
            <a:avLst/>
            <a:gdLst>
              <a:gd name="connsiteX0" fmla="*/ 0 w 2880320"/>
              <a:gd name="connsiteY0" fmla="*/ 0 h 864096"/>
              <a:gd name="connsiteX1" fmla="*/ 2880320 w 2880320"/>
              <a:gd name="connsiteY1" fmla="*/ 0 h 864096"/>
              <a:gd name="connsiteX2" fmla="*/ 2880320 w 2880320"/>
              <a:gd name="connsiteY2" fmla="*/ 864096 h 864096"/>
              <a:gd name="connsiteX3" fmla="*/ 0 w 2880320"/>
              <a:gd name="connsiteY3" fmla="*/ 864096 h 864096"/>
              <a:gd name="connsiteX4" fmla="*/ 0 w 2880320"/>
              <a:gd name="connsiteY4" fmla="*/ 0 h 864096"/>
              <a:gd name="connsiteX0" fmla="*/ 0 w 2880320"/>
              <a:gd name="connsiteY0" fmla="*/ 0 h 864096"/>
              <a:gd name="connsiteX1" fmla="*/ 2880320 w 2880320"/>
              <a:gd name="connsiteY1" fmla="*/ 72008 h 864096"/>
              <a:gd name="connsiteX2" fmla="*/ 2880320 w 2880320"/>
              <a:gd name="connsiteY2" fmla="*/ 864096 h 864096"/>
              <a:gd name="connsiteX3" fmla="*/ 0 w 2880320"/>
              <a:gd name="connsiteY3" fmla="*/ 864096 h 864096"/>
              <a:gd name="connsiteX4" fmla="*/ 0 w 2880320"/>
              <a:gd name="connsiteY4" fmla="*/ 0 h 864096"/>
              <a:gd name="connsiteX0" fmla="*/ 0 w 2880320"/>
              <a:gd name="connsiteY0" fmla="*/ 0 h 864096"/>
              <a:gd name="connsiteX1" fmla="*/ 2880320 w 2880320"/>
              <a:gd name="connsiteY1" fmla="*/ 72008 h 864096"/>
              <a:gd name="connsiteX2" fmla="*/ 2880320 w 2880320"/>
              <a:gd name="connsiteY2" fmla="*/ 792088 h 864096"/>
              <a:gd name="connsiteX3" fmla="*/ 0 w 2880320"/>
              <a:gd name="connsiteY3" fmla="*/ 864096 h 864096"/>
              <a:gd name="connsiteX4" fmla="*/ 0 w 2880320"/>
              <a:gd name="connsiteY4" fmla="*/ 0 h 864096"/>
              <a:gd name="connsiteX0" fmla="*/ 0 w 2880320"/>
              <a:gd name="connsiteY0" fmla="*/ 0 h 864096"/>
              <a:gd name="connsiteX1" fmla="*/ 2880320 w 2880320"/>
              <a:gd name="connsiteY1" fmla="*/ 216024 h 864096"/>
              <a:gd name="connsiteX2" fmla="*/ 2880320 w 2880320"/>
              <a:gd name="connsiteY2" fmla="*/ 792088 h 864096"/>
              <a:gd name="connsiteX3" fmla="*/ 0 w 2880320"/>
              <a:gd name="connsiteY3" fmla="*/ 864096 h 864096"/>
              <a:gd name="connsiteX4" fmla="*/ 0 w 2880320"/>
              <a:gd name="connsiteY4" fmla="*/ 0 h 864096"/>
              <a:gd name="connsiteX0" fmla="*/ 0 w 2880320"/>
              <a:gd name="connsiteY0" fmla="*/ 0 h 864096"/>
              <a:gd name="connsiteX1" fmla="*/ 2880320 w 2880320"/>
              <a:gd name="connsiteY1" fmla="*/ 216024 h 864096"/>
              <a:gd name="connsiteX2" fmla="*/ 2880320 w 2880320"/>
              <a:gd name="connsiteY2" fmla="*/ 720080 h 864096"/>
              <a:gd name="connsiteX3" fmla="*/ 0 w 2880320"/>
              <a:gd name="connsiteY3" fmla="*/ 864096 h 864096"/>
              <a:gd name="connsiteX4" fmla="*/ 0 w 2880320"/>
              <a:gd name="connsiteY4" fmla="*/ 0 h 86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80320" h="864096">
                <a:moveTo>
                  <a:pt x="0" y="0"/>
                </a:moveTo>
                <a:lnTo>
                  <a:pt x="2880320" y="216024"/>
                </a:lnTo>
                <a:lnTo>
                  <a:pt x="2880320" y="720080"/>
                </a:lnTo>
                <a:lnTo>
                  <a:pt x="0" y="864096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8904288" y="3284538"/>
            <a:ext cx="287337" cy="504825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5880100" y="3068638"/>
            <a:ext cx="431800" cy="86518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951538" y="1700213"/>
            <a:ext cx="1368425" cy="1152525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6096000" y="3573463"/>
            <a:ext cx="1584325" cy="1368425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6" name="TextovéPole 21"/>
          <p:cNvSpPr txBox="1">
            <a:spLocks noChangeArrowheads="1"/>
          </p:cNvSpPr>
          <p:nvPr/>
        </p:nvSpPr>
        <p:spPr bwMode="auto">
          <a:xfrm>
            <a:off x="5375275" y="1196975"/>
            <a:ext cx="12636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polostín</a:t>
            </a:r>
          </a:p>
        </p:txBody>
      </p:sp>
      <p:sp>
        <p:nvSpPr>
          <p:cNvPr id="46097" name="TextovéPole 22"/>
          <p:cNvSpPr txBox="1">
            <a:spLocks noChangeArrowheads="1"/>
          </p:cNvSpPr>
          <p:nvPr/>
        </p:nvSpPr>
        <p:spPr bwMode="auto">
          <a:xfrm>
            <a:off x="6067425" y="4886325"/>
            <a:ext cx="1330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plný stín</a:t>
            </a:r>
          </a:p>
        </p:txBody>
      </p:sp>
      <p:sp>
        <p:nvSpPr>
          <p:cNvPr id="6162" name="TextovéPole 23"/>
          <p:cNvSpPr txBox="1">
            <a:spLocks noChangeArrowheads="1"/>
          </p:cNvSpPr>
          <p:nvPr/>
        </p:nvSpPr>
        <p:spPr bwMode="auto">
          <a:xfrm>
            <a:off x="2081213" y="4241800"/>
            <a:ext cx="2717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plošný zdroj světla</a:t>
            </a:r>
          </a:p>
        </p:txBody>
      </p:sp>
      <p:sp>
        <p:nvSpPr>
          <p:cNvPr id="46099" name="TextovéPole 24"/>
          <p:cNvSpPr txBox="1">
            <a:spLocks noChangeArrowheads="1"/>
          </p:cNvSpPr>
          <p:nvPr/>
        </p:nvSpPr>
        <p:spPr bwMode="auto">
          <a:xfrm>
            <a:off x="1552575" y="320675"/>
            <a:ext cx="6140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Šíření světla při osvětlení plošným zdrojem.</a:t>
            </a: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6048375" y="3921125"/>
            <a:ext cx="25400" cy="1173163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5276850" y="1196975"/>
            <a:ext cx="1481138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10288" y="4865688"/>
            <a:ext cx="1262062" cy="477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162" grpId="0"/>
      <p:bldP spid="7" grpId="0" animBg="1"/>
      <p:bldP spid="9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Obdélník 50"/>
          <p:cNvSpPr/>
          <p:nvPr/>
        </p:nvSpPr>
        <p:spPr>
          <a:xfrm>
            <a:off x="5016500" y="2924175"/>
            <a:ext cx="1079500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97025" y="0"/>
            <a:ext cx="9144000" cy="6858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 dirty="0"/>
          </a:p>
        </p:txBody>
      </p:sp>
      <p:grpSp>
        <p:nvGrpSpPr>
          <p:cNvPr id="2" name="Skupina 9"/>
          <p:cNvGrpSpPr/>
          <p:nvPr/>
        </p:nvGrpSpPr>
        <p:grpSpPr>
          <a:xfrm rot="3129736">
            <a:off x="2949513" y="3264989"/>
            <a:ext cx="1612454" cy="3397633"/>
            <a:chOff x="611560" y="1484784"/>
            <a:chExt cx="2088232" cy="4608512"/>
          </a:xfrm>
          <a:solidFill>
            <a:schemeClr val="tx1"/>
          </a:solidFill>
        </p:grpSpPr>
        <p:sp>
          <p:nvSpPr>
            <p:cNvPr id="11" name="Mínus 10"/>
            <p:cNvSpPr/>
            <p:nvPr/>
          </p:nvSpPr>
          <p:spPr>
            <a:xfrm rot="5400000">
              <a:off x="863588" y="4977172"/>
              <a:ext cx="1440160" cy="792088"/>
            </a:xfrm>
            <a:prstGeom prst="mathMinus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611560" y="1484784"/>
              <a:ext cx="2088232" cy="3456384"/>
              <a:chOff x="611560" y="1484784"/>
              <a:chExt cx="2088232" cy="3456384"/>
            </a:xfrm>
            <a:grpFill/>
          </p:grpSpPr>
          <p:sp>
            <p:nvSpPr>
              <p:cNvPr id="13" name="Rovnoramenný trojúhelník 3"/>
              <p:cNvSpPr/>
              <p:nvPr/>
            </p:nvSpPr>
            <p:spPr>
              <a:xfrm>
                <a:off x="1187624" y="1484784"/>
                <a:ext cx="792088" cy="914400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cs-CZ"/>
              </a:p>
            </p:txBody>
          </p:sp>
          <p:sp>
            <p:nvSpPr>
              <p:cNvPr id="14" name="Rovnoramenný trojúhelník 13"/>
              <p:cNvSpPr/>
              <p:nvPr/>
            </p:nvSpPr>
            <p:spPr>
              <a:xfrm>
                <a:off x="971600" y="2060848"/>
                <a:ext cx="1296144" cy="1152128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cs-CZ"/>
              </a:p>
            </p:txBody>
          </p:sp>
          <p:sp>
            <p:nvSpPr>
              <p:cNvPr id="15" name="Rovnoramenný trojúhelník 14"/>
              <p:cNvSpPr/>
              <p:nvPr/>
            </p:nvSpPr>
            <p:spPr>
              <a:xfrm>
                <a:off x="827584" y="2780928"/>
                <a:ext cx="1656184" cy="1296144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cs-CZ"/>
              </a:p>
            </p:txBody>
          </p:sp>
          <p:sp>
            <p:nvSpPr>
              <p:cNvPr id="16" name="Rovnoramenný trojúhelník 15"/>
              <p:cNvSpPr/>
              <p:nvPr/>
            </p:nvSpPr>
            <p:spPr>
              <a:xfrm>
                <a:off x="611560" y="3429000"/>
                <a:ext cx="2088232" cy="1512168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cs-CZ"/>
              </a:p>
            </p:txBody>
          </p:sp>
        </p:grpSp>
      </p:grpSp>
      <p:sp>
        <p:nvSpPr>
          <p:cNvPr id="7173" name="TextovéPole 1"/>
          <p:cNvSpPr txBox="1">
            <a:spLocks noChangeArrowheads="1"/>
          </p:cNvSpPr>
          <p:nvPr/>
        </p:nvSpPr>
        <p:spPr bwMode="auto">
          <a:xfrm>
            <a:off x="1576388" y="103188"/>
            <a:ext cx="9066212" cy="8302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latin typeface="+mn-lt"/>
                <a:ea typeface="Arial Unicode MS" pitchFamily="34" charset="-128"/>
              </a:rPr>
              <a:t>Popiš do notesu postup, jak by si pomocí délky stínu určil výšku stromu.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latin typeface="+mn-lt"/>
                <a:ea typeface="Arial Unicode MS" pitchFamily="34" charset="-128"/>
              </a:rPr>
              <a:t>Proveď kontrolu kliknutím na černý obdélník.</a:t>
            </a:r>
          </a:p>
        </p:txBody>
      </p:sp>
      <p:grpSp>
        <p:nvGrpSpPr>
          <p:cNvPr id="47110" name="Skupina 8"/>
          <p:cNvGrpSpPr>
            <a:grpSpLocks/>
          </p:cNvGrpSpPr>
          <p:nvPr/>
        </p:nvGrpSpPr>
        <p:grpSpPr bwMode="auto">
          <a:xfrm>
            <a:off x="1524000" y="1557338"/>
            <a:ext cx="2089150" cy="4608512"/>
            <a:chOff x="611560" y="1484784"/>
            <a:chExt cx="2088232" cy="4608512"/>
          </a:xfrm>
        </p:grpSpPr>
        <p:sp>
          <p:nvSpPr>
            <p:cNvPr id="3" name="Mínus 2"/>
            <p:cNvSpPr/>
            <p:nvPr/>
          </p:nvSpPr>
          <p:spPr>
            <a:xfrm rot="5400000">
              <a:off x="863546" y="4977458"/>
              <a:ext cx="1439862" cy="791814"/>
            </a:xfrm>
            <a:prstGeom prst="mathMinus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grpSp>
          <p:nvGrpSpPr>
            <p:cNvPr id="47140" name="Skupina 7"/>
            <p:cNvGrpSpPr>
              <a:grpSpLocks/>
            </p:cNvGrpSpPr>
            <p:nvPr/>
          </p:nvGrpSpPr>
          <p:grpSpPr bwMode="auto">
            <a:xfrm>
              <a:off x="611560" y="1484784"/>
              <a:ext cx="2088232" cy="3456384"/>
              <a:chOff x="611560" y="1484784"/>
              <a:chExt cx="2088232" cy="3456384"/>
            </a:xfrm>
          </p:grpSpPr>
          <p:sp>
            <p:nvSpPr>
              <p:cNvPr id="6" name="Rovnoramenný trojúhelník 5"/>
              <p:cNvSpPr/>
              <p:nvPr/>
            </p:nvSpPr>
            <p:spPr>
              <a:xfrm>
                <a:off x="827365" y="2780184"/>
                <a:ext cx="1656622" cy="1296987"/>
              </a:xfrm>
              <a:prstGeom prst="triangle">
                <a:avLst/>
              </a:prstGeom>
              <a:gradFill flip="none" rotWithShape="1">
                <a:gsLst>
                  <a:gs pos="0">
                    <a:srgbClr val="92D050">
                      <a:shade val="30000"/>
                      <a:satMod val="115000"/>
                    </a:srgbClr>
                  </a:gs>
                  <a:gs pos="50000">
                    <a:srgbClr val="92D050">
                      <a:shade val="67500"/>
                      <a:satMod val="115000"/>
                    </a:srgbClr>
                  </a:gs>
                  <a:gs pos="100000">
                    <a:srgbClr val="92D050">
                      <a:shade val="100000"/>
                      <a:satMod val="115000"/>
                    </a:srgbClr>
                  </a:gs>
                </a:gsLst>
                <a:lin ang="108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cs-CZ"/>
              </a:p>
            </p:txBody>
          </p:sp>
          <p:sp>
            <p:nvSpPr>
              <p:cNvPr id="7" name="Rovnoramenný trojúhelník 6"/>
              <p:cNvSpPr/>
              <p:nvPr/>
            </p:nvSpPr>
            <p:spPr>
              <a:xfrm>
                <a:off x="611560" y="3429471"/>
                <a:ext cx="2088232" cy="1511300"/>
              </a:xfrm>
              <a:prstGeom prst="triangle">
                <a:avLst/>
              </a:prstGeom>
              <a:gradFill flip="none" rotWithShape="1">
                <a:gsLst>
                  <a:gs pos="0">
                    <a:srgbClr val="92D050">
                      <a:shade val="30000"/>
                      <a:satMod val="115000"/>
                    </a:srgbClr>
                  </a:gs>
                  <a:gs pos="50000">
                    <a:srgbClr val="92D050">
                      <a:shade val="67500"/>
                      <a:satMod val="115000"/>
                    </a:srgbClr>
                  </a:gs>
                  <a:gs pos="100000">
                    <a:srgbClr val="92D050">
                      <a:shade val="100000"/>
                      <a:satMod val="115000"/>
                    </a:srgbClr>
                  </a:gs>
                </a:gsLst>
                <a:lin ang="108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cs-CZ"/>
              </a:p>
            </p:txBody>
          </p:sp>
          <p:sp>
            <p:nvSpPr>
              <p:cNvPr id="5" name="Rovnoramenný trojúhelník 4"/>
              <p:cNvSpPr/>
              <p:nvPr/>
            </p:nvSpPr>
            <p:spPr>
              <a:xfrm>
                <a:off x="971765" y="2061046"/>
                <a:ext cx="1296417" cy="1152525"/>
              </a:xfrm>
              <a:prstGeom prst="triangle">
                <a:avLst/>
              </a:prstGeom>
              <a:gradFill flip="none" rotWithShape="1">
                <a:gsLst>
                  <a:gs pos="0">
                    <a:srgbClr val="92D050">
                      <a:shade val="30000"/>
                      <a:satMod val="115000"/>
                    </a:srgbClr>
                  </a:gs>
                  <a:gs pos="50000">
                    <a:srgbClr val="92D050">
                      <a:shade val="67500"/>
                      <a:satMod val="115000"/>
                    </a:srgbClr>
                  </a:gs>
                  <a:gs pos="100000">
                    <a:srgbClr val="92D050">
                      <a:shade val="100000"/>
                      <a:satMod val="115000"/>
                    </a:srgbClr>
                  </a:gs>
                </a:gsLst>
                <a:lin ang="135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cs-CZ"/>
              </a:p>
            </p:txBody>
          </p:sp>
          <p:sp>
            <p:nvSpPr>
              <p:cNvPr id="4" name="Rovnoramenný trojúhelník 3"/>
              <p:cNvSpPr/>
              <p:nvPr/>
            </p:nvSpPr>
            <p:spPr>
              <a:xfrm>
                <a:off x="1187570" y="1484784"/>
                <a:ext cx="791814" cy="914400"/>
              </a:xfrm>
              <a:prstGeom prst="triangle">
                <a:avLst/>
              </a:prstGeom>
              <a:gradFill flip="none" rotWithShape="1">
                <a:gsLst>
                  <a:gs pos="0">
                    <a:srgbClr val="92D050">
                      <a:shade val="30000"/>
                      <a:satMod val="115000"/>
                    </a:srgbClr>
                  </a:gs>
                  <a:gs pos="50000">
                    <a:srgbClr val="92D050">
                      <a:shade val="67500"/>
                      <a:satMod val="115000"/>
                    </a:srgbClr>
                  </a:gs>
                  <a:gs pos="100000">
                    <a:srgbClr val="92D050">
                      <a:shade val="100000"/>
                      <a:satMod val="115000"/>
                    </a:srgbClr>
                  </a:gs>
                </a:gsLst>
                <a:lin ang="10800000" scaled="1"/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cs-CZ"/>
              </a:p>
            </p:txBody>
          </p:sp>
        </p:grpSp>
      </p:grpSp>
      <p:cxnSp>
        <p:nvCxnSpPr>
          <p:cNvPr id="37" name="Přímá spojovací čára 36"/>
          <p:cNvCxnSpPr/>
          <p:nvPr/>
        </p:nvCxnSpPr>
        <p:spPr>
          <a:xfrm rot="16200000" flipV="1">
            <a:off x="2224882" y="5499893"/>
            <a:ext cx="0" cy="900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5400000">
            <a:off x="-347662" y="3752850"/>
            <a:ext cx="4392612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16200000" flipH="1">
            <a:off x="4944268" y="3933032"/>
            <a:ext cx="1008063" cy="863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2566988" y="5907088"/>
            <a:ext cx="822325" cy="9509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V="1">
            <a:off x="3143250" y="4652963"/>
            <a:ext cx="2592388" cy="198913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116" name="TextovéPole 51"/>
          <p:cNvSpPr txBox="1">
            <a:spLocks noChangeArrowheads="1"/>
          </p:cNvSpPr>
          <p:nvPr/>
        </p:nvSpPr>
        <p:spPr bwMode="auto">
          <a:xfrm rot="-2252876">
            <a:off x="4198938" y="5024438"/>
            <a:ext cx="633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4  m</a:t>
            </a:r>
          </a:p>
        </p:txBody>
      </p:sp>
      <p:grpSp>
        <p:nvGrpSpPr>
          <p:cNvPr id="47117" name="Skupina 11"/>
          <p:cNvGrpSpPr>
            <a:grpSpLocks/>
          </p:cNvGrpSpPr>
          <p:nvPr/>
        </p:nvGrpSpPr>
        <p:grpSpPr bwMode="auto">
          <a:xfrm>
            <a:off x="1601788" y="1100138"/>
            <a:ext cx="2919412" cy="1476375"/>
            <a:chOff x="1597025" y="1235075"/>
            <a:chExt cx="2919413" cy="1476375"/>
          </a:xfrm>
        </p:grpSpPr>
        <p:cxnSp>
          <p:nvCxnSpPr>
            <p:cNvPr id="36" name="Přímá spojovací čára 35"/>
            <p:cNvCxnSpPr>
              <a:stCxn id="4" idx="0"/>
            </p:cNvCxnSpPr>
            <p:nvPr/>
          </p:nvCxnSpPr>
          <p:spPr>
            <a:xfrm rot="16200000" flipV="1">
              <a:off x="2047081" y="1107281"/>
              <a:ext cx="0" cy="90011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Mínus 17"/>
            <p:cNvSpPr/>
            <p:nvPr/>
          </p:nvSpPr>
          <p:spPr>
            <a:xfrm rot="16200000">
              <a:off x="3182939" y="1558924"/>
              <a:ext cx="1223962" cy="576263"/>
            </a:xfrm>
            <a:prstGeom prst="mathMinus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19" name="Mínus 18"/>
            <p:cNvSpPr/>
            <p:nvPr/>
          </p:nvSpPr>
          <p:spPr>
            <a:xfrm rot="19333345">
              <a:off x="3663951" y="1892300"/>
              <a:ext cx="676275" cy="576262"/>
            </a:xfrm>
            <a:prstGeom prst="mathMinus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cxnSp>
          <p:nvCxnSpPr>
            <p:cNvPr id="22" name="Přímá spojovací čára 21"/>
            <p:cNvCxnSpPr>
              <a:stCxn id="18" idx="0"/>
            </p:cNvCxnSpPr>
            <p:nvPr/>
          </p:nvCxnSpPr>
          <p:spPr>
            <a:xfrm rot="16200000" flipV="1">
              <a:off x="3605213" y="1208087"/>
              <a:ext cx="17463" cy="36036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16200000" flipV="1">
              <a:off x="3571082" y="2055019"/>
              <a:ext cx="19050" cy="36036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šipka 25"/>
            <p:cNvCxnSpPr/>
            <p:nvPr/>
          </p:nvCxnSpPr>
          <p:spPr>
            <a:xfrm rot="5400000">
              <a:off x="2996407" y="1769268"/>
              <a:ext cx="865188" cy="3175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135" name="TextovéPole 27"/>
            <p:cNvSpPr txBox="1">
              <a:spLocks noChangeArrowheads="1"/>
            </p:cNvSpPr>
            <p:nvPr/>
          </p:nvSpPr>
          <p:spPr bwMode="auto">
            <a:xfrm rot="-5400000">
              <a:off x="2928144" y="1659732"/>
              <a:ext cx="568325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latin typeface="Arial" pitchFamily="34" charset="0"/>
                </a:rPr>
                <a:t>1 m</a:t>
              </a:r>
            </a:p>
          </p:txBody>
        </p:sp>
        <p:cxnSp>
          <p:nvCxnSpPr>
            <p:cNvPr id="30" name="Přímá spojovací čára 29"/>
            <p:cNvCxnSpPr>
              <a:stCxn id="19" idx="0"/>
            </p:cNvCxnSpPr>
            <p:nvPr/>
          </p:nvCxnSpPr>
          <p:spPr>
            <a:xfrm>
              <a:off x="4198938" y="2028825"/>
              <a:ext cx="295275" cy="38893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>
              <a:off x="3800476" y="2322512"/>
              <a:ext cx="296862" cy="38893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šipka 32"/>
            <p:cNvCxnSpPr>
              <a:cxnSpLocks/>
            </p:cNvCxnSpPr>
            <p:nvPr/>
          </p:nvCxnSpPr>
          <p:spPr>
            <a:xfrm flipV="1">
              <a:off x="4016376" y="2346325"/>
              <a:ext cx="500062" cy="334962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7118" name="TextovéPole 33"/>
          <p:cNvSpPr txBox="1">
            <a:spLocks noChangeArrowheads="1"/>
          </p:cNvSpPr>
          <p:nvPr/>
        </p:nvSpPr>
        <p:spPr bwMode="auto">
          <a:xfrm rot="-2041107">
            <a:off x="3925888" y="2062163"/>
            <a:ext cx="7143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0,5 m</a:t>
            </a:r>
          </a:p>
        </p:txBody>
      </p:sp>
      <p:sp>
        <p:nvSpPr>
          <p:cNvPr id="47119" name="TextovéPole 56"/>
          <p:cNvSpPr txBox="1">
            <a:spLocks noChangeArrowheads="1"/>
          </p:cNvSpPr>
          <p:nvPr/>
        </p:nvSpPr>
        <p:spPr bwMode="auto">
          <a:xfrm>
            <a:off x="5591175" y="5157788"/>
            <a:ext cx="479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tyč</a:t>
            </a:r>
          </a:p>
        </p:txBody>
      </p:sp>
      <p:sp>
        <p:nvSpPr>
          <p:cNvPr id="47120" name="TextovéPole 43"/>
          <p:cNvSpPr txBox="1">
            <a:spLocks noChangeArrowheads="1"/>
          </p:cNvSpPr>
          <p:nvPr/>
        </p:nvSpPr>
        <p:spPr bwMode="auto">
          <a:xfrm>
            <a:off x="4916488" y="915988"/>
            <a:ext cx="4578350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řešení příkladu jsme použili tyč dlouhou</a:t>
            </a:r>
          </a:p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 metr. Při měření jsme zjistili, že tyč vrhá</a:t>
            </a:r>
          </a:p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stín dlouhý 0,5 m.</a:t>
            </a:r>
          </a:p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Současně jsme změřili stín stromu. Stín byl</a:t>
            </a:r>
          </a:p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dlouhý 4 metry.</a:t>
            </a:r>
          </a:p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Obecně platí, že poměr délek svislých těles</a:t>
            </a:r>
          </a:p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se rovná poměru jejich stínů.</a:t>
            </a:r>
          </a:p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l </a:t>
            </a:r>
            <a:r>
              <a:rPr lang="cs-CZ" altLang="cs-CZ" sz="1100">
                <a:solidFill>
                  <a:srgbClr val="FF0000"/>
                </a:solidFill>
                <a:latin typeface="Arial" pitchFamily="34" charset="0"/>
              </a:rPr>
              <a:t>1     </a:t>
            </a:r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     l</a:t>
            </a:r>
            <a:r>
              <a:rPr lang="cs-CZ" altLang="cs-CZ" sz="1100">
                <a:solidFill>
                  <a:srgbClr val="FF0000"/>
                </a:solidFill>
                <a:latin typeface="Arial" pitchFamily="34" charset="0"/>
              </a:rPr>
              <a:t> s1        </a:t>
            </a:r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 </a:t>
            </a:r>
            <a:endParaRPr lang="cs-CZ" altLang="cs-CZ" sz="1100">
              <a:solidFill>
                <a:srgbClr val="FF0000"/>
              </a:solidFill>
              <a:latin typeface="Arial" pitchFamily="34" charset="0"/>
            </a:endParaRPr>
          </a:p>
          <a:p>
            <a:pPr eaLnBrk="1" hangingPunct="1"/>
            <a:r>
              <a:rPr lang="cs-CZ" altLang="cs-CZ" sz="1100">
                <a:solidFill>
                  <a:srgbClr val="FF0000"/>
                </a:solidFill>
                <a:latin typeface="Arial" pitchFamily="34" charset="0"/>
              </a:rPr>
              <a:t>____          ____</a:t>
            </a:r>
            <a:endParaRPr lang="cs-CZ" altLang="cs-CZ">
              <a:solidFill>
                <a:srgbClr val="FF0000"/>
              </a:solidFill>
              <a:latin typeface="Arial" pitchFamily="34" charset="0"/>
            </a:endParaRPr>
          </a:p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l </a:t>
            </a:r>
            <a:r>
              <a:rPr lang="cs-CZ" altLang="cs-CZ" sz="1100">
                <a:solidFill>
                  <a:srgbClr val="FF0000"/>
                </a:solidFill>
                <a:latin typeface="Arial" pitchFamily="34" charset="0"/>
              </a:rPr>
              <a:t>2              </a:t>
            </a:r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l </a:t>
            </a:r>
            <a:r>
              <a:rPr lang="cs-CZ" altLang="cs-CZ" sz="1100">
                <a:solidFill>
                  <a:srgbClr val="FF0000"/>
                </a:solidFill>
                <a:latin typeface="Arial" pitchFamily="34" charset="0"/>
              </a:rPr>
              <a:t>s2       </a:t>
            </a:r>
            <a:endParaRPr lang="cs-CZ" altLang="cs-CZ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47121" name="TextovéPole 39"/>
          <p:cNvSpPr txBox="1">
            <a:spLocks noChangeArrowheads="1"/>
          </p:cNvSpPr>
          <p:nvPr/>
        </p:nvSpPr>
        <p:spPr bwMode="auto">
          <a:xfrm>
            <a:off x="6165850" y="3065463"/>
            <a:ext cx="4538663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 </a:t>
            </a:r>
            <a:r>
              <a:rPr lang="cs-CZ" altLang="cs-CZ" sz="12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  </a:t>
            </a:r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‒ neznámá délka tělesa</a:t>
            </a:r>
          </a:p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 </a:t>
            </a:r>
            <a:r>
              <a:rPr lang="cs-CZ" altLang="cs-CZ" sz="12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</a:t>
            </a:r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‒ délka tyče (1 m)</a:t>
            </a:r>
          </a:p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 s</a:t>
            </a:r>
            <a:r>
              <a:rPr lang="cs-CZ" altLang="cs-CZ" sz="16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</a:t>
            </a:r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‒ délka stínu neznámého tělesa (4 m)</a:t>
            </a:r>
          </a:p>
          <a:p>
            <a:pPr eaLnBrk="1" hangingPunct="1"/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 s</a:t>
            </a:r>
            <a:r>
              <a:rPr lang="cs-CZ" altLang="cs-CZ" sz="16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</a:t>
            </a:r>
            <a:r>
              <a:rPr lang="cs-CZ" altLang="cs-CZ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‒ délka stínu tyče (0,5 m)</a:t>
            </a:r>
          </a:p>
          <a:p>
            <a:pPr eaLnBrk="1" hangingPunct="1"/>
            <a:endParaRPr lang="cs-CZ" altLang="cs-CZ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cs-CZ" altLang="cs-CZ">
                <a:latin typeface="Arial" pitchFamily="34" charset="0"/>
              </a:rPr>
              <a:t>l</a:t>
            </a:r>
            <a:r>
              <a:rPr lang="cs-CZ" altLang="cs-CZ" sz="1100">
                <a:latin typeface="Arial" pitchFamily="34" charset="0"/>
              </a:rPr>
              <a:t>1     </a:t>
            </a:r>
            <a:r>
              <a:rPr lang="cs-CZ" altLang="cs-CZ">
                <a:latin typeface="Arial" pitchFamily="34" charset="0"/>
              </a:rPr>
              <a:t>   4</a:t>
            </a:r>
          </a:p>
          <a:p>
            <a:pPr eaLnBrk="1" hangingPunct="1"/>
            <a:r>
              <a:rPr lang="cs-CZ" altLang="cs-CZ">
                <a:latin typeface="Arial" pitchFamily="34" charset="0"/>
              </a:rPr>
              <a:t>__    __</a:t>
            </a:r>
          </a:p>
          <a:p>
            <a:pPr eaLnBrk="1" hangingPunct="1"/>
            <a:endParaRPr lang="cs-CZ" altLang="cs-CZ">
              <a:latin typeface="Arial" pitchFamily="34" charset="0"/>
            </a:endParaRPr>
          </a:p>
          <a:p>
            <a:pPr eaLnBrk="1" hangingPunct="1">
              <a:buFontTx/>
              <a:buAutoNum type="arabicPlain"/>
            </a:pPr>
            <a:r>
              <a:rPr lang="cs-CZ" altLang="cs-CZ">
                <a:latin typeface="Arial" pitchFamily="34" charset="0"/>
              </a:rPr>
              <a:t>      0,5</a:t>
            </a:r>
          </a:p>
          <a:p>
            <a:pPr eaLnBrk="1" hangingPunct="1">
              <a:buFontTx/>
              <a:buAutoNum type="arabicPlain"/>
            </a:pPr>
            <a:endParaRPr lang="cs-CZ" altLang="cs-CZ">
              <a:latin typeface="Arial" pitchFamily="34" charset="0"/>
            </a:endParaRPr>
          </a:p>
          <a:p>
            <a:pPr eaLnBrk="1" hangingPunct="1"/>
            <a:endParaRPr lang="cs-CZ" altLang="cs-CZ">
              <a:latin typeface="Arial" pitchFamily="34" charset="0"/>
            </a:endParaRPr>
          </a:p>
          <a:p>
            <a:pPr eaLnBrk="1" hangingPunct="1"/>
            <a:endParaRPr lang="cs-CZ" altLang="cs-CZ">
              <a:latin typeface="Arial" pitchFamily="34" charset="0"/>
            </a:endParaRPr>
          </a:p>
        </p:txBody>
      </p:sp>
      <p:sp>
        <p:nvSpPr>
          <p:cNvPr id="47122" name="TextovéPole 43"/>
          <p:cNvSpPr txBox="1">
            <a:spLocks noChangeArrowheads="1"/>
          </p:cNvSpPr>
          <p:nvPr/>
        </p:nvSpPr>
        <p:spPr bwMode="auto">
          <a:xfrm rot="-5400000">
            <a:off x="1456531" y="3352007"/>
            <a:ext cx="504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l</a:t>
            </a:r>
            <a:r>
              <a:rPr lang="cs-CZ" altLang="cs-CZ" sz="1100">
                <a:latin typeface="Arial" pitchFamily="34" charset="0"/>
              </a:rPr>
              <a:t>1</a:t>
            </a:r>
            <a:endParaRPr lang="cs-CZ" altLang="cs-CZ">
              <a:latin typeface="Arial" pitchFamily="34" charset="0"/>
            </a:endParaRPr>
          </a:p>
        </p:txBody>
      </p:sp>
      <p:sp>
        <p:nvSpPr>
          <p:cNvPr id="47123" name="TextovéPole 45"/>
          <p:cNvSpPr txBox="1">
            <a:spLocks noChangeArrowheads="1"/>
          </p:cNvSpPr>
          <p:nvPr/>
        </p:nvSpPr>
        <p:spPr bwMode="auto">
          <a:xfrm>
            <a:off x="5448300" y="3213100"/>
            <a:ext cx="3190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=</a:t>
            </a:r>
          </a:p>
        </p:txBody>
      </p:sp>
      <p:sp>
        <p:nvSpPr>
          <p:cNvPr id="47124" name="TextovéPole 47"/>
          <p:cNvSpPr txBox="1">
            <a:spLocks noChangeArrowheads="1"/>
          </p:cNvSpPr>
          <p:nvPr/>
        </p:nvSpPr>
        <p:spPr bwMode="auto">
          <a:xfrm>
            <a:off x="6456363" y="4797425"/>
            <a:ext cx="3190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=</a:t>
            </a:r>
          </a:p>
        </p:txBody>
      </p:sp>
      <p:sp>
        <p:nvSpPr>
          <p:cNvPr id="47125" name="TextovéPole 48"/>
          <p:cNvSpPr txBox="1">
            <a:spLocks noChangeArrowheads="1"/>
          </p:cNvSpPr>
          <p:nvPr/>
        </p:nvSpPr>
        <p:spPr bwMode="auto">
          <a:xfrm>
            <a:off x="6167438" y="5589588"/>
            <a:ext cx="11557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l</a:t>
            </a:r>
            <a:r>
              <a:rPr lang="cs-CZ" altLang="cs-CZ" sz="1100">
                <a:latin typeface="Arial" pitchFamily="34" charset="0"/>
              </a:rPr>
              <a:t>1</a:t>
            </a:r>
            <a:r>
              <a:rPr lang="cs-CZ" altLang="cs-CZ">
                <a:latin typeface="Arial" pitchFamily="34" charset="0"/>
              </a:rPr>
              <a:t>   =  8 m</a:t>
            </a:r>
          </a:p>
        </p:txBody>
      </p:sp>
      <p:sp>
        <p:nvSpPr>
          <p:cNvPr id="47126" name="TextovéPole 49"/>
          <p:cNvSpPr txBox="1">
            <a:spLocks noChangeArrowheads="1"/>
          </p:cNvSpPr>
          <p:nvPr/>
        </p:nvSpPr>
        <p:spPr bwMode="auto">
          <a:xfrm>
            <a:off x="6775450" y="5957888"/>
            <a:ext cx="3549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002060"/>
                </a:solidFill>
                <a:latin typeface="Arial" pitchFamily="34" charset="0"/>
              </a:rPr>
              <a:t>Strom je vysoký 8 metrů</a:t>
            </a:r>
            <a:r>
              <a:rPr lang="cs-CZ" altLang="cs-CZ">
                <a:solidFill>
                  <a:srgbClr val="002060"/>
                </a:solidFill>
                <a:latin typeface="Arial" pitchFamily="34" charset="0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3049588" y="882650"/>
            <a:ext cx="7540625" cy="27543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641975" y="3644900"/>
            <a:ext cx="5000625" cy="30638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131" name="TextovéPole 8"/>
          <p:cNvSpPr txBox="1">
            <a:spLocks noChangeArrowheads="1"/>
          </p:cNvSpPr>
          <p:nvPr/>
        </p:nvSpPr>
        <p:spPr bwMode="auto">
          <a:xfrm>
            <a:off x="2424113" y="404813"/>
            <a:ext cx="6999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Jak se bude šířit paprsek ve stejnorodém prostředí?     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409825" y="933450"/>
            <a:ext cx="2322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Šíří se přímočaře</a:t>
            </a:r>
            <a:r>
              <a:rPr lang="cs-CZ" altLang="cs-CZ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524000" y="3429000"/>
            <a:ext cx="9144000" cy="158432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5" name="Přímá spojovací šipka 14"/>
          <p:cNvCxnSpPr/>
          <p:nvPr/>
        </p:nvCxnSpPr>
        <p:spPr>
          <a:xfrm flipV="1">
            <a:off x="4008438" y="4149725"/>
            <a:ext cx="6362700" cy="3175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Krychle 21"/>
          <p:cNvSpPr/>
          <p:nvPr/>
        </p:nvSpPr>
        <p:spPr>
          <a:xfrm>
            <a:off x="4008438" y="5229225"/>
            <a:ext cx="6659562" cy="1216025"/>
          </a:xfrm>
          <a:prstGeom prst="cub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136" name="TextovéPole 25"/>
          <p:cNvSpPr txBox="1">
            <a:spLocks noChangeArrowheads="1"/>
          </p:cNvSpPr>
          <p:nvPr/>
        </p:nvSpPr>
        <p:spPr bwMode="auto">
          <a:xfrm>
            <a:off x="5067300" y="5419725"/>
            <a:ext cx="3857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 </a:t>
            </a:r>
            <a:r>
              <a:rPr lang="cs-CZ" altLang="cs-CZ" sz="2400"/>
              <a:t>Stejnorodé prostředí        sklo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92563" y="3573463"/>
            <a:ext cx="6496050" cy="115728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813300" y="3570288"/>
            <a:ext cx="44640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Stejnorodé prostředí            voda</a:t>
            </a:r>
          </a:p>
        </p:txBody>
      </p:sp>
      <p:cxnSp>
        <p:nvCxnSpPr>
          <p:cNvPr id="23" name="Přímá spojovací šipka 3"/>
          <p:cNvCxnSpPr>
            <a:cxnSpLocks/>
            <a:stCxn id="11" idx="0"/>
            <a:endCxn id="3" idx="3"/>
          </p:cNvCxnSpPr>
          <p:nvPr/>
        </p:nvCxnSpPr>
        <p:spPr>
          <a:xfrm flipV="1">
            <a:off x="3992563" y="4151313"/>
            <a:ext cx="6496050" cy="222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140" name="Skupina 18"/>
          <p:cNvGrpSpPr>
            <a:grpSpLocks/>
          </p:cNvGrpSpPr>
          <p:nvPr/>
        </p:nvGrpSpPr>
        <p:grpSpPr bwMode="auto">
          <a:xfrm>
            <a:off x="1524000" y="5445125"/>
            <a:ext cx="2468563" cy="914400"/>
            <a:chOff x="0" y="3645024"/>
            <a:chExt cx="2468924" cy="914400"/>
          </a:xfrm>
        </p:grpSpPr>
        <p:sp>
          <p:nvSpPr>
            <p:cNvPr id="20" name="Plechovka 19"/>
            <p:cNvSpPr/>
            <p:nvPr/>
          </p:nvSpPr>
          <p:spPr>
            <a:xfrm rot="5400000">
              <a:off x="777263" y="2867762"/>
              <a:ext cx="914400" cy="2468924"/>
            </a:xfrm>
            <a:prstGeom prst="can">
              <a:avLst>
                <a:gd name="adj" fmla="val 0"/>
              </a:avLst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152" name="TextovéPole 20"/>
            <p:cNvSpPr txBox="1">
              <a:spLocks noChangeArrowheads="1"/>
            </p:cNvSpPr>
            <p:nvPr/>
          </p:nvSpPr>
          <p:spPr bwMode="auto">
            <a:xfrm>
              <a:off x="467544" y="3933056"/>
              <a:ext cx="148220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rgbClr val="FF0000"/>
                  </a:solidFill>
                </a:rPr>
                <a:t>Světelný zdroj</a:t>
              </a:r>
            </a:p>
          </p:txBody>
        </p:sp>
      </p:grpSp>
      <p:grpSp>
        <p:nvGrpSpPr>
          <p:cNvPr id="48141" name="Skupina 12"/>
          <p:cNvGrpSpPr>
            <a:grpSpLocks/>
          </p:cNvGrpSpPr>
          <p:nvPr/>
        </p:nvGrpSpPr>
        <p:grpSpPr bwMode="auto">
          <a:xfrm>
            <a:off x="1524000" y="3716338"/>
            <a:ext cx="2468563" cy="914400"/>
            <a:chOff x="0" y="3645024"/>
            <a:chExt cx="2468924" cy="914400"/>
          </a:xfrm>
        </p:grpSpPr>
        <p:sp>
          <p:nvSpPr>
            <p:cNvPr id="11" name="Plechovka 10"/>
            <p:cNvSpPr/>
            <p:nvPr/>
          </p:nvSpPr>
          <p:spPr>
            <a:xfrm rot="5400000">
              <a:off x="777263" y="2867762"/>
              <a:ext cx="914400" cy="2468924"/>
            </a:xfrm>
            <a:prstGeom prst="can">
              <a:avLst>
                <a:gd name="adj" fmla="val 0"/>
              </a:avLst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150" name="TextovéPole 6"/>
            <p:cNvSpPr txBox="1">
              <a:spLocks noChangeArrowheads="1"/>
            </p:cNvSpPr>
            <p:nvPr/>
          </p:nvSpPr>
          <p:spPr bwMode="auto">
            <a:xfrm>
              <a:off x="467544" y="3933056"/>
              <a:ext cx="148220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rgbClr val="FF0000"/>
                  </a:solidFill>
                </a:rPr>
                <a:t>Světelný zdroj</a:t>
              </a:r>
            </a:p>
          </p:txBody>
        </p:sp>
      </p:grpSp>
      <p:cxnSp>
        <p:nvCxnSpPr>
          <p:cNvPr id="27" name="Přímá spojnice se šipkou 26"/>
          <p:cNvCxnSpPr>
            <a:stCxn id="22" idx="2"/>
            <a:endCxn id="22" idx="4"/>
          </p:cNvCxnSpPr>
          <p:nvPr/>
        </p:nvCxnSpPr>
        <p:spPr>
          <a:xfrm>
            <a:off x="4008438" y="5989638"/>
            <a:ext cx="6356350" cy="0"/>
          </a:xfrm>
          <a:prstGeom prst="straightConnector1">
            <a:avLst/>
          </a:prstGeom>
          <a:ln w="571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3940175" y="1860550"/>
            <a:ext cx="6675438" cy="9144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144" name="TextovéPole 7"/>
          <p:cNvSpPr txBox="1">
            <a:spLocks noChangeArrowheads="1"/>
          </p:cNvSpPr>
          <p:nvPr/>
        </p:nvSpPr>
        <p:spPr bwMode="auto">
          <a:xfrm>
            <a:off x="4865688" y="1765300"/>
            <a:ext cx="4040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Stejnorodé prostředí      vzduch</a:t>
            </a:r>
          </a:p>
        </p:txBody>
      </p:sp>
      <p:cxnSp>
        <p:nvCxnSpPr>
          <p:cNvPr id="4" name="Přímá spojovací šipka 3"/>
          <p:cNvCxnSpPr>
            <a:cxnSpLocks/>
          </p:cNvCxnSpPr>
          <p:nvPr/>
        </p:nvCxnSpPr>
        <p:spPr>
          <a:xfrm flipV="1">
            <a:off x="3940175" y="2409825"/>
            <a:ext cx="6727825" cy="2540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Plechovka 1"/>
          <p:cNvSpPr/>
          <p:nvPr/>
        </p:nvSpPr>
        <p:spPr>
          <a:xfrm rot="5400000">
            <a:off x="2248694" y="1064419"/>
            <a:ext cx="914400" cy="2468562"/>
          </a:xfrm>
          <a:prstGeom prst="can">
            <a:avLst>
              <a:gd name="adj" fmla="val 0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147" name="TextovéPole 11"/>
          <p:cNvSpPr txBox="1">
            <a:spLocks noChangeArrowheads="1"/>
          </p:cNvSpPr>
          <p:nvPr/>
        </p:nvSpPr>
        <p:spPr bwMode="auto">
          <a:xfrm>
            <a:off x="2135188" y="2133600"/>
            <a:ext cx="1482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Světelný zdroj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09825" y="933450"/>
            <a:ext cx="2322513" cy="5095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0" grpId="0"/>
      <p:bldP spid="5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1538288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155" name="TextovéPole 1"/>
          <p:cNvSpPr txBox="1">
            <a:spLocks noChangeArrowheads="1"/>
          </p:cNvSpPr>
          <p:nvPr/>
        </p:nvSpPr>
        <p:spPr bwMode="auto">
          <a:xfrm>
            <a:off x="1585913" y="53975"/>
            <a:ext cx="6750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Jak se bude šířit paprsek v nestejnorodém prostředí?</a:t>
            </a:r>
          </a:p>
        </p:txBody>
      </p:sp>
      <p:sp>
        <p:nvSpPr>
          <p:cNvPr id="4" name="Obdélník 3"/>
          <p:cNvSpPr/>
          <p:nvPr/>
        </p:nvSpPr>
        <p:spPr>
          <a:xfrm rot="20257087">
            <a:off x="7500938" y="915988"/>
            <a:ext cx="1727200" cy="28082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ovací čára 8"/>
          <p:cNvCxnSpPr>
            <a:endCxn id="4" idx="3"/>
          </p:cNvCxnSpPr>
          <p:nvPr/>
        </p:nvCxnSpPr>
        <p:spPr>
          <a:xfrm flipV="1">
            <a:off x="6564313" y="1992313"/>
            <a:ext cx="2598737" cy="1084262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4" idx="1"/>
          </p:cNvCxnSpPr>
          <p:nvPr/>
        </p:nvCxnSpPr>
        <p:spPr>
          <a:xfrm rot="10800000" flipH="1">
            <a:off x="7566025" y="2428875"/>
            <a:ext cx="1735138" cy="220663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 rot="431746">
            <a:off x="1574800" y="1600200"/>
            <a:ext cx="3060700" cy="1008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>
                <a:solidFill>
                  <a:srgbClr val="FF0000"/>
                </a:solidFill>
              </a:rPr>
              <a:t>světelný zdroj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448300" y="1844675"/>
            <a:ext cx="835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vzduch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751763" y="1196975"/>
            <a:ext cx="554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sklo</a:t>
            </a:r>
          </a:p>
        </p:txBody>
      </p:sp>
      <p:cxnSp>
        <p:nvCxnSpPr>
          <p:cNvPr id="16" name="Přímá spojovací šipka 15"/>
          <p:cNvCxnSpPr>
            <a:stCxn id="3" idx="3"/>
            <a:endCxn id="4" idx="1"/>
          </p:cNvCxnSpPr>
          <p:nvPr/>
        </p:nvCxnSpPr>
        <p:spPr>
          <a:xfrm>
            <a:off x="4622800" y="2295525"/>
            <a:ext cx="2943225" cy="3524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4" idx="1"/>
          </p:cNvCxnSpPr>
          <p:nvPr/>
        </p:nvCxnSpPr>
        <p:spPr>
          <a:xfrm rot="10800000" flipV="1">
            <a:off x="6348413" y="2649538"/>
            <a:ext cx="1217612" cy="500062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45"/>
          <p:cNvGrpSpPr>
            <a:grpSpLocks/>
          </p:cNvGrpSpPr>
          <p:nvPr/>
        </p:nvGrpSpPr>
        <p:grpSpPr bwMode="auto">
          <a:xfrm>
            <a:off x="6527800" y="2420938"/>
            <a:ext cx="549275" cy="881062"/>
            <a:chOff x="10146811" y="2564904"/>
            <a:chExt cx="549275" cy="880881"/>
          </a:xfrm>
        </p:grpSpPr>
        <p:sp>
          <p:nvSpPr>
            <p:cNvPr id="49202" name="Obdélník 16"/>
            <p:cNvSpPr>
              <a:spLocks noChangeArrowheads="1"/>
            </p:cNvSpPr>
            <p:nvPr/>
          </p:nvSpPr>
          <p:spPr bwMode="auto">
            <a:xfrm rot="-5400000">
              <a:off x="10086230" y="2667298"/>
              <a:ext cx="574675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</a:p>
          </p:txBody>
        </p:sp>
        <p:sp>
          <p:nvSpPr>
            <p:cNvPr id="21" name="Oblouk 20"/>
            <p:cNvSpPr/>
            <p:nvPr/>
          </p:nvSpPr>
          <p:spPr>
            <a:xfrm rot="14183389">
              <a:off x="10023862" y="2773561"/>
              <a:ext cx="795174" cy="549275"/>
            </a:xfrm>
            <a:prstGeom prst="arc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" name="Skupina 47"/>
          <p:cNvGrpSpPr>
            <a:grpSpLocks/>
          </p:cNvGrpSpPr>
          <p:nvPr/>
        </p:nvGrpSpPr>
        <p:grpSpPr bwMode="auto">
          <a:xfrm>
            <a:off x="8256588" y="2060575"/>
            <a:ext cx="449262" cy="765175"/>
            <a:chOff x="10764688" y="1916832"/>
            <a:chExt cx="449330" cy="764866"/>
          </a:xfrm>
        </p:grpSpPr>
        <p:sp>
          <p:nvSpPr>
            <p:cNvPr id="49200" name="Obdélník 19"/>
            <p:cNvSpPr>
              <a:spLocks noChangeArrowheads="1"/>
            </p:cNvSpPr>
            <p:nvPr/>
          </p:nvSpPr>
          <p:spPr bwMode="auto">
            <a:xfrm rot="-5400000">
              <a:off x="10698013" y="1983507"/>
              <a:ext cx="503237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/>
                <a:t>β</a:t>
              </a:r>
            </a:p>
          </p:txBody>
        </p:sp>
        <p:sp>
          <p:nvSpPr>
            <p:cNvPr id="24" name="Oblouk 23"/>
            <p:cNvSpPr/>
            <p:nvPr/>
          </p:nvSpPr>
          <p:spPr>
            <a:xfrm rot="347849">
              <a:off x="10866303" y="2077105"/>
              <a:ext cx="347715" cy="6045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5" name="Volný tvar 24"/>
          <p:cNvSpPr/>
          <p:nvPr/>
        </p:nvSpPr>
        <p:spPr>
          <a:xfrm>
            <a:off x="5808663" y="2997200"/>
            <a:ext cx="465137" cy="290513"/>
          </a:xfrm>
          <a:custGeom>
            <a:avLst/>
            <a:gdLst>
              <a:gd name="connsiteX0" fmla="*/ 0 w 480448"/>
              <a:gd name="connsiteY0" fmla="*/ 468265 h 514760"/>
              <a:gd name="connsiteX1" fmla="*/ 46495 w 480448"/>
              <a:gd name="connsiteY1" fmla="*/ 452767 h 514760"/>
              <a:gd name="connsiteX2" fmla="*/ 154983 w 480448"/>
              <a:gd name="connsiteY2" fmla="*/ 359777 h 514760"/>
              <a:gd name="connsiteX3" fmla="*/ 247973 w 480448"/>
              <a:gd name="connsiteY3" fmla="*/ 297784 h 514760"/>
              <a:gd name="connsiteX4" fmla="*/ 294468 w 480448"/>
              <a:gd name="connsiteY4" fmla="*/ 266787 h 514760"/>
              <a:gd name="connsiteX5" fmla="*/ 340963 w 480448"/>
              <a:gd name="connsiteY5" fmla="*/ 235790 h 514760"/>
              <a:gd name="connsiteX6" fmla="*/ 371960 w 480448"/>
              <a:gd name="connsiteY6" fmla="*/ 142800 h 514760"/>
              <a:gd name="connsiteX7" fmla="*/ 387458 w 480448"/>
              <a:gd name="connsiteY7" fmla="*/ 96306 h 514760"/>
              <a:gd name="connsiteX8" fmla="*/ 325465 w 480448"/>
              <a:gd name="connsiteY8" fmla="*/ 18814 h 514760"/>
              <a:gd name="connsiteX9" fmla="*/ 278970 w 480448"/>
              <a:gd name="connsiteY9" fmla="*/ 65309 h 514760"/>
              <a:gd name="connsiteX10" fmla="*/ 232475 w 480448"/>
              <a:gd name="connsiteY10" fmla="*/ 189295 h 514760"/>
              <a:gd name="connsiteX11" fmla="*/ 216977 w 480448"/>
              <a:gd name="connsiteY11" fmla="*/ 251289 h 514760"/>
              <a:gd name="connsiteX12" fmla="*/ 185980 w 480448"/>
              <a:gd name="connsiteY12" fmla="*/ 344278 h 514760"/>
              <a:gd name="connsiteX13" fmla="*/ 154983 w 480448"/>
              <a:gd name="connsiteY13" fmla="*/ 468265 h 514760"/>
              <a:gd name="connsiteX14" fmla="*/ 232475 w 480448"/>
              <a:gd name="connsiteY14" fmla="*/ 375275 h 514760"/>
              <a:gd name="connsiteX15" fmla="*/ 278970 w 480448"/>
              <a:gd name="connsiteY15" fmla="*/ 390773 h 514760"/>
              <a:gd name="connsiteX16" fmla="*/ 232475 w 480448"/>
              <a:gd name="connsiteY16" fmla="*/ 421770 h 514760"/>
              <a:gd name="connsiteX17" fmla="*/ 247973 w 480448"/>
              <a:gd name="connsiteY17" fmla="*/ 468265 h 514760"/>
              <a:gd name="connsiteX18" fmla="*/ 340963 w 480448"/>
              <a:gd name="connsiteY18" fmla="*/ 514760 h 514760"/>
              <a:gd name="connsiteX19" fmla="*/ 464949 w 480448"/>
              <a:gd name="connsiteY19" fmla="*/ 437268 h 514760"/>
              <a:gd name="connsiteX20" fmla="*/ 480448 w 480448"/>
              <a:gd name="connsiteY20" fmla="*/ 421770 h 51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0448" h="514760">
                <a:moveTo>
                  <a:pt x="0" y="468265"/>
                </a:moveTo>
                <a:cubicBezTo>
                  <a:pt x="15498" y="463099"/>
                  <a:pt x="32311" y="460872"/>
                  <a:pt x="46495" y="452767"/>
                </a:cubicBezTo>
                <a:cubicBezTo>
                  <a:pt x="139390" y="399684"/>
                  <a:pt x="78880" y="418968"/>
                  <a:pt x="154983" y="359777"/>
                </a:cubicBezTo>
                <a:cubicBezTo>
                  <a:pt x="184389" y="336906"/>
                  <a:pt x="216976" y="318448"/>
                  <a:pt x="247973" y="297784"/>
                </a:cubicBezTo>
                <a:lnTo>
                  <a:pt x="294468" y="266787"/>
                </a:lnTo>
                <a:lnTo>
                  <a:pt x="340963" y="235790"/>
                </a:lnTo>
                <a:lnTo>
                  <a:pt x="371960" y="142800"/>
                </a:lnTo>
                <a:lnTo>
                  <a:pt x="387458" y="96306"/>
                </a:lnTo>
                <a:cubicBezTo>
                  <a:pt x="381377" y="71983"/>
                  <a:pt x="381906" y="0"/>
                  <a:pt x="325465" y="18814"/>
                </a:cubicBezTo>
                <a:cubicBezTo>
                  <a:pt x="304672" y="25745"/>
                  <a:pt x="294468" y="49811"/>
                  <a:pt x="278970" y="65309"/>
                </a:cubicBezTo>
                <a:cubicBezTo>
                  <a:pt x="262591" y="106257"/>
                  <a:pt x="244624" y="146774"/>
                  <a:pt x="232475" y="189295"/>
                </a:cubicBezTo>
                <a:cubicBezTo>
                  <a:pt x="226623" y="209776"/>
                  <a:pt x="223098" y="230887"/>
                  <a:pt x="216977" y="251289"/>
                </a:cubicBezTo>
                <a:cubicBezTo>
                  <a:pt x="207588" y="282584"/>
                  <a:pt x="193904" y="312580"/>
                  <a:pt x="185980" y="344278"/>
                </a:cubicBezTo>
                <a:cubicBezTo>
                  <a:pt x="175648" y="385607"/>
                  <a:pt x="131352" y="503711"/>
                  <a:pt x="154983" y="468265"/>
                </a:cubicBezTo>
                <a:cubicBezTo>
                  <a:pt x="198138" y="403533"/>
                  <a:pt x="172809" y="434941"/>
                  <a:pt x="232475" y="375275"/>
                </a:cubicBezTo>
                <a:cubicBezTo>
                  <a:pt x="247973" y="380441"/>
                  <a:pt x="278970" y="374436"/>
                  <a:pt x="278970" y="390773"/>
                </a:cubicBezTo>
                <a:cubicBezTo>
                  <a:pt x="278970" y="409400"/>
                  <a:pt x="239393" y="404476"/>
                  <a:pt x="232475" y="421770"/>
                </a:cubicBezTo>
                <a:cubicBezTo>
                  <a:pt x="226408" y="436938"/>
                  <a:pt x="237768" y="455508"/>
                  <a:pt x="247973" y="468265"/>
                </a:cubicBezTo>
                <a:cubicBezTo>
                  <a:pt x="269824" y="495579"/>
                  <a:pt x="310333" y="504550"/>
                  <a:pt x="340963" y="514760"/>
                </a:cubicBezTo>
                <a:cubicBezTo>
                  <a:pt x="465988" y="473085"/>
                  <a:pt x="407641" y="513679"/>
                  <a:pt x="464949" y="437268"/>
                </a:cubicBezTo>
                <a:cubicBezTo>
                  <a:pt x="469333" y="431423"/>
                  <a:pt x="475282" y="426936"/>
                  <a:pt x="480448" y="421770"/>
                </a:cubicBezTo>
              </a:path>
            </a:pathLst>
          </a:cu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 rot="646322">
            <a:off x="1600200" y="4171950"/>
            <a:ext cx="1884363" cy="9858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>
                <a:solidFill>
                  <a:srgbClr val="FF0000"/>
                </a:solidFill>
              </a:rPr>
              <a:t>světelný zdroj</a:t>
            </a:r>
          </a:p>
        </p:txBody>
      </p:sp>
      <p:sp>
        <p:nvSpPr>
          <p:cNvPr id="34" name="Volný tvar 33"/>
          <p:cNvSpPr/>
          <p:nvPr/>
        </p:nvSpPr>
        <p:spPr>
          <a:xfrm>
            <a:off x="4727575" y="5732463"/>
            <a:ext cx="466725" cy="290512"/>
          </a:xfrm>
          <a:custGeom>
            <a:avLst/>
            <a:gdLst>
              <a:gd name="connsiteX0" fmla="*/ 0 w 480448"/>
              <a:gd name="connsiteY0" fmla="*/ 468265 h 514760"/>
              <a:gd name="connsiteX1" fmla="*/ 46495 w 480448"/>
              <a:gd name="connsiteY1" fmla="*/ 452767 h 514760"/>
              <a:gd name="connsiteX2" fmla="*/ 154983 w 480448"/>
              <a:gd name="connsiteY2" fmla="*/ 359777 h 514760"/>
              <a:gd name="connsiteX3" fmla="*/ 247973 w 480448"/>
              <a:gd name="connsiteY3" fmla="*/ 297784 h 514760"/>
              <a:gd name="connsiteX4" fmla="*/ 294468 w 480448"/>
              <a:gd name="connsiteY4" fmla="*/ 266787 h 514760"/>
              <a:gd name="connsiteX5" fmla="*/ 340963 w 480448"/>
              <a:gd name="connsiteY5" fmla="*/ 235790 h 514760"/>
              <a:gd name="connsiteX6" fmla="*/ 371960 w 480448"/>
              <a:gd name="connsiteY6" fmla="*/ 142800 h 514760"/>
              <a:gd name="connsiteX7" fmla="*/ 387458 w 480448"/>
              <a:gd name="connsiteY7" fmla="*/ 96306 h 514760"/>
              <a:gd name="connsiteX8" fmla="*/ 325465 w 480448"/>
              <a:gd name="connsiteY8" fmla="*/ 18814 h 514760"/>
              <a:gd name="connsiteX9" fmla="*/ 278970 w 480448"/>
              <a:gd name="connsiteY9" fmla="*/ 65309 h 514760"/>
              <a:gd name="connsiteX10" fmla="*/ 232475 w 480448"/>
              <a:gd name="connsiteY10" fmla="*/ 189295 h 514760"/>
              <a:gd name="connsiteX11" fmla="*/ 216977 w 480448"/>
              <a:gd name="connsiteY11" fmla="*/ 251289 h 514760"/>
              <a:gd name="connsiteX12" fmla="*/ 185980 w 480448"/>
              <a:gd name="connsiteY12" fmla="*/ 344278 h 514760"/>
              <a:gd name="connsiteX13" fmla="*/ 154983 w 480448"/>
              <a:gd name="connsiteY13" fmla="*/ 468265 h 514760"/>
              <a:gd name="connsiteX14" fmla="*/ 232475 w 480448"/>
              <a:gd name="connsiteY14" fmla="*/ 375275 h 514760"/>
              <a:gd name="connsiteX15" fmla="*/ 278970 w 480448"/>
              <a:gd name="connsiteY15" fmla="*/ 390773 h 514760"/>
              <a:gd name="connsiteX16" fmla="*/ 232475 w 480448"/>
              <a:gd name="connsiteY16" fmla="*/ 421770 h 514760"/>
              <a:gd name="connsiteX17" fmla="*/ 247973 w 480448"/>
              <a:gd name="connsiteY17" fmla="*/ 468265 h 514760"/>
              <a:gd name="connsiteX18" fmla="*/ 340963 w 480448"/>
              <a:gd name="connsiteY18" fmla="*/ 514760 h 514760"/>
              <a:gd name="connsiteX19" fmla="*/ 464949 w 480448"/>
              <a:gd name="connsiteY19" fmla="*/ 437268 h 514760"/>
              <a:gd name="connsiteX20" fmla="*/ 480448 w 480448"/>
              <a:gd name="connsiteY20" fmla="*/ 421770 h 51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0448" h="514760">
                <a:moveTo>
                  <a:pt x="0" y="468265"/>
                </a:moveTo>
                <a:cubicBezTo>
                  <a:pt x="15498" y="463099"/>
                  <a:pt x="32311" y="460872"/>
                  <a:pt x="46495" y="452767"/>
                </a:cubicBezTo>
                <a:cubicBezTo>
                  <a:pt x="139390" y="399684"/>
                  <a:pt x="78880" y="418968"/>
                  <a:pt x="154983" y="359777"/>
                </a:cubicBezTo>
                <a:cubicBezTo>
                  <a:pt x="184389" y="336906"/>
                  <a:pt x="216976" y="318448"/>
                  <a:pt x="247973" y="297784"/>
                </a:cubicBezTo>
                <a:lnTo>
                  <a:pt x="294468" y="266787"/>
                </a:lnTo>
                <a:lnTo>
                  <a:pt x="340963" y="235790"/>
                </a:lnTo>
                <a:lnTo>
                  <a:pt x="371960" y="142800"/>
                </a:lnTo>
                <a:lnTo>
                  <a:pt x="387458" y="96306"/>
                </a:lnTo>
                <a:cubicBezTo>
                  <a:pt x="381377" y="71983"/>
                  <a:pt x="381906" y="0"/>
                  <a:pt x="325465" y="18814"/>
                </a:cubicBezTo>
                <a:cubicBezTo>
                  <a:pt x="304672" y="25745"/>
                  <a:pt x="294468" y="49811"/>
                  <a:pt x="278970" y="65309"/>
                </a:cubicBezTo>
                <a:cubicBezTo>
                  <a:pt x="262591" y="106257"/>
                  <a:pt x="244624" y="146774"/>
                  <a:pt x="232475" y="189295"/>
                </a:cubicBezTo>
                <a:cubicBezTo>
                  <a:pt x="226623" y="209776"/>
                  <a:pt x="223098" y="230887"/>
                  <a:pt x="216977" y="251289"/>
                </a:cubicBezTo>
                <a:cubicBezTo>
                  <a:pt x="207588" y="282584"/>
                  <a:pt x="193904" y="312580"/>
                  <a:pt x="185980" y="344278"/>
                </a:cubicBezTo>
                <a:cubicBezTo>
                  <a:pt x="175648" y="385607"/>
                  <a:pt x="131352" y="503711"/>
                  <a:pt x="154983" y="468265"/>
                </a:cubicBezTo>
                <a:cubicBezTo>
                  <a:pt x="198138" y="403533"/>
                  <a:pt x="172809" y="434941"/>
                  <a:pt x="232475" y="375275"/>
                </a:cubicBezTo>
                <a:cubicBezTo>
                  <a:pt x="247973" y="380441"/>
                  <a:pt x="278970" y="374436"/>
                  <a:pt x="278970" y="390773"/>
                </a:cubicBezTo>
                <a:cubicBezTo>
                  <a:pt x="278970" y="409400"/>
                  <a:pt x="239393" y="404476"/>
                  <a:pt x="232475" y="421770"/>
                </a:cubicBezTo>
                <a:cubicBezTo>
                  <a:pt x="226408" y="436938"/>
                  <a:pt x="237768" y="455508"/>
                  <a:pt x="247973" y="468265"/>
                </a:cubicBezTo>
                <a:cubicBezTo>
                  <a:pt x="269824" y="495579"/>
                  <a:pt x="310333" y="504550"/>
                  <a:pt x="340963" y="514760"/>
                </a:cubicBezTo>
                <a:cubicBezTo>
                  <a:pt x="465988" y="473085"/>
                  <a:pt x="407641" y="513679"/>
                  <a:pt x="464949" y="437268"/>
                </a:cubicBezTo>
                <a:cubicBezTo>
                  <a:pt x="469333" y="431423"/>
                  <a:pt x="475282" y="426936"/>
                  <a:pt x="480448" y="421770"/>
                </a:cubicBezTo>
              </a:path>
            </a:pathLst>
          </a:cu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169" name="Obdélník 52"/>
          <p:cNvSpPr>
            <a:spLocks noChangeArrowheads="1"/>
          </p:cNvSpPr>
          <p:nvPr/>
        </p:nvSpPr>
        <p:spPr bwMode="auto">
          <a:xfrm rot="-4807580">
            <a:off x="5822950" y="5072063"/>
            <a:ext cx="576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>
                <a:solidFill>
                  <a:schemeClr val="bg1"/>
                </a:solidFill>
              </a:rPr>
              <a:t>α</a:t>
            </a:r>
          </a:p>
        </p:txBody>
      </p:sp>
      <p:sp>
        <p:nvSpPr>
          <p:cNvPr id="54" name="Oblouk 53"/>
          <p:cNvSpPr/>
          <p:nvPr/>
        </p:nvSpPr>
        <p:spPr>
          <a:xfrm rot="14183389">
            <a:off x="-2520156" y="5376069"/>
            <a:ext cx="446087" cy="498475"/>
          </a:xfrm>
          <a:prstGeom prst="arc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171" name="Obdélník 63"/>
          <p:cNvSpPr>
            <a:spLocks noChangeArrowheads="1"/>
          </p:cNvSpPr>
          <p:nvPr/>
        </p:nvSpPr>
        <p:spPr bwMode="auto">
          <a:xfrm rot="-4721732">
            <a:off x="6002337" y="4824413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/>
              <a:t>β</a:t>
            </a:r>
          </a:p>
        </p:txBody>
      </p:sp>
      <p:sp>
        <p:nvSpPr>
          <p:cNvPr id="69" name="Oblouk 68"/>
          <p:cNvSpPr/>
          <p:nvPr/>
        </p:nvSpPr>
        <p:spPr>
          <a:xfrm rot="4040901">
            <a:off x="12706350" y="3536950"/>
            <a:ext cx="909638" cy="54768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6" name="Vývojový diagram: zpoždění 75"/>
          <p:cNvSpPr/>
          <p:nvPr/>
        </p:nvSpPr>
        <p:spPr>
          <a:xfrm rot="9935055">
            <a:off x="5727700" y="4752975"/>
            <a:ext cx="1223963" cy="1582738"/>
          </a:xfrm>
          <a:prstGeom prst="flowChartDelay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1" name="Přímá spojovací čára 80"/>
          <p:cNvCxnSpPr/>
          <p:nvPr/>
        </p:nvCxnSpPr>
        <p:spPr>
          <a:xfrm flipV="1">
            <a:off x="5232400" y="5084763"/>
            <a:ext cx="3095625" cy="64770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3414713" y="4841875"/>
            <a:ext cx="4613275" cy="1117600"/>
            <a:chOff x="2161044" y="3900487"/>
            <a:chExt cx="4614862" cy="1118391"/>
          </a:xfrm>
        </p:grpSpPr>
        <p:cxnSp>
          <p:nvCxnSpPr>
            <p:cNvPr id="75" name="Přímá spojovací šipka 74"/>
            <p:cNvCxnSpPr>
              <a:cxnSpLocks/>
            </p:cNvCxnSpPr>
            <p:nvPr/>
          </p:nvCxnSpPr>
          <p:spPr>
            <a:xfrm>
              <a:off x="2161044" y="3900487"/>
              <a:ext cx="3509582" cy="579848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ovací šipka 86"/>
            <p:cNvCxnSpPr/>
            <p:nvPr/>
          </p:nvCxnSpPr>
          <p:spPr>
            <a:xfrm>
              <a:off x="5667450" y="4461272"/>
              <a:ext cx="1108456" cy="557606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TextovéPole 87"/>
          <p:cNvSpPr txBox="1">
            <a:spLocks noChangeArrowheads="1"/>
          </p:cNvSpPr>
          <p:nvPr/>
        </p:nvSpPr>
        <p:spPr bwMode="auto">
          <a:xfrm>
            <a:off x="6167438" y="5732463"/>
            <a:ext cx="554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sklo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7334250" y="4276725"/>
            <a:ext cx="835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vzduch</a:t>
            </a:r>
          </a:p>
        </p:txBody>
      </p:sp>
      <p:grpSp>
        <p:nvGrpSpPr>
          <p:cNvPr id="6" name="Skupina 99"/>
          <p:cNvGrpSpPr>
            <a:grpSpLocks/>
          </p:cNvGrpSpPr>
          <p:nvPr/>
        </p:nvGrpSpPr>
        <p:grpSpPr bwMode="auto">
          <a:xfrm>
            <a:off x="2495550" y="2708275"/>
            <a:ext cx="884238" cy="369888"/>
            <a:chOff x="-1980728" y="1700808"/>
            <a:chExt cx="884162" cy="369332"/>
          </a:xfrm>
        </p:grpSpPr>
        <p:sp>
          <p:nvSpPr>
            <p:cNvPr id="49195" name="Obdélník 90"/>
            <p:cNvSpPr>
              <a:spLocks noChangeArrowheads="1"/>
            </p:cNvSpPr>
            <p:nvPr/>
          </p:nvSpPr>
          <p:spPr bwMode="auto">
            <a:xfrm>
              <a:off x="-1764704" y="1700808"/>
              <a:ext cx="45878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&gt; </a:t>
              </a:r>
              <a:endParaRPr lang="el-GR" altLang="cs-CZ">
                <a:solidFill>
                  <a:schemeClr val="bg1"/>
                </a:solidFill>
              </a:endParaRPr>
            </a:p>
          </p:txBody>
        </p:sp>
        <p:sp>
          <p:nvSpPr>
            <p:cNvPr id="49196" name="Obdélník 91"/>
            <p:cNvSpPr>
              <a:spLocks noChangeArrowheads="1"/>
            </p:cNvSpPr>
            <p:nvPr/>
          </p:nvSpPr>
          <p:spPr bwMode="auto">
            <a:xfrm>
              <a:off x="-1980728" y="1700808"/>
              <a:ext cx="316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</a:p>
          </p:txBody>
        </p:sp>
        <p:sp>
          <p:nvSpPr>
            <p:cNvPr id="49197" name="Obdélník 93"/>
            <p:cNvSpPr>
              <a:spLocks noChangeArrowheads="1"/>
            </p:cNvSpPr>
            <p:nvPr/>
          </p:nvSpPr>
          <p:spPr bwMode="auto">
            <a:xfrm>
              <a:off x="-1404664" y="1700808"/>
              <a:ext cx="30809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β</a:t>
              </a:r>
            </a:p>
          </p:txBody>
        </p:sp>
      </p:grpSp>
      <p:sp>
        <p:nvSpPr>
          <p:cNvPr id="49179" name="Obdélník 94"/>
          <p:cNvSpPr>
            <a:spLocks noChangeArrowheads="1"/>
          </p:cNvSpPr>
          <p:nvPr/>
        </p:nvSpPr>
        <p:spPr bwMode="auto">
          <a:xfrm>
            <a:off x="-2124075" y="4437063"/>
            <a:ext cx="3079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/>
              <a:t>β</a:t>
            </a:r>
          </a:p>
        </p:txBody>
      </p:sp>
      <p:grpSp>
        <p:nvGrpSpPr>
          <p:cNvPr id="7" name="Skupina 49"/>
          <p:cNvGrpSpPr>
            <a:grpSpLocks/>
          </p:cNvGrpSpPr>
          <p:nvPr/>
        </p:nvGrpSpPr>
        <p:grpSpPr bwMode="auto">
          <a:xfrm>
            <a:off x="7248525" y="5084763"/>
            <a:ext cx="690563" cy="1158875"/>
            <a:chOff x="10459339" y="5081950"/>
            <a:chExt cx="690307" cy="1158875"/>
          </a:xfrm>
        </p:grpSpPr>
        <p:sp>
          <p:nvSpPr>
            <p:cNvPr id="49193" name="Obdélník 92"/>
            <p:cNvSpPr>
              <a:spLocks noChangeArrowheads="1"/>
            </p:cNvSpPr>
            <p:nvPr/>
          </p:nvSpPr>
          <p:spPr bwMode="auto">
            <a:xfrm rot="-5152133">
              <a:off x="10748803" y="5200911"/>
              <a:ext cx="431800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β</a:t>
              </a:r>
            </a:p>
          </p:txBody>
        </p:sp>
        <p:sp>
          <p:nvSpPr>
            <p:cNvPr id="97" name="Oblouk 96"/>
            <p:cNvSpPr/>
            <p:nvPr/>
          </p:nvSpPr>
          <p:spPr>
            <a:xfrm rot="7416611" flipH="1">
              <a:off x="10179034" y="5362255"/>
              <a:ext cx="1158875" cy="598266"/>
            </a:xfrm>
            <a:prstGeom prst="arc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8" name="Skupina 48"/>
          <p:cNvGrpSpPr>
            <a:grpSpLocks/>
          </p:cNvGrpSpPr>
          <p:nvPr/>
        </p:nvGrpSpPr>
        <p:grpSpPr bwMode="auto">
          <a:xfrm>
            <a:off x="5232400" y="5084763"/>
            <a:ext cx="584200" cy="908050"/>
            <a:chOff x="11111192" y="5603011"/>
            <a:chExt cx="584200" cy="908057"/>
          </a:xfrm>
        </p:grpSpPr>
        <p:sp>
          <p:nvSpPr>
            <p:cNvPr id="49191" name="Obdélník 89"/>
            <p:cNvSpPr>
              <a:spLocks noChangeArrowheads="1"/>
            </p:cNvSpPr>
            <p:nvPr/>
          </p:nvSpPr>
          <p:spPr bwMode="auto">
            <a:xfrm rot="-5670807">
              <a:off x="11220565" y="5670480"/>
              <a:ext cx="504825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</a:p>
          </p:txBody>
        </p:sp>
        <p:sp>
          <p:nvSpPr>
            <p:cNvPr id="98" name="Oblouk 97"/>
            <p:cNvSpPr/>
            <p:nvPr/>
          </p:nvSpPr>
          <p:spPr>
            <a:xfrm rot="14183389">
              <a:off x="10949264" y="5764940"/>
              <a:ext cx="908057" cy="584200"/>
            </a:xfrm>
            <a:prstGeom prst="arc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99" name="Oblouk 98"/>
          <p:cNvSpPr/>
          <p:nvPr/>
        </p:nvSpPr>
        <p:spPr>
          <a:xfrm rot="14183389">
            <a:off x="-2367756" y="5528469"/>
            <a:ext cx="446087" cy="498475"/>
          </a:xfrm>
          <a:prstGeom prst="arc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0" name="Skupina 104"/>
          <p:cNvGrpSpPr>
            <a:grpSpLocks/>
          </p:cNvGrpSpPr>
          <p:nvPr/>
        </p:nvGrpSpPr>
        <p:grpSpPr bwMode="auto">
          <a:xfrm>
            <a:off x="2424113" y="5373688"/>
            <a:ext cx="884237" cy="368300"/>
            <a:chOff x="-2124744" y="2132856"/>
            <a:chExt cx="884162" cy="369332"/>
          </a:xfrm>
        </p:grpSpPr>
        <p:sp>
          <p:nvSpPr>
            <p:cNvPr id="49188" name="Obdélník 101"/>
            <p:cNvSpPr>
              <a:spLocks noChangeArrowheads="1"/>
            </p:cNvSpPr>
            <p:nvPr/>
          </p:nvSpPr>
          <p:spPr bwMode="auto">
            <a:xfrm>
              <a:off x="-1908720" y="2132856"/>
              <a:ext cx="45878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&lt; </a:t>
              </a:r>
              <a:endParaRPr lang="el-GR" altLang="cs-CZ">
                <a:solidFill>
                  <a:schemeClr val="bg1"/>
                </a:solidFill>
              </a:endParaRPr>
            </a:p>
          </p:txBody>
        </p:sp>
        <p:sp>
          <p:nvSpPr>
            <p:cNvPr id="49189" name="Obdélník 102"/>
            <p:cNvSpPr>
              <a:spLocks noChangeArrowheads="1"/>
            </p:cNvSpPr>
            <p:nvPr/>
          </p:nvSpPr>
          <p:spPr bwMode="auto">
            <a:xfrm>
              <a:off x="-2124744" y="2132856"/>
              <a:ext cx="316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</a:p>
          </p:txBody>
        </p:sp>
        <p:sp>
          <p:nvSpPr>
            <p:cNvPr id="49190" name="Obdélník 103"/>
            <p:cNvSpPr>
              <a:spLocks noChangeArrowheads="1"/>
            </p:cNvSpPr>
            <p:nvPr/>
          </p:nvSpPr>
          <p:spPr bwMode="auto">
            <a:xfrm>
              <a:off x="-1548680" y="2132856"/>
              <a:ext cx="30809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β</a:t>
              </a:r>
            </a:p>
          </p:txBody>
        </p:sp>
      </p:grpSp>
      <p:sp>
        <p:nvSpPr>
          <p:cNvPr id="49184" name="TextovéPole 105"/>
          <p:cNvSpPr txBox="1">
            <a:spLocks noChangeArrowheads="1"/>
          </p:cNvSpPr>
          <p:nvPr/>
        </p:nvSpPr>
        <p:spPr bwMode="auto">
          <a:xfrm>
            <a:off x="1919288" y="3213100"/>
            <a:ext cx="2759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lom světla ke kolmici</a:t>
            </a:r>
          </a:p>
        </p:txBody>
      </p:sp>
      <p:sp>
        <p:nvSpPr>
          <p:cNvPr id="49185" name="TextovéPole 106"/>
          <p:cNvSpPr txBox="1">
            <a:spLocks noChangeArrowheads="1"/>
          </p:cNvSpPr>
          <p:nvPr/>
        </p:nvSpPr>
        <p:spPr bwMode="auto">
          <a:xfrm>
            <a:off x="1703388" y="6165850"/>
            <a:ext cx="29384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Lom světla od kolmice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919288" y="3149600"/>
            <a:ext cx="2808287" cy="5429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703388" y="6165850"/>
            <a:ext cx="3024187" cy="460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8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1500"/>
                            </p:stCondLst>
                            <p:childTnLst>
                              <p:par>
                                <p:cTn id="40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4500"/>
                            </p:stCondLst>
                            <p:childTnLst>
                              <p:par>
                                <p:cTn id="46" presetID="5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28500"/>
                            </p:stCondLst>
                            <p:childTnLst>
                              <p:par>
                                <p:cTn id="52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305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66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 nodeType="clickPar">
                      <p:stCondLst>
                        <p:cond delay="0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 nodeType="clickPar">
                      <p:stCondLst>
                        <p:cond delay="0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88" grpId="0"/>
      <p:bldP spid="89" grpId="0"/>
      <p:bldP spid="17" grpId="0" animBg="1"/>
      <p:bldP spid="18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1538288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179" name="TextovéPole 1"/>
          <p:cNvSpPr txBox="1">
            <a:spLocks noChangeArrowheads="1"/>
          </p:cNvSpPr>
          <p:nvPr/>
        </p:nvSpPr>
        <p:spPr bwMode="auto">
          <a:xfrm>
            <a:off x="1585913" y="53975"/>
            <a:ext cx="6750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Jak se bude šířit paprsek v nestejnorodém prostředí?</a:t>
            </a:r>
          </a:p>
        </p:txBody>
      </p:sp>
      <p:sp>
        <p:nvSpPr>
          <p:cNvPr id="4" name="Obdélník 3"/>
          <p:cNvSpPr/>
          <p:nvPr/>
        </p:nvSpPr>
        <p:spPr>
          <a:xfrm rot="20257087">
            <a:off x="7500938" y="915988"/>
            <a:ext cx="1727200" cy="28082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ovací čára 8"/>
          <p:cNvCxnSpPr>
            <a:endCxn id="4" idx="3"/>
          </p:cNvCxnSpPr>
          <p:nvPr/>
        </p:nvCxnSpPr>
        <p:spPr>
          <a:xfrm flipV="1">
            <a:off x="6564313" y="1992313"/>
            <a:ext cx="2598737" cy="1084262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4" idx="1"/>
          </p:cNvCxnSpPr>
          <p:nvPr/>
        </p:nvCxnSpPr>
        <p:spPr>
          <a:xfrm rot="10800000" flipH="1">
            <a:off x="7566025" y="2428875"/>
            <a:ext cx="1735138" cy="220663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 rot="431746">
            <a:off x="1574800" y="1600200"/>
            <a:ext cx="3060700" cy="1008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>
                <a:solidFill>
                  <a:srgbClr val="FF0000"/>
                </a:solidFill>
              </a:rPr>
              <a:t>světelný zdroj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448300" y="1844675"/>
            <a:ext cx="835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vzduch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751763" y="1196975"/>
            <a:ext cx="554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sklo</a:t>
            </a:r>
          </a:p>
        </p:txBody>
      </p:sp>
      <p:cxnSp>
        <p:nvCxnSpPr>
          <p:cNvPr id="16" name="Přímá spojovací šipka 15"/>
          <p:cNvCxnSpPr>
            <a:stCxn id="3" idx="3"/>
            <a:endCxn id="4" idx="1"/>
          </p:cNvCxnSpPr>
          <p:nvPr/>
        </p:nvCxnSpPr>
        <p:spPr>
          <a:xfrm>
            <a:off x="4622800" y="2295525"/>
            <a:ext cx="2943225" cy="3524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4" idx="1"/>
          </p:cNvCxnSpPr>
          <p:nvPr/>
        </p:nvCxnSpPr>
        <p:spPr>
          <a:xfrm rot="10800000" flipV="1">
            <a:off x="6348413" y="2649538"/>
            <a:ext cx="1217612" cy="500062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45"/>
          <p:cNvGrpSpPr>
            <a:grpSpLocks/>
          </p:cNvGrpSpPr>
          <p:nvPr/>
        </p:nvGrpSpPr>
        <p:grpSpPr bwMode="auto">
          <a:xfrm>
            <a:off x="6527800" y="2420938"/>
            <a:ext cx="549275" cy="881062"/>
            <a:chOff x="10146811" y="2564904"/>
            <a:chExt cx="549275" cy="880881"/>
          </a:xfrm>
        </p:grpSpPr>
        <p:sp>
          <p:nvSpPr>
            <p:cNvPr id="50224" name="Obdélník 16"/>
            <p:cNvSpPr>
              <a:spLocks noChangeArrowheads="1"/>
            </p:cNvSpPr>
            <p:nvPr/>
          </p:nvSpPr>
          <p:spPr bwMode="auto">
            <a:xfrm rot="-5400000">
              <a:off x="10086230" y="2667298"/>
              <a:ext cx="574675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</a:p>
          </p:txBody>
        </p:sp>
        <p:sp>
          <p:nvSpPr>
            <p:cNvPr id="21" name="Oblouk 20"/>
            <p:cNvSpPr/>
            <p:nvPr/>
          </p:nvSpPr>
          <p:spPr>
            <a:xfrm rot="14183389">
              <a:off x="10023862" y="2773561"/>
              <a:ext cx="795174" cy="549275"/>
            </a:xfrm>
            <a:prstGeom prst="arc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" name="Skupina 47"/>
          <p:cNvGrpSpPr>
            <a:grpSpLocks/>
          </p:cNvGrpSpPr>
          <p:nvPr/>
        </p:nvGrpSpPr>
        <p:grpSpPr bwMode="auto">
          <a:xfrm>
            <a:off x="8256588" y="2060575"/>
            <a:ext cx="449262" cy="765175"/>
            <a:chOff x="10764688" y="1916832"/>
            <a:chExt cx="449330" cy="764866"/>
          </a:xfrm>
        </p:grpSpPr>
        <p:sp>
          <p:nvSpPr>
            <p:cNvPr id="50222" name="Obdélník 19"/>
            <p:cNvSpPr>
              <a:spLocks noChangeArrowheads="1"/>
            </p:cNvSpPr>
            <p:nvPr/>
          </p:nvSpPr>
          <p:spPr bwMode="auto">
            <a:xfrm rot="-5400000">
              <a:off x="10698013" y="1983507"/>
              <a:ext cx="503237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/>
                <a:t>β</a:t>
              </a:r>
            </a:p>
          </p:txBody>
        </p:sp>
        <p:sp>
          <p:nvSpPr>
            <p:cNvPr id="24" name="Oblouk 23"/>
            <p:cNvSpPr/>
            <p:nvPr/>
          </p:nvSpPr>
          <p:spPr>
            <a:xfrm rot="347849">
              <a:off x="10866303" y="2077105"/>
              <a:ext cx="347715" cy="6045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5" name="Volný tvar 24"/>
          <p:cNvSpPr/>
          <p:nvPr/>
        </p:nvSpPr>
        <p:spPr>
          <a:xfrm>
            <a:off x="5808663" y="2997200"/>
            <a:ext cx="465137" cy="290513"/>
          </a:xfrm>
          <a:custGeom>
            <a:avLst/>
            <a:gdLst>
              <a:gd name="connsiteX0" fmla="*/ 0 w 480448"/>
              <a:gd name="connsiteY0" fmla="*/ 468265 h 514760"/>
              <a:gd name="connsiteX1" fmla="*/ 46495 w 480448"/>
              <a:gd name="connsiteY1" fmla="*/ 452767 h 514760"/>
              <a:gd name="connsiteX2" fmla="*/ 154983 w 480448"/>
              <a:gd name="connsiteY2" fmla="*/ 359777 h 514760"/>
              <a:gd name="connsiteX3" fmla="*/ 247973 w 480448"/>
              <a:gd name="connsiteY3" fmla="*/ 297784 h 514760"/>
              <a:gd name="connsiteX4" fmla="*/ 294468 w 480448"/>
              <a:gd name="connsiteY4" fmla="*/ 266787 h 514760"/>
              <a:gd name="connsiteX5" fmla="*/ 340963 w 480448"/>
              <a:gd name="connsiteY5" fmla="*/ 235790 h 514760"/>
              <a:gd name="connsiteX6" fmla="*/ 371960 w 480448"/>
              <a:gd name="connsiteY6" fmla="*/ 142800 h 514760"/>
              <a:gd name="connsiteX7" fmla="*/ 387458 w 480448"/>
              <a:gd name="connsiteY7" fmla="*/ 96306 h 514760"/>
              <a:gd name="connsiteX8" fmla="*/ 325465 w 480448"/>
              <a:gd name="connsiteY8" fmla="*/ 18814 h 514760"/>
              <a:gd name="connsiteX9" fmla="*/ 278970 w 480448"/>
              <a:gd name="connsiteY9" fmla="*/ 65309 h 514760"/>
              <a:gd name="connsiteX10" fmla="*/ 232475 w 480448"/>
              <a:gd name="connsiteY10" fmla="*/ 189295 h 514760"/>
              <a:gd name="connsiteX11" fmla="*/ 216977 w 480448"/>
              <a:gd name="connsiteY11" fmla="*/ 251289 h 514760"/>
              <a:gd name="connsiteX12" fmla="*/ 185980 w 480448"/>
              <a:gd name="connsiteY12" fmla="*/ 344278 h 514760"/>
              <a:gd name="connsiteX13" fmla="*/ 154983 w 480448"/>
              <a:gd name="connsiteY13" fmla="*/ 468265 h 514760"/>
              <a:gd name="connsiteX14" fmla="*/ 232475 w 480448"/>
              <a:gd name="connsiteY14" fmla="*/ 375275 h 514760"/>
              <a:gd name="connsiteX15" fmla="*/ 278970 w 480448"/>
              <a:gd name="connsiteY15" fmla="*/ 390773 h 514760"/>
              <a:gd name="connsiteX16" fmla="*/ 232475 w 480448"/>
              <a:gd name="connsiteY16" fmla="*/ 421770 h 514760"/>
              <a:gd name="connsiteX17" fmla="*/ 247973 w 480448"/>
              <a:gd name="connsiteY17" fmla="*/ 468265 h 514760"/>
              <a:gd name="connsiteX18" fmla="*/ 340963 w 480448"/>
              <a:gd name="connsiteY18" fmla="*/ 514760 h 514760"/>
              <a:gd name="connsiteX19" fmla="*/ 464949 w 480448"/>
              <a:gd name="connsiteY19" fmla="*/ 437268 h 514760"/>
              <a:gd name="connsiteX20" fmla="*/ 480448 w 480448"/>
              <a:gd name="connsiteY20" fmla="*/ 421770 h 51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0448" h="514760">
                <a:moveTo>
                  <a:pt x="0" y="468265"/>
                </a:moveTo>
                <a:cubicBezTo>
                  <a:pt x="15498" y="463099"/>
                  <a:pt x="32311" y="460872"/>
                  <a:pt x="46495" y="452767"/>
                </a:cubicBezTo>
                <a:cubicBezTo>
                  <a:pt x="139390" y="399684"/>
                  <a:pt x="78880" y="418968"/>
                  <a:pt x="154983" y="359777"/>
                </a:cubicBezTo>
                <a:cubicBezTo>
                  <a:pt x="184389" y="336906"/>
                  <a:pt x="216976" y="318448"/>
                  <a:pt x="247973" y="297784"/>
                </a:cubicBezTo>
                <a:lnTo>
                  <a:pt x="294468" y="266787"/>
                </a:lnTo>
                <a:lnTo>
                  <a:pt x="340963" y="235790"/>
                </a:lnTo>
                <a:lnTo>
                  <a:pt x="371960" y="142800"/>
                </a:lnTo>
                <a:lnTo>
                  <a:pt x="387458" y="96306"/>
                </a:lnTo>
                <a:cubicBezTo>
                  <a:pt x="381377" y="71983"/>
                  <a:pt x="381906" y="0"/>
                  <a:pt x="325465" y="18814"/>
                </a:cubicBezTo>
                <a:cubicBezTo>
                  <a:pt x="304672" y="25745"/>
                  <a:pt x="294468" y="49811"/>
                  <a:pt x="278970" y="65309"/>
                </a:cubicBezTo>
                <a:cubicBezTo>
                  <a:pt x="262591" y="106257"/>
                  <a:pt x="244624" y="146774"/>
                  <a:pt x="232475" y="189295"/>
                </a:cubicBezTo>
                <a:cubicBezTo>
                  <a:pt x="226623" y="209776"/>
                  <a:pt x="223098" y="230887"/>
                  <a:pt x="216977" y="251289"/>
                </a:cubicBezTo>
                <a:cubicBezTo>
                  <a:pt x="207588" y="282584"/>
                  <a:pt x="193904" y="312580"/>
                  <a:pt x="185980" y="344278"/>
                </a:cubicBezTo>
                <a:cubicBezTo>
                  <a:pt x="175648" y="385607"/>
                  <a:pt x="131352" y="503711"/>
                  <a:pt x="154983" y="468265"/>
                </a:cubicBezTo>
                <a:cubicBezTo>
                  <a:pt x="198138" y="403533"/>
                  <a:pt x="172809" y="434941"/>
                  <a:pt x="232475" y="375275"/>
                </a:cubicBezTo>
                <a:cubicBezTo>
                  <a:pt x="247973" y="380441"/>
                  <a:pt x="278970" y="374436"/>
                  <a:pt x="278970" y="390773"/>
                </a:cubicBezTo>
                <a:cubicBezTo>
                  <a:pt x="278970" y="409400"/>
                  <a:pt x="239393" y="404476"/>
                  <a:pt x="232475" y="421770"/>
                </a:cubicBezTo>
                <a:cubicBezTo>
                  <a:pt x="226408" y="436938"/>
                  <a:pt x="237768" y="455508"/>
                  <a:pt x="247973" y="468265"/>
                </a:cubicBezTo>
                <a:cubicBezTo>
                  <a:pt x="269824" y="495579"/>
                  <a:pt x="310333" y="504550"/>
                  <a:pt x="340963" y="514760"/>
                </a:cubicBezTo>
                <a:cubicBezTo>
                  <a:pt x="465988" y="473085"/>
                  <a:pt x="407641" y="513679"/>
                  <a:pt x="464949" y="437268"/>
                </a:cubicBezTo>
                <a:cubicBezTo>
                  <a:pt x="469333" y="431423"/>
                  <a:pt x="475282" y="426936"/>
                  <a:pt x="480448" y="421770"/>
                </a:cubicBezTo>
              </a:path>
            </a:pathLst>
          </a:cu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 rot="646322">
            <a:off x="1600200" y="4171950"/>
            <a:ext cx="1884363" cy="9858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>
                <a:solidFill>
                  <a:srgbClr val="FF0000"/>
                </a:solidFill>
              </a:rPr>
              <a:t>světelný zdroj</a:t>
            </a:r>
          </a:p>
        </p:txBody>
      </p:sp>
      <p:sp>
        <p:nvSpPr>
          <p:cNvPr id="34" name="Volný tvar 33"/>
          <p:cNvSpPr/>
          <p:nvPr/>
        </p:nvSpPr>
        <p:spPr>
          <a:xfrm>
            <a:off x="4727575" y="5732463"/>
            <a:ext cx="466725" cy="290512"/>
          </a:xfrm>
          <a:custGeom>
            <a:avLst/>
            <a:gdLst>
              <a:gd name="connsiteX0" fmla="*/ 0 w 480448"/>
              <a:gd name="connsiteY0" fmla="*/ 468265 h 514760"/>
              <a:gd name="connsiteX1" fmla="*/ 46495 w 480448"/>
              <a:gd name="connsiteY1" fmla="*/ 452767 h 514760"/>
              <a:gd name="connsiteX2" fmla="*/ 154983 w 480448"/>
              <a:gd name="connsiteY2" fmla="*/ 359777 h 514760"/>
              <a:gd name="connsiteX3" fmla="*/ 247973 w 480448"/>
              <a:gd name="connsiteY3" fmla="*/ 297784 h 514760"/>
              <a:gd name="connsiteX4" fmla="*/ 294468 w 480448"/>
              <a:gd name="connsiteY4" fmla="*/ 266787 h 514760"/>
              <a:gd name="connsiteX5" fmla="*/ 340963 w 480448"/>
              <a:gd name="connsiteY5" fmla="*/ 235790 h 514760"/>
              <a:gd name="connsiteX6" fmla="*/ 371960 w 480448"/>
              <a:gd name="connsiteY6" fmla="*/ 142800 h 514760"/>
              <a:gd name="connsiteX7" fmla="*/ 387458 w 480448"/>
              <a:gd name="connsiteY7" fmla="*/ 96306 h 514760"/>
              <a:gd name="connsiteX8" fmla="*/ 325465 w 480448"/>
              <a:gd name="connsiteY8" fmla="*/ 18814 h 514760"/>
              <a:gd name="connsiteX9" fmla="*/ 278970 w 480448"/>
              <a:gd name="connsiteY9" fmla="*/ 65309 h 514760"/>
              <a:gd name="connsiteX10" fmla="*/ 232475 w 480448"/>
              <a:gd name="connsiteY10" fmla="*/ 189295 h 514760"/>
              <a:gd name="connsiteX11" fmla="*/ 216977 w 480448"/>
              <a:gd name="connsiteY11" fmla="*/ 251289 h 514760"/>
              <a:gd name="connsiteX12" fmla="*/ 185980 w 480448"/>
              <a:gd name="connsiteY12" fmla="*/ 344278 h 514760"/>
              <a:gd name="connsiteX13" fmla="*/ 154983 w 480448"/>
              <a:gd name="connsiteY13" fmla="*/ 468265 h 514760"/>
              <a:gd name="connsiteX14" fmla="*/ 232475 w 480448"/>
              <a:gd name="connsiteY14" fmla="*/ 375275 h 514760"/>
              <a:gd name="connsiteX15" fmla="*/ 278970 w 480448"/>
              <a:gd name="connsiteY15" fmla="*/ 390773 h 514760"/>
              <a:gd name="connsiteX16" fmla="*/ 232475 w 480448"/>
              <a:gd name="connsiteY16" fmla="*/ 421770 h 514760"/>
              <a:gd name="connsiteX17" fmla="*/ 247973 w 480448"/>
              <a:gd name="connsiteY17" fmla="*/ 468265 h 514760"/>
              <a:gd name="connsiteX18" fmla="*/ 340963 w 480448"/>
              <a:gd name="connsiteY18" fmla="*/ 514760 h 514760"/>
              <a:gd name="connsiteX19" fmla="*/ 464949 w 480448"/>
              <a:gd name="connsiteY19" fmla="*/ 437268 h 514760"/>
              <a:gd name="connsiteX20" fmla="*/ 480448 w 480448"/>
              <a:gd name="connsiteY20" fmla="*/ 421770 h 51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0448" h="514760">
                <a:moveTo>
                  <a:pt x="0" y="468265"/>
                </a:moveTo>
                <a:cubicBezTo>
                  <a:pt x="15498" y="463099"/>
                  <a:pt x="32311" y="460872"/>
                  <a:pt x="46495" y="452767"/>
                </a:cubicBezTo>
                <a:cubicBezTo>
                  <a:pt x="139390" y="399684"/>
                  <a:pt x="78880" y="418968"/>
                  <a:pt x="154983" y="359777"/>
                </a:cubicBezTo>
                <a:cubicBezTo>
                  <a:pt x="184389" y="336906"/>
                  <a:pt x="216976" y="318448"/>
                  <a:pt x="247973" y="297784"/>
                </a:cubicBezTo>
                <a:lnTo>
                  <a:pt x="294468" y="266787"/>
                </a:lnTo>
                <a:lnTo>
                  <a:pt x="340963" y="235790"/>
                </a:lnTo>
                <a:lnTo>
                  <a:pt x="371960" y="142800"/>
                </a:lnTo>
                <a:lnTo>
                  <a:pt x="387458" y="96306"/>
                </a:lnTo>
                <a:cubicBezTo>
                  <a:pt x="381377" y="71983"/>
                  <a:pt x="381906" y="0"/>
                  <a:pt x="325465" y="18814"/>
                </a:cubicBezTo>
                <a:cubicBezTo>
                  <a:pt x="304672" y="25745"/>
                  <a:pt x="294468" y="49811"/>
                  <a:pt x="278970" y="65309"/>
                </a:cubicBezTo>
                <a:cubicBezTo>
                  <a:pt x="262591" y="106257"/>
                  <a:pt x="244624" y="146774"/>
                  <a:pt x="232475" y="189295"/>
                </a:cubicBezTo>
                <a:cubicBezTo>
                  <a:pt x="226623" y="209776"/>
                  <a:pt x="223098" y="230887"/>
                  <a:pt x="216977" y="251289"/>
                </a:cubicBezTo>
                <a:cubicBezTo>
                  <a:pt x="207588" y="282584"/>
                  <a:pt x="193904" y="312580"/>
                  <a:pt x="185980" y="344278"/>
                </a:cubicBezTo>
                <a:cubicBezTo>
                  <a:pt x="175648" y="385607"/>
                  <a:pt x="131352" y="503711"/>
                  <a:pt x="154983" y="468265"/>
                </a:cubicBezTo>
                <a:cubicBezTo>
                  <a:pt x="198138" y="403533"/>
                  <a:pt x="172809" y="434941"/>
                  <a:pt x="232475" y="375275"/>
                </a:cubicBezTo>
                <a:cubicBezTo>
                  <a:pt x="247973" y="380441"/>
                  <a:pt x="278970" y="374436"/>
                  <a:pt x="278970" y="390773"/>
                </a:cubicBezTo>
                <a:cubicBezTo>
                  <a:pt x="278970" y="409400"/>
                  <a:pt x="239393" y="404476"/>
                  <a:pt x="232475" y="421770"/>
                </a:cubicBezTo>
                <a:cubicBezTo>
                  <a:pt x="226408" y="436938"/>
                  <a:pt x="237768" y="455508"/>
                  <a:pt x="247973" y="468265"/>
                </a:cubicBezTo>
                <a:cubicBezTo>
                  <a:pt x="269824" y="495579"/>
                  <a:pt x="310333" y="504550"/>
                  <a:pt x="340963" y="514760"/>
                </a:cubicBezTo>
                <a:cubicBezTo>
                  <a:pt x="465988" y="473085"/>
                  <a:pt x="407641" y="513679"/>
                  <a:pt x="464949" y="437268"/>
                </a:cubicBezTo>
                <a:cubicBezTo>
                  <a:pt x="469333" y="431423"/>
                  <a:pt x="475282" y="426936"/>
                  <a:pt x="480448" y="421770"/>
                </a:cubicBezTo>
              </a:path>
            </a:pathLst>
          </a:cu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193" name="Obdélník 52"/>
          <p:cNvSpPr>
            <a:spLocks noChangeArrowheads="1"/>
          </p:cNvSpPr>
          <p:nvPr/>
        </p:nvSpPr>
        <p:spPr bwMode="auto">
          <a:xfrm rot="-4807580">
            <a:off x="5822950" y="5072063"/>
            <a:ext cx="576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>
                <a:solidFill>
                  <a:schemeClr val="bg1"/>
                </a:solidFill>
              </a:rPr>
              <a:t>α</a:t>
            </a:r>
          </a:p>
        </p:txBody>
      </p:sp>
      <p:sp>
        <p:nvSpPr>
          <p:cNvPr id="54" name="Oblouk 53"/>
          <p:cNvSpPr/>
          <p:nvPr/>
        </p:nvSpPr>
        <p:spPr>
          <a:xfrm rot="14183389">
            <a:off x="-2520156" y="5376069"/>
            <a:ext cx="446087" cy="498475"/>
          </a:xfrm>
          <a:prstGeom prst="arc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195" name="Obdélník 63"/>
          <p:cNvSpPr>
            <a:spLocks noChangeArrowheads="1"/>
          </p:cNvSpPr>
          <p:nvPr/>
        </p:nvSpPr>
        <p:spPr bwMode="auto">
          <a:xfrm rot="-4721732">
            <a:off x="6002337" y="4824413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/>
              <a:t>β</a:t>
            </a:r>
          </a:p>
        </p:txBody>
      </p:sp>
      <p:sp>
        <p:nvSpPr>
          <p:cNvPr id="69" name="Oblouk 68"/>
          <p:cNvSpPr/>
          <p:nvPr/>
        </p:nvSpPr>
        <p:spPr>
          <a:xfrm rot="4040901">
            <a:off x="12706350" y="3536950"/>
            <a:ext cx="909638" cy="54768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6" name="Vývojový diagram: zpoždění 75"/>
          <p:cNvSpPr/>
          <p:nvPr/>
        </p:nvSpPr>
        <p:spPr>
          <a:xfrm rot="9935055">
            <a:off x="5727700" y="4752975"/>
            <a:ext cx="1223963" cy="1582738"/>
          </a:xfrm>
          <a:prstGeom prst="flowChartDelay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1" name="Přímá spojovací čára 80"/>
          <p:cNvCxnSpPr/>
          <p:nvPr/>
        </p:nvCxnSpPr>
        <p:spPr>
          <a:xfrm flipV="1">
            <a:off x="5232400" y="5084763"/>
            <a:ext cx="3095625" cy="64770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3414713" y="4841875"/>
            <a:ext cx="4613275" cy="1117600"/>
            <a:chOff x="2161044" y="3900487"/>
            <a:chExt cx="4614862" cy="1118391"/>
          </a:xfrm>
        </p:grpSpPr>
        <p:cxnSp>
          <p:nvCxnSpPr>
            <p:cNvPr id="75" name="Přímá spojovací šipka 74"/>
            <p:cNvCxnSpPr>
              <a:cxnSpLocks/>
            </p:cNvCxnSpPr>
            <p:nvPr/>
          </p:nvCxnSpPr>
          <p:spPr>
            <a:xfrm>
              <a:off x="2161044" y="3900487"/>
              <a:ext cx="3509582" cy="579848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ovací šipka 86"/>
            <p:cNvCxnSpPr/>
            <p:nvPr/>
          </p:nvCxnSpPr>
          <p:spPr>
            <a:xfrm>
              <a:off x="5667450" y="4461272"/>
              <a:ext cx="1108456" cy="557606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TextovéPole 87"/>
          <p:cNvSpPr txBox="1">
            <a:spLocks noChangeArrowheads="1"/>
          </p:cNvSpPr>
          <p:nvPr/>
        </p:nvSpPr>
        <p:spPr bwMode="auto">
          <a:xfrm>
            <a:off x="6167438" y="5732463"/>
            <a:ext cx="554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sklo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7334250" y="4276725"/>
            <a:ext cx="835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vzduch</a:t>
            </a:r>
          </a:p>
        </p:txBody>
      </p:sp>
      <p:grpSp>
        <p:nvGrpSpPr>
          <p:cNvPr id="6" name="Skupina 99"/>
          <p:cNvGrpSpPr>
            <a:grpSpLocks/>
          </p:cNvGrpSpPr>
          <p:nvPr/>
        </p:nvGrpSpPr>
        <p:grpSpPr bwMode="auto">
          <a:xfrm>
            <a:off x="2495550" y="2708275"/>
            <a:ext cx="884238" cy="369888"/>
            <a:chOff x="-1980728" y="1700808"/>
            <a:chExt cx="884162" cy="369332"/>
          </a:xfrm>
        </p:grpSpPr>
        <p:sp>
          <p:nvSpPr>
            <p:cNvPr id="50217" name="Obdélník 90"/>
            <p:cNvSpPr>
              <a:spLocks noChangeArrowheads="1"/>
            </p:cNvSpPr>
            <p:nvPr/>
          </p:nvSpPr>
          <p:spPr bwMode="auto">
            <a:xfrm>
              <a:off x="-1764704" y="1700808"/>
              <a:ext cx="45878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&gt; </a:t>
              </a:r>
              <a:endParaRPr lang="el-GR" altLang="cs-CZ">
                <a:solidFill>
                  <a:schemeClr val="bg1"/>
                </a:solidFill>
              </a:endParaRPr>
            </a:p>
          </p:txBody>
        </p:sp>
        <p:sp>
          <p:nvSpPr>
            <p:cNvPr id="50218" name="Obdélník 91"/>
            <p:cNvSpPr>
              <a:spLocks noChangeArrowheads="1"/>
            </p:cNvSpPr>
            <p:nvPr/>
          </p:nvSpPr>
          <p:spPr bwMode="auto">
            <a:xfrm>
              <a:off x="-1980728" y="1700808"/>
              <a:ext cx="316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</a:p>
          </p:txBody>
        </p:sp>
        <p:sp>
          <p:nvSpPr>
            <p:cNvPr id="50219" name="Obdélník 93"/>
            <p:cNvSpPr>
              <a:spLocks noChangeArrowheads="1"/>
            </p:cNvSpPr>
            <p:nvPr/>
          </p:nvSpPr>
          <p:spPr bwMode="auto">
            <a:xfrm>
              <a:off x="-1404664" y="1700808"/>
              <a:ext cx="30809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β</a:t>
              </a:r>
            </a:p>
          </p:txBody>
        </p:sp>
      </p:grpSp>
      <p:sp>
        <p:nvSpPr>
          <p:cNvPr id="50203" name="Obdélník 94"/>
          <p:cNvSpPr>
            <a:spLocks noChangeArrowheads="1"/>
          </p:cNvSpPr>
          <p:nvPr/>
        </p:nvSpPr>
        <p:spPr bwMode="auto">
          <a:xfrm>
            <a:off x="-2124075" y="4437063"/>
            <a:ext cx="3079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/>
              <a:t>β</a:t>
            </a:r>
          </a:p>
        </p:txBody>
      </p:sp>
      <p:grpSp>
        <p:nvGrpSpPr>
          <p:cNvPr id="7" name="Skupina 49"/>
          <p:cNvGrpSpPr>
            <a:grpSpLocks/>
          </p:cNvGrpSpPr>
          <p:nvPr/>
        </p:nvGrpSpPr>
        <p:grpSpPr bwMode="auto">
          <a:xfrm>
            <a:off x="7248525" y="5084763"/>
            <a:ext cx="690563" cy="1158875"/>
            <a:chOff x="10459339" y="5081950"/>
            <a:chExt cx="690307" cy="1158875"/>
          </a:xfrm>
        </p:grpSpPr>
        <p:sp>
          <p:nvSpPr>
            <p:cNvPr id="50215" name="Obdélník 92"/>
            <p:cNvSpPr>
              <a:spLocks noChangeArrowheads="1"/>
            </p:cNvSpPr>
            <p:nvPr/>
          </p:nvSpPr>
          <p:spPr bwMode="auto">
            <a:xfrm rot="-5152133">
              <a:off x="10748803" y="5200911"/>
              <a:ext cx="431800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β</a:t>
              </a:r>
            </a:p>
          </p:txBody>
        </p:sp>
        <p:sp>
          <p:nvSpPr>
            <p:cNvPr id="97" name="Oblouk 96"/>
            <p:cNvSpPr/>
            <p:nvPr/>
          </p:nvSpPr>
          <p:spPr>
            <a:xfrm rot="7416611" flipH="1">
              <a:off x="10179034" y="5362255"/>
              <a:ext cx="1158875" cy="598266"/>
            </a:xfrm>
            <a:prstGeom prst="arc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8" name="Skupina 48"/>
          <p:cNvGrpSpPr>
            <a:grpSpLocks/>
          </p:cNvGrpSpPr>
          <p:nvPr/>
        </p:nvGrpSpPr>
        <p:grpSpPr bwMode="auto">
          <a:xfrm>
            <a:off x="5232400" y="5084763"/>
            <a:ext cx="584200" cy="908050"/>
            <a:chOff x="11111192" y="5603011"/>
            <a:chExt cx="584200" cy="908057"/>
          </a:xfrm>
        </p:grpSpPr>
        <p:sp>
          <p:nvSpPr>
            <p:cNvPr id="50213" name="Obdélník 89"/>
            <p:cNvSpPr>
              <a:spLocks noChangeArrowheads="1"/>
            </p:cNvSpPr>
            <p:nvPr/>
          </p:nvSpPr>
          <p:spPr bwMode="auto">
            <a:xfrm rot="-5670807">
              <a:off x="11220565" y="5670480"/>
              <a:ext cx="504825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</a:p>
          </p:txBody>
        </p:sp>
        <p:sp>
          <p:nvSpPr>
            <p:cNvPr id="98" name="Oblouk 97"/>
            <p:cNvSpPr/>
            <p:nvPr/>
          </p:nvSpPr>
          <p:spPr>
            <a:xfrm rot="14183389">
              <a:off x="10949264" y="5764940"/>
              <a:ext cx="908057" cy="584200"/>
            </a:xfrm>
            <a:prstGeom prst="arc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99" name="Oblouk 98"/>
          <p:cNvSpPr/>
          <p:nvPr/>
        </p:nvSpPr>
        <p:spPr>
          <a:xfrm rot="14183389">
            <a:off x="-2367756" y="5528469"/>
            <a:ext cx="446087" cy="498475"/>
          </a:xfrm>
          <a:prstGeom prst="arc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0" name="Skupina 104"/>
          <p:cNvGrpSpPr>
            <a:grpSpLocks/>
          </p:cNvGrpSpPr>
          <p:nvPr/>
        </p:nvGrpSpPr>
        <p:grpSpPr bwMode="auto">
          <a:xfrm>
            <a:off x="2424113" y="5373688"/>
            <a:ext cx="884237" cy="368300"/>
            <a:chOff x="-2124744" y="2132856"/>
            <a:chExt cx="884162" cy="369332"/>
          </a:xfrm>
        </p:grpSpPr>
        <p:sp>
          <p:nvSpPr>
            <p:cNvPr id="50210" name="Obdélník 101"/>
            <p:cNvSpPr>
              <a:spLocks noChangeArrowheads="1"/>
            </p:cNvSpPr>
            <p:nvPr/>
          </p:nvSpPr>
          <p:spPr bwMode="auto">
            <a:xfrm>
              <a:off x="-1908720" y="2132856"/>
              <a:ext cx="45878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&lt; </a:t>
              </a:r>
              <a:endParaRPr lang="el-GR" altLang="cs-CZ">
                <a:solidFill>
                  <a:schemeClr val="bg1"/>
                </a:solidFill>
              </a:endParaRPr>
            </a:p>
          </p:txBody>
        </p:sp>
        <p:sp>
          <p:nvSpPr>
            <p:cNvPr id="50211" name="Obdélník 102"/>
            <p:cNvSpPr>
              <a:spLocks noChangeArrowheads="1"/>
            </p:cNvSpPr>
            <p:nvPr/>
          </p:nvSpPr>
          <p:spPr bwMode="auto">
            <a:xfrm>
              <a:off x="-2124744" y="2132856"/>
              <a:ext cx="316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</a:p>
          </p:txBody>
        </p:sp>
        <p:sp>
          <p:nvSpPr>
            <p:cNvPr id="50212" name="Obdélník 103"/>
            <p:cNvSpPr>
              <a:spLocks noChangeArrowheads="1"/>
            </p:cNvSpPr>
            <p:nvPr/>
          </p:nvSpPr>
          <p:spPr bwMode="auto">
            <a:xfrm>
              <a:off x="-1548680" y="2132856"/>
              <a:ext cx="30809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β</a:t>
              </a:r>
            </a:p>
          </p:txBody>
        </p:sp>
      </p:grpSp>
      <p:sp>
        <p:nvSpPr>
          <p:cNvPr id="106" name="TextovéPole 105"/>
          <p:cNvSpPr txBox="1">
            <a:spLocks noChangeArrowheads="1"/>
          </p:cNvSpPr>
          <p:nvPr/>
        </p:nvSpPr>
        <p:spPr bwMode="auto">
          <a:xfrm>
            <a:off x="1919288" y="3213100"/>
            <a:ext cx="2759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lom světla ke kolmici</a:t>
            </a:r>
          </a:p>
        </p:txBody>
      </p:sp>
      <p:sp>
        <p:nvSpPr>
          <p:cNvPr id="107" name="TextovéPole 106"/>
          <p:cNvSpPr txBox="1">
            <a:spLocks noChangeArrowheads="1"/>
          </p:cNvSpPr>
          <p:nvPr/>
        </p:nvSpPr>
        <p:spPr bwMode="auto">
          <a:xfrm>
            <a:off x="1703388" y="6165850"/>
            <a:ext cx="29384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Lom světla od kolmice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8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1500"/>
                            </p:stCondLst>
                            <p:childTnLst>
                              <p:par>
                                <p:cTn id="40" presetID="55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29000"/>
                            </p:stCondLst>
                            <p:childTnLst>
                              <p:par>
                                <p:cTn id="52" presetID="5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35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37500"/>
                            </p:stCondLst>
                            <p:childTnLst>
                              <p:par>
                                <p:cTn id="72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78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88" grpId="0"/>
      <p:bldP spid="89" grpId="0"/>
      <p:bldP spid="106" grpId="0"/>
      <p:bldP spid="107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ovéPole 1"/>
          <p:cNvSpPr txBox="1">
            <a:spLocks noChangeArrowheads="1"/>
          </p:cNvSpPr>
          <p:nvPr/>
        </p:nvSpPr>
        <p:spPr bwMode="auto">
          <a:xfrm>
            <a:off x="182563" y="317500"/>
            <a:ext cx="8547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nazývají tělesa, která dobře odráží světlo?        Jsou to zrcadla.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619875" y="269875"/>
            <a:ext cx="2085975" cy="5254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  <p:sp>
        <p:nvSpPr>
          <p:cNvPr id="51204" name="TextovéPole 3"/>
          <p:cNvSpPr txBox="1">
            <a:spLocks noChangeArrowheads="1"/>
          </p:cNvSpPr>
          <p:nvPr/>
        </p:nvSpPr>
        <p:spPr bwMode="auto">
          <a:xfrm>
            <a:off x="182563" y="968375"/>
            <a:ext cx="6954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Rozdělujeme je na:    přírodní, rovinná, vypuklá a dutá.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70188" y="979488"/>
            <a:ext cx="4435475" cy="4460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  <p:sp>
        <p:nvSpPr>
          <p:cNvPr id="51206" name="TextovéPole 7"/>
          <p:cNvSpPr txBox="1">
            <a:spLocks noChangeArrowheads="1"/>
          </p:cNvSpPr>
          <p:nvPr/>
        </p:nvSpPr>
        <p:spPr bwMode="auto">
          <a:xfrm>
            <a:off x="182563" y="1554163"/>
            <a:ext cx="71389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Uveď příklad zrcadla přírodního :  klidná hladina rybníka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424363" y="1522413"/>
            <a:ext cx="2917825" cy="50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  <p:sp>
        <p:nvSpPr>
          <p:cNvPr id="51208" name="TextovéPole 13"/>
          <p:cNvSpPr txBox="1">
            <a:spLocks noChangeArrowheads="1"/>
          </p:cNvSpPr>
          <p:nvPr/>
        </p:nvSpPr>
        <p:spPr bwMode="auto">
          <a:xfrm>
            <a:off x="165100" y="2273300"/>
            <a:ext cx="115776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Uveď příklad zrcadla rovinného :  dokonale vybroušené a vyleštěné plochy, zrcadla skleněná</a:t>
            </a:r>
          </a:p>
          <a:p>
            <a:r>
              <a:rPr lang="cs-CZ" altLang="cs-CZ" sz="2400"/>
              <a:t>                                                             ( sklo pokryto tenkou vrstvou kovu )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287838" y="2222500"/>
            <a:ext cx="7470775" cy="8937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sp>
        <p:nvSpPr>
          <p:cNvPr id="51210" name="TextovéPole 22"/>
          <p:cNvSpPr txBox="1">
            <a:spLocks noChangeArrowheads="1"/>
          </p:cNvSpPr>
          <p:nvPr/>
        </p:nvSpPr>
        <p:spPr bwMode="auto">
          <a:xfrm>
            <a:off x="195263" y="3348038"/>
            <a:ext cx="11882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Uveď příklad zrcadla vypuklého :   zrcadlící se vánoční koule, vnější strana lesklé nerezové lžíce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424363" y="3322638"/>
            <a:ext cx="7681912" cy="5016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  <p:sp>
        <p:nvSpPr>
          <p:cNvPr id="51212" name="TextovéPole 24"/>
          <p:cNvSpPr txBox="1">
            <a:spLocks noChangeArrowheads="1"/>
          </p:cNvSpPr>
          <p:nvPr/>
        </p:nvSpPr>
        <p:spPr bwMode="auto">
          <a:xfrm>
            <a:off x="195263" y="4149725"/>
            <a:ext cx="82407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Uveď příklad zrcadla dutého :  vnitřní strana lesklé nerezové lžíce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4014788" y="4149725"/>
            <a:ext cx="4421187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1" grpId="0" animBg="1"/>
      <p:bldP spid="17" grpId="0" animBg="1"/>
      <p:bldP spid="24" grpId="0" animBg="1"/>
      <p:bldP spid="26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1355725" y="144463"/>
            <a:ext cx="9144000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Elipsa 1"/>
          <p:cNvSpPr/>
          <p:nvPr/>
        </p:nvSpPr>
        <p:spPr>
          <a:xfrm rot="20725039">
            <a:off x="7069138" y="1905000"/>
            <a:ext cx="2016125" cy="30241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Elipsa 2"/>
          <p:cNvSpPr/>
          <p:nvPr/>
        </p:nvSpPr>
        <p:spPr>
          <a:xfrm rot="20725039">
            <a:off x="7205663" y="2081213"/>
            <a:ext cx="1655762" cy="273685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229" name="TextovéPole 48"/>
          <p:cNvSpPr txBox="1">
            <a:spLocks noChangeArrowheads="1"/>
          </p:cNvSpPr>
          <p:nvPr/>
        </p:nvSpPr>
        <p:spPr bwMode="auto">
          <a:xfrm rot="-2382185">
            <a:off x="6811963" y="1758950"/>
            <a:ext cx="458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>
                <a:solidFill>
                  <a:schemeClr val="bg1"/>
                </a:solidFill>
              </a:rPr>
              <a:t>0</a:t>
            </a:r>
          </a:p>
          <a:p>
            <a:pPr eaLnBrk="1" hangingPunct="1"/>
            <a:r>
              <a:rPr lang="cs-CZ" altLang="cs-CZ" sz="1000">
                <a:solidFill>
                  <a:schemeClr val="bg1"/>
                </a:solidFill>
              </a:rPr>
              <a:t>360°;</a:t>
            </a:r>
          </a:p>
        </p:txBody>
      </p:sp>
      <p:sp>
        <p:nvSpPr>
          <p:cNvPr id="52230" name="TextovéPole 49"/>
          <p:cNvSpPr txBox="1">
            <a:spLocks noChangeArrowheads="1"/>
          </p:cNvSpPr>
          <p:nvPr/>
        </p:nvSpPr>
        <p:spPr bwMode="auto">
          <a:xfrm rot="361675">
            <a:off x="8123238" y="1651000"/>
            <a:ext cx="433387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000">
                <a:solidFill>
                  <a:schemeClr val="bg1"/>
                </a:solidFill>
              </a:rPr>
              <a:t>45°</a:t>
            </a:r>
          </a:p>
        </p:txBody>
      </p:sp>
      <p:sp>
        <p:nvSpPr>
          <p:cNvPr id="52231" name="TextovéPole 50"/>
          <p:cNvSpPr txBox="1">
            <a:spLocks noChangeArrowheads="1"/>
          </p:cNvSpPr>
          <p:nvPr/>
        </p:nvSpPr>
        <p:spPr bwMode="auto">
          <a:xfrm rot="3624682">
            <a:off x="9067007" y="2745581"/>
            <a:ext cx="3937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>
                <a:solidFill>
                  <a:schemeClr val="bg1"/>
                </a:solidFill>
              </a:rPr>
              <a:t>90°</a:t>
            </a:r>
            <a:r>
              <a:rPr lang="cs-CZ" altLang="cs-CZ" sz="1000"/>
              <a:t>;</a:t>
            </a:r>
          </a:p>
        </p:txBody>
      </p:sp>
      <p:sp>
        <p:nvSpPr>
          <p:cNvPr id="52232" name="TextovéPole 51"/>
          <p:cNvSpPr txBox="1">
            <a:spLocks noChangeArrowheads="1"/>
          </p:cNvSpPr>
          <p:nvPr/>
        </p:nvSpPr>
        <p:spPr bwMode="auto">
          <a:xfrm rot="-5104774">
            <a:off x="6582569" y="3058319"/>
            <a:ext cx="425450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>
                <a:solidFill>
                  <a:schemeClr val="bg1"/>
                </a:solidFill>
              </a:rPr>
              <a:t>315°</a:t>
            </a:r>
          </a:p>
        </p:txBody>
      </p:sp>
      <p:cxnSp>
        <p:nvCxnSpPr>
          <p:cNvPr id="62" name="Přímá spojovací čára 61"/>
          <p:cNvCxnSpPr/>
          <p:nvPr/>
        </p:nvCxnSpPr>
        <p:spPr>
          <a:xfrm rot="16200000" flipV="1">
            <a:off x="12875419" y="2277269"/>
            <a:ext cx="2089150" cy="1223962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blouk 64"/>
          <p:cNvSpPr/>
          <p:nvPr/>
        </p:nvSpPr>
        <p:spPr>
          <a:xfrm rot="15092730">
            <a:off x="14393069" y="2426494"/>
            <a:ext cx="576263" cy="574675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Oblouk 65"/>
          <p:cNvSpPr/>
          <p:nvPr/>
        </p:nvSpPr>
        <p:spPr>
          <a:xfrm rot="18545109">
            <a:off x="12930982" y="3118644"/>
            <a:ext cx="608012" cy="615950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236" name="Obdélník 67"/>
          <p:cNvSpPr>
            <a:spLocks noChangeArrowheads="1"/>
          </p:cNvSpPr>
          <p:nvPr/>
        </p:nvSpPr>
        <p:spPr bwMode="auto">
          <a:xfrm rot="-2543868">
            <a:off x="14255750" y="1543050"/>
            <a:ext cx="315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l-GR" altLang="cs-CZ"/>
              <a:t>α</a:t>
            </a:r>
          </a:p>
        </p:txBody>
      </p:sp>
      <p:sp>
        <p:nvSpPr>
          <p:cNvPr id="52237" name="Obdélník 68"/>
          <p:cNvSpPr>
            <a:spLocks noChangeArrowheads="1"/>
          </p:cNvSpPr>
          <p:nvPr/>
        </p:nvSpPr>
        <p:spPr bwMode="auto">
          <a:xfrm rot="19952185" flipH="1">
            <a:off x="13642975" y="1550988"/>
            <a:ext cx="685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/>
              <a:t>α</a:t>
            </a:r>
            <a:r>
              <a:rPr lang="cs-CZ" altLang="cs-CZ"/>
              <a:t>´</a:t>
            </a:r>
            <a:endParaRPr lang="el-GR" altLang="cs-CZ"/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393950" y="879475"/>
            <a:ext cx="2540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Zdroj světelného paprsku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600825" y="5157788"/>
            <a:ext cx="37131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Optická deska s úhloměrovou stupnicí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583113" y="3573463"/>
            <a:ext cx="25241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Přímočarý paprsek světla</a:t>
            </a:r>
          </a:p>
        </p:txBody>
      </p:sp>
      <p:sp>
        <p:nvSpPr>
          <p:cNvPr id="52241" name="TextovéPole 22"/>
          <p:cNvSpPr txBox="1">
            <a:spLocks noChangeArrowheads="1"/>
          </p:cNvSpPr>
          <p:nvPr/>
        </p:nvSpPr>
        <p:spPr bwMode="auto">
          <a:xfrm>
            <a:off x="4116388" y="328613"/>
            <a:ext cx="58499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Jak se odráží světelné paprsky dopadající na rovinné zrcadlo</a:t>
            </a:r>
            <a:r>
              <a:rPr lang="cs-CZ" altLang="cs-CZ"/>
              <a:t>?</a:t>
            </a:r>
          </a:p>
        </p:txBody>
      </p:sp>
      <p:cxnSp>
        <p:nvCxnSpPr>
          <p:cNvPr id="13" name="Přímá spojnice se šipkou 12"/>
          <p:cNvCxnSpPr>
            <a:cxnSpLocks/>
            <a:endCxn id="64" idx="0"/>
          </p:cNvCxnSpPr>
          <p:nvPr/>
        </p:nvCxnSpPr>
        <p:spPr>
          <a:xfrm>
            <a:off x="2811463" y="2038350"/>
            <a:ext cx="2940050" cy="769938"/>
          </a:xfrm>
          <a:prstGeom prst="straightConnector1">
            <a:avLst/>
          </a:prstGeom>
          <a:ln w="571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Plechovka 63"/>
          <p:cNvSpPr>
            <a:spLocks noChangeArrowheads="1"/>
          </p:cNvSpPr>
          <p:nvPr/>
        </p:nvSpPr>
        <p:spPr bwMode="auto">
          <a:xfrm rot="6224649">
            <a:off x="3271837" y="541338"/>
            <a:ext cx="1400175" cy="3663950"/>
          </a:xfrm>
          <a:prstGeom prst="can">
            <a:avLst>
              <a:gd name="adj" fmla="val 0"/>
            </a:avLst>
          </a:prstGeom>
          <a:solidFill>
            <a:schemeClr val="accent1"/>
          </a:solidFill>
          <a:ln w="25400" algn="ctr">
            <a:solidFill>
              <a:srgbClr val="385D8A"/>
            </a:solidFill>
            <a:round/>
            <a:headEnd/>
            <a:tailEnd/>
          </a:ln>
        </p:spPr>
        <p:txBody>
          <a:bodyPr rot="10800000" vert="eaVert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lt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0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844 0.01736 L 0.24518 0.1048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" y="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echovka 63"/>
          <p:cNvSpPr/>
          <p:nvPr/>
        </p:nvSpPr>
        <p:spPr>
          <a:xfrm rot="6224649">
            <a:off x="3100388" y="784225"/>
            <a:ext cx="903287" cy="3141663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1660525" y="-158750"/>
            <a:ext cx="9144000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" name="Elipsa 1"/>
          <p:cNvSpPr/>
          <p:nvPr/>
        </p:nvSpPr>
        <p:spPr>
          <a:xfrm rot="20725039">
            <a:off x="7069138" y="1905000"/>
            <a:ext cx="2016125" cy="30241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7104063" y="2924175"/>
            <a:ext cx="2087562" cy="1081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Elipsa 2"/>
          <p:cNvSpPr/>
          <p:nvPr/>
        </p:nvSpPr>
        <p:spPr>
          <a:xfrm rot="20725039">
            <a:off x="7205663" y="2081213"/>
            <a:ext cx="1655762" cy="27368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3255" name="TextovéPole 48"/>
          <p:cNvSpPr txBox="1">
            <a:spLocks noChangeArrowheads="1"/>
          </p:cNvSpPr>
          <p:nvPr/>
        </p:nvSpPr>
        <p:spPr bwMode="auto">
          <a:xfrm rot="-2382185">
            <a:off x="6811963" y="1758950"/>
            <a:ext cx="458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>
                <a:solidFill>
                  <a:schemeClr val="bg1"/>
                </a:solidFill>
              </a:rPr>
              <a:t>0</a:t>
            </a:r>
          </a:p>
          <a:p>
            <a:pPr eaLnBrk="1" hangingPunct="1"/>
            <a:r>
              <a:rPr lang="cs-CZ" altLang="cs-CZ" sz="1000">
                <a:solidFill>
                  <a:schemeClr val="bg1"/>
                </a:solidFill>
              </a:rPr>
              <a:t>360°;</a:t>
            </a:r>
          </a:p>
        </p:txBody>
      </p:sp>
      <p:sp>
        <p:nvSpPr>
          <p:cNvPr id="53256" name="TextovéPole 49"/>
          <p:cNvSpPr txBox="1">
            <a:spLocks noChangeArrowheads="1"/>
          </p:cNvSpPr>
          <p:nvPr/>
        </p:nvSpPr>
        <p:spPr bwMode="auto">
          <a:xfrm rot="361675">
            <a:off x="8123238" y="1651000"/>
            <a:ext cx="433387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000"/>
              <a:t>45°</a:t>
            </a:r>
          </a:p>
        </p:txBody>
      </p:sp>
      <p:sp>
        <p:nvSpPr>
          <p:cNvPr id="53257" name="TextovéPole 50"/>
          <p:cNvSpPr txBox="1">
            <a:spLocks noChangeArrowheads="1"/>
          </p:cNvSpPr>
          <p:nvPr/>
        </p:nvSpPr>
        <p:spPr bwMode="auto">
          <a:xfrm rot="3624682">
            <a:off x="9067007" y="2745581"/>
            <a:ext cx="3937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>
                <a:solidFill>
                  <a:schemeClr val="bg1"/>
                </a:solidFill>
              </a:rPr>
              <a:t>90°;</a:t>
            </a:r>
          </a:p>
        </p:txBody>
      </p:sp>
      <p:sp>
        <p:nvSpPr>
          <p:cNvPr id="53258" name="TextovéPole 51"/>
          <p:cNvSpPr txBox="1">
            <a:spLocks noChangeArrowheads="1"/>
          </p:cNvSpPr>
          <p:nvPr/>
        </p:nvSpPr>
        <p:spPr bwMode="auto">
          <a:xfrm rot="-5104774">
            <a:off x="6600032" y="3096418"/>
            <a:ext cx="42545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000">
                <a:solidFill>
                  <a:schemeClr val="bg1"/>
                </a:solidFill>
              </a:rPr>
              <a:t>315°</a:t>
            </a:r>
          </a:p>
        </p:txBody>
      </p:sp>
      <p:cxnSp>
        <p:nvCxnSpPr>
          <p:cNvPr id="57" name="Přímá spojovací šipka 56"/>
          <p:cNvCxnSpPr/>
          <p:nvPr/>
        </p:nvCxnSpPr>
        <p:spPr>
          <a:xfrm>
            <a:off x="2063750" y="1916113"/>
            <a:ext cx="3060700" cy="80168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/>
          <p:nvPr/>
        </p:nvCxnSpPr>
        <p:spPr>
          <a:xfrm rot="5400000" flipH="1" flipV="1">
            <a:off x="7188201" y="2263775"/>
            <a:ext cx="2025650" cy="4667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16200000" flipV="1">
            <a:off x="6743700" y="2493963"/>
            <a:ext cx="1944687" cy="1366838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Obdélník 62"/>
          <p:cNvSpPr/>
          <p:nvPr/>
        </p:nvSpPr>
        <p:spPr>
          <a:xfrm rot="19313330">
            <a:off x="7783513" y="3324225"/>
            <a:ext cx="936625" cy="28733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" name="Skupina 39"/>
          <p:cNvGrpSpPr>
            <a:grpSpLocks/>
          </p:cNvGrpSpPr>
          <p:nvPr/>
        </p:nvGrpSpPr>
        <p:grpSpPr bwMode="auto">
          <a:xfrm>
            <a:off x="7464425" y="2997200"/>
            <a:ext cx="576263" cy="574675"/>
            <a:chOff x="10044608" y="2420888"/>
            <a:chExt cx="576263" cy="574675"/>
          </a:xfrm>
        </p:grpSpPr>
        <p:sp>
          <p:nvSpPr>
            <p:cNvPr id="65" name="Oblouk 64"/>
            <p:cNvSpPr/>
            <p:nvPr/>
          </p:nvSpPr>
          <p:spPr>
            <a:xfrm rot="15092730">
              <a:off x="10045402" y="2420094"/>
              <a:ext cx="574675" cy="576263"/>
            </a:xfrm>
            <a:prstGeom prst="arc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289" name="Obdélník 67"/>
            <p:cNvSpPr>
              <a:spLocks noChangeArrowheads="1"/>
            </p:cNvSpPr>
            <p:nvPr/>
          </p:nvSpPr>
          <p:spPr bwMode="auto">
            <a:xfrm rot="-2543868">
              <a:off x="10055460" y="2479237"/>
              <a:ext cx="315913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/>
                <a:t>α</a:t>
              </a:r>
            </a:p>
          </p:txBody>
        </p:sp>
      </p:grpSp>
      <p:grpSp>
        <p:nvGrpSpPr>
          <p:cNvPr id="6" name="Skupina 40"/>
          <p:cNvGrpSpPr>
            <a:grpSpLocks/>
          </p:cNvGrpSpPr>
          <p:nvPr/>
        </p:nvGrpSpPr>
        <p:grpSpPr bwMode="auto">
          <a:xfrm>
            <a:off x="7608888" y="2924175"/>
            <a:ext cx="614362" cy="608013"/>
            <a:chOff x="10455565" y="1610420"/>
            <a:chExt cx="614362" cy="608013"/>
          </a:xfrm>
        </p:grpSpPr>
        <p:sp>
          <p:nvSpPr>
            <p:cNvPr id="66" name="Oblouk 65"/>
            <p:cNvSpPr/>
            <p:nvPr/>
          </p:nvSpPr>
          <p:spPr>
            <a:xfrm rot="18545109">
              <a:off x="10458739" y="1607246"/>
              <a:ext cx="608013" cy="614362"/>
            </a:xfrm>
            <a:prstGeom prst="arc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287" name="Obdélník 68"/>
            <p:cNvSpPr>
              <a:spLocks noChangeArrowheads="1"/>
            </p:cNvSpPr>
            <p:nvPr/>
          </p:nvSpPr>
          <p:spPr bwMode="auto">
            <a:xfrm rot="-1647815">
              <a:off x="10612310" y="1696545"/>
              <a:ext cx="384175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el-GR" altLang="cs-CZ"/>
                <a:t>α</a:t>
              </a:r>
              <a:r>
                <a:rPr lang="cs-CZ" altLang="cs-CZ"/>
                <a:t>´</a:t>
              </a:r>
              <a:endParaRPr lang="el-GR" altLang="cs-CZ"/>
            </a:p>
          </p:txBody>
        </p:sp>
      </p:grpSp>
      <p:cxnSp>
        <p:nvCxnSpPr>
          <p:cNvPr id="91" name="Přímá spojovací šipka 90"/>
          <p:cNvCxnSpPr/>
          <p:nvPr/>
        </p:nvCxnSpPr>
        <p:spPr>
          <a:xfrm flipV="1">
            <a:off x="5159375" y="3716338"/>
            <a:ext cx="2808288" cy="2889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ovéPole 92"/>
          <p:cNvSpPr txBox="1">
            <a:spLocks noChangeArrowheads="1"/>
          </p:cNvSpPr>
          <p:nvPr/>
        </p:nvSpPr>
        <p:spPr bwMode="auto">
          <a:xfrm>
            <a:off x="3359150" y="3860800"/>
            <a:ext cx="1666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Rovinné zrcadlo</a:t>
            </a:r>
          </a:p>
        </p:txBody>
      </p:sp>
      <p:sp>
        <p:nvSpPr>
          <p:cNvPr id="53267" name="Obdélník 93"/>
          <p:cNvSpPr>
            <a:spLocks noChangeArrowheads="1"/>
          </p:cNvSpPr>
          <p:nvPr/>
        </p:nvSpPr>
        <p:spPr bwMode="auto">
          <a:xfrm rot="-159973">
            <a:off x="2935288" y="487363"/>
            <a:ext cx="498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>
                <a:solidFill>
                  <a:schemeClr val="bg1"/>
                </a:solidFill>
              </a:rPr>
              <a:t>α</a:t>
            </a:r>
          </a:p>
        </p:txBody>
      </p:sp>
      <p:sp>
        <p:nvSpPr>
          <p:cNvPr id="53268" name="TextovéPole 94"/>
          <p:cNvSpPr txBox="1">
            <a:spLocks noChangeArrowheads="1"/>
          </p:cNvSpPr>
          <p:nvPr/>
        </p:nvSpPr>
        <p:spPr bwMode="auto">
          <a:xfrm>
            <a:off x="2424113" y="476250"/>
            <a:ext cx="596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úhel</a:t>
            </a:r>
          </a:p>
        </p:txBody>
      </p:sp>
      <p:sp>
        <p:nvSpPr>
          <p:cNvPr id="96" name="TextovéPole 95"/>
          <p:cNvSpPr txBox="1">
            <a:spLocks noChangeArrowheads="1"/>
          </p:cNvSpPr>
          <p:nvPr/>
        </p:nvSpPr>
        <p:spPr bwMode="auto">
          <a:xfrm>
            <a:off x="3216275" y="476250"/>
            <a:ext cx="1492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- úhel dopadu</a:t>
            </a:r>
          </a:p>
        </p:txBody>
      </p:sp>
      <p:sp>
        <p:nvSpPr>
          <p:cNvPr id="53270" name="TextovéPole 96"/>
          <p:cNvSpPr txBox="1">
            <a:spLocks noChangeArrowheads="1"/>
          </p:cNvSpPr>
          <p:nvPr/>
        </p:nvSpPr>
        <p:spPr bwMode="auto">
          <a:xfrm>
            <a:off x="2424113" y="836613"/>
            <a:ext cx="596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úhel</a:t>
            </a:r>
          </a:p>
        </p:txBody>
      </p:sp>
      <p:sp>
        <p:nvSpPr>
          <p:cNvPr id="53271" name="Obdélník 97"/>
          <p:cNvSpPr>
            <a:spLocks noChangeArrowheads="1"/>
          </p:cNvSpPr>
          <p:nvPr/>
        </p:nvSpPr>
        <p:spPr bwMode="auto">
          <a:xfrm>
            <a:off x="2927350" y="836613"/>
            <a:ext cx="4460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>
                <a:solidFill>
                  <a:schemeClr val="bg1"/>
                </a:solidFill>
              </a:rPr>
              <a:t>α</a:t>
            </a:r>
          </a:p>
        </p:txBody>
      </p:sp>
      <p:sp>
        <p:nvSpPr>
          <p:cNvPr id="53272" name="TextovéPole 98"/>
          <p:cNvSpPr txBox="1">
            <a:spLocks noChangeArrowheads="1"/>
          </p:cNvSpPr>
          <p:nvPr/>
        </p:nvSpPr>
        <p:spPr bwMode="auto">
          <a:xfrm>
            <a:off x="3071813" y="836613"/>
            <a:ext cx="611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´</a:t>
            </a:r>
          </a:p>
        </p:txBody>
      </p:sp>
      <p:sp>
        <p:nvSpPr>
          <p:cNvPr id="100" name="TextovéPole 99"/>
          <p:cNvSpPr txBox="1">
            <a:spLocks noChangeArrowheads="1"/>
          </p:cNvSpPr>
          <p:nvPr/>
        </p:nvSpPr>
        <p:spPr bwMode="auto">
          <a:xfrm>
            <a:off x="3216275" y="836613"/>
            <a:ext cx="14144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- úhel odrazu</a:t>
            </a:r>
          </a:p>
        </p:txBody>
      </p:sp>
      <p:sp>
        <p:nvSpPr>
          <p:cNvPr id="102" name="Volný tvar 101"/>
          <p:cNvSpPr/>
          <p:nvPr/>
        </p:nvSpPr>
        <p:spPr>
          <a:xfrm rot="20979619">
            <a:off x="7485063" y="2376488"/>
            <a:ext cx="328612" cy="271462"/>
          </a:xfrm>
          <a:custGeom>
            <a:avLst/>
            <a:gdLst>
              <a:gd name="connsiteX0" fmla="*/ 0 w 394138"/>
              <a:gd name="connsiteY0" fmla="*/ 498390 h 561452"/>
              <a:gd name="connsiteX1" fmla="*/ 94593 w 394138"/>
              <a:gd name="connsiteY1" fmla="*/ 403797 h 561452"/>
              <a:gd name="connsiteX2" fmla="*/ 141889 w 394138"/>
              <a:gd name="connsiteY2" fmla="*/ 372266 h 561452"/>
              <a:gd name="connsiteX3" fmla="*/ 220717 w 394138"/>
              <a:gd name="connsiteY3" fmla="*/ 277673 h 561452"/>
              <a:gd name="connsiteX4" fmla="*/ 268013 w 394138"/>
              <a:gd name="connsiteY4" fmla="*/ 246142 h 561452"/>
              <a:gd name="connsiteX5" fmla="*/ 315310 w 394138"/>
              <a:gd name="connsiteY5" fmla="*/ 151549 h 561452"/>
              <a:gd name="connsiteX6" fmla="*/ 331075 w 394138"/>
              <a:gd name="connsiteY6" fmla="*/ 104252 h 561452"/>
              <a:gd name="connsiteX7" fmla="*/ 315310 w 394138"/>
              <a:gd name="connsiteY7" fmla="*/ 25424 h 561452"/>
              <a:gd name="connsiteX8" fmla="*/ 268013 w 394138"/>
              <a:gd name="connsiteY8" fmla="*/ 9659 h 561452"/>
              <a:gd name="connsiteX9" fmla="*/ 204951 w 394138"/>
              <a:gd name="connsiteY9" fmla="*/ 104252 h 561452"/>
              <a:gd name="connsiteX10" fmla="*/ 126124 w 394138"/>
              <a:gd name="connsiteY10" fmla="*/ 340735 h 561452"/>
              <a:gd name="connsiteX11" fmla="*/ 94593 w 394138"/>
              <a:gd name="connsiteY11" fmla="*/ 435328 h 561452"/>
              <a:gd name="connsiteX12" fmla="*/ 78827 w 394138"/>
              <a:gd name="connsiteY12" fmla="*/ 529921 h 561452"/>
              <a:gd name="connsiteX13" fmla="*/ 110358 w 394138"/>
              <a:gd name="connsiteY13" fmla="*/ 435328 h 561452"/>
              <a:gd name="connsiteX14" fmla="*/ 126124 w 394138"/>
              <a:gd name="connsiteY14" fmla="*/ 388031 h 561452"/>
              <a:gd name="connsiteX15" fmla="*/ 189186 w 394138"/>
              <a:gd name="connsiteY15" fmla="*/ 451093 h 561452"/>
              <a:gd name="connsiteX16" fmla="*/ 126124 w 394138"/>
              <a:gd name="connsiteY16" fmla="*/ 466859 h 561452"/>
              <a:gd name="connsiteX17" fmla="*/ 141889 w 394138"/>
              <a:gd name="connsiteY17" fmla="*/ 514156 h 561452"/>
              <a:gd name="connsiteX18" fmla="*/ 236482 w 394138"/>
              <a:gd name="connsiteY18" fmla="*/ 561452 h 561452"/>
              <a:gd name="connsiteX19" fmla="*/ 283779 w 394138"/>
              <a:gd name="connsiteY19" fmla="*/ 545687 h 561452"/>
              <a:gd name="connsiteX20" fmla="*/ 394138 w 394138"/>
              <a:gd name="connsiteY20" fmla="*/ 435328 h 56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94138" h="561452">
                <a:moveTo>
                  <a:pt x="0" y="498390"/>
                </a:moveTo>
                <a:cubicBezTo>
                  <a:pt x="31531" y="466859"/>
                  <a:pt x="57491" y="428532"/>
                  <a:pt x="94593" y="403797"/>
                </a:cubicBezTo>
                <a:cubicBezTo>
                  <a:pt x="110358" y="393287"/>
                  <a:pt x="127333" y="384396"/>
                  <a:pt x="141889" y="372266"/>
                </a:cubicBezTo>
                <a:cubicBezTo>
                  <a:pt x="296858" y="243124"/>
                  <a:pt x="96702" y="401688"/>
                  <a:pt x="220717" y="277673"/>
                </a:cubicBezTo>
                <a:cubicBezTo>
                  <a:pt x="234115" y="264275"/>
                  <a:pt x="252248" y="256652"/>
                  <a:pt x="268013" y="246142"/>
                </a:cubicBezTo>
                <a:cubicBezTo>
                  <a:pt x="307644" y="127252"/>
                  <a:pt x="254183" y="273805"/>
                  <a:pt x="315310" y="151549"/>
                </a:cubicBezTo>
                <a:cubicBezTo>
                  <a:pt x="322742" y="136685"/>
                  <a:pt x="325820" y="120018"/>
                  <a:pt x="331075" y="104252"/>
                </a:cubicBezTo>
                <a:cubicBezTo>
                  <a:pt x="325820" y="77976"/>
                  <a:pt x="330174" y="47720"/>
                  <a:pt x="315310" y="25424"/>
                </a:cubicBezTo>
                <a:cubicBezTo>
                  <a:pt x="306092" y="11597"/>
                  <a:pt x="281536" y="0"/>
                  <a:pt x="268013" y="9659"/>
                </a:cubicBezTo>
                <a:cubicBezTo>
                  <a:pt x="237176" y="31685"/>
                  <a:pt x="204951" y="104252"/>
                  <a:pt x="204951" y="104252"/>
                </a:cubicBezTo>
                <a:lnTo>
                  <a:pt x="126124" y="340735"/>
                </a:lnTo>
                <a:cubicBezTo>
                  <a:pt x="126120" y="340746"/>
                  <a:pt x="94595" y="435317"/>
                  <a:pt x="94593" y="435328"/>
                </a:cubicBezTo>
                <a:cubicBezTo>
                  <a:pt x="89338" y="466859"/>
                  <a:pt x="46861" y="529921"/>
                  <a:pt x="78827" y="529921"/>
                </a:cubicBezTo>
                <a:cubicBezTo>
                  <a:pt x="112064" y="529921"/>
                  <a:pt x="99848" y="466859"/>
                  <a:pt x="110358" y="435328"/>
                </a:cubicBezTo>
                <a:lnTo>
                  <a:pt x="126124" y="388031"/>
                </a:lnTo>
                <a:cubicBezTo>
                  <a:pt x="134532" y="390834"/>
                  <a:pt x="222818" y="406250"/>
                  <a:pt x="189186" y="451093"/>
                </a:cubicBezTo>
                <a:cubicBezTo>
                  <a:pt x="176185" y="468427"/>
                  <a:pt x="147145" y="461604"/>
                  <a:pt x="126124" y="466859"/>
                </a:cubicBezTo>
                <a:cubicBezTo>
                  <a:pt x="131379" y="482625"/>
                  <a:pt x="131508" y="501179"/>
                  <a:pt x="141889" y="514156"/>
                </a:cubicBezTo>
                <a:cubicBezTo>
                  <a:pt x="164116" y="541939"/>
                  <a:pt x="205325" y="551067"/>
                  <a:pt x="236482" y="561452"/>
                </a:cubicBezTo>
                <a:cubicBezTo>
                  <a:pt x="252248" y="556197"/>
                  <a:pt x="270484" y="555658"/>
                  <a:pt x="283779" y="545687"/>
                </a:cubicBezTo>
                <a:lnTo>
                  <a:pt x="394138" y="435328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04" name="Přímá spojovací šipka 103"/>
          <p:cNvCxnSpPr/>
          <p:nvPr/>
        </p:nvCxnSpPr>
        <p:spPr>
          <a:xfrm rot="10800000" flipV="1">
            <a:off x="7032625" y="1125538"/>
            <a:ext cx="741363" cy="554037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TextovéPole 105"/>
          <p:cNvSpPr txBox="1">
            <a:spLocks noChangeArrowheads="1"/>
          </p:cNvSpPr>
          <p:nvPr/>
        </p:nvSpPr>
        <p:spPr bwMode="auto">
          <a:xfrm>
            <a:off x="7896225" y="765175"/>
            <a:ext cx="1698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Kolmice dopadu</a:t>
            </a:r>
          </a:p>
        </p:txBody>
      </p:sp>
      <p:grpSp>
        <p:nvGrpSpPr>
          <p:cNvPr id="7" name="Skupina 111"/>
          <p:cNvGrpSpPr>
            <a:grpSpLocks/>
          </p:cNvGrpSpPr>
          <p:nvPr/>
        </p:nvGrpSpPr>
        <p:grpSpPr bwMode="auto">
          <a:xfrm>
            <a:off x="2279650" y="4581525"/>
            <a:ext cx="2343150" cy="368300"/>
            <a:chOff x="755576" y="4581128"/>
            <a:chExt cx="2342471" cy="369332"/>
          </a:xfrm>
        </p:grpSpPr>
        <p:sp>
          <p:nvSpPr>
            <p:cNvPr id="53282" name="TextovéPole 106"/>
            <p:cNvSpPr txBox="1">
              <a:spLocks noChangeArrowheads="1"/>
            </p:cNvSpPr>
            <p:nvPr/>
          </p:nvSpPr>
          <p:spPr bwMode="auto">
            <a:xfrm>
              <a:off x="755576" y="4581128"/>
              <a:ext cx="59663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úhel</a:t>
              </a:r>
            </a:p>
          </p:txBody>
        </p:sp>
        <p:sp>
          <p:nvSpPr>
            <p:cNvPr id="53283" name="Obdélník 107"/>
            <p:cNvSpPr>
              <a:spLocks noChangeArrowheads="1"/>
            </p:cNvSpPr>
            <p:nvPr/>
          </p:nvSpPr>
          <p:spPr bwMode="auto">
            <a:xfrm flipH="1">
              <a:off x="1331640" y="4581128"/>
              <a:ext cx="68628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  <a:r>
                <a:rPr lang="cs-CZ" altLang="cs-CZ">
                  <a:solidFill>
                    <a:schemeClr val="bg1"/>
                  </a:solidFill>
                </a:rPr>
                <a:t> </a:t>
              </a:r>
              <a:endParaRPr lang="el-GR" altLang="cs-CZ">
                <a:solidFill>
                  <a:schemeClr val="bg1"/>
                </a:solidFill>
              </a:endParaRPr>
            </a:p>
          </p:txBody>
        </p:sp>
        <p:sp>
          <p:nvSpPr>
            <p:cNvPr id="53284" name="Obdélník 108"/>
            <p:cNvSpPr>
              <a:spLocks noChangeArrowheads="1"/>
            </p:cNvSpPr>
            <p:nvPr/>
          </p:nvSpPr>
          <p:spPr bwMode="auto">
            <a:xfrm flipH="1">
              <a:off x="2411760" y="4581128"/>
              <a:ext cx="68628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el-GR" altLang="cs-CZ">
                  <a:solidFill>
                    <a:schemeClr val="bg1"/>
                  </a:solidFill>
                </a:rPr>
                <a:t>α</a:t>
              </a:r>
              <a:r>
                <a:rPr lang="cs-CZ" altLang="cs-CZ">
                  <a:solidFill>
                    <a:schemeClr val="bg1"/>
                  </a:solidFill>
                </a:rPr>
                <a:t>´</a:t>
              </a:r>
              <a:endParaRPr lang="el-GR" altLang="cs-CZ">
                <a:solidFill>
                  <a:schemeClr val="bg1"/>
                </a:solidFill>
              </a:endParaRPr>
            </a:p>
          </p:txBody>
        </p:sp>
        <p:sp>
          <p:nvSpPr>
            <p:cNvPr id="53285" name="TextovéPole 109"/>
            <p:cNvSpPr txBox="1">
              <a:spLocks noChangeArrowheads="1"/>
            </p:cNvSpPr>
            <p:nvPr/>
          </p:nvSpPr>
          <p:spPr bwMode="auto">
            <a:xfrm>
              <a:off x="1619672" y="4581128"/>
              <a:ext cx="87716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=  úhlu </a:t>
              </a:r>
            </a:p>
          </p:txBody>
        </p:sp>
      </p:grpSp>
      <p:sp>
        <p:nvSpPr>
          <p:cNvPr id="53278" name="TextovéPole 112"/>
          <p:cNvSpPr txBox="1">
            <a:spLocks noChangeArrowheads="1"/>
          </p:cNvSpPr>
          <p:nvPr/>
        </p:nvSpPr>
        <p:spPr bwMode="auto">
          <a:xfrm rot="10800000" flipV="1">
            <a:off x="2063750" y="5013325"/>
            <a:ext cx="38147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000">
                <a:solidFill>
                  <a:schemeClr val="bg1"/>
                </a:solidFill>
              </a:rPr>
              <a:t>Jak zní zákon odrazu světla ?</a:t>
            </a:r>
          </a:p>
        </p:txBody>
      </p:sp>
      <p:sp>
        <p:nvSpPr>
          <p:cNvPr id="53279" name="TextovéPole 113"/>
          <p:cNvSpPr txBox="1">
            <a:spLocks noChangeArrowheads="1"/>
          </p:cNvSpPr>
          <p:nvPr/>
        </p:nvSpPr>
        <p:spPr bwMode="auto">
          <a:xfrm>
            <a:off x="2063750" y="5516563"/>
            <a:ext cx="60086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>
                <a:solidFill>
                  <a:schemeClr val="bg1"/>
                </a:solidFill>
              </a:rPr>
              <a:t>Úhel odrazu se rovná úhlu dopadu.</a:t>
            </a:r>
          </a:p>
        </p:txBody>
      </p:sp>
      <p:sp>
        <p:nvSpPr>
          <p:cNvPr id="38" name="Obdélník 37"/>
          <p:cNvSpPr/>
          <p:nvPr/>
        </p:nvSpPr>
        <p:spPr>
          <a:xfrm rot="964532">
            <a:off x="1944688" y="1860550"/>
            <a:ext cx="37068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084388" y="5541963"/>
            <a:ext cx="6149975" cy="5857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0.27825 -0.10579 L 0.2336 0.11667 " pathEditMode="relative" rAng="0" ptsTypes="AA">
                                      <p:cBhvr>
                                        <p:cTn id="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" y="111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6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6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1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6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51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76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96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93" grpId="0"/>
      <p:bldP spid="96" grpId="0"/>
      <p:bldP spid="100" grpId="0"/>
      <p:bldP spid="106" grpId="0"/>
      <p:bldP spid="16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808663" y="0"/>
            <a:ext cx="4859337" cy="530066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6" name="Elipsa 35"/>
          <p:cNvSpPr/>
          <p:nvPr/>
        </p:nvSpPr>
        <p:spPr>
          <a:xfrm rot="19941191">
            <a:off x="8426450" y="1216025"/>
            <a:ext cx="492125" cy="804863"/>
          </a:xfrm>
          <a:prstGeom prst="ellipse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Volný tvar 34"/>
          <p:cNvSpPr/>
          <p:nvPr/>
        </p:nvSpPr>
        <p:spPr>
          <a:xfrm rot="20383814">
            <a:off x="2327275" y="2338388"/>
            <a:ext cx="6651625" cy="774700"/>
          </a:xfrm>
          <a:custGeom>
            <a:avLst/>
            <a:gdLst>
              <a:gd name="connsiteX0" fmla="*/ 0 w 6538018"/>
              <a:gd name="connsiteY0" fmla="*/ 0 h 657951"/>
              <a:gd name="connsiteX1" fmla="*/ 6538018 w 6538018"/>
              <a:gd name="connsiteY1" fmla="*/ 0 h 657951"/>
              <a:gd name="connsiteX2" fmla="*/ 6538018 w 6538018"/>
              <a:gd name="connsiteY2" fmla="*/ 657951 h 657951"/>
              <a:gd name="connsiteX3" fmla="*/ 0 w 6538018"/>
              <a:gd name="connsiteY3" fmla="*/ 657951 h 657951"/>
              <a:gd name="connsiteX4" fmla="*/ 0 w 6538018"/>
              <a:gd name="connsiteY4" fmla="*/ 0 h 657951"/>
              <a:gd name="connsiteX0" fmla="*/ 0 w 6538018"/>
              <a:gd name="connsiteY0" fmla="*/ 0 h 657951"/>
              <a:gd name="connsiteX1" fmla="*/ 6538018 w 6538018"/>
              <a:gd name="connsiteY1" fmla="*/ 0 h 657951"/>
              <a:gd name="connsiteX2" fmla="*/ 6538018 w 6538018"/>
              <a:gd name="connsiteY2" fmla="*/ 657951 h 657951"/>
              <a:gd name="connsiteX3" fmla="*/ 30304 w 6538018"/>
              <a:gd name="connsiteY3" fmla="*/ 633432 h 657951"/>
              <a:gd name="connsiteX4" fmla="*/ 0 w 6538018"/>
              <a:gd name="connsiteY4" fmla="*/ 0 h 657951"/>
              <a:gd name="connsiteX0" fmla="*/ 0 w 6650444"/>
              <a:gd name="connsiteY0" fmla="*/ 0 h 688678"/>
              <a:gd name="connsiteX1" fmla="*/ 6650444 w 6650444"/>
              <a:gd name="connsiteY1" fmla="*/ 30727 h 688678"/>
              <a:gd name="connsiteX2" fmla="*/ 6650444 w 6650444"/>
              <a:gd name="connsiteY2" fmla="*/ 688678 h 688678"/>
              <a:gd name="connsiteX3" fmla="*/ 142730 w 6650444"/>
              <a:gd name="connsiteY3" fmla="*/ 664159 h 688678"/>
              <a:gd name="connsiteX4" fmla="*/ 0 w 6650444"/>
              <a:gd name="connsiteY4" fmla="*/ 0 h 688678"/>
              <a:gd name="connsiteX0" fmla="*/ 0 w 6650444"/>
              <a:gd name="connsiteY0" fmla="*/ 85956 h 774634"/>
              <a:gd name="connsiteX1" fmla="*/ 6539491 w 6650444"/>
              <a:gd name="connsiteY1" fmla="*/ 0 h 774634"/>
              <a:gd name="connsiteX2" fmla="*/ 6650444 w 6650444"/>
              <a:gd name="connsiteY2" fmla="*/ 774634 h 774634"/>
              <a:gd name="connsiteX3" fmla="*/ 142730 w 6650444"/>
              <a:gd name="connsiteY3" fmla="*/ 750115 h 774634"/>
              <a:gd name="connsiteX4" fmla="*/ 0 w 6650444"/>
              <a:gd name="connsiteY4" fmla="*/ 85956 h 774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444" h="774634">
                <a:moveTo>
                  <a:pt x="0" y="85956"/>
                </a:moveTo>
                <a:lnTo>
                  <a:pt x="6539491" y="0"/>
                </a:lnTo>
                <a:lnTo>
                  <a:pt x="6650444" y="774634"/>
                </a:lnTo>
                <a:lnTo>
                  <a:pt x="142730" y="750115"/>
                </a:lnTo>
                <a:lnTo>
                  <a:pt x="0" y="85956"/>
                </a:lnTo>
                <a:close/>
              </a:path>
            </a:pathLst>
          </a:cu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Volný tvar 31"/>
          <p:cNvSpPr/>
          <p:nvPr/>
        </p:nvSpPr>
        <p:spPr>
          <a:xfrm rot="1868525">
            <a:off x="2994025" y="998538"/>
            <a:ext cx="811213" cy="3211512"/>
          </a:xfrm>
          <a:custGeom>
            <a:avLst/>
            <a:gdLst>
              <a:gd name="connsiteX0" fmla="*/ 0 w 640573"/>
              <a:gd name="connsiteY0" fmla="*/ 0 h 3024336"/>
              <a:gd name="connsiteX1" fmla="*/ 640573 w 640573"/>
              <a:gd name="connsiteY1" fmla="*/ 0 h 3024336"/>
              <a:gd name="connsiteX2" fmla="*/ 640573 w 640573"/>
              <a:gd name="connsiteY2" fmla="*/ 3024336 h 3024336"/>
              <a:gd name="connsiteX3" fmla="*/ 0 w 640573"/>
              <a:gd name="connsiteY3" fmla="*/ 3024336 h 3024336"/>
              <a:gd name="connsiteX4" fmla="*/ 0 w 640573"/>
              <a:gd name="connsiteY4" fmla="*/ 0 h 3024336"/>
              <a:gd name="connsiteX0" fmla="*/ 0 w 670192"/>
              <a:gd name="connsiteY0" fmla="*/ 0 h 3232219"/>
              <a:gd name="connsiteX1" fmla="*/ 640573 w 670192"/>
              <a:gd name="connsiteY1" fmla="*/ 0 h 3232219"/>
              <a:gd name="connsiteX2" fmla="*/ 670192 w 670192"/>
              <a:gd name="connsiteY2" fmla="*/ 3232219 h 3232219"/>
              <a:gd name="connsiteX3" fmla="*/ 0 w 670192"/>
              <a:gd name="connsiteY3" fmla="*/ 3024336 h 3232219"/>
              <a:gd name="connsiteX4" fmla="*/ 0 w 670192"/>
              <a:gd name="connsiteY4" fmla="*/ 0 h 3232219"/>
              <a:gd name="connsiteX0" fmla="*/ 0 w 670192"/>
              <a:gd name="connsiteY0" fmla="*/ 0 h 3232219"/>
              <a:gd name="connsiteX1" fmla="*/ 640573 w 670192"/>
              <a:gd name="connsiteY1" fmla="*/ 0 h 3232219"/>
              <a:gd name="connsiteX2" fmla="*/ 670192 w 670192"/>
              <a:gd name="connsiteY2" fmla="*/ 3232219 h 3232219"/>
              <a:gd name="connsiteX3" fmla="*/ 96686 w 670192"/>
              <a:gd name="connsiteY3" fmla="*/ 2982707 h 3232219"/>
              <a:gd name="connsiteX4" fmla="*/ 0 w 670192"/>
              <a:gd name="connsiteY4" fmla="*/ 0 h 3232219"/>
              <a:gd name="connsiteX0" fmla="*/ 0 w 725358"/>
              <a:gd name="connsiteY0" fmla="*/ 37480 h 3232219"/>
              <a:gd name="connsiteX1" fmla="*/ 695739 w 725358"/>
              <a:gd name="connsiteY1" fmla="*/ 0 h 3232219"/>
              <a:gd name="connsiteX2" fmla="*/ 725358 w 725358"/>
              <a:gd name="connsiteY2" fmla="*/ 3232219 h 3232219"/>
              <a:gd name="connsiteX3" fmla="*/ 151852 w 725358"/>
              <a:gd name="connsiteY3" fmla="*/ 2982707 h 3232219"/>
              <a:gd name="connsiteX4" fmla="*/ 0 w 725358"/>
              <a:gd name="connsiteY4" fmla="*/ 37480 h 3232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5358" h="3232219">
                <a:moveTo>
                  <a:pt x="0" y="37480"/>
                </a:moveTo>
                <a:lnTo>
                  <a:pt x="695739" y="0"/>
                </a:lnTo>
                <a:lnTo>
                  <a:pt x="725358" y="3232219"/>
                </a:lnTo>
                <a:lnTo>
                  <a:pt x="151852" y="2982707"/>
                </a:lnTo>
                <a:lnTo>
                  <a:pt x="0" y="37480"/>
                </a:lnTo>
                <a:close/>
              </a:path>
            </a:pathLst>
          </a:cu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278" name="TextovéPole 1"/>
          <p:cNvSpPr txBox="1">
            <a:spLocks noChangeArrowheads="1"/>
          </p:cNvSpPr>
          <p:nvPr/>
        </p:nvSpPr>
        <p:spPr bwMode="auto">
          <a:xfrm>
            <a:off x="295275" y="9525"/>
            <a:ext cx="4540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Co je to „ prasátko“  ? A jak vzniká?</a:t>
            </a:r>
          </a:p>
        </p:txBody>
      </p:sp>
      <p:sp>
        <p:nvSpPr>
          <p:cNvPr id="4" name="Elipsa 3"/>
          <p:cNvSpPr/>
          <p:nvPr/>
        </p:nvSpPr>
        <p:spPr>
          <a:xfrm rot="3277489">
            <a:off x="2143919" y="3852069"/>
            <a:ext cx="990600" cy="1793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Slunce 4"/>
          <p:cNvSpPr/>
          <p:nvPr/>
        </p:nvSpPr>
        <p:spPr>
          <a:xfrm rot="20056420">
            <a:off x="3946525" y="357188"/>
            <a:ext cx="914400" cy="914400"/>
          </a:xfrm>
          <a:prstGeom prst="sun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 rot="10800000" flipV="1">
            <a:off x="2135188" y="2924175"/>
            <a:ext cx="1727200" cy="12954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2566988" y="1412875"/>
            <a:ext cx="6049962" cy="2278063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711450" y="1557338"/>
            <a:ext cx="5976938" cy="230346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2855913" y="1773238"/>
            <a:ext cx="6048375" cy="2376487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2782888" y="1700213"/>
            <a:ext cx="5976937" cy="226060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2015331" y="1677194"/>
            <a:ext cx="3027363" cy="1635125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9256420" flipV="1">
            <a:off x="2268538" y="1882775"/>
            <a:ext cx="2592387" cy="1871663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9256420" flipV="1">
            <a:off x="2119313" y="1543050"/>
            <a:ext cx="2520950" cy="1871663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1892300" y="1582738"/>
            <a:ext cx="2801938" cy="145256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290" name="TextovéPole 36"/>
          <p:cNvSpPr txBox="1">
            <a:spLocks noChangeArrowheads="1"/>
          </p:cNvSpPr>
          <p:nvPr/>
        </p:nvSpPr>
        <p:spPr bwMode="auto">
          <a:xfrm>
            <a:off x="1031875" y="5710238"/>
            <a:ext cx="103568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Je to lidový výraz pro odraz svazku rovnoběžných slunečních paprsků na rovinném</a:t>
            </a:r>
          </a:p>
          <a:p>
            <a:pPr eaLnBrk="1" hangingPunct="1"/>
            <a:r>
              <a:rPr lang="cs-CZ" altLang="cs-CZ" sz="2400"/>
              <a:t>rozhraní zrcadla</a:t>
            </a:r>
            <a:r>
              <a:rPr lang="cs-CZ" altLang="cs-CZ"/>
              <a:t>.</a:t>
            </a:r>
          </a:p>
        </p:txBody>
      </p:sp>
      <p:sp>
        <p:nvSpPr>
          <p:cNvPr id="19" name="Volný tvar 18"/>
          <p:cNvSpPr/>
          <p:nvPr/>
        </p:nvSpPr>
        <p:spPr>
          <a:xfrm>
            <a:off x="1774825" y="3644900"/>
            <a:ext cx="465138" cy="496888"/>
          </a:xfrm>
          <a:custGeom>
            <a:avLst/>
            <a:gdLst>
              <a:gd name="connsiteX0" fmla="*/ 63588 w 673188"/>
              <a:gd name="connsiteY0" fmla="*/ 754974 h 829878"/>
              <a:gd name="connsiteX1" fmla="*/ 177888 w 673188"/>
              <a:gd name="connsiteY1" fmla="*/ 659724 h 829878"/>
              <a:gd name="connsiteX2" fmla="*/ 539838 w 673188"/>
              <a:gd name="connsiteY2" fmla="*/ 278724 h 829878"/>
              <a:gd name="connsiteX3" fmla="*/ 577938 w 673188"/>
              <a:gd name="connsiteY3" fmla="*/ 145374 h 829878"/>
              <a:gd name="connsiteX4" fmla="*/ 463638 w 673188"/>
              <a:gd name="connsiteY4" fmla="*/ 107274 h 829878"/>
              <a:gd name="connsiteX5" fmla="*/ 406488 w 673188"/>
              <a:gd name="connsiteY5" fmla="*/ 221574 h 829878"/>
              <a:gd name="connsiteX6" fmla="*/ 368388 w 673188"/>
              <a:gd name="connsiteY6" fmla="*/ 335874 h 829878"/>
              <a:gd name="connsiteX7" fmla="*/ 349338 w 673188"/>
              <a:gd name="connsiteY7" fmla="*/ 393024 h 829878"/>
              <a:gd name="connsiteX8" fmla="*/ 330288 w 673188"/>
              <a:gd name="connsiteY8" fmla="*/ 469224 h 829878"/>
              <a:gd name="connsiteX9" fmla="*/ 292188 w 673188"/>
              <a:gd name="connsiteY9" fmla="*/ 583524 h 829878"/>
              <a:gd name="connsiteX10" fmla="*/ 254088 w 673188"/>
              <a:gd name="connsiteY10" fmla="*/ 716874 h 829878"/>
              <a:gd name="connsiteX11" fmla="*/ 273138 w 673188"/>
              <a:gd name="connsiteY11" fmla="*/ 659724 h 829878"/>
              <a:gd name="connsiteX12" fmla="*/ 349338 w 673188"/>
              <a:gd name="connsiteY12" fmla="*/ 545424 h 829878"/>
              <a:gd name="connsiteX13" fmla="*/ 368388 w 673188"/>
              <a:gd name="connsiteY13" fmla="*/ 659724 h 829878"/>
              <a:gd name="connsiteX14" fmla="*/ 463638 w 673188"/>
              <a:gd name="connsiteY14" fmla="*/ 754974 h 829878"/>
              <a:gd name="connsiteX15" fmla="*/ 520788 w 673188"/>
              <a:gd name="connsiteY15" fmla="*/ 735924 h 829878"/>
              <a:gd name="connsiteX16" fmla="*/ 635088 w 673188"/>
              <a:gd name="connsiteY16" fmla="*/ 640674 h 829878"/>
              <a:gd name="connsiteX17" fmla="*/ 673188 w 673188"/>
              <a:gd name="connsiteY17" fmla="*/ 602574 h 829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73188" h="829878">
                <a:moveTo>
                  <a:pt x="63588" y="754974"/>
                </a:moveTo>
                <a:cubicBezTo>
                  <a:pt x="182914" y="575985"/>
                  <a:pt x="0" y="829878"/>
                  <a:pt x="177888" y="659724"/>
                </a:cubicBezTo>
                <a:cubicBezTo>
                  <a:pt x="304475" y="538641"/>
                  <a:pt x="419188" y="405724"/>
                  <a:pt x="539838" y="278724"/>
                </a:cubicBezTo>
                <a:cubicBezTo>
                  <a:pt x="544453" y="264878"/>
                  <a:pt x="583633" y="152208"/>
                  <a:pt x="577938" y="145374"/>
                </a:cubicBezTo>
                <a:cubicBezTo>
                  <a:pt x="552228" y="114522"/>
                  <a:pt x="463638" y="107274"/>
                  <a:pt x="463638" y="107274"/>
                </a:cubicBezTo>
                <a:cubicBezTo>
                  <a:pt x="394163" y="315700"/>
                  <a:pt x="504965" y="0"/>
                  <a:pt x="406488" y="221574"/>
                </a:cubicBezTo>
                <a:cubicBezTo>
                  <a:pt x="390177" y="258274"/>
                  <a:pt x="381088" y="297774"/>
                  <a:pt x="368388" y="335874"/>
                </a:cubicBezTo>
                <a:cubicBezTo>
                  <a:pt x="362038" y="354924"/>
                  <a:pt x="354208" y="373543"/>
                  <a:pt x="349338" y="393024"/>
                </a:cubicBezTo>
                <a:cubicBezTo>
                  <a:pt x="342988" y="418424"/>
                  <a:pt x="337811" y="444146"/>
                  <a:pt x="330288" y="469224"/>
                </a:cubicBezTo>
                <a:cubicBezTo>
                  <a:pt x="318748" y="507691"/>
                  <a:pt x="304888" y="545424"/>
                  <a:pt x="292188" y="583524"/>
                </a:cubicBezTo>
                <a:cubicBezTo>
                  <a:pt x="283205" y="610474"/>
                  <a:pt x="254088" y="692954"/>
                  <a:pt x="254088" y="716874"/>
                </a:cubicBezTo>
                <a:cubicBezTo>
                  <a:pt x="254088" y="736954"/>
                  <a:pt x="263386" y="677277"/>
                  <a:pt x="273138" y="659724"/>
                </a:cubicBezTo>
                <a:cubicBezTo>
                  <a:pt x="295376" y="619696"/>
                  <a:pt x="349338" y="545424"/>
                  <a:pt x="349338" y="545424"/>
                </a:cubicBezTo>
                <a:cubicBezTo>
                  <a:pt x="458527" y="709208"/>
                  <a:pt x="342098" y="501983"/>
                  <a:pt x="368388" y="659724"/>
                </a:cubicBezTo>
                <a:cubicBezTo>
                  <a:pt x="376326" y="707349"/>
                  <a:pt x="430300" y="732749"/>
                  <a:pt x="463638" y="754974"/>
                </a:cubicBezTo>
                <a:cubicBezTo>
                  <a:pt x="482688" y="748624"/>
                  <a:pt x="502827" y="744904"/>
                  <a:pt x="520788" y="735924"/>
                </a:cubicBezTo>
                <a:cubicBezTo>
                  <a:pt x="573832" y="709402"/>
                  <a:pt x="592957" y="682805"/>
                  <a:pt x="635088" y="640674"/>
                </a:cubicBezTo>
                <a:lnTo>
                  <a:pt x="673188" y="60257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54292" name="TextovéPole 20"/>
          <p:cNvSpPr txBox="1">
            <a:spLocks noChangeArrowheads="1"/>
          </p:cNvSpPr>
          <p:nvPr/>
        </p:nvSpPr>
        <p:spPr bwMode="auto">
          <a:xfrm>
            <a:off x="8688388" y="765175"/>
            <a:ext cx="1582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Světelný kruh</a:t>
            </a:r>
          </a:p>
        </p:txBody>
      </p:sp>
      <p:sp>
        <p:nvSpPr>
          <p:cNvPr id="22" name="Elipsa 21"/>
          <p:cNvSpPr/>
          <p:nvPr/>
        </p:nvSpPr>
        <p:spPr>
          <a:xfrm rot="20181395">
            <a:off x="8404225" y="1209675"/>
            <a:ext cx="496888" cy="841375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914400" y="5710238"/>
            <a:ext cx="10588625" cy="8540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Obdélník 57"/>
          <p:cNvSpPr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8183563" y="1268413"/>
            <a:ext cx="720725" cy="57626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183563" y="2420938"/>
            <a:ext cx="649287" cy="50323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112125" y="3500438"/>
            <a:ext cx="720725" cy="57626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112125" y="4652963"/>
            <a:ext cx="720725" cy="57626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>
            <a:off x="8183563" y="1844675"/>
            <a:ext cx="720725" cy="57626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8112125" y="5805488"/>
            <a:ext cx="93662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>
            <a:off x="8112125" y="2924175"/>
            <a:ext cx="720725" cy="57626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0800000">
            <a:off x="8183563" y="1268413"/>
            <a:ext cx="865187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8112125" y="5229225"/>
            <a:ext cx="720725" cy="57626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H="1">
            <a:off x="8112125" y="4076700"/>
            <a:ext cx="720725" cy="57626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6780212" y="3536951"/>
            <a:ext cx="4537075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8471694" y="1485107"/>
            <a:ext cx="288925" cy="287337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8328025" y="1844675"/>
            <a:ext cx="504825" cy="730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10800000">
            <a:off x="8183563" y="1844675"/>
            <a:ext cx="360362" cy="288925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2085975" y="1628775"/>
            <a:ext cx="6553200" cy="158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rot="5400000">
            <a:off x="8328025" y="1844675"/>
            <a:ext cx="504825" cy="730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rot="10800000">
            <a:off x="2100263" y="2133600"/>
            <a:ext cx="6480175" cy="158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5400000">
            <a:off x="8255794" y="2924969"/>
            <a:ext cx="504825" cy="7143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rot="5400000">
            <a:off x="8255794" y="4077494"/>
            <a:ext cx="504825" cy="7143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rot="5400000">
            <a:off x="8256588" y="5229225"/>
            <a:ext cx="503238" cy="7143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319" name="TextovéPole 58"/>
          <p:cNvSpPr txBox="1">
            <a:spLocks noChangeArrowheads="1"/>
          </p:cNvSpPr>
          <p:nvPr/>
        </p:nvSpPr>
        <p:spPr bwMode="auto">
          <a:xfrm>
            <a:off x="1774825" y="188913"/>
            <a:ext cx="8285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Odraz světla je základem důležitých zařízení pro bezpečnost jízdy.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7391400" y="836613"/>
            <a:ext cx="284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Odrazka u kola nebo patníku</a:t>
            </a:r>
          </a:p>
        </p:txBody>
      </p:sp>
      <p:sp>
        <p:nvSpPr>
          <p:cNvPr id="4129" name="TextovéPole 60"/>
          <p:cNvSpPr txBox="1">
            <a:spLocks noChangeArrowheads="1"/>
          </p:cNvSpPr>
          <p:nvPr/>
        </p:nvSpPr>
        <p:spPr bwMode="auto">
          <a:xfrm>
            <a:off x="2279650" y="1052513"/>
            <a:ext cx="3425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Paprsek  z reflektoru auta </a:t>
            </a:r>
          </a:p>
        </p:txBody>
      </p:sp>
      <p:sp>
        <p:nvSpPr>
          <p:cNvPr id="4130" name="TextovéPole 61"/>
          <p:cNvSpPr txBox="1">
            <a:spLocks noChangeArrowheads="1"/>
          </p:cNvSpPr>
          <p:nvPr/>
        </p:nvSpPr>
        <p:spPr bwMode="auto">
          <a:xfrm>
            <a:off x="2424113" y="5556250"/>
            <a:ext cx="2393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Paprsek z odrazky</a:t>
            </a:r>
          </a:p>
        </p:txBody>
      </p:sp>
      <p:cxnSp>
        <p:nvCxnSpPr>
          <p:cNvPr id="35" name="Přímá spojovací šipka 43"/>
          <p:cNvCxnSpPr/>
          <p:nvPr/>
        </p:nvCxnSpPr>
        <p:spPr>
          <a:xfrm>
            <a:off x="2027238" y="2679700"/>
            <a:ext cx="6553200" cy="158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43"/>
          <p:cNvCxnSpPr/>
          <p:nvPr/>
        </p:nvCxnSpPr>
        <p:spPr>
          <a:xfrm>
            <a:off x="1990725" y="3821113"/>
            <a:ext cx="6553200" cy="158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43"/>
          <p:cNvCxnSpPr/>
          <p:nvPr/>
        </p:nvCxnSpPr>
        <p:spPr>
          <a:xfrm>
            <a:off x="1990725" y="5011738"/>
            <a:ext cx="6553200" cy="158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47"/>
          <p:cNvCxnSpPr/>
          <p:nvPr/>
        </p:nvCxnSpPr>
        <p:spPr>
          <a:xfrm rot="10800000">
            <a:off x="1990725" y="3171825"/>
            <a:ext cx="6480175" cy="158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47"/>
          <p:cNvCxnSpPr/>
          <p:nvPr/>
        </p:nvCxnSpPr>
        <p:spPr>
          <a:xfrm rot="10800000">
            <a:off x="1973263" y="4303713"/>
            <a:ext cx="6480175" cy="158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7"/>
          <p:cNvCxnSpPr/>
          <p:nvPr/>
        </p:nvCxnSpPr>
        <p:spPr>
          <a:xfrm rot="10800000">
            <a:off x="1990725" y="5435600"/>
            <a:ext cx="6480175" cy="158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4129" grpId="0"/>
      <p:bldP spid="4130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279576" y="1196752"/>
            <a:ext cx="6336704" cy="9144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 extrusionH="76200">
            <a:extrusionClr>
              <a:schemeClr val="bg1">
                <a:lumMod val="65000"/>
              </a:schemeClr>
            </a:extrusionClr>
            <a:contourClr>
              <a:schemeClr val="bg1">
                <a:lumMod val="6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3503613" y="1484313"/>
            <a:ext cx="288925" cy="28892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927350" y="1484313"/>
            <a:ext cx="288925" cy="28892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6816725" y="1484313"/>
            <a:ext cx="287338" cy="28892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391400" y="1484313"/>
            <a:ext cx="288925" cy="28892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5159375" y="1052513"/>
            <a:ext cx="914400" cy="914400"/>
            <a:chOff x="-2628800" y="692696"/>
            <a:chExt cx="914400" cy="914400"/>
          </a:xfrm>
        </p:grpSpPr>
        <p:sp>
          <p:nvSpPr>
            <p:cNvPr id="9" name="Mínus 8"/>
            <p:cNvSpPr/>
            <p:nvPr/>
          </p:nvSpPr>
          <p:spPr>
            <a:xfrm rot="5400000">
              <a:off x="-2628800" y="692696"/>
              <a:ext cx="914400" cy="914400"/>
            </a:xfrm>
            <a:prstGeom prst="mathMinus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-2268437" y="692696"/>
              <a:ext cx="360362" cy="21590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8" name="Volný tvar 7"/>
          <p:cNvSpPr/>
          <p:nvPr/>
        </p:nvSpPr>
        <p:spPr>
          <a:xfrm>
            <a:off x="-165100" y="1125538"/>
            <a:ext cx="12357100" cy="1468437"/>
          </a:xfrm>
          <a:custGeom>
            <a:avLst/>
            <a:gdLst>
              <a:gd name="connsiteX0" fmla="*/ 332879 w 9280958"/>
              <a:gd name="connsiteY0" fmla="*/ 336437 h 1397391"/>
              <a:gd name="connsiteX1" fmla="*/ 704838 w 9280958"/>
              <a:gd name="connsiteY1" fmla="*/ 258946 h 1397391"/>
              <a:gd name="connsiteX2" fmla="*/ 1014804 w 9280958"/>
              <a:gd name="connsiteY2" fmla="*/ 165956 h 1397391"/>
              <a:gd name="connsiteX3" fmla="*/ 1107794 w 9280958"/>
              <a:gd name="connsiteY3" fmla="*/ 88464 h 1397391"/>
              <a:gd name="connsiteX4" fmla="*/ 1154289 w 9280958"/>
              <a:gd name="connsiteY4" fmla="*/ 103963 h 1397391"/>
              <a:gd name="connsiteX5" fmla="*/ 1262777 w 9280958"/>
              <a:gd name="connsiteY5" fmla="*/ 150457 h 1397391"/>
              <a:gd name="connsiteX6" fmla="*/ 1371265 w 9280958"/>
              <a:gd name="connsiteY6" fmla="*/ 212451 h 1397391"/>
              <a:gd name="connsiteX7" fmla="*/ 1774221 w 9280958"/>
              <a:gd name="connsiteY7" fmla="*/ 289942 h 1397391"/>
              <a:gd name="connsiteX8" fmla="*/ 1960201 w 9280958"/>
              <a:gd name="connsiteY8" fmla="*/ 274444 h 1397391"/>
              <a:gd name="connsiteX9" fmla="*/ 2053190 w 9280958"/>
              <a:gd name="connsiteY9" fmla="*/ 227949 h 1397391"/>
              <a:gd name="connsiteX10" fmla="*/ 2177177 w 9280958"/>
              <a:gd name="connsiteY10" fmla="*/ 150457 h 1397391"/>
              <a:gd name="connsiteX11" fmla="*/ 2518140 w 9280958"/>
              <a:gd name="connsiteY11" fmla="*/ 227949 h 1397391"/>
              <a:gd name="connsiteX12" fmla="*/ 2936594 w 9280958"/>
              <a:gd name="connsiteY12" fmla="*/ 289942 h 1397391"/>
              <a:gd name="connsiteX13" fmla="*/ 3231062 w 9280958"/>
              <a:gd name="connsiteY13" fmla="*/ 227949 h 1397391"/>
              <a:gd name="connsiteX14" fmla="*/ 3277557 w 9280958"/>
              <a:gd name="connsiteY14" fmla="*/ 196952 h 1397391"/>
              <a:gd name="connsiteX15" fmla="*/ 3293055 w 9280958"/>
              <a:gd name="connsiteY15" fmla="*/ 150457 h 1397391"/>
              <a:gd name="connsiteX16" fmla="*/ 3246560 w 9280958"/>
              <a:gd name="connsiteY16" fmla="*/ 134959 h 1397391"/>
              <a:gd name="connsiteX17" fmla="*/ 3339550 w 9280958"/>
              <a:gd name="connsiteY17" fmla="*/ 150457 h 1397391"/>
              <a:gd name="connsiteX18" fmla="*/ 3556526 w 9280958"/>
              <a:gd name="connsiteY18" fmla="*/ 258946 h 1397391"/>
              <a:gd name="connsiteX19" fmla="*/ 4052472 w 9280958"/>
              <a:gd name="connsiteY19" fmla="*/ 351935 h 1397391"/>
              <a:gd name="connsiteX20" fmla="*/ 4269448 w 9280958"/>
              <a:gd name="connsiteY20" fmla="*/ 320939 h 1397391"/>
              <a:gd name="connsiteX21" fmla="*/ 4439929 w 9280958"/>
              <a:gd name="connsiteY21" fmla="*/ 212451 h 1397391"/>
              <a:gd name="connsiteX22" fmla="*/ 4424431 w 9280958"/>
              <a:gd name="connsiteY22" fmla="*/ 150457 h 1397391"/>
              <a:gd name="connsiteX23" fmla="*/ 4579414 w 9280958"/>
              <a:gd name="connsiteY23" fmla="*/ 196952 h 1397391"/>
              <a:gd name="connsiteX24" fmla="*/ 4718899 w 9280958"/>
              <a:gd name="connsiteY24" fmla="*/ 243447 h 1397391"/>
              <a:gd name="connsiteX25" fmla="*/ 5152851 w 9280958"/>
              <a:gd name="connsiteY25" fmla="*/ 305441 h 1397391"/>
              <a:gd name="connsiteX26" fmla="*/ 5307835 w 9280958"/>
              <a:gd name="connsiteY26" fmla="*/ 258946 h 1397391"/>
              <a:gd name="connsiteX27" fmla="*/ 5447319 w 9280958"/>
              <a:gd name="connsiteY27" fmla="*/ 227949 h 1397391"/>
              <a:gd name="connsiteX28" fmla="*/ 5679794 w 9280958"/>
              <a:gd name="connsiteY28" fmla="*/ 134959 h 1397391"/>
              <a:gd name="connsiteX29" fmla="*/ 5772784 w 9280958"/>
              <a:gd name="connsiteY29" fmla="*/ 165956 h 1397391"/>
              <a:gd name="connsiteX30" fmla="*/ 6051753 w 9280958"/>
              <a:gd name="connsiteY30" fmla="*/ 227949 h 1397391"/>
              <a:gd name="connsiteX31" fmla="*/ 6609692 w 9280958"/>
              <a:gd name="connsiteY31" fmla="*/ 196952 h 1397391"/>
              <a:gd name="connsiteX32" fmla="*/ 6749177 w 9280958"/>
              <a:gd name="connsiteY32" fmla="*/ 150457 h 1397391"/>
              <a:gd name="connsiteX33" fmla="*/ 6981651 w 9280958"/>
              <a:gd name="connsiteY33" fmla="*/ 41969 h 1397391"/>
              <a:gd name="connsiteX34" fmla="*/ 7012648 w 9280958"/>
              <a:gd name="connsiteY34" fmla="*/ 88464 h 1397391"/>
              <a:gd name="connsiteX35" fmla="*/ 7090140 w 9280958"/>
              <a:gd name="connsiteY35" fmla="*/ 119461 h 1397391"/>
              <a:gd name="connsiteX36" fmla="*/ 7276119 w 9280958"/>
              <a:gd name="connsiteY36" fmla="*/ 181454 h 1397391"/>
              <a:gd name="connsiteX37" fmla="*/ 7849557 w 9280958"/>
              <a:gd name="connsiteY37" fmla="*/ 227949 h 1397391"/>
              <a:gd name="connsiteX38" fmla="*/ 8438492 w 9280958"/>
              <a:gd name="connsiteY38" fmla="*/ 165956 h 1397391"/>
              <a:gd name="connsiteX39" fmla="*/ 8608973 w 9280958"/>
              <a:gd name="connsiteY39" fmla="*/ 150457 h 1397391"/>
              <a:gd name="connsiteX40" fmla="*/ 8841448 w 9280958"/>
              <a:gd name="connsiteY40" fmla="*/ 103963 h 1397391"/>
              <a:gd name="connsiteX41" fmla="*/ 9089421 w 9280958"/>
              <a:gd name="connsiteY41" fmla="*/ 196952 h 1397391"/>
              <a:gd name="connsiteX42" fmla="*/ 9151414 w 9280958"/>
              <a:gd name="connsiteY42" fmla="*/ 227949 h 1397391"/>
              <a:gd name="connsiteX43" fmla="*/ 9275401 w 9280958"/>
              <a:gd name="connsiteY43" fmla="*/ 537915 h 1397391"/>
              <a:gd name="connsiteX44" fmla="*/ 9244404 w 9280958"/>
              <a:gd name="connsiteY44" fmla="*/ 677400 h 1397391"/>
              <a:gd name="connsiteX45" fmla="*/ 9228906 w 9280958"/>
              <a:gd name="connsiteY45" fmla="*/ 801386 h 1397391"/>
              <a:gd name="connsiteX46" fmla="*/ 9213407 w 9280958"/>
              <a:gd name="connsiteY46" fmla="*/ 971868 h 1397391"/>
              <a:gd name="connsiteX47" fmla="*/ 9151414 w 9280958"/>
              <a:gd name="connsiteY47" fmla="*/ 987366 h 1397391"/>
              <a:gd name="connsiteX48" fmla="*/ 9058424 w 9280958"/>
              <a:gd name="connsiteY48" fmla="*/ 1002864 h 1397391"/>
              <a:gd name="connsiteX49" fmla="*/ 8856946 w 9280958"/>
              <a:gd name="connsiteY49" fmla="*/ 1018363 h 1397391"/>
              <a:gd name="connsiteX50" fmla="*/ 8391997 w 9280958"/>
              <a:gd name="connsiteY50" fmla="*/ 1080356 h 1397391"/>
              <a:gd name="connsiteX51" fmla="*/ 8159523 w 9280958"/>
              <a:gd name="connsiteY51" fmla="*/ 1095854 h 1397391"/>
              <a:gd name="connsiteX52" fmla="*/ 7787563 w 9280958"/>
              <a:gd name="connsiteY52" fmla="*/ 1142349 h 1397391"/>
              <a:gd name="connsiteX53" fmla="*/ 7229624 w 9280958"/>
              <a:gd name="connsiteY53" fmla="*/ 1173346 h 1397391"/>
              <a:gd name="connsiteX54" fmla="*/ 6981651 w 9280958"/>
              <a:gd name="connsiteY54" fmla="*/ 1204342 h 1397391"/>
              <a:gd name="connsiteX55" fmla="*/ 6082750 w 9280958"/>
              <a:gd name="connsiteY55" fmla="*/ 1235339 h 1397391"/>
              <a:gd name="connsiteX56" fmla="*/ 5741787 w 9280958"/>
              <a:gd name="connsiteY56" fmla="*/ 1250837 h 1397391"/>
              <a:gd name="connsiteX57" fmla="*/ 5214845 w 9280958"/>
              <a:gd name="connsiteY57" fmla="*/ 1266335 h 1397391"/>
              <a:gd name="connsiteX58" fmla="*/ 4858384 w 9280958"/>
              <a:gd name="connsiteY58" fmla="*/ 1281834 h 1397391"/>
              <a:gd name="connsiteX59" fmla="*/ 4300445 w 9280958"/>
              <a:gd name="connsiteY59" fmla="*/ 1297332 h 1397391"/>
              <a:gd name="connsiteX60" fmla="*/ 3819997 w 9280958"/>
              <a:gd name="connsiteY60" fmla="*/ 1281834 h 1397391"/>
              <a:gd name="connsiteX61" fmla="*/ 3603021 w 9280958"/>
              <a:gd name="connsiteY61" fmla="*/ 1266335 h 1397391"/>
              <a:gd name="connsiteX62" fmla="*/ 2688621 w 9280958"/>
              <a:gd name="connsiteY62" fmla="*/ 1235339 h 1397391"/>
              <a:gd name="connsiteX63" fmla="*/ 2301163 w 9280958"/>
              <a:gd name="connsiteY63" fmla="*/ 1219841 h 1397391"/>
              <a:gd name="connsiteX64" fmla="*/ 1526248 w 9280958"/>
              <a:gd name="connsiteY64" fmla="*/ 1188844 h 1397391"/>
              <a:gd name="connsiteX65" fmla="*/ 1092296 w 9280958"/>
              <a:gd name="connsiteY65" fmla="*/ 1204342 h 1397391"/>
              <a:gd name="connsiteX66" fmla="*/ 813326 w 9280958"/>
              <a:gd name="connsiteY66" fmla="*/ 1250837 h 1397391"/>
              <a:gd name="connsiteX67" fmla="*/ 642845 w 9280958"/>
              <a:gd name="connsiteY67" fmla="*/ 1297332 h 1397391"/>
              <a:gd name="connsiteX68" fmla="*/ 549855 w 9280958"/>
              <a:gd name="connsiteY68" fmla="*/ 1328329 h 1397391"/>
              <a:gd name="connsiteX69" fmla="*/ 348377 w 9280958"/>
              <a:gd name="connsiteY69" fmla="*/ 1343827 h 1397391"/>
              <a:gd name="connsiteX70" fmla="*/ 69407 w 9280958"/>
              <a:gd name="connsiteY70" fmla="*/ 1328329 h 1397391"/>
              <a:gd name="connsiteX71" fmla="*/ 53909 w 9280958"/>
              <a:gd name="connsiteY71" fmla="*/ 1018363 h 1397391"/>
              <a:gd name="connsiteX72" fmla="*/ 69407 w 9280958"/>
              <a:gd name="connsiteY72" fmla="*/ 491420 h 1397391"/>
              <a:gd name="connsiteX73" fmla="*/ 208892 w 9280958"/>
              <a:gd name="connsiteY73" fmla="*/ 351935 h 1397391"/>
              <a:gd name="connsiteX74" fmla="*/ 394872 w 9280958"/>
              <a:gd name="connsiteY74" fmla="*/ 351935 h 13973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9280958" h="1397391">
                <a:moveTo>
                  <a:pt x="332879" y="336437"/>
                </a:moveTo>
                <a:cubicBezTo>
                  <a:pt x="456865" y="310607"/>
                  <a:pt x="581599" y="288134"/>
                  <a:pt x="704838" y="258946"/>
                </a:cubicBezTo>
                <a:cubicBezTo>
                  <a:pt x="827402" y="229917"/>
                  <a:pt x="905110" y="202520"/>
                  <a:pt x="1014804" y="165956"/>
                </a:cubicBezTo>
                <a:cubicBezTo>
                  <a:pt x="1028768" y="151992"/>
                  <a:pt x="1081902" y="92779"/>
                  <a:pt x="1107794" y="88464"/>
                </a:cubicBezTo>
                <a:cubicBezTo>
                  <a:pt x="1123908" y="85778"/>
                  <a:pt x="1139121" y="97896"/>
                  <a:pt x="1154289" y="103963"/>
                </a:cubicBezTo>
                <a:cubicBezTo>
                  <a:pt x="1190819" y="118575"/>
                  <a:pt x="1227587" y="132862"/>
                  <a:pt x="1262777" y="150457"/>
                </a:cubicBezTo>
                <a:cubicBezTo>
                  <a:pt x="1300030" y="169084"/>
                  <a:pt x="1332447" y="197355"/>
                  <a:pt x="1371265" y="212451"/>
                </a:cubicBezTo>
                <a:cubicBezTo>
                  <a:pt x="1505395" y="264613"/>
                  <a:pt x="1631711" y="270941"/>
                  <a:pt x="1774221" y="289942"/>
                </a:cubicBezTo>
                <a:cubicBezTo>
                  <a:pt x="1836214" y="284776"/>
                  <a:pt x="1899474" y="287939"/>
                  <a:pt x="1960201" y="274444"/>
                </a:cubicBezTo>
                <a:cubicBezTo>
                  <a:pt x="1994031" y="266926"/>
                  <a:pt x="2022767" y="244544"/>
                  <a:pt x="2053190" y="227949"/>
                </a:cubicBezTo>
                <a:cubicBezTo>
                  <a:pt x="2104601" y="199907"/>
                  <a:pt x="2131622" y="180828"/>
                  <a:pt x="2177177" y="150457"/>
                </a:cubicBezTo>
                <a:cubicBezTo>
                  <a:pt x="2327267" y="210494"/>
                  <a:pt x="2259980" y="189703"/>
                  <a:pt x="2518140" y="227949"/>
                </a:cubicBezTo>
                <a:lnTo>
                  <a:pt x="2936594" y="289942"/>
                </a:lnTo>
                <a:cubicBezTo>
                  <a:pt x="3034750" y="269278"/>
                  <a:pt x="3134289" y="254342"/>
                  <a:pt x="3231062" y="227949"/>
                </a:cubicBezTo>
                <a:cubicBezTo>
                  <a:pt x="3249032" y="223048"/>
                  <a:pt x="3265921" y="211497"/>
                  <a:pt x="3277557" y="196952"/>
                </a:cubicBezTo>
                <a:cubicBezTo>
                  <a:pt x="3287762" y="184195"/>
                  <a:pt x="3287889" y="165955"/>
                  <a:pt x="3293055" y="150457"/>
                </a:cubicBezTo>
                <a:cubicBezTo>
                  <a:pt x="3277557" y="145291"/>
                  <a:pt x="3230223" y="134959"/>
                  <a:pt x="3246560" y="134959"/>
                </a:cubicBezTo>
                <a:cubicBezTo>
                  <a:pt x="3277984" y="134959"/>
                  <a:pt x="3310373" y="138786"/>
                  <a:pt x="3339550" y="150457"/>
                </a:cubicBezTo>
                <a:cubicBezTo>
                  <a:pt x="3414629" y="180489"/>
                  <a:pt x="3478949" y="236130"/>
                  <a:pt x="3556526" y="258946"/>
                </a:cubicBezTo>
                <a:cubicBezTo>
                  <a:pt x="3894505" y="358351"/>
                  <a:pt x="3728656" y="330348"/>
                  <a:pt x="4052472" y="351935"/>
                </a:cubicBezTo>
                <a:cubicBezTo>
                  <a:pt x="4124797" y="341603"/>
                  <a:pt x="4207810" y="360163"/>
                  <a:pt x="4269448" y="320939"/>
                </a:cubicBezTo>
                <a:lnTo>
                  <a:pt x="4439929" y="212451"/>
                </a:lnTo>
                <a:cubicBezTo>
                  <a:pt x="4434763" y="191786"/>
                  <a:pt x="4407390" y="163237"/>
                  <a:pt x="4424431" y="150457"/>
                </a:cubicBezTo>
                <a:cubicBezTo>
                  <a:pt x="4443038" y="136502"/>
                  <a:pt x="4568464" y="193041"/>
                  <a:pt x="4579414" y="196952"/>
                </a:cubicBezTo>
                <a:cubicBezTo>
                  <a:pt x="4625569" y="213436"/>
                  <a:pt x="4671144" y="232427"/>
                  <a:pt x="4718899" y="243447"/>
                </a:cubicBezTo>
                <a:cubicBezTo>
                  <a:pt x="4914455" y="288575"/>
                  <a:pt x="4972965" y="289087"/>
                  <a:pt x="5152851" y="305441"/>
                </a:cubicBezTo>
                <a:cubicBezTo>
                  <a:pt x="5204512" y="289943"/>
                  <a:pt x="5255675" y="272672"/>
                  <a:pt x="5307835" y="258946"/>
                </a:cubicBezTo>
                <a:cubicBezTo>
                  <a:pt x="5353896" y="246825"/>
                  <a:pt x="5402364" y="243683"/>
                  <a:pt x="5447319" y="227949"/>
                </a:cubicBezTo>
                <a:cubicBezTo>
                  <a:pt x="5835678" y="92022"/>
                  <a:pt x="5489513" y="182528"/>
                  <a:pt x="5679794" y="134959"/>
                </a:cubicBezTo>
                <a:cubicBezTo>
                  <a:pt x="5710791" y="145291"/>
                  <a:pt x="5740979" y="158473"/>
                  <a:pt x="5772784" y="165956"/>
                </a:cubicBezTo>
                <a:cubicBezTo>
                  <a:pt x="6200317" y="266552"/>
                  <a:pt x="5744443" y="140145"/>
                  <a:pt x="6051753" y="227949"/>
                </a:cubicBezTo>
                <a:cubicBezTo>
                  <a:pt x="6237733" y="217617"/>
                  <a:pt x="6424565" y="217522"/>
                  <a:pt x="6609692" y="196952"/>
                </a:cubicBezTo>
                <a:cubicBezTo>
                  <a:pt x="6658402" y="191540"/>
                  <a:pt x="6704130" y="169763"/>
                  <a:pt x="6749177" y="150457"/>
                </a:cubicBezTo>
                <a:cubicBezTo>
                  <a:pt x="7100247" y="0"/>
                  <a:pt x="6833936" y="91210"/>
                  <a:pt x="6981651" y="41969"/>
                </a:cubicBezTo>
                <a:cubicBezTo>
                  <a:pt x="6991983" y="57467"/>
                  <a:pt x="6997491" y="77637"/>
                  <a:pt x="7012648" y="88464"/>
                </a:cubicBezTo>
                <a:cubicBezTo>
                  <a:pt x="7035286" y="104634"/>
                  <a:pt x="7063906" y="110202"/>
                  <a:pt x="7090140" y="119461"/>
                </a:cubicBezTo>
                <a:cubicBezTo>
                  <a:pt x="7151761" y="141210"/>
                  <a:pt x="7212577" y="166204"/>
                  <a:pt x="7276119" y="181454"/>
                </a:cubicBezTo>
                <a:cubicBezTo>
                  <a:pt x="7459453" y="225454"/>
                  <a:pt x="7666837" y="220336"/>
                  <a:pt x="7849557" y="227949"/>
                </a:cubicBezTo>
                <a:cubicBezTo>
                  <a:pt x="8707499" y="159313"/>
                  <a:pt x="7897735" y="233551"/>
                  <a:pt x="8438492" y="165956"/>
                </a:cubicBezTo>
                <a:cubicBezTo>
                  <a:pt x="8495113" y="158878"/>
                  <a:pt x="8552435" y="158167"/>
                  <a:pt x="8608973" y="150457"/>
                </a:cubicBezTo>
                <a:cubicBezTo>
                  <a:pt x="8723841" y="134793"/>
                  <a:pt x="8751658" y="126410"/>
                  <a:pt x="8841448" y="103963"/>
                </a:cubicBezTo>
                <a:cubicBezTo>
                  <a:pt x="9024538" y="195507"/>
                  <a:pt x="8939458" y="171959"/>
                  <a:pt x="9089421" y="196952"/>
                </a:cubicBezTo>
                <a:cubicBezTo>
                  <a:pt x="9110085" y="207284"/>
                  <a:pt x="9131822" y="215704"/>
                  <a:pt x="9151414" y="227949"/>
                </a:cubicBezTo>
                <a:cubicBezTo>
                  <a:pt x="9280958" y="308915"/>
                  <a:pt x="9223651" y="317979"/>
                  <a:pt x="9275401" y="537915"/>
                </a:cubicBezTo>
                <a:cubicBezTo>
                  <a:pt x="9263057" y="587288"/>
                  <a:pt x="9252276" y="626233"/>
                  <a:pt x="9244404" y="677400"/>
                </a:cubicBezTo>
                <a:cubicBezTo>
                  <a:pt x="9238071" y="718566"/>
                  <a:pt x="9233266" y="759965"/>
                  <a:pt x="9228906" y="801386"/>
                </a:cubicBezTo>
                <a:cubicBezTo>
                  <a:pt x="9222932" y="858134"/>
                  <a:pt x="9235354" y="919196"/>
                  <a:pt x="9213407" y="971868"/>
                </a:cubicBezTo>
                <a:cubicBezTo>
                  <a:pt x="9205215" y="991530"/>
                  <a:pt x="9172301" y="983189"/>
                  <a:pt x="9151414" y="987366"/>
                </a:cubicBezTo>
                <a:cubicBezTo>
                  <a:pt x="9120600" y="993529"/>
                  <a:pt x="9089676" y="999574"/>
                  <a:pt x="9058424" y="1002864"/>
                </a:cubicBezTo>
                <a:cubicBezTo>
                  <a:pt x="8991436" y="1009915"/>
                  <a:pt x="8924105" y="1013197"/>
                  <a:pt x="8856946" y="1018363"/>
                </a:cubicBezTo>
                <a:cubicBezTo>
                  <a:pt x="8626834" y="1060201"/>
                  <a:pt x="8679868" y="1054956"/>
                  <a:pt x="8391997" y="1080356"/>
                </a:cubicBezTo>
                <a:cubicBezTo>
                  <a:pt x="8314634" y="1087182"/>
                  <a:pt x="8236781" y="1087930"/>
                  <a:pt x="8159523" y="1095854"/>
                </a:cubicBezTo>
                <a:cubicBezTo>
                  <a:pt x="8035224" y="1108603"/>
                  <a:pt x="7911894" y="1129916"/>
                  <a:pt x="7787563" y="1142349"/>
                </a:cubicBezTo>
                <a:cubicBezTo>
                  <a:pt x="7699777" y="1151128"/>
                  <a:pt x="7293240" y="1170165"/>
                  <a:pt x="7229624" y="1173346"/>
                </a:cubicBezTo>
                <a:cubicBezTo>
                  <a:pt x="7146966" y="1183678"/>
                  <a:pt x="7064610" y="1196800"/>
                  <a:pt x="6981651" y="1204342"/>
                </a:cubicBezTo>
                <a:cubicBezTo>
                  <a:pt x="6726898" y="1227501"/>
                  <a:pt x="6275757" y="1229212"/>
                  <a:pt x="6082750" y="1235339"/>
                </a:cubicBezTo>
                <a:cubicBezTo>
                  <a:pt x="5969036" y="1238949"/>
                  <a:pt x="5855486" y="1246776"/>
                  <a:pt x="5741787" y="1250837"/>
                </a:cubicBezTo>
                <a:lnTo>
                  <a:pt x="5214845" y="1266335"/>
                </a:lnTo>
                <a:lnTo>
                  <a:pt x="4858384" y="1281834"/>
                </a:lnTo>
                <a:lnTo>
                  <a:pt x="4300445" y="1297332"/>
                </a:lnTo>
                <a:lnTo>
                  <a:pt x="3819997" y="1281834"/>
                </a:lnTo>
                <a:cubicBezTo>
                  <a:pt x="3747559" y="1278614"/>
                  <a:pt x="3675469" y="1269312"/>
                  <a:pt x="3603021" y="1266335"/>
                </a:cubicBezTo>
                <a:lnTo>
                  <a:pt x="2688621" y="1235339"/>
                </a:lnTo>
                <a:lnTo>
                  <a:pt x="2301163" y="1219841"/>
                </a:lnTo>
                <a:cubicBezTo>
                  <a:pt x="1984164" y="1184617"/>
                  <a:pt x="2058706" y="1188844"/>
                  <a:pt x="1526248" y="1188844"/>
                </a:cubicBezTo>
                <a:cubicBezTo>
                  <a:pt x="1381505" y="1188844"/>
                  <a:pt x="1236947" y="1199176"/>
                  <a:pt x="1092296" y="1204342"/>
                </a:cubicBezTo>
                <a:cubicBezTo>
                  <a:pt x="999306" y="1219840"/>
                  <a:pt x="904277" y="1226032"/>
                  <a:pt x="813326" y="1250837"/>
                </a:cubicBezTo>
                <a:cubicBezTo>
                  <a:pt x="756499" y="1266335"/>
                  <a:pt x="699354" y="1280712"/>
                  <a:pt x="642845" y="1297332"/>
                </a:cubicBezTo>
                <a:cubicBezTo>
                  <a:pt x="611499" y="1306551"/>
                  <a:pt x="582432" y="1325823"/>
                  <a:pt x="549855" y="1328329"/>
                </a:cubicBezTo>
                <a:lnTo>
                  <a:pt x="348377" y="1343827"/>
                </a:lnTo>
                <a:cubicBezTo>
                  <a:pt x="255387" y="1338661"/>
                  <a:pt x="131891" y="1397391"/>
                  <a:pt x="69407" y="1328329"/>
                </a:cubicBezTo>
                <a:cubicBezTo>
                  <a:pt x="0" y="1251616"/>
                  <a:pt x="53909" y="1121814"/>
                  <a:pt x="53909" y="1018363"/>
                </a:cubicBezTo>
                <a:cubicBezTo>
                  <a:pt x="53909" y="842639"/>
                  <a:pt x="56887" y="666697"/>
                  <a:pt x="69407" y="491420"/>
                </a:cubicBezTo>
                <a:cubicBezTo>
                  <a:pt x="79550" y="349412"/>
                  <a:pt x="83711" y="358524"/>
                  <a:pt x="208892" y="351935"/>
                </a:cubicBezTo>
                <a:cubicBezTo>
                  <a:pt x="270800" y="348677"/>
                  <a:pt x="332879" y="351935"/>
                  <a:pt x="394872" y="351935"/>
                </a:cubicBezTo>
              </a:path>
            </a:pathLst>
          </a:custGeo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72038" y="981075"/>
            <a:ext cx="1584325" cy="28733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672263" y="692150"/>
            <a:ext cx="124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Periskop</a:t>
            </a:r>
          </a:p>
        </p:txBody>
      </p:sp>
      <p:sp>
        <p:nvSpPr>
          <p:cNvPr id="56333" name="TextovéPole 13"/>
          <p:cNvSpPr txBox="1">
            <a:spLocks noChangeArrowheads="1"/>
          </p:cNvSpPr>
          <p:nvPr/>
        </p:nvSpPr>
        <p:spPr bwMode="auto">
          <a:xfrm>
            <a:off x="1524000" y="620713"/>
            <a:ext cx="121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Ponorka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448300" y="2781300"/>
            <a:ext cx="719138" cy="35274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67438" y="2997200"/>
            <a:ext cx="792162" cy="5762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56138" y="5445125"/>
            <a:ext cx="792162" cy="5762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5376069" y="2853531"/>
            <a:ext cx="863600" cy="7191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5376069" y="5517356"/>
            <a:ext cx="863600" cy="7191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339" name="TextovéPole 20"/>
          <p:cNvSpPr txBox="1">
            <a:spLocks noChangeArrowheads="1"/>
          </p:cNvSpPr>
          <p:nvPr/>
        </p:nvSpPr>
        <p:spPr bwMode="auto">
          <a:xfrm>
            <a:off x="4008438" y="2997200"/>
            <a:ext cx="1096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Zrcátko</a:t>
            </a:r>
          </a:p>
        </p:txBody>
      </p:sp>
      <p:sp>
        <p:nvSpPr>
          <p:cNvPr id="56340" name="TextovéPole 22"/>
          <p:cNvSpPr txBox="1">
            <a:spLocks noChangeArrowheads="1"/>
          </p:cNvSpPr>
          <p:nvPr/>
        </p:nvSpPr>
        <p:spPr bwMode="auto">
          <a:xfrm>
            <a:off x="6743700" y="5805488"/>
            <a:ext cx="1096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Zrcátko</a:t>
            </a:r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5016500" y="3141663"/>
            <a:ext cx="719138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10800000">
            <a:off x="5808663" y="5876925"/>
            <a:ext cx="792162" cy="730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343" name="TextovéPole 28"/>
          <p:cNvSpPr txBox="1">
            <a:spLocks noChangeArrowheads="1"/>
          </p:cNvSpPr>
          <p:nvPr/>
        </p:nvSpPr>
        <p:spPr bwMode="auto">
          <a:xfrm>
            <a:off x="7248525" y="4292600"/>
            <a:ext cx="2343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Princip periskopu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6024563" y="2997200"/>
            <a:ext cx="287337" cy="5762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303838" y="5445125"/>
            <a:ext cx="215900" cy="576263"/>
          </a:xfrm>
          <a:prstGeom prst="rect">
            <a:avLst/>
          </a:prstGeom>
          <a:solidFill>
            <a:schemeClr val="bg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3" name="Přímá spojovací čára 32"/>
          <p:cNvCxnSpPr>
            <a:stCxn id="30" idx="0"/>
            <a:endCxn id="30" idx="2"/>
          </p:cNvCxnSpPr>
          <p:nvPr/>
        </p:nvCxnSpPr>
        <p:spPr>
          <a:xfrm rot="16200000" flipH="1">
            <a:off x="5879306" y="3285332"/>
            <a:ext cx="576263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31" idx="0"/>
            <a:endCxn id="31" idx="2"/>
          </p:cNvCxnSpPr>
          <p:nvPr/>
        </p:nvCxnSpPr>
        <p:spPr>
          <a:xfrm rot="16200000" flipH="1">
            <a:off x="5123656" y="5733257"/>
            <a:ext cx="576263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4008438" y="5732463"/>
            <a:ext cx="1871662" cy="317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5400000" flipH="1" flipV="1">
            <a:off x="4547394" y="4472781"/>
            <a:ext cx="2520950" cy="158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5808663" y="3284538"/>
            <a:ext cx="1439862" cy="158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2" name="Obrázek 41" descr="whale-m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81303">
            <a:off x="12780963" y="1385888"/>
            <a:ext cx="2160587" cy="99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Volný tvar 11"/>
          <p:cNvSpPr/>
          <p:nvPr/>
        </p:nvSpPr>
        <p:spPr>
          <a:xfrm>
            <a:off x="-92075" y="1341438"/>
            <a:ext cx="12284075" cy="1439862"/>
          </a:xfrm>
          <a:custGeom>
            <a:avLst/>
            <a:gdLst>
              <a:gd name="connsiteX0" fmla="*/ 123987 w 9329980"/>
              <a:gd name="connsiteY0" fmla="*/ 356461 h 1007390"/>
              <a:gd name="connsiteX1" fmla="*/ 247973 w 9329980"/>
              <a:gd name="connsiteY1" fmla="*/ 387458 h 1007390"/>
              <a:gd name="connsiteX2" fmla="*/ 542441 w 9329980"/>
              <a:gd name="connsiteY2" fmla="*/ 340963 h 1007390"/>
              <a:gd name="connsiteX3" fmla="*/ 681926 w 9329980"/>
              <a:gd name="connsiteY3" fmla="*/ 294468 h 1007390"/>
              <a:gd name="connsiteX4" fmla="*/ 728420 w 9329980"/>
              <a:gd name="connsiteY4" fmla="*/ 278970 h 1007390"/>
              <a:gd name="connsiteX5" fmla="*/ 821410 w 9329980"/>
              <a:gd name="connsiteY5" fmla="*/ 201478 h 1007390"/>
              <a:gd name="connsiteX6" fmla="*/ 867905 w 9329980"/>
              <a:gd name="connsiteY6" fmla="*/ 247973 h 1007390"/>
              <a:gd name="connsiteX7" fmla="*/ 960895 w 9329980"/>
              <a:gd name="connsiteY7" fmla="*/ 294468 h 1007390"/>
              <a:gd name="connsiteX8" fmla="*/ 1007390 w 9329980"/>
              <a:gd name="connsiteY8" fmla="*/ 325465 h 1007390"/>
              <a:gd name="connsiteX9" fmla="*/ 1069383 w 9329980"/>
              <a:gd name="connsiteY9" fmla="*/ 340963 h 1007390"/>
              <a:gd name="connsiteX10" fmla="*/ 1177871 w 9329980"/>
              <a:gd name="connsiteY10" fmla="*/ 371960 h 1007390"/>
              <a:gd name="connsiteX11" fmla="*/ 1348353 w 9329980"/>
              <a:gd name="connsiteY11" fmla="*/ 340963 h 1007390"/>
              <a:gd name="connsiteX12" fmla="*/ 1394848 w 9329980"/>
              <a:gd name="connsiteY12" fmla="*/ 309967 h 1007390"/>
              <a:gd name="connsiteX13" fmla="*/ 1456841 w 9329980"/>
              <a:gd name="connsiteY13" fmla="*/ 278970 h 1007390"/>
              <a:gd name="connsiteX14" fmla="*/ 1549831 w 9329980"/>
              <a:gd name="connsiteY14" fmla="*/ 232475 h 1007390"/>
              <a:gd name="connsiteX15" fmla="*/ 1642820 w 9329980"/>
              <a:gd name="connsiteY15" fmla="*/ 170482 h 1007390"/>
              <a:gd name="connsiteX16" fmla="*/ 1689315 w 9329980"/>
              <a:gd name="connsiteY16" fmla="*/ 139485 h 1007390"/>
              <a:gd name="connsiteX17" fmla="*/ 1735810 w 9329980"/>
              <a:gd name="connsiteY17" fmla="*/ 123987 h 1007390"/>
              <a:gd name="connsiteX18" fmla="*/ 1828800 w 9329980"/>
              <a:gd name="connsiteY18" fmla="*/ 154983 h 1007390"/>
              <a:gd name="connsiteX19" fmla="*/ 1875295 w 9329980"/>
              <a:gd name="connsiteY19" fmla="*/ 170482 h 1007390"/>
              <a:gd name="connsiteX20" fmla="*/ 1937288 w 9329980"/>
              <a:gd name="connsiteY20" fmla="*/ 185980 h 1007390"/>
              <a:gd name="connsiteX21" fmla="*/ 1983783 w 9329980"/>
              <a:gd name="connsiteY21" fmla="*/ 201478 h 1007390"/>
              <a:gd name="connsiteX22" fmla="*/ 2154264 w 9329980"/>
              <a:gd name="connsiteY22" fmla="*/ 232475 h 1007390"/>
              <a:gd name="connsiteX23" fmla="*/ 2386739 w 9329980"/>
              <a:gd name="connsiteY23" fmla="*/ 216977 h 1007390"/>
              <a:gd name="connsiteX24" fmla="*/ 2557220 w 9329980"/>
              <a:gd name="connsiteY24" fmla="*/ 170482 h 1007390"/>
              <a:gd name="connsiteX25" fmla="*/ 2603715 w 9329980"/>
              <a:gd name="connsiteY25" fmla="*/ 139485 h 1007390"/>
              <a:gd name="connsiteX26" fmla="*/ 2665709 w 9329980"/>
              <a:gd name="connsiteY26" fmla="*/ 123987 h 1007390"/>
              <a:gd name="connsiteX27" fmla="*/ 2712203 w 9329980"/>
              <a:gd name="connsiteY27" fmla="*/ 108489 h 1007390"/>
              <a:gd name="connsiteX28" fmla="*/ 2758698 w 9329980"/>
              <a:gd name="connsiteY28" fmla="*/ 77492 h 1007390"/>
              <a:gd name="connsiteX29" fmla="*/ 2774197 w 9329980"/>
              <a:gd name="connsiteY29" fmla="*/ 123987 h 1007390"/>
              <a:gd name="connsiteX30" fmla="*/ 2882685 w 9329980"/>
              <a:gd name="connsiteY30" fmla="*/ 185980 h 1007390"/>
              <a:gd name="connsiteX31" fmla="*/ 3053166 w 9329980"/>
              <a:gd name="connsiteY31" fmla="*/ 247973 h 1007390"/>
              <a:gd name="connsiteX32" fmla="*/ 3115159 w 9329980"/>
              <a:gd name="connsiteY32" fmla="*/ 263472 h 1007390"/>
              <a:gd name="connsiteX33" fmla="*/ 3223648 w 9329980"/>
              <a:gd name="connsiteY33" fmla="*/ 294468 h 1007390"/>
              <a:gd name="connsiteX34" fmla="*/ 3363132 w 9329980"/>
              <a:gd name="connsiteY34" fmla="*/ 309967 h 1007390"/>
              <a:gd name="connsiteX35" fmla="*/ 3533614 w 9329980"/>
              <a:gd name="connsiteY35" fmla="*/ 294468 h 1007390"/>
              <a:gd name="connsiteX36" fmla="*/ 3626603 w 9329980"/>
              <a:gd name="connsiteY36" fmla="*/ 263472 h 1007390"/>
              <a:gd name="connsiteX37" fmla="*/ 3735092 w 9329980"/>
              <a:gd name="connsiteY37" fmla="*/ 232475 h 1007390"/>
              <a:gd name="connsiteX38" fmla="*/ 3781587 w 9329980"/>
              <a:gd name="connsiteY38" fmla="*/ 201478 h 1007390"/>
              <a:gd name="connsiteX39" fmla="*/ 3905573 w 9329980"/>
              <a:gd name="connsiteY39" fmla="*/ 170482 h 1007390"/>
              <a:gd name="connsiteX40" fmla="*/ 3952068 w 9329980"/>
              <a:gd name="connsiteY40" fmla="*/ 123987 h 1007390"/>
              <a:gd name="connsiteX41" fmla="*/ 3998563 w 9329980"/>
              <a:gd name="connsiteY41" fmla="*/ 170482 h 1007390"/>
              <a:gd name="connsiteX42" fmla="*/ 4091553 w 9329980"/>
              <a:gd name="connsiteY42" fmla="*/ 232475 h 1007390"/>
              <a:gd name="connsiteX43" fmla="*/ 4308529 w 9329980"/>
              <a:gd name="connsiteY43" fmla="*/ 263472 h 1007390"/>
              <a:gd name="connsiteX44" fmla="*/ 4494509 w 9329980"/>
              <a:gd name="connsiteY44" fmla="*/ 247973 h 1007390"/>
              <a:gd name="connsiteX45" fmla="*/ 4541003 w 9329980"/>
              <a:gd name="connsiteY45" fmla="*/ 232475 h 1007390"/>
              <a:gd name="connsiteX46" fmla="*/ 4664990 w 9329980"/>
              <a:gd name="connsiteY46" fmla="*/ 216977 h 1007390"/>
              <a:gd name="connsiteX47" fmla="*/ 4726983 w 9329980"/>
              <a:gd name="connsiteY47" fmla="*/ 201478 h 1007390"/>
              <a:gd name="connsiteX48" fmla="*/ 4959458 w 9329980"/>
              <a:gd name="connsiteY48" fmla="*/ 170482 h 1007390"/>
              <a:gd name="connsiteX49" fmla="*/ 5052448 w 9329980"/>
              <a:gd name="connsiteY49" fmla="*/ 123987 h 1007390"/>
              <a:gd name="connsiteX50" fmla="*/ 5098942 w 9329980"/>
              <a:gd name="connsiteY50" fmla="*/ 108489 h 1007390"/>
              <a:gd name="connsiteX51" fmla="*/ 5145437 w 9329980"/>
              <a:gd name="connsiteY51" fmla="*/ 139485 h 1007390"/>
              <a:gd name="connsiteX52" fmla="*/ 5238427 w 9329980"/>
              <a:gd name="connsiteY52" fmla="*/ 170482 h 1007390"/>
              <a:gd name="connsiteX53" fmla="*/ 5377912 w 9329980"/>
              <a:gd name="connsiteY53" fmla="*/ 201478 h 1007390"/>
              <a:gd name="connsiteX54" fmla="*/ 5780868 w 9329980"/>
              <a:gd name="connsiteY54" fmla="*/ 170482 h 1007390"/>
              <a:gd name="connsiteX55" fmla="*/ 5827363 w 9329980"/>
              <a:gd name="connsiteY55" fmla="*/ 154983 h 1007390"/>
              <a:gd name="connsiteX56" fmla="*/ 5951349 w 9329980"/>
              <a:gd name="connsiteY56" fmla="*/ 123987 h 1007390"/>
              <a:gd name="connsiteX57" fmla="*/ 6059837 w 9329980"/>
              <a:gd name="connsiteY57" fmla="*/ 92990 h 1007390"/>
              <a:gd name="connsiteX58" fmla="*/ 6106332 w 9329980"/>
              <a:gd name="connsiteY58" fmla="*/ 61994 h 1007390"/>
              <a:gd name="connsiteX59" fmla="*/ 6168326 w 9329980"/>
              <a:gd name="connsiteY59" fmla="*/ 46495 h 1007390"/>
              <a:gd name="connsiteX60" fmla="*/ 6230319 w 9329980"/>
              <a:gd name="connsiteY60" fmla="*/ 15499 h 1007390"/>
              <a:gd name="connsiteX61" fmla="*/ 6276814 w 9329980"/>
              <a:gd name="connsiteY61" fmla="*/ 0 h 1007390"/>
              <a:gd name="connsiteX62" fmla="*/ 6323309 w 9329980"/>
              <a:gd name="connsiteY62" fmla="*/ 15499 h 1007390"/>
              <a:gd name="connsiteX63" fmla="*/ 6462793 w 9329980"/>
              <a:gd name="connsiteY63" fmla="*/ 77492 h 1007390"/>
              <a:gd name="connsiteX64" fmla="*/ 6741763 w 9329980"/>
              <a:gd name="connsiteY64" fmla="*/ 123987 h 1007390"/>
              <a:gd name="connsiteX65" fmla="*/ 7454685 w 9329980"/>
              <a:gd name="connsiteY65" fmla="*/ 92990 h 1007390"/>
              <a:gd name="connsiteX66" fmla="*/ 7532176 w 9329980"/>
              <a:gd name="connsiteY66" fmla="*/ 77492 h 1007390"/>
              <a:gd name="connsiteX67" fmla="*/ 7640664 w 9329980"/>
              <a:gd name="connsiteY67" fmla="*/ 61994 h 1007390"/>
              <a:gd name="connsiteX68" fmla="*/ 7687159 w 9329980"/>
              <a:gd name="connsiteY68" fmla="*/ 46495 h 1007390"/>
              <a:gd name="connsiteX69" fmla="*/ 7780149 w 9329980"/>
              <a:gd name="connsiteY69" fmla="*/ 77492 h 1007390"/>
              <a:gd name="connsiteX70" fmla="*/ 7826644 w 9329980"/>
              <a:gd name="connsiteY70" fmla="*/ 92990 h 1007390"/>
              <a:gd name="connsiteX71" fmla="*/ 7966129 w 9329980"/>
              <a:gd name="connsiteY71" fmla="*/ 123987 h 1007390"/>
              <a:gd name="connsiteX72" fmla="*/ 8632556 w 9329980"/>
              <a:gd name="connsiteY72" fmla="*/ 92990 h 1007390"/>
              <a:gd name="connsiteX73" fmla="*/ 8772041 w 9329980"/>
              <a:gd name="connsiteY73" fmla="*/ 61994 h 1007390"/>
              <a:gd name="connsiteX74" fmla="*/ 8834034 w 9329980"/>
              <a:gd name="connsiteY74" fmla="*/ 46495 h 1007390"/>
              <a:gd name="connsiteX75" fmla="*/ 8927024 w 9329980"/>
              <a:gd name="connsiteY75" fmla="*/ 15499 h 1007390"/>
              <a:gd name="connsiteX76" fmla="*/ 9020014 w 9329980"/>
              <a:gd name="connsiteY76" fmla="*/ 0 h 1007390"/>
              <a:gd name="connsiteX77" fmla="*/ 9097505 w 9329980"/>
              <a:gd name="connsiteY77" fmla="*/ 15499 h 1007390"/>
              <a:gd name="connsiteX78" fmla="*/ 9190495 w 9329980"/>
              <a:gd name="connsiteY78" fmla="*/ 46495 h 1007390"/>
              <a:gd name="connsiteX79" fmla="*/ 9236990 w 9329980"/>
              <a:gd name="connsiteY79" fmla="*/ 77492 h 1007390"/>
              <a:gd name="connsiteX80" fmla="*/ 9252488 w 9329980"/>
              <a:gd name="connsiteY80" fmla="*/ 123987 h 1007390"/>
              <a:gd name="connsiteX81" fmla="*/ 9283485 w 9329980"/>
              <a:gd name="connsiteY81" fmla="*/ 170482 h 1007390"/>
              <a:gd name="connsiteX82" fmla="*/ 9314481 w 9329980"/>
              <a:gd name="connsiteY82" fmla="*/ 263472 h 1007390"/>
              <a:gd name="connsiteX83" fmla="*/ 9329980 w 9329980"/>
              <a:gd name="connsiteY83" fmla="*/ 309967 h 1007390"/>
              <a:gd name="connsiteX84" fmla="*/ 9314481 w 9329980"/>
              <a:gd name="connsiteY84" fmla="*/ 371960 h 1007390"/>
              <a:gd name="connsiteX85" fmla="*/ 9283485 w 9329980"/>
              <a:gd name="connsiteY85" fmla="*/ 464950 h 1007390"/>
              <a:gd name="connsiteX86" fmla="*/ 9267987 w 9329980"/>
              <a:gd name="connsiteY86" fmla="*/ 542441 h 1007390"/>
              <a:gd name="connsiteX87" fmla="*/ 9221492 w 9329980"/>
              <a:gd name="connsiteY87" fmla="*/ 588936 h 1007390"/>
              <a:gd name="connsiteX88" fmla="*/ 9097505 w 9329980"/>
              <a:gd name="connsiteY88" fmla="*/ 635431 h 1007390"/>
              <a:gd name="connsiteX89" fmla="*/ 9004515 w 9329980"/>
              <a:gd name="connsiteY89" fmla="*/ 666428 h 1007390"/>
              <a:gd name="connsiteX90" fmla="*/ 8446576 w 9329980"/>
              <a:gd name="connsiteY90" fmla="*/ 712922 h 1007390"/>
              <a:gd name="connsiteX91" fmla="*/ 8353587 w 9329980"/>
              <a:gd name="connsiteY91" fmla="*/ 728421 h 1007390"/>
              <a:gd name="connsiteX92" fmla="*/ 8229600 w 9329980"/>
              <a:gd name="connsiteY92" fmla="*/ 743919 h 1007390"/>
              <a:gd name="connsiteX93" fmla="*/ 8152109 w 9329980"/>
              <a:gd name="connsiteY93" fmla="*/ 759417 h 1007390"/>
              <a:gd name="connsiteX94" fmla="*/ 7981627 w 9329980"/>
              <a:gd name="connsiteY94" fmla="*/ 774916 h 1007390"/>
              <a:gd name="connsiteX95" fmla="*/ 7904136 w 9329980"/>
              <a:gd name="connsiteY95" fmla="*/ 790414 h 1007390"/>
              <a:gd name="connsiteX96" fmla="*/ 7625166 w 9329980"/>
              <a:gd name="connsiteY96" fmla="*/ 821411 h 1007390"/>
              <a:gd name="connsiteX97" fmla="*/ 6912244 w 9329980"/>
              <a:gd name="connsiteY97" fmla="*/ 805912 h 1007390"/>
              <a:gd name="connsiteX98" fmla="*/ 6602278 w 9329980"/>
              <a:gd name="connsiteY98" fmla="*/ 836909 h 1007390"/>
              <a:gd name="connsiteX99" fmla="*/ 6431797 w 9329980"/>
              <a:gd name="connsiteY99" fmla="*/ 852407 h 1007390"/>
              <a:gd name="connsiteX100" fmla="*/ 6354305 w 9329980"/>
              <a:gd name="connsiteY100" fmla="*/ 867906 h 1007390"/>
              <a:gd name="connsiteX101" fmla="*/ 6307810 w 9329980"/>
              <a:gd name="connsiteY101" fmla="*/ 883404 h 1007390"/>
              <a:gd name="connsiteX102" fmla="*/ 6137329 w 9329980"/>
              <a:gd name="connsiteY102" fmla="*/ 898902 h 1007390"/>
              <a:gd name="connsiteX103" fmla="*/ 6059837 w 9329980"/>
              <a:gd name="connsiteY103" fmla="*/ 914400 h 1007390"/>
              <a:gd name="connsiteX104" fmla="*/ 5703376 w 9329980"/>
              <a:gd name="connsiteY104" fmla="*/ 945397 h 1007390"/>
              <a:gd name="connsiteX105" fmla="*/ 5346915 w 9329980"/>
              <a:gd name="connsiteY105" fmla="*/ 960895 h 1007390"/>
              <a:gd name="connsiteX106" fmla="*/ 4990454 w 9329980"/>
              <a:gd name="connsiteY106" fmla="*/ 945397 h 1007390"/>
              <a:gd name="connsiteX107" fmla="*/ 4711485 w 9329980"/>
              <a:gd name="connsiteY107" fmla="*/ 914400 h 1007390"/>
              <a:gd name="connsiteX108" fmla="*/ 4277532 w 9329980"/>
              <a:gd name="connsiteY108" fmla="*/ 883404 h 1007390"/>
              <a:gd name="connsiteX109" fmla="*/ 3502617 w 9329980"/>
              <a:gd name="connsiteY109" fmla="*/ 898902 h 1007390"/>
              <a:gd name="connsiteX110" fmla="*/ 3115159 w 9329980"/>
              <a:gd name="connsiteY110" fmla="*/ 929899 h 1007390"/>
              <a:gd name="connsiteX111" fmla="*/ 2696705 w 9329980"/>
              <a:gd name="connsiteY111" fmla="*/ 960895 h 1007390"/>
              <a:gd name="connsiteX112" fmla="*/ 2495227 w 9329980"/>
              <a:gd name="connsiteY112" fmla="*/ 991892 h 1007390"/>
              <a:gd name="connsiteX113" fmla="*/ 1735810 w 9329980"/>
              <a:gd name="connsiteY113" fmla="*/ 1007390 h 1007390"/>
              <a:gd name="connsiteX114" fmla="*/ 1208868 w 9329980"/>
              <a:gd name="connsiteY114" fmla="*/ 991892 h 1007390"/>
              <a:gd name="connsiteX115" fmla="*/ 1053885 w 9329980"/>
              <a:gd name="connsiteY115" fmla="*/ 976394 h 1007390"/>
              <a:gd name="connsiteX116" fmla="*/ 852407 w 9329980"/>
              <a:gd name="connsiteY116" fmla="*/ 960895 h 1007390"/>
              <a:gd name="connsiteX117" fmla="*/ 790414 w 9329980"/>
              <a:gd name="connsiteY117" fmla="*/ 945397 h 1007390"/>
              <a:gd name="connsiteX118" fmla="*/ 588936 w 9329980"/>
              <a:gd name="connsiteY118" fmla="*/ 914400 h 1007390"/>
              <a:gd name="connsiteX119" fmla="*/ 216976 w 9329980"/>
              <a:gd name="connsiteY119" fmla="*/ 898902 h 1007390"/>
              <a:gd name="connsiteX120" fmla="*/ 61993 w 9329980"/>
              <a:gd name="connsiteY120" fmla="*/ 852407 h 1007390"/>
              <a:gd name="connsiteX121" fmla="*/ 15498 w 9329980"/>
              <a:gd name="connsiteY121" fmla="*/ 836909 h 1007390"/>
              <a:gd name="connsiteX122" fmla="*/ 0 w 9329980"/>
              <a:gd name="connsiteY122" fmla="*/ 790414 h 1007390"/>
              <a:gd name="connsiteX123" fmla="*/ 30997 w 9329980"/>
              <a:gd name="connsiteY123" fmla="*/ 681926 h 1007390"/>
              <a:gd name="connsiteX124" fmla="*/ 61993 w 9329980"/>
              <a:gd name="connsiteY124" fmla="*/ 573438 h 1007390"/>
              <a:gd name="connsiteX125" fmla="*/ 77492 w 9329980"/>
              <a:gd name="connsiteY125" fmla="*/ 449451 h 1007390"/>
              <a:gd name="connsiteX126" fmla="*/ 123987 w 9329980"/>
              <a:gd name="connsiteY126" fmla="*/ 356461 h 1007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</a:cxnLst>
            <a:rect l="l" t="t" r="r" b="b"/>
            <a:pathLst>
              <a:path w="9329980" h="1007390">
                <a:moveTo>
                  <a:pt x="123987" y="356461"/>
                </a:moveTo>
                <a:cubicBezTo>
                  <a:pt x="152400" y="346129"/>
                  <a:pt x="210563" y="387458"/>
                  <a:pt x="247973" y="387458"/>
                </a:cubicBezTo>
                <a:cubicBezTo>
                  <a:pt x="304534" y="387458"/>
                  <a:pt x="493942" y="357129"/>
                  <a:pt x="542441" y="340963"/>
                </a:cubicBezTo>
                <a:lnTo>
                  <a:pt x="681926" y="294468"/>
                </a:lnTo>
                <a:lnTo>
                  <a:pt x="728420" y="278970"/>
                </a:lnTo>
                <a:cubicBezTo>
                  <a:pt x="733679" y="273711"/>
                  <a:pt x="802916" y="198396"/>
                  <a:pt x="821410" y="201478"/>
                </a:cubicBezTo>
                <a:cubicBezTo>
                  <a:pt x="843030" y="205081"/>
                  <a:pt x="851067" y="233941"/>
                  <a:pt x="867905" y="247973"/>
                </a:cubicBezTo>
                <a:cubicBezTo>
                  <a:pt x="907964" y="281356"/>
                  <a:pt x="914295" y="278935"/>
                  <a:pt x="960895" y="294468"/>
                </a:cubicBezTo>
                <a:cubicBezTo>
                  <a:pt x="976393" y="304800"/>
                  <a:pt x="990269" y="318128"/>
                  <a:pt x="1007390" y="325465"/>
                </a:cubicBezTo>
                <a:cubicBezTo>
                  <a:pt x="1026968" y="333856"/>
                  <a:pt x="1048902" y="335111"/>
                  <a:pt x="1069383" y="340963"/>
                </a:cubicBezTo>
                <a:cubicBezTo>
                  <a:pt x="1225062" y="385442"/>
                  <a:pt x="984018" y="323495"/>
                  <a:pt x="1177871" y="371960"/>
                </a:cubicBezTo>
                <a:cubicBezTo>
                  <a:pt x="1220609" y="366618"/>
                  <a:pt x="1300571" y="364853"/>
                  <a:pt x="1348353" y="340963"/>
                </a:cubicBezTo>
                <a:cubicBezTo>
                  <a:pt x="1365013" y="332633"/>
                  <a:pt x="1378676" y="319208"/>
                  <a:pt x="1394848" y="309967"/>
                </a:cubicBezTo>
                <a:cubicBezTo>
                  <a:pt x="1414907" y="298504"/>
                  <a:pt x="1436782" y="290433"/>
                  <a:pt x="1456841" y="278970"/>
                </a:cubicBezTo>
                <a:cubicBezTo>
                  <a:pt x="1540962" y="230900"/>
                  <a:pt x="1464586" y="260889"/>
                  <a:pt x="1549831" y="232475"/>
                </a:cubicBezTo>
                <a:lnTo>
                  <a:pt x="1642820" y="170482"/>
                </a:lnTo>
                <a:cubicBezTo>
                  <a:pt x="1658318" y="160150"/>
                  <a:pt x="1671644" y="145375"/>
                  <a:pt x="1689315" y="139485"/>
                </a:cubicBezTo>
                <a:lnTo>
                  <a:pt x="1735810" y="123987"/>
                </a:lnTo>
                <a:lnTo>
                  <a:pt x="1828800" y="154983"/>
                </a:lnTo>
                <a:cubicBezTo>
                  <a:pt x="1844298" y="160149"/>
                  <a:pt x="1859446" y="166520"/>
                  <a:pt x="1875295" y="170482"/>
                </a:cubicBezTo>
                <a:cubicBezTo>
                  <a:pt x="1895959" y="175648"/>
                  <a:pt x="1916807" y="180128"/>
                  <a:pt x="1937288" y="185980"/>
                </a:cubicBezTo>
                <a:cubicBezTo>
                  <a:pt x="1952996" y="190468"/>
                  <a:pt x="1967934" y="197516"/>
                  <a:pt x="1983783" y="201478"/>
                </a:cubicBezTo>
                <a:cubicBezTo>
                  <a:pt x="2027116" y="212311"/>
                  <a:pt x="2112798" y="225564"/>
                  <a:pt x="2154264" y="232475"/>
                </a:cubicBezTo>
                <a:cubicBezTo>
                  <a:pt x="2231756" y="227309"/>
                  <a:pt x="2309728" y="227022"/>
                  <a:pt x="2386739" y="216977"/>
                </a:cubicBezTo>
                <a:cubicBezTo>
                  <a:pt x="2444170" y="209486"/>
                  <a:pt x="2501911" y="188918"/>
                  <a:pt x="2557220" y="170482"/>
                </a:cubicBezTo>
                <a:cubicBezTo>
                  <a:pt x="2572718" y="160150"/>
                  <a:pt x="2586594" y="146822"/>
                  <a:pt x="2603715" y="139485"/>
                </a:cubicBezTo>
                <a:cubicBezTo>
                  <a:pt x="2623293" y="131094"/>
                  <a:pt x="2645228" y="129839"/>
                  <a:pt x="2665709" y="123987"/>
                </a:cubicBezTo>
                <a:cubicBezTo>
                  <a:pt x="2681417" y="119499"/>
                  <a:pt x="2696705" y="113655"/>
                  <a:pt x="2712203" y="108489"/>
                </a:cubicBezTo>
                <a:cubicBezTo>
                  <a:pt x="2727701" y="98157"/>
                  <a:pt x="2740627" y="72974"/>
                  <a:pt x="2758698" y="77492"/>
                </a:cubicBezTo>
                <a:cubicBezTo>
                  <a:pt x="2774547" y="81454"/>
                  <a:pt x="2763738" y="111437"/>
                  <a:pt x="2774197" y="123987"/>
                </a:cubicBezTo>
                <a:cubicBezTo>
                  <a:pt x="2810286" y="167293"/>
                  <a:pt x="2836334" y="170530"/>
                  <a:pt x="2882685" y="185980"/>
                </a:cubicBezTo>
                <a:cubicBezTo>
                  <a:pt x="2964627" y="240608"/>
                  <a:pt x="2911108" y="212458"/>
                  <a:pt x="3053166" y="247973"/>
                </a:cubicBezTo>
                <a:cubicBezTo>
                  <a:pt x="3073830" y="253139"/>
                  <a:pt x="3094952" y="256736"/>
                  <a:pt x="3115159" y="263472"/>
                </a:cubicBezTo>
                <a:cubicBezTo>
                  <a:pt x="3149880" y="275045"/>
                  <a:pt x="3187504" y="288907"/>
                  <a:pt x="3223648" y="294468"/>
                </a:cubicBezTo>
                <a:cubicBezTo>
                  <a:pt x="3269885" y="301581"/>
                  <a:pt x="3316637" y="304801"/>
                  <a:pt x="3363132" y="309967"/>
                </a:cubicBezTo>
                <a:cubicBezTo>
                  <a:pt x="3419959" y="304801"/>
                  <a:pt x="3477421" y="304385"/>
                  <a:pt x="3533614" y="294468"/>
                </a:cubicBezTo>
                <a:cubicBezTo>
                  <a:pt x="3565790" y="288790"/>
                  <a:pt x="3594906" y="271397"/>
                  <a:pt x="3626603" y="263472"/>
                </a:cubicBezTo>
                <a:cubicBezTo>
                  <a:pt x="3704446" y="244011"/>
                  <a:pt x="3668389" y="254709"/>
                  <a:pt x="3735092" y="232475"/>
                </a:cubicBezTo>
                <a:cubicBezTo>
                  <a:pt x="3750590" y="222143"/>
                  <a:pt x="3764082" y="207844"/>
                  <a:pt x="3781587" y="201478"/>
                </a:cubicBezTo>
                <a:cubicBezTo>
                  <a:pt x="3821623" y="186920"/>
                  <a:pt x="3905573" y="170482"/>
                  <a:pt x="3905573" y="170482"/>
                </a:cubicBezTo>
                <a:cubicBezTo>
                  <a:pt x="3921071" y="154984"/>
                  <a:pt x="3930150" y="123987"/>
                  <a:pt x="3952068" y="123987"/>
                </a:cubicBezTo>
                <a:cubicBezTo>
                  <a:pt x="3973986" y="123987"/>
                  <a:pt x="3981262" y="157026"/>
                  <a:pt x="3998563" y="170482"/>
                </a:cubicBezTo>
                <a:cubicBezTo>
                  <a:pt x="4027969" y="193353"/>
                  <a:pt x="4054807" y="226351"/>
                  <a:pt x="4091553" y="232475"/>
                </a:cubicBezTo>
                <a:cubicBezTo>
                  <a:pt x="4225626" y="254820"/>
                  <a:pt x="4153361" y="244075"/>
                  <a:pt x="4308529" y="263472"/>
                </a:cubicBezTo>
                <a:cubicBezTo>
                  <a:pt x="4370522" y="258306"/>
                  <a:pt x="4432846" y="256195"/>
                  <a:pt x="4494509" y="247973"/>
                </a:cubicBezTo>
                <a:cubicBezTo>
                  <a:pt x="4510702" y="245814"/>
                  <a:pt x="4524930" y="235397"/>
                  <a:pt x="4541003" y="232475"/>
                </a:cubicBezTo>
                <a:cubicBezTo>
                  <a:pt x="4581982" y="225024"/>
                  <a:pt x="4623661" y="222143"/>
                  <a:pt x="4664990" y="216977"/>
                </a:cubicBezTo>
                <a:cubicBezTo>
                  <a:pt x="4685654" y="211811"/>
                  <a:pt x="4706026" y="205288"/>
                  <a:pt x="4726983" y="201478"/>
                </a:cubicBezTo>
                <a:cubicBezTo>
                  <a:pt x="4774034" y="192923"/>
                  <a:pt x="4916284" y="175879"/>
                  <a:pt x="4959458" y="170482"/>
                </a:cubicBezTo>
                <a:cubicBezTo>
                  <a:pt x="5076328" y="131524"/>
                  <a:pt x="4932268" y="184076"/>
                  <a:pt x="5052448" y="123987"/>
                </a:cubicBezTo>
                <a:cubicBezTo>
                  <a:pt x="5067060" y="116681"/>
                  <a:pt x="5083444" y="113655"/>
                  <a:pt x="5098942" y="108489"/>
                </a:cubicBezTo>
                <a:cubicBezTo>
                  <a:pt x="5114440" y="118821"/>
                  <a:pt x="5128416" y="131920"/>
                  <a:pt x="5145437" y="139485"/>
                </a:cubicBezTo>
                <a:cubicBezTo>
                  <a:pt x="5175294" y="152755"/>
                  <a:pt x="5207430" y="160150"/>
                  <a:pt x="5238427" y="170482"/>
                </a:cubicBezTo>
                <a:cubicBezTo>
                  <a:pt x="5314730" y="195916"/>
                  <a:pt x="5268814" y="183295"/>
                  <a:pt x="5377912" y="201478"/>
                </a:cubicBezTo>
                <a:cubicBezTo>
                  <a:pt x="5512127" y="194767"/>
                  <a:pt x="5648754" y="199841"/>
                  <a:pt x="5780868" y="170482"/>
                </a:cubicBezTo>
                <a:cubicBezTo>
                  <a:pt x="5796816" y="166938"/>
                  <a:pt x="5811602" y="159281"/>
                  <a:pt x="5827363" y="154983"/>
                </a:cubicBezTo>
                <a:cubicBezTo>
                  <a:pt x="5868462" y="143774"/>
                  <a:pt x="5910020" y="134319"/>
                  <a:pt x="5951349" y="123987"/>
                </a:cubicBezTo>
                <a:cubicBezTo>
                  <a:pt x="5971218" y="119020"/>
                  <a:pt x="6037598" y="104109"/>
                  <a:pt x="6059837" y="92990"/>
                </a:cubicBezTo>
                <a:cubicBezTo>
                  <a:pt x="6076497" y="84660"/>
                  <a:pt x="6089211" y="69331"/>
                  <a:pt x="6106332" y="61994"/>
                </a:cubicBezTo>
                <a:cubicBezTo>
                  <a:pt x="6125910" y="53603"/>
                  <a:pt x="6148382" y="53974"/>
                  <a:pt x="6168326" y="46495"/>
                </a:cubicBezTo>
                <a:cubicBezTo>
                  <a:pt x="6189958" y="38383"/>
                  <a:pt x="6209084" y="24600"/>
                  <a:pt x="6230319" y="15499"/>
                </a:cubicBezTo>
                <a:cubicBezTo>
                  <a:pt x="6245335" y="9064"/>
                  <a:pt x="6261316" y="5166"/>
                  <a:pt x="6276814" y="0"/>
                </a:cubicBezTo>
                <a:cubicBezTo>
                  <a:pt x="6292312" y="5166"/>
                  <a:pt x="6308697" y="8193"/>
                  <a:pt x="6323309" y="15499"/>
                </a:cubicBezTo>
                <a:cubicBezTo>
                  <a:pt x="6409883" y="58786"/>
                  <a:pt x="6329515" y="50836"/>
                  <a:pt x="6462793" y="77492"/>
                </a:cubicBezTo>
                <a:cubicBezTo>
                  <a:pt x="6658618" y="116657"/>
                  <a:pt x="6565499" y="101954"/>
                  <a:pt x="6741763" y="123987"/>
                </a:cubicBezTo>
                <a:cubicBezTo>
                  <a:pt x="6934249" y="118326"/>
                  <a:pt x="7234003" y="118953"/>
                  <a:pt x="7454685" y="92990"/>
                </a:cubicBezTo>
                <a:cubicBezTo>
                  <a:pt x="7480846" y="89912"/>
                  <a:pt x="7506193" y="81823"/>
                  <a:pt x="7532176" y="77492"/>
                </a:cubicBezTo>
                <a:cubicBezTo>
                  <a:pt x="7568209" y="71487"/>
                  <a:pt x="7604501" y="67160"/>
                  <a:pt x="7640664" y="61994"/>
                </a:cubicBezTo>
                <a:cubicBezTo>
                  <a:pt x="7656162" y="56828"/>
                  <a:pt x="7670922" y="44691"/>
                  <a:pt x="7687159" y="46495"/>
                </a:cubicBezTo>
                <a:cubicBezTo>
                  <a:pt x="7719633" y="50103"/>
                  <a:pt x="7749152" y="67160"/>
                  <a:pt x="7780149" y="77492"/>
                </a:cubicBezTo>
                <a:cubicBezTo>
                  <a:pt x="7795647" y="82658"/>
                  <a:pt x="7810795" y="89028"/>
                  <a:pt x="7826644" y="92990"/>
                </a:cubicBezTo>
                <a:cubicBezTo>
                  <a:pt x="7914193" y="114878"/>
                  <a:pt x="7867750" y="104312"/>
                  <a:pt x="7966129" y="123987"/>
                </a:cubicBezTo>
                <a:cubicBezTo>
                  <a:pt x="8344318" y="113182"/>
                  <a:pt x="8376486" y="129572"/>
                  <a:pt x="8632556" y="92990"/>
                </a:cubicBezTo>
                <a:cubicBezTo>
                  <a:pt x="8772395" y="73013"/>
                  <a:pt x="8679756" y="88361"/>
                  <a:pt x="8772041" y="61994"/>
                </a:cubicBezTo>
                <a:cubicBezTo>
                  <a:pt x="8792522" y="56142"/>
                  <a:pt x="8813632" y="52616"/>
                  <a:pt x="8834034" y="46495"/>
                </a:cubicBezTo>
                <a:cubicBezTo>
                  <a:pt x="8865329" y="37106"/>
                  <a:pt x="8894795" y="20871"/>
                  <a:pt x="8927024" y="15499"/>
                </a:cubicBezTo>
                <a:lnTo>
                  <a:pt x="9020014" y="0"/>
                </a:lnTo>
                <a:cubicBezTo>
                  <a:pt x="9045844" y="5166"/>
                  <a:pt x="9072091" y="8568"/>
                  <a:pt x="9097505" y="15499"/>
                </a:cubicBezTo>
                <a:cubicBezTo>
                  <a:pt x="9129027" y="24096"/>
                  <a:pt x="9190495" y="46495"/>
                  <a:pt x="9190495" y="46495"/>
                </a:cubicBezTo>
                <a:cubicBezTo>
                  <a:pt x="9205993" y="56827"/>
                  <a:pt x="9225354" y="62947"/>
                  <a:pt x="9236990" y="77492"/>
                </a:cubicBezTo>
                <a:cubicBezTo>
                  <a:pt x="9247195" y="90249"/>
                  <a:pt x="9245182" y="109375"/>
                  <a:pt x="9252488" y="123987"/>
                </a:cubicBezTo>
                <a:cubicBezTo>
                  <a:pt x="9260818" y="140647"/>
                  <a:pt x="9273153" y="154984"/>
                  <a:pt x="9283485" y="170482"/>
                </a:cubicBezTo>
                <a:lnTo>
                  <a:pt x="9314481" y="263472"/>
                </a:lnTo>
                <a:lnTo>
                  <a:pt x="9329980" y="309967"/>
                </a:lnTo>
                <a:cubicBezTo>
                  <a:pt x="9324814" y="330631"/>
                  <a:pt x="9320602" y="351558"/>
                  <a:pt x="9314481" y="371960"/>
                </a:cubicBezTo>
                <a:cubicBezTo>
                  <a:pt x="9305092" y="403255"/>
                  <a:pt x="9289893" y="432911"/>
                  <a:pt x="9283485" y="464950"/>
                </a:cubicBezTo>
                <a:cubicBezTo>
                  <a:pt x="9278319" y="490780"/>
                  <a:pt x="9279767" y="518880"/>
                  <a:pt x="9267987" y="542441"/>
                </a:cubicBezTo>
                <a:cubicBezTo>
                  <a:pt x="9258185" y="562045"/>
                  <a:pt x="9239327" y="576196"/>
                  <a:pt x="9221492" y="588936"/>
                </a:cubicBezTo>
                <a:cubicBezTo>
                  <a:pt x="9171316" y="624776"/>
                  <a:pt x="9153452" y="618647"/>
                  <a:pt x="9097505" y="635431"/>
                </a:cubicBezTo>
                <a:cubicBezTo>
                  <a:pt x="9066210" y="644820"/>
                  <a:pt x="9036860" y="661807"/>
                  <a:pt x="9004515" y="666428"/>
                </a:cubicBezTo>
                <a:cubicBezTo>
                  <a:pt x="8674911" y="713513"/>
                  <a:pt x="8860523" y="694107"/>
                  <a:pt x="8446576" y="712922"/>
                </a:cubicBezTo>
                <a:cubicBezTo>
                  <a:pt x="8415580" y="718088"/>
                  <a:pt x="8384695" y="723977"/>
                  <a:pt x="8353587" y="728421"/>
                </a:cubicBezTo>
                <a:cubicBezTo>
                  <a:pt x="8312355" y="734311"/>
                  <a:pt x="8270766" y="737586"/>
                  <a:pt x="8229600" y="743919"/>
                </a:cubicBezTo>
                <a:cubicBezTo>
                  <a:pt x="8203564" y="747924"/>
                  <a:pt x="8178247" y="756150"/>
                  <a:pt x="8152109" y="759417"/>
                </a:cubicBezTo>
                <a:cubicBezTo>
                  <a:pt x="8095488" y="766495"/>
                  <a:pt x="8038454" y="769750"/>
                  <a:pt x="7981627" y="774916"/>
                </a:cubicBezTo>
                <a:cubicBezTo>
                  <a:pt x="7955797" y="780082"/>
                  <a:pt x="7930172" y="786409"/>
                  <a:pt x="7904136" y="790414"/>
                </a:cubicBezTo>
                <a:cubicBezTo>
                  <a:pt x="7822665" y="802948"/>
                  <a:pt x="7704377" y="813490"/>
                  <a:pt x="7625166" y="821411"/>
                </a:cubicBezTo>
                <a:cubicBezTo>
                  <a:pt x="7387525" y="816245"/>
                  <a:pt x="7149941" y="805912"/>
                  <a:pt x="6912244" y="805912"/>
                </a:cubicBezTo>
                <a:cubicBezTo>
                  <a:pt x="6746770" y="805912"/>
                  <a:pt x="6738168" y="821810"/>
                  <a:pt x="6602278" y="836909"/>
                </a:cubicBezTo>
                <a:cubicBezTo>
                  <a:pt x="6545566" y="843210"/>
                  <a:pt x="6488624" y="847241"/>
                  <a:pt x="6431797" y="852407"/>
                </a:cubicBezTo>
                <a:cubicBezTo>
                  <a:pt x="6405966" y="857573"/>
                  <a:pt x="6379861" y="861517"/>
                  <a:pt x="6354305" y="867906"/>
                </a:cubicBezTo>
                <a:cubicBezTo>
                  <a:pt x="6338456" y="871868"/>
                  <a:pt x="6323982" y="881094"/>
                  <a:pt x="6307810" y="883404"/>
                </a:cubicBezTo>
                <a:cubicBezTo>
                  <a:pt x="6251322" y="891474"/>
                  <a:pt x="6194156" y="893736"/>
                  <a:pt x="6137329" y="898902"/>
                </a:cubicBezTo>
                <a:cubicBezTo>
                  <a:pt x="6111498" y="904068"/>
                  <a:pt x="6085873" y="910394"/>
                  <a:pt x="6059837" y="914400"/>
                </a:cubicBezTo>
                <a:cubicBezTo>
                  <a:pt x="5936454" y="933382"/>
                  <a:pt x="5832587" y="938597"/>
                  <a:pt x="5703376" y="945397"/>
                </a:cubicBezTo>
                <a:lnTo>
                  <a:pt x="5346915" y="960895"/>
                </a:lnTo>
                <a:lnTo>
                  <a:pt x="4990454" y="945397"/>
                </a:lnTo>
                <a:cubicBezTo>
                  <a:pt x="4501498" y="917457"/>
                  <a:pt x="5003066" y="945093"/>
                  <a:pt x="4711485" y="914400"/>
                </a:cubicBezTo>
                <a:cubicBezTo>
                  <a:pt x="4637374" y="906599"/>
                  <a:pt x="4341078" y="887640"/>
                  <a:pt x="4277532" y="883404"/>
                </a:cubicBezTo>
                <a:lnTo>
                  <a:pt x="3502617" y="898902"/>
                </a:lnTo>
                <a:cubicBezTo>
                  <a:pt x="3181141" y="908644"/>
                  <a:pt x="3352102" y="910154"/>
                  <a:pt x="3115159" y="929899"/>
                </a:cubicBezTo>
                <a:lnTo>
                  <a:pt x="2696705" y="960895"/>
                </a:lnTo>
                <a:cubicBezTo>
                  <a:pt x="2665927" y="966025"/>
                  <a:pt x="2520617" y="990985"/>
                  <a:pt x="2495227" y="991892"/>
                </a:cubicBezTo>
                <a:cubicBezTo>
                  <a:pt x="2242197" y="1000929"/>
                  <a:pt x="1988949" y="1002224"/>
                  <a:pt x="1735810" y="1007390"/>
                </a:cubicBezTo>
                <a:lnTo>
                  <a:pt x="1208868" y="991892"/>
                </a:lnTo>
                <a:cubicBezTo>
                  <a:pt x="1157003" y="989535"/>
                  <a:pt x="1105608" y="980892"/>
                  <a:pt x="1053885" y="976394"/>
                </a:cubicBezTo>
                <a:cubicBezTo>
                  <a:pt x="986780" y="970559"/>
                  <a:pt x="919566" y="966061"/>
                  <a:pt x="852407" y="960895"/>
                </a:cubicBezTo>
                <a:cubicBezTo>
                  <a:pt x="831743" y="955729"/>
                  <a:pt x="811207" y="950018"/>
                  <a:pt x="790414" y="945397"/>
                </a:cubicBezTo>
                <a:cubicBezTo>
                  <a:pt x="725703" y="931017"/>
                  <a:pt x="654277" y="918484"/>
                  <a:pt x="588936" y="914400"/>
                </a:cubicBezTo>
                <a:cubicBezTo>
                  <a:pt x="465083" y="906659"/>
                  <a:pt x="340963" y="904068"/>
                  <a:pt x="216976" y="898902"/>
                </a:cubicBezTo>
                <a:cubicBezTo>
                  <a:pt x="123282" y="875479"/>
                  <a:pt x="175195" y="890141"/>
                  <a:pt x="61993" y="852407"/>
                </a:cubicBezTo>
                <a:lnTo>
                  <a:pt x="15498" y="836909"/>
                </a:lnTo>
                <a:cubicBezTo>
                  <a:pt x="10332" y="821411"/>
                  <a:pt x="0" y="806751"/>
                  <a:pt x="0" y="790414"/>
                </a:cubicBezTo>
                <a:cubicBezTo>
                  <a:pt x="0" y="766184"/>
                  <a:pt x="23687" y="707509"/>
                  <a:pt x="30997" y="681926"/>
                </a:cubicBezTo>
                <a:cubicBezTo>
                  <a:pt x="69926" y="545676"/>
                  <a:pt x="24827" y="684937"/>
                  <a:pt x="61993" y="573438"/>
                </a:cubicBezTo>
                <a:cubicBezTo>
                  <a:pt x="67159" y="532109"/>
                  <a:pt x="66533" y="489634"/>
                  <a:pt x="77492" y="449451"/>
                </a:cubicBezTo>
                <a:cubicBezTo>
                  <a:pt x="117085" y="304277"/>
                  <a:pt x="95574" y="366793"/>
                  <a:pt x="123987" y="356461"/>
                </a:cubicBezTo>
                <a:close/>
              </a:path>
            </a:pathLst>
          </a:cu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353" name="TextovéPole 13"/>
          <p:cNvSpPr txBox="1">
            <a:spLocks noChangeArrowheads="1"/>
          </p:cNvSpPr>
          <p:nvPr/>
        </p:nvSpPr>
        <p:spPr bwMode="auto">
          <a:xfrm flipH="1">
            <a:off x="284163" y="3238500"/>
            <a:ext cx="3381375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dirty="0"/>
              <a:t>Do notesu nakresli princip periskopu.</a:t>
            </a:r>
          </a:p>
          <a:p>
            <a:r>
              <a:rPr lang="cs-CZ" altLang="cs-CZ" sz="2400" dirty="0"/>
              <a:t>Proveď kontrolu kliknutím na černý </a:t>
            </a:r>
            <a:r>
              <a:rPr lang="cs-CZ" altLang="cs-CZ" sz="2400" dirty="0" smtClean="0"/>
              <a:t>obdélník.</a:t>
            </a:r>
            <a:endParaRPr lang="cs-CZ" alt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365500" y="2495550"/>
            <a:ext cx="6894513" cy="42068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2.22222E-6 3.7037E-7 L -2.22222E-6 -0.11551 " pathEditMode="relative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8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repeatCount="10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25 -0.04467 L -1.25364 -0.02361 " pathEditMode="relative" rAng="0" ptsTypes="AA">
                                      <p:cBhvr>
                                        <p:cTn id="15" dur="5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3" grpId="0"/>
      <p:bldP spid="18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1785938" y="584200"/>
            <a:ext cx="8572500" cy="1570038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s-CZ" altLang="cs-CZ" sz="2400" dirty="0">
                <a:solidFill>
                  <a:schemeClr val="bg1"/>
                </a:solidFill>
                <a:latin typeface="Arial" panose="020B0604020202020204" pitchFamily="34" charset="0"/>
              </a:rPr>
              <a:t>Jak velký je úhel odrazu, když dopadající a odražený paprsek</a:t>
            </a: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s-CZ" altLang="cs-CZ" sz="2400" dirty="0">
                <a:solidFill>
                  <a:schemeClr val="bg1"/>
                </a:solidFill>
                <a:latin typeface="Arial" panose="020B0604020202020204" pitchFamily="34" charset="0"/>
              </a:rPr>
              <a:t> svírají úhel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solidFill>
                  <a:schemeClr val="bg1"/>
                </a:solidFill>
                <a:latin typeface="Arial" panose="020B0604020202020204" pitchFamily="34" charset="0"/>
              </a:rPr>
              <a:t>     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1800" dirty="0">
                <a:solidFill>
                  <a:schemeClr val="bg1"/>
                </a:solidFill>
                <a:latin typeface="Arial" panose="020B0604020202020204" pitchFamily="34" charset="0"/>
              </a:rPr>
              <a:t>     </a:t>
            </a:r>
            <a:r>
              <a:rPr lang="cs-CZ" altLang="cs-CZ" sz="2400" dirty="0">
                <a:solidFill>
                  <a:schemeClr val="bg1"/>
                </a:solidFill>
                <a:latin typeface="Arial" panose="020B0604020202020204" pitchFamily="34" charset="0"/>
              </a:rPr>
              <a:t>a )  0°</a:t>
            </a:r>
          </a:p>
        </p:txBody>
      </p:sp>
      <p:sp>
        <p:nvSpPr>
          <p:cNvPr id="57348" name="TextovéPole 4"/>
          <p:cNvSpPr txBox="1">
            <a:spLocks noChangeArrowheads="1"/>
          </p:cNvSpPr>
          <p:nvPr/>
        </p:nvSpPr>
        <p:spPr bwMode="auto">
          <a:xfrm>
            <a:off x="4295775" y="1412875"/>
            <a:ext cx="406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  <a:latin typeface="Arial" pitchFamily="34" charset="0"/>
              </a:rPr>
              <a:t>0°</a:t>
            </a:r>
          </a:p>
        </p:txBody>
      </p:sp>
      <p:sp>
        <p:nvSpPr>
          <p:cNvPr id="6" name="Obdélník 5"/>
          <p:cNvSpPr/>
          <p:nvPr/>
        </p:nvSpPr>
        <p:spPr>
          <a:xfrm>
            <a:off x="7751763" y="1268413"/>
            <a:ext cx="144462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6383338" y="1700213"/>
            <a:ext cx="1368425" cy="158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6" idx="1"/>
          </p:cNvCxnSpPr>
          <p:nvPr/>
        </p:nvCxnSpPr>
        <p:spPr>
          <a:xfrm rot="10800000">
            <a:off x="6383338" y="1700213"/>
            <a:ext cx="1368425" cy="2540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4079875" y="1268413"/>
            <a:ext cx="4248150" cy="9366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>
                <a:solidFill>
                  <a:srgbClr val="FF0000"/>
                </a:solidFill>
              </a:rPr>
              <a:t>Nevíš, sem </a:t>
            </a:r>
            <a:r>
              <a:rPr lang="cs-CZ" sz="2400" dirty="0" smtClean="0">
                <a:solidFill>
                  <a:srgbClr val="FF0000"/>
                </a:solidFill>
              </a:rPr>
              <a:t>klikni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7353" name="TextovéPole 15"/>
          <p:cNvSpPr txBox="1">
            <a:spLocks noChangeArrowheads="1"/>
          </p:cNvSpPr>
          <p:nvPr/>
        </p:nvSpPr>
        <p:spPr bwMode="auto">
          <a:xfrm>
            <a:off x="2119313" y="2833688"/>
            <a:ext cx="11795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" pitchFamily="34" charset="0"/>
              </a:rPr>
              <a:t>b )  90°</a:t>
            </a:r>
          </a:p>
        </p:txBody>
      </p:sp>
      <p:sp>
        <p:nvSpPr>
          <p:cNvPr id="57354" name="TextovéPole 16"/>
          <p:cNvSpPr txBox="1">
            <a:spLocks noChangeArrowheads="1"/>
          </p:cNvSpPr>
          <p:nvPr/>
        </p:nvSpPr>
        <p:spPr bwMode="auto">
          <a:xfrm>
            <a:off x="4224338" y="2492375"/>
            <a:ext cx="5984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  <a:latin typeface="Arial" pitchFamily="34" charset="0"/>
              </a:rPr>
              <a:t>45 °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824788" y="2420938"/>
            <a:ext cx="142875" cy="10080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20" name="Přímá spojovací čára 19"/>
          <p:cNvCxnSpPr>
            <a:stCxn id="18" idx="1"/>
          </p:cNvCxnSpPr>
          <p:nvPr/>
        </p:nvCxnSpPr>
        <p:spPr>
          <a:xfrm rot="10800000">
            <a:off x="6240463" y="2924175"/>
            <a:ext cx="1584325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endCxn id="18" idx="1"/>
          </p:cNvCxnSpPr>
          <p:nvPr/>
        </p:nvCxnSpPr>
        <p:spPr>
          <a:xfrm flipV="1">
            <a:off x="7032625" y="2924175"/>
            <a:ext cx="792163" cy="7207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6200000" flipV="1">
            <a:off x="7176294" y="2275681"/>
            <a:ext cx="647700" cy="64928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Volný tvar 26"/>
          <p:cNvSpPr/>
          <p:nvPr/>
        </p:nvSpPr>
        <p:spPr>
          <a:xfrm rot="11730304">
            <a:off x="7191375" y="2522538"/>
            <a:ext cx="327025" cy="365125"/>
          </a:xfrm>
          <a:custGeom>
            <a:avLst/>
            <a:gdLst>
              <a:gd name="connsiteX0" fmla="*/ 0 w 289301"/>
              <a:gd name="connsiteY0" fmla="*/ 0 h 490779"/>
              <a:gd name="connsiteX1" fmla="*/ 278969 w 289301"/>
              <a:gd name="connsiteY1" fmla="*/ 108488 h 490779"/>
              <a:gd name="connsiteX2" fmla="*/ 61993 w 289301"/>
              <a:gd name="connsiteY2" fmla="*/ 433952 h 490779"/>
              <a:gd name="connsiteX3" fmla="*/ 61993 w 289301"/>
              <a:gd name="connsiteY3" fmla="*/ 449451 h 490779"/>
              <a:gd name="connsiteX0" fmla="*/ 0 w 312704"/>
              <a:gd name="connsiteY0" fmla="*/ 0 h 470115"/>
              <a:gd name="connsiteX1" fmla="*/ 278969 w 312704"/>
              <a:gd name="connsiteY1" fmla="*/ 108488 h 470115"/>
              <a:gd name="connsiteX2" fmla="*/ 276541 w 312704"/>
              <a:gd name="connsiteY2" fmla="*/ 301199 h 470115"/>
              <a:gd name="connsiteX3" fmla="*/ 61993 w 312704"/>
              <a:gd name="connsiteY3" fmla="*/ 433952 h 470115"/>
              <a:gd name="connsiteX4" fmla="*/ 61993 w 312704"/>
              <a:gd name="connsiteY4" fmla="*/ 449451 h 470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704" h="470115">
                <a:moveTo>
                  <a:pt x="0" y="0"/>
                </a:moveTo>
                <a:cubicBezTo>
                  <a:pt x="134318" y="18081"/>
                  <a:pt x="268637" y="36163"/>
                  <a:pt x="278969" y="108488"/>
                </a:cubicBezTo>
                <a:cubicBezTo>
                  <a:pt x="307382" y="154983"/>
                  <a:pt x="312704" y="246955"/>
                  <a:pt x="276541" y="301199"/>
                </a:cubicBezTo>
                <a:cubicBezTo>
                  <a:pt x="240378" y="355443"/>
                  <a:pt x="97751" y="409243"/>
                  <a:pt x="61993" y="433952"/>
                </a:cubicBezTo>
                <a:cubicBezTo>
                  <a:pt x="26235" y="458661"/>
                  <a:pt x="43911" y="470115"/>
                  <a:pt x="61993" y="449451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57360" name="Obdélník 27"/>
          <p:cNvSpPr>
            <a:spLocks noChangeArrowheads="1"/>
          </p:cNvSpPr>
          <p:nvPr/>
        </p:nvSpPr>
        <p:spPr bwMode="auto">
          <a:xfrm rot="-3084801">
            <a:off x="7127082" y="2532856"/>
            <a:ext cx="647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  <a:latin typeface="Arial" pitchFamily="34" charset="0"/>
              </a:rPr>
              <a:t>  </a:t>
            </a:r>
            <a:r>
              <a:rPr lang="el-GR" altLang="cs-CZ">
                <a:solidFill>
                  <a:schemeClr val="bg1"/>
                </a:solidFill>
                <a:latin typeface="Arial" pitchFamily="34" charset="0"/>
              </a:rPr>
              <a:t>α</a:t>
            </a:r>
            <a:r>
              <a:rPr lang="cs-CZ" altLang="cs-CZ">
                <a:solidFill>
                  <a:schemeClr val="bg1"/>
                </a:solidFill>
                <a:latin typeface="Arial" pitchFamily="34" charset="0"/>
              </a:rPr>
              <a:t>'</a:t>
            </a:r>
            <a:endParaRPr lang="el-GR" altLang="cs-CZ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29" name="Volný tvar 28"/>
          <p:cNvSpPr/>
          <p:nvPr/>
        </p:nvSpPr>
        <p:spPr>
          <a:xfrm>
            <a:off x="6383338" y="2565400"/>
            <a:ext cx="217487" cy="317500"/>
          </a:xfrm>
          <a:custGeom>
            <a:avLst/>
            <a:gdLst>
              <a:gd name="connsiteX0" fmla="*/ 0 w 464950"/>
              <a:gd name="connsiteY0" fmla="*/ 640597 h 745221"/>
              <a:gd name="connsiteX1" fmla="*/ 46495 w 464950"/>
              <a:gd name="connsiteY1" fmla="*/ 625099 h 745221"/>
              <a:gd name="connsiteX2" fmla="*/ 201478 w 464950"/>
              <a:gd name="connsiteY2" fmla="*/ 516611 h 745221"/>
              <a:gd name="connsiteX3" fmla="*/ 247973 w 464950"/>
              <a:gd name="connsiteY3" fmla="*/ 485614 h 745221"/>
              <a:gd name="connsiteX4" fmla="*/ 278970 w 464950"/>
              <a:gd name="connsiteY4" fmla="*/ 439119 h 745221"/>
              <a:gd name="connsiteX5" fmla="*/ 325465 w 464950"/>
              <a:gd name="connsiteY5" fmla="*/ 392624 h 745221"/>
              <a:gd name="connsiteX6" fmla="*/ 387458 w 464950"/>
              <a:gd name="connsiteY6" fmla="*/ 315133 h 745221"/>
              <a:gd name="connsiteX7" fmla="*/ 433953 w 464950"/>
              <a:gd name="connsiteY7" fmla="*/ 206645 h 745221"/>
              <a:gd name="connsiteX8" fmla="*/ 464950 w 464950"/>
              <a:gd name="connsiteY8" fmla="*/ 113655 h 745221"/>
              <a:gd name="connsiteX9" fmla="*/ 356461 w 464950"/>
              <a:gd name="connsiteY9" fmla="*/ 51662 h 745221"/>
              <a:gd name="connsiteX10" fmla="*/ 340963 w 464950"/>
              <a:gd name="connsiteY10" fmla="*/ 98156 h 745221"/>
              <a:gd name="connsiteX11" fmla="*/ 278970 w 464950"/>
              <a:gd name="connsiteY11" fmla="*/ 191146 h 745221"/>
              <a:gd name="connsiteX12" fmla="*/ 247973 w 464950"/>
              <a:gd name="connsiteY12" fmla="*/ 315133 h 745221"/>
              <a:gd name="connsiteX13" fmla="*/ 201478 w 464950"/>
              <a:gd name="connsiteY13" fmla="*/ 454618 h 745221"/>
              <a:gd name="connsiteX14" fmla="*/ 185980 w 464950"/>
              <a:gd name="connsiteY14" fmla="*/ 501112 h 745221"/>
              <a:gd name="connsiteX15" fmla="*/ 170482 w 464950"/>
              <a:gd name="connsiteY15" fmla="*/ 563106 h 745221"/>
              <a:gd name="connsiteX16" fmla="*/ 154983 w 464950"/>
              <a:gd name="connsiteY16" fmla="*/ 609601 h 745221"/>
              <a:gd name="connsiteX17" fmla="*/ 139485 w 464950"/>
              <a:gd name="connsiteY17" fmla="*/ 687092 h 745221"/>
              <a:gd name="connsiteX18" fmla="*/ 247973 w 464950"/>
              <a:gd name="connsiteY18" fmla="*/ 563106 h 745221"/>
              <a:gd name="connsiteX19" fmla="*/ 232475 w 464950"/>
              <a:gd name="connsiteY19" fmla="*/ 625099 h 745221"/>
              <a:gd name="connsiteX20" fmla="*/ 216977 w 464950"/>
              <a:gd name="connsiteY20" fmla="*/ 671594 h 745221"/>
              <a:gd name="connsiteX21" fmla="*/ 356461 w 464950"/>
              <a:gd name="connsiteY21" fmla="*/ 702590 h 745221"/>
              <a:gd name="connsiteX22" fmla="*/ 402956 w 464950"/>
              <a:gd name="connsiteY22" fmla="*/ 687092 h 745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464950" h="745221">
                <a:moveTo>
                  <a:pt x="0" y="640597"/>
                </a:moveTo>
                <a:cubicBezTo>
                  <a:pt x="15498" y="635431"/>
                  <a:pt x="32214" y="633033"/>
                  <a:pt x="46495" y="625099"/>
                </a:cubicBezTo>
                <a:cubicBezTo>
                  <a:pt x="110629" y="589469"/>
                  <a:pt x="144593" y="557244"/>
                  <a:pt x="201478" y="516611"/>
                </a:cubicBezTo>
                <a:cubicBezTo>
                  <a:pt x="216635" y="505784"/>
                  <a:pt x="232475" y="495946"/>
                  <a:pt x="247973" y="485614"/>
                </a:cubicBezTo>
                <a:cubicBezTo>
                  <a:pt x="258305" y="470116"/>
                  <a:pt x="267045" y="453428"/>
                  <a:pt x="278970" y="439119"/>
                </a:cubicBezTo>
                <a:cubicBezTo>
                  <a:pt x="293002" y="422281"/>
                  <a:pt x="313307" y="410861"/>
                  <a:pt x="325465" y="392624"/>
                </a:cubicBezTo>
                <a:cubicBezTo>
                  <a:pt x="385352" y="302793"/>
                  <a:pt x="283475" y="384454"/>
                  <a:pt x="387458" y="315133"/>
                </a:cubicBezTo>
                <a:cubicBezTo>
                  <a:pt x="437341" y="165481"/>
                  <a:pt x="357354" y="398139"/>
                  <a:pt x="433953" y="206645"/>
                </a:cubicBezTo>
                <a:cubicBezTo>
                  <a:pt x="446088" y="176309"/>
                  <a:pt x="464950" y="113655"/>
                  <a:pt x="464950" y="113655"/>
                </a:cubicBezTo>
                <a:cubicBezTo>
                  <a:pt x="392624" y="5167"/>
                  <a:pt x="433953" y="0"/>
                  <a:pt x="356461" y="51662"/>
                </a:cubicBezTo>
                <a:cubicBezTo>
                  <a:pt x="351295" y="67160"/>
                  <a:pt x="348897" y="83875"/>
                  <a:pt x="340963" y="98156"/>
                </a:cubicBezTo>
                <a:cubicBezTo>
                  <a:pt x="322871" y="130721"/>
                  <a:pt x="278970" y="191146"/>
                  <a:pt x="278970" y="191146"/>
                </a:cubicBezTo>
                <a:cubicBezTo>
                  <a:pt x="268638" y="232475"/>
                  <a:pt x="261444" y="274718"/>
                  <a:pt x="247973" y="315133"/>
                </a:cubicBezTo>
                <a:lnTo>
                  <a:pt x="201478" y="454618"/>
                </a:lnTo>
                <a:cubicBezTo>
                  <a:pt x="196312" y="470116"/>
                  <a:pt x="189942" y="485263"/>
                  <a:pt x="185980" y="501112"/>
                </a:cubicBezTo>
                <a:cubicBezTo>
                  <a:pt x="180814" y="521777"/>
                  <a:pt x="176334" y="542625"/>
                  <a:pt x="170482" y="563106"/>
                </a:cubicBezTo>
                <a:cubicBezTo>
                  <a:pt x="165994" y="578814"/>
                  <a:pt x="158945" y="593752"/>
                  <a:pt x="154983" y="609601"/>
                </a:cubicBezTo>
                <a:cubicBezTo>
                  <a:pt x="148594" y="635156"/>
                  <a:pt x="124873" y="709010"/>
                  <a:pt x="139485" y="687092"/>
                </a:cubicBezTo>
                <a:cubicBezTo>
                  <a:pt x="211810" y="578604"/>
                  <a:pt x="170481" y="614766"/>
                  <a:pt x="247973" y="563106"/>
                </a:cubicBezTo>
                <a:cubicBezTo>
                  <a:pt x="307542" y="652458"/>
                  <a:pt x="279530" y="578044"/>
                  <a:pt x="232475" y="625099"/>
                </a:cubicBezTo>
                <a:cubicBezTo>
                  <a:pt x="220923" y="636651"/>
                  <a:pt x="222143" y="656096"/>
                  <a:pt x="216977" y="671594"/>
                </a:cubicBezTo>
                <a:cubicBezTo>
                  <a:pt x="266061" y="745221"/>
                  <a:pt x="233800" y="727123"/>
                  <a:pt x="356461" y="702590"/>
                </a:cubicBezTo>
                <a:cubicBezTo>
                  <a:pt x="372480" y="699386"/>
                  <a:pt x="402956" y="687092"/>
                  <a:pt x="402956" y="687092"/>
                </a:cubicBezTo>
              </a:path>
            </a:pathLst>
          </a:cu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57362" name="TextovéPole 29"/>
          <p:cNvSpPr txBox="1">
            <a:spLocks noChangeArrowheads="1"/>
          </p:cNvSpPr>
          <p:nvPr/>
        </p:nvSpPr>
        <p:spPr bwMode="auto">
          <a:xfrm>
            <a:off x="2200275" y="4638675"/>
            <a:ext cx="14192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  <a:latin typeface="Arial" pitchFamily="34" charset="0"/>
              </a:rPr>
              <a:t>c )  120 °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079875" y="2276475"/>
            <a:ext cx="4248150" cy="14398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>
                <a:solidFill>
                  <a:srgbClr val="FF0000"/>
                </a:solidFill>
              </a:rPr>
              <a:t>Nevíš, sem </a:t>
            </a:r>
            <a:r>
              <a:rPr lang="cs-CZ" sz="2400" dirty="0" smtClean="0">
                <a:solidFill>
                  <a:srgbClr val="FF0000"/>
                </a:solidFill>
              </a:rPr>
              <a:t>klikni!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7364" name="TextovéPole 20"/>
          <p:cNvSpPr txBox="1">
            <a:spLocks noChangeArrowheads="1"/>
          </p:cNvSpPr>
          <p:nvPr/>
        </p:nvSpPr>
        <p:spPr bwMode="auto">
          <a:xfrm>
            <a:off x="4295775" y="4365625"/>
            <a:ext cx="533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  <a:latin typeface="Arial" pitchFamily="34" charset="0"/>
              </a:rPr>
              <a:t>60°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896225" y="4149725"/>
            <a:ext cx="144463" cy="1366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6240463" y="4868863"/>
            <a:ext cx="2232025" cy="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endCxn id="22" idx="1"/>
          </p:cNvCxnSpPr>
          <p:nvPr/>
        </p:nvCxnSpPr>
        <p:spPr>
          <a:xfrm rot="5400000" flipH="1" flipV="1">
            <a:off x="7122319" y="5103019"/>
            <a:ext cx="1042987" cy="5048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22" idx="1"/>
          </p:cNvCxnSpPr>
          <p:nvPr/>
        </p:nvCxnSpPr>
        <p:spPr>
          <a:xfrm rot="10800000">
            <a:off x="7319963" y="4005263"/>
            <a:ext cx="576262" cy="82867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369" name="Obdélník 68"/>
          <p:cNvSpPr>
            <a:spLocks noChangeArrowheads="1"/>
          </p:cNvSpPr>
          <p:nvPr/>
        </p:nvSpPr>
        <p:spPr bwMode="auto">
          <a:xfrm rot="18008491" flipH="1">
            <a:off x="7308850" y="4354513"/>
            <a:ext cx="685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>
                <a:solidFill>
                  <a:schemeClr val="bg1"/>
                </a:solidFill>
              </a:rPr>
              <a:t>α</a:t>
            </a:r>
            <a:r>
              <a:rPr lang="cs-CZ" altLang="cs-CZ">
                <a:solidFill>
                  <a:schemeClr val="bg1"/>
                </a:solidFill>
              </a:rPr>
              <a:t>´</a:t>
            </a:r>
            <a:endParaRPr lang="el-GR" altLang="cs-CZ">
              <a:solidFill>
                <a:schemeClr val="bg1"/>
              </a:solidFill>
            </a:endParaRPr>
          </a:p>
        </p:txBody>
      </p:sp>
      <p:sp>
        <p:nvSpPr>
          <p:cNvPr id="35" name="Volný tvar 34"/>
          <p:cNvSpPr/>
          <p:nvPr/>
        </p:nvSpPr>
        <p:spPr>
          <a:xfrm>
            <a:off x="-1981200" y="2924175"/>
            <a:ext cx="249237" cy="514350"/>
          </a:xfrm>
          <a:custGeom>
            <a:avLst/>
            <a:gdLst>
              <a:gd name="connsiteX0" fmla="*/ 16113 w 248588"/>
              <a:gd name="connsiteY0" fmla="*/ 449450 h 513903"/>
              <a:gd name="connsiteX1" fmla="*/ 62608 w 248588"/>
              <a:gd name="connsiteY1" fmla="*/ 263471 h 513903"/>
              <a:gd name="connsiteX2" fmla="*/ 93605 w 248588"/>
              <a:gd name="connsiteY2" fmla="*/ 170481 h 513903"/>
              <a:gd name="connsiteX3" fmla="*/ 109103 w 248588"/>
              <a:gd name="connsiteY3" fmla="*/ 123986 h 513903"/>
              <a:gd name="connsiteX4" fmla="*/ 124601 w 248588"/>
              <a:gd name="connsiteY4" fmla="*/ 77491 h 513903"/>
              <a:gd name="connsiteX5" fmla="*/ 171096 w 248588"/>
              <a:gd name="connsiteY5" fmla="*/ 30996 h 513903"/>
              <a:gd name="connsiteX6" fmla="*/ 217591 w 248588"/>
              <a:gd name="connsiteY6" fmla="*/ 15498 h 513903"/>
              <a:gd name="connsiteX7" fmla="*/ 248588 w 248588"/>
              <a:gd name="connsiteY7" fmla="*/ 0 h 513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8588" h="513903">
                <a:moveTo>
                  <a:pt x="16113" y="449450"/>
                </a:moveTo>
                <a:cubicBezTo>
                  <a:pt x="100445" y="196460"/>
                  <a:pt x="0" y="513903"/>
                  <a:pt x="62608" y="263471"/>
                </a:cubicBezTo>
                <a:cubicBezTo>
                  <a:pt x="70532" y="231773"/>
                  <a:pt x="83273" y="201478"/>
                  <a:pt x="93605" y="170481"/>
                </a:cubicBezTo>
                <a:lnTo>
                  <a:pt x="109103" y="123986"/>
                </a:lnTo>
                <a:cubicBezTo>
                  <a:pt x="114269" y="108488"/>
                  <a:pt x="113049" y="89043"/>
                  <a:pt x="124601" y="77491"/>
                </a:cubicBezTo>
                <a:cubicBezTo>
                  <a:pt x="140099" y="61993"/>
                  <a:pt x="152859" y="43154"/>
                  <a:pt x="171096" y="30996"/>
                </a:cubicBezTo>
                <a:cubicBezTo>
                  <a:pt x="184689" y="21934"/>
                  <a:pt x="202423" y="21565"/>
                  <a:pt x="217591" y="15498"/>
                </a:cubicBezTo>
                <a:cubicBezTo>
                  <a:pt x="228317" y="11208"/>
                  <a:pt x="238256" y="5166"/>
                  <a:pt x="248588" y="0"/>
                </a:cubicBezTo>
              </a:path>
            </a:pathLst>
          </a:cu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7248525" y="4365625"/>
            <a:ext cx="430213" cy="431800"/>
          </a:xfrm>
          <a:custGeom>
            <a:avLst/>
            <a:gdLst>
              <a:gd name="connsiteX0" fmla="*/ 0 w 574935"/>
              <a:gd name="connsiteY0" fmla="*/ 309967 h 309967"/>
              <a:gd name="connsiteX1" fmla="*/ 46495 w 574935"/>
              <a:gd name="connsiteY1" fmla="*/ 170482 h 309967"/>
              <a:gd name="connsiteX2" fmla="*/ 61994 w 574935"/>
              <a:gd name="connsiteY2" fmla="*/ 123987 h 309967"/>
              <a:gd name="connsiteX3" fmla="*/ 108488 w 574935"/>
              <a:gd name="connsiteY3" fmla="*/ 108489 h 309967"/>
              <a:gd name="connsiteX4" fmla="*/ 294468 w 574935"/>
              <a:gd name="connsiteY4" fmla="*/ 15499 h 309967"/>
              <a:gd name="connsiteX5" fmla="*/ 340963 w 574935"/>
              <a:gd name="connsiteY5" fmla="*/ 0 h 309967"/>
              <a:gd name="connsiteX6" fmla="*/ 464950 w 574935"/>
              <a:gd name="connsiteY6" fmla="*/ 15499 h 309967"/>
              <a:gd name="connsiteX7" fmla="*/ 511444 w 574935"/>
              <a:gd name="connsiteY7" fmla="*/ 30997 h 309967"/>
              <a:gd name="connsiteX8" fmla="*/ 557939 w 574935"/>
              <a:gd name="connsiteY8" fmla="*/ 77492 h 30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4935" h="309967">
                <a:moveTo>
                  <a:pt x="0" y="309967"/>
                </a:moveTo>
                <a:lnTo>
                  <a:pt x="46495" y="170482"/>
                </a:lnTo>
                <a:cubicBezTo>
                  <a:pt x="51661" y="154984"/>
                  <a:pt x="46496" y="129153"/>
                  <a:pt x="61994" y="123987"/>
                </a:cubicBezTo>
                <a:lnTo>
                  <a:pt x="108488" y="108489"/>
                </a:lnTo>
                <a:cubicBezTo>
                  <a:pt x="228667" y="28369"/>
                  <a:pt x="166133" y="58277"/>
                  <a:pt x="294468" y="15499"/>
                </a:cubicBezTo>
                <a:lnTo>
                  <a:pt x="340963" y="0"/>
                </a:lnTo>
                <a:cubicBezTo>
                  <a:pt x="382292" y="5166"/>
                  <a:pt x="423971" y="8048"/>
                  <a:pt x="464950" y="15499"/>
                </a:cubicBezTo>
                <a:cubicBezTo>
                  <a:pt x="481023" y="18421"/>
                  <a:pt x="498687" y="20792"/>
                  <a:pt x="511444" y="30997"/>
                </a:cubicBezTo>
                <a:cubicBezTo>
                  <a:pt x="574935" y="81790"/>
                  <a:pt x="515597" y="77492"/>
                  <a:pt x="557939" y="77492"/>
                </a:cubicBezTo>
              </a:path>
            </a:pathLst>
          </a:cu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079875" y="3933825"/>
            <a:ext cx="4319588" cy="1943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>
                <a:solidFill>
                  <a:srgbClr val="FF0000"/>
                </a:solidFill>
              </a:rPr>
              <a:t>Nevíš, sem </a:t>
            </a:r>
            <a:r>
              <a:rPr lang="cs-CZ" sz="2400" dirty="0" smtClean="0">
                <a:solidFill>
                  <a:srgbClr val="FF0000"/>
                </a:solidFill>
              </a:rPr>
              <a:t>klikni!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5" grpId="0" animBg="1"/>
      <p:bldP spid="31" grpId="0" animBg="1"/>
      <p:bldP spid="37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Obrázek 1" descr="1195422129488923555russian_spy_girl_yuri_ba_01_svg_me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7350" y="2133600"/>
            <a:ext cx="2165350" cy="273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Volný tvar 2"/>
          <p:cNvSpPr/>
          <p:nvPr/>
        </p:nvSpPr>
        <p:spPr>
          <a:xfrm>
            <a:off x="5591175" y="1196975"/>
            <a:ext cx="2665413" cy="3671888"/>
          </a:xfrm>
          <a:custGeom>
            <a:avLst/>
            <a:gdLst>
              <a:gd name="connsiteX0" fmla="*/ 0 w 2592288"/>
              <a:gd name="connsiteY0" fmla="*/ 0 h 3672408"/>
              <a:gd name="connsiteX1" fmla="*/ 2592288 w 2592288"/>
              <a:gd name="connsiteY1" fmla="*/ 0 h 3672408"/>
              <a:gd name="connsiteX2" fmla="*/ 2592288 w 2592288"/>
              <a:gd name="connsiteY2" fmla="*/ 3672408 h 3672408"/>
              <a:gd name="connsiteX3" fmla="*/ 0 w 2592288"/>
              <a:gd name="connsiteY3" fmla="*/ 3672408 h 3672408"/>
              <a:gd name="connsiteX4" fmla="*/ 0 w 2592288"/>
              <a:gd name="connsiteY4" fmla="*/ 0 h 3672408"/>
              <a:gd name="connsiteX0" fmla="*/ 0 w 2592288"/>
              <a:gd name="connsiteY0" fmla="*/ 0 h 3672408"/>
              <a:gd name="connsiteX1" fmla="*/ 2592288 w 2592288"/>
              <a:gd name="connsiteY1" fmla="*/ 360040 h 3672408"/>
              <a:gd name="connsiteX2" fmla="*/ 2592288 w 2592288"/>
              <a:gd name="connsiteY2" fmla="*/ 3672408 h 3672408"/>
              <a:gd name="connsiteX3" fmla="*/ 0 w 2592288"/>
              <a:gd name="connsiteY3" fmla="*/ 3672408 h 3672408"/>
              <a:gd name="connsiteX4" fmla="*/ 0 w 2592288"/>
              <a:gd name="connsiteY4" fmla="*/ 0 h 3672408"/>
              <a:gd name="connsiteX0" fmla="*/ 0 w 2592288"/>
              <a:gd name="connsiteY0" fmla="*/ 0 h 4176464"/>
              <a:gd name="connsiteX1" fmla="*/ 2592288 w 2592288"/>
              <a:gd name="connsiteY1" fmla="*/ 360040 h 4176464"/>
              <a:gd name="connsiteX2" fmla="*/ 2592288 w 2592288"/>
              <a:gd name="connsiteY2" fmla="*/ 4176464 h 4176464"/>
              <a:gd name="connsiteX3" fmla="*/ 0 w 2592288"/>
              <a:gd name="connsiteY3" fmla="*/ 3672408 h 4176464"/>
              <a:gd name="connsiteX4" fmla="*/ 0 w 2592288"/>
              <a:gd name="connsiteY4" fmla="*/ 0 h 4176464"/>
              <a:gd name="connsiteX0" fmla="*/ 0 w 2664296"/>
              <a:gd name="connsiteY0" fmla="*/ 0 h 4176464"/>
              <a:gd name="connsiteX1" fmla="*/ 2664296 w 2664296"/>
              <a:gd name="connsiteY1" fmla="*/ 0 h 4176464"/>
              <a:gd name="connsiteX2" fmla="*/ 2592288 w 2664296"/>
              <a:gd name="connsiteY2" fmla="*/ 4176464 h 4176464"/>
              <a:gd name="connsiteX3" fmla="*/ 0 w 2664296"/>
              <a:gd name="connsiteY3" fmla="*/ 3672408 h 4176464"/>
              <a:gd name="connsiteX4" fmla="*/ 0 w 2664296"/>
              <a:gd name="connsiteY4" fmla="*/ 0 h 4176464"/>
              <a:gd name="connsiteX0" fmla="*/ 0 w 2664296"/>
              <a:gd name="connsiteY0" fmla="*/ 0 h 3744416"/>
              <a:gd name="connsiteX1" fmla="*/ 2664296 w 2664296"/>
              <a:gd name="connsiteY1" fmla="*/ 0 h 3744416"/>
              <a:gd name="connsiteX2" fmla="*/ 2592288 w 2664296"/>
              <a:gd name="connsiteY2" fmla="*/ 3744416 h 3744416"/>
              <a:gd name="connsiteX3" fmla="*/ 0 w 2664296"/>
              <a:gd name="connsiteY3" fmla="*/ 3672408 h 3744416"/>
              <a:gd name="connsiteX4" fmla="*/ 0 w 2664296"/>
              <a:gd name="connsiteY4" fmla="*/ 0 h 3744416"/>
              <a:gd name="connsiteX0" fmla="*/ 0 w 2664296"/>
              <a:gd name="connsiteY0" fmla="*/ 0 h 3672408"/>
              <a:gd name="connsiteX1" fmla="*/ 2664296 w 2664296"/>
              <a:gd name="connsiteY1" fmla="*/ 0 h 3672408"/>
              <a:gd name="connsiteX2" fmla="*/ 2592288 w 2664296"/>
              <a:gd name="connsiteY2" fmla="*/ 3672408 h 3672408"/>
              <a:gd name="connsiteX3" fmla="*/ 0 w 2664296"/>
              <a:gd name="connsiteY3" fmla="*/ 3672408 h 3672408"/>
              <a:gd name="connsiteX4" fmla="*/ 0 w 2664296"/>
              <a:gd name="connsiteY4" fmla="*/ 0 h 36724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4296" h="3672408">
                <a:moveTo>
                  <a:pt x="0" y="0"/>
                </a:moveTo>
                <a:lnTo>
                  <a:pt x="2664296" y="0"/>
                </a:lnTo>
                <a:lnTo>
                  <a:pt x="2592288" y="3672408"/>
                </a:lnTo>
                <a:lnTo>
                  <a:pt x="0" y="3672408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8372" name="Obrázek 3" descr="1195422129488923555russian_spy_girl_yuri_ba_01_svg_med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24563" y="2133600"/>
            <a:ext cx="2163762" cy="273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373" name="TextovéPole 4"/>
          <p:cNvSpPr txBox="1">
            <a:spLocks noChangeArrowheads="1"/>
          </p:cNvSpPr>
          <p:nvPr/>
        </p:nvSpPr>
        <p:spPr bwMode="auto">
          <a:xfrm>
            <a:off x="8472488" y="2492375"/>
            <a:ext cx="2155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Rovinné zrcadlo</a:t>
            </a:r>
          </a:p>
        </p:txBody>
      </p:sp>
      <p:sp>
        <p:nvSpPr>
          <p:cNvPr id="58374" name="TextovéPole 5"/>
          <p:cNvSpPr txBox="1">
            <a:spLocks noChangeArrowheads="1"/>
          </p:cNvSpPr>
          <p:nvPr/>
        </p:nvSpPr>
        <p:spPr bwMode="auto">
          <a:xfrm>
            <a:off x="173038" y="182563"/>
            <a:ext cx="6724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Jakou vlastnost má  obraz dívky v rovinném zrcadle ?</a:t>
            </a:r>
          </a:p>
        </p:txBody>
      </p:sp>
      <p:sp>
        <p:nvSpPr>
          <p:cNvPr id="58375" name="TextovéPole 6"/>
          <p:cNvSpPr txBox="1">
            <a:spLocks noChangeArrowheads="1"/>
          </p:cNvSpPr>
          <p:nvPr/>
        </p:nvSpPr>
        <p:spPr bwMode="auto">
          <a:xfrm>
            <a:off x="6924675" y="231775"/>
            <a:ext cx="49990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Je stejně veliký a stranově převrácený.</a:t>
            </a:r>
          </a:p>
        </p:txBody>
      </p:sp>
      <p:sp>
        <p:nvSpPr>
          <p:cNvPr id="58376" name="TextovéPole 7"/>
          <p:cNvSpPr txBox="1">
            <a:spLocks noChangeArrowheads="1"/>
          </p:cNvSpPr>
          <p:nvPr/>
        </p:nvSpPr>
        <p:spPr bwMode="auto">
          <a:xfrm>
            <a:off x="296863" y="5227638"/>
            <a:ext cx="5254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Co znamená výraz stranově převrácený ?</a:t>
            </a:r>
          </a:p>
        </p:txBody>
      </p:sp>
      <p:sp>
        <p:nvSpPr>
          <p:cNvPr id="58377" name="TextovéPole 8"/>
          <p:cNvSpPr txBox="1">
            <a:spLocks noChangeArrowheads="1"/>
          </p:cNvSpPr>
          <p:nvPr/>
        </p:nvSpPr>
        <p:spPr bwMode="auto">
          <a:xfrm>
            <a:off x="5700713" y="5233988"/>
            <a:ext cx="60039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Pravá strana  předmětu se zobrazí jako</a:t>
            </a:r>
          </a:p>
          <a:p>
            <a:pPr eaLnBrk="1" hangingPunct="1"/>
            <a:r>
              <a:rPr lang="cs-CZ" altLang="cs-CZ" sz="2400"/>
              <a:t>levá strana obrazu.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24675" y="228600"/>
            <a:ext cx="4779963" cy="6477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678488" y="5227638"/>
            <a:ext cx="5376862" cy="7191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Volný tvar 114"/>
          <p:cNvSpPr/>
          <p:nvPr/>
        </p:nvSpPr>
        <p:spPr>
          <a:xfrm>
            <a:off x="7104063" y="2492375"/>
            <a:ext cx="3563937" cy="2808288"/>
          </a:xfrm>
          <a:custGeom>
            <a:avLst/>
            <a:gdLst>
              <a:gd name="connsiteX0" fmla="*/ 0 w 3168352"/>
              <a:gd name="connsiteY0" fmla="*/ 0 h 432048"/>
              <a:gd name="connsiteX1" fmla="*/ 3168352 w 3168352"/>
              <a:gd name="connsiteY1" fmla="*/ 0 h 432048"/>
              <a:gd name="connsiteX2" fmla="*/ 3168352 w 3168352"/>
              <a:gd name="connsiteY2" fmla="*/ 432048 h 432048"/>
              <a:gd name="connsiteX3" fmla="*/ 0 w 3168352"/>
              <a:gd name="connsiteY3" fmla="*/ 432048 h 432048"/>
              <a:gd name="connsiteX4" fmla="*/ 0 w 3168352"/>
              <a:gd name="connsiteY4" fmla="*/ 0 h 432048"/>
              <a:gd name="connsiteX0" fmla="*/ 0 w 3491880"/>
              <a:gd name="connsiteY0" fmla="*/ 936104 h 1368152"/>
              <a:gd name="connsiteX1" fmla="*/ 3491880 w 3491880"/>
              <a:gd name="connsiteY1" fmla="*/ 0 h 1368152"/>
              <a:gd name="connsiteX2" fmla="*/ 3168352 w 3491880"/>
              <a:gd name="connsiteY2" fmla="*/ 1368152 h 1368152"/>
              <a:gd name="connsiteX3" fmla="*/ 0 w 3491880"/>
              <a:gd name="connsiteY3" fmla="*/ 1368152 h 1368152"/>
              <a:gd name="connsiteX4" fmla="*/ 0 w 3491880"/>
              <a:gd name="connsiteY4" fmla="*/ 936104 h 1368152"/>
              <a:gd name="connsiteX0" fmla="*/ 0 w 3491880"/>
              <a:gd name="connsiteY0" fmla="*/ 936104 h 1656184"/>
              <a:gd name="connsiteX1" fmla="*/ 3491880 w 3491880"/>
              <a:gd name="connsiteY1" fmla="*/ 0 h 1656184"/>
              <a:gd name="connsiteX2" fmla="*/ 3491880 w 3491880"/>
              <a:gd name="connsiteY2" fmla="*/ 1656184 h 1656184"/>
              <a:gd name="connsiteX3" fmla="*/ 0 w 3491880"/>
              <a:gd name="connsiteY3" fmla="*/ 1368152 h 1656184"/>
              <a:gd name="connsiteX4" fmla="*/ 0 w 3491880"/>
              <a:gd name="connsiteY4" fmla="*/ 936104 h 1656184"/>
              <a:gd name="connsiteX0" fmla="*/ 216024 w 3707904"/>
              <a:gd name="connsiteY0" fmla="*/ 936104 h 2808312"/>
              <a:gd name="connsiteX1" fmla="*/ 3707904 w 3707904"/>
              <a:gd name="connsiteY1" fmla="*/ 0 h 2808312"/>
              <a:gd name="connsiteX2" fmla="*/ 3707904 w 3707904"/>
              <a:gd name="connsiteY2" fmla="*/ 1656184 h 2808312"/>
              <a:gd name="connsiteX3" fmla="*/ 0 w 3707904"/>
              <a:gd name="connsiteY3" fmla="*/ 2808312 h 2808312"/>
              <a:gd name="connsiteX4" fmla="*/ 216024 w 3707904"/>
              <a:gd name="connsiteY4" fmla="*/ 936104 h 2808312"/>
              <a:gd name="connsiteX0" fmla="*/ 72008 w 3563888"/>
              <a:gd name="connsiteY0" fmla="*/ 936104 h 2808312"/>
              <a:gd name="connsiteX1" fmla="*/ 3563888 w 3563888"/>
              <a:gd name="connsiteY1" fmla="*/ 0 h 2808312"/>
              <a:gd name="connsiteX2" fmla="*/ 3563888 w 3563888"/>
              <a:gd name="connsiteY2" fmla="*/ 1656184 h 2808312"/>
              <a:gd name="connsiteX3" fmla="*/ 0 w 3563888"/>
              <a:gd name="connsiteY3" fmla="*/ 2808312 h 2808312"/>
              <a:gd name="connsiteX4" fmla="*/ 72008 w 3563888"/>
              <a:gd name="connsiteY4" fmla="*/ 936104 h 2808312"/>
              <a:gd name="connsiteX0" fmla="*/ 0 w 3563888"/>
              <a:gd name="connsiteY0" fmla="*/ 1008112 h 2808312"/>
              <a:gd name="connsiteX1" fmla="*/ 3563888 w 3563888"/>
              <a:gd name="connsiteY1" fmla="*/ 0 h 2808312"/>
              <a:gd name="connsiteX2" fmla="*/ 3563888 w 3563888"/>
              <a:gd name="connsiteY2" fmla="*/ 1656184 h 2808312"/>
              <a:gd name="connsiteX3" fmla="*/ 0 w 3563888"/>
              <a:gd name="connsiteY3" fmla="*/ 2808312 h 2808312"/>
              <a:gd name="connsiteX4" fmla="*/ 0 w 3563888"/>
              <a:gd name="connsiteY4" fmla="*/ 1008112 h 2808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3888" h="2808312">
                <a:moveTo>
                  <a:pt x="0" y="1008112"/>
                </a:moveTo>
                <a:lnTo>
                  <a:pt x="3563888" y="0"/>
                </a:lnTo>
                <a:lnTo>
                  <a:pt x="3563888" y="1656184"/>
                </a:lnTo>
                <a:lnTo>
                  <a:pt x="0" y="2808312"/>
                </a:lnTo>
                <a:lnTo>
                  <a:pt x="0" y="1008112"/>
                </a:ln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4" name="Volný tvar 113"/>
          <p:cNvSpPr/>
          <p:nvPr/>
        </p:nvSpPr>
        <p:spPr>
          <a:xfrm>
            <a:off x="4008438" y="3213100"/>
            <a:ext cx="3095625" cy="2087563"/>
          </a:xfrm>
          <a:custGeom>
            <a:avLst/>
            <a:gdLst>
              <a:gd name="connsiteX0" fmla="*/ 0 w 3096344"/>
              <a:gd name="connsiteY0" fmla="*/ 0 h 2232248"/>
              <a:gd name="connsiteX1" fmla="*/ 3096344 w 3096344"/>
              <a:gd name="connsiteY1" fmla="*/ 0 h 2232248"/>
              <a:gd name="connsiteX2" fmla="*/ 3096344 w 3096344"/>
              <a:gd name="connsiteY2" fmla="*/ 2232248 h 2232248"/>
              <a:gd name="connsiteX3" fmla="*/ 0 w 3096344"/>
              <a:gd name="connsiteY3" fmla="*/ 2232248 h 2232248"/>
              <a:gd name="connsiteX4" fmla="*/ 0 w 3096344"/>
              <a:gd name="connsiteY4" fmla="*/ 0 h 2232248"/>
              <a:gd name="connsiteX0" fmla="*/ 0 w 3096344"/>
              <a:gd name="connsiteY0" fmla="*/ 0 h 2232248"/>
              <a:gd name="connsiteX1" fmla="*/ 3096344 w 3096344"/>
              <a:gd name="connsiteY1" fmla="*/ 0 h 2232248"/>
              <a:gd name="connsiteX2" fmla="*/ 3096344 w 3096344"/>
              <a:gd name="connsiteY2" fmla="*/ 2232248 h 2232248"/>
              <a:gd name="connsiteX3" fmla="*/ 0 w 3096344"/>
              <a:gd name="connsiteY3" fmla="*/ 1728192 h 2232248"/>
              <a:gd name="connsiteX4" fmla="*/ 0 w 3096344"/>
              <a:gd name="connsiteY4" fmla="*/ 0 h 2232248"/>
              <a:gd name="connsiteX0" fmla="*/ 0 w 3096344"/>
              <a:gd name="connsiteY0" fmla="*/ 0 h 2088232"/>
              <a:gd name="connsiteX1" fmla="*/ 3096344 w 3096344"/>
              <a:gd name="connsiteY1" fmla="*/ 0 h 2088232"/>
              <a:gd name="connsiteX2" fmla="*/ 3024336 w 3096344"/>
              <a:gd name="connsiteY2" fmla="*/ 2088232 h 2088232"/>
              <a:gd name="connsiteX3" fmla="*/ 0 w 3096344"/>
              <a:gd name="connsiteY3" fmla="*/ 1728192 h 2088232"/>
              <a:gd name="connsiteX4" fmla="*/ 0 w 3096344"/>
              <a:gd name="connsiteY4" fmla="*/ 0 h 2088232"/>
              <a:gd name="connsiteX0" fmla="*/ 0 w 3096344"/>
              <a:gd name="connsiteY0" fmla="*/ 0 h 2088232"/>
              <a:gd name="connsiteX1" fmla="*/ 3096344 w 3096344"/>
              <a:gd name="connsiteY1" fmla="*/ 216024 h 2088232"/>
              <a:gd name="connsiteX2" fmla="*/ 3024336 w 3096344"/>
              <a:gd name="connsiteY2" fmla="*/ 2088232 h 2088232"/>
              <a:gd name="connsiteX3" fmla="*/ 0 w 3096344"/>
              <a:gd name="connsiteY3" fmla="*/ 1728192 h 2088232"/>
              <a:gd name="connsiteX4" fmla="*/ 0 w 3096344"/>
              <a:gd name="connsiteY4" fmla="*/ 0 h 2088232"/>
              <a:gd name="connsiteX0" fmla="*/ 0 w 3096344"/>
              <a:gd name="connsiteY0" fmla="*/ 0 h 2088232"/>
              <a:gd name="connsiteX1" fmla="*/ 3096344 w 3096344"/>
              <a:gd name="connsiteY1" fmla="*/ 144016 h 2088232"/>
              <a:gd name="connsiteX2" fmla="*/ 3024336 w 3096344"/>
              <a:gd name="connsiteY2" fmla="*/ 2088232 h 2088232"/>
              <a:gd name="connsiteX3" fmla="*/ 0 w 3096344"/>
              <a:gd name="connsiteY3" fmla="*/ 1728192 h 2088232"/>
              <a:gd name="connsiteX4" fmla="*/ 0 w 3096344"/>
              <a:gd name="connsiteY4" fmla="*/ 0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6344" h="2088232">
                <a:moveTo>
                  <a:pt x="0" y="0"/>
                </a:moveTo>
                <a:lnTo>
                  <a:pt x="3096344" y="144016"/>
                </a:lnTo>
                <a:lnTo>
                  <a:pt x="3024336" y="2088232"/>
                </a:lnTo>
                <a:lnTo>
                  <a:pt x="0" y="1728192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Volný tvar 1"/>
          <p:cNvSpPr/>
          <p:nvPr/>
        </p:nvSpPr>
        <p:spPr>
          <a:xfrm>
            <a:off x="4151313" y="1268413"/>
            <a:ext cx="3744912" cy="2112962"/>
          </a:xfrm>
          <a:custGeom>
            <a:avLst/>
            <a:gdLst>
              <a:gd name="connsiteX0" fmla="*/ 914400 w 4058507"/>
              <a:gd name="connsiteY0" fmla="*/ 95250 h 2112587"/>
              <a:gd name="connsiteX1" fmla="*/ 857250 w 4058507"/>
              <a:gd name="connsiteY1" fmla="*/ 209550 h 2112587"/>
              <a:gd name="connsiteX2" fmla="*/ 838200 w 4058507"/>
              <a:gd name="connsiteY2" fmla="*/ 266700 h 2112587"/>
              <a:gd name="connsiteX3" fmla="*/ 762000 w 4058507"/>
              <a:gd name="connsiteY3" fmla="*/ 381000 h 2112587"/>
              <a:gd name="connsiteX4" fmla="*/ 723900 w 4058507"/>
              <a:gd name="connsiteY4" fmla="*/ 495300 h 2112587"/>
              <a:gd name="connsiteX5" fmla="*/ 647700 w 4058507"/>
              <a:gd name="connsiteY5" fmla="*/ 609600 h 2112587"/>
              <a:gd name="connsiteX6" fmla="*/ 609600 w 4058507"/>
              <a:gd name="connsiteY6" fmla="*/ 666750 h 2112587"/>
              <a:gd name="connsiteX7" fmla="*/ 590550 w 4058507"/>
              <a:gd name="connsiteY7" fmla="*/ 723900 h 2112587"/>
              <a:gd name="connsiteX8" fmla="*/ 514350 w 4058507"/>
              <a:gd name="connsiteY8" fmla="*/ 838200 h 2112587"/>
              <a:gd name="connsiteX9" fmla="*/ 495300 w 4058507"/>
              <a:gd name="connsiteY9" fmla="*/ 895350 h 2112587"/>
              <a:gd name="connsiteX10" fmla="*/ 457200 w 4058507"/>
              <a:gd name="connsiteY10" fmla="*/ 952500 h 2112587"/>
              <a:gd name="connsiteX11" fmla="*/ 419100 w 4058507"/>
              <a:gd name="connsiteY11" fmla="*/ 1066800 h 2112587"/>
              <a:gd name="connsiteX12" fmla="*/ 381000 w 4058507"/>
              <a:gd name="connsiteY12" fmla="*/ 1123950 h 2112587"/>
              <a:gd name="connsiteX13" fmla="*/ 361950 w 4058507"/>
              <a:gd name="connsiteY13" fmla="*/ 1181100 h 2112587"/>
              <a:gd name="connsiteX14" fmla="*/ 285750 w 4058507"/>
              <a:gd name="connsiteY14" fmla="*/ 1295400 h 2112587"/>
              <a:gd name="connsiteX15" fmla="*/ 247650 w 4058507"/>
              <a:gd name="connsiteY15" fmla="*/ 1352550 h 2112587"/>
              <a:gd name="connsiteX16" fmla="*/ 190500 w 4058507"/>
              <a:gd name="connsiteY16" fmla="*/ 1466850 h 2112587"/>
              <a:gd name="connsiteX17" fmla="*/ 152400 w 4058507"/>
              <a:gd name="connsiteY17" fmla="*/ 1581150 h 2112587"/>
              <a:gd name="connsiteX18" fmla="*/ 114300 w 4058507"/>
              <a:gd name="connsiteY18" fmla="*/ 1695450 h 2112587"/>
              <a:gd name="connsiteX19" fmla="*/ 95250 w 4058507"/>
              <a:gd name="connsiteY19" fmla="*/ 1752600 h 2112587"/>
              <a:gd name="connsiteX20" fmla="*/ 19050 w 4058507"/>
              <a:gd name="connsiteY20" fmla="*/ 1924050 h 2112587"/>
              <a:gd name="connsiteX21" fmla="*/ 0 w 4058507"/>
              <a:gd name="connsiteY21" fmla="*/ 1981200 h 2112587"/>
              <a:gd name="connsiteX22" fmla="*/ 114300 w 4058507"/>
              <a:gd name="connsiteY22" fmla="*/ 2038350 h 2112587"/>
              <a:gd name="connsiteX23" fmla="*/ 457200 w 4058507"/>
              <a:gd name="connsiteY23" fmla="*/ 2000250 h 2112587"/>
              <a:gd name="connsiteX24" fmla="*/ 781050 w 4058507"/>
              <a:gd name="connsiteY24" fmla="*/ 2019300 h 2112587"/>
              <a:gd name="connsiteX25" fmla="*/ 952500 w 4058507"/>
              <a:gd name="connsiteY25" fmla="*/ 2057400 h 2112587"/>
              <a:gd name="connsiteX26" fmla="*/ 1143000 w 4058507"/>
              <a:gd name="connsiteY26" fmla="*/ 2095500 h 2112587"/>
              <a:gd name="connsiteX27" fmla="*/ 1333500 w 4058507"/>
              <a:gd name="connsiteY27" fmla="*/ 2057400 h 2112587"/>
              <a:gd name="connsiteX28" fmla="*/ 1485900 w 4058507"/>
              <a:gd name="connsiteY28" fmla="*/ 2019300 h 2112587"/>
              <a:gd name="connsiteX29" fmla="*/ 1809750 w 4058507"/>
              <a:gd name="connsiteY29" fmla="*/ 2038350 h 2112587"/>
              <a:gd name="connsiteX30" fmla="*/ 2000250 w 4058507"/>
              <a:gd name="connsiteY30" fmla="*/ 2019300 h 2112587"/>
              <a:gd name="connsiteX31" fmla="*/ 2343150 w 4058507"/>
              <a:gd name="connsiteY31" fmla="*/ 2038350 h 2112587"/>
              <a:gd name="connsiteX32" fmla="*/ 2457450 w 4058507"/>
              <a:gd name="connsiteY32" fmla="*/ 2057400 h 2112587"/>
              <a:gd name="connsiteX33" fmla="*/ 2514600 w 4058507"/>
              <a:gd name="connsiteY33" fmla="*/ 2076450 h 2112587"/>
              <a:gd name="connsiteX34" fmla="*/ 2762250 w 4058507"/>
              <a:gd name="connsiteY34" fmla="*/ 2057400 h 2112587"/>
              <a:gd name="connsiteX35" fmla="*/ 3124200 w 4058507"/>
              <a:gd name="connsiteY35" fmla="*/ 2076450 h 2112587"/>
              <a:gd name="connsiteX36" fmla="*/ 3295650 w 4058507"/>
              <a:gd name="connsiteY36" fmla="*/ 2076450 h 2112587"/>
              <a:gd name="connsiteX37" fmla="*/ 3333750 w 4058507"/>
              <a:gd name="connsiteY37" fmla="*/ 2019300 h 2112587"/>
              <a:gd name="connsiteX38" fmla="*/ 3371850 w 4058507"/>
              <a:gd name="connsiteY38" fmla="*/ 1905000 h 2112587"/>
              <a:gd name="connsiteX39" fmla="*/ 3409950 w 4058507"/>
              <a:gd name="connsiteY39" fmla="*/ 1790700 h 2112587"/>
              <a:gd name="connsiteX40" fmla="*/ 3429000 w 4058507"/>
              <a:gd name="connsiteY40" fmla="*/ 1733550 h 2112587"/>
              <a:gd name="connsiteX41" fmla="*/ 3448050 w 4058507"/>
              <a:gd name="connsiteY41" fmla="*/ 1676400 h 2112587"/>
              <a:gd name="connsiteX42" fmla="*/ 3486150 w 4058507"/>
              <a:gd name="connsiteY42" fmla="*/ 1619250 h 2112587"/>
              <a:gd name="connsiteX43" fmla="*/ 3581400 w 4058507"/>
              <a:gd name="connsiteY43" fmla="*/ 1485900 h 2112587"/>
              <a:gd name="connsiteX44" fmla="*/ 3619500 w 4058507"/>
              <a:gd name="connsiteY44" fmla="*/ 1409700 h 2112587"/>
              <a:gd name="connsiteX45" fmla="*/ 3638550 w 4058507"/>
              <a:gd name="connsiteY45" fmla="*/ 1352550 h 2112587"/>
              <a:gd name="connsiteX46" fmla="*/ 3676650 w 4058507"/>
              <a:gd name="connsiteY46" fmla="*/ 1295400 h 2112587"/>
              <a:gd name="connsiteX47" fmla="*/ 3733800 w 4058507"/>
              <a:gd name="connsiteY47" fmla="*/ 1181100 h 2112587"/>
              <a:gd name="connsiteX48" fmla="*/ 3790950 w 4058507"/>
              <a:gd name="connsiteY48" fmla="*/ 1047750 h 2112587"/>
              <a:gd name="connsiteX49" fmla="*/ 3810000 w 4058507"/>
              <a:gd name="connsiteY49" fmla="*/ 990600 h 2112587"/>
              <a:gd name="connsiteX50" fmla="*/ 3848100 w 4058507"/>
              <a:gd name="connsiteY50" fmla="*/ 933450 h 2112587"/>
              <a:gd name="connsiteX51" fmla="*/ 3867150 w 4058507"/>
              <a:gd name="connsiteY51" fmla="*/ 876300 h 2112587"/>
              <a:gd name="connsiteX52" fmla="*/ 3905250 w 4058507"/>
              <a:gd name="connsiteY52" fmla="*/ 800100 h 2112587"/>
              <a:gd name="connsiteX53" fmla="*/ 3943350 w 4058507"/>
              <a:gd name="connsiteY53" fmla="*/ 685800 h 2112587"/>
              <a:gd name="connsiteX54" fmla="*/ 3962400 w 4058507"/>
              <a:gd name="connsiteY54" fmla="*/ 628650 h 2112587"/>
              <a:gd name="connsiteX55" fmla="*/ 3981450 w 4058507"/>
              <a:gd name="connsiteY55" fmla="*/ 571500 h 2112587"/>
              <a:gd name="connsiteX56" fmla="*/ 4000500 w 4058507"/>
              <a:gd name="connsiteY56" fmla="*/ 495300 h 2112587"/>
              <a:gd name="connsiteX57" fmla="*/ 4057650 w 4058507"/>
              <a:gd name="connsiteY57" fmla="*/ 285750 h 2112587"/>
              <a:gd name="connsiteX58" fmla="*/ 4038600 w 4058507"/>
              <a:gd name="connsiteY58" fmla="*/ 228600 h 2112587"/>
              <a:gd name="connsiteX59" fmla="*/ 3905250 w 4058507"/>
              <a:gd name="connsiteY59" fmla="*/ 209550 h 2112587"/>
              <a:gd name="connsiteX60" fmla="*/ 3543300 w 4058507"/>
              <a:gd name="connsiteY60" fmla="*/ 171450 h 2112587"/>
              <a:gd name="connsiteX61" fmla="*/ 2933700 w 4058507"/>
              <a:gd name="connsiteY61" fmla="*/ 133350 h 2112587"/>
              <a:gd name="connsiteX62" fmla="*/ 2800350 w 4058507"/>
              <a:gd name="connsiteY62" fmla="*/ 114300 h 2112587"/>
              <a:gd name="connsiteX63" fmla="*/ 2438400 w 4058507"/>
              <a:gd name="connsiteY63" fmla="*/ 95250 h 2112587"/>
              <a:gd name="connsiteX64" fmla="*/ 1905000 w 4058507"/>
              <a:gd name="connsiteY64" fmla="*/ 57150 h 2112587"/>
              <a:gd name="connsiteX65" fmla="*/ 1714500 w 4058507"/>
              <a:gd name="connsiteY65" fmla="*/ 38100 h 2112587"/>
              <a:gd name="connsiteX66" fmla="*/ 1276350 w 4058507"/>
              <a:gd name="connsiteY66" fmla="*/ 19050 h 2112587"/>
              <a:gd name="connsiteX67" fmla="*/ 1123950 w 4058507"/>
              <a:gd name="connsiteY67" fmla="*/ 0 h 2112587"/>
              <a:gd name="connsiteX68" fmla="*/ 933450 w 4058507"/>
              <a:gd name="connsiteY68" fmla="*/ 38100 h 2112587"/>
              <a:gd name="connsiteX69" fmla="*/ 914400 w 4058507"/>
              <a:gd name="connsiteY69" fmla="*/ 95250 h 2112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4058507" h="2112587">
                <a:moveTo>
                  <a:pt x="914400" y="95250"/>
                </a:moveTo>
                <a:cubicBezTo>
                  <a:pt x="866517" y="238898"/>
                  <a:pt x="931108" y="61834"/>
                  <a:pt x="857250" y="209550"/>
                </a:cubicBezTo>
                <a:cubicBezTo>
                  <a:pt x="848270" y="227511"/>
                  <a:pt x="847952" y="249147"/>
                  <a:pt x="838200" y="266700"/>
                </a:cubicBezTo>
                <a:cubicBezTo>
                  <a:pt x="815962" y="306728"/>
                  <a:pt x="776480" y="337559"/>
                  <a:pt x="762000" y="381000"/>
                </a:cubicBezTo>
                <a:cubicBezTo>
                  <a:pt x="749300" y="419100"/>
                  <a:pt x="746177" y="461884"/>
                  <a:pt x="723900" y="495300"/>
                </a:cubicBezTo>
                <a:lnTo>
                  <a:pt x="647700" y="609600"/>
                </a:lnTo>
                <a:cubicBezTo>
                  <a:pt x="635000" y="628650"/>
                  <a:pt x="616840" y="645030"/>
                  <a:pt x="609600" y="666750"/>
                </a:cubicBezTo>
                <a:cubicBezTo>
                  <a:pt x="603250" y="685800"/>
                  <a:pt x="600302" y="706347"/>
                  <a:pt x="590550" y="723900"/>
                </a:cubicBezTo>
                <a:cubicBezTo>
                  <a:pt x="568312" y="763928"/>
                  <a:pt x="528830" y="794759"/>
                  <a:pt x="514350" y="838200"/>
                </a:cubicBezTo>
                <a:cubicBezTo>
                  <a:pt x="508000" y="857250"/>
                  <a:pt x="504280" y="877389"/>
                  <a:pt x="495300" y="895350"/>
                </a:cubicBezTo>
                <a:cubicBezTo>
                  <a:pt x="485061" y="915828"/>
                  <a:pt x="466499" y="931578"/>
                  <a:pt x="457200" y="952500"/>
                </a:cubicBezTo>
                <a:cubicBezTo>
                  <a:pt x="440889" y="989200"/>
                  <a:pt x="441377" y="1033384"/>
                  <a:pt x="419100" y="1066800"/>
                </a:cubicBezTo>
                <a:cubicBezTo>
                  <a:pt x="406400" y="1085850"/>
                  <a:pt x="391239" y="1103472"/>
                  <a:pt x="381000" y="1123950"/>
                </a:cubicBezTo>
                <a:cubicBezTo>
                  <a:pt x="372020" y="1141911"/>
                  <a:pt x="371702" y="1163547"/>
                  <a:pt x="361950" y="1181100"/>
                </a:cubicBezTo>
                <a:cubicBezTo>
                  <a:pt x="339712" y="1221128"/>
                  <a:pt x="311150" y="1257300"/>
                  <a:pt x="285750" y="1295400"/>
                </a:cubicBezTo>
                <a:cubicBezTo>
                  <a:pt x="273050" y="1314450"/>
                  <a:pt x="254890" y="1330830"/>
                  <a:pt x="247650" y="1352550"/>
                </a:cubicBezTo>
                <a:cubicBezTo>
                  <a:pt x="178175" y="1560976"/>
                  <a:pt x="288977" y="1245276"/>
                  <a:pt x="190500" y="1466850"/>
                </a:cubicBezTo>
                <a:cubicBezTo>
                  <a:pt x="174189" y="1503550"/>
                  <a:pt x="165100" y="1543050"/>
                  <a:pt x="152400" y="1581150"/>
                </a:cubicBezTo>
                <a:lnTo>
                  <a:pt x="114300" y="1695450"/>
                </a:lnTo>
                <a:cubicBezTo>
                  <a:pt x="107950" y="1714500"/>
                  <a:pt x="106389" y="1735892"/>
                  <a:pt x="95250" y="1752600"/>
                </a:cubicBezTo>
                <a:cubicBezTo>
                  <a:pt x="34873" y="1843166"/>
                  <a:pt x="64390" y="1788030"/>
                  <a:pt x="19050" y="1924050"/>
                </a:cubicBezTo>
                <a:lnTo>
                  <a:pt x="0" y="1981200"/>
                </a:lnTo>
                <a:cubicBezTo>
                  <a:pt x="28895" y="2000463"/>
                  <a:pt x="74865" y="2038350"/>
                  <a:pt x="114300" y="2038350"/>
                </a:cubicBezTo>
                <a:cubicBezTo>
                  <a:pt x="206761" y="2038350"/>
                  <a:pt x="358003" y="2014421"/>
                  <a:pt x="457200" y="2000250"/>
                </a:cubicBezTo>
                <a:cubicBezTo>
                  <a:pt x="565150" y="2006600"/>
                  <a:pt x="673357" y="2009510"/>
                  <a:pt x="781050" y="2019300"/>
                </a:cubicBezTo>
                <a:cubicBezTo>
                  <a:pt x="842046" y="2024845"/>
                  <a:pt x="893345" y="2045569"/>
                  <a:pt x="952500" y="2057400"/>
                </a:cubicBezTo>
                <a:cubicBezTo>
                  <a:pt x="1186042" y="2104108"/>
                  <a:pt x="966006" y="2051252"/>
                  <a:pt x="1143000" y="2095500"/>
                </a:cubicBezTo>
                <a:cubicBezTo>
                  <a:pt x="1469705" y="2048828"/>
                  <a:pt x="1156172" y="2101732"/>
                  <a:pt x="1333500" y="2057400"/>
                </a:cubicBezTo>
                <a:lnTo>
                  <a:pt x="1485900" y="2019300"/>
                </a:lnTo>
                <a:cubicBezTo>
                  <a:pt x="1593850" y="2025650"/>
                  <a:pt x="1701613" y="2038350"/>
                  <a:pt x="1809750" y="2038350"/>
                </a:cubicBezTo>
                <a:cubicBezTo>
                  <a:pt x="1873567" y="2038350"/>
                  <a:pt x="1936433" y="2019300"/>
                  <a:pt x="2000250" y="2019300"/>
                </a:cubicBezTo>
                <a:cubicBezTo>
                  <a:pt x="2114726" y="2019300"/>
                  <a:pt x="2228850" y="2032000"/>
                  <a:pt x="2343150" y="2038350"/>
                </a:cubicBezTo>
                <a:cubicBezTo>
                  <a:pt x="2381250" y="2044700"/>
                  <a:pt x="2419744" y="2049021"/>
                  <a:pt x="2457450" y="2057400"/>
                </a:cubicBezTo>
                <a:cubicBezTo>
                  <a:pt x="2477052" y="2061756"/>
                  <a:pt x="2494520" y="2076450"/>
                  <a:pt x="2514600" y="2076450"/>
                </a:cubicBezTo>
                <a:cubicBezTo>
                  <a:pt x="2597394" y="2076450"/>
                  <a:pt x="2679700" y="2063750"/>
                  <a:pt x="2762250" y="2057400"/>
                </a:cubicBezTo>
                <a:cubicBezTo>
                  <a:pt x="2882900" y="2063750"/>
                  <a:pt x="3003768" y="2066815"/>
                  <a:pt x="3124200" y="2076450"/>
                </a:cubicBezTo>
                <a:cubicBezTo>
                  <a:pt x="3286427" y="2089428"/>
                  <a:pt x="3187238" y="2112587"/>
                  <a:pt x="3295650" y="2076450"/>
                </a:cubicBezTo>
                <a:cubicBezTo>
                  <a:pt x="3308350" y="2057400"/>
                  <a:pt x="3324451" y="2040222"/>
                  <a:pt x="3333750" y="2019300"/>
                </a:cubicBezTo>
                <a:cubicBezTo>
                  <a:pt x="3350061" y="1982600"/>
                  <a:pt x="3359150" y="1943100"/>
                  <a:pt x="3371850" y="1905000"/>
                </a:cubicBezTo>
                <a:lnTo>
                  <a:pt x="3409950" y="1790700"/>
                </a:lnTo>
                <a:lnTo>
                  <a:pt x="3429000" y="1733550"/>
                </a:lnTo>
                <a:cubicBezTo>
                  <a:pt x="3435350" y="1714500"/>
                  <a:pt x="3436911" y="1693108"/>
                  <a:pt x="3448050" y="1676400"/>
                </a:cubicBezTo>
                <a:cubicBezTo>
                  <a:pt x="3460750" y="1657350"/>
                  <a:pt x="3472842" y="1637881"/>
                  <a:pt x="3486150" y="1619250"/>
                </a:cubicBezTo>
                <a:cubicBezTo>
                  <a:pt x="3515355" y="1578363"/>
                  <a:pt x="3555746" y="1530795"/>
                  <a:pt x="3581400" y="1485900"/>
                </a:cubicBezTo>
                <a:cubicBezTo>
                  <a:pt x="3595489" y="1461244"/>
                  <a:pt x="3608313" y="1435802"/>
                  <a:pt x="3619500" y="1409700"/>
                </a:cubicBezTo>
                <a:cubicBezTo>
                  <a:pt x="3627410" y="1391243"/>
                  <a:pt x="3629570" y="1370511"/>
                  <a:pt x="3638550" y="1352550"/>
                </a:cubicBezTo>
                <a:cubicBezTo>
                  <a:pt x="3648789" y="1332072"/>
                  <a:pt x="3666411" y="1315878"/>
                  <a:pt x="3676650" y="1295400"/>
                </a:cubicBezTo>
                <a:cubicBezTo>
                  <a:pt x="3755520" y="1137659"/>
                  <a:pt x="3624611" y="1344884"/>
                  <a:pt x="3733800" y="1181100"/>
                </a:cubicBezTo>
                <a:cubicBezTo>
                  <a:pt x="3773447" y="1022512"/>
                  <a:pt x="3725171" y="1179308"/>
                  <a:pt x="3790950" y="1047750"/>
                </a:cubicBezTo>
                <a:cubicBezTo>
                  <a:pt x="3799930" y="1029789"/>
                  <a:pt x="3801020" y="1008561"/>
                  <a:pt x="3810000" y="990600"/>
                </a:cubicBezTo>
                <a:cubicBezTo>
                  <a:pt x="3820239" y="970122"/>
                  <a:pt x="3837861" y="953928"/>
                  <a:pt x="3848100" y="933450"/>
                </a:cubicBezTo>
                <a:cubicBezTo>
                  <a:pt x="3857080" y="915489"/>
                  <a:pt x="3859240" y="894757"/>
                  <a:pt x="3867150" y="876300"/>
                </a:cubicBezTo>
                <a:cubicBezTo>
                  <a:pt x="3878337" y="850198"/>
                  <a:pt x="3894703" y="826467"/>
                  <a:pt x="3905250" y="800100"/>
                </a:cubicBezTo>
                <a:cubicBezTo>
                  <a:pt x="3920165" y="762812"/>
                  <a:pt x="3930650" y="723900"/>
                  <a:pt x="3943350" y="685800"/>
                </a:cubicBezTo>
                <a:lnTo>
                  <a:pt x="3962400" y="628650"/>
                </a:lnTo>
                <a:cubicBezTo>
                  <a:pt x="3968750" y="609600"/>
                  <a:pt x="3976580" y="590981"/>
                  <a:pt x="3981450" y="571500"/>
                </a:cubicBezTo>
                <a:cubicBezTo>
                  <a:pt x="3987800" y="546100"/>
                  <a:pt x="3992977" y="520378"/>
                  <a:pt x="4000500" y="495300"/>
                </a:cubicBezTo>
                <a:cubicBezTo>
                  <a:pt x="4058507" y="301944"/>
                  <a:pt x="4022929" y="459353"/>
                  <a:pt x="4057650" y="285750"/>
                </a:cubicBezTo>
                <a:cubicBezTo>
                  <a:pt x="4051300" y="266700"/>
                  <a:pt x="4056561" y="237580"/>
                  <a:pt x="4038600" y="228600"/>
                </a:cubicBezTo>
                <a:cubicBezTo>
                  <a:pt x="3998439" y="208520"/>
                  <a:pt x="3949757" y="215484"/>
                  <a:pt x="3905250" y="209550"/>
                </a:cubicBezTo>
                <a:cubicBezTo>
                  <a:pt x="3726860" y="185765"/>
                  <a:pt x="3744094" y="189704"/>
                  <a:pt x="3543300" y="171450"/>
                </a:cubicBezTo>
                <a:cubicBezTo>
                  <a:pt x="3263892" y="115568"/>
                  <a:pt x="3564775" y="170472"/>
                  <a:pt x="2933700" y="133350"/>
                </a:cubicBezTo>
                <a:cubicBezTo>
                  <a:pt x="2888876" y="130713"/>
                  <a:pt x="2845119" y="117744"/>
                  <a:pt x="2800350" y="114300"/>
                </a:cubicBezTo>
                <a:cubicBezTo>
                  <a:pt x="2679889" y="105034"/>
                  <a:pt x="2559050" y="101600"/>
                  <a:pt x="2438400" y="95250"/>
                </a:cubicBezTo>
                <a:cubicBezTo>
                  <a:pt x="2140616" y="52709"/>
                  <a:pt x="2445859" y="92044"/>
                  <a:pt x="1905000" y="57150"/>
                </a:cubicBezTo>
                <a:cubicBezTo>
                  <a:pt x="1841316" y="53041"/>
                  <a:pt x="1778200" y="41961"/>
                  <a:pt x="1714500" y="38100"/>
                </a:cubicBezTo>
                <a:cubicBezTo>
                  <a:pt x="1568580" y="29256"/>
                  <a:pt x="1422400" y="25400"/>
                  <a:pt x="1276350" y="19050"/>
                </a:cubicBezTo>
                <a:cubicBezTo>
                  <a:pt x="1225550" y="12700"/>
                  <a:pt x="1175145" y="0"/>
                  <a:pt x="1123950" y="0"/>
                </a:cubicBezTo>
                <a:cubicBezTo>
                  <a:pt x="1036391" y="0"/>
                  <a:pt x="1003829" y="14640"/>
                  <a:pt x="933450" y="38100"/>
                </a:cubicBezTo>
                <a:lnTo>
                  <a:pt x="914400" y="95250"/>
                </a:ln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Volný tvar 2"/>
          <p:cNvSpPr/>
          <p:nvPr/>
        </p:nvSpPr>
        <p:spPr>
          <a:xfrm>
            <a:off x="3935413" y="981075"/>
            <a:ext cx="1106487" cy="2586038"/>
          </a:xfrm>
          <a:custGeom>
            <a:avLst/>
            <a:gdLst>
              <a:gd name="connsiteX0" fmla="*/ 1089874 w 1106582"/>
              <a:gd name="connsiteY0" fmla="*/ 33416 h 2586116"/>
              <a:gd name="connsiteX1" fmla="*/ 1032724 w 1106582"/>
              <a:gd name="connsiteY1" fmla="*/ 147716 h 2586116"/>
              <a:gd name="connsiteX2" fmla="*/ 1013674 w 1106582"/>
              <a:gd name="connsiteY2" fmla="*/ 204866 h 2586116"/>
              <a:gd name="connsiteX3" fmla="*/ 975574 w 1106582"/>
              <a:gd name="connsiteY3" fmla="*/ 262016 h 2586116"/>
              <a:gd name="connsiteX4" fmla="*/ 956524 w 1106582"/>
              <a:gd name="connsiteY4" fmla="*/ 319166 h 2586116"/>
              <a:gd name="connsiteX5" fmla="*/ 918424 w 1106582"/>
              <a:gd name="connsiteY5" fmla="*/ 376316 h 2586116"/>
              <a:gd name="connsiteX6" fmla="*/ 880324 w 1106582"/>
              <a:gd name="connsiteY6" fmla="*/ 490616 h 2586116"/>
              <a:gd name="connsiteX7" fmla="*/ 727924 w 1106582"/>
              <a:gd name="connsiteY7" fmla="*/ 719216 h 2586116"/>
              <a:gd name="connsiteX8" fmla="*/ 689824 w 1106582"/>
              <a:gd name="connsiteY8" fmla="*/ 776366 h 2586116"/>
              <a:gd name="connsiteX9" fmla="*/ 651724 w 1106582"/>
              <a:gd name="connsiteY9" fmla="*/ 890666 h 2586116"/>
              <a:gd name="connsiteX10" fmla="*/ 575524 w 1106582"/>
              <a:gd name="connsiteY10" fmla="*/ 1004966 h 2586116"/>
              <a:gd name="connsiteX11" fmla="*/ 556474 w 1106582"/>
              <a:gd name="connsiteY11" fmla="*/ 1062116 h 2586116"/>
              <a:gd name="connsiteX12" fmla="*/ 518374 w 1106582"/>
              <a:gd name="connsiteY12" fmla="*/ 1119266 h 2586116"/>
              <a:gd name="connsiteX13" fmla="*/ 480274 w 1106582"/>
              <a:gd name="connsiteY13" fmla="*/ 1233566 h 2586116"/>
              <a:gd name="connsiteX14" fmla="*/ 442174 w 1106582"/>
              <a:gd name="connsiteY14" fmla="*/ 1290716 h 2586116"/>
              <a:gd name="connsiteX15" fmla="*/ 404074 w 1106582"/>
              <a:gd name="connsiteY15" fmla="*/ 1405016 h 2586116"/>
              <a:gd name="connsiteX16" fmla="*/ 365974 w 1106582"/>
              <a:gd name="connsiteY16" fmla="*/ 1462166 h 2586116"/>
              <a:gd name="connsiteX17" fmla="*/ 327874 w 1106582"/>
              <a:gd name="connsiteY17" fmla="*/ 1576466 h 2586116"/>
              <a:gd name="connsiteX18" fmla="*/ 308824 w 1106582"/>
              <a:gd name="connsiteY18" fmla="*/ 1633616 h 2586116"/>
              <a:gd name="connsiteX19" fmla="*/ 270724 w 1106582"/>
              <a:gd name="connsiteY19" fmla="*/ 1690766 h 2586116"/>
              <a:gd name="connsiteX20" fmla="*/ 232624 w 1106582"/>
              <a:gd name="connsiteY20" fmla="*/ 1805066 h 2586116"/>
              <a:gd name="connsiteX21" fmla="*/ 213574 w 1106582"/>
              <a:gd name="connsiteY21" fmla="*/ 1862216 h 2586116"/>
              <a:gd name="connsiteX22" fmla="*/ 194524 w 1106582"/>
              <a:gd name="connsiteY22" fmla="*/ 1919366 h 2586116"/>
              <a:gd name="connsiteX23" fmla="*/ 118324 w 1106582"/>
              <a:gd name="connsiteY23" fmla="*/ 2033666 h 2586116"/>
              <a:gd name="connsiteX24" fmla="*/ 61174 w 1106582"/>
              <a:gd name="connsiteY24" fmla="*/ 2205116 h 2586116"/>
              <a:gd name="connsiteX25" fmla="*/ 42124 w 1106582"/>
              <a:gd name="connsiteY25" fmla="*/ 2262266 h 2586116"/>
              <a:gd name="connsiteX26" fmla="*/ 23074 w 1106582"/>
              <a:gd name="connsiteY26" fmla="*/ 2376566 h 2586116"/>
              <a:gd name="connsiteX27" fmla="*/ 4024 w 1106582"/>
              <a:gd name="connsiteY27" fmla="*/ 2452766 h 2586116"/>
              <a:gd name="connsiteX28" fmla="*/ 4024 w 1106582"/>
              <a:gd name="connsiteY28" fmla="*/ 2586116 h 2586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106582" h="2586116">
                <a:moveTo>
                  <a:pt x="1089874" y="33416"/>
                </a:moveTo>
                <a:cubicBezTo>
                  <a:pt x="1041991" y="177064"/>
                  <a:pt x="1106582" y="0"/>
                  <a:pt x="1032724" y="147716"/>
                </a:cubicBezTo>
                <a:cubicBezTo>
                  <a:pt x="1023744" y="165677"/>
                  <a:pt x="1022654" y="186905"/>
                  <a:pt x="1013674" y="204866"/>
                </a:cubicBezTo>
                <a:cubicBezTo>
                  <a:pt x="1003435" y="225344"/>
                  <a:pt x="985813" y="241538"/>
                  <a:pt x="975574" y="262016"/>
                </a:cubicBezTo>
                <a:cubicBezTo>
                  <a:pt x="966594" y="279977"/>
                  <a:pt x="965504" y="301205"/>
                  <a:pt x="956524" y="319166"/>
                </a:cubicBezTo>
                <a:cubicBezTo>
                  <a:pt x="946285" y="339644"/>
                  <a:pt x="927723" y="355394"/>
                  <a:pt x="918424" y="376316"/>
                </a:cubicBezTo>
                <a:cubicBezTo>
                  <a:pt x="902113" y="413016"/>
                  <a:pt x="902601" y="457200"/>
                  <a:pt x="880324" y="490616"/>
                </a:cubicBezTo>
                <a:lnTo>
                  <a:pt x="727924" y="719216"/>
                </a:lnTo>
                <a:cubicBezTo>
                  <a:pt x="715224" y="738266"/>
                  <a:pt x="697064" y="754646"/>
                  <a:pt x="689824" y="776366"/>
                </a:cubicBezTo>
                <a:cubicBezTo>
                  <a:pt x="677124" y="814466"/>
                  <a:pt x="674001" y="857250"/>
                  <a:pt x="651724" y="890666"/>
                </a:cubicBezTo>
                <a:cubicBezTo>
                  <a:pt x="626324" y="928766"/>
                  <a:pt x="590004" y="961525"/>
                  <a:pt x="575524" y="1004966"/>
                </a:cubicBezTo>
                <a:cubicBezTo>
                  <a:pt x="569174" y="1024016"/>
                  <a:pt x="565454" y="1044155"/>
                  <a:pt x="556474" y="1062116"/>
                </a:cubicBezTo>
                <a:cubicBezTo>
                  <a:pt x="546235" y="1082594"/>
                  <a:pt x="527673" y="1098344"/>
                  <a:pt x="518374" y="1119266"/>
                </a:cubicBezTo>
                <a:cubicBezTo>
                  <a:pt x="502063" y="1155966"/>
                  <a:pt x="502551" y="1200150"/>
                  <a:pt x="480274" y="1233566"/>
                </a:cubicBezTo>
                <a:cubicBezTo>
                  <a:pt x="467574" y="1252616"/>
                  <a:pt x="451473" y="1269794"/>
                  <a:pt x="442174" y="1290716"/>
                </a:cubicBezTo>
                <a:cubicBezTo>
                  <a:pt x="425863" y="1327416"/>
                  <a:pt x="426351" y="1371600"/>
                  <a:pt x="404074" y="1405016"/>
                </a:cubicBezTo>
                <a:cubicBezTo>
                  <a:pt x="391374" y="1424066"/>
                  <a:pt x="375273" y="1441244"/>
                  <a:pt x="365974" y="1462166"/>
                </a:cubicBezTo>
                <a:cubicBezTo>
                  <a:pt x="349663" y="1498866"/>
                  <a:pt x="340574" y="1538366"/>
                  <a:pt x="327874" y="1576466"/>
                </a:cubicBezTo>
                <a:cubicBezTo>
                  <a:pt x="321524" y="1595516"/>
                  <a:pt x="319963" y="1616908"/>
                  <a:pt x="308824" y="1633616"/>
                </a:cubicBezTo>
                <a:cubicBezTo>
                  <a:pt x="296124" y="1652666"/>
                  <a:pt x="280023" y="1669844"/>
                  <a:pt x="270724" y="1690766"/>
                </a:cubicBezTo>
                <a:cubicBezTo>
                  <a:pt x="254413" y="1727466"/>
                  <a:pt x="245324" y="1766966"/>
                  <a:pt x="232624" y="1805066"/>
                </a:cubicBezTo>
                <a:lnTo>
                  <a:pt x="213574" y="1862216"/>
                </a:lnTo>
                <a:cubicBezTo>
                  <a:pt x="207224" y="1881266"/>
                  <a:pt x="205663" y="1902658"/>
                  <a:pt x="194524" y="1919366"/>
                </a:cubicBezTo>
                <a:cubicBezTo>
                  <a:pt x="169124" y="1957466"/>
                  <a:pt x="132804" y="1990225"/>
                  <a:pt x="118324" y="2033666"/>
                </a:cubicBezTo>
                <a:lnTo>
                  <a:pt x="61174" y="2205116"/>
                </a:lnTo>
                <a:cubicBezTo>
                  <a:pt x="54824" y="2224166"/>
                  <a:pt x="45425" y="2242459"/>
                  <a:pt x="42124" y="2262266"/>
                </a:cubicBezTo>
                <a:cubicBezTo>
                  <a:pt x="35774" y="2300366"/>
                  <a:pt x="30649" y="2338691"/>
                  <a:pt x="23074" y="2376566"/>
                </a:cubicBezTo>
                <a:cubicBezTo>
                  <a:pt x="17939" y="2402239"/>
                  <a:pt x="6394" y="2426692"/>
                  <a:pt x="4024" y="2452766"/>
                </a:cubicBezTo>
                <a:cubicBezTo>
                  <a:pt x="0" y="2497033"/>
                  <a:pt x="4024" y="2541666"/>
                  <a:pt x="4024" y="2586116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7216775" y="1352550"/>
            <a:ext cx="1946275" cy="2114550"/>
          </a:xfrm>
          <a:custGeom>
            <a:avLst/>
            <a:gdLst>
              <a:gd name="connsiteX0" fmla="*/ 22351 w 1946401"/>
              <a:gd name="connsiteY0" fmla="*/ 2019300 h 2114550"/>
              <a:gd name="connsiteX1" fmla="*/ 41401 w 1946401"/>
              <a:gd name="connsiteY1" fmla="*/ 1962150 h 2114550"/>
              <a:gd name="connsiteX2" fmla="*/ 117601 w 1946401"/>
              <a:gd name="connsiteY2" fmla="*/ 1847850 h 2114550"/>
              <a:gd name="connsiteX3" fmla="*/ 155701 w 1946401"/>
              <a:gd name="connsiteY3" fmla="*/ 1733550 h 2114550"/>
              <a:gd name="connsiteX4" fmla="*/ 174751 w 1946401"/>
              <a:gd name="connsiteY4" fmla="*/ 1676400 h 2114550"/>
              <a:gd name="connsiteX5" fmla="*/ 212851 w 1946401"/>
              <a:gd name="connsiteY5" fmla="*/ 1619250 h 2114550"/>
              <a:gd name="connsiteX6" fmla="*/ 231901 w 1946401"/>
              <a:gd name="connsiteY6" fmla="*/ 1562100 h 2114550"/>
              <a:gd name="connsiteX7" fmla="*/ 289051 w 1946401"/>
              <a:gd name="connsiteY7" fmla="*/ 1524000 h 2114550"/>
              <a:gd name="connsiteX8" fmla="*/ 365251 w 1946401"/>
              <a:gd name="connsiteY8" fmla="*/ 1409700 h 2114550"/>
              <a:gd name="connsiteX9" fmla="*/ 384301 w 1946401"/>
              <a:gd name="connsiteY9" fmla="*/ 1352550 h 2114550"/>
              <a:gd name="connsiteX10" fmla="*/ 422401 w 1946401"/>
              <a:gd name="connsiteY10" fmla="*/ 1295400 h 2114550"/>
              <a:gd name="connsiteX11" fmla="*/ 460501 w 1946401"/>
              <a:gd name="connsiteY11" fmla="*/ 1181100 h 2114550"/>
              <a:gd name="connsiteX12" fmla="*/ 498601 w 1946401"/>
              <a:gd name="connsiteY12" fmla="*/ 1066800 h 2114550"/>
              <a:gd name="connsiteX13" fmla="*/ 555751 w 1946401"/>
              <a:gd name="connsiteY13" fmla="*/ 895350 h 2114550"/>
              <a:gd name="connsiteX14" fmla="*/ 574801 w 1946401"/>
              <a:gd name="connsiteY14" fmla="*/ 838200 h 2114550"/>
              <a:gd name="connsiteX15" fmla="*/ 612901 w 1946401"/>
              <a:gd name="connsiteY15" fmla="*/ 781050 h 2114550"/>
              <a:gd name="connsiteX16" fmla="*/ 651001 w 1946401"/>
              <a:gd name="connsiteY16" fmla="*/ 666750 h 2114550"/>
              <a:gd name="connsiteX17" fmla="*/ 689101 w 1946401"/>
              <a:gd name="connsiteY17" fmla="*/ 552450 h 2114550"/>
              <a:gd name="connsiteX18" fmla="*/ 708151 w 1946401"/>
              <a:gd name="connsiteY18" fmla="*/ 495300 h 2114550"/>
              <a:gd name="connsiteX19" fmla="*/ 727201 w 1946401"/>
              <a:gd name="connsiteY19" fmla="*/ 438150 h 2114550"/>
              <a:gd name="connsiteX20" fmla="*/ 784351 w 1946401"/>
              <a:gd name="connsiteY20" fmla="*/ 209550 h 2114550"/>
              <a:gd name="connsiteX21" fmla="*/ 841501 w 1946401"/>
              <a:gd name="connsiteY21" fmla="*/ 152400 h 2114550"/>
              <a:gd name="connsiteX22" fmla="*/ 898651 w 1946401"/>
              <a:gd name="connsiteY22" fmla="*/ 133350 h 2114550"/>
              <a:gd name="connsiteX23" fmla="*/ 1317751 w 1946401"/>
              <a:gd name="connsiteY23" fmla="*/ 95250 h 2114550"/>
              <a:gd name="connsiteX24" fmla="*/ 1393951 w 1946401"/>
              <a:gd name="connsiteY24" fmla="*/ 76200 h 2114550"/>
              <a:gd name="connsiteX25" fmla="*/ 1508251 w 1946401"/>
              <a:gd name="connsiteY25" fmla="*/ 38100 h 2114550"/>
              <a:gd name="connsiteX26" fmla="*/ 1565401 w 1946401"/>
              <a:gd name="connsiteY26" fmla="*/ 19050 h 2114550"/>
              <a:gd name="connsiteX27" fmla="*/ 1641601 w 1946401"/>
              <a:gd name="connsiteY27" fmla="*/ 0 h 2114550"/>
              <a:gd name="connsiteX28" fmla="*/ 1832101 w 1946401"/>
              <a:gd name="connsiteY28" fmla="*/ 19050 h 2114550"/>
              <a:gd name="connsiteX29" fmla="*/ 1870201 w 1946401"/>
              <a:gd name="connsiteY29" fmla="*/ 133350 h 2114550"/>
              <a:gd name="connsiteX30" fmla="*/ 1908301 w 1946401"/>
              <a:gd name="connsiteY30" fmla="*/ 247650 h 2114550"/>
              <a:gd name="connsiteX31" fmla="*/ 1927351 w 1946401"/>
              <a:gd name="connsiteY31" fmla="*/ 304800 h 2114550"/>
              <a:gd name="connsiteX32" fmla="*/ 1946401 w 1946401"/>
              <a:gd name="connsiteY32" fmla="*/ 361950 h 2114550"/>
              <a:gd name="connsiteX33" fmla="*/ 1927351 w 1946401"/>
              <a:gd name="connsiteY33" fmla="*/ 628650 h 2114550"/>
              <a:gd name="connsiteX34" fmla="*/ 1908301 w 1946401"/>
              <a:gd name="connsiteY34" fmla="*/ 762000 h 2114550"/>
              <a:gd name="connsiteX35" fmla="*/ 1889251 w 1946401"/>
              <a:gd name="connsiteY35" fmla="*/ 971550 h 2114550"/>
              <a:gd name="connsiteX36" fmla="*/ 1870201 w 1946401"/>
              <a:gd name="connsiteY36" fmla="*/ 1581150 h 2114550"/>
              <a:gd name="connsiteX37" fmla="*/ 1755901 w 1946401"/>
              <a:gd name="connsiteY37" fmla="*/ 1619250 h 2114550"/>
              <a:gd name="connsiteX38" fmla="*/ 1546351 w 1946401"/>
              <a:gd name="connsiteY38" fmla="*/ 1676400 h 2114550"/>
              <a:gd name="connsiteX39" fmla="*/ 1470151 w 1946401"/>
              <a:gd name="connsiteY39" fmla="*/ 1695450 h 2114550"/>
              <a:gd name="connsiteX40" fmla="*/ 1374901 w 1946401"/>
              <a:gd name="connsiteY40" fmla="*/ 1714500 h 2114550"/>
              <a:gd name="connsiteX41" fmla="*/ 1260601 w 1946401"/>
              <a:gd name="connsiteY41" fmla="*/ 1752600 h 2114550"/>
              <a:gd name="connsiteX42" fmla="*/ 1070101 w 1946401"/>
              <a:gd name="connsiteY42" fmla="*/ 1809750 h 2114550"/>
              <a:gd name="connsiteX43" fmla="*/ 1012951 w 1946401"/>
              <a:gd name="connsiteY43" fmla="*/ 1828800 h 2114550"/>
              <a:gd name="connsiteX44" fmla="*/ 955801 w 1946401"/>
              <a:gd name="connsiteY44" fmla="*/ 1847850 h 2114550"/>
              <a:gd name="connsiteX45" fmla="*/ 879601 w 1946401"/>
              <a:gd name="connsiteY45" fmla="*/ 1866900 h 2114550"/>
              <a:gd name="connsiteX46" fmla="*/ 765301 w 1946401"/>
              <a:gd name="connsiteY46" fmla="*/ 1905000 h 2114550"/>
              <a:gd name="connsiteX47" fmla="*/ 536701 w 1946401"/>
              <a:gd name="connsiteY47" fmla="*/ 1943100 h 2114550"/>
              <a:gd name="connsiteX48" fmla="*/ 422401 w 1946401"/>
              <a:gd name="connsiteY48" fmla="*/ 1981200 h 2114550"/>
              <a:gd name="connsiteX49" fmla="*/ 193801 w 1946401"/>
              <a:gd name="connsiteY49" fmla="*/ 2038350 h 2114550"/>
              <a:gd name="connsiteX50" fmla="*/ 136651 w 1946401"/>
              <a:gd name="connsiteY50" fmla="*/ 2076450 h 2114550"/>
              <a:gd name="connsiteX51" fmla="*/ 22351 w 1946401"/>
              <a:gd name="connsiteY51" fmla="*/ 2114550 h 2114550"/>
              <a:gd name="connsiteX52" fmla="*/ 3301 w 1946401"/>
              <a:gd name="connsiteY52" fmla="*/ 2057400 h 2114550"/>
              <a:gd name="connsiteX53" fmla="*/ 41401 w 1946401"/>
              <a:gd name="connsiteY53" fmla="*/ 2000250 h 2114550"/>
              <a:gd name="connsiteX54" fmla="*/ 22351 w 1946401"/>
              <a:gd name="connsiteY54" fmla="*/ 2019300 h 211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1946401" h="2114550">
                <a:moveTo>
                  <a:pt x="22351" y="2019300"/>
                </a:moveTo>
                <a:cubicBezTo>
                  <a:pt x="22351" y="2012950"/>
                  <a:pt x="31649" y="1979703"/>
                  <a:pt x="41401" y="1962150"/>
                </a:cubicBezTo>
                <a:cubicBezTo>
                  <a:pt x="63639" y="1922122"/>
                  <a:pt x="103121" y="1891291"/>
                  <a:pt x="117601" y="1847850"/>
                </a:cubicBezTo>
                <a:lnTo>
                  <a:pt x="155701" y="1733550"/>
                </a:lnTo>
                <a:cubicBezTo>
                  <a:pt x="162051" y="1714500"/>
                  <a:pt x="163612" y="1693108"/>
                  <a:pt x="174751" y="1676400"/>
                </a:cubicBezTo>
                <a:cubicBezTo>
                  <a:pt x="187451" y="1657350"/>
                  <a:pt x="202612" y="1639728"/>
                  <a:pt x="212851" y="1619250"/>
                </a:cubicBezTo>
                <a:cubicBezTo>
                  <a:pt x="221831" y="1601289"/>
                  <a:pt x="219357" y="1577780"/>
                  <a:pt x="231901" y="1562100"/>
                </a:cubicBezTo>
                <a:cubicBezTo>
                  <a:pt x="246204" y="1544222"/>
                  <a:pt x="270001" y="1536700"/>
                  <a:pt x="289051" y="1524000"/>
                </a:cubicBezTo>
                <a:cubicBezTo>
                  <a:pt x="314451" y="1485900"/>
                  <a:pt x="350771" y="1453141"/>
                  <a:pt x="365251" y="1409700"/>
                </a:cubicBezTo>
                <a:cubicBezTo>
                  <a:pt x="371601" y="1390650"/>
                  <a:pt x="375321" y="1370511"/>
                  <a:pt x="384301" y="1352550"/>
                </a:cubicBezTo>
                <a:cubicBezTo>
                  <a:pt x="394540" y="1332072"/>
                  <a:pt x="413102" y="1316322"/>
                  <a:pt x="422401" y="1295400"/>
                </a:cubicBezTo>
                <a:cubicBezTo>
                  <a:pt x="438712" y="1258700"/>
                  <a:pt x="447801" y="1219200"/>
                  <a:pt x="460501" y="1181100"/>
                </a:cubicBezTo>
                <a:lnTo>
                  <a:pt x="498601" y="1066800"/>
                </a:lnTo>
                <a:lnTo>
                  <a:pt x="555751" y="895350"/>
                </a:lnTo>
                <a:cubicBezTo>
                  <a:pt x="562101" y="876300"/>
                  <a:pt x="563662" y="854908"/>
                  <a:pt x="574801" y="838200"/>
                </a:cubicBezTo>
                <a:cubicBezTo>
                  <a:pt x="587501" y="819150"/>
                  <a:pt x="603602" y="801972"/>
                  <a:pt x="612901" y="781050"/>
                </a:cubicBezTo>
                <a:cubicBezTo>
                  <a:pt x="629212" y="744350"/>
                  <a:pt x="638301" y="704850"/>
                  <a:pt x="651001" y="666750"/>
                </a:cubicBezTo>
                <a:lnTo>
                  <a:pt x="689101" y="552450"/>
                </a:lnTo>
                <a:lnTo>
                  <a:pt x="708151" y="495300"/>
                </a:lnTo>
                <a:cubicBezTo>
                  <a:pt x="714501" y="476250"/>
                  <a:pt x="723900" y="457957"/>
                  <a:pt x="727201" y="438150"/>
                </a:cubicBezTo>
                <a:cubicBezTo>
                  <a:pt x="733497" y="400374"/>
                  <a:pt x="754162" y="239739"/>
                  <a:pt x="784351" y="209550"/>
                </a:cubicBezTo>
                <a:cubicBezTo>
                  <a:pt x="803401" y="190500"/>
                  <a:pt x="819085" y="167344"/>
                  <a:pt x="841501" y="152400"/>
                </a:cubicBezTo>
                <a:cubicBezTo>
                  <a:pt x="858209" y="141261"/>
                  <a:pt x="879343" y="138867"/>
                  <a:pt x="898651" y="133350"/>
                </a:cubicBezTo>
                <a:cubicBezTo>
                  <a:pt x="1056852" y="88150"/>
                  <a:pt x="1075759" y="108694"/>
                  <a:pt x="1317751" y="95250"/>
                </a:cubicBezTo>
                <a:cubicBezTo>
                  <a:pt x="1343151" y="88900"/>
                  <a:pt x="1368873" y="83723"/>
                  <a:pt x="1393951" y="76200"/>
                </a:cubicBezTo>
                <a:cubicBezTo>
                  <a:pt x="1432418" y="64660"/>
                  <a:pt x="1470151" y="50800"/>
                  <a:pt x="1508251" y="38100"/>
                </a:cubicBezTo>
                <a:cubicBezTo>
                  <a:pt x="1527301" y="31750"/>
                  <a:pt x="1545920" y="23920"/>
                  <a:pt x="1565401" y="19050"/>
                </a:cubicBezTo>
                <a:lnTo>
                  <a:pt x="1641601" y="0"/>
                </a:lnTo>
                <a:lnTo>
                  <a:pt x="1832101" y="19050"/>
                </a:lnTo>
                <a:cubicBezTo>
                  <a:pt x="1866791" y="39286"/>
                  <a:pt x="1857501" y="95250"/>
                  <a:pt x="1870201" y="133350"/>
                </a:cubicBezTo>
                <a:lnTo>
                  <a:pt x="1908301" y="247650"/>
                </a:lnTo>
                <a:lnTo>
                  <a:pt x="1927351" y="304800"/>
                </a:lnTo>
                <a:lnTo>
                  <a:pt x="1946401" y="361950"/>
                </a:lnTo>
                <a:cubicBezTo>
                  <a:pt x="1940051" y="450850"/>
                  <a:pt x="1935801" y="539925"/>
                  <a:pt x="1927351" y="628650"/>
                </a:cubicBezTo>
                <a:cubicBezTo>
                  <a:pt x="1923094" y="673349"/>
                  <a:pt x="1913260" y="717373"/>
                  <a:pt x="1908301" y="762000"/>
                </a:cubicBezTo>
                <a:cubicBezTo>
                  <a:pt x="1900556" y="831709"/>
                  <a:pt x="1895601" y="901700"/>
                  <a:pt x="1889251" y="971550"/>
                </a:cubicBezTo>
                <a:cubicBezTo>
                  <a:pt x="1882901" y="1174750"/>
                  <a:pt x="1911197" y="1382027"/>
                  <a:pt x="1870201" y="1581150"/>
                </a:cubicBezTo>
                <a:cubicBezTo>
                  <a:pt x="1862102" y="1620486"/>
                  <a:pt x="1789317" y="1596973"/>
                  <a:pt x="1755901" y="1619250"/>
                </a:cubicBezTo>
                <a:cubicBezTo>
                  <a:pt x="1649628" y="1690099"/>
                  <a:pt x="1736063" y="1644781"/>
                  <a:pt x="1546351" y="1676400"/>
                </a:cubicBezTo>
                <a:cubicBezTo>
                  <a:pt x="1520526" y="1680704"/>
                  <a:pt x="1495709" y="1689770"/>
                  <a:pt x="1470151" y="1695450"/>
                </a:cubicBezTo>
                <a:cubicBezTo>
                  <a:pt x="1438543" y="1702474"/>
                  <a:pt x="1406139" y="1705981"/>
                  <a:pt x="1374901" y="1714500"/>
                </a:cubicBezTo>
                <a:cubicBezTo>
                  <a:pt x="1336155" y="1725067"/>
                  <a:pt x="1299563" y="1742860"/>
                  <a:pt x="1260601" y="1752600"/>
                </a:cubicBezTo>
                <a:cubicBezTo>
                  <a:pt x="1145439" y="1781390"/>
                  <a:pt x="1209239" y="1763371"/>
                  <a:pt x="1070101" y="1809750"/>
                </a:cubicBezTo>
                <a:lnTo>
                  <a:pt x="1012951" y="1828800"/>
                </a:lnTo>
                <a:cubicBezTo>
                  <a:pt x="993901" y="1835150"/>
                  <a:pt x="975282" y="1842980"/>
                  <a:pt x="955801" y="1847850"/>
                </a:cubicBezTo>
                <a:cubicBezTo>
                  <a:pt x="930401" y="1854200"/>
                  <a:pt x="904679" y="1859377"/>
                  <a:pt x="879601" y="1866900"/>
                </a:cubicBezTo>
                <a:cubicBezTo>
                  <a:pt x="841134" y="1878440"/>
                  <a:pt x="804682" y="1897124"/>
                  <a:pt x="765301" y="1905000"/>
                </a:cubicBezTo>
                <a:cubicBezTo>
                  <a:pt x="626022" y="1932856"/>
                  <a:pt x="702104" y="1919471"/>
                  <a:pt x="536701" y="1943100"/>
                </a:cubicBezTo>
                <a:cubicBezTo>
                  <a:pt x="498601" y="1955800"/>
                  <a:pt x="462015" y="1974598"/>
                  <a:pt x="422401" y="1981200"/>
                </a:cubicBezTo>
                <a:cubicBezTo>
                  <a:pt x="365268" y="1990722"/>
                  <a:pt x="244115" y="2004807"/>
                  <a:pt x="193801" y="2038350"/>
                </a:cubicBezTo>
                <a:cubicBezTo>
                  <a:pt x="174751" y="2051050"/>
                  <a:pt x="157573" y="2067151"/>
                  <a:pt x="136651" y="2076450"/>
                </a:cubicBezTo>
                <a:cubicBezTo>
                  <a:pt x="99951" y="2092761"/>
                  <a:pt x="22351" y="2114550"/>
                  <a:pt x="22351" y="2114550"/>
                </a:cubicBezTo>
                <a:cubicBezTo>
                  <a:pt x="16001" y="2095500"/>
                  <a:pt x="0" y="2077207"/>
                  <a:pt x="3301" y="2057400"/>
                </a:cubicBezTo>
                <a:cubicBezTo>
                  <a:pt x="7065" y="2034816"/>
                  <a:pt x="31162" y="2020728"/>
                  <a:pt x="41401" y="2000250"/>
                </a:cubicBezTo>
                <a:cubicBezTo>
                  <a:pt x="44241" y="1994570"/>
                  <a:pt x="22351" y="2025650"/>
                  <a:pt x="22351" y="201930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5016500" y="133350"/>
            <a:ext cx="5651500" cy="847725"/>
          </a:xfrm>
          <a:custGeom>
            <a:avLst/>
            <a:gdLst>
              <a:gd name="connsiteX0" fmla="*/ 0 w 6000750"/>
              <a:gd name="connsiteY0" fmla="*/ 1085850 h 1085850"/>
              <a:gd name="connsiteX1" fmla="*/ 57150 w 6000750"/>
              <a:gd name="connsiteY1" fmla="*/ 1066800 h 1085850"/>
              <a:gd name="connsiteX2" fmla="*/ 171450 w 6000750"/>
              <a:gd name="connsiteY2" fmla="*/ 990600 h 1085850"/>
              <a:gd name="connsiteX3" fmla="*/ 228600 w 6000750"/>
              <a:gd name="connsiteY3" fmla="*/ 952500 h 1085850"/>
              <a:gd name="connsiteX4" fmla="*/ 285750 w 6000750"/>
              <a:gd name="connsiteY4" fmla="*/ 914400 h 1085850"/>
              <a:gd name="connsiteX5" fmla="*/ 342900 w 6000750"/>
              <a:gd name="connsiteY5" fmla="*/ 876300 h 1085850"/>
              <a:gd name="connsiteX6" fmla="*/ 457200 w 6000750"/>
              <a:gd name="connsiteY6" fmla="*/ 838200 h 1085850"/>
              <a:gd name="connsiteX7" fmla="*/ 514350 w 6000750"/>
              <a:gd name="connsiteY7" fmla="*/ 819150 h 1085850"/>
              <a:gd name="connsiteX8" fmla="*/ 647700 w 6000750"/>
              <a:gd name="connsiteY8" fmla="*/ 800100 h 1085850"/>
              <a:gd name="connsiteX9" fmla="*/ 914400 w 6000750"/>
              <a:gd name="connsiteY9" fmla="*/ 762000 h 1085850"/>
              <a:gd name="connsiteX10" fmla="*/ 1257300 w 6000750"/>
              <a:gd name="connsiteY10" fmla="*/ 742950 h 1085850"/>
              <a:gd name="connsiteX11" fmla="*/ 1333500 w 6000750"/>
              <a:gd name="connsiteY11" fmla="*/ 723900 h 1085850"/>
              <a:gd name="connsiteX12" fmla="*/ 1447800 w 6000750"/>
              <a:gd name="connsiteY12" fmla="*/ 685800 h 1085850"/>
              <a:gd name="connsiteX13" fmla="*/ 1695450 w 6000750"/>
              <a:gd name="connsiteY13" fmla="*/ 628650 h 1085850"/>
              <a:gd name="connsiteX14" fmla="*/ 1771650 w 6000750"/>
              <a:gd name="connsiteY14" fmla="*/ 609600 h 1085850"/>
              <a:gd name="connsiteX15" fmla="*/ 1943100 w 6000750"/>
              <a:gd name="connsiteY15" fmla="*/ 590550 h 1085850"/>
              <a:gd name="connsiteX16" fmla="*/ 2057400 w 6000750"/>
              <a:gd name="connsiteY16" fmla="*/ 571500 h 1085850"/>
              <a:gd name="connsiteX17" fmla="*/ 2533650 w 6000750"/>
              <a:gd name="connsiteY17" fmla="*/ 533400 h 1085850"/>
              <a:gd name="connsiteX18" fmla="*/ 2686050 w 6000750"/>
              <a:gd name="connsiteY18" fmla="*/ 495300 h 1085850"/>
              <a:gd name="connsiteX19" fmla="*/ 2781300 w 6000750"/>
              <a:gd name="connsiteY19" fmla="*/ 476250 h 1085850"/>
              <a:gd name="connsiteX20" fmla="*/ 2838450 w 6000750"/>
              <a:gd name="connsiteY20" fmla="*/ 457200 h 1085850"/>
              <a:gd name="connsiteX21" fmla="*/ 2971800 w 6000750"/>
              <a:gd name="connsiteY21" fmla="*/ 438150 h 1085850"/>
              <a:gd name="connsiteX22" fmla="*/ 3124200 w 6000750"/>
              <a:gd name="connsiteY22" fmla="*/ 400050 h 1085850"/>
              <a:gd name="connsiteX23" fmla="*/ 3181350 w 6000750"/>
              <a:gd name="connsiteY23" fmla="*/ 381000 h 1085850"/>
              <a:gd name="connsiteX24" fmla="*/ 3295650 w 6000750"/>
              <a:gd name="connsiteY24" fmla="*/ 361950 h 1085850"/>
              <a:gd name="connsiteX25" fmla="*/ 3371850 w 6000750"/>
              <a:gd name="connsiteY25" fmla="*/ 342900 h 1085850"/>
              <a:gd name="connsiteX26" fmla="*/ 3486150 w 6000750"/>
              <a:gd name="connsiteY26" fmla="*/ 323850 h 1085850"/>
              <a:gd name="connsiteX27" fmla="*/ 3543300 w 6000750"/>
              <a:gd name="connsiteY27" fmla="*/ 304800 h 1085850"/>
              <a:gd name="connsiteX28" fmla="*/ 3638550 w 6000750"/>
              <a:gd name="connsiteY28" fmla="*/ 285750 h 1085850"/>
              <a:gd name="connsiteX29" fmla="*/ 3695700 w 6000750"/>
              <a:gd name="connsiteY29" fmla="*/ 266700 h 1085850"/>
              <a:gd name="connsiteX30" fmla="*/ 3790950 w 6000750"/>
              <a:gd name="connsiteY30" fmla="*/ 247650 h 1085850"/>
              <a:gd name="connsiteX31" fmla="*/ 3905250 w 6000750"/>
              <a:gd name="connsiteY31" fmla="*/ 209550 h 1085850"/>
              <a:gd name="connsiteX32" fmla="*/ 3962400 w 6000750"/>
              <a:gd name="connsiteY32" fmla="*/ 190500 h 1085850"/>
              <a:gd name="connsiteX33" fmla="*/ 4076700 w 6000750"/>
              <a:gd name="connsiteY33" fmla="*/ 171450 h 1085850"/>
              <a:gd name="connsiteX34" fmla="*/ 4133850 w 6000750"/>
              <a:gd name="connsiteY34" fmla="*/ 152400 h 1085850"/>
              <a:gd name="connsiteX35" fmla="*/ 4248150 w 6000750"/>
              <a:gd name="connsiteY35" fmla="*/ 133350 h 1085850"/>
              <a:gd name="connsiteX36" fmla="*/ 4362450 w 6000750"/>
              <a:gd name="connsiteY36" fmla="*/ 95250 h 1085850"/>
              <a:gd name="connsiteX37" fmla="*/ 4476750 w 6000750"/>
              <a:gd name="connsiteY37" fmla="*/ 57150 h 1085850"/>
              <a:gd name="connsiteX38" fmla="*/ 4533900 w 6000750"/>
              <a:gd name="connsiteY38" fmla="*/ 38100 h 1085850"/>
              <a:gd name="connsiteX39" fmla="*/ 4667250 w 6000750"/>
              <a:gd name="connsiteY39" fmla="*/ 19050 h 1085850"/>
              <a:gd name="connsiteX40" fmla="*/ 4724400 w 6000750"/>
              <a:gd name="connsiteY40" fmla="*/ 0 h 1085850"/>
              <a:gd name="connsiteX41" fmla="*/ 4972050 w 6000750"/>
              <a:gd name="connsiteY41" fmla="*/ 57150 h 1085850"/>
              <a:gd name="connsiteX42" fmla="*/ 5219700 w 6000750"/>
              <a:gd name="connsiteY42" fmla="*/ 95250 h 1085850"/>
              <a:gd name="connsiteX43" fmla="*/ 5334000 w 6000750"/>
              <a:gd name="connsiteY43" fmla="*/ 114300 h 1085850"/>
              <a:gd name="connsiteX44" fmla="*/ 5619750 w 6000750"/>
              <a:gd name="connsiteY44" fmla="*/ 133350 h 1085850"/>
              <a:gd name="connsiteX45" fmla="*/ 5753100 w 6000750"/>
              <a:gd name="connsiteY45" fmla="*/ 152400 h 1085850"/>
              <a:gd name="connsiteX46" fmla="*/ 5905500 w 6000750"/>
              <a:gd name="connsiteY46" fmla="*/ 190500 h 1085850"/>
              <a:gd name="connsiteX47" fmla="*/ 6000750 w 6000750"/>
              <a:gd name="connsiteY47" fmla="*/ 209550 h 108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6000750" h="1085850">
                <a:moveTo>
                  <a:pt x="0" y="1085850"/>
                </a:moveTo>
                <a:cubicBezTo>
                  <a:pt x="19050" y="1079500"/>
                  <a:pt x="39597" y="1076552"/>
                  <a:pt x="57150" y="1066800"/>
                </a:cubicBezTo>
                <a:cubicBezTo>
                  <a:pt x="97178" y="1044562"/>
                  <a:pt x="133350" y="1016000"/>
                  <a:pt x="171450" y="990600"/>
                </a:cubicBezTo>
                <a:lnTo>
                  <a:pt x="228600" y="952500"/>
                </a:lnTo>
                <a:lnTo>
                  <a:pt x="285750" y="914400"/>
                </a:lnTo>
                <a:cubicBezTo>
                  <a:pt x="304800" y="901700"/>
                  <a:pt x="321180" y="883540"/>
                  <a:pt x="342900" y="876300"/>
                </a:cubicBezTo>
                <a:lnTo>
                  <a:pt x="457200" y="838200"/>
                </a:lnTo>
                <a:cubicBezTo>
                  <a:pt x="476250" y="831850"/>
                  <a:pt x="494471" y="821990"/>
                  <a:pt x="514350" y="819150"/>
                </a:cubicBezTo>
                <a:lnTo>
                  <a:pt x="647700" y="800100"/>
                </a:lnTo>
                <a:cubicBezTo>
                  <a:pt x="750029" y="784357"/>
                  <a:pt x="806472" y="770302"/>
                  <a:pt x="914400" y="762000"/>
                </a:cubicBezTo>
                <a:cubicBezTo>
                  <a:pt x="1028539" y="753220"/>
                  <a:pt x="1143000" y="749300"/>
                  <a:pt x="1257300" y="742950"/>
                </a:cubicBezTo>
                <a:cubicBezTo>
                  <a:pt x="1282700" y="736600"/>
                  <a:pt x="1308422" y="731423"/>
                  <a:pt x="1333500" y="723900"/>
                </a:cubicBezTo>
                <a:cubicBezTo>
                  <a:pt x="1371967" y="712360"/>
                  <a:pt x="1408838" y="695540"/>
                  <a:pt x="1447800" y="685800"/>
                </a:cubicBezTo>
                <a:cubicBezTo>
                  <a:pt x="1821275" y="592431"/>
                  <a:pt x="1431576" y="687289"/>
                  <a:pt x="1695450" y="628650"/>
                </a:cubicBezTo>
                <a:cubicBezTo>
                  <a:pt x="1721008" y="622970"/>
                  <a:pt x="1745773" y="613581"/>
                  <a:pt x="1771650" y="609600"/>
                </a:cubicBezTo>
                <a:cubicBezTo>
                  <a:pt x="1828483" y="600856"/>
                  <a:pt x="1886103" y="598150"/>
                  <a:pt x="1943100" y="590550"/>
                </a:cubicBezTo>
                <a:cubicBezTo>
                  <a:pt x="1981387" y="585445"/>
                  <a:pt x="2018948" y="575162"/>
                  <a:pt x="2057400" y="571500"/>
                </a:cubicBezTo>
                <a:cubicBezTo>
                  <a:pt x="2295224" y="548850"/>
                  <a:pt x="2322769" y="561517"/>
                  <a:pt x="2533650" y="533400"/>
                </a:cubicBezTo>
                <a:cubicBezTo>
                  <a:pt x="2684111" y="513338"/>
                  <a:pt x="2576154" y="522774"/>
                  <a:pt x="2686050" y="495300"/>
                </a:cubicBezTo>
                <a:cubicBezTo>
                  <a:pt x="2717462" y="487447"/>
                  <a:pt x="2749888" y="484103"/>
                  <a:pt x="2781300" y="476250"/>
                </a:cubicBezTo>
                <a:cubicBezTo>
                  <a:pt x="2800781" y="471380"/>
                  <a:pt x="2818759" y="461138"/>
                  <a:pt x="2838450" y="457200"/>
                </a:cubicBezTo>
                <a:cubicBezTo>
                  <a:pt x="2882479" y="448394"/>
                  <a:pt x="2927350" y="444500"/>
                  <a:pt x="2971800" y="438150"/>
                </a:cubicBezTo>
                <a:cubicBezTo>
                  <a:pt x="3102437" y="394604"/>
                  <a:pt x="2940295" y="446026"/>
                  <a:pt x="3124200" y="400050"/>
                </a:cubicBezTo>
                <a:cubicBezTo>
                  <a:pt x="3143681" y="395180"/>
                  <a:pt x="3161748" y="385356"/>
                  <a:pt x="3181350" y="381000"/>
                </a:cubicBezTo>
                <a:cubicBezTo>
                  <a:pt x="3219056" y="372621"/>
                  <a:pt x="3257775" y="369525"/>
                  <a:pt x="3295650" y="361950"/>
                </a:cubicBezTo>
                <a:cubicBezTo>
                  <a:pt x="3321323" y="356815"/>
                  <a:pt x="3346177" y="348035"/>
                  <a:pt x="3371850" y="342900"/>
                </a:cubicBezTo>
                <a:cubicBezTo>
                  <a:pt x="3409725" y="335325"/>
                  <a:pt x="3448444" y="332229"/>
                  <a:pt x="3486150" y="323850"/>
                </a:cubicBezTo>
                <a:cubicBezTo>
                  <a:pt x="3505752" y="319494"/>
                  <a:pt x="3523819" y="309670"/>
                  <a:pt x="3543300" y="304800"/>
                </a:cubicBezTo>
                <a:cubicBezTo>
                  <a:pt x="3574712" y="296947"/>
                  <a:pt x="3607138" y="293603"/>
                  <a:pt x="3638550" y="285750"/>
                </a:cubicBezTo>
                <a:cubicBezTo>
                  <a:pt x="3658031" y="280880"/>
                  <a:pt x="3676219" y="271570"/>
                  <a:pt x="3695700" y="266700"/>
                </a:cubicBezTo>
                <a:cubicBezTo>
                  <a:pt x="3727112" y="258847"/>
                  <a:pt x="3759712" y="256169"/>
                  <a:pt x="3790950" y="247650"/>
                </a:cubicBezTo>
                <a:cubicBezTo>
                  <a:pt x="3829696" y="237083"/>
                  <a:pt x="3867150" y="222250"/>
                  <a:pt x="3905250" y="209550"/>
                </a:cubicBezTo>
                <a:cubicBezTo>
                  <a:pt x="3924300" y="203200"/>
                  <a:pt x="3942593" y="193801"/>
                  <a:pt x="3962400" y="190500"/>
                </a:cubicBezTo>
                <a:cubicBezTo>
                  <a:pt x="4000500" y="184150"/>
                  <a:pt x="4038994" y="179829"/>
                  <a:pt x="4076700" y="171450"/>
                </a:cubicBezTo>
                <a:cubicBezTo>
                  <a:pt x="4096302" y="167094"/>
                  <a:pt x="4114248" y="156756"/>
                  <a:pt x="4133850" y="152400"/>
                </a:cubicBezTo>
                <a:cubicBezTo>
                  <a:pt x="4171556" y="144021"/>
                  <a:pt x="4210678" y="142718"/>
                  <a:pt x="4248150" y="133350"/>
                </a:cubicBezTo>
                <a:cubicBezTo>
                  <a:pt x="4287112" y="123610"/>
                  <a:pt x="4324350" y="107950"/>
                  <a:pt x="4362450" y="95250"/>
                </a:cubicBezTo>
                <a:lnTo>
                  <a:pt x="4476750" y="57150"/>
                </a:lnTo>
                <a:cubicBezTo>
                  <a:pt x="4495800" y="50800"/>
                  <a:pt x="4514021" y="40940"/>
                  <a:pt x="4533900" y="38100"/>
                </a:cubicBezTo>
                <a:lnTo>
                  <a:pt x="4667250" y="19050"/>
                </a:lnTo>
                <a:cubicBezTo>
                  <a:pt x="4686300" y="12700"/>
                  <a:pt x="4704320" y="0"/>
                  <a:pt x="4724400" y="0"/>
                </a:cubicBezTo>
                <a:cubicBezTo>
                  <a:pt x="4890803" y="0"/>
                  <a:pt x="4821149" y="26970"/>
                  <a:pt x="4972050" y="57150"/>
                </a:cubicBezTo>
                <a:cubicBezTo>
                  <a:pt x="5153972" y="93534"/>
                  <a:pt x="4977506" y="60651"/>
                  <a:pt x="5219700" y="95250"/>
                </a:cubicBezTo>
                <a:cubicBezTo>
                  <a:pt x="5257937" y="100712"/>
                  <a:pt x="5295548" y="110638"/>
                  <a:pt x="5334000" y="114300"/>
                </a:cubicBezTo>
                <a:cubicBezTo>
                  <a:pt x="5429031" y="123351"/>
                  <a:pt x="5524500" y="127000"/>
                  <a:pt x="5619750" y="133350"/>
                </a:cubicBezTo>
                <a:cubicBezTo>
                  <a:pt x="5664200" y="139700"/>
                  <a:pt x="5709071" y="143594"/>
                  <a:pt x="5753100" y="152400"/>
                </a:cubicBezTo>
                <a:cubicBezTo>
                  <a:pt x="5804447" y="162669"/>
                  <a:pt x="5854700" y="177800"/>
                  <a:pt x="5905500" y="190500"/>
                </a:cubicBezTo>
                <a:cubicBezTo>
                  <a:pt x="5987860" y="211090"/>
                  <a:pt x="5955518" y="209550"/>
                  <a:pt x="6000750" y="20955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7874000" y="628650"/>
            <a:ext cx="2774950" cy="841375"/>
          </a:xfrm>
          <a:custGeom>
            <a:avLst/>
            <a:gdLst>
              <a:gd name="connsiteX0" fmla="*/ 107274 w 2774274"/>
              <a:gd name="connsiteY0" fmla="*/ 800100 h 841427"/>
              <a:gd name="connsiteX1" fmla="*/ 221574 w 2774274"/>
              <a:gd name="connsiteY1" fmla="*/ 742950 h 841427"/>
              <a:gd name="connsiteX2" fmla="*/ 335874 w 2774274"/>
              <a:gd name="connsiteY2" fmla="*/ 704850 h 841427"/>
              <a:gd name="connsiteX3" fmla="*/ 393024 w 2774274"/>
              <a:gd name="connsiteY3" fmla="*/ 685800 h 841427"/>
              <a:gd name="connsiteX4" fmla="*/ 450174 w 2774274"/>
              <a:gd name="connsiteY4" fmla="*/ 666750 h 841427"/>
              <a:gd name="connsiteX5" fmla="*/ 507324 w 2774274"/>
              <a:gd name="connsiteY5" fmla="*/ 628650 h 841427"/>
              <a:gd name="connsiteX6" fmla="*/ 621624 w 2774274"/>
              <a:gd name="connsiteY6" fmla="*/ 590550 h 841427"/>
              <a:gd name="connsiteX7" fmla="*/ 678774 w 2774274"/>
              <a:gd name="connsiteY7" fmla="*/ 571500 h 841427"/>
              <a:gd name="connsiteX8" fmla="*/ 754974 w 2774274"/>
              <a:gd name="connsiteY8" fmla="*/ 552450 h 841427"/>
              <a:gd name="connsiteX9" fmla="*/ 812124 w 2774274"/>
              <a:gd name="connsiteY9" fmla="*/ 533400 h 841427"/>
              <a:gd name="connsiteX10" fmla="*/ 1021674 w 2774274"/>
              <a:gd name="connsiteY10" fmla="*/ 495300 h 841427"/>
              <a:gd name="connsiteX11" fmla="*/ 1078824 w 2774274"/>
              <a:gd name="connsiteY11" fmla="*/ 476250 h 841427"/>
              <a:gd name="connsiteX12" fmla="*/ 1155024 w 2774274"/>
              <a:gd name="connsiteY12" fmla="*/ 457200 h 841427"/>
              <a:gd name="connsiteX13" fmla="*/ 1212174 w 2774274"/>
              <a:gd name="connsiteY13" fmla="*/ 438150 h 841427"/>
              <a:gd name="connsiteX14" fmla="*/ 1288374 w 2774274"/>
              <a:gd name="connsiteY14" fmla="*/ 419100 h 841427"/>
              <a:gd name="connsiteX15" fmla="*/ 1497924 w 2774274"/>
              <a:gd name="connsiteY15" fmla="*/ 361950 h 841427"/>
              <a:gd name="connsiteX16" fmla="*/ 1688424 w 2774274"/>
              <a:gd name="connsiteY16" fmla="*/ 323850 h 841427"/>
              <a:gd name="connsiteX17" fmla="*/ 1821774 w 2774274"/>
              <a:gd name="connsiteY17" fmla="*/ 285750 h 841427"/>
              <a:gd name="connsiteX18" fmla="*/ 1936074 w 2774274"/>
              <a:gd name="connsiteY18" fmla="*/ 247650 h 841427"/>
              <a:gd name="connsiteX19" fmla="*/ 2069424 w 2774274"/>
              <a:gd name="connsiteY19" fmla="*/ 209550 h 841427"/>
              <a:gd name="connsiteX20" fmla="*/ 2145624 w 2774274"/>
              <a:gd name="connsiteY20" fmla="*/ 190500 h 841427"/>
              <a:gd name="connsiteX21" fmla="*/ 2259924 w 2774274"/>
              <a:gd name="connsiteY21" fmla="*/ 152400 h 841427"/>
              <a:gd name="connsiteX22" fmla="*/ 2450424 w 2774274"/>
              <a:gd name="connsiteY22" fmla="*/ 95250 h 841427"/>
              <a:gd name="connsiteX23" fmla="*/ 2564724 w 2774274"/>
              <a:gd name="connsiteY23" fmla="*/ 57150 h 841427"/>
              <a:gd name="connsiteX24" fmla="*/ 2621874 w 2774274"/>
              <a:gd name="connsiteY24" fmla="*/ 38100 h 841427"/>
              <a:gd name="connsiteX25" fmla="*/ 2717124 w 2774274"/>
              <a:gd name="connsiteY25" fmla="*/ 19050 h 841427"/>
              <a:gd name="connsiteX26" fmla="*/ 2774274 w 2774274"/>
              <a:gd name="connsiteY26" fmla="*/ 0 h 84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774274" h="841427">
                <a:moveTo>
                  <a:pt x="107274" y="800100"/>
                </a:moveTo>
                <a:cubicBezTo>
                  <a:pt x="315700" y="730625"/>
                  <a:pt x="0" y="841427"/>
                  <a:pt x="221574" y="742950"/>
                </a:cubicBezTo>
                <a:cubicBezTo>
                  <a:pt x="258274" y="726639"/>
                  <a:pt x="297774" y="717550"/>
                  <a:pt x="335874" y="704850"/>
                </a:cubicBezTo>
                <a:lnTo>
                  <a:pt x="393024" y="685800"/>
                </a:lnTo>
                <a:cubicBezTo>
                  <a:pt x="412074" y="679450"/>
                  <a:pt x="433466" y="677889"/>
                  <a:pt x="450174" y="666750"/>
                </a:cubicBezTo>
                <a:cubicBezTo>
                  <a:pt x="469224" y="654050"/>
                  <a:pt x="486402" y="637949"/>
                  <a:pt x="507324" y="628650"/>
                </a:cubicBezTo>
                <a:cubicBezTo>
                  <a:pt x="544024" y="612339"/>
                  <a:pt x="583524" y="603250"/>
                  <a:pt x="621624" y="590550"/>
                </a:cubicBezTo>
                <a:cubicBezTo>
                  <a:pt x="640674" y="584200"/>
                  <a:pt x="659293" y="576370"/>
                  <a:pt x="678774" y="571500"/>
                </a:cubicBezTo>
                <a:cubicBezTo>
                  <a:pt x="704174" y="565150"/>
                  <a:pt x="729800" y="559643"/>
                  <a:pt x="754974" y="552450"/>
                </a:cubicBezTo>
                <a:cubicBezTo>
                  <a:pt x="774282" y="546933"/>
                  <a:pt x="792433" y="537338"/>
                  <a:pt x="812124" y="533400"/>
                </a:cubicBezTo>
                <a:cubicBezTo>
                  <a:pt x="991993" y="497426"/>
                  <a:pt x="889901" y="532949"/>
                  <a:pt x="1021674" y="495300"/>
                </a:cubicBezTo>
                <a:cubicBezTo>
                  <a:pt x="1040982" y="489783"/>
                  <a:pt x="1059516" y="481767"/>
                  <a:pt x="1078824" y="476250"/>
                </a:cubicBezTo>
                <a:cubicBezTo>
                  <a:pt x="1103998" y="469057"/>
                  <a:pt x="1129850" y="464393"/>
                  <a:pt x="1155024" y="457200"/>
                </a:cubicBezTo>
                <a:cubicBezTo>
                  <a:pt x="1174332" y="451683"/>
                  <a:pt x="1192866" y="443667"/>
                  <a:pt x="1212174" y="438150"/>
                </a:cubicBezTo>
                <a:cubicBezTo>
                  <a:pt x="1237348" y="430957"/>
                  <a:pt x="1263200" y="426293"/>
                  <a:pt x="1288374" y="419100"/>
                </a:cubicBezTo>
                <a:cubicBezTo>
                  <a:pt x="1416099" y="382607"/>
                  <a:pt x="1271546" y="407226"/>
                  <a:pt x="1497924" y="361950"/>
                </a:cubicBezTo>
                <a:cubicBezTo>
                  <a:pt x="1561424" y="349250"/>
                  <a:pt x="1626990" y="344328"/>
                  <a:pt x="1688424" y="323850"/>
                </a:cubicBezTo>
                <a:cubicBezTo>
                  <a:pt x="1880488" y="259829"/>
                  <a:pt x="1582572" y="357511"/>
                  <a:pt x="1821774" y="285750"/>
                </a:cubicBezTo>
                <a:cubicBezTo>
                  <a:pt x="1860241" y="274210"/>
                  <a:pt x="1897112" y="257390"/>
                  <a:pt x="1936074" y="247650"/>
                </a:cubicBezTo>
                <a:cubicBezTo>
                  <a:pt x="2174288" y="188097"/>
                  <a:pt x="1878118" y="264209"/>
                  <a:pt x="2069424" y="209550"/>
                </a:cubicBezTo>
                <a:cubicBezTo>
                  <a:pt x="2094598" y="202357"/>
                  <a:pt x="2120546" y="198023"/>
                  <a:pt x="2145624" y="190500"/>
                </a:cubicBezTo>
                <a:cubicBezTo>
                  <a:pt x="2184091" y="178960"/>
                  <a:pt x="2220962" y="162140"/>
                  <a:pt x="2259924" y="152400"/>
                </a:cubicBezTo>
                <a:cubicBezTo>
                  <a:pt x="2375086" y="123610"/>
                  <a:pt x="2311286" y="141629"/>
                  <a:pt x="2450424" y="95250"/>
                </a:cubicBezTo>
                <a:lnTo>
                  <a:pt x="2564724" y="57150"/>
                </a:lnTo>
                <a:cubicBezTo>
                  <a:pt x="2583774" y="50800"/>
                  <a:pt x="2602183" y="42038"/>
                  <a:pt x="2621874" y="38100"/>
                </a:cubicBezTo>
                <a:cubicBezTo>
                  <a:pt x="2653624" y="31750"/>
                  <a:pt x="2685712" y="26903"/>
                  <a:pt x="2717124" y="19050"/>
                </a:cubicBezTo>
                <a:cubicBezTo>
                  <a:pt x="2736605" y="14180"/>
                  <a:pt x="2774274" y="0"/>
                  <a:pt x="2774274" y="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486400" y="704850"/>
            <a:ext cx="2659063" cy="609600"/>
          </a:xfrm>
          <a:custGeom>
            <a:avLst/>
            <a:gdLst>
              <a:gd name="connsiteX0" fmla="*/ 0 w 2658678"/>
              <a:gd name="connsiteY0" fmla="*/ 381000 h 609600"/>
              <a:gd name="connsiteX1" fmla="*/ 247650 w 2658678"/>
              <a:gd name="connsiteY1" fmla="*/ 400050 h 609600"/>
              <a:gd name="connsiteX2" fmla="*/ 342900 w 2658678"/>
              <a:gd name="connsiteY2" fmla="*/ 419100 h 609600"/>
              <a:gd name="connsiteX3" fmla="*/ 552450 w 2658678"/>
              <a:gd name="connsiteY3" fmla="*/ 438150 h 609600"/>
              <a:gd name="connsiteX4" fmla="*/ 742950 w 2658678"/>
              <a:gd name="connsiteY4" fmla="*/ 457200 h 609600"/>
              <a:gd name="connsiteX5" fmla="*/ 990600 w 2658678"/>
              <a:gd name="connsiteY5" fmla="*/ 476250 h 609600"/>
              <a:gd name="connsiteX6" fmla="*/ 1143000 w 2658678"/>
              <a:gd name="connsiteY6" fmla="*/ 495300 h 609600"/>
              <a:gd name="connsiteX7" fmla="*/ 1333500 w 2658678"/>
              <a:gd name="connsiteY7" fmla="*/ 514350 h 609600"/>
              <a:gd name="connsiteX8" fmla="*/ 1714500 w 2658678"/>
              <a:gd name="connsiteY8" fmla="*/ 552450 h 609600"/>
              <a:gd name="connsiteX9" fmla="*/ 1847850 w 2658678"/>
              <a:gd name="connsiteY9" fmla="*/ 590550 h 609600"/>
              <a:gd name="connsiteX10" fmla="*/ 1981200 w 2658678"/>
              <a:gd name="connsiteY10" fmla="*/ 609600 h 609600"/>
              <a:gd name="connsiteX11" fmla="*/ 2438400 w 2658678"/>
              <a:gd name="connsiteY11" fmla="*/ 590550 h 609600"/>
              <a:gd name="connsiteX12" fmla="*/ 2495550 w 2658678"/>
              <a:gd name="connsiteY12" fmla="*/ 571500 h 609600"/>
              <a:gd name="connsiteX13" fmla="*/ 2552700 w 2658678"/>
              <a:gd name="connsiteY13" fmla="*/ 533400 h 609600"/>
              <a:gd name="connsiteX14" fmla="*/ 2571750 w 2658678"/>
              <a:gd name="connsiteY14" fmla="*/ 476250 h 609600"/>
              <a:gd name="connsiteX15" fmla="*/ 2590800 w 2658678"/>
              <a:gd name="connsiteY15" fmla="*/ 304800 h 609600"/>
              <a:gd name="connsiteX16" fmla="*/ 2476500 w 2658678"/>
              <a:gd name="connsiteY16" fmla="*/ 228600 h 609600"/>
              <a:gd name="connsiteX17" fmla="*/ 2419350 w 2658678"/>
              <a:gd name="connsiteY17" fmla="*/ 190500 h 609600"/>
              <a:gd name="connsiteX18" fmla="*/ 2190750 w 2658678"/>
              <a:gd name="connsiteY18" fmla="*/ 114300 h 609600"/>
              <a:gd name="connsiteX19" fmla="*/ 2133600 w 2658678"/>
              <a:gd name="connsiteY19" fmla="*/ 95250 h 609600"/>
              <a:gd name="connsiteX20" fmla="*/ 2076450 w 2658678"/>
              <a:gd name="connsiteY20" fmla="*/ 76200 h 609600"/>
              <a:gd name="connsiteX21" fmla="*/ 1752600 w 2658678"/>
              <a:gd name="connsiteY21" fmla="*/ 57150 h 609600"/>
              <a:gd name="connsiteX22" fmla="*/ 1466850 w 2658678"/>
              <a:gd name="connsiteY22" fmla="*/ 38100 h 609600"/>
              <a:gd name="connsiteX23" fmla="*/ 1257300 w 2658678"/>
              <a:gd name="connsiteY23" fmla="*/ 19050 h 609600"/>
              <a:gd name="connsiteX24" fmla="*/ 933450 w 2658678"/>
              <a:gd name="connsiteY24" fmla="*/ 0 h 609600"/>
              <a:gd name="connsiteX25" fmla="*/ 533400 w 2658678"/>
              <a:gd name="connsiteY25" fmla="*/ 19050 h 609600"/>
              <a:gd name="connsiteX26" fmla="*/ 419100 w 2658678"/>
              <a:gd name="connsiteY26" fmla="*/ 38100 h 609600"/>
              <a:gd name="connsiteX27" fmla="*/ 228600 w 2658678"/>
              <a:gd name="connsiteY27" fmla="*/ 57150 h 609600"/>
              <a:gd name="connsiteX28" fmla="*/ 114300 w 2658678"/>
              <a:gd name="connsiteY28" fmla="*/ 95250 h 609600"/>
              <a:gd name="connsiteX29" fmla="*/ 19050 w 2658678"/>
              <a:gd name="connsiteY29" fmla="*/ 209550 h 609600"/>
              <a:gd name="connsiteX30" fmla="*/ 0 w 2658678"/>
              <a:gd name="connsiteY30" fmla="*/ 266700 h 609600"/>
              <a:gd name="connsiteX31" fmla="*/ 19050 w 2658678"/>
              <a:gd name="connsiteY31" fmla="*/ 323850 h 609600"/>
              <a:gd name="connsiteX32" fmla="*/ 76200 w 2658678"/>
              <a:gd name="connsiteY32" fmla="*/ 361950 h 609600"/>
              <a:gd name="connsiteX33" fmla="*/ 285750 w 2658678"/>
              <a:gd name="connsiteY33" fmla="*/ 419100 h 609600"/>
              <a:gd name="connsiteX34" fmla="*/ 400050 w 2658678"/>
              <a:gd name="connsiteY34" fmla="*/ 438150 h 609600"/>
              <a:gd name="connsiteX35" fmla="*/ 476250 w 2658678"/>
              <a:gd name="connsiteY35" fmla="*/ 419100 h 609600"/>
              <a:gd name="connsiteX36" fmla="*/ 533400 w 2658678"/>
              <a:gd name="connsiteY36" fmla="*/ 171450 h 609600"/>
              <a:gd name="connsiteX37" fmla="*/ 552450 w 2658678"/>
              <a:gd name="connsiteY37" fmla="*/ 114300 h 609600"/>
              <a:gd name="connsiteX38" fmla="*/ 781050 w 2658678"/>
              <a:gd name="connsiteY38" fmla="*/ 19050 h 609600"/>
              <a:gd name="connsiteX39" fmla="*/ 933450 w 2658678"/>
              <a:gd name="connsiteY39" fmla="*/ 38100 h 609600"/>
              <a:gd name="connsiteX40" fmla="*/ 1123950 w 2658678"/>
              <a:gd name="connsiteY40" fmla="*/ 76200 h 609600"/>
              <a:gd name="connsiteX41" fmla="*/ 1524000 w 2658678"/>
              <a:gd name="connsiteY41" fmla="*/ 95250 h 609600"/>
              <a:gd name="connsiteX42" fmla="*/ 1676400 w 2658678"/>
              <a:gd name="connsiteY42" fmla="*/ 114300 h 609600"/>
              <a:gd name="connsiteX43" fmla="*/ 2000250 w 2658678"/>
              <a:gd name="connsiteY43" fmla="*/ 133350 h 609600"/>
              <a:gd name="connsiteX44" fmla="*/ 2114550 w 2658678"/>
              <a:gd name="connsiteY44" fmla="*/ 171450 h 609600"/>
              <a:gd name="connsiteX45" fmla="*/ 2038350 w 2658678"/>
              <a:gd name="connsiteY45" fmla="*/ 285750 h 609600"/>
              <a:gd name="connsiteX46" fmla="*/ 1981200 w 2658678"/>
              <a:gd name="connsiteY46" fmla="*/ 457200 h 609600"/>
              <a:gd name="connsiteX47" fmla="*/ 1962150 w 2658678"/>
              <a:gd name="connsiteY47" fmla="*/ 514350 h 609600"/>
              <a:gd name="connsiteX48" fmla="*/ 1943100 w 2658678"/>
              <a:gd name="connsiteY48" fmla="*/ 571500 h 609600"/>
              <a:gd name="connsiteX49" fmla="*/ 1828800 w 2658678"/>
              <a:gd name="connsiteY49" fmla="*/ 552450 h 609600"/>
              <a:gd name="connsiteX50" fmla="*/ 1771650 w 2658678"/>
              <a:gd name="connsiteY50" fmla="*/ 533400 h 609600"/>
              <a:gd name="connsiteX51" fmla="*/ 1619250 w 2658678"/>
              <a:gd name="connsiteY51" fmla="*/ 514350 h 609600"/>
              <a:gd name="connsiteX52" fmla="*/ 1123950 w 2658678"/>
              <a:gd name="connsiteY52" fmla="*/ 476250 h 609600"/>
              <a:gd name="connsiteX53" fmla="*/ 952500 w 2658678"/>
              <a:gd name="connsiteY53" fmla="*/ 457200 h 609600"/>
              <a:gd name="connsiteX54" fmla="*/ 457200 w 2658678"/>
              <a:gd name="connsiteY54" fmla="*/ 4191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2658678" h="609600">
                <a:moveTo>
                  <a:pt x="0" y="381000"/>
                </a:moveTo>
                <a:cubicBezTo>
                  <a:pt x="82550" y="387350"/>
                  <a:pt x="165363" y="390907"/>
                  <a:pt x="247650" y="400050"/>
                </a:cubicBezTo>
                <a:cubicBezTo>
                  <a:pt x="279831" y="403626"/>
                  <a:pt x="310771" y="415084"/>
                  <a:pt x="342900" y="419100"/>
                </a:cubicBezTo>
                <a:cubicBezTo>
                  <a:pt x="412496" y="427800"/>
                  <a:pt x="482628" y="431500"/>
                  <a:pt x="552450" y="438150"/>
                </a:cubicBezTo>
                <a:lnTo>
                  <a:pt x="742950" y="457200"/>
                </a:lnTo>
                <a:cubicBezTo>
                  <a:pt x="825433" y="464372"/>
                  <a:pt x="908179" y="468400"/>
                  <a:pt x="990600" y="476250"/>
                </a:cubicBezTo>
                <a:cubicBezTo>
                  <a:pt x="1041565" y="481104"/>
                  <a:pt x="1092118" y="489646"/>
                  <a:pt x="1143000" y="495300"/>
                </a:cubicBezTo>
                <a:cubicBezTo>
                  <a:pt x="1206426" y="502347"/>
                  <a:pt x="1270034" y="507669"/>
                  <a:pt x="1333500" y="514350"/>
                </a:cubicBezTo>
                <a:cubicBezTo>
                  <a:pt x="1672909" y="550077"/>
                  <a:pt x="1327843" y="517299"/>
                  <a:pt x="1714500" y="552450"/>
                </a:cubicBezTo>
                <a:cubicBezTo>
                  <a:pt x="1763465" y="568772"/>
                  <a:pt x="1795225" y="580982"/>
                  <a:pt x="1847850" y="590550"/>
                </a:cubicBezTo>
                <a:cubicBezTo>
                  <a:pt x="1892027" y="598582"/>
                  <a:pt x="1936750" y="603250"/>
                  <a:pt x="1981200" y="609600"/>
                </a:cubicBezTo>
                <a:cubicBezTo>
                  <a:pt x="2133600" y="603250"/>
                  <a:pt x="2286285" y="601818"/>
                  <a:pt x="2438400" y="590550"/>
                </a:cubicBezTo>
                <a:cubicBezTo>
                  <a:pt x="2458426" y="589067"/>
                  <a:pt x="2477589" y="580480"/>
                  <a:pt x="2495550" y="571500"/>
                </a:cubicBezTo>
                <a:cubicBezTo>
                  <a:pt x="2516028" y="561261"/>
                  <a:pt x="2533650" y="546100"/>
                  <a:pt x="2552700" y="533400"/>
                </a:cubicBezTo>
                <a:cubicBezTo>
                  <a:pt x="2559050" y="514350"/>
                  <a:pt x="2562770" y="494211"/>
                  <a:pt x="2571750" y="476250"/>
                </a:cubicBezTo>
                <a:cubicBezTo>
                  <a:pt x="2604564" y="410622"/>
                  <a:pt x="2658678" y="401768"/>
                  <a:pt x="2590800" y="304800"/>
                </a:cubicBezTo>
                <a:cubicBezTo>
                  <a:pt x="2564541" y="267287"/>
                  <a:pt x="2514600" y="254000"/>
                  <a:pt x="2476500" y="228600"/>
                </a:cubicBezTo>
                <a:cubicBezTo>
                  <a:pt x="2457450" y="215900"/>
                  <a:pt x="2441070" y="197740"/>
                  <a:pt x="2419350" y="190500"/>
                </a:cubicBezTo>
                <a:lnTo>
                  <a:pt x="2190750" y="114300"/>
                </a:lnTo>
                <a:lnTo>
                  <a:pt x="2133600" y="95250"/>
                </a:lnTo>
                <a:cubicBezTo>
                  <a:pt x="2114550" y="88900"/>
                  <a:pt x="2096496" y="77379"/>
                  <a:pt x="2076450" y="76200"/>
                </a:cubicBezTo>
                <a:lnTo>
                  <a:pt x="1752600" y="57150"/>
                </a:lnTo>
                <a:lnTo>
                  <a:pt x="1466850" y="38100"/>
                </a:lnTo>
                <a:cubicBezTo>
                  <a:pt x="1396919" y="32721"/>
                  <a:pt x="1327260" y="24047"/>
                  <a:pt x="1257300" y="19050"/>
                </a:cubicBezTo>
                <a:cubicBezTo>
                  <a:pt x="1149438" y="11346"/>
                  <a:pt x="1041400" y="6350"/>
                  <a:pt x="933450" y="0"/>
                </a:cubicBezTo>
                <a:cubicBezTo>
                  <a:pt x="800100" y="6350"/>
                  <a:pt x="666536" y="9188"/>
                  <a:pt x="533400" y="19050"/>
                </a:cubicBezTo>
                <a:cubicBezTo>
                  <a:pt x="494880" y="21903"/>
                  <a:pt x="457427" y="33309"/>
                  <a:pt x="419100" y="38100"/>
                </a:cubicBezTo>
                <a:cubicBezTo>
                  <a:pt x="355776" y="46015"/>
                  <a:pt x="292100" y="50800"/>
                  <a:pt x="228600" y="57150"/>
                </a:cubicBezTo>
                <a:cubicBezTo>
                  <a:pt x="190500" y="69850"/>
                  <a:pt x="142698" y="66852"/>
                  <a:pt x="114300" y="95250"/>
                </a:cubicBezTo>
                <a:cubicBezTo>
                  <a:pt x="72169" y="137381"/>
                  <a:pt x="45572" y="156506"/>
                  <a:pt x="19050" y="209550"/>
                </a:cubicBezTo>
                <a:cubicBezTo>
                  <a:pt x="10070" y="227511"/>
                  <a:pt x="6350" y="247650"/>
                  <a:pt x="0" y="266700"/>
                </a:cubicBezTo>
                <a:cubicBezTo>
                  <a:pt x="6350" y="285750"/>
                  <a:pt x="6506" y="308170"/>
                  <a:pt x="19050" y="323850"/>
                </a:cubicBezTo>
                <a:cubicBezTo>
                  <a:pt x="33353" y="341728"/>
                  <a:pt x="55278" y="352651"/>
                  <a:pt x="76200" y="361950"/>
                </a:cubicBezTo>
                <a:cubicBezTo>
                  <a:pt x="148303" y="393996"/>
                  <a:pt x="209904" y="405310"/>
                  <a:pt x="285750" y="419100"/>
                </a:cubicBezTo>
                <a:cubicBezTo>
                  <a:pt x="323753" y="426010"/>
                  <a:pt x="361950" y="431800"/>
                  <a:pt x="400050" y="438150"/>
                </a:cubicBezTo>
                <a:cubicBezTo>
                  <a:pt x="425450" y="431800"/>
                  <a:pt x="454465" y="433623"/>
                  <a:pt x="476250" y="419100"/>
                </a:cubicBezTo>
                <a:cubicBezTo>
                  <a:pt x="543840" y="374040"/>
                  <a:pt x="528542" y="203030"/>
                  <a:pt x="533400" y="171450"/>
                </a:cubicBezTo>
                <a:cubicBezTo>
                  <a:pt x="536453" y="151603"/>
                  <a:pt x="538251" y="128499"/>
                  <a:pt x="552450" y="114300"/>
                </a:cubicBezTo>
                <a:cubicBezTo>
                  <a:pt x="640313" y="26437"/>
                  <a:pt x="670992" y="37393"/>
                  <a:pt x="781050" y="19050"/>
                </a:cubicBezTo>
                <a:cubicBezTo>
                  <a:pt x="831850" y="25400"/>
                  <a:pt x="882951" y="29684"/>
                  <a:pt x="933450" y="38100"/>
                </a:cubicBezTo>
                <a:cubicBezTo>
                  <a:pt x="997326" y="48746"/>
                  <a:pt x="1059266" y="73120"/>
                  <a:pt x="1123950" y="76200"/>
                </a:cubicBezTo>
                <a:lnTo>
                  <a:pt x="1524000" y="95250"/>
                </a:lnTo>
                <a:cubicBezTo>
                  <a:pt x="1574800" y="101600"/>
                  <a:pt x="1625368" y="110217"/>
                  <a:pt x="1676400" y="114300"/>
                </a:cubicBezTo>
                <a:cubicBezTo>
                  <a:pt x="1784192" y="122923"/>
                  <a:pt x="1893022" y="119364"/>
                  <a:pt x="2000250" y="133350"/>
                </a:cubicBezTo>
                <a:cubicBezTo>
                  <a:pt x="2040074" y="138544"/>
                  <a:pt x="2114550" y="171450"/>
                  <a:pt x="2114550" y="171450"/>
                </a:cubicBezTo>
                <a:cubicBezTo>
                  <a:pt x="2089150" y="209550"/>
                  <a:pt x="2052830" y="242309"/>
                  <a:pt x="2038350" y="285750"/>
                </a:cubicBezTo>
                <a:lnTo>
                  <a:pt x="1981200" y="457200"/>
                </a:lnTo>
                <a:lnTo>
                  <a:pt x="1962150" y="514350"/>
                </a:lnTo>
                <a:lnTo>
                  <a:pt x="1943100" y="571500"/>
                </a:lnTo>
                <a:cubicBezTo>
                  <a:pt x="1905000" y="565150"/>
                  <a:pt x="1866506" y="560829"/>
                  <a:pt x="1828800" y="552450"/>
                </a:cubicBezTo>
                <a:cubicBezTo>
                  <a:pt x="1809198" y="548094"/>
                  <a:pt x="1791407" y="536992"/>
                  <a:pt x="1771650" y="533400"/>
                </a:cubicBezTo>
                <a:cubicBezTo>
                  <a:pt x="1721280" y="524242"/>
                  <a:pt x="1670095" y="520332"/>
                  <a:pt x="1619250" y="514350"/>
                </a:cubicBezTo>
                <a:cubicBezTo>
                  <a:pt x="1294988" y="476202"/>
                  <a:pt x="1590462" y="512136"/>
                  <a:pt x="1123950" y="476250"/>
                </a:cubicBezTo>
                <a:cubicBezTo>
                  <a:pt x="1066618" y="471840"/>
                  <a:pt x="1009766" y="462406"/>
                  <a:pt x="952500" y="457200"/>
                </a:cubicBezTo>
                <a:cubicBezTo>
                  <a:pt x="521799" y="418045"/>
                  <a:pt x="644977" y="419100"/>
                  <a:pt x="457200" y="419100"/>
                </a:cubicBezTo>
              </a:path>
            </a:pathLst>
          </a:cu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9223375" y="921624"/>
            <a:ext cx="1368616" cy="1916826"/>
          </a:xfrm>
          <a:custGeom>
            <a:avLst/>
            <a:gdLst>
              <a:gd name="connsiteX0" fmla="*/ 15875 w 1368616"/>
              <a:gd name="connsiteY0" fmla="*/ 392826 h 1916826"/>
              <a:gd name="connsiteX1" fmla="*/ 34925 w 1368616"/>
              <a:gd name="connsiteY1" fmla="*/ 488076 h 1916826"/>
              <a:gd name="connsiteX2" fmla="*/ 73025 w 1368616"/>
              <a:gd name="connsiteY2" fmla="*/ 602376 h 1916826"/>
              <a:gd name="connsiteX3" fmla="*/ 92075 w 1368616"/>
              <a:gd name="connsiteY3" fmla="*/ 659526 h 1916826"/>
              <a:gd name="connsiteX4" fmla="*/ 111125 w 1368616"/>
              <a:gd name="connsiteY4" fmla="*/ 716676 h 1916826"/>
              <a:gd name="connsiteX5" fmla="*/ 130175 w 1368616"/>
              <a:gd name="connsiteY5" fmla="*/ 792876 h 1916826"/>
              <a:gd name="connsiteX6" fmla="*/ 111125 w 1368616"/>
              <a:gd name="connsiteY6" fmla="*/ 1078626 h 1916826"/>
              <a:gd name="connsiteX7" fmla="*/ 73025 w 1368616"/>
              <a:gd name="connsiteY7" fmla="*/ 1631076 h 1916826"/>
              <a:gd name="connsiteX8" fmla="*/ 53975 w 1368616"/>
              <a:gd name="connsiteY8" fmla="*/ 1726326 h 1916826"/>
              <a:gd name="connsiteX9" fmla="*/ 73025 w 1368616"/>
              <a:gd name="connsiteY9" fmla="*/ 1897776 h 1916826"/>
              <a:gd name="connsiteX10" fmla="*/ 130175 w 1368616"/>
              <a:gd name="connsiteY10" fmla="*/ 1916826 h 1916826"/>
              <a:gd name="connsiteX11" fmla="*/ 263525 w 1368616"/>
              <a:gd name="connsiteY11" fmla="*/ 1897776 h 1916826"/>
              <a:gd name="connsiteX12" fmla="*/ 434975 w 1368616"/>
              <a:gd name="connsiteY12" fmla="*/ 1840626 h 1916826"/>
              <a:gd name="connsiteX13" fmla="*/ 492125 w 1368616"/>
              <a:gd name="connsiteY13" fmla="*/ 1821576 h 1916826"/>
              <a:gd name="connsiteX14" fmla="*/ 549275 w 1368616"/>
              <a:gd name="connsiteY14" fmla="*/ 1802526 h 1916826"/>
              <a:gd name="connsiteX15" fmla="*/ 815975 w 1368616"/>
              <a:gd name="connsiteY15" fmla="*/ 1745376 h 1916826"/>
              <a:gd name="connsiteX16" fmla="*/ 930275 w 1368616"/>
              <a:gd name="connsiteY16" fmla="*/ 1707276 h 1916826"/>
              <a:gd name="connsiteX17" fmla="*/ 987425 w 1368616"/>
              <a:gd name="connsiteY17" fmla="*/ 1688226 h 1916826"/>
              <a:gd name="connsiteX18" fmla="*/ 1101725 w 1368616"/>
              <a:gd name="connsiteY18" fmla="*/ 1612026 h 1916826"/>
              <a:gd name="connsiteX19" fmla="*/ 1235075 w 1368616"/>
              <a:gd name="connsiteY19" fmla="*/ 1573926 h 1916826"/>
              <a:gd name="connsiteX20" fmla="*/ 1292225 w 1368616"/>
              <a:gd name="connsiteY20" fmla="*/ 1554876 h 1916826"/>
              <a:gd name="connsiteX21" fmla="*/ 1311275 w 1368616"/>
              <a:gd name="connsiteY21" fmla="*/ 1421526 h 1916826"/>
              <a:gd name="connsiteX22" fmla="*/ 1330325 w 1368616"/>
              <a:gd name="connsiteY22" fmla="*/ 1173876 h 1916826"/>
              <a:gd name="connsiteX23" fmla="*/ 1349375 w 1368616"/>
              <a:gd name="connsiteY23" fmla="*/ 411876 h 1916826"/>
              <a:gd name="connsiteX24" fmla="*/ 1330325 w 1368616"/>
              <a:gd name="connsiteY24" fmla="*/ 30876 h 1916826"/>
              <a:gd name="connsiteX25" fmla="*/ 1235075 w 1368616"/>
              <a:gd name="connsiteY25" fmla="*/ 49926 h 1916826"/>
              <a:gd name="connsiteX26" fmla="*/ 1177925 w 1368616"/>
              <a:gd name="connsiteY26" fmla="*/ 68976 h 1916826"/>
              <a:gd name="connsiteX27" fmla="*/ 1082675 w 1368616"/>
              <a:gd name="connsiteY27" fmla="*/ 88026 h 1916826"/>
              <a:gd name="connsiteX28" fmla="*/ 1025525 w 1368616"/>
              <a:gd name="connsiteY28" fmla="*/ 107076 h 1916826"/>
              <a:gd name="connsiteX29" fmla="*/ 835025 w 1368616"/>
              <a:gd name="connsiteY29" fmla="*/ 145176 h 1916826"/>
              <a:gd name="connsiteX30" fmla="*/ 777875 w 1368616"/>
              <a:gd name="connsiteY30" fmla="*/ 164226 h 1916826"/>
              <a:gd name="connsiteX31" fmla="*/ 663575 w 1368616"/>
              <a:gd name="connsiteY31" fmla="*/ 240426 h 1916826"/>
              <a:gd name="connsiteX32" fmla="*/ 549275 w 1368616"/>
              <a:gd name="connsiteY32" fmla="*/ 278526 h 1916826"/>
              <a:gd name="connsiteX33" fmla="*/ 492125 w 1368616"/>
              <a:gd name="connsiteY33" fmla="*/ 297576 h 1916826"/>
              <a:gd name="connsiteX34" fmla="*/ 415925 w 1368616"/>
              <a:gd name="connsiteY34" fmla="*/ 316626 h 1916826"/>
              <a:gd name="connsiteX35" fmla="*/ 358775 w 1368616"/>
              <a:gd name="connsiteY35" fmla="*/ 335676 h 1916826"/>
              <a:gd name="connsiteX36" fmla="*/ 282575 w 1368616"/>
              <a:gd name="connsiteY36" fmla="*/ 354726 h 1916826"/>
              <a:gd name="connsiteX37" fmla="*/ 130175 w 1368616"/>
              <a:gd name="connsiteY37" fmla="*/ 392826 h 1916826"/>
              <a:gd name="connsiteX38" fmla="*/ 15875 w 1368616"/>
              <a:gd name="connsiteY38" fmla="*/ 392826 h 1916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368616" h="1916826">
                <a:moveTo>
                  <a:pt x="15875" y="392826"/>
                </a:moveTo>
                <a:cubicBezTo>
                  <a:pt x="0" y="408701"/>
                  <a:pt x="26406" y="456838"/>
                  <a:pt x="34925" y="488076"/>
                </a:cubicBezTo>
                <a:cubicBezTo>
                  <a:pt x="45492" y="526822"/>
                  <a:pt x="60325" y="564276"/>
                  <a:pt x="73025" y="602376"/>
                </a:cubicBezTo>
                <a:lnTo>
                  <a:pt x="92075" y="659526"/>
                </a:lnTo>
                <a:cubicBezTo>
                  <a:pt x="98425" y="678576"/>
                  <a:pt x="106255" y="697195"/>
                  <a:pt x="111125" y="716676"/>
                </a:cubicBezTo>
                <a:lnTo>
                  <a:pt x="130175" y="792876"/>
                </a:lnTo>
                <a:cubicBezTo>
                  <a:pt x="123825" y="888126"/>
                  <a:pt x="116731" y="983329"/>
                  <a:pt x="111125" y="1078626"/>
                </a:cubicBezTo>
                <a:cubicBezTo>
                  <a:pt x="99484" y="1276517"/>
                  <a:pt x="98411" y="1440678"/>
                  <a:pt x="73025" y="1631076"/>
                </a:cubicBezTo>
                <a:cubicBezTo>
                  <a:pt x="68746" y="1663171"/>
                  <a:pt x="60325" y="1694576"/>
                  <a:pt x="53975" y="1726326"/>
                </a:cubicBezTo>
                <a:cubicBezTo>
                  <a:pt x="60325" y="1783476"/>
                  <a:pt x="51669" y="1844387"/>
                  <a:pt x="73025" y="1897776"/>
                </a:cubicBezTo>
                <a:cubicBezTo>
                  <a:pt x="80483" y="1916420"/>
                  <a:pt x="110095" y="1916826"/>
                  <a:pt x="130175" y="1916826"/>
                </a:cubicBezTo>
                <a:cubicBezTo>
                  <a:pt x="175076" y="1916826"/>
                  <a:pt x="219075" y="1904126"/>
                  <a:pt x="263525" y="1897776"/>
                </a:cubicBezTo>
                <a:lnTo>
                  <a:pt x="434975" y="1840626"/>
                </a:lnTo>
                <a:lnTo>
                  <a:pt x="492125" y="1821576"/>
                </a:lnTo>
                <a:cubicBezTo>
                  <a:pt x="511175" y="1815226"/>
                  <a:pt x="529584" y="1806464"/>
                  <a:pt x="549275" y="1802526"/>
                </a:cubicBezTo>
                <a:cubicBezTo>
                  <a:pt x="593518" y="1793677"/>
                  <a:pt x="746463" y="1766230"/>
                  <a:pt x="815975" y="1745376"/>
                </a:cubicBezTo>
                <a:cubicBezTo>
                  <a:pt x="854442" y="1733836"/>
                  <a:pt x="892175" y="1719976"/>
                  <a:pt x="930275" y="1707276"/>
                </a:cubicBezTo>
                <a:cubicBezTo>
                  <a:pt x="949325" y="1700926"/>
                  <a:pt x="970717" y="1699365"/>
                  <a:pt x="987425" y="1688226"/>
                </a:cubicBezTo>
                <a:cubicBezTo>
                  <a:pt x="1025525" y="1662826"/>
                  <a:pt x="1058284" y="1626506"/>
                  <a:pt x="1101725" y="1612026"/>
                </a:cubicBezTo>
                <a:cubicBezTo>
                  <a:pt x="1238751" y="1566351"/>
                  <a:pt x="1067633" y="1621766"/>
                  <a:pt x="1235075" y="1573926"/>
                </a:cubicBezTo>
                <a:cubicBezTo>
                  <a:pt x="1254383" y="1568409"/>
                  <a:pt x="1273175" y="1561226"/>
                  <a:pt x="1292225" y="1554876"/>
                </a:cubicBezTo>
                <a:cubicBezTo>
                  <a:pt x="1366363" y="1443670"/>
                  <a:pt x="1311275" y="1556842"/>
                  <a:pt x="1311275" y="1421526"/>
                </a:cubicBezTo>
                <a:cubicBezTo>
                  <a:pt x="1311275" y="1338732"/>
                  <a:pt x="1323975" y="1256426"/>
                  <a:pt x="1330325" y="1173876"/>
                </a:cubicBezTo>
                <a:cubicBezTo>
                  <a:pt x="1336675" y="919876"/>
                  <a:pt x="1349375" y="665955"/>
                  <a:pt x="1349375" y="411876"/>
                </a:cubicBezTo>
                <a:cubicBezTo>
                  <a:pt x="1349375" y="284717"/>
                  <a:pt x="1368616" y="152132"/>
                  <a:pt x="1330325" y="30876"/>
                </a:cubicBezTo>
                <a:cubicBezTo>
                  <a:pt x="1320575" y="0"/>
                  <a:pt x="1266487" y="42073"/>
                  <a:pt x="1235075" y="49926"/>
                </a:cubicBezTo>
                <a:cubicBezTo>
                  <a:pt x="1215594" y="54796"/>
                  <a:pt x="1197406" y="64106"/>
                  <a:pt x="1177925" y="68976"/>
                </a:cubicBezTo>
                <a:cubicBezTo>
                  <a:pt x="1146513" y="76829"/>
                  <a:pt x="1114087" y="80173"/>
                  <a:pt x="1082675" y="88026"/>
                </a:cubicBezTo>
                <a:cubicBezTo>
                  <a:pt x="1063194" y="92896"/>
                  <a:pt x="1045091" y="102561"/>
                  <a:pt x="1025525" y="107076"/>
                </a:cubicBezTo>
                <a:cubicBezTo>
                  <a:pt x="962426" y="121637"/>
                  <a:pt x="896459" y="124698"/>
                  <a:pt x="835025" y="145176"/>
                </a:cubicBezTo>
                <a:cubicBezTo>
                  <a:pt x="815975" y="151526"/>
                  <a:pt x="795428" y="154474"/>
                  <a:pt x="777875" y="164226"/>
                </a:cubicBezTo>
                <a:cubicBezTo>
                  <a:pt x="737847" y="186464"/>
                  <a:pt x="707016" y="225946"/>
                  <a:pt x="663575" y="240426"/>
                </a:cubicBezTo>
                <a:lnTo>
                  <a:pt x="549275" y="278526"/>
                </a:lnTo>
                <a:cubicBezTo>
                  <a:pt x="530225" y="284876"/>
                  <a:pt x="511606" y="292706"/>
                  <a:pt x="492125" y="297576"/>
                </a:cubicBezTo>
                <a:cubicBezTo>
                  <a:pt x="466725" y="303926"/>
                  <a:pt x="441099" y="309433"/>
                  <a:pt x="415925" y="316626"/>
                </a:cubicBezTo>
                <a:cubicBezTo>
                  <a:pt x="396617" y="322143"/>
                  <a:pt x="378083" y="330159"/>
                  <a:pt x="358775" y="335676"/>
                </a:cubicBezTo>
                <a:cubicBezTo>
                  <a:pt x="333601" y="342869"/>
                  <a:pt x="307749" y="347533"/>
                  <a:pt x="282575" y="354726"/>
                </a:cubicBezTo>
                <a:cubicBezTo>
                  <a:pt x="187927" y="381768"/>
                  <a:pt x="256049" y="373461"/>
                  <a:pt x="130175" y="392826"/>
                </a:cubicBezTo>
                <a:cubicBezTo>
                  <a:pt x="79575" y="400611"/>
                  <a:pt x="31750" y="376951"/>
                  <a:pt x="15875" y="392826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9405" name="Skupina 44"/>
          <p:cNvGrpSpPr>
            <a:grpSpLocks/>
          </p:cNvGrpSpPr>
          <p:nvPr/>
        </p:nvGrpSpPr>
        <p:grpSpPr bwMode="auto">
          <a:xfrm rot="265792">
            <a:off x="3886200" y="3405188"/>
            <a:ext cx="3146425" cy="720725"/>
            <a:chOff x="-3996952" y="3501008"/>
            <a:chExt cx="3145518" cy="720080"/>
          </a:xfrm>
        </p:grpSpPr>
        <p:sp>
          <p:nvSpPr>
            <p:cNvPr id="59453" name="TextovéPole 12"/>
            <p:cNvSpPr txBox="1">
              <a:spLocks noChangeArrowheads="1"/>
            </p:cNvSpPr>
            <p:nvPr/>
          </p:nvSpPr>
          <p:spPr bwMode="auto">
            <a:xfrm>
              <a:off x="-1332656" y="3501008"/>
              <a:ext cx="48122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A</a:t>
              </a:r>
            </a:p>
          </p:txBody>
        </p:sp>
        <p:sp>
          <p:nvSpPr>
            <p:cNvPr id="59454" name="TextovéPole 14"/>
            <p:cNvSpPr txBox="1">
              <a:spLocks noChangeArrowheads="1"/>
            </p:cNvSpPr>
            <p:nvPr/>
          </p:nvSpPr>
          <p:spPr bwMode="auto">
            <a:xfrm>
              <a:off x="-1836712" y="3501008"/>
              <a:ext cx="62388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M</a:t>
              </a:r>
            </a:p>
          </p:txBody>
        </p:sp>
        <p:sp>
          <p:nvSpPr>
            <p:cNvPr id="59455" name="TextovéPole 15"/>
            <p:cNvSpPr txBox="1">
              <a:spLocks noChangeArrowheads="1"/>
            </p:cNvSpPr>
            <p:nvPr/>
          </p:nvSpPr>
          <p:spPr bwMode="auto">
            <a:xfrm flipV="1">
              <a:off x="-2124744" y="3501008"/>
              <a:ext cx="463588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B</a:t>
              </a:r>
            </a:p>
          </p:txBody>
        </p:sp>
        <p:sp>
          <p:nvSpPr>
            <p:cNvPr id="59456" name="TextovéPole 16"/>
            <p:cNvSpPr txBox="1">
              <a:spLocks noChangeArrowheads="1"/>
            </p:cNvSpPr>
            <p:nvPr/>
          </p:nvSpPr>
          <p:spPr bwMode="auto">
            <a:xfrm>
              <a:off x="-2484784" y="3501008"/>
              <a:ext cx="513282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U</a:t>
              </a:r>
            </a:p>
          </p:txBody>
        </p:sp>
        <p:grpSp>
          <p:nvGrpSpPr>
            <p:cNvPr id="59457" name="Skupina 40"/>
            <p:cNvGrpSpPr>
              <a:grpSpLocks/>
            </p:cNvGrpSpPr>
            <p:nvPr/>
          </p:nvGrpSpPr>
          <p:grpSpPr bwMode="auto">
            <a:xfrm>
              <a:off x="-2628800" y="3717032"/>
              <a:ext cx="144016" cy="288032"/>
              <a:chOff x="3563888" y="3573016"/>
              <a:chExt cx="216024" cy="360040"/>
            </a:xfrm>
          </p:grpSpPr>
          <p:cxnSp>
            <p:nvCxnSpPr>
              <p:cNvPr id="20" name="Přímá spojovací čára 19"/>
              <p:cNvCxnSpPr/>
              <p:nvPr/>
            </p:nvCxnSpPr>
            <p:spPr>
              <a:xfrm rot="5400000">
                <a:off x="3593420" y="3737418"/>
                <a:ext cx="360833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10800000">
                <a:off x="3547409" y="3917810"/>
                <a:ext cx="22377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9458" name="TextovéPole 27"/>
            <p:cNvSpPr txBox="1">
              <a:spLocks noChangeArrowheads="1"/>
            </p:cNvSpPr>
            <p:nvPr/>
          </p:nvSpPr>
          <p:spPr bwMode="auto">
            <a:xfrm>
              <a:off x="-3060848" y="3501008"/>
              <a:ext cx="504056" cy="7200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cs-CZ" altLang="cs-CZ" sz="4000"/>
                <a:t>A</a:t>
              </a:r>
            </a:p>
          </p:txBody>
        </p:sp>
        <p:grpSp>
          <p:nvGrpSpPr>
            <p:cNvPr id="59459" name="Skupina 37"/>
            <p:cNvGrpSpPr>
              <a:grpSpLocks/>
            </p:cNvGrpSpPr>
            <p:nvPr/>
          </p:nvGrpSpPr>
          <p:grpSpPr bwMode="auto">
            <a:xfrm>
              <a:off x="-3276872" y="3717032"/>
              <a:ext cx="216024" cy="288032"/>
              <a:chOff x="-2988840" y="1988840"/>
              <a:chExt cx="288032" cy="432048"/>
            </a:xfrm>
          </p:grpSpPr>
          <p:cxnSp>
            <p:nvCxnSpPr>
              <p:cNvPr id="31" name="Přímá spojovací čára 30"/>
              <p:cNvCxnSpPr/>
              <p:nvPr/>
            </p:nvCxnSpPr>
            <p:spPr>
              <a:xfrm rot="5400000">
                <a:off x="-3225168" y="2181118"/>
                <a:ext cx="44251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32"/>
              <p:cNvCxnSpPr/>
              <p:nvPr/>
            </p:nvCxnSpPr>
            <p:spPr>
              <a:xfrm rot="5400000">
                <a:off x="-2927305" y="2184223"/>
                <a:ext cx="433000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34"/>
              <p:cNvCxnSpPr/>
              <p:nvPr/>
            </p:nvCxnSpPr>
            <p:spPr>
              <a:xfrm rot="5400000">
                <a:off x="-3072016" y="2040525"/>
                <a:ext cx="437758" cy="28355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9460" name="TextovéPole 38"/>
            <p:cNvSpPr txBox="1">
              <a:spLocks noChangeArrowheads="1"/>
            </p:cNvSpPr>
            <p:nvPr/>
          </p:nvSpPr>
          <p:spPr bwMode="auto">
            <a:xfrm rot="10800000">
              <a:off x="-3924944" y="3501008"/>
              <a:ext cx="667535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/>
              <a:r>
                <a:rPr lang="cs-CZ" altLang="cs-CZ" sz="4000"/>
                <a:t>C</a:t>
              </a:r>
            </a:p>
          </p:txBody>
        </p:sp>
        <p:sp>
          <p:nvSpPr>
            <p:cNvPr id="59461" name="TextovéPole 39"/>
            <p:cNvSpPr txBox="1">
              <a:spLocks noChangeArrowheads="1"/>
            </p:cNvSpPr>
            <p:nvPr/>
          </p:nvSpPr>
          <p:spPr bwMode="auto">
            <a:xfrm flipV="1">
              <a:off x="-3996952" y="3501008"/>
              <a:ext cx="434734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4000"/>
                <a:t>E</a:t>
              </a:r>
            </a:p>
          </p:txBody>
        </p:sp>
      </p:grpSp>
      <p:cxnSp>
        <p:nvCxnSpPr>
          <p:cNvPr id="47" name="Přímá spojovací čára 46"/>
          <p:cNvCxnSpPr>
            <a:stCxn id="2" idx="20"/>
            <a:endCxn id="2" idx="35"/>
          </p:cNvCxnSpPr>
          <p:nvPr/>
        </p:nvCxnSpPr>
        <p:spPr>
          <a:xfrm>
            <a:off x="4168775" y="3192463"/>
            <a:ext cx="2865438" cy="1524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2" idx="20"/>
            <a:endCxn id="2" idx="68"/>
          </p:cNvCxnSpPr>
          <p:nvPr/>
        </p:nvCxnSpPr>
        <p:spPr>
          <a:xfrm flipV="1">
            <a:off x="4168775" y="1306513"/>
            <a:ext cx="844550" cy="18859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endCxn id="2" idx="57"/>
          </p:cNvCxnSpPr>
          <p:nvPr/>
        </p:nvCxnSpPr>
        <p:spPr>
          <a:xfrm rot="5400000" flipH="1" flipV="1">
            <a:off x="6602413" y="2055813"/>
            <a:ext cx="1793875" cy="7905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2" idx="68"/>
            <a:endCxn id="2" idx="58"/>
          </p:cNvCxnSpPr>
          <p:nvPr/>
        </p:nvCxnSpPr>
        <p:spPr>
          <a:xfrm>
            <a:off x="5013325" y="1306513"/>
            <a:ext cx="2863850" cy="1905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endCxn id="5" idx="21"/>
          </p:cNvCxnSpPr>
          <p:nvPr/>
        </p:nvCxnSpPr>
        <p:spPr>
          <a:xfrm rot="10800000" flipV="1">
            <a:off x="8058150" y="1196975"/>
            <a:ext cx="1062038" cy="30797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endCxn id="5" idx="36"/>
          </p:cNvCxnSpPr>
          <p:nvPr/>
        </p:nvCxnSpPr>
        <p:spPr>
          <a:xfrm rot="5400000">
            <a:off x="8235156" y="2048669"/>
            <a:ext cx="1736725" cy="333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5" idx="36"/>
            <a:endCxn id="5" idx="52"/>
          </p:cNvCxnSpPr>
          <p:nvPr/>
        </p:nvCxnSpPr>
        <p:spPr>
          <a:xfrm flipH="1">
            <a:off x="7219950" y="2933700"/>
            <a:ext cx="1866900" cy="4762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>
            <a:stCxn id="5" idx="52"/>
            <a:endCxn id="5" idx="21"/>
          </p:cNvCxnSpPr>
          <p:nvPr/>
        </p:nvCxnSpPr>
        <p:spPr>
          <a:xfrm flipV="1">
            <a:off x="7219950" y="1504950"/>
            <a:ext cx="838200" cy="1905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stCxn id="0" idx="0"/>
            <a:endCxn id="0" idx="24"/>
          </p:cNvCxnSpPr>
          <p:nvPr/>
        </p:nvCxnSpPr>
        <p:spPr>
          <a:xfrm flipV="1">
            <a:off x="9239250" y="952500"/>
            <a:ext cx="1314450" cy="3619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0" idx="0"/>
            <a:endCxn id="0" idx="9"/>
          </p:cNvCxnSpPr>
          <p:nvPr/>
        </p:nvCxnSpPr>
        <p:spPr>
          <a:xfrm>
            <a:off x="9239250" y="1314450"/>
            <a:ext cx="57150" cy="15049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>
            <a:stCxn id="0" idx="10"/>
            <a:endCxn id="0" idx="20"/>
          </p:cNvCxnSpPr>
          <p:nvPr/>
        </p:nvCxnSpPr>
        <p:spPr>
          <a:xfrm flipV="1">
            <a:off x="9353550" y="2476500"/>
            <a:ext cx="1162050" cy="3619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>
            <a:stCxn id="0" idx="24"/>
            <a:endCxn id="0" idx="20"/>
          </p:cNvCxnSpPr>
          <p:nvPr/>
        </p:nvCxnSpPr>
        <p:spPr>
          <a:xfrm flipH="1">
            <a:off x="10515600" y="952500"/>
            <a:ext cx="38100" cy="1524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rot="10800000" flipH="1" flipV="1">
            <a:off x="3935413" y="3573463"/>
            <a:ext cx="44450" cy="12303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>
            <a:off x="3935413" y="4797425"/>
            <a:ext cx="2736850" cy="360363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>
            <a:off x="3935413" y="5084763"/>
            <a:ext cx="2736850" cy="36036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rot="5400000">
            <a:off x="3864769" y="4941094"/>
            <a:ext cx="28733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rot="5400000">
            <a:off x="6457156" y="5301457"/>
            <a:ext cx="287337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Elipsa 83"/>
          <p:cNvSpPr/>
          <p:nvPr/>
        </p:nvSpPr>
        <p:spPr>
          <a:xfrm>
            <a:off x="5951538" y="4149725"/>
            <a:ext cx="504825" cy="792163"/>
          </a:xfrm>
          <a:prstGeom prst="ellipse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8100000" scaled="1"/>
            <a:tileRect/>
          </a:gra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4079875" y="4005263"/>
            <a:ext cx="503238" cy="792162"/>
          </a:xfrm>
          <a:prstGeom prst="ellipse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6959600" y="4149725"/>
            <a:ext cx="215900" cy="863600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863975" y="3933825"/>
            <a:ext cx="144463" cy="863600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9" name="Přímá spojovací čára 88"/>
          <p:cNvCxnSpPr/>
          <p:nvPr/>
        </p:nvCxnSpPr>
        <p:spPr>
          <a:xfrm flipV="1">
            <a:off x="6672263" y="4149725"/>
            <a:ext cx="3995737" cy="12954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9428" name="Skupina 91"/>
          <p:cNvGrpSpPr>
            <a:grpSpLocks/>
          </p:cNvGrpSpPr>
          <p:nvPr/>
        </p:nvGrpSpPr>
        <p:grpSpPr bwMode="auto">
          <a:xfrm>
            <a:off x="7391400" y="3860800"/>
            <a:ext cx="1152525" cy="2016125"/>
            <a:chOff x="-1764704" y="1124744"/>
            <a:chExt cx="864096" cy="2016224"/>
          </a:xfrm>
        </p:grpSpPr>
        <p:sp>
          <p:nvSpPr>
            <p:cNvPr id="90" name="Elipsa 89"/>
            <p:cNvSpPr/>
            <p:nvPr/>
          </p:nvSpPr>
          <p:spPr>
            <a:xfrm>
              <a:off x="-1764704" y="1124744"/>
              <a:ext cx="864096" cy="2016224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1" name="Elipsa 90"/>
            <p:cNvSpPr/>
            <p:nvPr/>
          </p:nvSpPr>
          <p:spPr>
            <a:xfrm>
              <a:off x="-1404069" y="1340655"/>
              <a:ext cx="432048" cy="1655844"/>
            </a:xfrm>
            <a:prstGeom prst="ellipse">
              <a:avLst/>
            </a:pr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108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96" name="Volný tvar 95"/>
          <p:cNvSpPr/>
          <p:nvPr/>
        </p:nvSpPr>
        <p:spPr>
          <a:xfrm rot="21103028">
            <a:off x="4594225" y="5175250"/>
            <a:ext cx="949325" cy="368300"/>
          </a:xfrm>
          <a:custGeom>
            <a:avLst/>
            <a:gdLst>
              <a:gd name="connsiteX0" fmla="*/ 34925 w 949325"/>
              <a:gd name="connsiteY0" fmla="*/ 6350 h 368300"/>
              <a:gd name="connsiteX1" fmla="*/ 92075 w 949325"/>
              <a:gd name="connsiteY1" fmla="*/ 44450 h 368300"/>
              <a:gd name="connsiteX2" fmla="*/ 168275 w 949325"/>
              <a:gd name="connsiteY2" fmla="*/ 215900 h 368300"/>
              <a:gd name="connsiteX3" fmla="*/ 225425 w 949325"/>
              <a:gd name="connsiteY3" fmla="*/ 254000 h 368300"/>
              <a:gd name="connsiteX4" fmla="*/ 282575 w 949325"/>
              <a:gd name="connsiteY4" fmla="*/ 273050 h 368300"/>
              <a:gd name="connsiteX5" fmla="*/ 396875 w 949325"/>
              <a:gd name="connsiteY5" fmla="*/ 330200 h 368300"/>
              <a:gd name="connsiteX6" fmla="*/ 549275 w 949325"/>
              <a:gd name="connsiteY6" fmla="*/ 368300 h 368300"/>
              <a:gd name="connsiteX7" fmla="*/ 720725 w 949325"/>
              <a:gd name="connsiteY7" fmla="*/ 349250 h 368300"/>
              <a:gd name="connsiteX8" fmla="*/ 835025 w 949325"/>
              <a:gd name="connsiteY8" fmla="*/ 311150 h 368300"/>
              <a:gd name="connsiteX9" fmla="*/ 911225 w 949325"/>
              <a:gd name="connsiteY9" fmla="*/ 196850 h 368300"/>
              <a:gd name="connsiteX10" fmla="*/ 854075 w 949325"/>
              <a:gd name="connsiteY10" fmla="*/ 158750 h 368300"/>
              <a:gd name="connsiteX11" fmla="*/ 739775 w 949325"/>
              <a:gd name="connsiteY11" fmla="*/ 120650 h 368300"/>
              <a:gd name="connsiteX12" fmla="*/ 682625 w 949325"/>
              <a:gd name="connsiteY12" fmla="*/ 101600 h 368300"/>
              <a:gd name="connsiteX13" fmla="*/ 568325 w 949325"/>
              <a:gd name="connsiteY13" fmla="*/ 63500 h 368300"/>
              <a:gd name="connsiteX14" fmla="*/ 511175 w 949325"/>
              <a:gd name="connsiteY14" fmla="*/ 44450 h 368300"/>
              <a:gd name="connsiteX15" fmla="*/ 301625 w 949325"/>
              <a:gd name="connsiteY15" fmla="*/ 6350 h 368300"/>
              <a:gd name="connsiteX16" fmla="*/ 34925 w 949325"/>
              <a:gd name="connsiteY16" fmla="*/ 6350 h 368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49325" h="368300">
                <a:moveTo>
                  <a:pt x="34925" y="6350"/>
                </a:moveTo>
                <a:cubicBezTo>
                  <a:pt x="0" y="12700"/>
                  <a:pt x="79941" y="25035"/>
                  <a:pt x="92075" y="44450"/>
                </a:cubicBezTo>
                <a:cubicBezTo>
                  <a:pt x="154951" y="145052"/>
                  <a:pt x="97900" y="145525"/>
                  <a:pt x="168275" y="215900"/>
                </a:cubicBezTo>
                <a:cubicBezTo>
                  <a:pt x="184464" y="232089"/>
                  <a:pt x="204947" y="243761"/>
                  <a:pt x="225425" y="254000"/>
                </a:cubicBezTo>
                <a:cubicBezTo>
                  <a:pt x="243386" y="262980"/>
                  <a:pt x="264614" y="264070"/>
                  <a:pt x="282575" y="273050"/>
                </a:cubicBezTo>
                <a:cubicBezTo>
                  <a:pt x="386615" y="325070"/>
                  <a:pt x="291533" y="301470"/>
                  <a:pt x="396875" y="330200"/>
                </a:cubicBezTo>
                <a:cubicBezTo>
                  <a:pt x="447393" y="343978"/>
                  <a:pt x="549275" y="368300"/>
                  <a:pt x="549275" y="368300"/>
                </a:cubicBezTo>
                <a:cubicBezTo>
                  <a:pt x="606425" y="361950"/>
                  <a:pt x="664340" y="360527"/>
                  <a:pt x="720725" y="349250"/>
                </a:cubicBezTo>
                <a:cubicBezTo>
                  <a:pt x="760106" y="341374"/>
                  <a:pt x="835025" y="311150"/>
                  <a:pt x="835025" y="311150"/>
                </a:cubicBezTo>
                <a:cubicBezTo>
                  <a:pt x="860425" y="273050"/>
                  <a:pt x="949325" y="222250"/>
                  <a:pt x="911225" y="196850"/>
                </a:cubicBezTo>
                <a:cubicBezTo>
                  <a:pt x="892175" y="184150"/>
                  <a:pt x="874997" y="168049"/>
                  <a:pt x="854075" y="158750"/>
                </a:cubicBezTo>
                <a:cubicBezTo>
                  <a:pt x="817375" y="142439"/>
                  <a:pt x="777875" y="133350"/>
                  <a:pt x="739775" y="120650"/>
                </a:cubicBezTo>
                <a:lnTo>
                  <a:pt x="682625" y="101600"/>
                </a:lnTo>
                <a:lnTo>
                  <a:pt x="568325" y="63500"/>
                </a:lnTo>
                <a:cubicBezTo>
                  <a:pt x="549275" y="57150"/>
                  <a:pt x="530656" y="49320"/>
                  <a:pt x="511175" y="44450"/>
                </a:cubicBezTo>
                <a:cubicBezTo>
                  <a:pt x="433869" y="25123"/>
                  <a:pt x="388085" y="10901"/>
                  <a:pt x="301625" y="6350"/>
                </a:cubicBezTo>
                <a:cubicBezTo>
                  <a:pt x="225530" y="2345"/>
                  <a:pt x="69850" y="0"/>
                  <a:pt x="34925" y="6350"/>
                </a:cubicBez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8" name="Přímá spojovací čára 97"/>
          <p:cNvCxnSpPr>
            <a:stCxn id="59456" idx="0"/>
          </p:cNvCxnSpPr>
          <p:nvPr/>
        </p:nvCxnSpPr>
        <p:spPr>
          <a:xfrm rot="5400000" flipH="1" flipV="1">
            <a:off x="5893593" y="2786857"/>
            <a:ext cx="423863" cy="8445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 flipV="1">
            <a:off x="5448300" y="2924175"/>
            <a:ext cx="1655763" cy="1444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Vývojový diagram: alternativní postup 100"/>
          <p:cNvSpPr/>
          <p:nvPr/>
        </p:nvSpPr>
        <p:spPr>
          <a:xfrm rot="20388904">
            <a:off x="8574088" y="3333750"/>
            <a:ext cx="660400" cy="290513"/>
          </a:xfrm>
          <a:prstGeom prst="flowChartAlternateProcess">
            <a:avLst/>
          </a:prstGeo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4" name="Skupina 108"/>
          <p:cNvGrpSpPr/>
          <p:nvPr/>
        </p:nvGrpSpPr>
        <p:grpSpPr>
          <a:xfrm>
            <a:off x="4655840" y="3933056"/>
            <a:ext cx="1240424" cy="977652"/>
            <a:chOff x="-2772816" y="2780928"/>
            <a:chExt cx="1240424" cy="977652"/>
          </a:xfrm>
          <a:solidFill>
            <a:schemeClr val="bg1">
              <a:lumMod val="65000"/>
            </a:schemeClr>
          </a:solidFill>
        </p:grpSpPr>
        <p:sp>
          <p:nvSpPr>
            <p:cNvPr id="11" name="Volný tvar 10"/>
            <p:cNvSpPr/>
            <p:nvPr/>
          </p:nvSpPr>
          <p:spPr>
            <a:xfrm>
              <a:off x="-2772816" y="2780928"/>
              <a:ext cx="1240424" cy="977652"/>
            </a:xfrm>
            <a:custGeom>
              <a:avLst/>
              <a:gdLst>
                <a:gd name="connsiteX0" fmla="*/ 114564 w 1543314"/>
                <a:gd name="connsiteY0" fmla="*/ 31640 h 1212740"/>
                <a:gd name="connsiteX1" fmla="*/ 381264 w 1543314"/>
                <a:gd name="connsiteY1" fmla="*/ 69740 h 1212740"/>
                <a:gd name="connsiteX2" fmla="*/ 628914 w 1543314"/>
                <a:gd name="connsiteY2" fmla="*/ 88790 h 1212740"/>
                <a:gd name="connsiteX3" fmla="*/ 800364 w 1543314"/>
                <a:gd name="connsiteY3" fmla="*/ 107840 h 1212740"/>
                <a:gd name="connsiteX4" fmla="*/ 1009914 w 1543314"/>
                <a:gd name="connsiteY4" fmla="*/ 126890 h 1212740"/>
                <a:gd name="connsiteX5" fmla="*/ 1314714 w 1543314"/>
                <a:gd name="connsiteY5" fmla="*/ 164990 h 1212740"/>
                <a:gd name="connsiteX6" fmla="*/ 1543314 w 1543314"/>
                <a:gd name="connsiteY6" fmla="*/ 184040 h 1212740"/>
                <a:gd name="connsiteX7" fmla="*/ 1505214 w 1543314"/>
                <a:gd name="connsiteY7" fmla="*/ 488840 h 1212740"/>
                <a:gd name="connsiteX8" fmla="*/ 1486164 w 1543314"/>
                <a:gd name="connsiteY8" fmla="*/ 603140 h 1212740"/>
                <a:gd name="connsiteX9" fmla="*/ 1448064 w 1543314"/>
                <a:gd name="connsiteY9" fmla="*/ 717440 h 1212740"/>
                <a:gd name="connsiteX10" fmla="*/ 1429014 w 1543314"/>
                <a:gd name="connsiteY10" fmla="*/ 774590 h 1212740"/>
                <a:gd name="connsiteX11" fmla="*/ 1390914 w 1543314"/>
                <a:gd name="connsiteY11" fmla="*/ 926990 h 1212740"/>
                <a:gd name="connsiteX12" fmla="*/ 1352814 w 1543314"/>
                <a:gd name="connsiteY12" fmla="*/ 984140 h 1212740"/>
                <a:gd name="connsiteX13" fmla="*/ 1238514 w 1543314"/>
                <a:gd name="connsiteY13" fmla="*/ 1060340 h 1212740"/>
                <a:gd name="connsiteX14" fmla="*/ 1181364 w 1543314"/>
                <a:gd name="connsiteY14" fmla="*/ 1098440 h 1212740"/>
                <a:gd name="connsiteX15" fmla="*/ 1067064 w 1543314"/>
                <a:gd name="connsiteY15" fmla="*/ 1136540 h 1212740"/>
                <a:gd name="connsiteX16" fmla="*/ 1009914 w 1543314"/>
                <a:gd name="connsiteY16" fmla="*/ 1174640 h 1212740"/>
                <a:gd name="connsiteX17" fmla="*/ 838464 w 1543314"/>
                <a:gd name="connsiteY17" fmla="*/ 1212740 h 1212740"/>
                <a:gd name="connsiteX18" fmla="*/ 533664 w 1543314"/>
                <a:gd name="connsiteY18" fmla="*/ 1193690 h 1212740"/>
                <a:gd name="connsiteX19" fmla="*/ 400314 w 1543314"/>
                <a:gd name="connsiteY19" fmla="*/ 1155590 h 1212740"/>
                <a:gd name="connsiteX20" fmla="*/ 286014 w 1543314"/>
                <a:gd name="connsiteY20" fmla="*/ 1098440 h 1212740"/>
                <a:gd name="connsiteX21" fmla="*/ 228864 w 1543314"/>
                <a:gd name="connsiteY21" fmla="*/ 1041290 h 1212740"/>
                <a:gd name="connsiteX22" fmla="*/ 171714 w 1543314"/>
                <a:gd name="connsiteY22" fmla="*/ 1003190 h 1212740"/>
                <a:gd name="connsiteX23" fmla="*/ 152664 w 1543314"/>
                <a:gd name="connsiteY23" fmla="*/ 946040 h 1212740"/>
                <a:gd name="connsiteX24" fmla="*/ 133614 w 1543314"/>
                <a:gd name="connsiteY24" fmla="*/ 793640 h 1212740"/>
                <a:gd name="connsiteX25" fmla="*/ 114564 w 1543314"/>
                <a:gd name="connsiteY25" fmla="*/ 660290 h 1212740"/>
                <a:gd name="connsiteX26" fmla="*/ 95514 w 1543314"/>
                <a:gd name="connsiteY26" fmla="*/ 488840 h 1212740"/>
                <a:gd name="connsiteX27" fmla="*/ 76464 w 1543314"/>
                <a:gd name="connsiteY27" fmla="*/ 393590 h 1212740"/>
                <a:gd name="connsiteX28" fmla="*/ 57414 w 1543314"/>
                <a:gd name="connsiteY28" fmla="*/ 260240 h 1212740"/>
                <a:gd name="connsiteX29" fmla="*/ 171714 w 1543314"/>
                <a:gd name="connsiteY29" fmla="*/ 31640 h 1212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543314" h="1212740">
                  <a:moveTo>
                    <a:pt x="114564" y="31640"/>
                  </a:moveTo>
                  <a:cubicBezTo>
                    <a:pt x="236261" y="72206"/>
                    <a:pt x="158672" y="51191"/>
                    <a:pt x="381264" y="69740"/>
                  </a:cubicBezTo>
                  <a:lnTo>
                    <a:pt x="628914" y="88790"/>
                  </a:lnTo>
                  <a:cubicBezTo>
                    <a:pt x="686180" y="93996"/>
                    <a:pt x="743148" y="102118"/>
                    <a:pt x="800364" y="107840"/>
                  </a:cubicBezTo>
                  <a:cubicBezTo>
                    <a:pt x="870154" y="114819"/>
                    <a:pt x="940205" y="119145"/>
                    <a:pt x="1009914" y="126890"/>
                  </a:cubicBezTo>
                  <a:cubicBezTo>
                    <a:pt x="1412008" y="171567"/>
                    <a:pt x="827375" y="118577"/>
                    <a:pt x="1314714" y="164990"/>
                  </a:cubicBezTo>
                  <a:cubicBezTo>
                    <a:pt x="1390834" y="172239"/>
                    <a:pt x="1467114" y="177690"/>
                    <a:pt x="1543314" y="184040"/>
                  </a:cubicBezTo>
                  <a:cubicBezTo>
                    <a:pt x="1526267" y="337459"/>
                    <a:pt x="1526960" y="347494"/>
                    <a:pt x="1505214" y="488840"/>
                  </a:cubicBezTo>
                  <a:cubicBezTo>
                    <a:pt x="1499341" y="527016"/>
                    <a:pt x="1495532" y="565668"/>
                    <a:pt x="1486164" y="603140"/>
                  </a:cubicBezTo>
                  <a:cubicBezTo>
                    <a:pt x="1476424" y="642102"/>
                    <a:pt x="1460764" y="679340"/>
                    <a:pt x="1448064" y="717440"/>
                  </a:cubicBezTo>
                  <a:cubicBezTo>
                    <a:pt x="1441714" y="736490"/>
                    <a:pt x="1432952" y="754899"/>
                    <a:pt x="1429014" y="774590"/>
                  </a:cubicBezTo>
                  <a:cubicBezTo>
                    <a:pt x="1421768" y="810819"/>
                    <a:pt x="1410440" y="887938"/>
                    <a:pt x="1390914" y="926990"/>
                  </a:cubicBezTo>
                  <a:cubicBezTo>
                    <a:pt x="1380675" y="947468"/>
                    <a:pt x="1370044" y="969063"/>
                    <a:pt x="1352814" y="984140"/>
                  </a:cubicBezTo>
                  <a:cubicBezTo>
                    <a:pt x="1318353" y="1014293"/>
                    <a:pt x="1276614" y="1034940"/>
                    <a:pt x="1238514" y="1060340"/>
                  </a:cubicBezTo>
                  <a:cubicBezTo>
                    <a:pt x="1219464" y="1073040"/>
                    <a:pt x="1203084" y="1091200"/>
                    <a:pt x="1181364" y="1098440"/>
                  </a:cubicBezTo>
                  <a:cubicBezTo>
                    <a:pt x="1143264" y="1111140"/>
                    <a:pt x="1100480" y="1114263"/>
                    <a:pt x="1067064" y="1136540"/>
                  </a:cubicBezTo>
                  <a:cubicBezTo>
                    <a:pt x="1048014" y="1149240"/>
                    <a:pt x="1030958" y="1165621"/>
                    <a:pt x="1009914" y="1174640"/>
                  </a:cubicBezTo>
                  <a:cubicBezTo>
                    <a:pt x="986374" y="1184729"/>
                    <a:pt x="855416" y="1209350"/>
                    <a:pt x="838464" y="1212740"/>
                  </a:cubicBezTo>
                  <a:cubicBezTo>
                    <a:pt x="736864" y="1206390"/>
                    <a:pt x="634957" y="1203819"/>
                    <a:pt x="533664" y="1193690"/>
                  </a:cubicBezTo>
                  <a:cubicBezTo>
                    <a:pt x="518405" y="1192164"/>
                    <a:pt x="420621" y="1165744"/>
                    <a:pt x="400314" y="1155590"/>
                  </a:cubicBezTo>
                  <a:cubicBezTo>
                    <a:pt x="252598" y="1081732"/>
                    <a:pt x="429662" y="1146323"/>
                    <a:pt x="286014" y="1098440"/>
                  </a:cubicBezTo>
                  <a:cubicBezTo>
                    <a:pt x="266964" y="1079390"/>
                    <a:pt x="249560" y="1058537"/>
                    <a:pt x="228864" y="1041290"/>
                  </a:cubicBezTo>
                  <a:cubicBezTo>
                    <a:pt x="211275" y="1026633"/>
                    <a:pt x="186017" y="1021068"/>
                    <a:pt x="171714" y="1003190"/>
                  </a:cubicBezTo>
                  <a:cubicBezTo>
                    <a:pt x="159170" y="987510"/>
                    <a:pt x="159014" y="965090"/>
                    <a:pt x="152664" y="946040"/>
                  </a:cubicBezTo>
                  <a:cubicBezTo>
                    <a:pt x="146314" y="895240"/>
                    <a:pt x="140380" y="844386"/>
                    <a:pt x="133614" y="793640"/>
                  </a:cubicBezTo>
                  <a:cubicBezTo>
                    <a:pt x="127680" y="749133"/>
                    <a:pt x="120133" y="704845"/>
                    <a:pt x="114564" y="660290"/>
                  </a:cubicBezTo>
                  <a:cubicBezTo>
                    <a:pt x="107432" y="603232"/>
                    <a:pt x="103646" y="545764"/>
                    <a:pt x="95514" y="488840"/>
                  </a:cubicBezTo>
                  <a:cubicBezTo>
                    <a:pt x="90935" y="456787"/>
                    <a:pt x="81787" y="425528"/>
                    <a:pt x="76464" y="393590"/>
                  </a:cubicBezTo>
                  <a:cubicBezTo>
                    <a:pt x="69082" y="349300"/>
                    <a:pt x="63764" y="304690"/>
                    <a:pt x="57414" y="260240"/>
                  </a:cubicBezTo>
                  <a:cubicBezTo>
                    <a:pt x="79101" y="0"/>
                    <a:pt x="0" y="31640"/>
                    <a:pt x="171714" y="31640"/>
                  </a:cubicBezTo>
                </a:path>
              </a:pathLst>
            </a:custGeom>
            <a:grpFill/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03" name="Přímá spojovací čára 102"/>
            <p:cNvCxnSpPr/>
            <p:nvPr/>
          </p:nvCxnSpPr>
          <p:spPr>
            <a:xfrm>
              <a:off x="-2412776" y="2852936"/>
              <a:ext cx="15312" cy="875359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ovací čára 103"/>
            <p:cNvCxnSpPr/>
            <p:nvPr/>
          </p:nvCxnSpPr>
          <p:spPr>
            <a:xfrm>
              <a:off x="-2196752" y="2852936"/>
              <a:ext cx="15312" cy="875359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Přímá spojovací čára 104"/>
            <p:cNvCxnSpPr/>
            <p:nvPr/>
          </p:nvCxnSpPr>
          <p:spPr>
            <a:xfrm>
              <a:off x="-1980728" y="2852936"/>
              <a:ext cx="15312" cy="875359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Přímá spojovací čára 105"/>
            <p:cNvCxnSpPr>
              <a:endCxn id="11" idx="13"/>
            </p:cNvCxnSpPr>
            <p:nvPr/>
          </p:nvCxnSpPr>
          <p:spPr>
            <a:xfrm rot="5400000">
              <a:off x="-2126427" y="3273999"/>
              <a:ext cx="710779" cy="12668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ovací čára 107"/>
            <p:cNvCxnSpPr/>
            <p:nvPr/>
          </p:nvCxnSpPr>
          <p:spPr>
            <a:xfrm>
              <a:off x="-2556792" y="2780928"/>
              <a:ext cx="15312" cy="875359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11" name="Přímá spojovací čára 110"/>
          <p:cNvCxnSpPr>
            <a:stCxn id="10" idx="0"/>
            <a:endCxn id="10" idx="11"/>
          </p:cNvCxnSpPr>
          <p:nvPr/>
        </p:nvCxnSpPr>
        <p:spPr>
          <a:xfrm>
            <a:off x="5486400" y="1085850"/>
            <a:ext cx="2438400" cy="2095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9435" name="Obrázek 115" descr="1207314009389168677emergency%20telephone%20blue_svg_me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837317">
            <a:off x="9612313" y="2835275"/>
            <a:ext cx="736600" cy="73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436" name="TextovéPole 116"/>
          <p:cNvSpPr txBox="1">
            <a:spLocks noChangeArrowheads="1"/>
          </p:cNvSpPr>
          <p:nvPr/>
        </p:nvSpPr>
        <p:spPr bwMode="auto">
          <a:xfrm rot="-1019848">
            <a:off x="9812338" y="3640138"/>
            <a:ext cx="8096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155</a:t>
            </a:r>
          </a:p>
        </p:txBody>
      </p:sp>
      <p:grpSp>
        <p:nvGrpSpPr>
          <p:cNvPr id="59437" name="Skupina 119"/>
          <p:cNvGrpSpPr>
            <a:grpSpLocks/>
          </p:cNvGrpSpPr>
          <p:nvPr/>
        </p:nvGrpSpPr>
        <p:grpSpPr bwMode="auto">
          <a:xfrm rot="-731608">
            <a:off x="8096250" y="-1588"/>
            <a:ext cx="1727200" cy="1208088"/>
            <a:chOff x="-3406383" y="612382"/>
            <a:chExt cx="1699179" cy="1394160"/>
          </a:xfrm>
        </p:grpSpPr>
        <p:sp>
          <p:nvSpPr>
            <p:cNvPr id="118" name="Volný tvar 117"/>
            <p:cNvSpPr/>
            <p:nvPr/>
          </p:nvSpPr>
          <p:spPr>
            <a:xfrm rot="4680848">
              <a:off x="-2751586" y="480588"/>
              <a:ext cx="375561" cy="1699179"/>
            </a:xfrm>
            <a:custGeom>
              <a:avLst/>
              <a:gdLst>
                <a:gd name="connsiteX0" fmla="*/ 0 w 504056"/>
                <a:gd name="connsiteY0" fmla="*/ 0 h 1800200"/>
                <a:gd name="connsiteX1" fmla="*/ 504056 w 504056"/>
                <a:gd name="connsiteY1" fmla="*/ 0 h 1800200"/>
                <a:gd name="connsiteX2" fmla="*/ 504056 w 504056"/>
                <a:gd name="connsiteY2" fmla="*/ 1800200 h 1800200"/>
                <a:gd name="connsiteX3" fmla="*/ 0 w 504056"/>
                <a:gd name="connsiteY3" fmla="*/ 1800200 h 1800200"/>
                <a:gd name="connsiteX4" fmla="*/ 0 w 504056"/>
                <a:gd name="connsiteY4" fmla="*/ 0 h 1800200"/>
                <a:gd name="connsiteX0" fmla="*/ 0 w 536452"/>
                <a:gd name="connsiteY0" fmla="*/ 268650 h 1800200"/>
                <a:gd name="connsiteX1" fmla="*/ 536452 w 536452"/>
                <a:gd name="connsiteY1" fmla="*/ 0 h 1800200"/>
                <a:gd name="connsiteX2" fmla="*/ 536452 w 536452"/>
                <a:gd name="connsiteY2" fmla="*/ 1800200 h 1800200"/>
                <a:gd name="connsiteX3" fmla="*/ 32396 w 536452"/>
                <a:gd name="connsiteY3" fmla="*/ 1800200 h 1800200"/>
                <a:gd name="connsiteX4" fmla="*/ 0 w 536452"/>
                <a:gd name="connsiteY4" fmla="*/ 268650 h 1800200"/>
                <a:gd name="connsiteX0" fmla="*/ 0 w 568847"/>
                <a:gd name="connsiteY0" fmla="*/ 268650 h 1800200"/>
                <a:gd name="connsiteX1" fmla="*/ 536452 w 568847"/>
                <a:gd name="connsiteY1" fmla="*/ 0 h 1800200"/>
                <a:gd name="connsiteX2" fmla="*/ 568847 w 568847"/>
                <a:gd name="connsiteY2" fmla="*/ 1531550 h 1800200"/>
                <a:gd name="connsiteX3" fmla="*/ 32396 w 568847"/>
                <a:gd name="connsiteY3" fmla="*/ 1800200 h 1800200"/>
                <a:gd name="connsiteX4" fmla="*/ 0 w 568847"/>
                <a:gd name="connsiteY4" fmla="*/ 268650 h 180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847" h="1800200">
                  <a:moveTo>
                    <a:pt x="0" y="268650"/>
                  </a:moveTo>
                  <a:lnTo>
                    <a:pt x="536452" y="0"/>
                  </a:lnTo>
                  <a:lnTo>
                    <a:pt x="568847" y="1531550"/>
                  </a:lnTo>
                  <a:lnTo>
                    <a:pt x="32396" y="1800200"/>
                  </a:lnTo>
                  <a:lnTo>
                    <a:pt x="0" y="26865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9" name="Volný tvar 118"/>
            <p:cNvSpPr/>
            <p:nvPr/>
          </p:nvSpPr>
          <p:spPr>
            <a:xfrm rot="8301503">
              <a:off x="-2766737" y="611749"/>
              <a:ext cx="488827" cy="1394159"/>
            </a:xfrm>
            <a:custGeom>
              <a:avLst/>
              <a:gdLst>
                <a:gd name="connsiteX0" fmla="*/ 0 w 504056"/>
                <a:gd name="connsiteY0" fmla="*/ 0 h 1800200"/>
                <a:gd name="connsiteX1" fmla="*/ 504056 w 504056"/>
                <a:gd name="connsiteY1" fmla="*/ 0 h 1800200"/>
                <a:gd name="connsiteX2" fmla="*/ 504056 w 504056"/>
                <a:gd name="connsiteY2" fmla="*/ 1800200 h 1800200"/>
                <a:gd name="connsiteX3" fmla="*/ 0 w 504056"/>
                <a:gd name="connsiteY3" fmla="*/ 1800200 h 1800200"/>
                <a:gd name="connsiteX4" fmla="*/ 0 w 504056"/>
                <a:gd name="connsiteY4" fmla="*/ 0 h 1800200"/>
                <a:gd name="connsiteX0" fmla="*/ 0 w 536452"/>
                <a:gd name="connsiteY0" fmla="*/ 268650 h 1800200"/>
                <a:gd name="connsiteX1" fmla="*/ 536452 w 536452"/>
                <a:gd name="connsiteY1" fmla="*/ 0 h 1800200"/>
                <a:gd name="connsiteX2" fmla="*/ 536452 w 536452"/>
                <a:gd name="connsiteY2" fmla="*/ 1800200 h 1800200"/>
                <a:gd name="connsiteX3" fmla="*/ 32396 w 536452"/>
                <a:gd name="connsiteY3" fmla="*/ 1800200 h 1800200"/>
                <a:gd name="connsiteX4" fmla="*/ 0 w 536452"/>
                <a:gd name="connsiteY4" fmla="*/ 268650 h 1800200"/>
                <a:gd name="connsiteX0" fmla="*/ 0 w 568847"/>
                <a:gd name="connsiteY0" fmla="*/ 268650 h 1800200"/>
                <a:gd name="connsiteX1" fmla="*/ 536452 w 568847"/>
                <a:gd name="connsiteY1" fmla="*/ 0 h 1800200"/>
                <a:gd name="connsiteX2" fmla="*/ 568847 w 568847"/>
                <a:gd name="connsiteY2" fmla="*/ 1531550 h 1800200"/>
                <a:gd name="connsiteX3" fmla="*/ 32396 w 568847"/>
                <a:gd name="connsiteY3" fmla="*/ 1800200 h 1800200"/>
                <a:gd name="connsiteX4" fmla="*/ 0 w 568847"/>
                <a:gd name="connsiteY4" fmla="*/ 268650 h 1800200"/>
                <a:gd name="connsiteX0" fmla="*/ 0 w 568847"/>
                <a:gd name="connsiteY0" fmla="*/ 268650 h 1531550"/>
                <a:gd name="connsiteX1" fmla="*/ 536452 w 568847"/>
                <a:gd name="connsiteY1" fmla="*/ 0 h 1531550"/>
                <a:gd name="connsiteX2" fmla="*/ 568847 w 568847"/>
                <a:gd name="connsiteY2" fmla="*/ 1531550 h 1531550"/>
                <a:gd name="connsiteX3" fmla="*/ 3893 w 568847"/>
                <a:gd name="connsiteY3" fmla="*/ 1192319 h 1531550"/>
                <a:gd name="connsiteX4" fmla="*/ 0 w 568847"/>
                <a:gd name="connsiteY4" fmla="*/ 268650 h 1531550"/>
                <a:gd name="connsiteX0" fmla="*/ 0 w 583554"/>
                <a:gd name="connsiteY0" fmla="*/ 0 h 1262900"/>
                <a:gd name="connsiteX1" fmla="*/ 583554 w 583554"/>
                <a:gd name="connsiteY1" fmla="*/ 338711 h 1262900"/>
                <a:gd name="connsiteX2" fmla="*/ 568847 w 583554"/>
                <a:gd name="connsiteY2" fmla="*/ 1262900 h 1262900"/>
                <a:gd name="connsiteX3" fmla="*/ 3893 w 583554"/>
                <a:gd name="connsiteY3" fmla="*/ 923669 h 1262900"/>
                <a:gd name="connsiteX4" fmla="*/ 0 w 583554"/>
                <a:gd name="connsiteY4" fmla="*/ 0 h 1262900"/>
                <a:gd name="connsiteX0" fmla="*/ 0 w 631858"/>
                <a:gd name="connsiteY0" fmla="*/ 0 h 1262900"/>
                <a:gd name="connsiteX1" fmla="*/ 631858 w 631858"/>
                <a:gd name="connsiteY1" fmla="*/ 289967 h 1262900"/>
                <a:gd name="connsiteX2" fmla="*/ 568847 w 631858"/>
                <a:gd name="connsiteY2" fmla="*/ 1262900 h 1262900"/>
                <a:gd name="connsiteX3" fmla="*/ 3893 w 631858"/>
                <a:gd name="connsiteY3" fmla="*/ 923669 h 1262900"/>
                <a:gd name="connsiteX4" fmla="*/ 0 w 631858"/>
                <a:gd name="connsiteY4" fmla="*/ 0 h 126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1858" h="1262900">
                  <a:moveTo>
                    <a:pt x="0" y="0"/>
                  </a:moveTo>
                  <a:lnTo>
                    <a:pt x="631858" y="289967"/>
                  </a:lnTo>
                  <a:lnTo>
                    <a:pt x="568847" y="1262900"/>
                  </a:lnTo>
                  <a:lnTo>
                    <a:pt x="3893" y="923669"/>
                  </a:lnTo>
                  <a:cubicBezTo>
                    <a:pt x="2595" y="615779"/>
                    <a:pt x="1298" y="307890"/>
                    <a:pt x="0" y="0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21" name="Volný tvar 120"/>
          <p:cNvSpPr/>
          <p:nvPr/>
        </p:nvSpPr>
        <p:spPr>
          <a:xfrm>
            <a:off x="3981450" y="4819650"/>
            <a:ext cx="3048000" cy="628650"/>
          </a:xfrm>
          <a:custGeom>
            <a:avLst/>
            <a:gdLst>
              <a:gd name="connsiteX0" fmla="*/ 38100 w 3048000"/>
              <a:gd name="connsiteY0" fmla="*/ 0 h 628650"/>
              <a:gd name="connsiteX1" fmla="*/ 209550 w 3048000"/>
              <a:gd name="connsiteY1" fmla="*/ 19050 h 628650"/>
              <a:gd name="connsiteX2" fmla="*/ 323850 w 3048000"/>
              <a:gd name="connsiteY2" fmla="*/ 57150 h 628650"/>
              <a:gd name="connsiteX3" fmla="*/ 495300 w 3048000"/>
              <a:gd name="connsiteY3" fmla="*/ 95250 h 628650"/>
              <a:gd name="connsiteX4" fmla="*/ 666750 w 3048000"/>
              <a:gd name="connsiteY4" fmla="*/ 114300 h 628650"/>
              <a:gd name="connsiteX5" fmla="*/ 1104900 w 3048000"/>
              <a:gd name="connsiteY5" fmla="*/ 152400 h 628650"/>
              <a:gd name="connsiteX6" fmla="*/ 1200150 w 3048000"/>
              <a:gd name="connsiteY6" fmla="*/ 171450 h 628650"/>
              <a:gd name="connsiteX7" fmla="*/ 1371600 w 3048000"/>
              <a:gd name="connsiteY7" fmla="*/ 190500 h 628650"/>
              <a:gd name="connsiteX8" fmla="*/ 1428750 w 3048000"/>
              <a:gd name="connsiteY8" fmla="*/ 209550 h 628650"/>
              <a:gd name="connsiteX9" fmla="*/ 1619250 w 3048000"/>
              <a:gd name="connsiteY9" fmla="*/ 228600 h 628650"/>
              <a:gd name="connsiteX10" fmla="*/ 1676400 w 3048000"/>
              <a:gd name="connsiteY10" fmla="*/ 247650 h 628650"/>
              <a:gd name="connsiteX11" fmla="*/ 1733550 w 3048000"/>
              <a:gd name="connsiteY11" fmla="*/ 285750 h 628650"/>
              <a:gd name="connsiteX12" fmla="*/ 1847850 w 3048000"/>
              <a:gd name="connsiteY12" fmla="*/ 247650 h 628650"/>
              <a:gd name="connsiteX13" fmla="*/ 1962150 w 3048000"/>
              <a:gd name="connsiteY13" fmla="*/ 228600 h 628650"/>
              <a:gd name="connsiteX14" fmla="*/ 2095500 w 3048000"/>
              <a:gd name="connsiteY14" fmla="*/ 247650 h 628650"/>
              <a:gd name="connsiteX15" fmla="*/ 2152650 w 3048000"/>
              <a:gd name="connsiteY15" fmla="*/ 266700 h 628650"/>
              <a:gd name="connsiteX16" fmla="*/ 2247900 w 3048000"/>
              <a:gd name="connsiteY16" fmla="*/ 285750 h 628650"/>
              <a:gd name="connsiteX17" fmla="*/ 2362200 w 3048000"/>
              <a:gd name="connsiteY17" fmla="*/ 323850 h 628650"/>
              <a:gd name="connsiteX18" fmla="*/ 2419350 w 3048000"/>
              <a:gd name="connsiteY18" fmla="*/ 342900 h 628650"/>
              <a:gd name="connsiteX19" fmla="*/ 2476500 w 3048000"/>
              <a:gd name="connsiteY19" fmla="*/ 361950 h 628650"/>
              <a:gd name="connsiteX20" fmla="*/ 2800350 w 3048000"/>
              <a:gd name="connsiteY20" fmla="*/ 342900 h 628650"/>
              <a:gd name="connsiteX21" fmla="*/ 2971800 w 3048000"/>
              <a:gd name="connsiteY21" fmla="*/ 285750 h 628650"/>
              <a:gd name="connsiteX22" fmla="*/ 3028950 w 3048000"/>
              <a:gd name="connsiteY22" fmla="*/ 266700 h 628650"/>
              <a:gd name="connsiteX23" fmla="*/ 3048000 w 3048000"/>
              <a:gd name="connsiteY23" fmla="*/ 438150 h 628650"/>
              <a:gd name="connsiteX24" fmla="*/ 3028950 w 3048000"/>
              <a:gd name="connsiteY24" fmla="*/ 495300 h 628650"/>
              <a:gd name="connsiteX25" fmla="*/ 2933700 w 3048000"/>
              <a:gd name="connsiteY25" fmla="*/ 514350 h 628650"/>
              <a:gd name="connsiteX26" fmla="*/ 2819400 w 3048000"/>
              <a:gd name="connsiteY26" fmla="*/ 571500 h 628650"/>
              <a:gd name="connsiteX27" fmla="*/ 2705100 w 3048000"/>
              <a:gd name="connsiteY27" fmla="*/ 609600 h 628650"/>
              <a:gd name="connsiteX28" fmla="*/ 2647950 w 3048000"/>
              <a:gd name="connsiteY28" fmla="*/ 628650 h 628650"/>
              <a:gd name="connsiteX29" fmla="*/ 2400300 w 3048000"/>
              <a:gd name="connsiteY29" fmla="*/ 571500 h 628650"/>
              <a:gd name="connsiteX30" fmla="*/ 2324100 w 3048000"/>
              <a:gd name="connsiteY30" fmla="*/ 552450 h 628650"/>
              <a:gd name="connsiteX31" fmla="*/ 2171700 w 3048000"/>
              <a:gd name="connsiteY31" fmla="*/ 533400 h 628650"/>
              <a:gd name="connsiteX32" fmla="*/ 2038350 w 3048000"/>
              <a:gd name="connsiteY32" fmla="*/ 514350 h 628650"/>
              <a:gd name="connsiteX33" fmla="*/ 1676400 w 3048000"/>
              <a:gd name="connsiteY33" fmla="*/ 495300 h 628650"/>
              <a:gd name="connsiteX34" fmla="*/ 1295400 w 3048000"/>
              <a:gd name="connsiteY34" fmla="*/ 457200 h 628650"/>
              <a:gd name="connsiteX35" fmla="*/ 1143000 w 3048000"/>
              <a:gd name="connsiteY35" fmla="*/ 438150 h 628650"/>
              <a:gd name="connsiteX36" fmla="*/ 781050 w 3048000"/>
              <a:gd name="connsiteY36" fmla="*/ 419100 h 628650"/>
              <a:gd name="connsiteX37" fmla="*/ 704850 w 3048000"/>
              <a:gd name="connsiteY37" fmla="*/ 400050 h 628650"/>
              <a:gd name="connsiteX38" fmla="*/ 552450 w 3048000"/>
              <a:gd name="connsiteY38" fmla="*/ 361950 h 628650"/>
              <a:gd name="connsiteX39" fmla="*/ 171450 w 3048000"/>
              <a:gd name="connsiteY39" fmla="*/ 342900 h 628650"/>
              <a:gd name="connsiteX40" fmla="*/ 114300 w 3048000"/>
              <a:gd name="connsiteY40" fmla="*/ 323850 h 628650"/>
              <a:gd name="connsiteX41" fmla="*/ 19050 w 3048000"/>
              <a:gd name="connsiteY41" fmla="*/ 304800 h 628650"/>
              <a:gd name="connsiteX42" fmla="*/ 0 w 3048000"/>
              <a:gd name="connsiteY42" fmla="*/ 247650 h 628650"/>
              <a:gd name="connsiteX43" fmla="*/ 38100 w 3048000"/>
              <a:gd name="connsiteY43" fmla="*/ 133350 h 628650"/>
              <a:gd name="connsiteX44" fmla="*/ 57150 w 3048000"/>
              <a:gd name="connsiteY44" fmla="*/ 76200 h 628650"/>
              <a:gd name="connsiteX45" fmla="*/ 38100 w 3048000"/>
              <a:gd name="connsiteY45" fmla="*/ 0 h 628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3048000" h="628650">
                <a:moveTo>
                  <a:pt x="38100" y="0"/>
                </a:moveTo>
                <a:cubicBezTo>
                  <a:pt x="95250" y="6350"/>
                  <a:pt x="153165" y="7773"/>
                  <a:pt x="209550" y="19050"/>
                </a:cubicBezTo>
                <a:cubicBezTo>
                  <a:pt x="248931" y="26926"/>
                  <a:pt x="284888" y="47410"/>
                  <a:pt x="323850" y="57150"/>
                </a:cubicBezTo>
                <a:cubicBezTo>
                  <a:pt x="379313" y="71016"/>
                  <a:pt x="438869" y="87188"/>
                  <a:pt x="495300" y="95250"/>
                </a:cubicBezTo>
                <a:cubicBezTo>
                  <a:pt x="552224" y="103382"/>
                  <a:pt x="609642" y="107581"/>
                  <a:pt x="666750" y="114300"/>
                </a:cubicBezTo>
                <a:cubicBezTo>
                  <a:pt x="949517" y="147567"/>
                  <a:pt x="701606" y="125514"/>
                  <a:pt x="1104900" y="152400"/>
                </a:cubicBezTo>
                <a:cubicBezTo>
                  <a:pt x="1136650" y="158750"/>
                  <a:pt x="1168097" y="166871"/>
                  <a:pt x="1200150" y="171450"/>
                </a:cubicBezTo>
                <a:cubicBezTo>
                  <a:pt x="1257074" y="179582"/>
                  <a:pt x="1314881" y="181047"/>
                  <a:pt x="1371600" y="190500"/>
                </a:cubicBezTo>
                <a:cubicBezTo>
                  <a:pt x="1391407" y="193801"/>
                  <a:pt x="1408903" y="206497"/>
                  <a:pt x="1428750" y="209550"/>
                </a:cubicBezTo>
                <a:cubicBezTo>
                  <a:pt x="1491825" y="219254"/>
                  <a:pt x="1555750" y="222250"/>
                  <a:pt x="1619250" y="228600"/>
                </a:cubicBezTo>
                <a:cubicBezTo>
                  <a:pt x="1638300" y="234950"/>
                  <a:pt x="1658439" y="238670"/>
                  <a:pt x="1676400" y="247650"/>
                </a:cubicBezTo>
                <a:cubicBezTo>
                  <a:pt x="1696878" y="257889"/>
                  <a:pt x="1710655" y="285750"/>
                  <a:pt x="1733550" y="285750"/>
                </a:cubicBezTo>
                <a:cubicBezTo>
                  <a:pt x="1773711" y="285750"/>
                  <a:pt x="1808236" y="254252"/>
                  <a:pt x="1847850" y="247650"/>
                </a:cubicBezTo>
                <a:lnTo>
                  <a:pt x="1962150" y="228600"/>
                </a:lnTo>
                <a:cubicBezTo>
                  <a:pt x="2006600" y="234950"/>
                  <a:pt x="2051471" y="238844"/>
                  <a:pt x="2095500" y="247650"/>
                </a:cubicBezTo>
                <a:cubicBezTo>
                  <a:pt x="2115191" y="251588"/>
                  <a:pt x="2133169" y="261830"/>
                  <a:pt x="2152650" y="266700"/>
                </a:cubicBezTo>
                <a:cubicBezTo>
                  <a:pt x="2184062" y="274553"/>
                  <a:pt x="2216662" y="277231"/>
                  <a:pt x="2247900" y="285750"/>
                </a:cubicBezTo>
                <a:cubicBezTo>
                  <a:pt x="2286646" y="296317"/>
                  <a:pt x="2324100" y="311150"/>
                  <a:pt x="2362200" y="323850"/>
                </a:cubicBezTo>
                <a:lnTo>
                  <a:pt x="2419350" y="342900"/>
                </a:lnTo>
                <a:lnTo>
                  <a:pt x="2476500" y="361950"/>
                </a:lnTo>
                <a:cubicBezTo>
                  <a:pt x="2584450" y="355600"/>
                  <a:pt x="2693122" y="356886"/>
                  <a:pt x="2800350" y="342900"/>
                </a:cubicBezTo>
                <a:lnTo>
                  <a:pt x="2971800" y="285750"/>
                </a:lnTo>
                <a:lnTo>
                  <a:pt x="3028950" y="266700"/>
                </a:lnTo>
                <a:cubicBezTo>
                  <a:pt x="3035300" y="323850"/>
                  <a:pt x="3048000" y="380648"/>
                  <a:pt x="3048000" y="438150"/>
                </a:cubicBezTo>
                <a:cubicBezTo>
                  <a:pt x="3048000" y="458230"/>
                  <a:pt x="3045658" y="484161"/>
                  <a:pt x="3028950" y="495300"/>
                </a:cubicBezTo>
                <a:cubicBezTo>
                  <a:pt x="3002009" y="513261"/>
                  <a:pt x="2965112" y="506497"/>
                  <a:pt x="2933700" y="514350"/>
                </a:cubicBezTo>
                <a:cubicBezTo>
                  <a:pt x="2814600" y="544125"/>
                  <a:pt x="2939127" y="518288"/>
                  <a:pt x="2819400" y="571500"/>
                </a:cubicBezTo>
                <a:cubicBezTo>
                  <a:pt x="2782700" y="587811"/>
                  <a:pt x="2743200" y="596900"/>
                  <a:pt x="2705100" y="609600"/>
                </a:cubicBezTo>
                <a:lnTo>
                  <a:pt x="2647950" y="628650"/>
                </a:lnTo>
                <a:cubicBezTo>
                  <a:pt x="2451239" y="563080"/>
                  <a:pt x="2617921" y="611067"/>
                  <a:pt x="2400300" y="571500"/>
                </a:cubicBezTo>
                <a:cubicBezTo>
                  <a:pt x="2374541" y="566816"/>
                  <a:pt x="2349925" y="556754"/>
                  <a:pt x="2324100" y="552450"/>
                </a:cubicBezTo>
                <a:cubicBezTo>
                  <a:pt x="2273601" y="544034"/>
                  <a:pt x="2222446" y="540166"/>
                  <a:pt x="2171700" y="533400"/>
                </a:cubicBezTo>
                <a:cubicBezTo>
                  <a:pt x="2127193" y="527466"/>
                  <a:pt x="2083119" y="517794"/>
                  <a:pt x="2038350" y="514350"/>
                </a:cubicBezTo>
                <a:cubicBezTo>
                  <a:pt x="1917889" y="505084"/>
                  <a:pt x="1797050" y="501650"/>
                  <a:pt x="1676400" y="495300"/>
                </a:cubicBezTo>
                <a:cubicBezTo>
                  <a:pt x="1468179" y="453656"/>
                  <a:pt x="1670544" y="489821"/>
                  <a:pt x="1295400" y="457200"/>
                </a:cubicBezTo>
                <a:cubicBezTo>
                  <a:pt x="1244397" y="452765"/>
                  <a:pt x="1194055" y="441932"/>
                  <a:pt x="1143000" y="438150"/>
                </a:cubicBezTo>
                <a:cubicBezTo>
                  <a:pt x="1022513" y="429225"/>
                  <a:pt x="901700" y="425450"/>
                  <a:pt x="781050" y="419100"/>
                </a:cubicBezTo>
                <a:cubicBezTo>
                  <a:pt x="755650" y="412750"/>
                  <a:pt x="730024" y="407243"/>
                  <a:pt x="704850" y="400050"/>
                </a:cubicBezTo>
                <a:cubicBezTo>
                  <a:pt x="638225" y="381014"/>
                  <a:pt x="633139" y="368405"/>
                  <a:pt x="552450" y="361950"/>
                </a:cubicBezTo>
                <a:cubicBezTo>
                  <a:pt x="425696" y="351810"/>
                  <a:pt x="298450" y="349250"/>
                  <a:pt x="171450" y="342900"/>
                </a:cubicBezTo>
                <a:cubicBezTo>
                  <a:pt x="152400" y="336550"/>
                  <a:pt x="133781" y="328720"/>
                  <a:pt x="114300" y="323850"/>
                </a:cubicBezTo>
                <a:cubicBezTo>
                  <a:pt x="82888" y="315997"/>
                  <a:pt x="45991" y="322761"/>
                  <a:pt x="19050" y="304800"/>
                </a:cubicBezTo>
                <a:cubicBezTo>
                  <a:pt x="2342" y="293661"/>
                  <a:pt x="6350" y="266700"/>
                  <a:pt x="0" y="247650"/>
                </a:cubicBezTo>
                <a:lnTo>
                  <a:pt x="38100" y="133350"/>
                </a:lnTo>
                <a:lnTo>
                  <a:pt x="57150" y="76200"/>
                </a:lnTo>
                <a:lnTo>
                  <a:pt x="38100" y="0"/>
                </a:ln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65000"/>
                  <a:shade val="30000"/>
                  <a:satMod val="115000"/>
                </a:schemeClr>
              </a:gs>
              <a:gs pos="50000">
                <a:schemeClr val="bg1">
                  <a:lumMod val="65000"/>
                  <a:shade val="67500"/>
                  <a:satMod val="115000"/>
                </a:schemeClr>
              </a:gs>
              <a:gs pos="100000">
                <a:schemeClr val="bg1">
                  <a:lumMod val="6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3" name="Přímá spojovací čára 122"/>
          <p:cNvCxnSpPr>
            <a:stCxn id="0" idx="0"/>
            <a:endCxn id="0" idx="20"/>
          </p:cNvCxnSpPr>
          <p:nvPr/>
        </p:nvCxnSpPr>
        <p:spPr>
          <a:xfrm>
            <a:off x="4019550" y="4819650"/>
            <a:ext cx="2762250" cy="3429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ovací čára 123"/>
          <p:cNvCxnSpPr/>
          <p:nvPr/>
        </p:nvCxnSpPr>
        <p:spPr>
          <a:xfrm>
            <a:off x="3935413" y="5084763"/>
            <a:ext cx="2762250" cy="3429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>
            <a:stCxn id="0" idx="0"/>
            <a:endCxn id="0" idx="42"/>
          </p:cNvCxnSpPr>
          <p:nvPr/>
        </p:nvCxnSpPr>
        <p:spPr>
          <a:xfrm flipH="1">
            <a:off x="3981450" y="4819650"/>
            <a:ext cx="38100" cy="2476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Elipsa 126"/>
          <p:cNvSpPr/>
          <p:nvPr/>
        </p:nvSpPr>
        <p:spPr>
          <a:xfrm>
            <a:off x="8040688" y="4652963"/>
            <a:ext cx="287337" cy="576262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9" name="Přímá spojovací čára 128"/>
          <p:cNvCxnSpPr/>
          <p:nvPr/>
        </p:nvCxnSpPr>
        <p:spPr>
          <a:xfrm rot="16200000" flipH="1">
            <a:off x="8471694" y="3717131"/>
            <a:ext cx="1657350" cy="714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446" name="TextovéPole 129"/>
          <p:cNvSpPr txBox="1">
            <a:spLocks noChangeArrowheads="1"/>
          </p:cNvSpPr>
          <p:nvPr/>
        </p:nvSpPr>
        <p:spPr bwMode="auto">
          <a:xfrm>
            <a:off x="301625" y="163513"/>
            <a:ext cx="37560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Proč má záchranka obráceně</a:t>
            </a:r>
          </a:p>
          <a:p>
            <a:pPr eaLnBrk="1" hangingPunct="1"/>
            <a:r>
              <a:rPr lang="cs-CZ" altLang="cs-CZ" sz="2400" dirty="0"/>
              <a:t>napsanou </a:t>
            </a:r>
            <a:r>
              <a:rPr lang="cs-CZ" altLang="cs-CZ" sz="2400" dirty="0" smtClean="0"/>
              <a:t>ambulanci?</a:t>
            </a:r>
            <a:endParaRPr lang="cs-CZ" altLang="cs-CZ" sz="2400" dirty="0"/>
          </a:p>
        </p:txBody>
      </p:sp>
      <p:sp>
        <p:nvSpPr>
          <p:cNvPr id="59447" name="TextovéPole 3"/>
          <p:cNvSpPr txBox="1">
            <a:spLocks noChangeArrowheads="1"/>
          </p:cNvSpPr>
          <p:nvPr/>
        </p:nvSpPr>
        <p:spPr bwMode="auto">
          <a:xfrm>
            <a:off x="411163" y="5989638"/>
            <a:ext cx="7454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Řidič ve zpětném zrcátku přečte správně nápis ambulance.</a:t>
            </a:r>
          </a:p>
        </p:txBody>
      </p:sp>
      <p:sp>
        <p:nvSpPr>
          <p:cNvPr id="8" name="Obdélník 7"/>
          <p:cNvSpPr/>
          <p:nvPr/>
        </p:nvSpPr>
        <p:spPr>
          <a:xfrm>
            <a:off x="301625" y="5900738"/>
            <a:ext cx="8477250" cy="7683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bdélník 34"/>
          <p:cNvSpPr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419" name="TextovéPole 1"/>
          <p:cNvSpPr txBox="1">
            <a:spLocks noChangeArrowheads="1"/>
          </p:cNvSpPr>
          <p:nvPr/>
        </p:nvSpPr>
        <p:spPr bwMode="auto">
          <a:xfrm>
            <a:off x="2208213" y="549275"/>
            <a:ext cx="5553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Mezi zakřivená zrcadla patří kulové zrcadlo</a:t>
            </a:r>
            <a:r>
              <a:rPr lang="cs-CZ" altLang="cs-CZ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" name="Měsíc 2"/>
          <p:cNvSpPr/>
          <p:nvPr/>
        </p:nvSpPr>
        <p:spPr>
          <a:xfrm>
            <a:off x="6383338" y="2133600"/>
            <a:ext cx="649287" cy="2735263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" name="Skupina 22"/>
          <p:cNvGrpSpPr>
            <a:grpSpLocks/>
          </p:cNvGrpSpPr>
          <p:nvPr/>
        </p:nvGrpSpPr>
        <p:grpSpPr bwMode="auto">
          <a:xfrm>
            <a:off x="3432175" y="1412875"/>
            <a:ext cx="3240088" cy="4032250"/>
            <a:chOff x="1908175" y="1412875"/>
            <a:chExt cx="3240088" cy="4032250"/>
          </a:xfrm>
        </p:grpSpPr>
        <p:cxnSp>
          <p:nvCxnSpPr>
            <p:cNvPr id="9" name="Přímá spojovací šipka 8"/>
            <p:cNvCxnSpPr/>
            <p:nvPr/>
          </p:nvCxnSpPr>
          <p:spPr>
            <a:xfrm>
              <a:off x="2051050" y="4581525"/>
              <a:ext cx="3097213" cy="1588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0433" name="Skupina 20"/>
            <p:cNvGrpSpPr>
              <a:grpSpLocks/>
            </p:cNvGrpSpPr>
            <p:nvPr/>
          </p:nvGrpSpPr>
          <p:grpSpPr bwMode="auto">
            <a:xfrm>
              <a:off x="1908175" y="1412875"/>
              <a:ext cx="3168650" cy="4032250"/>
              <a:chOff x="1908175" y="1412875"/>
              <a:chExt cx="3168650" cy="4032250"/>
            </a:xfrm>
          </p:grpSpPr>
          <p:cxnSp>
            <p:nvCxnSpPr>
              <p:cNvPr id="5" name="Přímá spojovací šipka 4"/>
              <p:cNvCxnSpPr/>
              <p:nvPr/>
            </p:nvCxnSpPr>
            <p:spPr>
              <a:xfrm>
                <a:off x="1979613" y="2492375"/>
                <a:ext cx="3097212" cy="1588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šipka 6"/>
              <p:cNvCxnSpPr/>
              <p:nvPr/>
            </p:nvCxnSpPr>
            <p:spPr>
              <a:xfrm>
                <a:off x="1979613" y="3141663"/>
                <a:ext cx="2952750" cy="1587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šipka 7"/>
              <p:cNvCxnSpPr/>
              <p:nvPr/>
            </p:nvCxnSpPr>
            <p:spPr>
              <a:xfrm>
                <a:off x="1908175" y="3860800"/>
                <a:ext cx="2951163" cy="1588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šipka 19"/>
              <p:cNvCxnSpPr/>
              <p:nvPr/>
            </p:nvCxnSpPr>
            <p:spPr>
              <a:xfrm rot="16200000" flipV="1">
                <a:off x="4068763" y="1484312"/>
                <a:ext cx="1079500" cy="936625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šipka 25"/>
              <p:cNvCxnSpPr/>
              <p:nvPr/>
            </p:nvCxnSpPr>
            <p:spPr>
              <a:xfrm rot="10800000">
                <a:off x="3924300" y="2781300"/>
                <a:ext cx="1008063" cy="360363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šipka 29"/>
              <p:cNvCxnSpPr/>
              <p:nvPr/>
            </p:nvCxnSpPr>
            <p:spPr>
              <a:xfrm rot="10800000" flipV="1">
                <a:off x="3995738" y="3860800"/>
                <a:ext cx="863600" cy="288925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šipka 33"/>
              <p:cNvCxnSpPr/>
              <p:nvPr/>
            </p:nvCxnSpPr>
            <p:spPr>
              <a:xfrm rot="5400000">
                <a:off x="4248944" y="4617244"/>
                <a:ext cx="863600" cy="792162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" name="Skupina 24"/>
          <p:cNvGrpSpPr>
            <a:grpSpLocks/>
          </p:cNvGrpSpPr>
          <p:nvPr/>
        </p:nvGrpSpPr>
        <p:grpSpPr bwMode="auto">
          <a:xfrm>
            <a:off x="6672263" y="2636838"/>
            <a:ext cx="1154112" cy="1728787"/>
            <a:chOff x="5148263" y="2636838"/>
            <a:chExt cx="1154112" cy="1728787"/>
          </a:xfrm>
        </p:grpSpPr>
        <p:cxnSp>
          <p:nvCxnSpPr>
            <p:cNvPr id="28" name="Přímá spojovací čára 27"/>
            <p:cNvCxnSpPr>
              <a:stCxn id="12" idx="0"/>
            </p:cNvCxnSpPr>
            <p:nvPr/>
          </p:nvCxnSpPr>
          <p:spPr>
            <a:xfrm flipH="1">
              <a:off x="5148263" y="3500438"/>
              <a:ext cx="896937" cy="288925"/>
            </a:xfrm>
            <a:prstGeom prst="line">
              <a:avLst/>
            </a:prstGeom>
            <a:ln>
              <a:solidFill>
                <a:srgbClr val="FFFF00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Plus 11"/>
            <p:cNvSpPr/>
            <p:nvPr/>
          </p:nvSpPr>
          <p:spPr>
            <a:xfrm>
              <a:off x="5795963" y="3357563"/>
              <a:ext cx="288925" cy="287337"/>
            </a:xfrm>
            <a:prstGeom prst="mathPlus">
              <a:avLst/>
            </a:prstGeom>
            <a:solidFill>
              <a:schemeClr val="bg1"/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10800000">
              <a:off x="5292725" y="2636838"/>
              <a:ext cx="614363" cy="863600"/>
            </a:xfrm>
            <a:prstGeom prst="line">
              <a:avLst/>
            </a:prstGeom>
            <a:ln>
              <a:solidFill>
                <a:srgbClr val="FFFF00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>
              <a:stCxn id="12" idx="0"/>
            </p:cNvCxnSpPr>
            <p:nvPr/>
          </p:nvCxnSpPr>
          <p:spPr>
            <a:xfrm flipH="1" flipV="1">
              <a:off x="5219700" y="3213100"/>
              <a:ext cx="825500" cy="287338"/>
            </a:xfrm>
            <a:prstGeom prst="line">
              <a:avLst/>
            </a:prstGeom>
            <a:ln>
              <a:solidFill>
                <a:srgbClr val="FFFF00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>
              <a:stCxn id="12" idx="1"/>
            </p:cNvCxnSpPr>
            <p:nvPr/>
          </p:nvCxnSpPr>
          <p:spPr>
            <a:xfrm rot="5400000">
              <a:off x="5272881" y="3698082"/>
              <a:ext cx="758825" cy="576262"/>
            </a:xfrm>
            <a:prstGeom prst="line">
              <a:avLst/>
            </a:prstGeom>
            <a:ln>
              <a:solidFill>
                <a:srgbClr val="FFFF00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431" name="TextovéPole 36"/>
            <p:cNvSpPr txBox="1">
              <a:spLocks noChangeArrowheads="1"/>
            </p:cNvSpPr>
            <p:nvPr/>
          </p:nvSpPr>
          <p:spPr bwMode="auto">
            <a:xfrm>
              <a:off x="6011863" y="3284538"/>
              <a:ext cx="290512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F</a:t>
              </a:r>
            </a:p>
          </p:txBody>
        </p:sp>
      </p:grpSp>
      <p:sp>
        <p:nvSpPr>
          <p:cNvPr id="60423" name="TextovéPole 39"/>
          <p:cNvSpPr txBox="1">
            <a:spLocks noChangeArrowheads="1"/>
          </p:cNvSpPr>
          <p:nvPr/>
        </p:nvSpPr>
        <p:spPr bwMode="auto">
          <a:xfrm>
            <a:off x="1682750" y="5426075"/>
            <a:ext cx="8682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Rovnoběžný svazek paprsků se odrazí od povrchu vypuklého zrcadla.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Jaký paprsek vzniká?      Vzniká rozbíhavý paprsek.</a:t>
            </a:r>
          </a:p>
          <a:p>
            <a:pPr eaLnBrk="1" hangingPunct="1"/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7104063" y="1628775"/>
            <a:ext cx="21447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Vypuklé zrcadlo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18038" y="5824538"/>
            <a:ext cx="3355975" cy="4635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0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1" grpId="0"/>
      <p:bldP spid="4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Měsíc 1"/>
          <p:cNvSpPr/>
          <p:nvPr/>
        </p:nvSpPr>
        <p:spPr>
          <a:xfrm>
            <a:off x="2424113" y="1557338"/>
            <a:ext cx="2519362" cy="3600450"/>
          </a:xfrm>
          <a:prstGeom prst="moon">
            <a:avLst>
              <a:gd name="adj" fmla="val 197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" name="Skupina 15"/>
          <p:cNvGrpSpPr>
            <a:grpSpLocks/>
          </p:cNvGrpSpPr>
          <p:nvPr/>
        </p:nvGrpSpPr>
        <p:grpSpPr bwMode="auto">
          <a:xfrm>
            <a:off x="3143250" y="1916113"/>
            <a:ext cx="5040313" cy="2954337"/>
            <a:chOff x="1619250" y="1916113"/>
            <a:chExt cx="5040313" cy="2954337"/>
          </a:xfrm>
        </p:grpSpPr>
        <p:sp>
          <p:nvSpPr>
            <p:cNvPr id="3" name="Plus 2"/>
            <p:cNvSpPr/>
            <p:nvPr/>
          </p:nvSpPr>
          <p:spPr>
            <a:xfrm>
              <a:off x="2771775" y="3284538"/>
              <a:ext cx="287338" cy="288925"/>
            </a:xfrm>
            <a:prstGeom prst="mathPlus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5" name="Přímá spojovací šipka 4"/>
            <p:cNvCxnSpPr/>
            <p:nvPr/>
          </p:nvCxnSpPr>
          <p:spPr>
            <a:xfrm rot="10800000">
              <a:off x="2411413" y="1916113"/>
              <a:ext cx="4248150" cy="1587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šipka 6"/>
            <p:cNvCxnSpPr/>
            <p:nvPr/>
          </p:nvCxnSpPr>
          <p:spPr>
            <a:xfrm rot="16200000" flipH="1">
              <a:off x="1799431" y="2528095"/>
              <a:ext cx="1800225" cy="576262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šipka 8"/>
            <p:cNvCxnSpPr/>
            <p:nvPr/>
          </p:nvCxnSpPr>
          <p:spPr>
            <a:xfrm rot="10800000">
              <a:off x="1619250" y="2636838"/>
              <a:ext cx="4968875" cy="71437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šipka 10"/>
            <p:cNvCxnSpPr/>
            <p:nvPr/>
          </p:nvCxnSpPr>
          <p:spPr>
            <a:xfrm>
              <a:off x="1619250" y="2565400"/>
              <a:ext cx="1657350" cy="1079500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šipka 12"/>
            <p:cNvCxnSpPr/>
            <p:nvPr/>
          </p:nvCxnSpPr>
          <p:spPr>
            <a:xfrm rot="10800000">
              <a:off x="1692275" y="4221163"/>
              <a:ext cx="4895850" cy="1587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šipka 14"/>
            <p:cNvCxnSpPr/>
            <p:nvPr/>
          </p:nvCxnSpPr>
          <p:spPr>
            <a:xfrm flipV="1">
              <a:off x="1692275" y="3213100"/>
              <a:ext cx="1511300" cy="1008063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šipka 16"/>
            <p:cNvCxnSpPr/>
            <p:nvPr/>
          </p:nvCxnSpPr>
          <p:spPr>
            <a:xfrm rot="10800000">
              <a:off x="2555875" y="4868863"/>
              <a:ext cx="4032250" cy="1587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šipka 18"/>
            <p:cNvCxnSpPr/>
            <p:nvPr/>
          </p:nvCxnSpPr>
          <p:spPr>
            <a:xfrm rot="5400000" flipH="1" flipV="1">
              <a:off x="1871662" y="3681413"/>
              <a:ext cx="1871663" cy="503238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461" name="TextovéPole 20"/>
            <p:cNvSpPr txBox="1">
              <a:spLocks noChangeArrowheads="1"/>
            </p:cNvSpPr>
            <p:nvPr/>
          </p:nvSpPr>
          <p:spPr bwMode="auto">
            <a:xfrm>
              <a:off x="3276600" y="3213100"/>
              <a:ext cx="290513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F</a:t>
              </a:r>
            </a:p>
          </p:txBody>
        </p:sp>
      </p:grpSp>
      <p:sp>
        <p:nvSpPr>
          <p:cNvPr id="61445" name="TextovéPole 21"/>
          <p:cNvSpPr txBox="1">
            <a:spLocks noChangeArrowheads="1"/>
          </p:cNvSpPr>
          <p:nvPr/>
        </p:nvSpPr>
        <p:spPr bwMode="auto">
          <a:xfrm>
            <a:off x="1855788" y="5778500"/>
            <a:ext cx="1841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>
              <a:solidFill>
                <a:schemeClr val="bg1"/>
              </a:solidFill>
            </a:endParaRPr>
          </a:p>
          <a:p>
            <a:pPr eaLnBrk="1" hangingPunct="1"/>
            <a:endParaRPr lang="cs-CZ" altLang="cs-CZ">
              <a:solidFill>
                <a:schemeClr val="bg1"/>
              </a:solidFill>
            </a:endParaRPr>
          </a:p>
        </p:txBody>
      </p:sp>
      <p:sp>
        <p:nvSpPr>
          <p:cNvPr id="61446" name="TextovéPole 5"/>
          <p:cNvSpPr txBox="1">
            <a:spLocks noChangeArrowheads="1"/>
          </p:cNvSpPr>
          <p:nvPr/>
        </p:nvSpPr>
        <p:spPr bwMode="auto">
          <a:xfrm>
            <a:off x="1646238" y="85725"/>
            <a:ext cx="89455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V dutém zrcadle se paprsky po odrazu soustředí v jednom bodě. Jak se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nazývá tento bod?   Nazývá se ohnisko.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079875" y="542925"/>
            <a:ext cx="2430463" cy="3619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61448" name="TextovéPole 9"/>
          <p:cNvSpPr txBox="1">
            <a:spLocks noChangeArrowheads="1"/>
          </p:cNvSpPr>
          <p:nvPr/>
        </p:nvSpPr>
        <p:spPr bwMode="auto">
          <a:xfrm>
            <a:off x="1665288" y="5237163"/>
            <a:ext cx="7267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Co by se stalo, kdybychom vložili do ohniska tenký papír?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Soustředěné sluneční paprsky by zapálily papír.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665288" y="5653088"/>
            <a:ext cx="6015037" cy="374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61450" name="TextovéPole 13"/>
          <p:cNvSpPr txBox="1">
            <a:spLocks noChangeArrowheads="1"/>
          </p:cNvSpPr>
          <p:nvPr/>
        </p:nvSpPr>
        <p:spPr bwMode="auto">
          <a:xfrm>
            <a:off x="1679575" y="6059488"/>
            <a:ext cx="8997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Znáš příklad využití tohoto jevu?    Zapálení olympijského ohně v Řecku.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924550" y="6054725"/>
            <a:ext cx="4743450" cy="51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6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984250" y="71438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Měsíc 1"/>
          <p:cNvSpPr/>
          <p:nvPr/>
        </p:nvSpPr>
        <p:spPr>
          <a:xfrm>
            <a:off x="2279650" y="1700213"/>
            <a:ext cx="1439863" cy="3457575"/>
          </a:xfrm>
          <a:prstGeom prst="moon">
            <a:avLst>
              <a:gd name="adj" fmla="val 66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" name="Skupina 25"/>
          <p:cNvGrpSpPr>
            <a:grpSpLocks/>
          </p:cNvGrpSpPr>
          <p:nvPr/>
        </p:nvGrpSpPr>
        <p:grpSpPr bwMode="auto">
          <a:xfrm>
            <a:off x="2424113" y="1700213"/>
            <a:ext cx="4679950" cy="3457575"/>
            <a:chOff x="-3492896" y="404664"/>
            <a:chExt cx="4679950" cy="3457575"/>
          </a:xfrm>
        </p:grpSpPr>
        <p:cxnSp>
          <p:nvCxnSpPr>
            <p:cNvPr id="12" name="Přímá spojovací šipka 11"/>
            <p:cNvCxnSpPr/>
            <p:nvPr/>
          </p:nvCxnSpPr>
          <p:spPr>
            <a:xfrm rot="10800000">
              <a:off x="-3421459" y="1557189"/>
              <a:ext cx="863600" cy="719137"/>
            </a:xfrm>
            <a:prstGeom prst="straightConnector1">
              <a:avLst/>
            </a:prstGeom>
            <a:ln w="571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2476" name="Skupina 21"/>
            <p:cNvGrpSpPr>
              <a:grpSpLocks/>
            </p:cNvGrpSpPr>
            <p:nvPr/>
          </p:nvGrpSpPr>
          <p:grpSpPr bwMode="auto">
            <a:xfrm>
              <a:off x="-3492896" y="404664"/>
              <a:ext cx="4679950" cy="3457575"/>
              <a:chOff x="971550" y="1700213"/>
              <a:chExt cx="4679950" cy="3457575"/>
            </a:xfrm>
          </p:grpSpPr>
          <p:sp>
            <p:nvSpPr>
              <p:cNvPr id="3" name="Vývojový diagram: sumační bod 2"/>
              <p:cNvSpPr/>
              <p:nvPr/>
            </p:nvSpPr>
            <p:spPr>
              <a:xfrm>
                <a:off x="1476375" y="3141663"/>
                <a:ext cx="611187" cy="611187"/>
              </a:xfrm>
              <a:prstGeom prst="flowChartSummingJunction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5" name="Přímá spojovací čára 4"/>
              <p:cNvCxnSpPr>
                <a:stCxn id="2" idx="0"/>
                <a:endCxn id="2" idx="2"/>
              </p:cNvCxnSpPr>
              <p:nvPr/>
            </p:nvCxnSpPr>
            <p:spPr>
              <a:xfrm rot="16200000" flipH="1">
                <a:off x="466724" y="3429001"/>
                <a:ext cx="3457575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šipka 6"/>
              <p:cNvCxnSpPr/>
              <p:nvPr/>
            </p:nvCxnSpPr>
            <p:spPr>
              <a:xfrm rot="16200000" flipV="1">
                <a:off x="900112" y="2636838"/>
                <a:ext cx="1655763" cy="71437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šipka 8"/>
              <p:cNvCxnSpPr/>
              <p:nvPr/>
            </p:nvCxnSpPr>
            <p:spPr>
              <a:xfrm rot="16200000" flipV="1">
                <a:off x="899319" y="2564606"/>
                <a:ext cx="1223962" cy="504825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šipka 13"/>
              <p:cNvCxnSpPr/>
              <p:nvPr/>
            </p:nvCxnSpPr>
            <p:spPr>
              <a:xfrm rot="16200000" flipH="1">
                <a:off x="971549" y="4221163"/>
                <a:ext cx="1655763" cy="71438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šipka 16"/>
              <p:cNvCxnSpPr/>
              <p:nvPr/>
            </p:nvCxnSpPr>
            <p:spPr>
              <a:xfrm rot="5400000">
                <a:off x="900112" y="3860800"/>
                <a:ext cx="1295400" cy="431800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šipka 18"/>
              <p:cNvCxnSpPr/>
              <p:nvPr/>
            </p:nvCxnSpPr>
            <p:spPr>
              <a:xfrm rot="5400000">
                <a:off x="1007268" y="3464719"/>
                <a:ext cx="792163" cy="720725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šipka 20"/>
              <p:cNvCxnSpPr/>
              <p:nvPr/>
            </p:nvCxnSpPr>
            <p:spPr>
              <a:xfrm>
                <a:off x="1692275" y="1844675"/>
                <a:ext cx="3959225" cy="1588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šipka 22"/>
              <p:cNvCxnSpPr/>
              <p:nvPr/>
            </p:nvCxnSpPr>
            <p:spPr>
              <a:xfrm>
                <a:off x="1258887" y="2276475"/>
                <a:ext cx="4392613" cy="1588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šipka 24"/>
              <p:cNvCxnSpPr/>
              <p:nvPr/>
            </p:nvCxnSpPr>
            <p:spPr>
              <a:xfrm>
                <a:off x="971550" y="2852738"/>
                <a:ext cx="4608512" cy="1587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šipka 26"/>
              <p:cNvCxnSpPr/>
              <p:nvPr/>
            </p:nvCxnSpPr>
            <p:spPr>
              <a:xfrm>
                <a:off x="1042987" y="4149725"/>
                <a:ext cx="4537075" cy="1588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šipka 28"/>
              <p:cNvCxnSpPr/>
              <p:nvPr/>
            </p:nvCxnSpPr>
            <p:spPr>
              <a:xfrm>
                <a:off x="1331912" y="4724400"/>
                <a:ext cx="4176713" cy="1588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šipka 30"/>
              <p:cNvCxnSpPr/>
              <p:nvPr/>
            </p:nvCxnSpPr>
            <p:spPr>
              <a:xfrm>
                <a:off x="1835150" y="5084763"/>
                <a:ext cx="3673475" cy="1587"/>
              </a:xfrm>
              <a:prstGeom prst="straightConnector1">
                <a:avLst/>
              </a:prstGeom>
              <a:ln w="57150">
                <a:solidFill>
                  <a:srgbClr val="FFFF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2469" name="TextovéPole 32"/>
          <p:cNvSpPr txBox="1">
            <a:spLocks noChangeArrowheads="1"/>
          </p:cNvSpPr>
          <p:nvPr/>
        </p:nvSpPr>
        <p:spPr bwMode="auto">
          <a:xfrm>
            <a:off x="1362075" y="5429250"/>
            <a:ext cx="47625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Znáš příklad využití dutého zrcadla ?</a:t>
            </a:r>
          </a:p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 Reflektor  dopravního prostředku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4008438" y="3141663"/>
            <a:ext cx="38465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chemeClr val="bg1"/>
                </a:solidFill>
              </a:rPr>
              <a:t>V ohnisku umístěná žárovička</a:t>
            </a:r>
          </a:p>
        </p:txBody>
      </p:sp>
      <p:sp>
        <p:nvSpPr>
          <p:cNvPr id="24" name="Vývojový diagram: sumační bod 23"/>
          <p:cNvSpPr/>
          <p:nvPr/>
        </p:nvSpPr>
        <p:spPr>
          <a:xfrm>
            <a:off x="2927350" y="3141663"/>
            <a:ext cx="612775" cy="611187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30300" y="136525"/>
            <a:ext cx="8937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Jaký paprsek vznikl ?         Vznikl rovnoběžný svazek světelných paprsků.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260850" y="136525"/>
            <a:ext cx="5867400" cy="685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362075" y="5891213"/>
            <a:ext cx="4810125" cy="368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mph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4" grpId="0"/>
      <p:bldP spid="6" grpId="0"/>
      <p:bldP spid="8" grpId="0" animBg="1"/>
      <p:bldP spid="10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4127500" y="2420938"/>
            <a:ext cx="2968625" cy="309245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4241800" y="2595563"/>
            <a:ext cx="2733675" cy="2743200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4241800" y="2654300"/>
            <a:ext cx="2625725" cy="268446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762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298950" y="2654300"/>
            <a:ext cx="2568575" cy="2684463"/>
          </a:xfrm>
          <a:prstGeom prst="ellipse">
            <a:avLst/>
          </a:prstGeom>
          <a:solidFill>
            <a:srgbClr val="FF0000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298950" y="2654300"/>
            <a:ext cx="2397125" cy="268446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Volný tvar 6"/>
          <p:cNvSpPr/>
          <p:nvPr/>
        </p:nvSpPr>
        <p:spPr>
          <a:xfrm rot="10800000">
            <a:off x="4468813" y="3646488"/>
            <a:ext cx="287337" cy="815975"/>
          </a:xfrm>
          <a:custGeom>
            <a:avLst/>
            <a:gdLst>
              <a:gd name="connsiteX0" fmla="*/ 0 w 288032"/>
              <a:gd name="connsiteY0" fmla="*/ 0 h 612648"/>
              <a:gd name="connsiteX1" fmla="*/ 144016 w 288032"/>
              <a:gd name="connsiteY1" fmla="*/ 0 h 612648"/>
              <a:gd name="connsiteX2" fmla="*/ 283003 w 288032"/>
              <a:gd name="connsiteY2" fmla="*/ 226080 h 612648"/>
              <a:gd name="connsiteX3" fmla="*/ 283003 w 288032"/>
              <a:gd name="connsiteY3" fmla="*/ 386568 h 612648"/>
              <a:gd name="connsiteX4" fmla="*/ 144015 w 288032"/>
              <a:gd name="connsiteY4" fmla="*/ 612648 h 612648"/>
              <a:gd name="connsiteX5" fmla="*/ 0 w 288032"/>
              <a:gd name="connsiteY5" fmla="*/ 612648 h 612648"/>
              <a:gd name="connsiteX6" fmla="*/ 0 w 288032"/>
              <a:gd name="connsiteY6" fmla="*/ 0 h 612648"/>
              <a:gd name="connsiteX0" fmla="*/ 0 w 289709"/>
              <a:gd name="connsiteY0" fmla="*/ 0 h 612648"/>
              <a:gd name="connsiteX1" fmla="*/ 144016 w 289709"/>
              <a:gd name="connsiteY1" fmla="*/ 0 h 612648"/>
              <a:gd name="connsiteX2" fmla="*/ 283003 w 289709"/>
              <a:gd name="connsiteY2" fmla="*/ 226080 h 612648"/>
              <a:gd name="connsiteX3" fmla="*/ 283003 w 289709"/>
              <a:gd name="connsiteY3" fmla="*/ 386568 h 612648"/>
              <a:gd name="connsiteX4" fmla="*/ 144015 w 289709"/>
              <a:gd name="connsiteY4" fmla="*/ 612648 h 612648"/>
              <a:gd name="connsiteX5" fmla="*/ 0 w 289709"/>
              <a:gd name="connsiteY5" fmla="*/ 468632 h 612648"/>
              <a:gd name="connsiteX6" fmla="*/ 0 w 289709"/>
              <a:gd name="connsiteY6" fmla="*/ 0 h 612648"/>
              <a:gd name="connsiteX0" fmla="*/ 0 w 289710"/>
              <a:gd name="connsiteY0" fmla="*/ 108592 h 612648"/>
              <a:gd name="connsiteX1" fmla="*/ 144017 w 289710"/>
              <a:gd name="connsiteY1" fmla="*/ 0 h 612648"/>
              <a:gd name="connsiteX2" fmla="*/ 283004 w 289710"/>
              <a:gd name="connsiteY2" fmla="*/ 226080 h 612648"/>
              <a:gd name="connsiteX3" fmla="*/ 283004 w 289710"/>
              <a:gd name="connsiteY3" fmla="*/ 386568 h 612648"/>
              <a:gd name="connsiteX4" fmla="*/ 144016 w 289710"/>
              <a:gd name="connsiteY4" fmla="*/ 612648 h 612648"/>
              <a:gd name="connsiteX5" fmla="*/ 1 w 289710"/>
              <a:gd name="connsiteY5" fmla="*/ 468632 h 612648"/>
              <a:gd name="connsiteX6" fmla="*/ 0 w 289710"/>
              <a:gd name="connsiteY6" fmla="*/ 108592 h 612648"/>
              <a:gd name="connsiteX0" fmla="*/ 0 w 289710"/>
              <a:gd name="connsiteY0" fmla="*/ 108592 h 612648"/>
              <a:gd name="connsiteX1" fmla="*/ 144017 w 289710"/>
              <a:gd name="connsiteY1" fmla="*/ 0 h 612648"/>
              <a:gd name="connsiteX2" fmla="*/ 283004 w 289710"/>
              <a:gd name="connsiteY2" fmla="*/ 226080 h 612648"/>
              <a:gd name="connsiteX3" fmla="*/ 283004 w 289710"/>
              <a:gd name="connsiteY3" fmla="*/ 386568 h 612648"/>
              <a:gd name="connsiteX4" fmla="*/ 144016 w 289710"/>
              <a:gd name="connsiteY4" fmla="*/ 612648 h 612648"/>
              <a:gd name="connsiteX5" fmla="*/ 52563 w 289710"/>
              <a:gd name="connsiteY5" fmla="*/ 565521 h 612648"/>
              <a:gd name="connsiteX6" fmla="*/ 1 w 289710"/>
              <a:gd name="connsiteY6" fmla="*/ 468632 h 612648"/>
              <a:gd name="connsiteX7" fmla="*/ 0 w 289710"/>
              <a:gd name="connsiteY7" fmla="*/ 108592 h 612648"/>
              <a:gd name="connsiteX0" fmla="*/ 0 w 289710"/>
              <a:gd name="connsiteY0" fmla="*/ 108592 h 612648"/>
              <a:gd name="connsiteX1" fmla="*/ 52563 w 289710"/>
              <a:gd name="connsiteY1" fmla="*/ 23563 h 612648"/>
              <a:gd name="connsiteX2" fmla="*/ 144017 w 289710"/>
              <a:gd name="connsiteY2" fmla="*/ 0 h 612648"/>
              <a:gd name="connsiteX3" fmla="*/ 283004 w 289710"/>
              <a:gd name="connsiteY3" fmla="*/ 226080 h 612648"/>
              <a:gd name="connsiteX4" fmla="*/ 283004 w 289710"/>
              <a:gd name="connsiteY4" fmla="*/ 386568 h 612648"/>
              <a:gd name="connsiteX5" fmla="*/ 144016 w 289710"/>
              <a:gd name="connsiteY5" fmla="*/ 612648 h 612648"/>
              <a:gd name="connsiteX6" fmla="*/ 52563 w 289710"/>
              <a:gd name="connsiteY6" fmla="*/ 565521 h 612648"/>
              <a:gd name="connsiteX7" fmla="*/ 1 w 289710"/>
              <a:gd name="connsiteY7" fmla="*/ 468632 h 612648"/>
              <a:gd name="connsiteX8" fmla="*/ 0 w 289710"/>
              <a:gd name="connsiteY8" fmla="*/ 108592 h 612648"/>
              <a:gd name="connsiteX0" fmla="*/ 26282 w 315992"/>
              <a:gd name="connsiteY0" fmla="*/ 108592 h 612648"/>
              <a:gd name="connsiteX1" fmla="*/ 78845 w 315992"/>
              <a:gd name="connsiteY1" fmla="*/ 23563 h 612648"/>
              <a:gd name="connsiteX2" fmla="*/ 170299 w 315992"/>
              <a:gd name="connsiteY2" fmla="*/ 0 h 612648"/>
              <a:gd name="connsiteX3" fmla="*/ 309286 w 315992"/>
              <a:gd name="connsiteY3" fmla="*/ 226080 h 612648"/>
              <a:gd name="connsiteX4" fmla="*/ 309286 w 315992"/>
              <a:gd name="connsiteY4" fmla="*/ 386568 h 612648"/>
              <a:gd name="connsiteX5" fmla="*/ 170298 w 315992"/>
              <a:gd name="connsiteY5" fmla="*/ 612648 h 612648"/>
              <a:gd name="connsiteX6" fmla="*/ 78845 w 315992"/>
              <a:gd name="connsiteY6" fmla="*/ 565521 h 612648"/>
              <a:gd name="connsiteX7" fmla="*/ 26283 w 315992"/>
              <a:gd name="connsiteY7" fmla="*/ 468632 h 612648"/>
              <a:gd name="connsiteX8" fmla="*/ 0 w 315992"/>
              <a:gd name="connsiteY8" fmla="*/ 282761 h 612648"/>
              <a:gd name="connsiteX9" fmla="*/ 26282 w 315992"/>
              <a:gd name="connsiteY9" fmla="*/ 108592 h 612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5992" h="612648">
                <a:moveTo>
                  <a:pt x="26282" y="108592"/>
                </a:moveTo>
                <a:lnTo>
                  <a:pt x="78845" y="23563"/>
                </a:lnTo>
                <a:lnTo>
                  <a:pt x="170299" y="0"/>
                </a:lnTo>
                <a:cubicBezTo>
                  <a:pt x="235307" y="0"/>
                  <a:pt x="292256" y="92635"/>
                  <a:pt x="309286" y="226080"/>
                </a:cubicBezTo>
                <a:cubicBezTo>
                  <a:pt x="315992" y="278625"/>
                  <a:pt x="315991" y="334023"/>
                  <a:pt x="309286" y="386568"/>
                </a:cubicBezTo>
                <a:cubicBezTo>
                  <a:pt x="292256" y="520014"/>
                  <a:pt x="235307" y="612648"/>
                  <a:pt x="170298" y="612648"/>
                </a:cubicBezTo>
                <a:lnTo>
                  <a:pt x="78845" y="565521"/>
                </a:lnTo>
                <a:lnTo>
                  <a:pt x="26283" y="468632"/>
                </a:lnTo>
                <a:cubicBezTo>
                  <a:pt x="17075" y="424250"/>
                  <a:pt x="0" y="342768"/>
                  <a:pt x="0" y="282761"/>
                </a:cubicBezTo>
                <a:cubicBezTo>
                  <a:pt x="0" y="222754"/>
                  <a:pt x="17074" y="154536"/>
                  <a:pt x="26282" y="108592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  <a:shade val="30000"/>
                  <a:satMod val="115000"/>
                </a:schemeClr>
              </a:gs>
              <a:gs pos="50000">
                <a:schemeClr val="tx2">
                  <a:lumMod val="75000"/>
                  <a:shade val="67500"/>
                  <a:satMod val="115000"/>
                </a:schemeClr>
              </a:gs>
              <a:gs pos="100000">
                <a:schemeClr val="tx2">
                  <a:lumMod val="75000"/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525963" y="3821113"/>
            <a:ext cx="114300" cy="350837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84650" y="3938588"/>
            <a:ext cx="228600" cy="23336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olný tvar 9"/>
          <p:cNvSpPr/>
          <p:nvPr/>
        </p:nvSpPr>
        <p:spPr>
          <a:xfrm rot="10649338">
            <a:off x="3917950" y="3419475"/>
            <a:ext cx="407988" cy="1403350"/>
          </a:xfrm>
          <a:custGeom>
            <a:avLst/>
            <a:gdLst>
              <a:gd name="connsiteX0" fmla="*/ 0 w 404416"/>
              <a:gd name="connsiteY0" fmla="*/ 0 h 1204458"/>
              <a:gd name="connsiteX1" fmla="*/ 202208 w 404416"/>
              <a:gd name="connsiteY1" fmla="*/ 0 h 1204458"/>
              <a:gd name="connsiteX2" fmla="*/ 400720 w 404416"/>
              <a:gd name="connsiteY2" fmla="*/ 487618 h 1204458"/>
              <a:gd name="connsiteX3" fmla="*/ 400720 w 404416"/>
              <a:gd name="connsiteY3" fmla="*/ 716840 h 1204458"/>
              <a:gd name="connsiteX4" fmla="*/ 202206 w 404416"/>
              <a:gd name="connsiteY4" fmla="*/ 1204457 h 1204458"/>
              <a:gd name="connsiteX5" fmla="*/ 0 w 404416"/>
              <a:gd name="connsiteY5" fmla="*/ 1204458 h 1204458"/>
              <a:gd name="connsiteX6" fmla="*/ 0 w 404416"/>
              <a:gd name="connsiteY6" fmla="*/ 0 h 1204458"/>
              <a:gd name="connsiteX0" fmla="*/ 0 w 514422"/>
              <a:gd name="connsiteY0" fmla="*/ 0 h 1446315"/>
              <a:gd name="connsiteX1" fmla="*/ 310983 w 514422"/>
              <a:gd name="connsiteY1" fmla="*/ 241856 h 1446315"/>
              <a:gd name="connsiteX2" fmla="*/ 509495 w 514422"/>
              <a:gd name="connsiteY2" fmla="*/ 729474 h 1446315"/>
              <a:gd name="connsiteX3" fmla="*/ 509495 w 514422"/>
              <a:gd name="connsiteY3" fmla="*/ 958696 h 1446315"/>
              <a:gd name="connsiteX4" fmla="*/ 310981 w 514422"/>
              <a:gd name="connsiteY4" fmla="*/ 1446313 h 1446315"/>
              <a:gd name="connsiteX5" fmla="*/ 108775 w 514422"/>
              <a:gd name="connsiteY5" fmla="*/ 1446314 h 1446315"/>
              <a:gd name="connsiteX6" fmla="*/ 0 w 514422"/>
              <a:gd name="connsiteY6" fmla="*/ 0 h 1446315"/>
              <a:gd name="connsiteX0" fmla="*/ 0 w 514422"/>
              <a:gd name="connsiteY0" fmla="*/ 0 h 1732841"/>
              <a:gd name="connsiteX1" fmla="*/ 310983 w 514422"/>
              <a:gd name="connsiteY1" fmla="*/ 241856 h 1732841"/>
              <a:gd name="connsiteX2" fmla="*/ 509495 w 514422"/>
              <a:gd name="connsiteY2" fmla="*/ 729474 h 1732841"/>
              <a:gd name="connsiteX3" fmla="*/ 509495 w 514422"/>
              <a:gd name="connsiteY3" fmla="*/ 958696 h 1732841"/>
              <a:gd name="connsiteX4" fmla="*/ 310981 w 514422"/>
              <a:gd name="connsiteY4" fmla="*/ 1446313 h 1732841"/>
              <a:gd name="connsiteX5" fmla="*/ 68162 w 514422"/>
              <a:gd name="connsiteY5" fmla="*/ 1732841 h 1732841"/>
              <a:gd name="connsiteX6" fmla="*/ 0 w 514422"/>
              <a:gd name="connsiteY6" fmla="*/ 0 h 1732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4422" h="1732841">
                <a:moveTo>
                  <a:pt x="0" y="0"/>
                </a:moveTo>
                <a:lnTo>
                  <a:pt x="310983" y="241856"/>
                </a:lnTo>
                <a:cubicBezTo>
                  <a:pt x="407821" y="241857"/>
                  <a:pt x="491065" y="446335"/>
                  <a:pt x="509495" y="729474"/>
                </a:cubicBezTo>
                <a:cubicBezTo>
                  <a:pt x="514422" y="805177"/>
                  <a:pt x="514422" y="882994"/>
                  <a:pt x="509495" y="958696"/>
                </a:cubicBezTo>
                <a:cubicBezTo>
                  <a:pt x="491065" y="1241837"/>
                  <a:pt x="407820" y="1446315"/>
                  <a:pt x="310981" y="1446313"/>
                </a:cubicBezTo>
                <a:lnTo>
                  <a:pt x="68162" y="1732841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894138" y="3360738"/>
            <a:ext cx="512762" cy="1497012"/>
          </a:xfrm>
          <a:custGeom>
            <a:avLst/>
            <a:gdLst>
              <a:gd name="connsiteX0" fmla="*/ 434714 w 646026"/>
              <a:gd name="connsiteY0" fmla="*/ 0 h 1847949"/>
              <a:gd name="connsiteX1" fmla="*/ 404734 w 646026"/>
              <a:gd name="connsiteY1" fmla="*/ 44971 h 1847949"/>
              <a:gd name="connsiteX2" fmla="*/ 359764 w 646026"/>
              <a:gd name="connsiteY2" fmla="*/ 59961 h 1847949"/>
              <a:gd name="connsiteX3" fmla="*/ 329783 w 646026"/>
              <a:gd name="connsiteY3" fmla="*/ 89941 h 1847949"/>
              <a:gd name="connsiteX4" fmla="*/ 389744 w 646026"/>
              <a:gd name="connsiteY4" fmla="*/ 74951 h 1847949"/>
              <a:gd name="connsiteX5" fmla="*/ 404734 w 646026"/>
              <a:gd name="connsiteY5" fmla="*/ 119922 h 1847949"/>
              <a:gd name="connsiteX6" fmla="*/ 359764 w 646026"/>
              <a:gd name="connsiteY6" fmla="*/ 149902 h 1847949"/>
              <a:gd name="connsiteX7" fmla="*/ 344773 w 646026"/>
              <a:gd name="connsiteY7" fmla="*/ 194873 h 1847949"/>
              <a:gd name="connsiteX8" fmla="*/ 269823 w 646026"/>
              <a:gd name="connsiteY8" fmla="*/ 269823 h 1847949"/>
              <a:gd name="connsiteX9" fmla="*/ 179882 w 646026"/>
              <a:gd name="connsiteY9" fmla="*/ 389745 h 1847949"/>
              <a:gd name="connsiteX10" fmla="*/ 149901 w 646026"/>
              <a:gd name="connsiteY10" fmla="*/ 419725 h 1847949"/>
              <a:gd name="connsiteX11" fmla="*/ 104931 w 646026"/>
              <a:gd name="connsiteY11" fmla="*/ 509666 h 1847949"/>
              <a:gd name="connsiteX12" fmla="*/ 59960 w 646026"/>
              <a:gd name="connsiteY12" fmla="*/ 584617 h 1847949"/>
              <a:gd name="connsiteX13" fmla="*/ 44970 w 646026"/>
              <a:gd name="connsiteY13" fmla="*/ 629587 h 1847949"/>
              <a:gd name="connsiteX14" fmla="*/ 14990 w 646026"/>
              <a:gd name="connsiteY14" fmla="*/ 734519 h 1847949"/>
              <a:gd name="connsiteX15" fmla="*/ 0 w 646026"/>
              <a:gd name="connsiteY15" fmla="*/ 989351 h 1847949"/>
              <a:gd name="connsiteX16" fmla="*/ 29980 w 646026"/>
              <a:gd name="connsiteY16" fmla="*/ 1244184 h 1847949"/>
              <a:gd name="connsiteX17" fmla="*/ 89941 w 646026"/>
              <a:gd name="connsiteY17" fmla="*/ 1454046 h 1847949"/>
              <a:gd name="connsiteX18" fmla="*/ 149901 w 646026"/>
              <a:gd name="connsiteY18" fmla="*/ 1528997 h 1847949"/>
              <a:gd name="connsiteX19" fmla="*/ 224852 w 646026"/>
              <a:gd name="connsiteY19" fmla="*/ 1573968 h 1847949"/>
              <a:gd name="connsiteX20" fmla="*/ 314793 w 646026"/>
              <a:gd name="connsiteY20" fmla="*/ 1633928 h 1847949"/>
              <a:gd name="connsiteX21" fmla="*/ 389744 w 646026"/>
              <a:gd name="connsiteY21" fmla="*/ 1678899 h 1847949"/>
              <a:gd name="connsiteX22" fmla="*/ 434714 w 646026"/>
              <a:gd name="connsiteY22" fmla="*/ 1708879 h 1847949"/>
              <a:gd name="connsiteX23" fmla="*/ 464695 w 646026"/>
              <a:gd name="connsiteY23" fmla="*/ 1738860 h 1847949"/>
              <a:gd name="connsiteX24" fmla="*/ 509665 w 646026"/>
              <a:gd name="connsiteY24" fmla="*/ 1753850 h 1847949"/>
              <a:gd name="connsiteX25" fmla="*/ 539646 w 646026"/>
              <a:gd name="connsiteY25" fmla="*/ 1783830 h 1847949"/>
              <a:gd name="connsiteX26" fmla="*/ 584616 w 646026"/>
              <a:gd name="connsiteY26" fmla="*/ 1798820 h 1847949"/>
              <a:gd name="connsiteX27" fmla="*/ 629587 w 646026"/>
              <a:gd name="connsiteY27" fmla="*/ 1843791 h 1847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46026" h="1847949">
                <a:moveTo>
                  <a:pt x="434714" y="0"/>
                </a:moveTo>
                <a:cubicBezTo>
                  <a:pt x="424721" y="14990"/>
                  <a:pt x="418802" y="33716"/>
                  <a:pt x="404734" y="44971"/>
                </a:cubicBezTo>
                <a:cubicBezTo>
                  <a:pt x="392396" y="54842"/>
                  <a:pt x="373313" y="51832"/>
                  <a:pt x="359764" y="59961"/>
                </a:cubicBezTo>
                <a:cubicBezTo>
                  <a:pt x="347645" y="67232"/>
                  <a:pt x="317142" y="83621"/>
                  <a:pt x="329783" y="89941"/>
                </a:cubicBezTo>
                <a:cubicBezTo>
                  <a:pt x="348210" y="99155"/>
                  <a:pt x="369757" y="79948"/>
                  <a:pt x="389744" y="74951"/>
                </a:cubicBezTo>
                <a:cubicBezTo>
                  <a:pt x="394741" y="89941"/>
                  <a:pt x="410602" y="105251"/>
                  <a:pt x="404734" y="119922"/>
                </a:cubicBezTo>
                <a:cubicBezTo>
                  <a:pt x="398043" y="136649"/>
                  <a:pt x="371018" y="135834"/>
                  <a:pt x="359764" y="149902"/>
                </a:cubicBezTo>
                <a:cubicBezTo>
                  <a:pt x="349893" y="162241"/>
                  <a:pt x="351840" y="180740"/>
                  <a:pt x="344773" y="194873"/>
                </a:cubicBezTo>
                <a:cubicBezTo>
                  <a:pt x="319789" y="244840"/>
                  <a:pt x="314793" y="239843"/>
                  <a:pt x="269823" y="269823"/>
                </a:cubicBezTo>
                <a:cubicBezTo>
                  <a:pt x="243659" y="348312"/>
                  <a:pt x="266005" y="303622"/>
                  <a:pt x="179882" y="389745"/>
                </a:cubicBezTo>
                <a:lnTo>
                  <a:pt x="149901" y="419725"/>
                </a:lnTo>
                <a:cubicBezTo>
                  <a:pt x="112223" y="532762"/>
                  <a:pt x="163048" y="393430"/>
                  <a:pt x="104931" y="509666"/>
                </a:cubicBezTo>
                <a:cubicBezTo>
                  <a:pt x="66013" y="587503"/>
                  <a:pt x="118519" y="526060"/>
                  <a:pt x="59960" y="584617"/>
                </a:cubicBezTo>
                <a:cubicBezTo>
                  <a:pt x="54963" y="599607"/>
                  <a:pt x="49311" y="614394"/>
                  <a:pt x="44970" y="629587"/>
                </a:cubicBezTo>
                <a:cubicBezTo>
                  <a:pt x="7323" y="761353"/>
                  <a:pt x="50933" y="626688"/>
                  <a:pt x="14990" y="734519"/>
                </a:cubicBezTo>
                <a:cubicBezTo>
                  <a:pt x="9993" y="819463"/>
                  <a:pt x="0" y="904260"/>
                  <a:pt x="0" y="989351"/>
                </a:cubicBezTo>
                <a:cubicBezTo>
                  <a:pt x="0" y="1078319"/>
                  <a:pt x="10434" y="1159482"/>
                  <a:pt x="29980" y="1244184"/>
                </a:cubicBezTo>
                <a:cubicBezTo>
                  <a:pt x="30214" y="1245199"/>
                  <a:pt x="75623" y="1439727"/>
                  <a:pt x="89941" y="1454046"/>
                </a:cubicBezTo>
                <a:cubicBezTo>
                  <a:pt x="162333" y="1526441"/>
                  <a:pt x="74256" y="1434441"/>
                  <a:pt x="149901" y="1528997"/>
                </a:cubicBezTo>
                <a:cubicBezTo>
                  <a:pt x="192949" y="1582806"/>
                  <a:pt x="164357" y="1540360"/>
                  <a:pt x="224852" y="1573968"/>
                </a:cubicBezTo>
                <a:cubicBezTo>
                  <a:pt x="256349" y="1591466"/>
                  <a:pt x="289315" y="1608449"/>
                  <a:pt x="314793" y="1633928"/>
                </a:cubicBezTo>
                <a:cubicBezTo>
                  <a:pt x="355946" y="1675082"/>
                  <a:pt x="331365" y="1659440"/>
                  <a:pt x="389744" y="1678899"/>
                </a:cubicBezTo>
                <a:cubicBezTo>
                  <a:pt x="404734" y="1688892"/>
                  <a:pt x="420646" y="1697625"/>
                  <a:pt x="434714" y="1708879"/>
                </a:cubicBezTo>
                <a:cubicBezTo>
                  <a:pt x="445750" y="1717708"/>
                  <a:pt x="452576" y="1731588"/>
                  <a:pt x="464695" y="1738860"/>
                </a:cubicBezTo>
                <a:cubicBezTo>
                  <a:pt x="478244" y="1746990"/>
                  <a:pt x="494675" y="1748853"/>
                  <a:pt x="509665" y="1753850"/>
                </a:cubicBezTo>
                <a:cubicBezTo>
                  <a:pt x="519659" y="1763843"/>
                  <a:pt x="527527" y="1776559"/>
                  <a:pt x="539646" y="1783830"/>
                </a:cubicBezTo>
                <a:cubicBezTo>
                  <a:pt x="553195" y="1791959"/>
                  <a:pt x="572278" y="1788949"/>
                  <a:pt x="584616" y="1798820"/>
                </a:cubicBezTo>
                <a:cubicBezTo>
                  <a:pt x="646026" y="1847949"/>
                  <a:pt x="588631" y="1843791"/>
                  <a:pt x="629587" y="1843791"/>
                </a:cubicBezTo>
              </a:path>
            </a:pathLst>
          </a:custGeom>
          <a:ln w="28575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 rot="10800000">
            <a:off x="4583113" y="3068638"/>
            <a:ext cx="36512" cy="6619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6200000" flipV="1">
            <a:off x="4164807" y="3417094"/>
            <a:ext cx="592137" cy="412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V="1">
            <a:off x="4251325" y="3395663"/>
            <a:ext cx="592138" cy="42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6200000" flipV="1">
            <a:off x="4295775" y="3357563"/>
            <a:ext cx="792163" cy="71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6200000" flipH="1">
            <a:off x="4364038" y="4657725"/>
            <a:ext cx="641350" cy="57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V="1">
            <a:off x="4404519" y="4688681"/>
            <a:ext cx="719138" cy="730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6200000" flipV="1">
            <a:off x="4308475" y="4679951"/>
            <a:ext cx="592137" cy="42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V="1">
            <a:off x="4306887" y="4570413"/>
            <a:ext cx="466725" cy="57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2927350" y="3995738"/>
            <a:ext cx="5597525" cy="58737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 rot="1792323">
            <a:off x="6716713" y="4968875"/>
            <a:ext cx="1827212" cy="4635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 rot="1700964">
            <a:off x="6461125" y="4727575"/>
            <a:ext cx="1538288" cy="41433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6583363" y="4405313"/>
            <a:ext cx="1941512" cy="11080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526213" y="4521200"/>
            <a:ext cx="1941512" cy="11096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411913" y="4638675"/>
            <a:ext cx="1941512" cy="11080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6526213" y="4462463"/>
            <a:ext cx="1941512" cy="11096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469063" y="4579938"/>
            <a:ext cx="1941512" cy="11080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411913" y="4695825"/>
            <a:ext cx="1941512" cy="11096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Elipsa 37"/>
          <p:cNvSpPr/>
          <p:nvPr/>
        </p:nvSpPr>
        <p:spPr>
          <a:xfrm>
            <a:off x="5897563" y="3995738"/>
            <a:ext cx="725487" cy="81756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3792538" y="306863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711450" y="1916113"/>
            <a:ext cx="1520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Oční čočka</a:t>
            </a:r>
          </a:p>
        </p:txBody>
      </p:sp>
      <p:cxnSp>
        <p:nvCxnSpPr>
          <p:cNvPr id="43" name="Přímá spojovací šipka 42"/>
          <p:cNvCxnSpPr>
            <a:endCxn id="8" idx="0"/>
          </p:cNvCxnSpPr>
          <p:nvPr/>
        </p:nvCxnSpPr>
        <p:spPr>
          <a:xfrm rot="16200000" flipH="1">
            <a:off x="3451225" y="2689225"/>
            <a:ext cx="1544638" cy="7191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4008438" y="1196975"/>
            <a:ext cx="10271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Sklivec</a:t>
            </a:r>
          </a:p>
        </p:txBody>
      </p:sp>
      <p:cxnSp>
        <p:nvCxnSpPr>
          <p:cNvPr id="46" name="Přímá spojovací šipka 45"/>
          <p:cNvCxnSpPr/>
          <p:nvPr/>
        </p:nvCxnSpPr>
        <p:spPr>
          <a:xfrm rot="16200000" flipH="1">
            <a:off x="4043362" y="1952626"/>
            <a:ext cx="1584325" cy="6477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1641475" y="2941638"/>
            <a:ext cx="2555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Komorová tekutina</a:t>
            </a:r>
          </a:p>
        </p:txBody>
      </p:sp>
      <p:cxnSp>
        <p:nvCxnSpPr>
          <p:cNvPr id="49" name="Přímá spojovací šipka 48"/>
          <p:cNvCxnSpPr/>
          <p:nvPr/>
        </p:nvCxnSpPr>
        <p:spPr>
          <a:xfrm rot="16200000" flipH="1">
            <a:off x="3683794" y="3464719"/>
            <a:ext cx="647700" cy="5762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2279650" y="4437063"/>
            <a:ext cx="1250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Rohovka</a:t>
            </a:r>
          </a:p>
        </p:txBody>
      </p:sp>
      <p:cxnSp>
        <p:nvCxnSpPr>
          <p:cNvPr id="52" name="Přímá spojovací šipka 51"/>
          <p:cNvCxnSpPr>
            <a:stCxn id="50" idx="3"/>
            <a:endCxn id="11" idx="16"/>
          </p:cNvCxnSpPr>
          <p:nvPr/>
        </p:nvCxnSpPr>
        <p:spPr>
          <a:xfrm flipV="1">
            <a:off x="3530600" y="4368800"/>
            <a:ext cx="387350" cy="2984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2711450" y="5229225"/>
            <a:ext cx="1279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Duhovka</a:t>
            </a:r>
          </a:p>
        </p:txBody>
      </p:sp>
      <p:cxnSp>
        <p:nvCxnSpPr>
          <p:cNvPr id="55" name="Přímá spojovací šipka 54"/>
          <p:cNvCxnSpPr/>
          <p:nvPr/>
        </p:nvCxnSpPr>
        <p:spPr>
          <a:xfrm rot="5400000" flipH="1" flipV="1">
            <a:off x="3648075" y="4581525"/>
            <a:ext cx="719138" cy="7191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7391400" y="4365625"/>
            <a:ext cx="10144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Sítnice</a:t>
            </a:r>
          </a:p>
        </p:txBody>
      </p:sp>
      <p:cxnSp>
        <p:nvCxnSpPr>
          <p:cNvPr id="59" name="Přímá spojovací šipka 58"/>
          <p:cNvCxnSpPr>
            <a:stCxn id="57" idx="1"/>
          </p:cNvCxnSpPr>
          <p:nvPr/>
        </p:nvCxnSpPr>
        <p:spPr>
          <a:xfrm flipH="1" flipV="1">
            <a:off x="6743700" y="4221163"/>
            <a:ext cx="647700" cy="3746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531" name="TextovéPole 11"/>
          <p:cNvSpPr txBox="1">
            <a:spLocks noChangeArrowheads="1"/>
          </p:cNvSpPr>
          <p:nvPr/>
        </p:nvSpPr>
        <p:spPr bwMode="auto">
          <a:xfrm>
            <a:off x="5159375" y="260350"/>
            <a:ext cx="23923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" pitchFamily="34" charset="0"/>
              </a:rPr>
              <a:t>Oko a jeho části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101013" y="781050"/>
            <a:ext cx="33782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tvoří spojnou optickou</a:t>
            </a:r>
          </a:p>
          <a:p>
            <a:r>
              <a:rPr lang="cs-CZ" altLang="cs-CZ" sz="2400"/>
              <a:t>soustavu oka?</a:t>
            </a:r>
          </a:p>
          <a:p>
            <a:endParaRPr lang="cs-CZ" altLang="cs-CZ" sz="2400"/>
          </a:p>
          <a:p>
            <a:r>
              <a:rPr lang="cs-CZ" altLang="cs-CZ" sz="2400"/>
              <a:t>Je to komorová tekutina,</a:t>
            </a:r>
          </a:p>
          <a:p>
            <a:r>
              <a:rPr lang="cs-CZ" altLang="cs-CZ" sz="2400"/>
              <a:t>oční čočka a sklivec.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110538" y="1809750"/>
            <a:ext cx="3346450" cy="9017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1" grpId="0"/>
      <p:bldP spid="44" grpId="0"/>
      <p:bldP spid="47" grpId="0"/>
      <p:bldP spid="50" grpId="0"/>
      <p:bldP spid="53" grpId="0"/>
      <p:bldP spid="57" grpId="0"/>
      <p:bldP spid="12" grpId="0"/>
      <p:bldP spid="15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Obrázek 2" descr="Obrázek1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7350" y="404813"/>
            <a:ext cx="5626100" cy="346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>
            <a:off x="2932113" y="1847850"/>
            <a:ext cx="165576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932113" y="2279650"/>
            <a:ext cx="165576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587875" y="1847850"/>
            <a:ext cx="2089150" cy="2873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4587875" y="1919288"/>
            <a:ext cx="2089150" cy="3603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519" name="TextovéPole 12"/>
          <p:cNvSpPr txBox="1">
            <a:spLocks noChangeArrowheads="1"/>
          </p:cNvSpPr>
          <p:nvPr/>
        </p:nvSpPr>
        <p:spPr bwMode="auto">
          <a:xfrm>
            <a:off x="1774825" y="4225925"/>
            <a:ext cx="8863013" cy="184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Ostrý obraz vzdáleného předmětu se zobrazil před sítnicí. Na sítnici je </a:t>
            </a:r>
          </a:p>
          <a:p>
            <a:pPr eaLnBrk="1" hangingPunct="1"/>
            <a:r>
              <a:rPr lang="cs-CZ" altLang="cs-CZ" sz="2400"/>
              <a:t>obraz rozmazaný. Jak člověk vidí předmět v této situaci?</a:t>
            </a:r>
          </a:p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Člověk vidí předmět neostře, přitom blízké předměty vidí dobře.</a:t>
            </a:r>
          </a:p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Takový člověk je krátkozraký.</a:t>
            </a:r>
          </a:p>
          <a:p>
            <a:pPr eaLnBrk="1" hangingPunct="1"/>
            <a:endParaRPr lang="cs-CZ" altLang="cs-CZ"/>
          </a:p>
        </p:txBody>
      </p:sp>
      <p:sp>
        <p:nvSpPr>
          <p:cNvPr id="64520" name="TextovéPole 8"/>
          <p:cNvSpPr txBox="1">
            <a:spLocks noChangeArrowheads="1"/>
          </p:cNvSpPr>
          <p:nvPr/>
        </p:nvSpPr>
        <p:spPr bwMode="auto">
          <a:xfrm>
            <a:off x="7535863" y="1196975"/>
            <a:ext cx="1016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Sítnice</a:t>
            </a:r>
          </a:p>
        </p:txBody>
      </p:sp>
      <p:cxnSp>
        <p:nvCxnSpPr>
          <p:cNvPr id="3" name="Přímá spojnice se šipkou 2"/>
          <p:cNvCxnSpPr>
            <a:stCxn id="64520" idx="1"/>
          </p:cNvCxnSpPr>
          <p:nvPr/>
        </p:nvCxnSpPr>
        <p:spPr>
          <a:xfrm flipH="1">
            <a:off x="6677025" y="1427163"/>
            <a:ext cx="858838" cy="2317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700213" y="4973638"/>
            <a:ext cx="8863012" cy="9969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Obrázek 1" descr="Obrázek1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8075" y="549275"/>
            <a:ext cx="4108450" cy="2522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ovací šipka 3"/>
          <p:cNvCxnSpPr/>
          <p:nvPr/>
        </p:nvCxnSpPr>
        <p:spPr>
          <a:xfrm>
            <a:off x="3651250" y="1600200"/>
            <a:ext cx="1209675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3651250" y="1914525"/>
            <a:ext cx="1209675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860925" y="1600200"/>
            <a:ext cx="1525588" cy="2095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4860925" y="1652588"/>
            <a:ext cx="1525588" cy="2619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543" name="TextovéPole 8"/>
          <p:cNvSpPr txBox="1">
            <a:spLocks noChangeArrowheads="1"/>
          </p:cNvSpPr>
          <p:nvPr/>
        </p:nvSpPr>
        <p:spPr bwMode="auto">
          <a:xfrm>
            <a:off x="2208213" y="3141663"/>
            <a:ext cx="6172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Krátkozrakost se upravuje brýlemi s rozptylkami.</a:t>
            </a:r>
          </a:p>
        </p:txBody>
      </p:sp>
      <p:grpSp>
        <p:nvGrpSpPr>
          <p:cNvPr id="2" name="Skupina 35"/>
          <p:cNvGrpSpPr>
            <a:grpSpLocks/>
          </p:cNvGrpSpPr>
          <p:nvPr/>
        </p:nvGrpSpPr>
        <p:grpSpPr bwMode="auto">
          <a:xfrm>
            <a:off x="2135188" y="3573463"/>
            <a:ext cx="7188200" cy="3125787"/>
            <a:chOff x="611560" y="3573016"/>
            <a:chExt cx="7188567" cy="3125948"/>
          </a:xfrm>
        </p:grpSpPr>
        <p:pic>
          <p:nvPicPr>
            <p:cNvPr id="65548" name="Obrázek 10" descr="Obrázek1.png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23728" y="3573016"/>
              <a:ext cx="4109216" cy="25232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65549" name="Skupina 34"/>
            <p:cNvGrpSpPr>
              <a:grpSpLocks/>
            </p:cNvGrpSpPr>
            <p:nvPr/>
          </p:nvGrpSpPr>
          <p:grpSpPr bwMode="auto">
            <a:xfrm>
              <a:off x="611560" y="4509615"/>
              <a:ext cx="7188567" cy="2189349"/>
              <a:chOff x="611560" y="4509615"/>
              <a:chExt cx="7188567" cy="2189349"/>
            </a:xfrm>
          </p:grpSpPr>
          <p:cxnSp>
            <p:nvCxnSpPr>
              <p:cNvPr id="13" name="Přímá spojovací šipka 3"/>
              <p:cNvCxnSpPr/>
              <p:nvPr/>
            </p:nvCxnSpPr>
            <p:spPr>
              <a:xfrm flipV="1">
                <a:off x="827471" y="4627170"/>
                <a:ext cx="2509965" cy="26988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šipka 13"/>
              <p:cNvCxnSpPr/>
              <p:nvPr/>
            </p:nvCxnSpPr>
            <p:spPr>
              <a:xfrm flipV="1">
                <a:off x="827471" y="4941511"/>
                <a:ext cx="2509965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>
                <a:off x="3337436" y="4625582"/>
                <a:ext cx="1522491" cy="10001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flipV="1">
                <a:off x="3348550" y="4725600"/>
                <a:ext cx="1584406" cy="21591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Volný tvar 21"/>
              <p:cNvSpPr/>
              <p:nvPr/>
            </p:nvSpPr>
            <p:spPr>
              <a:xfrm>
                <a:off x="1980055" y="4509689"/>
                <a:ext cx="82554" cy="576292"/>
              </a:xfrm>
              <a:custGeom>
                <a:avLst/>
                <a:gdLst>
                  <a:gd name="connsiteX0" fmla="*/ 0 w 396624"/>
                  <a:gd name="connsiteY0" fmla="*/ 0 h 1656184"/>
                  <a:gd name="connsiteX1" fmla="*/ 198312 w 396624"/>
                  <a:gd name="connsiteY1" fmla="*/ 0 h 1656184"/>
                  <a:gd name="connsiteX2" fmla="*/ 394754 w 396624"/>
                  <a:gd name="connsiteY2" fmla="*/ 714676 h 1656184"/>
                  <a:gd name="connsiteX3" fmla="*/ 394754 w 396624"/>
                  <a:gd name="connsiteY3" fmla="*/ 941509 h 1656184"/>
                  <a:gd name="connsiteX4" fmla="*/ 198309 w 396624"/>
                  <a:gd name="connsiteY4" fmla="*/ 1656184 h 1656184"/>
                  <a:gd name="connsiteX5" fmla="*/ 0 w 396624"/>
                  <a:gd name="connsiteY5" fmla="*/ 1656184 h 1656184"/>
                  <a:gd name="connsiteX6" fmla="*/ 0 w 396624"/>
                  <a:gd name="connsiteY6" fmla="*/ 0 h 1656184"/>
                  <a:gd name="connsiteX0" fmla="*/ 0 w 397246"/>
                  <a:gd name="connsiteY0" fmla="*/ 0 h 1656188"/>
                  <a:gd name="connsiteX1" fmla="*/ 198312 w 397246"/>
                  <a:gd name="connsiteY1" fmla="*/ 0 h 1656188"/>
                  <a:gd name="connsiteX2" fmla="*/ 394754 w 397246"/>
                  <a:gd name="connsiteY2" fmla="*/ 714676 h 1656188"/>
                  <a:gd name="connsiteX3" fmla="*/ 394754 w 397246"/>
                  <a:gd name="connsiteY3" fmla="*/ 941509 h 1656188"/>
                  <a:gd name="connsiteX4" fmla="*/ 198309 w 397246"/>
                  <a:gd name="connsiteY4" fmla="*/ 1656184 h 1656188"/>
                  <a:gd name="connsiteX5" fmla="*/ 0 w 397246"/>
                  <a:gd name="connsiteY5" fmla="*/ 1656184 h 1656188"/>
                  <a:gd name="connsiteX6" fmla="*/ 288032 w 397246"/>
                  <a:gd name="connsiteY6" fmla="*/ 792088 h 1656188"/>
                  <a:gd name="connsiteX7" fmla="*/ 0 w 397246"/>
                  <a:gd name="connsiteY7" fmla="*/ 0 h 1656188"/>
                  <a:gd name="connsiteX0" fmla="*/ 0 w 397246"/>
                  <a:gd name="connsiteY0" fmla="*/ 0 h 1656188"/>
                  <a:gd name="connsiteX1" fmla="*/ 198312 w 397246"/>
                  <a:gd name="connsiteY1" fmla="*/ 0 h 1656188"/>
                  <a:gd name="connsiteX2" fmla="*/ 394754 w 397246"/>
                  <a:gd name="connsiteY2" fmla="*/ 714676 h 1656188"/>
                  <a:gd name="connsiteX3" fmla="*/ 394754 w 397246"/>
                  <a:gd name="connsiteY3" fmla="*/ 941509 h 1656188"/>
                  <a:gd name="connsiteX4" fmla="*/ 198309 w 397246"/>
                  <a:gd name="connsiteY4" fmla="*/ 1656184 h 1656188"/>
                  <a:gd name="connsiteX5" fmla="*/ 0 w 397246"/>
                  <a:gd name="connsiteY5" fmla="*/ 1656184 h 1656188"/>
                  <a:gd name="connsiteX6" fmla="*/ 288032 w 397246"/>
                  <a:gd name="connsiteY6" fmla="*/ 792088 h 1656188"/>
                  <a:gd name="connsiteX7" fmla="*/ 216024 w 397246"/>
                  <a:gd name="connsiteY7" fmla="*/ 360040 h 1656188"/>
                  <a:gd name="connsiteX8" fmla="*/ 0 w 397246"/>
                  <a:gd name="connsiteY8" fmla="*/ 0 h 1656188"/>
                  <a:gd name="connsiteX0" fmla="*/ 0 w 397246"/>
                  <a:gd name="connsiteY0" fmla="*/ 0 h 1656188"/>
                  <a:gd name="connsiteX1" fmla="*/ 198312 w 397246"/>
                  <a:gd name="connsiteY1" fmla="*/ 0 h 1656188"/>
                  <a:gd name="connsiteX2" fmla="*/ 394754 w 397246"/>
                  <a:gd name="connsiteY2" fmla="*/ 714676 h 1656188"/>
                  <a:gd name="connsiteX3" fmla="*/ 394754 w 397246"/>
                  <a:gd name="connsiteY3" fmla="*/ 941509 h 1656188"/>
                  <a:gd name="connsiteX4" fmla="*/ 198309 w 397246"/>
                  <a:gd name="connsiteY4" fmla="*/ 1656184 h 1656188"/>
                  <a:gd name="connsiteX5" fmla="*/ 0 w 397246"/>
                  <a:gd name="connsiteY5" fmla="*/ 1656184 h 1656188"/>
                  <a:gd name="connsiteX6" fmla="*/ 216024 w 397246"/>
                  <a:gd name="connsiteY6" fmla="*/ 1224136 h 1656188"/>
                  <a:gd name="connsiteX7" fmla="*/ 288032 w 397246"/>
                  <a:gd name="connsiteY7" fmla="*/ 792088 h 1656188"/>
                  <a:gd name="connsiteX8" fmla="*/ 216024 w 397246"/>
                  <a:gd name="connsiteY8" fmla="*/ 360040 h 1656188"/>
                  <a:gd name="connsiteX9" fmla="*/ 0 w 397246"/>
                  <a:gd name="connsiteY9" fmla="*/ 0 h 16561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97246" h="1656188">
                    <a:moveTo>
                      <a:pt x="0" y="0"/>
                    </a:moveTo>
                    <a:lnTo>
                      <a:pt x="198312" y="0"/>
                    </a:lnTo>
                    <a:cubicBezTo>
                      <a:pt x="297341" y="2"/>
                      <a:pt x="381191" y="305057"/>
                      <a:pt x="394754" y="714676"/>
                    </a:cubicBezTo>
                    <a:cubicBezTo>
                      <a:pt x="397246" y="789929"/>
                      <a:pt x="397246" y="866256"/>
                      <a:pt x="394754" y="941509"/>
                    </a:cubicBezTo>
                    <a:cubicBezTo>
                      <a:pt x="381191" y="1351132"/>
                      <a:pt x="297339" y="1656188"/>
                      <a:pt x="198309" y="1656184"/>
                    </a:cubicBezTo>
                    <a:lnTo>
                      <a:pt x="0" y="1656184"/>
                    </a:lnTo>
                    <a:lnTo>
                      <a:pt x="216024" y="1224136"/>
                    </a:lnTo>
                    <a:lnTo>
                      <a:pt x="288032" y="792088"/>
                    </a:lnTo>
                    <a:lnTo>
                      <a:pt x="216024" y="360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3" name="Volný tvar 22"/>
              <p:cNvSpPr/>
              <p:nvPr/>
            </p:nvSpPr>
            <p:spPr>
              <a:xfrm flipH="1">
                <a:off x="2040383" y="4509689"/>
                <a:ext cx="84141" cy="576292"/>
              </a:xfrm>
              <a:custGeom>
                <a:avLst/>
                <a:gdLst>
                  <a:gd name="connsiteX0" fmla="*/ 0 w 396624"/>
                  <a:gd name="connsiteY0" fmla="*/ 0 h 1656184"/>
                  <a:gd name="connsiteX1" fmla="*/ 198312 w 396624"/>
                  <a:gd name="connsiteY1" fmla="*/ 0 h 1656184"/>
                  <a:gd name="connsiteX2" fmla="*/ 394754 w 396624"/>
                  <a:gd name="connsiteY2" fmla="*/ 714676 h 1656184"/>
                  <a:gd name="connsiteX3" fmla="*/ 394754 w 396624"/>
                  <a:gd name="connsiteY3" fmla="*/ 941509 h 1656184"/>
                  <a:gd name="connsiteX4" fmla="*/ 198309 w 396624"/>
                  <a:gd name="connsiteY4" fmla="*/ 1656184 h 1656184"/>
                  <a:gd name="connsiteX5" fmla="*/ 0 w 396624"/>
                  <a:gd name="connsiteY5" fmla="*/ 1656184 h 1656184"/>
                  <a:gd name="connsiteX6" fmla="*/ 0 w 396624"/>
                  <a:gd name="connsiteY6" fmla="*/ 0 h 1656184"/>
                  <a:gd name="connsiteX0" fmla="*/ 0 w 397246"/>
                  <a:gd name="connsiteY0" fmla="*/ 0 h 1656188"/>
                  <a:gd name="connsiteX1" fmla="*/ 198312 w 397246"/>
                  <a:gd name="connsiteY1" fmla="*/ 0 h 1656188"/>
                  <a:gd name="connsiteX2" fmla="*/ 394754 w 397246"/>
                  <a:gd name="connsiteY2" fmla="*/ 714676 h 1656188"/>
                  <a:gd name="connsiteX3" fmla="*/ 394754 w 397246"/>
                  <a:gd name="connsiteY3" fmla="*/ 941509 h 1656188"/>
                  <a:gd name="connsiteX4" fmla="*/ 198309 w 397246"/>
                  <a:gd name="connsiteY4" fmla="*/ 1656184 h 1656188"/>
                  <a:gd name="connsiteX5" fmla="*/ 0 w 397246"/>
                  <a:gd name="connsiteY5" fmla="*/ 1656184 h 1656188"/>
                  <a:gd name="connsiteX6" fmla="*/ 288032 w 397246"/>
                  <a:gd name="connsiteY6" fmla="*/ 792088 h 1656188"/>
                  <a:gd name="connsiteX7" fmla="*/ 0 w 397246"/>
                  <a:gd name="connsiteY7" fmla="*/ 0 h 1656188"/>
                  <a:gd name="connsiteX0" fmla="*/ 0 w 397246"/>
                  <a:gd name="connsiteY0" fmla="*/ 0 h 1656188"/>
                  <a:gd name="connsiteX1" fmla="*/ 198312 w 397246"/>
                  <a:gd name="connsiteY1" fmla="*/ 0 h 1656188"/>
                  <a:gd name="connsiteX2" fmla="*/ 394754 w 397246"/>
                  <a:gd name="connsiteY2" fmla="*/ 714676 h 1656188"/>
                  <a:gd name="connsiteX3" fmla="*/ 394754 w 397246"/>
                  <a:gd name="connsiteY3" fmla="*/ 941509 h 1656188"/>
                  <a:gd name="connsiteX4" fmla="*/ 198309 w 397246"/>
                  <a:gd name="connsiteY4" fmla="*/ 1656184 h 1656188"/>
                  <a:gd name="connsiteX5" fmla="*/ 0 w 397246"/>
                  <a:gd name="connsiteY5" fmla="*/ 1656184 h 1656188"/>
                  <a:gd name="connsiteX6" fmla="*/ 288032 w 397246"/>
                  <a:gd name="connsiteY6" fmla="*/ 792088 h 1656188"/>
                  <a:gd name="connsiteX7" fmla="*/ 216024 w 397246"/>
                  <a:gd name="connsiteY7" fmla="*/ 360040 h 1656188"/>
                  <a:gd name="connsiteX8" fmla="*/ 0 w 397246"/>
                  <a:gd name="connsiteY8" fmla="*/ 0 h 1656188"/>
                  <a:gd name="connsiteX0" fmla="*/ 0 w 397246"/>
                  <a:gd name="connsiteY0" fmla="*/ 0 h 1656188"/>
                  <a:gd name="connsiteX1" fmla="*/ 198312 w 397246"/>
                  <a:gd name="connsiteY1" fmla="*/ 0 h 1656188"/>
                  <a:gd name="connsiteX2" fmla="*/ 394754 w 397246"/>
                  <a:gd name="connsiteY2" fmla="*/ 714676 h 1656188"/>
                  <a:gd name="connsiteX3" fmla="*/ 394754 w 397246"/>
                  <a:gd name="connsiteY3" fmla="*/ 941509 h 1656188"/>
                  <a:gd name="connsiteX4" fmla="*/ 198309 w 397246"/>
                  <a:gd name="connsiteY4" fmla="*/ 1656184 h 1656188"/>
                  <a:gd name="connsiteX5" fmla="*/ 0 w 397246"/>
                  <a:gd name="connsiteY5" fmla="*/ 1656184 h 1656188"/>
                  <a:gd name="connsiteX6" fmla="*/ 216024 w 397246"/>
                  <a:gd name="connsiteY6" fmla="*/ 1224136 h 1656188"/>
                  <a:gd name="connsiteX7" fmla="*/ 288032 w 397246"/>
                  <a:gd name="connsiteY7" fmla="*/ 792088 h 1656188"/>
                  <a:gd name="connsiteX8" fmla="*/ 216024 w 397246"/>
                  <a:gd name="connsiteY8" fmla="*/ 360040 h 1656188"/>
                  <a:gd name="connsiteX9" fmla="*/ 0 w 397246"/>
                  <a:gd name="connsiteY9" fmla="*/ 0 h 16561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97246" h="1656188">
                    <a:moveTo>
                      <a:pt x="0" y="0"/>
                    </a:moveTo>
                    <a:lnTo>
                      <a:pt x="198312" y="0"/>
                    </a:lnTo>
                    <a:cubicBezTo>
                      <a:pt x="297341" y="2"/>
                      <a:pt x="381191" y="305057"/>
                      <a:pt x="394754" y="714676"/>
                    </a:cubicBezTo>
                    <a:cubicBezTo>
                      <a:pt x="397246" y="789929"/>
                      <a:pt x="397246" y="866256"/>
                      <a:pt x="394754" y="941509"/>
                    </a:cubicBezTo>
                    <a:cubicBezTo>
                      <a:pt x="381191" y="1351132"/>
                      <a:pt x="297339" y="1656188"/>
                      <a:pt x="198309" y="1656184"/>
                    </a:cubicBezTo>
                    <a:lnTo>
                      <a:pt x="0" y="1656184"/>
                    </a:lnTo>
                    <a:lnTo>
                      <a:pt x="216024" y="1224136"/>
                    </a:lnTo>
                    <a:lnTo>
                      <a:pt x="288032" y="792088"/>
                    </a:lnTo>
                    <a:lnTo>
                      <a:pt x="216024" y="360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 rot="10800000">
                <a:off x="1994343" y="4509689"/>
                <a:ext cx="122244" cy="117481"/>
              </a:xfrm>
              <a:prstGeom prst="triangl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Rovnoramenný trojúhelník 25"/>
              <p:cNvSpPr/>
              <p:nvPr/>
            </p:nvSpPr>
            <p:spPr>
              <a:xfrm>
                <a:off x="1994343" y="4960562"/>
                <a:ext cx="122244" cy="125418"/>
              </a:xfrm>
              <a:prstGeom prst="triangl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5558" name="TextovéPole 31"/>
              <p:cNvSpPr txBox="1">
                <a:spLocks noChangeArrowheads="1"/>
              </p:cNvSpPr>
              <p:nvPr/>
            </p:nvSpPr>
            <p:spPr bwMode="auto">
              <a:xfrm>
                <a:off x="1452238" y="5110945"/>
                <a:ext cx="1379620" cy="4616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/>
                  <a:t>Rozptylka</a:t>
                </a:r>
              </a:p>
            </p:txBody>
          </p:sp>
          <p:sp>
            <p:nvSpPr>
              <p:cNvPr id="65559" name="TextovéPole 32"/>
              <p:cNvSpPr txBox="1">
                <a:spLocks noChangeArrowheads="1"/>
              </p:cNvSpPr>
              <p:nvPr/>
            </p:nvSpPr>
            <p:spPr bwMode="auto">
              <a:xfrm>
                <a:off x="611560" y="6237312"/>
                <a:ext cx="7188567" cy="4616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1" hangingPunct="1"/>
                <a:r>
                  <a:rPr lang="cs-CZ" altLang="cs-CZ" sz="2400">
                    <a:solidFill>
                      <a:srgbClr val="FF0000"/>
                    </a:solidFill>
                  </a:rPr>
                  <a:t>Rozptylka posune obraz vzdáleného předmětu na sítnici.</a:t>
                </a:r>
              </a:p>
            </p:txBody>
          </p:sp>
        </p:grpSp>
      </p:grpSp>
      <p:sp>
        <p:nvSpPr>
          <p:cNvPr id="65545" name="TextovéPole 20"/>
          <p:cNvSpPr txBox="1">
            <a:spLocks noChangeArrowheads="1"/>
          </p:cNvSpPr>
          <p:nvPr/>
        </p:nvSpPr>
        <p:spPr bwMode="auto">
          <a:xfrm>
            <a:off x="7248525" y="908050"/>
            <a:ext cx="1016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Sítnice</a:t>
            </a:r>
          </a:p>
        </p:txBody>
      </p:sp>
      <p:cxnSp>
        <p:nvCxnSpPr>
          <p:cNvPr id="24" name="Přímá spojnice se šipkou 23"/>
          <p:cNvCxnSpPr>
            <a:stCxn id="65545" idx="1"/>
          </p:cNvCxnSpPr>
          <p:nvPr/>
        </p:nvCxnSpPr>
        <p:spPr>
          <a:xfrm flipH="1">
            <a:off x="6389688" y="1139825"/>
            <a:ext cx="858837" cy="230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6702425" y="3219450"/>
            <a:ext cx="1562100" cy="3540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562" name="Skupina 1"/>
          <p:cNvGrpSpPr>
            <a:grpSpLocks/>
          </p:cNvGrpSpPr>
          <p:nvPr/>
        </p:nvGrpSpPr>
        <p:grpSpPr bwMode="auto">
          <a:xfrm>
            <a:off x="3071813" y="476250"/>
            <a:ext cx="5111750" cy="2736850"/>
            <a:chOff x="1043608" y="2276872"/>
            <a:chExt cx="6490239" cy="3462242"/>
          </a:xfrm>
        </p:grpSpPr>
        <p:pic>
          <p:nvPicPr>
            <p:cNvPr id="66572" name="Obrázek 2" descr="Obrázek1.png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07704" y="2276872"/>
              <a:ext cx="5626143" cy="3462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4" name="Přímá spojovací šipka 3"/>
            <p:cNvCxnSpPr/>
            <p:nvPr/>
          </p:nvCxnSpPr>
          <p:spPr>
            <a:xfrm>
              <a:off x="1043608" y="3716796"/>
              <a:ext cx="2519503" cy="200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šipka 4"/>
            <p:cNvCxnSpPr/>
            <p:nvPr/>
          </p:nvCxnSpPr>
          <p:spPr>
            <a:xfrm>
              <a:off x="1043608" y="4148571"/>
              <a:ext cx="2519503" cy="200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3563111" y="3716796"/>
              <a:ext cx="2737188" cy="14459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flipV="1">
              <a:off x="3563111" y="3861391"/>
              <a:ext cx="2737188" cy="28718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63" name="TextovéPole 7"/>
          <p:cNvSpPr txBox="1">
            <a:spLocks noChangeArrowheads="1"/>
          </p:cNvSpPr>
          <p:nvPr/>
        </p:nvSpPr>
        <p:spPr bwMode="auto">
          <a:xfrm>
            <a:off x="2279650" y="3284538"/>
            <a:ext cx="6113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Dalekozrakost se upravuje brýlemi  se spojkami.</a:t>
            </a:r>
          </a:p>
        </p:txBody>
      </p:sp>
      <p:grpSp>
        <p:nvGrpSpPr>
          <p:cNvPr id="3" name="Skupina 33"/>
          <p:cNvGrpSpPr>
            <a:grpSpLocks/>
          </p:cNvGrpSpPr>
          <p:nvPr/>
        </p:nvGrpSpPr>
        <p:grpSpPr bwMode="auto">
          <a:xfrm>
            <a:off x="3000375" y="3789363"/>
            <a:ext cx="5080000" cy="2735262"/>
            <a:chOff x="1475656" y="3789040"/>
            <a:chExt cx="5079964" cy="2736304"/>
          </a:xfrm>
        </p:grpSpPr>
        <p:pic>
          <p:nvPicPr>
            <p:cNvPr id="66566" name="Obrázek 9" descr="Obrázek1.png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23728" y="3789040"/>
              <a:ext cx="4431892" cy="27363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1" name="Přímá spojovací šipka 10"/>
            <p:cNvCxnSpPr/>
            <p:nvPr/>
          </p:nvCxnSpPr>
          <p:spPr>
            <a:xfrm>
              <a:off x="1475656" y="4927711"/>
              <a:ext cx="1985949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šipka 11"/>
            <p:cNvCxnSpPr/>
            <p:nvPr/>
          </p:nvCxnSpPr>
          <p:spPr>
            <a:xfrm>
              <a:off x="1475656" y="5269154"/>
              <a:ext cx="1985949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Volný tvar 14"/>
            <p:cNvSpPr/>
            <p:nvPr/>
          </p:nvSpPr>
          <p:spPr>
            <a:xfrm>
              <a:off x="2196376" y="4652969"/>
              <a:ext cx="215898" cy="936982"/>
            </a:xfrm>
            <a:custGeom>
              <a:avLst/>
              <a:gdLst>
                <a:gd name="connsiteX0" fmla="*/ 0 w 576064"/>
                <a:gd name="connsiteY0" fmla="*/ 756084 h 1512168"/>
                <a:gd name="connsiteX1" fmla="*/ 18870 w 576064"/>
                <a:gd name="connsiteY1" fmla="*/ 486921 h 1512168"/>
                <a:gd name="connsiteX2" fmla="*/ 288034 w 576064"/>
                <a:gd name="connsiteY2" fmla="*/ 0 h 1512168"/>
                <a:gd name="connsiteX3" fmla="*/ 557196 w 576064"/>
                <a:gd name="connsiteY3" fmla="*/ 486922 h 1512168"/>
                <a:gd name="connsiteX4" fmla="*/ 576066 w 576064"/>
                <a:gd name="connsiteY4" fmla="*/ 756084 h 1512168"/>
                <a:gd name="connsiteX5" fmla="*/ 557196 w 576064"/>
                <a:gd name="connsiteY5" fmla="*/ 1025247 h 1512168"/>
                <a:gd name="connsiteX6" fmla="*/ 288033 w 576064"/>
                <a:gd name="connsiteY6" fmla="*/ 1512168 h 1512168"/>
                <a:gd name="connsiteX7" fmla="*/ 18871 w 576064"/>
                <a:gd name="connsiteY7" fmla="*/ 1025246 h 1512168"/>
                <a:gd name="connsiteX8" fmla="*/ 1 w 576064"/>
                <a:gd name="connsiteY8" fmla="*/ 756084 h 1512168"/>
                <a:gd name="connsiteX9" fmla="*/ 0 w 576064"/>
                <a:gd name="connsiteY9" fmla="*/ 756084 h 1512168"/>
                <a:gd name="connsiteX0" fmla="*/ 0 w 576066"/>
                <a:gd name="connsiteY0" fmla="*/ 900101 h 1656186"/>
                <a:gd name="connsiteX1" fmla="*/ 18870 w 576066"/>
                <a:gd name="connsiteY1" fmla="*/ 630938 h 1656186"/>
                <a:gd name="connsiteX2" fmla="*/ 288032 w 576066"/>
                <a:gd name="connsiteY2" fmla="*/ 1 h 1656186"/>
                <a:gd name="connsiteX3" fmla="*/ 557196 w 576066"/>
                <a:gd name="connsiteY3" fmla="*/ 630939 h 1656186"/>
                <a:gd name="connsiteX4" fmla="*/ 576066 w 576066"/>
                <a:gd name="connsiteY4" fmla="*/ 900101 h 1656186"/>
                <a:gd name="connsiteX5" fmla="*/ 557196 w 576066"/>
                <a:gd name="connsiteY5" fmla="*/ 1169264 h 1656186"/>
                <a:gd name="connsiteX6" fmla="*/ 288033 w 576066"/>
                <a:gd name="connsiteY6" fmla="*/ 1656185 h 1656186"/>
                <a:gd name="connsiteX7" fmla="*/ 18871 w 576066"/>
                <a:gd name="connsiteY7" fmla="*/ 1169263 h 1656186"/>
                <a:gd name="connsiteX8" fmla="*/ 1 w 576066"/>
                <a:gd name="connsiteY8" fmla="*/ 900101 h 1656186"/>
                <a:gd name="connsiteX9" fmla="*/ 0 w 576066"/>
                <a:gd name="connsiteY9" fmla="*/ 900101 h 1656186"/>
                <a:gd name="connsiteX0" fmla="*/ 0 w 576066"/>
                <a:gd name="connsiteY0" fmla="*/ 900101 h 1944218"/>
                <a:gd name="connsiteX1" fmla="*/ 18870 w 576066"/>
                <a:gd name="connsiteY1" fmla="*/ 630938 h 1944218"/>
                <a:gd name="connsiteX2" fmla="*/ 288032 w 576066"/>
                <a:gd name="connsiteY2" fmla="*/ 1 h 1944218"/>
                <a:gd name="connsiteX3" fmla="*/ 557196 w 576066"/>
                <a:gd name="connsiteY3" fmla="*/ 630939 h 1944218"/>
                <a:gd name="connsiteX4" fmla="*/ 576066 w 576066"/>
                <a:gd name="connsiteY4" fmla="*/ 900101 h 1944218"/>
                <a:gd name="connsiteX5" fmla="*/ 557196 w 576066"/>
                <a:gd name="connsiteY5" fmla="*/ 1169264 h 1944218"/>
                <a:gd name="connsiteX6" fmla="*/ 288032 w 576066"/>
                <a:gd name="connsiteY6" fmla="*/ 1944217 h 1944218"/>
                <a:gd name="connsiteX7" fmla="*/ 18871 w 576066"/>
                <a:gd name="connsiteY7" fmla="*/ 1169263 h 1944218"/>
                <a:gd name="connsiteX8" fmla="*/ 1 w 576066"/>
                <a:gd name="connsiteY8" fmla="*/ 900101 h 1944218"/>
                <a:gd name="connsiteX9" fmla="*/ 0 w 576066"/>
                <a:gd name="connsiteY9" fmla="*/ 900101 h 1944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6066" h="1944218">
                  <a:moveTo>
                    <a:pt x="0" y="900101"/>
                  </a:moveTo>
                  <a:cubicBezTo>
                    <a:pt x="0" y="808114"/>
                    <a:pt x="6395" y="716899"/>
                    <a:pt x="18870" y="630938"/>
                  </a:cubicBezTo>
                  <a:cubicBezTo>
                    <a:pt x="61417" y="337761"/>
                    <a:pt x="168515" y="0"/>
                    <a:pt x="288032" y="1"/>
                  </a:cubicBezTo>
                  <a:cubicBezTo>
                    <a:pt x="407548" y="2"/>
                    <a:pt x="514649" y="337764"/>
                    <a:pt x="557196" y="630939"/>
                  </a:cubicBezTo>
                  <a:cubicBezTo>
                    <a:pt x="569671" y="716900"/>
                    <a:pt x="576066" y="808114"/>
                    <a:pt x="576066" y="900101"/>
                  </a:cubicBezTo>
                  <a:cubicBezTo>
                    <a:pt x="576066" y="992088"/>
                    <a:pt x="569671" y="1083303"/>
                    <a:pt x="557196" y="1169264"/>
                  </a:cubicBezTo>
                  <a:cubicBezTo>
                    <a:pt x="514649" y="1462440"/>
                    <a:pt x="407548" y="1944218"/>
                    <a:pt x="288032" y="1944217"/>
                  </a:cubicBezTo>
                  <a:cubicBezTo>
                    <a:pt x="168516" y="1944217"/>
                    <a:pt x="61418" y="1462439"/>
                    <a:pt x="18871" y="1169263"/>
                  </a:cubicBezTo>
                  <a:cubicBezTo>
                    <a:pt x="6396" y="1083302"/>
                    <a:pt x="1" y="992088"/>
                    <a:pt x="1" y="900101"/>
                  </a:cubicBezTo>
                  <a:lnTo>
                    <a:pt x="0" y="900101"/>
                  </a:ln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1" name="Přímá spojovací čára 30"/>
            <p:cNvCxnSpPr/>
            <p:nvPr/>
          </p:nvCxnSpPr>
          <p:spPr>
            <a:xfrm rot="10800000">
              <a:off x="3420330" y="4940415"/>
              <a:ext cx="1655750" cy="14451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10800000" flipV="1">
              <a:off x="3420330" y="5084933"/>
              <a:ext cx="1655750" cy="21598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Obdélník 1"/>
          <p:cNvSpPr/>
          <p:nvPr/>
        </p:nvSpPr>
        <p:spPr>
          <a:xfrm>
            <a:off x="7013575" y="3284538"/>
            <a:ext cx="1801813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ovéPole 1"/>
          <p:cNvSpPr txBox="1">
            <a:spLocks noChangeArrowheads="1"/>
          </p:cNvSpPr>
          <p:nvPr/>
        </p:nvSpPr>
        <p:spPr bwMode="auto">
          <a:xfrm>
            <a:off x="1919288" y="549275"/>
            <a:ext cx="58785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dirty="0">
              <a:latin typeface="Arial" pitchFamily="34" charset="0"/>
            </a:endParaRPr>
          </a:p>
          <a:p>
            <a:pPr eaLnBrk="1" hangingPunct="1"/>
            <a:r>
              <a:rPr lang="cs-CZ" altLang="cs-CZ" dirty="0">
                <a:latin typeface="Arial" pitchFamily="34" charset="0"/>
              </a:rPr>
              <a:t>1. Jak poznáš brýle určeny pro člověka </a:t>
            </a:r>
            <a:r>
              <a:rPr lang="cs-CZ" altLang="cs-CZ" dirty="0" smtClean="0">
                <a:latin typeface="Arial" pitchFamily="34" charset="0"/>
              </a:rPr>
              <a:t>krátkozrakého?</a:t>
            </a:r>
            <a:endParaRPr lang="cs-CZ" altLang="cs-CZ" dirty="0">
              <a:latin typeface="Arial" pitchFamily="34" charset="0"/>
            </a:endParaRPr>
          </a:p>
        </p:txBody>
      </p:sp>
      <p:sp>
        <p:nvSpPr>
          <p:cNvPr id="67587" name="TextovéPole 2"/>
          <p:cNvSpPr txBox="1">
            <a:spLocks noChangeArrowheads="1"/>
          </p:cNvSpPr>
          <p:nvPr/>
        </p:nvSpPr>
        <p:spPr bwMode="auto">
          <a:xfrm>
            <a:off x="1992313" y="1268413"/>
            <a:ext cx="2886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Brýle mají čočky rozptylky.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92313" y="1268413"/>
            <a:ext cx="5543550" cy="4318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dirty="0"/>
              <a:t>odpověď</a:t>
            </a:r>
          </a:p>
        </p:txBody>
      </p:sp>
      <p:sp>
        <p:nvSpPr>
          <p:cNvPr id="67589" name="TextovéPole 4"/>
          <p:cNvSpPr txBox="1">
            <a:spLocks noChangeArrowheads="1"/>
          </p:cNvSpPr>
          <p:nvPr/>
        </p:nvSpPr>
        <p:spPr bwMode="auto">
          <a:xfrm>
            <a:off x="1992313" y="1989138"/>
            <a:ext cx="58642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2. Jak poznáš brýle určeny pro člověka dalekozrakého?</a:t>
            </a:r>
          </a:p>
        </p:txBody>
      </p:sp>
      <p:sp>
        <p:nvSpPr>
          <p:cNvPr id="67590" name="TextovéPole 5"/>
          <p:cNvSpPr txBox="1">
            <a:spLocks noChangeArrowheads="1"/>
          </p:cNvSpPr>
          <p:nvPr/>
        </p:nvSpPr>
        <p:spPr bwMode="auto">
          <a:xfrm>
            <a:off x="2063750" y="2492375"/>
            <a:ext cx="2628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  <a:latin typeface="Arial" pitchFamily="34" charset="0"/>
              </a:rPr>
              <a:t>Brýle mají čočky spojky.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92313" y="2492375"/>
            <a:ext cx="5543550" cy="4318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dirty="0"/>
              <a:t>odpověď</a:t>
            </a:r>
          </a:p>
        </p:txBody>
      </p:sp>
      <p:sp>
        <p:nvSpPr>
          <p:cNvPr id="67592" name="TextovéPole 7"/>
          <p:cNvSpPr txBox="1">
            <a:spLocks noChangeArrowheads="1"/>
          </p:cNvSpPr>
          <p:nvPr/>
        </p:nvSpPr>
        <p:spPr bwMode="auto">
          <a:xfrm>
            <a:off x="1992313" y="3213100"/>
            <a:ext cx="81597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3. Krátkozraké oko vidí :    a) blízké předměty vidí špatně, vzdálené dobře</a:t>
            </a:r>
          </a:p>
          <a:p>
            <a:pPr eaLnBrk="1" hangingPunct="1"/>
            <a:r>
              <a:rPr lang="cs-CZ" altLang="cs-CZ">
                <a:latin typeface="Arial" pitchFamily="34" charset="0"/>
              </a:rPr>
              <a:t>                                           b) blízké předměty vidí dobře, vzdálené taky</a:t>
            </a:r>
          </a:p>
          <a:p>
            <a:pPr eaLnBrk="1" hangingPunct="1"/>
            <a:r>
              <a:rPr lang="cs-CZ" altLang="cs-CZ">
                <a:latin typeface="Arial" pitchFamily="34" charset="0"/>
              </a:rPr>
              <a:t>                                           c) blízké předměty vidí dobře, vzdálené rozmazaně</a:t>
            </a:r>
          </a:p>
          <a:p>
            <a:pPr eaLnBrk="1" hangingPunct="1"/>
            <a:r>
              <a:rPr lang="cs-CZ" altLang="cs-CZ">
                <a:latin typeface="Arial" pitchFamily="34" charset="0"/>
              </a:rPr>
              <a:t>Správná odpověď:   c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08438" y="4149725"/>
            <a:ext cx="287337" cy="2159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67594" name="TextovéPole 9"/>
          <p:cNvSpPr txBox="1">
            <a:spLocks noChangeArrowheads="1"/>
          </p:cNvSpPr>
          <p:nvPr/>
        </p:nvSpPr>
        <p:spPr bwMode="auto">
          <a:xfrm>
            <a:off x="1992313" y="4724400"/>
            <a:ext cx="8159750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pitchFamily="34" charset="0"/>
              </a:rPr>
              <a:t>4. Dalekozraké oko vidí :   a) blízké předměty vidí dobře, vzdálené taky</a:t>
            </a:r>
          </a:p>
          <a:p>
            <a:pPr eaLnBrk="1" hangingPunct="1"/>
            <a:r>
              <a:rPr lang="cs-CZ" altLang="cs-CZ">
                <a:latin typeface="Arial" pitchFamily="34" charset="0"/>
              </a:rPr>
              <a:t>                                           b) blízké předměty vidí špatně, vzdálené dobře</a:t>
            </a:r>
          </a:p>
          <a:p>
            <a:pPr eaLnBrk="1" hangingPunct="1"/>
            <a:r>
              <a:rPr lang="cs-CZ" altLang="cs-CZ">
                <a:latin typeface="Arial" pitchFamily="34" charset="0"/>
              </a:rPr>
              <a:t>                                           c) blízké předměty vidí dobře, vzdálené rozmazaně</a:t>
            </a:r>
          </a:p>
          <a:p>
            <a:pPr eaLnBrk="1" hangingPunct="1"/>
            <a:r>
              <a:rPr lang="cs-CZ" altLang="cs-CZ">
                <a:latin typeface="Arial" pitchFamily="34" charset="0"/>
              </a:rPr>
              <a:t>Správná odpověď :  b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008438" y="5589588"/>
            <a:ext cx="358775" cy="28733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  <p:bldP spid="11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extovéPole 2"/>
          <p:cNvSpPr txBox="1">
            <a:spLocks noChangeArrowheads="1"/>
          </p:cNvSpPr>
          <p:nvPr/>
        </p:nvSpPr>
        <p:spPr bwMode="auto">
          <a:xfrm>
            <a:off x="2601913" y="10668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https://www.clker.com/clipart-cartoon-scuba-diver.html</a:t>
            </a:r>
          </a:p>
        </p:txBody>
      </p:sp>
      <p:sp>
        <p:nvSpPr>
          <p:cNvPr id="68611" name="TextovéPole 8"/>
          <p:cNvSpPr txBox="1">
            <a:spLocks noChangeArrowheads="1"/>
          </p:cNvSpPr>
          <p:nvPr/>
        </p:nvSpPr>
        <p:spPr bwMode="auto">
          <a:xfrm>
            <a:off x="2601913" y="14366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https://www.clker.com/clipart-climbing-man.html</a:t>
            </a:r>
          </a:p>
        </p:txBody>
      </p:sp>
      <p:sp>
        <p:nvSpPr>
          <p:cNvPr id="68612" name="TextovéPole 10"/>
          <p:cNvSpPr txBox="1">
            <a:spLocks noChangeArrowheads="1"/>
          </p:cNvSpPr>
          <p:nvPr/>
        </p:nvSpPr>
        <p:spPr bwMode="auto">
          <a:xfrm>
            <a:off x="2601913" y="18049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https://www.clker.com/clipart-fish-3.html</a:t>
            </a:r>
          </a:p>
        </p:txBody>
      </p:sp>
      <p:sp>
        <p:nvSpPr>
          <p:cNvPr id="68613" name="TextovéPole 12"/>
          <p:cNvSpPr txBox="1">
            <a:spLocks noChangeArrowheads="1"/>
          </p:cNvSpPr>
          <p:nvPr/>
        </p:nvSpPr>
        <p:spPr bwMode="auto">
          <a:xfrm>
            <a:off x="2601913" y="217487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https://www.clker.com/clipart-2944.html</a:t>
            </a:r>
          </a:p>
        </p:txBody>
      </p:sp>
      <p:sp>
        <p:nvSpPr>
          <p:cNvPr id="68614" name="TextovéPole 6"/>
          <p:cNvSpPr txBox="1">
            <a:spLocks noChangeArrowheads="1"/>
          </p:cNvSpPr>
          <p:nvPr/>
        </p:nvSpPr>
        <p:spPr bwMode="auto">
          <a:xfrm>
            <a:off x="2601913" y="254317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https://www.clker.com/clipart-treasure-chest-10.html</a:t>
            </a:r>
          </a:p>
        </p:txBody>
      </p:sp>
      <p:sp>
        <p:nvSpPr>
          <p:cNvPr id="68615" name="TextovéPole 8"/>
          <p:cNvSpPr txBox="1">
            <a:spLocks noChangeArrowheads="1"/>
          </p:cNvSpPr>
          <p:nvPr/>
        </p:nvSpPr>
        <p:spPr bwMode="auto">
          <a:xfrm>
            <a:off x="2601913" y="2913063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https://www.clker.com/clipart-410881.html</a:t>
            </a:r>
          </a:p>
        </p:txBody>
      </p:sp>
      <p:sp>
        <p:nvSpPr>
          <p:cNvPr id="68616" name="TextovéPole 8"/>
          <p:cNvSpPr txBox="1">
            <a:spLocks noChangeArrowheads="1"/>
          </p:cNvSpPr>
          <p:nvPr/>
        </p:nvSpPr>
        <p:spPr bwMode="auto">
          <a:xfrm>
            <a:off x="2535238" y="3249613"/>
            <a:ext cx="60944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Sally.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Barometer ~ Circle Squared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2010-01-11 [cit. 2021-11-07]. Dostupný pod licencí </a:t>
            </a:r>
            <a:r>
              <a:rPr lang="cs-CZ" altLang="cs-CZ" u="sng">
                <a:solidFill>
                  <a:srgbClr val="0056B3"/>
                </a:solidFill>
                <a:latin typeface="Roboto Condensed" pitchFamily="2" charset="0"/>
                <a:hlinkClick r:id="rId2"/>
              </a:rPr>
              <a:t>CC-BY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&lt;https://www.flickr.com/photos/gingermaddy/4266609887/&gt;.</a:t>
            </a:r>
            <a:endParaRPr lang="cs-CZ" altLang="cs-CZ"/>
          </a:p>
        </p:txBody>
      </p:sp>
      <p:sp>
        <p:nvSpPr>
          <p:cNvPr id="68617" name="TextovéPole 10"/>
          <p:cNvSpPr txBox="1">
            <a:spLocks noChangeArrowheads="1"/>
          </p:cNvSpPr>
          <p:nvPr/>
        </p:nvSpPr>
        <p:spPr bwMode="auto">
          <a:xfrm>
            <a:off x="2601913" y="41417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https://www.clker.com/clipart-1788.html</a:t>
            </a:r>
          </a:p>
        </p:txBody>
      </p:sp>
      <p:sp>
        <p:nvSpPr>
          <p:cNvPr id="68618" name="TextovéPole 12"/>
          <p:cNvSpPr txBox="1">
            <a:spLocks noChangeArrowheads="1"/>
          </p:cNvSpPr>
          <p:nvPr/>
        </p:nvSpPr>
        <p:spPr bwMode="auto">
          <a:xfrm>
            <a:off x="2601913" y="45100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https://www.clker.com/clipart-new-red-balloon.html</a:t>
            </a:r>
          </a:p>
        </p:txBody>
      </p:sp>
      <p:sp>
        <p:nvSpPr>
          <p:cNvPr id="68619" name="TextovéPole 14"/>
          <p:cNvSpPr txBox="1">
            <a:spLocks noChangeArrowheads="1"/>
          </p:cNvSpPr>
          <p:nvPr/>
        </p:nvSpPr>
        <p:spPr bwMode="auto">
          <a:xfrm>
            <a:off x="2601913" y="4846638"/>
            <a:ext cx="6094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kalhh. Pixabay.com: [online]. [cit. 2021-11-07]. Dostupný pod licencí Public Domain na WWW: &lt;https://pixabay.com/illustrations/lens-flare-reflections-light-beam-1316150/&gt;.</a:t>
            </a:r>
            <a:endParaRPr lang="cs-CZ" altLang="cs-CZ"/>
          </a:p>
        </p:txBody>
      </p:sp>
      <p:sp>
        <p:nvSpPr>
          <p:cNvPr id="68620" name="TextovéPole 1"/>
          <p:cNvSpPr txBox="1">
            <a:spLocks noChangeArrowheads="1"/>
          </p:cNvSpPr>
          <p:nvPr/>
        </p:nvSpPr>
        <p:spPr bwMode="auto">
          <a:xfrm>
            <a:off x="2601913" y="311150"/>
            <a:ext cx="6570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Zdroje obrázků:</a:t>
            </a:r>
          </a:p>
          <a:p>
            <a:r>
              <a:rPr lang="cs-CZ" altLang="cs-CZ"/>
              <a:t>[ cit. 2021 – 11 – 08 ]. Dostupné pod licencí Public domain na WWW:</a:t>
            </a:r>
          </a:p>
        </p:txBody>
      </p:sp>
      <p:sp>
        <p:nvSpPr>
          <p:cNvPr id="68621" name="TextovéPole 2"/>
          <p:cNvSpPr txBox="1">
            <a:spLocks noChangeArrowheads="1"/>
          </p:cNvSpPr>
          <p:nvPr/>
        </p:nvSpPr>
        <p:spPr bwMode="auto">
          <a:xfrm>
            <a:off x="2414588" y="10477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68622" name="TextovéPole 13"/>
          <p:cNvSpPr txBox="1">
            <a:spLocks noChangeArrowheads="1"/>
          </p:cNvSpPr>
          <p:nvPr/>
        </p:nvSpPr>
        <p:spPr bwMode="auto">
          <a:xfrm>
            <a:off x="2451100" y="14176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68623" name="TextovéPole 14"/>
          <p:cNvSpPr txBox="1">
            <a:spLocks noChangeArrowheads="1"/>
          </p:cNvSpPr>
          <p:nvPr/>
        </p:nvSpPr>
        <p:spPr bwMode="auto">
          <a:xfrm>
            <a:off x="2414588" y="17875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68624" name="TextovéPole 15"/>
          <p:cNvSpPr txBox="1">
            <a:spLocks noChangeArrowheads="1"/>
          </p:cNvSpPr>
          <p:nvPr/>
        </p:nvSpPr>
        <p:spPr bwMode="auto">
          <a:xfrm>
            <a:off x="2433638" y="21399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68625" name="TextovéPole 16"/>
          <p:cNvSpPr txBox="1">
            <a:spLocks noChangeArrowheads="1"/>
          </p:cNvSpPr>
          <p:nvPr/>
        </p:nvSpPr>
        <p:spPr bwMode="auto">
          <a:xfrm>
            <a:off x="2414588" y="25098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68626" name="TextovéPole 17"/>
          <p:cNvSpPr txBox="1">
            <a:spLocks noChangeArrowheads="1"/>
          </p:cNvSpPr>
          <p:nvPr/>
        </p:nvSpPr>
        <p:spPr bwMode="auto">
          <a:xfrm>
            <a:off x="2451100" y="28797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68627" name="TextovéPole 18"/>
          <p:cNvSpPr txBox="1">
            <a:spLocks noChangeArrowheads="1"/>
          </p:cNvSpPr>
          <p:nvPr/>
        </p:nvSpPr>
        <p:spPr bwMode="auto">
          <a:xfrm>
            <a:off x="2414588" y="41084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68628" name="TextovéPole 19"/>
          <p:cNvSpPr txBox="1">
            <a:spLocks noChangeArrowheads="1"/>
          </p:cNvSpPr>
          <p:nvPr/>
        </p:nvSpPr>
        <p:spPr bwMode="auto">
          <a:xfrm>
            <a:off x="2384425" y="44783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68629" name="TextovéPole 3"/>
          <p:cNvSpPr txBox="1">
            <a:spLocks noChangeArrowheads="1"/>
          </p:cNvSpPr>
          <p:nvPr/>
        </p:nvSpPr>
        <p:spPr bwMode="auto">
          <a:xfrm>
            <a:off x="7848600" y="10636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68630" name="TextovéPole 21"/>
          <p:cNvSpPr txBox="1">
            <a:spLocks noChangeArrowheads="1"/>
          </p:cNvSpPr>
          <p:nvPr/>
        </p:nvSpPr>
        <p:spPr bwMode="auto">
          <a:xfrm>
            <a:off x="7273925" y="14478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68631" name="TextovéPole 22"/>
          <p:cNvSpPr txBox="1">
            <a:spLocks noChangeArrowheads="1"/>
          </p:cNvSpPr>
          <p:nvPr/>
        </p:nvSpPr>
        <p:spPr bwMode="auto">
          <a:xfrm>
            <a:off x="6530975" y="18034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68632" name="TextovéPole 23"/>
          <p:cNvSpPr txBox="1">
            <a:spLocks noChangeArrowheads="1"/>
          </p:cNvSpPr>
          <p:nvPr/>
        </p:nvSpPr>
        <p:spPr bwMode="auto">
          <a:xfrm>
            <a:off x="6451600" y="21685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68633" name="TextovéPole 24"/>
          <p:cNvSpPr txBox="1">
            <a:spLocks noChangeArrowheads="1"/>
          </p:cNvSpPr>
          <p:nvPr/>
        </p:nvSpPr>
        <p:spPr bwMode="auto">
          <a:xfrm>
            <a:off x="7691438" y="25257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68634" name="TextovéPole 25"/>
          <p:cNvSpPr txBox="1">
            <a:spLocks noChangeArrowheads="1"/>
          </p:cNvSpPr>
          <p:nvPr/>
        </p:nvSpPr>
        <p:spPr bwMode="auto">
          <a:xfrm>
            <a:off x="6751638" y="28956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68635" name="TextovéPole 26"/>
          <p:cNvSpPr txBox="1">
            <a:spLocks noChangeArrowheads="1"/>
          </p:cNvSpPr>
          <p:nvPr/>
        </p:nvSpPr>
        <p:spPr bwMode="auto">
          <a:xfrm>
            <a:off x="6451600" y="41084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68636" name="TextovéPole 27"/>
          <p:cNvSpPr txBox="1">
            <a:spLocks noChangeArrowheads="1"/>
          </p:cNvSpPr>
          <p:nvPr/>
        </p:nvSpPr>
        <p:spPr bwMode="auto">
          <a:xfrm>
            <a:off x="7573963" y="44767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ovéPole 2"/>
          <p:cNvSpPr txBox="1">
            <a:spLocks noChangeArrowheads="1"/>
          </p:cNvSpPr>
          <p:nvPr/>
        </p:nvSpPr>
        <p:spPr bwMode="auto">
          <a:xfrm>
            <a:off x="3182938" y="776288"/>
            <a:ext cx="6094412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Clker-Free-Vector-Images. Pixabay.com: [online]. [cit. 2021-11-07]. Dostupný pod licencí Public Domain na WWW: &lt;https://pixabay.com/vectors/spotlight-stage-disco-light-304877/&gt;.</a:t>
            </a:r>
            <a:endParaRPr lang="cs-CZ" altLang="cs-CZ"/>
          </a:p>
        </p:txBody>
      </p:sp>
      <p:sp>
        <p:nvSpPr>
          <p:cNvPr id="69635" name="TextovéPole 4"/>
          <p:cNvSpPr txBox="1">
            <a:spLocks noChangeArrowheads="1"/>
          </p:cNvSpPr>
          <p:nvPr/>
        </p:nvSpPr>
        <p:spPr bwMode="auto">
          <a:xfrm>
            <a:off x="3182938" y="1912938"/>
            <a:ext cx="609441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cs-CZ">
                <a:solidFill>
                  <a:srgbClr val="212529"/>
                </a:solidFill>
                <a:latin typeface="Roboto Condensed" pitchFamily="2" charset="0"/>
              </a:rPr>
              <a:t>FELDSTEIN, Scott. flickr.com: </a:t>
            </a:r>
            <a:r>
              <a:rPr lang="en-US" altLang="cs-CZ" i="1">
                <a:solidFill>
                  <a:srgbClr val="212529"/>
                </a:solidFill>
                <a:latin typeface="Roboto Condensed" pitchFamily="2" charset="0"/>
              </a:rPr>
              <a:t>Candle</a:t>
            </a:r>
            <a:r>
              <a:rPr lang="en-US" altLang="cs-CZ">
                <a:solidFill>
                  <a:srgbClr val="212529"/>
                </a:solidFill>
                <a:latin typeface="Roboto Condensed" pitchFamily="2" charset="0"/>
              </a:rPr>
              <a:t> [online]. 2005-11-25 [cit. 2021-11-07]. Dostupný pod licencí </a:t>
            </a:r>
            <a:r>
              <a:rPr lang="en-US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CC-BY</a:t>
            </a:r>
            <a:r>
              <a:rPr lang="en-US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&lt;https://www.flickr.com/photos/scottfeldstein/66666652/&gt;.</a:t>
            </a:r>
            <a:endParaRPr lang="cs-CZ" altLang="cs-CZ"/>
          </a:p>
        </p:txBody>
      </p:sp>
      <p:sp>
        <p:nvSpPr>
          <p:cNvPr id="69636" name="TextovéPole 6"/>
          <p:cNvSpPr txBox="1">
            <a:spLocks noChangeArrowheads="1"/>
          </p:cNvSpPr>
          <p:nvPr/>
        </p:nvSpPr>
        <p:spPr bwMode="auto">
          <a:xfrm>
            <a:off x="3182938" y="2835275"/>
            <a:ext cx="60944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IMAI, Toshiyuki.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TV trouble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2011-01-07 [cit. 2021-11-07].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3"/>
              </a:rPr>
              <a:t>CC-BY-SA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&lt;https://www.flickr.com/photos/matsuyuki/5333035304/&gt;.</a:t>
            </a:r>
            <a:endParaRPr lang="cs-CZ" altLang="cs-CZ"/>
          </a:p>
        </p:txBody>
      </p:sp>
      <p:sp>
        <p:nvSpPr>
          <p:cNvPr id="69637" name="TextovéPole 8"/>
          <p:cNvSpPr txBox="1">
            <a:spLocks noChangeArrowheads="1"/>
          </p:cNvSpPr>
          <p:nvPr/>
        </p:nvSpPr>
        <p:spPr bwMode="auto">
          <a:xfrm>
            <a:off x="3182938" y="3759200"/>
            <a:ext cx="6094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Stones. Pixabay.com: [online]. [cit. 2021-11-07]. Dostupný pod licencí Public Domain na WWW: &lt;https://pixabay.com/photos/fire-flames-wood-fire-glowing-heat-227291/&gt;.</a:t>
            </a:r>
            <a:endParaRPr lang="cs-CZ" altLang="cs-CZ"/>
          </a:p>
        </p:txBody>
      </p:sp>
      <p:sp>
        <p:nvSpPr>
          <p:cNvPr id="69638" name="TextovéPole 10"/>
          <p:cNvSpPr txBox="1">
            <a:spLocks noChangeArrowheads="1"/>
          </p:cNvSpPr>
          <p:nvPr/>
        </p:nvSpPr>
        <p:spPr bwMode="auto">
          <a:xfrm>
            <a:off x="3182938" y="4838700"/>
            <a:ext cx="60944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KELLY, Jim.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Lightning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2008-06-08 [cit. 2021-11-07].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CC-BY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&lt;https://www.flickr.com/photos/pthread/2560287320/&gt;.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1880</TotalTime>
  <Words>3747</Words>
  <Application>Microsoft Office PowerPoint</Application>
  <PresentationFormat>Vlastní</PresentationFormat>
  <Paragraphs>967</Paragraphs>
  <Slides>67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67</vt:i4>
      </vt:variant>
    </vt:vector>
  </HeadingPairs>
  <TitlesOfParts>
    <vt:vector size="74" baseType="lpstr">
      <vt:lpstr>Calibri</vt:lpstr>
      <vt:lpstr>Arial</vt:lpstr>
      <vt:lpstr>Calibri Light</vt:lpstr>
      <vt:lpstr>Ubuntu</vt:lpstr>
      <vt:lpstr>Arial Unicode MS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  <vt:lpstr>Snímek 61</vt:lpstr>
      <vt:lpstr>Snímek 62</vt:lpstr>
      <vt:lpstr>Snímek 63</vt:lpstr>
      <vt:lpstr>Snímek 64</vt:lpstr>
      <vt:lpstr>Snímek 65</vt:lpstr>
      <vt:lpstr>Snímek 66</vt:lpstr>
      <vt:lpstr>Snímek 67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104</cp:revision>
  <dcterms:created xsi:type="dcterms:W3CDTF">2021-11-03T15:16:51Z</dcterms:created>
  <dcterms:modified xsi:type="dcterms:W3CDTF">2021-11-09T08:40:13Z</dcterms:modified>
</cp:coreProperties>
</file>