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65" r:id="rId6"/>
    <p:sldId id="260" r:id="rId7"/>
    <p:sldId id="261" r:id="rId8"/>
    <p:sldId id="262" r:id="rId9"/>
    <p:sldId id="263" r:id="rId10"/>
    <p:sldId id="267" r:id="rId11"/>
    <p:sldId id="268" r:id="rId12"/>
    <p:sldId id="269" r:id="rId13"/>
    <p:sldId id="270" r:id="rId14"/>
    <p:sldId id="271" r:id="rId15"/>
    <p:sldId id="272" r:id="rId16"/>
    <p:sldId id="281" r:id="rId17"/>
    <p:sldId id="282" r:id="rId18"/>
    <p:sldId id="283" r:id="rId19"/>
    <p:sldId id="273" r:id="rId20"/>
    <p:sldId id="275" r:id="rId21"/>
    <p:sldId id="276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77" r:id="rId31"/>
    <p:sldId id="278" r:id="rId32"/>
    <p:sldId id="279" r:id="rId33"/>
    <p:sldId id="301" r:id="rId34"/>
    <p:sldId id="302" r:id="rId35"/>
    <p:sldId id="280" r:id="rId36"/>
    <p:sldId id="284" r:id="rId37"/>
    <p:sldId id="285" r:id="rId38"/>
    <p:sldId id="286" r:id="rId39"/>
    <p:sldId id="296" r:id="rId40"/>
    <p:sldId id="297" r:id="rId41"/>
    <p:sldId id="298" r:id="rId42"/>
    <p:sldId id="299" r:id="rId43"/>
    <p:sldId id="300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2" r:id="rId52"/>
    <p:sldId id="313" r:id="rId53"/>
    <p:sldId id="314" r:id="rId54"/>
    <p:sldId id="315" r:id="rId55"/>
    <p:sldId id="310" r:id="rId56"/>
    <p:sldId id="311" r:id="rId57"/>
    <p:sldId id="316" r:id="rId58"/>
    <p:sldId id="317" r:id="rId59"/>
    <p:sldId id="318" r:id="rId60"/>
    <p:sldId id="323" r:id="rId61"/>
    <p:sldId id="324" r:id="rId62"/>
    <p:sldId id="325" r:id="rId63"/>
    <p:sldId id="326" r:id="rId64"/>
    <p:sldId id="327" r:id="rId65"/>
    <p:sldId id="328" r:id="rId66"/>
    <p:sldId id="329" r:id="rId67"/>
    <p:sldId id="320" r:id="rId68"/>
    <p:sldId id="330" r:id="rId69"/>
    <p:sldId id="331" r:id="rId70"/>
    <p:sldId id="332" r:id="rId71"/>
    <p:sldId id="321" r:id="rId72"/>
    <p:sldId id="322" r:id="rId73"/>
    <p:sldId id="333" r:id="rId74"/>
    <p:sldId id="334" r:id="rId75"/>
    <p:sldId id="335" r:id="rId76"/>
    <p:sldId id="259" r:id="rId77"/>
    <p:sldId id="264" r:id="rId78"/>
    <p:sldId id="274" r:id="rId79"/>
    <p:sldId id="287" r:id="rId80"/>
    <p:sldId id="319" r:id="rId81"/>
  </p:sldIdLst>
  <p:sldSz cx="12192000" cy="6858000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zhanzelin@centrum.cz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6600"/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E9639D4-E3E2-4D34-9284-5A2195B3D0D7}" styleName="Světlý sty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04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34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commentAuthors" Target="commentAuthor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230D-94D0-4D4D-9DF3-9D68EBDF8D60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E1DE27-EFD0-44B7-91E2-C190D4E2083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12911-9277-43BA-9E2B-0978989906C7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F6E2DB-0531-438A-8F09-FD350BA9D8F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AA556-4AA7-4044-BCFF-C25A4022CED4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16F30-4AD2-42D3-9399-86624D51794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8FC03-B625-4179-A649-6715966BD3A2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5B099A-3833-482D-B740-E5F549B524B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82F45-D270-4542-971A-F48AACADEE2B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AAF3BE-0E50-4D36-BF1D-963314DB8B4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71AD29-EB41-4D9F-BE8D-9EB2C0AFB2E0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3CADD-C7CF-4FED-ACE2-E2C1EAB3258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A5A35-95AD-45F0-BDE6-C2EBDC342146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50E40E-92EE-4DA2-BFD6-0B82C0A78A8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E4255-B933-40F7-B8A8-46ECE9D4F761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BFAB1-2B7D-41B4-B62B-868236BE1F3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86960-1A72-4367-AFC3-DBF8657DEA7E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EA9E63-D637-45B9-8E0D-A0FCF9503D3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B9A11-1257-4915-BD92-B6DBBC3D5ED6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26EADD-BDF4-41E2-AF84-9178328628E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008CF-A160-4C98-A71D-8F770626F77B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201E2-880F-40E1-9707-7DB9BD9578A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nadpis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styl.</a:t>
            </a:r>
          </a:p>
        </p:txBody>
      </p:sp>
      <p:sp>
        <p:nvSpPr>
          <p:cNvPr id="1027" name="Zástupný text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Po kliknutí můžete upravovat styly textu v předloze.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EC11D8A-596A-4256-8586-A646DDB34365}" type="datetimeFigureOut">
              <a:rPr lang="cs-CZ"/>
              <a:pPr>
                <a:defRPr/>
              </a:pPr>
              <a:t>24.11.2021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FFA519A1-9008-4F9A-A273-990405CEAC0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gif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hyperlink" Target="http://creativecommons.org/licenses/by-sa/3.0/" TargetMode="External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hyperlink" Target="http://creativecommons.org/licenses/by-sa/4.0/deed.cs" TargetMode="Externa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hyperlink" Target="https://creativecommons.org/licenses/by/3.0/cz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B0F0"/>
            </a:gs>
            <a:gs pos="42999">
              <a:srgbClr val="ABC0E4"/>
            </a:gs>
            <a:gs pos="66000">
              <a:srgbClr val="ABC0E4"/>
            </a:gs>
            <a:gs pos="100000">
              <a:srgbClr val="C7D5E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ovéPole 1"/>
          <p:cNvSpPr txBox="1">
            <a:spLocks noChangeArrowheads="1"/>
          </p:cNvSpPr>
          <p:nvPr/>
        </p:nvSpPr>
        <p:spPr bwMode="auto">
          <a:xfrm>
            <a:off x="3040063" y="2886075"/>
            <a:ext cx="3509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cs-CZ" altLang="cs-CZ" sz="2400"/>
              <a:t>Hravá fyzika pro 8. ročník I</a:t>
            </a:r>
          </a:p>
        </p:txBody>
      </p:sp>
      <p:pic>
        <p:nvPicPr>
          <p:cNvPr id="2051" name="Picture 2" descr="Trai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99563" y="4857750"/>
            <a:ext cx="28575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Flaschenzug Rolle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813"/>
            <a:ext cx="2838450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6" descr="Green Tractor (john Deere)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53550" y="173038"/>
            <a:ext cx="2838450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10" descr="Cooking Pot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94025" y="990600"/>
            <a:ext cx="28384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12" descr="Fire 8 Clip Ar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67613" y="3800475"/>
            <a:ext cx="97155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14" descr="Vehicle Radiator Clip Ar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79000" y="2411413"/>
            <a:ext cx="169862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16" descr="Bucket Clip Ar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76850" y="4622800"/>
            <a:ext cx="177482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641725"/>
            <a:ext cx="476250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2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65988" y="277813"/>
            <a:ext cx="146685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320675" y="133350"/>
            <a:ext cx="116284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Zapiš do notesu definici, kdy těleso koná práci. Proveď kontrolu kliknutím na černý obdélník.</a:t>
            </a:r>
          </a:p>
          <a:p>
            <a:endParaRPr lang="cs-CZ" altLang="cs-CZ" sz="2400"/>
          </a:p>
          <a:p>
            <a:r>
              <a:rPr lang="cs-CZ" altLang="cs-CZ" sz="2400"/>
              <a:t>Práce se koná, jestliže se těleso působením síly pohybuje po nějaké dráze.</a:t>
            </a:r>
          </a:p>
        </p:txBody>
      </p:sp>
      <p:sp>
        <p:nvSpPr>
          <p:cNvPr id="3" name="Obdélník 2"/>
          <p:cNvSpPr/>
          <p:nvPr/>
        </p:nvSpPr>
        <p:spPr>
          <a:xfrm>
            <a:off x="242888" y="660400"/>
            <a:ext cx="9863137" cy="6731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pic>
        <p:nvPicPr>
          <p:cNvPr id="3076" name="Picture 2" descr="Crane Without Load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750" y="4243388"/>
            <a:ext cx="2463800" cy="229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Válec 26"/>
          <p:cNvSpPr/>
          <p:nvPr/>
        </p:nvSpPr>
        <p:spPr>
          <a:xfrm>
            <a:off x="2427288" y="4864100"/>
            <a:ext cx="228600" cy="301625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9" name="Válec 28"/>
          <p:cNvSpPr/>
          <p:nvPr/>
        </p:nvSpPr>
        <p:spPr>
          <a:xfrm>
            <a:off x="2444750" y="6238875"/>
            <a:ext cx="228600" cy="301625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30" name="Přímá spojnice se šipkou 29"/>
          <p:cNvCxnSpPr/>
          <p:nvPr/>
        </p:nvCxnSpPr>
        <p:spPr>
          <a:xfrm flipV="1">
            <a:off x="3030538" y="5102225"/>
            <a:ext cx="0" cy="1438275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0" name="TextovéPole 30"/>
          <p:cNvSpPr txBox="1">
            <a:spLocks noChangeArrowheads="1"/>
          </p:cNvSpPr>
          <p:nvPr/>
        </p:nvSpPr>
        <p:spPr bwMode="auto">
          <a:xfrm>
            <a:off x="3030538" y="5303838"/>
            <a:ext cx="249237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altLang="cs-CZ"/>
          </a:p>
          <a:p>
            <a:r>
              <a:rPr lang="cs-CZ" altLang="cs-CZ"/>
              <a:t>s</a:t>
            </a:r>
          </a:p>
        </p:txBody>
      </p:sp>
      <p:cxnSp>
        <p:nvCxnSpPr>
          <p:cNvPr id="12289" name="Přímá spojnice se šipkou 12288"/>
          <p:cNvCxnSpPr/>
          <p:nvPr/>
        </p:nvCxnSpPr>
        <p:spPr>
          <a:xfrm flipV="1">
            <a:off x="2541588" y="3694113"/>
            <a:ext cx="0" cy="107950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2" name="TextovéPole 12290"/>
          <p:cNvSpPr txBox="1">
            <a:spLocks noChangeArrowheads="1"/>
          </p:cNvSpPr>
          <p:nvPr/>
        </p:nvSpPr>
        <p:spPr bwMode="auto">
          <a:xfrm>
            <a:off x="2655888" y="3606800"/>
            <a:ext cx="2905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F</a:t>
            </a:r>
          </a:p>
        </p:txBody>
      </p:sp>
      <p:pic>
        <p:nvPicPr>
          <p:cNvPr id="3083" name="Picture 4" descr="Man Sitting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7863" y="3736975"/>
            <a:ext cx="180022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6" descr="Tractor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40325" y="5039065"/>
            <a:ext cx="2819400" cy="1143000"/>
          </a:xfrm>
          <a:prstGeom prst="rect">
            <a:avLst/>
          </a:prstGeom>
          <a:noFill/>
          <a:effectLst>
            <a:glow>
              <a:schemeClr val="bg1"/>
            </a:glow>
            <a:outerShdw blurRad="571500" dist="38100" dir="2700000" algn="tl" rotWithShape="0">
              <a:prstClr val="black">
                <a:alpha val="83000"/>
              </a:prstClr>
            </a:outerShdw>
          </a:effectLst>
          <a:scene3d>
            <a:camera prst="orthographicFront"/>
            <a:lightRig rig="glow" dir="t">
              <a:rot lat="0" lon="0" rev="1800000"/>
            </a:lightRig>
          </a:scene3d>
        </p:spPr>
      </p:pic>
      <p:sp>
        <p:nvSpPr>
          <p:cNvPr id="12293" name="Obdélník 12292"/>
          <p:cNvSpPr/>
          <p:nvPr/>
        </p:nvSpPr>
        <p:spPr>
          <a:xfrm>
            <a:off x="5175250" y="6143625"/>
            <a:ext cx="7016750" cy="9525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3086" name="Picture 6" descr="Tractor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51900" y="5165725"/>
            <a:ext cx="2647950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296" name="Přímá spojnice se šipkou 12295"/>
          <p:cNvCxnSpPr/>
          <p:nvPr/>
        </p:nvCxnSpPr>
        <p:spPr>
          <a:xfrm>
            <a:off x="10875963" y="5727700"/>
            <a:ext cx="1157287" cy="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88" name="TextovéPole 12296"/>
          <p:cNvSpPr txBox="1">
            <a:spLocks noChangeArrowheads="1"/>
          </p:cNvSpPr>
          <p:nvPr/>
        </p:nvSpPr>
        <p:spPr bwMode="auto">
          <a:xfrm>
            <a:off x="11742738" y="5267325"/>
            <a:ext cx="2905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F</a:t>
            </a:r>
          </a:p>
        </p:txBody>
      </p:sp>
      <p:cxnSp>
        <p:nvCxnSpPr>
          <p:cNvPr id="12299" name="Přímá spojnice se šipkou 12298"/>
          <p:cNvCxnSpPr/>
          <p:nvPr/>
        </p:nvCxnSpPr>
        <p:spPr>
          <a:xfrm>
            <a:off x="7451725" y="6669088"/>
            <a:ext cx="3424238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0" name="TextovéPole 12299"/>
          <p:cNvSpPr txBox="1">
            <a:spLocks noChangeArrowheads="1"/>
          </p:cNvSpPr>
          <p:nvPr/>
        </p:nvSpPr>
        <p:spPr bwMode="auto">
          <a:xfrm>
            <a:off x="9023350" y="6269038"/>
            <a:ext cx="2746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s</a:t>
            </a:r>
          </a:p>
        </p:txBody>
      </p:sp>
      <p:cxnSp>
        <p:nvCxnSpPr>
          <p:cNvPr id="12302" name="Přímá spojnice se šipkou 12301"/>
          <p:cNvCxnSpPr>
            <a:cxnSpLocks/>
            <a:endCxn id="0" idx="2"/>
          </p:cNvCxnSpPr>
          <p:nvPr/>
        </p:nvCxnSpPr>
        <p:spPr>
          <a:xfrm>
            <a:off x="4117975" y="5014913"/>
            <a:ext cx="0" cy="157956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2" name="TextovéPole 12302"/>
          <p:cNvSpPr txBox="1">
            <a:spLocks noChangeArrowheads="1"/>
          </p:cNvSpPr>
          <p:nvPr/>
        </p:nvSpPr>
        <p:spPr bwMode="auto">
          <a:xfrm>
            <a:off x="4103688" y="5702300"/>
            <a:ext cx="4619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i="1">
                <a:solidFill>
                  <a:schemeClr val="bg1"/>
                </a:solidFill>
              </a:rPr>
              <a:t>F g</a:t>
            </a:r>
          </a:p>
        </p:txBody>
      </p:sp>
      <p:sp>
        <p:nvSpPr>
          <p:cNvPr id="3093" name="TextovéPole 12304"/>
          <p:cNvSpPr txBox="1">
            <a:spLocks noChangeArrowheads="1"/>
          </p:cNvSpPr>
          <p:nvPr/>
        </p:nvSpPr>
        <p:spPr bwMode="auto">
          <a:xfrm>
            <a:off x="242888" y="1477963"/>
            <a:ext cx="99139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Označ kliknutím </a:t>
            </a:r>
            <a:r>
              <a:rPr lang="cs-CZ" altLang="cs-CZ" sz="2400" dirty="0" smtClean="0"/>
              <a:t>varianty, </a:t>
            </a:r>
            <a:r>
              <a:rPr lang="cs-CZ" altLang="cs-CZ" sz="2400" dirty="0"/>
              <a:t>kdy se koná práce. Správná varianta se označí zeleně.</a:t>
            </a:r>
          </a:p>
        </p:txBody>
      </p:sp>
      <p:pic>
        <p:nvPicPr>
          <p:cNvPr id="3094" name="Picture 8" descr="Businessman Cartoon Clip Ar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321925" y="1828800"/>
            <a:ext cx="1000125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7" name="Ovál 12306"/>
          <p:cNvSpPr/>
          <p:nvPr/>
        </p:nvSpPr>
        <p:spPr>
          <a:xfrm>
            <a:off x="293688" y="4206875"/>
            <a:ext cx="1000125" cy="95885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53" name="Ovál 52"/>
          <p:cNvSpPr/>
          <p:nvPr/>
        </p:nvSpPr>
        <p:spPr>
          <a:xfrm>
            <a:off x="3717925" y="2655888"/>
            <a:ext cx="1000125" cy="95885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54" name="Ovál 53"/>
          <p:cNvSpPr/>
          <p:nvPr/>
        </p:nvSpPr>
        <p:spPr>
          <a:xfrm>
            <a:off x="8551863" y="4294188"/>
            <a:ext cx="1000125" cy="95885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55" name="Ovál 54"/>
          <p:cNvSpPr/>
          <p:nvPr/>
        </p:nvSpPr>
        <p:spPr>
          <a:xfrm>
            <a:off x="9017000" y="2311400"/>
            <a:ext cx="1000125" cy="95885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>
                <a:solidFill>
                  <a:schemeClr val="tx1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3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0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1"/>
          <p:cNvSpPr txBox="1">
            <a:spLocks noChangeArrowheads="1"/>
          </p:cNvSpPr>
          <p:nvPr/>
        </p:nvSpPr>
        <p:spPr bwMode="auto">
          <a:xfrm>
            <a:off x="430213" y="63500"/>
            <a:ext cx="8683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doplň text  a proveď kontrolu kliknutím na černý obdélník.</a:t>
            </a:r>
          </a:p>
        </p:txBody>
      </p:sp>
      <p:sp>
        <p:nvSpPr>
          <p:cNvPr id="4099" name="TextovéPole 2"/>
          <p:cNvSpPr txBox="1">
            <a:spLocks noChangeArrowheads="1"/>
          </p:cNvSpPr>
          <p:nvPr/>
        </p:nvSpPr>
        <p:spPr bwMode="auto">
          <a:xfrm>
            <a:off x="430213" y="525463"/>
            <a:ext cx="105949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Práce je fyzikální …………………značí se písmenem ………………a jednotkou je………………</a:t>
            </a:r>
          </a:p>
        </p:txBody>
      </p:sp>
      <p:sp>
        <p:nvSpPr>
          <p:cNvPr id="4100" name="TextovéPole 3"/>
          <p:cNvSpPr txBox="1">
            <a:spLocks noChangeArrowheads="1"/>
          </p:cNvSpPr>
          <p:nvPr/>
        </p:nvSpPr>
        <p:spPr bwMode="auto">
          <a:xfrm>
            <a:off x="430213" y="1217613"/>
            <a:ext cx="105949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Práce je fyzikální …………………značí se písmenem ………………a jednotkou je………………</a:t>
            </a:r>
          </a:p>
        </p:txBody>
      </p:sp>
      <p:sp>
        <p:nvSpPr>
          <p:cNvPr id="4101" name="TextovéPole 4"/>
          <p:cNvSpPr txBox="1">
            <a:spLocks noChangeArrowheads="1"/>
          </p:cNvSpPr>
          <p:nvPr/>
        </p:nvSpPr>
        <p:spPr bwMode="auto">
          <a:xfrm>
            <a:off x="2798763" y="1106488"/>
            <a:ext cx="11255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veličina</a:t>
            </a:r>
          </a:p>
        </p:txBody>
      </p:sp>
      <p:sp>
        <p:nvSpPr>
          <p:cNvPr id="4102" name="TextovéPole 5"/>
          <p:cNvSpPr txBox="1">
            <a:spLocks noChangeArrowheads="1"/>
          </p:cNvSpPr>
          <p:nvPr/>
        </p:nvSpPr>
        <p:spPr bwMode="auto">
          <a:xfrm>
            <a:off x="6858000" y="1098550"/>
            <a:ext cx="4587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W</a:t>
            </a:r>
          </a:p>
        </p:txBody>
      </p:sp>
      <p:sp>
        <p:nvSpPr>
          <p:cNvPr id="4103" name="TextovéPole 6"/>
          <p:cNvSpPr txBox="1">
            <a:spLocks noChangeArrowheads="1"/>
          </p:cNvSpPr>
          <p:nvPr/>
        </p:nvSpPr>
        <p:spPr bwMode="auto">
          <a:xfrm>
            <a:off x="9875838" y="1106488"/>
            <a:ext cx="5064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1 J</a:t>
            </a:r>
          </a:p>
        </p:txBody>
      </p:sp>
      <p:sp>
        <p:nvSpPr>
          <p:cNvPr id="8" name="Obdélník 7"/>
          <p:cNvSpPr/>
          <p:nvPr/>
        </p:nvSpPr>
        <p:spPr>
          <a:xfrm>
            <a:off x="430213" y="987425"/>
            <a:ext cx="11331575" cy="9239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4105" name="TextovéPole 8"/>
          <p:cNvSpPr txBox="1">
            <a:spLocks noChangeArrowheads="1"/>
          </p:cNvSpPr>
          <p:nvPr/>
        </p:nvSpPr>
        <p:spPr bwMode="auto">
          <a:xfrm>
            <a:off x="501650" y="2006600"/>
            <a:ext cx="45926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Doplň kliknutím správnou  hodnotu</a:t>
            </a:r>
          </a:p>
        </p:txBody>
      </p:sp>
      <p:sp>
        <p:nvSpPr>
          <p:cNvPr id="4106" name="TextovéPole 9"/>
          <p:cNvSpPr txBox="1">
            <a:spLocks noChangeArrowheads="1"/>
          </p:cNvSpPr>
          <p:nvPr/>
        </p:nvSpPr>
        <p:spPr bwMode="auto">
          <a:xfrm>
            <a:off x="501650" y="2947988"/>
            <a:ext cx="2092325" cy="460375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 kJ ………………J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904875" y="3924300"/>
            <a:ext cx="876300" cy="461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1 000</a:t>
            </a:r>
          </a:p>
        </p:txBody>
      </p:sp>
      <p:grpSp>
        <p:nvGrpSpPr>
          <p:cNvPr id="4108" name="Skupina 14"/>
          <p:cNvGrpSpPr>
            <a:grpSpLocks/>
          </p:cNvGrpSpPr>
          <p:nvPr/>
        </p:nvGrpSpPr>
        <p:grpSpPr bwMode="auto">
          <a:xfrm>
            <a:off x="925513" y="4765675"/>
            <a:ext cx="1411287" cy="487363"/>
            <a:chOff x="2287243" y="4800321"/>
            <a:chExt cx="1410964" cy="487410"/>
          </a:xfrm>
        </p:grpSpPr>
        <p:sp>
          <p:nvSpPr>
            <p:cNvPr id="14" name="Obdélník 13"/>
            <p:cNvSpPr/>
            <p:nvPr/>
          </p:nvSpPr>
          <p:spPr>
            <a:xfrm>
              <a:off x="2287243" y="4800321"/>
              <a:ext cx="1410964" cy="46200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pic>
          <p:nvPicPr>
            <p:cNvPr id="4135" name="Picture 2" descr="Crying Smiley Clip Art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754981" y="4812243"/>
              <a:ext cx="475488" cy="4754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09" name="Skupina 17"/>
          <p:cNvGrpSpPr>
            <a:grpSpLocks/>
          </p:cNvGrpSpPr>
          <p:nvPr/>
        </p:nvGrpSpPr>
        <p:grpSpPr bwMode="auto">
          <a:xfrm>
            <a:off x="904875" y="5576888"/>
            <a:ext cx="1431925" cy="476250"/>
            <a:chOff x="2287243" y="4784316"/>
            <a:chExt cx="1410964" cy="477670"/>
          </a:xfrm>
        </p:grpSpPr>
        <p:sp>
          <p:nvSpPr>
            <p:cNvPr id="19" name="Obdélník 18"/>
            <p:cNvSpPr/>
            <p:nvPr/>
          </p:nvSpPr>
          <p:spPr>
            <a:xfrm>
              <a:off x="2287243" y="4800238"/>
              <a:ext cx="1410964" cy="46174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pic>
          <p:nvPicPr>
            <p:cNvPr id="4133" name="Picture 2" descr="Crying Smiley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775826" y="4784316"/>
              <a:ext cx="475488" cy="4754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10" name="Skupina 20"/>
          <p:cNvGrpSpPr>
            <a:grpSpLocks/>
          </p:cNvGrpSpPr>
          <p:nvPr/>
        </p:nvGrpSpPr>
        <p:grpSpPr bwMode="auto">
          <a:xfrm>
            <a:off x="4013200" y="4710113"/>
            <a:ext cx="1411288" cy="461962"/>
            <a:chOff x="2287243" y="4800321"/>
            <a:chExt cx="1410964" cy="461665"/>
          </a:xfrm>
        </p:grpSpPr>
        <p:sp>
          <p:nvSpPr>
            <p:cNvPr id="22" name="Obdélník 21"/>
            <p:cNvSpPr/>
            <p:nvPr/>
          </p:nvSpPr>
          <p:spPr>
            <a:xfrm>
              <a:off x="2287243" y="4800321"/>
              <a:ext cx="1410964" cy="46166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pic>
          <p:nvPicPr>
            <p:cNvPr id="4131" name="Picture 2" descr="Crying Smiley Clip Ar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754981" y="4827136"/>
              <a:ext cx="422928" cy="4229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11" name="Skupina 23"/>
          <p:cNvGrpSpPr>
            <a:grpSpLocks/>
          </p:cNvGrpSpPr>
          <p:nvPr/>
        </p:nvGrpSpPr>
        <p:grpSpPr bwMode="auto">
          <a:xfrm>
            <a:off x="7364413" y="4691063"/>
            <a:ext cx="1411287" cy="461962"/>
            <a:chOff x="2287243" y="4800321"/>
            <a:chExt cx="1410964" cy="461665"/>
          </a:xfrm>
        </p:grpSpPr>
        <p:sp>
          <p:nvSpPr>
            <p:cNvPr id="25" name="Obdélník 24"/>
            <p:cNvSpPr/>
            <p:nvPr/>
          </p:nvSpPr>
          <p:spPr>
            <a:xfrm>
              <a:off x="2287243" y="4800321"/>
              <a:ext cx="1410964" cy="46166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pic>
          <p:nvPicPr>
            <p:cNvPr id="4129" name="Picture 2" descr="Crying Smiley Clip Art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54981" y="4835986"/>
              <a:ext cx="414077" cy="414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12" name="Skupina 26"/>
          <p:cNvGrpSpPr>
            <a:grpSpLocks/>
          </p:cNvGrpSpPr>
          <p:nvPr/>
        </p:nvGrpSpPr>
        <p:grpSpPr bwMode="auto">
          <a:xfrm>
            <a:off x="7296150" y="3898900"/>
            <a:ext cx="1411288" cy="461963"/>
            <a:chOff x="2287243" y="4800321"/>
            <a:chExt cx="1410964" cy="461665"/>
          </a:xfrm>
        </p:grpSpPr>
        <p:sp>
          <p:nvSpPr>
            <p:cNvPr id="28" name="Obdélník 27"/>
            <p:cNvSpPr/>
            <p:nvPr/>
          </p:nvSpPr>
          <p:spPr>
            <a:xfrm>
              <a:off x="2287243" y="4800321"/>
              <a:ext cx="1410964" cy="46166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pic>
          <p:nvPicPr>
            <p:cNvPr id="4127" name="Picture 2" descr="Crying Smiley Clip Art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754981" y="4834222"/>
              <a:ext cx="415841" cy="4158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904875" y="4749800"/>
            <a:ext cx="1411288" cy="461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1 000 000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904875" y="5618163"/>
            <a:ext cx="1431925" cy="461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100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3814763" y="2955925"/>
            <a:ext cx="2709862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400" dirty="0"/>
              <a:t>1 MJ ……………………J</a:t>
            </a:r>
          </a:p>
        </p:txBody>
      </p:sp>
      <p:sp>
        <p:nvSpPr>
          <p:cNvPr id="31" name="TextovéPole 30"/>
          <p:cNvSpPr txBox="1">
            <a:spLocks noChangeArrowheads="1"/>
          </p:cNvSpPr>
          <p:nvPr/>
        </p:nvSpPr>
        <p:spPr bwMode="auto">
          <a:xfrm>
            <a:off x="3986213" y="5637213"/>
            <a:ext cx="1411287" cy="461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1 000 000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7086600" y="2947988"/>
            <a:ext cx="3005138" cy="4603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400" dirty="0"/>
              <a:t>1 MJ …………………….. </a:t>
            </a:r>
            <a:r>
              <a:rPr lang="cs-CZ" sz="2400" dirty="0" err="1"/>
              <a:t>kJ</a:t>
            </a:r>
            <a:endParaRPr lang="cs-CZ" sz="2400" dirty="0"/>
          </a:p>
        </p:txBody>
      </p:sp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3997325" y="4710113"/>
            <a:ext cx="1463675" cy="461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1 000</a:t>
            </a:r>
          </a:p>
        </p:txBody>
      </p:sp>
      <p:grpSp>
        <p:nvGrpSpPr>
          <p:cNvPr id="4119" name="Skupina 34"/>
          <p:cNvGrpSpPr>
            <a:grpSpLocks/>
          </p:cNvGrpSpPr>
          <p:nvPr/>
        </p:nvGrpSpPr>
        <p:grpSpPr bwMode="auto">
          <a:xfrm>
            <a:off x="4013200" y="3854450"/>
            <a:ext cx="1411288" cy="461963"/>
            <a:chOff x="2287243" y="4800321"/>
            <a:chExt cx="1410964" cy="461665"/>
          </a:xfrm>
        </p:grpSpPr>
        <p:sp>
          <p:nvSpPr>
            <p:cNvPr id="36" name="Obdélník 35"/>
            <p:cNvSpPr/>
            <p:nvPr/>
          </p:nvSpPr>
          <p:spPr>
            <a:xfrm>
              <a:off x="2287243" y="4800321"/>
              <a:ext cx="1410964" cy="461665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pic>
          <p:nvPicPr>
            <p:cNvPr id="4125" name="Picture 2" descr="Crying Smiley Clip Ar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754981" y="4827136"/>
              <a:ext cx="422928" cy="4229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4" name="TextovéPole 33"/>
          <p:cNvSpPr txBox="1">
            <a:spLocks noChangeArrowheads="1"/>
          </p:cNvSpPr>
          <p:nvPr/>
        </p:nvSpPr>
        <p:spPr bwMode="auto">
          <a:xfrm>
            <a:off x="4013200" y="3857625"/>
            <a:ext cx="1431925" cy="461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100</a:t>
            </a:r>
          </a:p>
        </p:txBody>
      </p:sp>
      <p:sp>
        <p:nvSpPr>
          <p:cNvPr id="41" name="TextovéPole 40"/>
          <p:cNvSpPr txBox="1">
            <a:spLocks noChangeArrowheads="1"/>
          </p:cNvSpPr>
          <p:nvPr/>
        </p:nvSpPr>
        <p:spPr bwMode="auto">
          <a:xfrm>
            <a:off x="7316788" y="3884613"/>
            <a:ext cx="1431925" cy="461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100</a:t>
            </a:r>
          </a:p>
        </p:txBody>
      </p:sp>
      <p:sp>
        <p:nvSpPr>
          <p:cNvPr id="42" name="TextovéPole 41"/>
          <p:cNvSpPr txBox="1">
            <a:spLocks noChangeArrowheads="1"/>
          </p:cNvSpPr>
          <p:nvPr/>
        </p:nvSpPr>
        <p:spPr bwMode="auto">
          <a:xfrm>
            <a:off x="7367588" y="4699000"/>
            <a:ext cx="1411287" cy="4603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1 000 000</a:t>
            </a:r>
          </a:p>
        </p:txBody>
      </p:sp>
      <p:sp>
        <p:nvSpPr>
          <p:cNvPr id="43" name="TextovéPole 42"/>
          <p:cNvSpPr txBox="1">
            <a:spLocks noChangeArrowheads="1"/>
          </p:cNvSpPr>
          <p:nvPr/>
        </p:nvSpPr>
        <p:spPr bwMode="auto">
          <a:xfrm>
            <a:off x="7337425" y="5592763"/>
            <a:ext cx="1465263" cy="461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1 000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2.96296E-6 L 0.02408 -0.155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" y="-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4.44444E-6 L 0.05572 -0.3995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0.04818 -0.39699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" y="-1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13" grpId="0" animBg="1"/>
      <p:bldP spid="31" grpId="0" animBg="1"/>
      <p:bldP spid="33" grpId="0" animBg="1"/>
      <p:bldP spid="34" grpId="0" animBg="1"/>
      <p:bldP spid="41" grpId="0" animBg="1"/>
      <p:bldP spid="42" grpId="0" animBg="1"/>
      <p:bldP spid="4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ovéPole 1"/>
          <p:cNvSpPr txBox="1">
            <a:spLocks noChangeArrowheads="1"/>
          </p:cNvSpPr>
          <p:nvPr/>
        </p:nvSpPr>
        <p:spPr bwMode="auto">
          <a:xfrm>
            <a:off x="593725" y="382588"/>
            <a:ext cx="9277350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si opiš zadání a označ slovy veličiny použité pro výpočet práce.</a:t>
            </a:r>
          </a:p>
          <a:p>
            <a:endParaRPr lang="cs-CZ" altLang="cs-CZ" sz="2400"/>
          </a:p>
          <a:p>
            <a:r>
              <a:rPr lang="cs-CZ" altLang="cs-CZ" sz="2400"/>
              <a:t>m …………………………………………… v jednotkách ………………………….</a:t>
            </a:r>
          </a:p>
          <a:p>
            <a:endParaRPr lang="cs-CZ" altLang="cs-CZ" sz="2400"/>
          </a:p>
          <a:p>
            <a:r>
              <a:rPr lang="cs-CZ" altLang="cs-CZ" sz="2400"/>
              <a:t>s …………………………………………….. v jednotkách ………………………….</a:t>
            </a:r>
          </a:p>
          <a:p>
            <a:endParaRPr lang="cs-CZ" altLang="cs-CZ" sz="2400"/>
          </a:p>
          <a:p>
            <a:r>
              <a:rPr lang="cs-CZ" altLang="cs-CZ" sz="2400"/>
              <a:t>g ………………………………………………g = ………………………………………..</a:t>
            </a:r>
          </a:p>
        </p:txBody>
      </p:sp>
      <p:sp>
        <p:nvSpPr>
          <p:cNvPr id="5123" name="TextovéPole 2"/>
          <p:cNvSpPr txBox="1">
            <a:spLocks noChangeArrowheads="1"/>
          </p:cNvSpPr>
          <p:nvPr/>
        </p:nvSpPr>
        <p:spPr bwMode="auto">
          <a:xfrm>
            <a:off x="593725" y="3309938"/>
            <a:ext cx="9228138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m …hmotnost………………………………v jednotkách………kg …………</a:t>
            </a:r>
          </a:p>
          <a:p>
            <a:endParaRPr lang="cs-CZ" altLang="cs-CZ" sz="2400"/>
          </a:p>
          <a:p>
            <a:r>
              <a:rPr lang="cs-CZ" altLang="cs-CZ" sz="2400"/>
              <a:t>s … dráha……………………………………  v jednotkách ……m…………………….</a:t>
            </a:r>
          </a:p>
          <a:p>
            <a:endParaRPr lang="cs-CZ" altLang="cs-CZ" sz="2400"/>
          </a:p>
          <a:p>
            <a:r>
              <a:rPr lang="cs-CZ" altLang="cs-CZ" sz="2400"/>
              <a:t>g …gravitační síla…………………………g = ……10 N /kg…………………………………..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08000" y="3868738"/>
            <a:ext cx="9472613" cy="25479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4763" y="-109538"/>
            <a:ext cx="14568487" cy="337978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-33338" y="2730500"/>
            <a:ext cx="14570076" cy="2752725"/>
          </a:xfrm>
          <a:custGeom>
            <a:avLst/>
            <a:gdLst>
              <a:gd name="connsiteX0" fmla="*/ 0 w 12191999"/>
              <a:gd name="connsiteY0" fmla="*/ 0 h 2710553"/>
              <a:gd name="connsiteX1" fmla="*/ 12191999 w 12191999"/>
              <a:gd name="connsiteY1" fmla="*/ 0 h 2710553"/>
              <a:gd name="connsiteX2" fmla="*/ 12191999 w 12191999"/>
              <a:gd name="connsiteY2" fmla="*/ 2710553 h 2710553"/>
              <a:gd name="connsiteX3" fmla="*/ 0 w 12191999"/>
              <a:gd name="connsiteY3" fmla="*/ 2710553 h 2710553"/>
              <a:gd name="connsiteX4" fmla="*/ 0 w 12191999"/>
              <a:gd name="connsiteY4" fmla="*/ 0 h 2710553"/>
              <a:gd name="connsiteX0" fmla="*/ 0 w 12191999"/>
              <a:gd name="connsiteY0" fmla="*/ 58 h 2710611"/>
              <a:gd name="connsiteX1" fmla="*/ 1582994 w 12191999"/>
              <a:gd name="connsiteY1" fmla="*/ 531000 h 2710611"/>
              <a:gd name="connsiteX2" fmla="*/ 12191999 w 12191999"/>
              <a:gd name="connsiteY2" fmla="*/ 58 h 2710611"/>
              <a:gd name="connsiteX3" fmla="*/ 12191999 w 12191999"/>
              <a:gd name="connsiteY3" fmla="*/ 2710611 h 2710611"/>
              <a:gd name="connsiteX4" fmla="*/ 0 w 12191999"/>
              <a:gd name="connsiteY4" fmla="*/ 2710611 h 2710611"/>
              <a:gd name="connsiteX5" fmla="*/ 0 w 12191999"/>
              <a:gd name="connsiteY5" fmla="*/ 58 h 2710611"/>
              <a:gd name="connsiteX0" fmla="*/ 0 w 12191999"/>
              <a:gd name="connsiteY0" fmla="*/ 176980 h 2887533"/>
              <a:gd name="connsiteX1" fmla="*/ 1582994 w 12191999"/>
              <a:gd name="connsiteY1" fmla="*/ 707922 h 2887533"/>
              <a:gd name="connsiteX2" fmla="*/ 4650658 w 12191999"/>
              <a:gd name="connsiteY2" fmla="*/ 0 h 2887533"/>
              <a:gd name="connsiteX3" fmla="*/ 12191999 w 12191999"/>
              <a:gd name="connsiteY3" fmla="*/ 176980 h 2887533"/>
              <a:gd name="connsiteX4" fmla="*/ 12191999 w 12191999"/>
              <a:gd name="connsiteY4" fmla="*/ 2887533 h 2887533"/>
              <a:gd name="connsiteX5" fmla="*/ 0 w 12191999"/>
              <a:gd name="connsiteY5" fmla="*/ 2887533 h 2887533"/>
              <a:gd name="connsiteX6" fmla="*/ 0 w 12191999"/>
              <a:gd name="connsiteY6" fmla="*/ 176980 h 2887533"/>
              <a:gd name="connsiteX0" fmla="*/ 0 w 12191999"/>
              <a:gd name="connsiteY0" fmla="*/ 658903 h 3369456"/>
              <a:gd name="connsiteX1" fmla="*/ 1582994 w 12191999"/>
              <a:gd name="connsiteY1" fmla="*/ 1189845 h 3369456"/>
              <a:gd name="connsiteX2" fmla="*/ 4650658 w 12191999"/>
              <a:gd name="connsiteY2" fmla="*/ 481923 h 3369456"/>
              <a:gd name="connsiteX3" fmla="*/ 6617110 w 12191999"/>
              <a:gd name="connsiteY3" fmla="*/ 142 h 3369456"/>
              <a:gd name="connsiteX4" fmla="*/ 12191999 w 12191999"/>
              <a:gd name="connsiteY4" fmla="*/ 658903 h 3369456"/>
              <a:gd name="connsiteX5" fmla="*/ 12191999 w 12191999"/>
              <a:gd name="connsiteY5" fmla="*/ 3369456 h 3369456"/>
              <a:gd name="connsiteX6" fmla="*/ 0 w 12191999"/>
              <a:gd name="connsiteY6" fmla="*/ 3369456 h 3369456"/>
              <a:gd name="connsiteX7" fmla="*/ 0 w 12191999"/>
              <a:gd name="connsiteY7" fmla="*/ 658903 h 3369456"/>
              <a:gd name="connsiteX0" fmla="*/ 0 w 12191999"/>
              <a:gd name="connsiteY0" fmla="*/ 705471 h 3416024"/>
              <a:gd name="connsiteX1" fmla="*/ 1582994 w 12191999"/>
              <a:gd name="connsiteY1" fmla="*/ 1236413 h 3416024"/>
              <a:gd name="connsiteX2" fmla="*/ 4650658 w 12191999"/>
              <a:gd name="connsiteY2" fmla="*/ 528491 h 3416024"/>
              <a:gd name="connsiteX3" fmla="*/ 5152103 w 12191999"/>
              <a:gd name="connsiteY3" fmla="*/ 56542 h 3416024"/>
              <a:gd name="connsiteX4" fmla="*/ 6617110 w 12191999"/>
              <a:gd name="connsiteY4" fmla="*/ 46710 h 3416024"/>
              <a:gd name="connsiteX5" fmla="*/ 12191999 w 12191999"/>
              <a:gd name="connsiteY5" fmla="*/ 705471 h 3416024"/>
              <a:gd name="connsiteX6" fmla="*/ 12191999 w 12191999"/>
              <a:gd name="connsiteY6" fmla="*/ 3416024 h 3416024"/>
              <a:gd name="connsiteX7" fmla="*/ 0 w 12191999"/>
              <a:gd name="connsiteY7" fmla="*/ 3416024 h 3416024"/>
              <a:gd name="connsiteX8" fmla="*/ 0 w 12191999"/>
              <a:gd name="connsiteY8" fmla="*/ 705471 h 3416024"/>
              <a:gd name="connsiteX0" fmla="*/ 0 w 12191999"/>
              <a:gd name="connsiteY0" fmla="*/ 705471 h 3416024"/>
              <a:gd name="connsiteX1" fmla="*/ 1582994 w 12191999"/>
              <a:gd name="connsiteY1" fmla="*/ 1236413 h 3416024"/>
              <a:gd name="connsiteX2" fmla="*/ 4375355 w 12191999"/>
              <a:gd name="connsiteY2" fmla="*/ 253188 h 3416024"/>
              <a:gd name="connsiteX3" fmla="*/ 5152103 w 12191999"/>
              <a:gd name="connsiteY3" fmla="*/ 56542 h 3416024"/>
              <a:gd name="connsiteX4" fmla="*/ 6617110 w 12191999"/>
              <a:gd name="connsiteY4" fmla="*/ 46710 h 3416024"/>
              <a:gd name="connsiteX5" fmla="*/ 12191999 w 12191999"/>
              <a:gd name="connsiteY5" fmla="*/ 705471 h 3416024"/>
              <a:gd name="connsiteX6" fmla="*/ 12191999 w 12191999"/>
              <a:gd name="connsiteY6" fmla="*/ 3416024 h 3416024"/>
              <a:gd name="connsiteX7" fmla="*/ 0 w 12191999"/>
              <a:gd name="connsiteY7" fmla="*/ 3416024 h 3416024"/>
              <a:gd name="connsiteX8" fmla="*/ 0 w 12191999"/>
              <a:gd name="connsiteY8" fmla="*/ 705471 h 3416024"/>
              <a:gd name="connsiteX0" fmla="*/ 0 w 12191999"/>
              <a:gd name="connsiteY0" fmla="*/ 699613 h 3410166"/>
              <a:gd name="connsiteX1" fmla="*/ 1582994 w 12191999"/>
              <a:gd name="connsiteY1" fmla="*/ 1230555 h 3410166"/>
              <a:gd name="connsiteX2" fmla="*/ 4375355 w 12191999"/>
              <a:gd name="connsiteY2" fmla="*/ 247330 h 3410166"/>
              <a:gd name="connsiteX3" fmla="*/ 5152103 w 12191999"/>
              <a:gd name="connsiteY3" fmla="*/ 50684 h 3410166"/>
              <a:gd name="connsiteX4" fmla="*/ 6617110 w 12191999"/>
              <a:gd name="connsiteY4" fmla="*/ 40852 h 3410166"/>
              <a:gd name="connsiteX5" fmla="*/ 9094839 w 12191999"/>
              <a:gd name="connsiteY5" fmla="*/ 886426 h 3410166"/>
              <a:gd name="connsiteX6" fmla="*/ 12191999 w 12191999"/>
              <a:gd name="connsiteY6" fmla="*/ 699613 h 3410166"/>
              <a:gd name="connsiteX7" fmla="*/ 12191999 w 12191999"/>
              <a:gd name="connsiteY7" fmla="*/ 3410166 h 3410166"/>
              <a:gd name="connsiteX8" fmla="*/ 0 w 12191999"/>
              <a:gd name="connsiteY8" fmla="*/ 3410166 h 3410166"/>
              <a:gd name="connsiteX9" fmla="*/ 0 w 12191999"/>
              <a:gd name="connsiteY9" fmla="*/ 699613 h 3410166"/>
              <a:gd name="connsiteX0" fmla="*/ 0 w 12191999"/>
              <a:gd name="connsiteY0" fmla="*/ 660798 h 3371351"/>
              <a:gd name="connsiteX1" fmla="*/ 1582994 w 12191999"/>
              <a:gd name="connsiteY1" fmla="*/ 1191740 h 3371351"/>
              <a:gd name="connsiteX2" fmla="*/ 4375355 w 12191999"/>
              <a:gd name="connsiteY2" fmla="*/ 208515 h 3371351"/>
              <a:gd name="connsiteX3" fmla="*/ 5456903 w 12191999"/>
              <a:gd name="connsiteY3" fmla="*/ 631301 h 3371351"/>
              <a:gd name="connsiteX4" fmla="*/ 6617110 w 12191999"/>
              <a:gd name="connsiteY4" fmla="*/ 2037 h 3371351"/>
              <a:gd name="connsiteX5" fmla="*/ 9094839 w 12191999"/>
              <a:gd name="connsiteY5" fmla="*/ 847611 h 3371351"/>
              <a:gd name="connsiteX6" fmla="*/ 12191999 w 12191999"/>
              <a:gd name="connsiteY6" fmla="*/ 660798 h 3371351"/>
              <a:gd name="connsiteX7" fmla="*/ 12191999 w 12191999"/>
              <a:gd name="connsiteY7" fmla="*/ 3371351 h 3371351"/>
              <a:gd name="connsiteX8" fmla="*/ 0 w 12191999"/>
              <a:gd name="connsiteY8" fmla="*/ 3371351 h 3371351"/>
              <a:gd name="connsiteX9" fmla="*/ 0 w 12191999"/>
              <a:gd name="connsiteY9" fmla="*/ 660798 h 3371351"/>
              <a:gd name="connsiteX0" fmla="*/ 0 w 12191999"/>
              <a:gd name="connsiteY0" fmla="*/ 473723 h 3184276"/>
              <a:gd name="connsiteX1" fmla="*/ 1582994 w 12191999"/>
              <a:gd name="connsiteY1" fmla="*/ 1004665 h 3184276"/>
              <a:gd name="connsiteX2" fmla="*/ 4375355 w 12191999"/>
              <a:gd name="connsiteY2" fmla="*/ 21440 h 3184276"/>
              <a:gd name="connsiteX3" fmla="*/ 5456903 w 12191999"/>
              <a:gd name="connsiteY3" fmla="*/ 444226 h 3184276"/>
              <a:gd name="connsiteX4" fmla="*/ 7698659 w 12191999"/>
              <a:gd name="connsiteY4" fmla="*/ 729362 h 3184276"/>
              <a:gd name="connsiteX5" fmla="*/ 9094839 w 12191999"/>
              <a:gd name="connsiteY5" fmla="*/ 660536 h 3184276"/>
              <a:gd name="connsiteX6" fmla="*/ 12191999 w 12191999"/>
              <a:gd name="connsiteY6" fmla="*/ 473723 h 3184276"/>
              <a:gd name="connsiteX7" fmla="*/ 12191999 w 12191999"/>
              <a:gd name="connsiteY7" fmla="*/ 3184276 h 3184276"/>
              <a:gd name="connsiteX8" fmla="*/ 0 w 12191999"/>
              <a:gd name="connsiteY8" fmla="*/ 3184276 h 3184276"/>
              <a:gd name="connsiteX9" fmla="*/ 0 w 12191999"/>
              <a:gd name="connsiteY9" fmla="*/ 473723 h 3184276"/>
              <a:gd name="connsiteX0" fmla="*/ 0 w 12191999"/>
              <a:gd name="connsiteY0" fmla="*/ 42219 h 2752772"/>
              <a:gd name="connsiteX1" fmla="*/ 1582994 w 12191999"/>
              <a:gd name="connsiteY1" fmla="*/ 573161 h 2752772"/>
              <a:gd name="connsiteX2" fmla="*/ 4129549 w 12191999"/>
              <a:gd name="connsiteY2" fmla="*/ 71716 h 2752772"/>
              <a:gd name="connsiteX3" fmla="*/ 5456903 w 12191999"/>
              <a:gd name="connsiteY3" fmla="*/ 12722 h 2752772"/>
              <a:gd name="connsiteX4" fmla="*/ 7698659 w 12191999"/>
              <a:gd name="connsiteY4" fmla="*/ 297858 h 2752772"/>
              <a:gd name="connsiteX5" fmla="*/ 9094839 w 12191999"/>
              <a:gd name="connsiteY5" fmla="*/ 229032 h 2752772"/>
              <a:gd name="connsiteX6" fmla="*/ 12191999 w 12191999"/>
              <a:gd name="connsiteY6" fmla="*/ 42219 h 2752772"/>
              <a:gd name="connsiteX7" fmla="*/ 12191999 w 12191999"/>
              <a:gd name="connsiteY7" fmla="*/ 2752772 h 2752772"/>
              <a:gd name="connsiteX8" fmla="*/ 0 w 12191999"/>
              <a:gd name="connsiteY8" fmla="*/ 2752772 h 2752772"/>
              <a:gd name="connsiteX9" fmla="*/ 0 w 12191999"/>
              <a:gd name="connsiteY9" fmla="*/ 42219 h 27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1999" h="2752772">
                <a:moveTo>
                  <a:pt x="0" y="42219"/>
                </a:moveTo>
                <a:cubicBezTo>
                  <a:pt x="239252" y="35664"/>
                  <a:pt x="1343742" y="579716"/>
                  <a:pt x="1582994" y="573161"/>
                </a:cubicBezTo>
                <a:cubicBezTo>
                  <a:pt x="2572774" y="524000"/>
                  <a:pt x="3139769" y="120877"/>
                  <a:pt x="4129549" y="71716"/>
                </a:cubicBezTo>
                <a:cubicBezTo>
                  <a:pt x="4763729" y="-74129"/>
                  <a:pt x="5129161" y="93019"/>
                  <a:pt x="5456903" y="12722"/>
                </a:cubicBezTo>
                <a:cubicBezTo>
                  <a:pt x="5784645" y="-67575"/>
                  <a:pt x="7064478" y="256890"/>
                  <a:pt x="7698659" y="297858"/>
                </a:cubicBezTo>
                <a:cubicBezTo>
                  <a:pt x="8478685" y="383071"/>
                  <a:pt x="8314813" y="143819"/>
                  <a:pt x="9094839" y="229032"/>
                </a:cubicBezTo>
                <a:lnTo>
                  <a:pt x="12191999" y="42219"/>
                </a:lnTo>
                <a:lnTo>
                  <a:pt x="12191999" y="2752772"/>
                </a:lnTo>
                <a:lnTo>
                  <a:pt x="0" y="2752772"/>
                </a:lnTo>
                <a:lnTo>
                  <a:pt x="0" y="42219"/>
                </a:lnTo>
                <a:close/>
              </a:path>
            </a:pathLst>
          </a:cu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0" y="5408613"/>
            <a:ext cx="14570075" cy="1428750"/>
          </a:xfrm>
          <a:prstGeom prst="rect">
            <a:avLst/>
          </a:prstGeom>
          <a:gradFill>
            <a:gsLst>
              <a:gs pos="74000">
                <a:srgbClr val="92D050"/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grpSp>
        <p:nvGrpSpPr>
          <p:cNvPr id="6149" name="Skupina 11"/>
          <p:cNvGrpSpPr>
            <a:grpSpLocks/>
          </p:cNvGrpSpPr>
          <p:nvPr/>
        </p:nvGrpSpPr>
        <p:grpSpPr bwMode="auto">
          <a:xfrm>
            <a:off x="465138" y="1436688"/>
            <a:ext cx="13236575" cy="4048125"/>
            <a:chOff x="-688277" y="1417370"/>
            <a:chExt cx="13236609" cy="4048368"/>
          </a:xfrm>
        </p:grpSpPr>
        <p:pic>
          <p:nvPicPr>
            <p:cNvPr id="6153" name="Picture 8" descr="Castle 2 Clip Art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722184" y="1417370"/>
              <a:ext cx="2825264" cy="24108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4" name="Picture 10" descr="Simple Tree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465993" y="3429513"/>
              <a:ext cx="1953596" cy="1764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5" name="Picture 10" descr="Simple Tree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594736" y="3486405"/>
              <a:ext cx="1953596" cy="1764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6" name="Picture 12" descr="Green Trees Silhouette Clip Ar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244" y="3419384"/>
              <a:ext cx="1086529" cy="959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7" name="Picture 12" descr="Green Trees Silhouette Clip Ar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35645" y="3295801"/>
              <a:ext cx="1086529" cy="959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8" name="Picture 12" descr="Green Trees Silhouette Clip Ar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942127" y="3138178"/>
              <a:ext cx="1086529" cy="959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9" name="Picture 12" descr="Green Trees Silhouette Clip Ar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790580" y="3061827"/>
              <a:ext cx="1086529" cy="959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0" name="Picture 12" descr="Green Trees Silhouette Clip Art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668007" y="2868581"/>
              <a:ext cx="1086529" cy="959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1" name="Picture 14" descr="Pine Tree  Clip Art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113540" y="2883190"/>
              <a:ext cx="590522" cy="1014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2" name="Picture 14" descr="Pine Tree  Clip Art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594371" y="3000170"/>
              <a:ext cx="590522" cy="1014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3" name="Picture 14" descr="Pine Tree  Clip Art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956436" y="2958001"/>
              <a:ext cx="590522" cy="1014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4" name="Picture 14" descr="Pine Tree  Clip Art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232077" y="3074518"/>
              <a:ext cx="590522" cy="1014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5" name="Picture 14" descr="Pine Tree  Clip Art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675701" y="3009905"/>
              <a:ext cx="590522" cy="1014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6" name="Picture 10" descr="Simple Tree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959177" y="3465647"/>
              <a:ext cx="1953596" cy="1764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7" name="Picture 14" descr="Pine Tree  Clip Art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37867" y="3193550"/>
              <a:ext cx="590522" cy="10147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8" name="Picture 10" descr="Simple Tree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434790" y="3377935"/>
              <a:ext cx="1953596" cy="1764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69" name="Picture 10" descr="Simple Tree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107119" y="3570742"/>
              <a:ext cx="1953596" cy="1764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70" name="Picture 10" descr="Simple Tree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03613" y="3525652"/>
              <a:ext cx="1953596" cy="1764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71" name="Picture 10" descr="Simple Tree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14338" y="3652458"/>
              <a:ext cx="1953596" cy="1764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72" name="Picture 10" descr="Simple Tree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688277" y="3658113"/>
              <a:ext cx="1953596" cy="1764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73" name="Picture 10" descr="Simple Tree Clip Art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569188" y="3281055"/>
              <a:ext cx="1953596" cy="1764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6174" name="Skupina 1"/>
            <p:cNvGrpSpPr>
              <a:grpSpLocks/>
            </p:cNvGrpSpPr>
            <p:nvPr/>
          </p:nvGrpSpPr>
          <p:grpSpPr bwMode="auto">
            <a:xfrm>
              <a:off x="667991" y="4836054"/>
              <a:ext cx="11212391" cy="629684"/>
              <a:chOff x="578338" y="4844357"/>
              <a:chExt cx="11212391" cy="629684"/>
            </a:xfrm>
          </p:grpSpPr>
          <p:pic>
            <p:nvPicPr>
              <p:cNvPr id="6175" name="Picture 4" descr="Red Boxcar Clip Art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618154" y="4887783"/>
                <a:ext cx="1852246" cy="5670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176" name="Picture 6" descr="Locomotive Clip Art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 flipH="1">
                <a:off x="578338" y="4844357"/>
                <a:ext cx="2039816" cy="584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177" name="Picture 4" descr="Red Boxcar Clip Art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8112246" y="4907027"/>
                <a:ext cx="1852246" cy="5670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178" name="Picture 4" descr="Red Boxcar Clip Art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9938483" y="4907027"/>
                <a:ext cx="1852246" cy="5670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179" name="Picture 4" descr="Red Boxcar Clip Art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449518" y="4887783"/>
                <a:ext cx="1852246" cy="5670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180" name="Picture 4" descr="Red Boxcar Clip Art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6280882" y="4897405"/>
                <a:ext cx="1852246" cy="5670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4112" name="Picture 16" descr="Speed Boat Clip Art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1924" flipH="1">
            <a:off x="12015788" y="6253163"/>
            <a:ext cx="1671637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ovéPole 12"/>
          <p:cNvSpPr txBox="1">
            <a:spLocks noChangeArrowheads="1"/>
          </p:cNvSpPr>
          <p:nvPr/>
        </p:nvSpPr>
        <p:spPr bwMode="auto">
          <a:xfrm>
            <a:off x="111125" y="179388"/>
            <a:ext cx="1211897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Lokomotiva táhne vlak silou 200 </a:t>
            </a:r>
            <a:r>
              <a:rPr lang="cs-CZ" altLang="cs-CZ" sz="2400" dirty="0" err="1"/>
              <a:t>kN</a:t>
            </a:r>
            <a:r>
              <a:rPr lang="cs-CZ" altLang="cs-CZ" sz="2400" dirty="0"/>
              <a:t> po vodorovné trati délky 10 km. Jakou práci vykoná? Proveď</a:t>
            </a:r>
          </a:p>
          <a:p>
            <a:r>
              <a:rPr lang="cs-CZ" altLang="cs-CZ" sz="2400" dirty="0" smtClean="0"/>
              <a:t>kontrolu </a:t>
            </a:r>
            <a:r>
              <a:rPr lang="cs-CZ" altLang="cs-CZ" sz="2400" dirty="0"/>
              <a:t>kliknutím na černý obdélník.</a:t>
            </a:r>
          </a:p>
          <a:p>
            <a:r>
              <a:rPr lang="cs-CZ" altLang="cs-CZ" sz="2400" i="1" dirty="0"/>
              <a:t>F </a:t>
            </a:r>
            <a:r>
              <a:rPr lang="cs-CZ" altLang="cs-CZ" sz="2400" dirty="0"/>
              <a:t>= 200 </a:t>
            </a:r>
            <a:r>
              <a:rPr lang="cs-CZ" altLang="cs-CZ" sz="2400" dirty="0" err="1"/>
              <a:t>kN</a:t>
            </a:r>
            <a:r>
              <a:rPr lang="cs-CZ" altLang="cs-CZ" sz="2400" dirty="0"/>
              <a:t> = 200 000 N</a:t>
            </a:r>
          </a:p>
          <a:p>
            <a:r>
              <a:rPr lang="cs-CZ" altLang="cs-CZ" sz="2400" i="1" dirty="0"/>
              <a:t>s</a:t>
            </a:r>
            <a:r>
              <a:rPr lang="cs-CZ" altLang="cs-CZ" sz="2400" dirty="0"/>
              <a:t> = 10 km = 10 000 m </a:t>
            </a:r>
          </a:p>
          <a:p>
            <a:r>
              <a:rPr lang="cs-CZ" altLang="cs-CZ" sz="2400" i="1" dirty="0"/>
              <a:t>W = F . s = </a:t>
            </a:r>
            <a:r>
              <a:rPr lang="cs-CZ" altLang="cs-CZ" sz="2400" dirty="0"/>
              <a:t>200 000 . 10 000 </a:t>
            </a:r>
            <a:endParaRPr lang="cs-CZ" altLang="cs-CZ" sz="2400" i="1" dirty="0"/>
          </a:p>
          <a:p>
            <a:r>
              <a:rPr lang="cs-CZ" altLang="cs-CZ" sz="2400" i="1" dirty="0"/>
              <a:t>                = </a:t>
            </a:r>
            <a:r>
              <a:rPr lang="cs-CZ" altLang="cs-CZ" sz="2400" dirty="0"/>
              <a:t>200 000 </a:t>
            </a:r>
            <a:r>
              <a:rPr lang="cs-CZ" altLang="cs-CZ" sz="2400" dirty="0" err="1"/>
              <a:t>000</a:t>
            </a:r>
            <a:r>
              <a:rPr lang="cs-CZ" altLang="cs-CZ" sz="2400" dirty="0"/>
              <a:t> 0 J</a:t>
            </a:r>
          </a:p>
          <a:p>
            <a:r>
              <a:rPr lang="cs-CZ" altLang="cs-CZ" sz="2400" dirty="0"/>
              <a:t>                =2 000 MJ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11125" y="941388"/>
            <a:ext cx="4051300" cy="19589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3.7037E-7 L -1.13568 -0.02477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8" y="-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ovéPole 1"/>
          <p:cNvSpPr txBox="1">
            <a:spLocks noChangeArrowheads="1"/>
          </p:cNvSpPr>
          <p:nvPr/>
        </p:nvSpPr>
        <p:spPr bwMode="auto">
          <a:xfrm>
            <a:off x="442913" y="160338"/>
            <a:ext cx="111172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Překresli si tabulku a doplň chybějící údaje. Proveď kontrolu kliknutím na černý obdélník.</a:t>
            </a:r>
          </a:p>
        </p:txBody>
      </p:sp>
      <p:graphicFrame>
        <p:nvGraphicFramePr>
          <p:cNvPr id="3" name="Tabulka 3"/>
          <p:cNvGraphicFramePr>
            <a:graphicFrameLocks noGrp="1"/>
          </p:cNvGraphicFramePr>
          <p:nvPr/>
        </p:nvGraphicFramePr>
        <p:xfrm>
          <a:off x="1044575" y="920750"/>
          <a:ext cx="9396415" cy="2374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2345"/>
                <a:gridCol w="1342345"/>
                <a:gridCol w="1342345"/>
                <a:gridCol w="1342345"/>
                <a:gridCol w="1342345"/>
                <a:gridCol w="1342345"/>
                <a:gridCol w="1342345"/>
              </a:tblGrid>
              <a:tr h="79163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</a:tr>
              <a:tr h="79163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</a:tr>
              <a:tr h="79163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52" marR="91452" marT="45714" marB="45714"/>
                </a:tc>
              </a:tr>
            </a:tbl>
          </a:graphicData>
        </a:graphic>
      </p:graphicFrame>
      <p:sp>
        <p:nvSpPr>
          <p:cNvPr id="7205" name="TextovéPole 3"/>
          <p:cNvSpPr txBox="1">
            <a:spLocks noChangeArrowheads="1"/>
          </p:cNvSpPr>
          <p:nvPr/>
        </p:nvSpPr>
        <p:spPr bwMode="auto">
          <a:xfrm>
            <a:off x="1479550" y="1104900"/>
            <a:ext cx="5445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MJ</a:t>
            </a:r>
          </a:p>
        </p:txBody>
      </p:sp>
      <p:sp>
        <p:nvSpPr>
          <p:cNvPr id="7206" name="TextovéPole 4"/>
          <p:cNvSpPr txBox="1">
            <a:spLocks noChangeArrowheads="1"/>
          </p:cNvSpPr>
          <p:nvPr/>
        </p:nvSpPr>
        <p:spPr bwMode="auto">
          <a:xfrm>
            <a:off x="1479550" y="1865313"/>
            <a:ext cx="612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kJ</a:t>
            </a:r>
          </a:p>
        </p:txBody>
      </p:sp>
      <p:sp>
        <p:nvSpPr>
          <p:cNvPr id="7207" name="TextovéPole 5"/>
          <p:cNvSpPr txBox="1">
            <a:spLocks noChangeArrowheads="1"/>
          </p:cNvSpPr>
          <p:nvPr/>
        </p:nvSpPr>
        <p:spPr bwMode="auto">
          <a:xfrm>
            <a:off x="1611313" y="2625725"/>
            <a:ext cx="2809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</a:t>
            </a:r>
          </a:p>
        </p:txBody>
      </p:sp>
      <p:sp>
        <p:nvSpPr>
          <p:cNvPr id="7208" name="TextovéPole 6"/>
          <p:cNvSpPr txBox="1">
            <a:spLocks noChangeArrowheads="1"/>
          </p:cNvSpPr>
          <p:nvPr/>
        </p:nvSpPr>
        <p:spPr bwMode="auto">
          <a:xfrm>
            <a:off x="2854325" y="1104900"/>
            <a:ext cx="339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209" name="TextovéPole 7"/>
          <p:cNvSpPr txBox="1">
            <a:spLocks noChangeArrowheads="1"/>
          </p:cNvSpPr>
          <p:nvPr/>
        </p:nvSpPr>
        <p:spPr bwMode="auto">
          <a:xfrm>
            <a:off x="9337675" y="1104900"/>
            <a:ext cx="7286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0,08</a:t>
            </a:r>
          </a:p>
        </p:txBody>
      </p:sp>
      <p:sp>
        <p:nvSpPr>
          <p:cNvPr id="7210" name="TextovéPole 1"/>
          <p:cNvSpPr txBox="1">
            <a:spLocks noChangeArrowheads="1"/>
          </p:cNvSpPr>
          <p:nvPr/>
        </p:nvSpPr>
        <p:spPr bwMode="auto">
          <a:xfrm>
            <a:off x="4048125" y="1865313"/>
            <a:ext cx="4564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30                                 400                 6</a:t>
            </a:r>
          </a:p>
        </p:txBody>
      </p:sp>
      <p:sp>
        <p:nvSpPr>
          <p:cNvPr id="7211" name="TextovéPole 3"/>
          <p:cNvSpPr txBox="1">
            <a:spLocks noChangeArrowheads="1"/>
          </p:cNvSpPr>
          <p:nvPr/>
        </p:nvSpPr>
        <p:spPr bwMode="auto">
          <a:xfrm flipH="1">
            <a:off x="5165725" y="2671763"/>
            <a:ext cx="11445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5 000</a:t>
            </a:r>
          </a:p>
        </p:txBody>
      </p:sp>
      <p:graphicFrame>
        <p:nvGraphicFramePr>
          <p:cNvPr id="11" name="Tabulka 3"/>
          <p:cNvGraphicFramePr>
            <a:graphicFrameLocks noGrp="1"/>
          </p:cNvGraphicFramePr>
          <p:nvPr/>
        </p:nvGraphicFramePr>
        <p:xfrm>
          <a:off x="1044575" y="3887788"/>
          <a:ext cx="9396415" cy="2374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2345"/>
                <a:gridCol w="1342345"/>
                <a:gridCol w="1342345"/>
                <a:gridCol w="1342345"/>
                <a:gridCol w="1342345"/>
                <a:gridCol w="1342345"/>
                <a:gridCol w="1342345"/>
              </a:tblGrid>
              <a:tr h="79163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</a:tr>
              <a:tr h="79163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</a:tr>
              <a:tr h="791633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52" marR="91452" marT="45714" marB="45714"/>
                </a:tc>
              </a:tr>
            </a:tbl>
          </a:graphicData>
        </a:graphic>
      </p:graphicFrame>
      <p:sp>
        <p:nvSpPr>
          <p:cNvPr id="7246" name="TextovéPole 3"/>
          <p:cNvSpPr txBox="1">
            <a:spLocks noChangeArrowheads="1"/>
          </p:cNvSpPr>
          <p:nvPr/>
        </p:nvSpPr>
        <p:spPr bwMode="auto">
          <a:xfrm>
            <a:off x="1479550" y="4071938"/>
            <a:ext cx="5445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MJ</a:t>
            </a:r>
          </a:p>
        </p:txBody>
      </p:sp>
      <p:sp>
        <p:nvSpPr>
          <p:cNvPr id="7247" name="TextovéPole 4"/>
          <p:cNvSpPr txBox="1">
            <a:spLocks noChangeArrowheads="1"/>
          </p:cNvSpPr>
          <p:nvPr/>
        </p:nvSpPr>
        <p:spPr bwMode="auto">
          <a:xfrm>
            <a:off x="1479550" y="4832350"/>
            <a:ext cx="6127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kJ           </a:t>
            </a:r>
          </a:p>
        </p:txBody>
      </p:sp>
      <p:sp>
        <p:nvSpPr>
          <p:cNvPr id="7248" name="TextovéPole 5"/>
          <p:cNvSpPr txBox="1">
            <a:spLocks noChangeArrowheads="1"/>
          </p:cNvSpPr>
          <p:nvPr/>
        </p:nvSpPr>
        <p:spPr bwMode="auto">
          <a:xfrm>
            <a:off x="1611313" y="5592763"/>
            <a:ext cx="2809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</a:t>
            </a:r>
          </a:p>
        </p:txBody>
      </p:sp>
      <p:sp>
        <p:nvSpPr>
          <p:cNvPr id="7249" name="TextovéPole 6"/>
          <p:cNvSpPr txBox="1">
            <a:spLocks noChangeArrowheads="1"/>
          </p:cNvSpPr>
          <p:nvPr/>
        </p:nvSpPr>
        <p:spPr bwMode="auto">
          <a:xfrm>
            <a:off x="2854325" y="4071938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7250" name="TextovéPole 7"/>
          <p:cNvSpPr txBox="1">
            <a:spLocks noChangeArrowheads="1"/>
          </p:cNvSpPr>
          <p:nvPr/>
        </p:nvSpPr>
        <p:spPr bwMode="auto">
          <a:xfrm>
            <a:off x="9337675" y="4071938"/>
            <a:ext cx="7286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0,08</a:t>
            </a:r>
          </a:p>
        </p:txBody>
      </p:sp>
      <p:sp>
        <p:nvSpPr>
          <p:cNvPr id="7251" name="TextovéPole 16"/>
          <p:cNvSpPr txBox="1">
            <a:spLocks noChangeArrowheads="1"/>
          </p:cNvSpPr>
          <p:nvPr/>
        </p:nvSpPr>
        <p:spPr bwMode="auto">
          <a:xfrm>
            <a:off x="4048125" y="4832350"/>
            <a:ext cx="45640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30                                 400                 6</a:t>
            </a:r>
          </a:p>
        </p:txBody>
      </p:sp>
      <p:sp>
        <p:nvSpPr>
          <p:cNvPr id="7252" name="TextovéPole 17"/>
          <p:cNvSpPr txBox="1">
            <a:spLocks noChangeArrowheads="1"/>
          </p:cNvSpPr>
          <p:nvPr/>
        </p:nvSpPr>
        <p:spPr bwMode="auto">
          <a:xfrm flipH="1">
            <a:off x="5210175" y="5529263"/>
            <a:ext cx="11445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5 000</a:t>
            </a:r>
          </a:p>
        </p:txBody>
      </p:sp>
      <p:sp>
        <p:nvSpPr>
          <p:cNvPr id="7253" name="TextovéPole 5"/>
          <p:cNvSpPr txBox="1">
            <a:spLocks noChangeArrowheads="1"/>
          </p:cNvSpPr>
          <p:nvPr/>
        </p:nvSpPr>
        <p:spPr bwMode="auto">
          <a:xfrm>
            <a:off x="2586038" y="4832350"/>
            <a:ext cx="8763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2 000</a:t>
            </a:r>
          </a:p>
        </p:txBody>
      </p:sp>
      <p:sp>
        <p:nvSpPr>
          <p:cNvPr id="7254" name="TextovéPole 6"/>
          <p:cNvSpPr txBox="1">
            <a:spLocks noChangeArrowheads="1"/>
          </p:cNvSpPr>
          <p:nvPr/>
        </p:nvSpPr>
        <p:spPr bwMode="auto">
          <a:xfrm>
            <a:off x="2430463" y="5622925"/>
            <a:ext cx="1349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000"/>
              <a:t>2 000 000</a:t>
            </a:r>
          </a:p>
        </p:txBody>
      </p:sp>
      <p:sp>
        <p:nvSpPr>
          <p:cNvPr id="7255" name="TextovéPole 7"/>
          <p:cNvSpPr txBox="1">
            <a:spLocks noChangeArrowheads="1"/>
          </p:cNvSpPr>
          <p:nvPr/>
        </p:nvSpPr>
        <p:spPr bwMode="auto">
          <a:xfrm>
            <a:off x="3859213" y="5561013"/>
            <a:ext cx="1225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30 000</a:t>
            </a:r>
          </a:p>
        </p:txBody>
      </p:sp>
      <p:sp>
        <p:nvSpPr>
          <p:cNvPr id="7256" name="TextovéPole 8"/>
          <p:cNvSpPr txBox="1">
            <a:spLocks noChangeArrowheads="1"/>
          </p:cNvSpPr>
          <p:nvPr/>
        </p:nvSpPr>
        <p:spPr bwMode="auto">
          <a:xfrm>
            <a:off x="3935413" y="4083050"/>
            <a:ext cx="12827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0,030</a:t>
            </a:r>
          </a:p>
        </p:txBody>
      </p:sp>
      <p:sp>
        <p:nvSpPr>
          <p:cNvPr id="7257" name="TextovéPole 9"/>
          <p:cNvSpPr txBox="1">
            <a:spLocks noChangeArrowheads="1"/>
          </p:cNvSpPr>
          <p:nvPr/>
        </p:nvSpPr>
        <p:spPr bwMode="auto">
          <a:xfrm>
            <a:off x="5503863" y="4843463"/>
            <a:ext cx="3397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5</a:t>
            </a:r>
          </a:p>
        </p:txBody>
      </p:sp>
      <p:sp>
        <p:nvSpPr>
          <p:cNvPr id="7258" name="TextovéPole 18"/>
          <p:cNvSpPr txBox="1">
            <a:spLocks noChangeArrowheads="1"/>
          </p:cNvSpPr>
          <p:nvPr/>
        </p:nvSpPr>
        <p:spPr bwMode="auto">
          <a:xfrm>
            <a:off x="5260975" y="4064000"/>
            <a:ext cx="8826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0,005</a:t>
            </a:r>
          </a:p>
        </p:txBody>
      </p:sp>
      <p:sp>
        <p:nvSpPr>
          <p:cNvPr id="7259" name="TextovéPole 19"/>
          <p:cNvSpPr txBox="1">
            <a:spLocks noChangeArrowheads="1"/>
          </p:cNvSpPr>
          <p:nvPr/>
        </p:nvSpPr>
        <p:spPr bwMode="auto">
          <a:xfrm>
            <a:off x="6462713" y="5561013"/>
            <a:ext cx="1181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400 000</a:t>
            </a:r>
          </a:p>
        </p:txBody>
      </p:sp>
      <p:sp>
        <p:nvSpPr>
          <p:cNvPr id="7260" name="TextovéPole 20"/>
          <p:cNvSpPr txBox="1">
            <a:spLocks noChangeArrowheads="1"/>
          </p:cNvSpPr>
          <p:nvPr/>
        </p:nvSpPr>
        <p:spPr bwMode="auto">
          <a:xfrm>
            <a:off x="6623050" y="4098925"/>
            <a:ext cx="5715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0,4</a:t>
            </a:r>
          </a:p>
        </p:txBody>
      </p:sp>
      <p:sp>
        <p:nvSpPr>
          <p:cNvPr id="7261" name="TextovéPole 21"/>
          <p:cNvSpPr txBox="1">
            <a:spLocks noChangeArrowheads="1"/>
          </p:cNvSpPr>
          <p:nvPr/>
        </p:nvSpPr>
        <p:spPr bwMode="auto">
          <a:xfrm>
            <a:off x="7939088" y="5546725"/>
            <a:ext cx="8747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6 000</a:t>
            </a:r>
          </a:p>
        </p:txBody>
      </p:sp>
      <p:sp>
        <p:nvSpPr>
          <p:cNvPr id="7262" name="TextovéPole 22"/>
          <p:cNvSpPr txBox="1">
            <a:spLocks noChangeArrowheads="1"/>
          </p:cNvSpPr>
          <p:nvPr/>
        </p:nvSpPr>
        <p:spPr bwMode="auto">
          <a:xfrm>
            <a:off x="7931150" y="4113213"/>
            <a:ext cx="882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0,006</a:t>
            </a:r>
          </a:p>
        </p:txBody>
      </p:sp>
      <p:sp>
        <p:nvSpPr>
          <p:cNvPr id="7263" name="TextovéPole 23"/>
          <p:cNvSpPr txBox="1">
            <a:spLocks noChangeArrowheads="1"/>
          </p:cNvSpPr>
          <p:nvPr/>
        </p:nvSpPr>
        <p:spPr bwMode="auto">
          <a:xfrm>
            <a:off x="9453563" y="4832350"/>
            <a:ext cx="4968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80</a:t>
            </a:r>
          </a:p>
        </p:txBody>
      </p:sp>
      <p:sp>
        <p:nvSpPr>
          <p:cNvPr id="7264" name="TextovéPole 24"/>
          <p:cNvSpPr txBox="1">
            <a:spLocks noChangeArrowheads="1"/>
          </p:cNvSpPr>
          <p:nvPr/>
        </p:nvSpPr>
        <p:spPr bwMode="auto">
          <a:xfrm>
            <a:off x="9217025" y="5529263"/>
            <a:ext cx="11811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80 000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684213" y="3640138"/>
            <a:ext cx="10669587" cy="285908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/>
          <p:nvPr/>
        </p:nvSpPr>
        <p:spPr>
          <a:xfrm>
            <a:off x="0" y="3917950"/>
            <a:ext cx="4838700" cy="269557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8195" name="Picture 4" descr="Cartoon Kid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8" y="4948238"/>
            <a:ext cx="89535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0" y="1277938"/>
            <a:ext cx="2698750" cy="150812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2014538" y="1473200"/>
            <a:ext cx="550862" cy="5778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 rot="10800000">
            <a:off x="2154238" y="1428750"/>
            <a:ext cx="273050" cy="434975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6" name="Přímá spojnice 5"/>
          <p:cNvCxnSpPr>
            <a:stCxn id="3" idx="2"/>
          </p:cNvCxnSpPr>
          <p:nvPr/>
        </p:nvCxnSpPr>
        <p:spPr>
          <a:xfrm flipH="1">
            <a:off x="1535113" y="1762125"/>
            <a:ext cx="479425" cy="32797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Volný tvar: obrazec 6"/>
          <p:cNvSpPr/>
          <p:nvPr/>
        </p:nvSpPr>
        <p:spPr>
          <a:xfrm>
            <a:off x="301625" y="5291138"/>
            <a:ext cx="1260475" cy="1411287"/>
          </a:xfrm>
          <a:custGeom>
            <a:avLst/>
            <a:gdLst>
              <a:gd name="connsiteX0" fmla="*/ 1233996 w 1260629"/>
              <a:gd name="connsiteY0" fmla="*/ 0 h 1411550"/>
              <a:gd name="connsiteX1" fmla="*/ 1242874 w 1260629"/>
              <a:gd name="connsiteY1" fmla="*/ 115410 h 1411550"/>
              <a:gd name="connsiteX2" fmla="*/ 1251751 w 1260629"/>
              <a:gd name="connsiteY2" fmla="*/ 142043 h 1411550"/>
              <a:gd name="connsiteX3" fmla="*/ 1260629 w 1260629"/>
              <a:gd name="connsiteY3" fmla="*/ 195309 h 1411550"/>
              <a:gd name="connsiteX4" fmla="*/ 1216241 w 1260629"/>
              <a:gd name="connsiteY4" fmla="*/ 506027 h 1411550"/>
              <a:gd name="connsiteX5" fmla="*/ 1180730 w 1260629"/>
              <a:gd name="connsiteY5" fmla="*/ 568171 h 1411550"/>
              <a:gd name="connsiteX6" fmla="*/ 1109709 w 1260629"/>
              <a:gd name="connsiteY6" fmla="*/ 639192 h 1411550"/>
              <a:gd name="connsiteX7" fmla="*/ 1003176 w 1260629"/>
              <a:gd name="connsiteY7" fmla="*/ 701336 h 1411550"/>
              <a:gd name="connsiteX8" fmla="*/ 852256 w 1260629"/>
              <a:gd name="connsiteY8" fmla="*/ 781235 h 1411550"/>
              <a:gd name="connsiteX9" fmla="*/ 798990 w 1260629"/>
              <a:gd name="connsiteY9" fmla="*/ 852257 h 1411550"/>
              <a:gd name="connsiteX10" fmla="*/ 727969 w 1260629"/>
              <a:gd name="connsiteY10" fmla="*/ 958789 h 1411550"/>
              <a:gd name="connsiteX11" fmla="*/ 514905 w 1260629"/>
              <a:gd name="connsiteY11" fmla="*/ 1154097 h 1411550"/>
              <a:gd name="connsiteX12" fmla="*/ 488272 w 1260629"/>
              <a:gd name="connsiteY12" fmla="*/ 1171853 h 1411550"/>
              <a:gd name="connsiteX13" fmla="*/ 355107 w 1260629"/>
              <a:gd name="connsiteY13" fmla="*/ 1242874 h 1411550"/>
              <a:gd name="connsiteX14" fmla="*/ 319596 w 1260629"/>
              <a:gd name="connsiteY14" fmla="*/ 1269507 h 1411550"/>
              <a:gd name="connsiteX15" fmla="*/ 0 w 1260629"/>
              <a:gd name="connsiteY15" fmla="*/ 1411550 h 141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629" h="1411550">
                <a:moveTo>
                  <a:pt x="1233996" y="0"/>
                </a:moveTo>
                <a:cubicBezTo>
                  <a:pt x="1236955" y="38470"/>
                  <a:pt x="1238088" y="77124"/>
                  <a:pt x="1242874" y="115410"/>
                </a:cubicBezTo>
                <a:cubicBezTo>
                  <a:pt x="1244035" y="124696"/>
                  <a:pt x="1249721" y="132908"/>
                  <a:pt x="1251751" y="142043"/>
                </a:cubicBezTo>
                <a:cubicBezTo>
                  <a:pt x="1255656" y="159615"/>
                  <a:pt x="1257670" y="177554"/>
                  <a:pt x="1260629" y="195309"/>
                </a:cubicBezTo>
                <a:cubicBezTo>
                  <a:pt x="1255140" y="248374"/>
                  <a:pt x="1256274" y="419289"/>
                  <a:pt x="1216241" y="506027"/>
                </a:cubicBezTo>
                <a:cubicBezTo>
                  <a:pt x="1206243" y="527689"/>
                  <a:pt x="1195634" y="549541"/>
                  <a:pt x="1180730" y="568171"/>
                </a:cubicBezTo>
                <a:cubicBezTo>
                  <a:pt x="1159815" y="594314"/>
                  <a:pt x="1136493" y="619104"/>
                  <a:pt x="1109709" y="639192"/>
                </a:cubicBezTo>
                <a:cubicBezTo>
                  <a:pt x="1076820" y="663859"/>
                  <a:pt x="1039172" y="681476"/>
                  <a:pt x="1003176" y="701336"/>
                </a:cubicBezTo>
                <a:cubicBezTo>
                  <a:pt x="953337" y="728834"/>
                  <a:pt x="852256" y="781235"/>
                  <a:pt x="852256" y="781235"/>
                </a:cubicBezTo>
                <a:cubicBezTo>
                  <a:pt x="834501" y="804909"/>
                  <a:pt x="815755" y="827872"/>
                  <a:pt x="798990" y="852257"/>
                </a:cubicBezTo>
                <a:cubicBezTo>
                  <a:pt x="783451" y="874860"/>
                  <a:pt x="751906" y="933256"/>
                  <a:pt x="727969" y="958789"/>
                </a:cubicBezTo>
                <a:cubicBezTo>
                  <a:pt x="643260" y="1049146"/>
                  <a:pt x="609845" y="1078145"/>
                  <a:pt x="514905" y="1154097"/>
                </a:cubicBezTo>
                <a:cubicBezTo>
                  <a:pt x="506573" y="1160762"/>
                  <a:pt x="497599" y="1166671"/>
                  <a:pt x="488272" y="1171853"/>
                </a:cubicBezTo>
                <a:cubicBezTo>
                  <a:pt x="444296" y="1196284"/>
                  <a:pt x="398644" y="1217669"/>
                  <a:pt x="355107" y="1242874"/>
                </a:cubicBezTo>
                <a:cubicBezTo>
                  <a:pt x="342302" y="1250287"/>
                  <a:pt x="332961" y="1263159"/>
                  <a:pt x="319596" y="1269507"/>
                </a:cubicBezTo>
                <a:cubicBezTo>
                  <a:pt x="214292" y="1319526"/>
                  <a:pt x="0" y="1411550"/>
                  <a:pt x="0" y="141155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8201" name="Skupina 11"/>
          <p:cNvGrpSpPr>
            <a:grpSpLocks/>
          </p:cNvGrpSpPr>
          <p:nvPr/>
        </p:nvGrpSpPr>
        <p:grpSpPr bwMode="auto">
          <a:xfrm>
            <a:off x="2151063" y="6042025"/>
            <a:ext cx="704850" cy="685800"/>
            <a:chOff x="2150540" y="6041268"/>
            <a:chExt cx="706132" cy="686315"/>
          </a:xfrm>
        </p:grpSpPr>
        <p:sp>
          <p:nvSpPr>
            <p:cNvPr id="8" name="Lichoběžník 7"/>
            <p:cNvSpPr/>
            <p:nvPr/>
          </p:nvSpPr>
          <p:spPr>
            <a:xfrm rot="10800000">
              <a:off x="2252325" y="6154066"/>
              <a:ext cx="502562" cy="460721"/>
            </a:xfrm>
            <a:prstGeom prst="trapezoid">
              <a:avLst/>
            </a:prstGeom>
            <a:gradFill flip="none" rotWithShape="1">
              <a:gsLst>
                <a:gs pos="0">
                  <a:schemeClr val="accent3">
                    <a:lumMod val="67000"/>
                  </a:schemeClr>
                </a:gs>
                <a:gs pos="48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0" name="Oblouk 9"/>
            <p:cNvSpPr/>
            <p:nvPr/>
          </p:nvSpPr>
          <p:spPr>
            <a:xfrm rot="19157964">
              <a:off x="2150540" y="6041268"/>
              <a:ext cx="706132" cy="686315"/>
            </a:xfrm>
            <a:prstGeom prst="arc">
              <a:avLst/>
            </a:prstGeom>
            <a:ln w="3810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cxnSp>
        <p:nvCxnSpPr>
          <p:cNvPr id="14" name="Přímá spojnice 13"/>
          <p:cNvCxnSpPr>
            <a:cxnSpLocks/>
            <a:stCxn id="3" idx="6"/>
          </p:cNvCxnSpPr>
          <p:nvPr/>
        </p:nvCxnSpPr>
        <p:spPr>
          <a:xfrm flipH="1">
            <a:off x="2492375" y="1762125"/>
            <a:ext cx="73025" cy="4310063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Volný tvar: obrazec 15"/>
          <p:cNvSpPr/>
          <p:nvPr/>
        </p:nvSpPr>
        <p:spPr>
          <a:xfrm>
            <a:off x="1009650" y="6034088"/>
            <a:ext cx="171450" cy="161925"/>
          </a:xfrm>
          <a:custGeom>
            <a:avLst/>
            <a:gdLst>
              <a:gd name="connsiteX0" fmla="*/ 46703 w 170990"/>
              <a:gd name="connsiteY0" fmla="*/ 20752 h 162795"/>
              <a:gd name="connsiteX1" fmla="*/ 108846 w 170990"/>
              <a:gd name="connsiteY1" fmla="*/ 2997 h 162795"/>
              <a:gd name="connsiteX2" fmla="*/ 170990 w 170990"/>
              <a:gd name="connsiteY2" fmla="*/ 11874 h 162795"/>
              <a:gd name="connsiteX3" fmla="*/ 162112 w 170990"/>
              <a:gd name="connsiteY3" fmla="*/ 109529 h 162795"/>
              <a:gd name="connsiteX4" fmla="*/ 108846 w 170990"/>
              <a:gd name="connsiteY4" fmla="*/ 136162 h 162795"/>
              <a:gd name="connsiteX5" fmla="*/ 73336 w 170990"/>
              <a:gd name="connsiteY5" fmla="*/ 162795 h 162795"/>
              <a:gd name="connsiteX6" fmla="*/ 11192 w 170990"/>
              <a:gd name="connsiteY6" fmla="*/ 153917 h 162795"/>
              <a:gd name="connsiteX7" fmla="*/ 2314 w 170990"/>
              <a:gd name="connsiteY7" fmla="*/ 100651 h 162795"/>
              <a:gd name="connsiteX8" fmla="*/ 28947 w 170990"/>
              <a:gd name="connsiteY8" fmla="*/ 65140 h 162795"/>
              <a:gd name="connsiteX9" fmla="*/ 99969 w 170990"/>
              <a:gd name="connsiteY9" fmla="*/ 2997 h 162795"/>
              <a:gd name="connsiteX10" fmla="*/ 46703 w 170990"/>
              <a:gd name="connsiteY10" fmla="*/ 20752 h 162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0990" h="162795">
                <a:moveTo>
                  <a:pt x="46703" y="20752"/>
                </a:moveTo>
                <a:cubicBezTo>
                  <a:pt x="48182" y="20752"/>
                  <a:pt x="39101" y="37870"/>
                  <a:pt x="108846" y="2997"/>
                </a:cubicBezTo>
                <a:cubicBezTo>
                  <a:pt x="127562" y="-6361"/>
                  <a:pt x="150275" y="8915"/>
                  <a:pt x="170990" y="11874"/>
                </a:cubicBezTo>
                <a:cubicBezTo>
                  <a:pt x="168031" y="44426"/>
                  <a:pt x="176730" y="80294"/>
                  <a:pt x="162112" y="109529"/>
                </a:cubicBezTo>
                <a:cubicBezTo>
                  <a:pt x="153234" y="127284"/>
                  <a:pt x="125868" y="125949"/>
                  <a:pt x="108846" y="136162"/>
                </a:cubicBezTo>
                <a:cubicBezTo>
                  <a:pt x="96159" y="143774"/>
                  <a:pt x="85173" y="153917"/>
                  <a:pt x="73336" y="162795"/>
                </a:cubicBezTo>
                <a:cubicBezTo>
                  <a:pt x="52621" y="159836"/>
                  <a:pt x="26940" y="167696"/>
                  <a:pt x="11192" y="153917"/>
                </a:cubicBezTo>
                <a:cubicBezTo>
                  <a:pt x="-2355" y="142064"/>
                  <a:pt x="-1216" y="118302"/>
                  <a:pt x="2314" y="100651"/>
                </a:cubicBezTo>
                <a:cubicBezTo>
                  <a:pt x="5216" y="86142"/>
                  <a:pt x="18484" y="75602"/>
                  <a:pt x="28947" y="65140"/>
                </a:cubicBezTo>
                <a:cubicBezTo>
                  <a:pt x="51191" y="42897"/>
                  <a:pt x="73795" y="20446"/>
                  <a:pt x="99969" y="2997"/>
                </a:cubicBezTo>
                <a:cubicBezTo>
                  <a:pt x="108847" y="-2921"/>
                  <a:pt x="45224" y="20752"/>
                  <a:pt x="46703" y="207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8204" name="Picture 6" descr="Sport Boy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27325" y="2649538"/>
            <a:ext cx="631825" cy="126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Obdélník 21"/>
          <p:cNvSpPr/>
          <p:nvPr/>
        </p:nvSpPr>
        <p:spPr>
          <a:xfrm>
            <a:off x="4406900" y="3735388"/>
            <a:ext cx="452438" cy="182562"/>
          </a:xfrm>
          <a:prstGeom prst="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952875" y="3735388"/>
            <a:ext cx="454025" cy="182562"/>
          </a:xfrm>
          <a:prstGeom prst="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3521075" y="3735388"/>
            <a:ext cx="452438" cy="182562"/>
          </a:xfrm>
          <a:prstGeom prst="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4164013" y="3552825"/>
            <a:ext cx="452437" cy="182563"/>
          </a:xfrm>
          <a:prstGeom prst="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3711575" y="3552825"/>
            <a:ext cx="452438" cy="182563"/>
          </a:xfrm>
          <a:prstGeom prst="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210" name="TextovéPole 18"/>
          <p:cNvSpPr txBox="1">
            <a:spLocks noChangeArrowheads="1"/>
          </p:cNvSpPr>
          <p:nvPr/>
        </p:nvSpPr>
        <p:spPr bwMode="auto">
          <a:xfrm>
            <a:off x="301625" y="244475"/>
            <a:ext cx="109331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Pepík zvedal vědro s maltou o hmotnosti 15 kg do výšky 3 metrů pomocí pevné kladky.</a:t>
            </a:r>
          </a:p>
          <a:p>
            <a:r>
              <a:rPr lang="cs-CZ" altLang="cs-CZ" sz="2400"/>
              <a:t>Jakou práci vykonal? Vypočítej příklad a proveď kontrolu kliknutím na černý obdélník.</a:t>
            </a:r>
          </a:p>
        </p:txBody>
      </p:sp>
      <p:sp>
        <p:nvSpPr>
          <p:cNvPr id="8211" name="TextovéPole 19"/>
          <p:cNvSpPr txBox="1">
            <a:spLocks noChangeArrowheads="1"/>
          </p:cNvSpPr>
          <p:nvPr/>
        </p:nvSpPr>
        <p:spPr bwMode="auto">
          <a:xfrm>
            <a:off x="5707063" y="1630363"/>
            <a:ext cx="13843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m </a:t>
            </a:r>
            <a:r>
              <a:rPr lang="cs-CZ" altLang="cs-CZ" sz="2400"/>
              <a:t>= 15 kg</a:t>
            </a:r>
          </a:p>
        </p:txBody>
      </p:sp>
      <p:sp>
        <p:nvSpPr>
          <p:cNvPr id="8212" name="TextovéPole 26"/>
          <p:cNvSpPr txBox="1">
            <a:spLocks noChangeArrowheads="1"/>
          </p:cNvSpPr>
          <p:nvPr/>
        </p:nvSpPr>
        <p:spPr bwMode="auto">
          <a:xfrm>
            <a:off x="5707063" y="2266950"/>
            <a:ext cx="106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s =</a:t>
            </a:r>
            <a:r>
              <a:rPr lang="cs-CZ" altLang="cs-CZ" sz="2400"/>
              <a:t> 3 m</a:t>
            </a:r>
            <a:endParaRPr lang="cs-CZ" altLang="cs-CZ" sz="2400" i="1"/>
          </a:p>
        </p:txBody>
      </p:sp>
      <p:sp>
        <p:nvSpPr>
          <p:cNvPr id="8213" name="TextovéPole 27"/>
          <p:cNvSpPr txBox="1">
            <a:spLocks noChangeArrowheads="1"/>
          </p:cNvSpPr>
          <p:nvPr/>
        </p:nvSpPr>
        <p:spPr bwMode="auto">
          <a:xfrm>
            <a:off x="5688013" y="2789238"/>
            <a:ext cx="1717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i="1"/>
              <a:t>g</a:t>
            </a:r>
            <a:r>
              <a:rPr lang="cs-CZ" altLang="cs-CZ" sz="2400"/>
              <a:t> = 10 N/kg</a:t>
            </a:r>
          </a:p>
        </p:txBody>
      </p:sp>
      <p:sp>
        <p:nvSpPr>
          <p:cNvPr id="8214" name="TextovéPole 28"/>
          <p:cNvSpPr txBox="1">
            <a:spLocks noChangeArrowheads="1"/>
          </p:cNvSpPr>
          <p:nvPr/>
        </p:nvSpPr>
        <p:spPr bwMode="auto">
          <a:xfrm>
            <a:off x="5641975" y="3527425"/>
            <a:ext cx="33893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F = m . g </a:t>
            </a:r>
            <a:r>
              <a:rPr lang="cs-CZ" altLang="cs-CZ" sz="2400"/>
              <a:t>= 15 . 10 = 150 N</a:t>
            </a:r>
          </a:p>
        </p:txBody>
      </p:sp>
      <p:sp>
        <p:nvSpPr>
          <p:cNvPr id="8215" name="TextovéPole 29"/>
          <p:cNvSpPr txBox="1">
            <a:spLocks noChangeArrowheads="1"/>
          </p:cNvSpPr>
          <p:nvPr/>
        </p:nvSpPr>
        <p:spPr bwMode="auto">
          <a:xfrm>
            <a:off x="5641975" y="4332288"/>
            <a:ext cx="3279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W = F . s </a:t>
            </a:r>
            <a:r>
              <a:rPr lang="cs-CZ" altLang="cs-CZ" sz="2400"/>
              <a:t>= 150 . 3 = 450 J</a:t>
            </a:r>
          </a:p>
        </p:txBody>
      </p:sp>
      <p:sp>
        <p:nvSpPr>
          <p:cNvPr id="8216" name="TextovéPole 30"/>
          <p:cNvSpPr txBox="1">
            <a:spLocks noChangeArrowheads="1"/>
          </p:cNvSpPr>
          <p:nvPr/>
        </p:nvSpPr>
        <p:spPr bwMode="auto">
          <a:xfrm>
            <a:off x="5641975" y="5184775"/>
            <a:ext cx="3340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Pepík vykonal práci 450 J.</a:t>
            </a:r>
          </a:p>
        </p:txBody>
      </p:sp>
      <p:sp>
        <p:nvSpPr>
          <p:cNvPr id="12288" name="Obdélník 12287"/>
          <p:cNvSpPr/>
          <p:nvPr/>
        </p:nvSpPr>
        <p:spPr>
          <a:xfrm>
            <a:off x="5243513" y="1436688"/>
            <a:ext cx="4838700" cy="445928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88"/>
                  </p:tgtEl>
                </p:cond>
              </p:nextCondLst>
            </p:seq>
          </p:childTnLst>
        </p:cTn>
      </p:par>
    </p:tnLst>
    <p:bldLst>
      <p:bldP spid="1228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ovéPole 1"/>
          <p:cNvSpPr txBox="1">
            <a:spLocks noChangeArrowheads="1"/>
          </p:cNvSpPr>
          <p:nvPr/>
        </p:nvSpPr>
        <p:spPr bwMode="auto">
          <a:xfrm>
            <a:off x="190500" y="203200"/>
            <a:ext cx="12001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Mohou kladky práci ulehčit? Odpověz do notesu a proveď kontrolu kliknutím na černý obdélník.</a:t>
            </a:r>
          </a:p>
        </p:txBody>
      </p:sp>
      <p:pic>
        <p:nvPicPr>
          <p:cNvPr id="9219" name="Picture 2" descr="Flaschenzug Rolle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6588" y="833438"/>
            <a:ext cx="1217612" cy="121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ovéPole 2"/>
          <p:cNvSpPr txBox="1">
            <a:spLocks noChangeArrowheads="1"/>
          </p:cNvSpPr>
          <p:nvPr/>
        </p:nvSpPr>
        <p:spPr bwMode="auto">
          <a:xfrm>
            <a:off x="1985963" y="1349375"/>
            <a:ext cx="101981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pevná kladka – působíme stejnou silou jako je tíha břemene, břemeno taháme</a:t>
            </a:r>
          </a:p>
          <a:p>
            <a:r>
              <a:rPr lang="cs-CZ" altLang="cs-CZ" sz="2400"/>
              <a:t>                           nahoru, ale silou na laně působíme dolů. Vykonáme stejně velkou</a:t>
            </a:r>
          </a:p>
          <a:p>
            <a:r>
              <a:rPr lang="cs-CZ" altLang="cs-CZ" sz="2400"/>
              <a:t>                           práci, jako bychom vykonali při jeho zvednutí bez použití kladky.</a:t>
            </a:r>
          </a:p>
        </p:txBody>
      </p:sp>
      <p:pic>
        <p:nvPicPr>
          <p:cNvPr id="9221" name="Picture 4" descr="Flaschenzug Rolle Inverse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3" y="2771775"/>
            <a:ext cx="9572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ovéPole 5"/>
          <p:cNvSpPr txBox="1">
            <a:spLocks noChangeArrowheads="1"/>
          </p:cNvSpPr>
          <p:nvPr/>
        </p:nvSpPr>
        <p:spPr bwMode="auto">
          <a:xfrm>
            <a:off x="2208213" y="2936875"/>
            <a:ext cx="997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volná kladka – působíme poloviční silou než je tíha břemene, břemeno taháme</a:t>
            </a:r>
          </a:p>
          <a:p>
            <a:r>
              <a:rPr lang="cs-CZ" altLang="cs-CZ" sz="2400"/>
              <a:t>                          nahoru. Silou na laně působíme dolů, pokud přidáme k volné</a:t>
            </a:r>
          </a:p>
          <a:p>
            <a:r>
              <a:rPr lang="cs-CZ" altLang="cs-CZ" sz="2400"/>
              <a:t>                          kladce kladku pevnou. Práci si ulehčíme.                          </a:t>
            </a:r>
          </a:p>
        </p:txBody>
      </p:sp>
      <p:pic>
        <p:nvPicPr>
          <p:cNvPr id="9223" name="Picture 6" descr="Pulley Tackle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9450" y="3835400"/>
            <a:ext cx="128587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TextovéPole 7"/>
          <p:cNvSpPr txBox="1">
            <a:spLocks noChangeArrowheads="1"/>
          </p:cNvSpPr>
          <p:nvPr/>
        </p:nvSpPr>
        <p:spPr bwMode="auto">
          <a:xfrm>
            <a:off x="2290763" y="4794250"/>
            <a:ext cx="972661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Kladkostroj – při zvedání tělesa vykonáme stejně velkou práci, jakou bychom</a:t>
            </a:r>
          </a:p>
          <a:p>
            <a:r>
              <a:rPr lang="cs-CZ" altLang="cs-CZ" sz="2400"/>
              <a:t>                        vykonali při zvedání tělesa do stejné výšky bez kladkostroje. Na </a:t>
            </a:r>
          </a:p>
          <a:p>
            <a:r>
              <a:rPr lang="cs-CZ" altLang="cs-CZ" sz="2400"/>
              <a:t>                        volný konec lana působíme poloviční silou, ale po dvojnásobné</a:t>
            </a:r>
          </a:p>
          <a:p>
            <a:r>
              <a:rPr lang="cs-CZ" altLang="cs-CZ" sz="2400"/>
              <a:t>                        dráze než bez použití kladkostroje.</a:t>
            </a:r>
          </a:p>
        </p:txBody>
      </p:sp>
      <p:sp>
        <p:nvSpPr>
          <p:cNvPr id="9" name="Obdélník 8"/>
          <p:cNvSpPr/>
          <p:nvPr/>
        </p:nvSpPr>
        <p:spPr>
          <a:xfrm>
            <a:off x="3925888" y="1349375"/>
            <a:ext cx="8258175" cy="12001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dirty="0"/>
              <a:t>Kontrola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044950" y="2936875"/>
            <a:ext cx="8139113" cy="1371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979863" y="4710113"/>
            <a:ext cx="8137525" cy="194468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1"/>
          <p:cNvSpPr txBox="1">
            <a:spLocks noChangeArrowheads="1"/>
          </p:cNvSpPr>
          <p:nvPr/>
        </p:nvSpPr>
        <p:spPr bwMode="auto">
          <a:xfrm>
            <a:off x="320675" y="133350"/>
            <a:ext cx="98361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Zapiš do notesu definici výkonu. Proveď kontrolu kliknutím na černý obdélník.</a:t>
            </a:r>
          </a:p>
          <a:p>
            <a:r>
              <a:rPr lang="cs-CZ" altLang="cs-CZ" sz="2400"/>
              <a:t>Výkon je práce vykonaná za jednotku času.</a:t>
            </a:r>
          </a:p>
        </p:txBody>
      </p:sp>
      <p:sp>
        <p:nvSpPr>
          <p:cNvPr id="3" name="Obdélník 2"/>
          <p:cNvSpPr/>
          <p:nvPr/>
        </p:nvSpPr>
        <p:spPr>
          <a:xfrm>
            <a:off x="346075" y="568325"/>
            <a:ext cx="9836150" cy="3905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10244" name="TextovéPole 1"/>
          <p:cNvSpPr txBox="1">
            <a:spLocks noChangeArrowheads="1"/>
          </p:cNvSpPr>
          <p:nvPr/>
        </p:nvSpPr>
        <p:spPr bwMode="auto">
          <a:xfrm>
            <a:off x="346075" y="1038225"/>
            <a:ext cx="981710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si opiš zadání a označ slovy veličiny použité pro výpočet výkonu.</a:t>
            </a:r>
          </a:p>
          <a:p>
            <a:endParaRPr lang="cs-CZ" altLang="cs-CZ" sz="2400"/>
          </a:p>
          <a:p>
            <a:r>
              <a:rPr lang="cs-CZ" altLang="cs-CZ" sz="2400"/>
              <a:t>m …………… </a:t>
            </a:r>
            <a:r>
              <a:rPr lang="cs-CZ" altLang="cs-CZ" sz="2400">
                <a:solidFill>
                  <a:srgbClr val="FF0000"/>
                </a:solidFill>
              </a:rPr>
              <a:t>hmotnost</a:t>
            </a:r>
            <a:r>
              <a:rPr lang="cs-CZ" altLang="cs-CZ" sz="2400"/>
              <a:t>……………… v jednotkách ……….</a:t>
            </a:r>
            <a:r>
              <a:rPr lang="cs-CZ" altLang="cs-CZ" sz="2400">
                <a:solidFill>
                  <a:srgbClr val="FF0000"/>
                </a:solidFill>
              </a:rPr>
              <a:t>kg</a:t>
            </a:r>
            <a:r>
              <a:rPr lang="cs-CZ" altLang="cs-CZ" sz="2400"/>
              <a:t>………………………….</a:t>
            </a:r>
          </a:p>
          <a:p>
            <a:endParaRPr lang="cs-CZ" altLang="cs-CZ" sz="2400"/>
          </a:p>
          <a:p>
            <a:r>
              <a:rPr lang="cs-CZ" altLang="cs-CZ" sz="2400"/>
              <a:t>s ………………</a:t>
            </a:r>
            <a:r>
              <a:rPr lang="cs-CZ" altLang="cs-CZ" sz="2400">
                <a:solidFill>
                  <a:srgbClr val="FF0000"/>
                </a:solidFill>
              </a:rPr>
              <a:t>dráha</a:t>
            </a:r>
            <a:r>
              <a:rPr lang="cs-CZ" altLang="cs-CZ" sz="2400"/>
              <a:t>……………………  v jednotkách ………. </a:t>
            </a:r>
            <a:r>
              <a:rPr lang="cs-CZ" altLang="cs-CZ" sz="2400">
                <a:solidFill>
                  <a:srgbClr val="FF0000"/>
                </a:solidFill>
              </a:rPr>
              <a:t>m</a:t>
            </a:r>
            <a:r>
              <a:rPr lang="cs-CZ" altLang="cs-CZ" sz="2400"/>
              <a:t>……………………….</a:t>
            </a:r>
          </a:p>
          <a:p>
            <a:endParaRPr lang="cs-CZ" altLang="cs-CZ" sz="2400"/>
          </a:p>
          <a:p>
            <a:r>
              <a:rPr lang="cs-CZ" altLang="cs-CZ" sz="2400"/>
              <a:t>g ………        </a:t>
            </a:r>
            <a:r>
              <a:rPr lang="cs-CZ" altLang="cs-CZ" sz="2400">
                <a:solidFill>
                  <a:srgbClr val="FF0000"/>
                </a:solidFill>
              </a:rPr>
              <a:t>gravitační síla</a:t>
            </a:r>
            <a:r>
              <a:rPr lang="cs-CZ" altLang="cs-CZ" sz="2400"/>
              <a:t>………… g =………………………..</a:t>
            </a:r>
            <a:r>
              <a:rPr lang="cs-CZ" altLang="cs-CZ" sz="2400">
                <a:solidFill>
                  <a:srgbClr val="FF0000"/>
                </a:solidFill>
              </a:rPr>
              <a:t>10 N/ kg</a:t>
            </a:r>
            <a:r>
              <a:rPr lang="cs-CZ" altLang="cs-CZ" sz="2400"/>
              <a:t>……………..</a:t>
            </a:r>
          </a:p>
          <a:p>
            <a:endParaRPr lang="cs-CZ" altLang="cs-CZ" sz="2400"/>
          </a:p>
          <a:p>
            <a:r>
              <a:rPr lang="cs-CZ" altLang="cs-CZ" sz="2400"/>
              <a:t>t………………………………………………..v jednotkách…………………………..</a:t>
            </a:r>
          </a:p>
        </p:txBody>
      </p:sp>
      <p:sp>
        <p:nvSpPr>
          <p:cNvPr id="10245" name="TextovéPole 4"/>
          <p:cNvSpPr txBox="1">
            <a:spLocks noChangeArrowheads="1"/>
          </p:cNvSpPr>
          <p:nvPr/>
        </p:nvSpPr>
        <p:spPr bwMode="auto">
          <a:xfrm>
            <a:off x="1766888" y="3851275"/>
            <a:ext cx="5794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čas</a:t>
            </a:r>
          </a:p>
        </p:txBody>
      </p:sp>
      <p:sp>
        <p:nvSpPr>
          <p:cNvPr id="10246" name="TextovéPole 5"/>
          <p:cNvSpPr txBox="1">
            <a:spLocks noChangeArrowheads="1"/>
          </p:cNvSpPr>
          <p:nvPr/>
        </p:nvSpPr>
        <p:spPr bwMode="auto">
          <a:xfrm>
            <a:off x="6826250" y="3851275"/>
            <a:ext cx="304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7" name="Obdélník 6"/>
          <p:cNvSpPr/>
          <p:nvPr/>
        </p:nvSpPr>
        <p:spPr>
          <a:xfrm>
            <a:off x="1422400" y="1598613"/>
            <a:ext cx="2566988" cy="27146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8" name="Obdélník 7"/>
          <p:cNvSpPr/>
          <p:nvPr/>
        </p:nvSpPr>
        <p:spPr>
          <a:xfrm>
            <a:off x="6335713" y="1598613"/>
            <a:ext cx="2873375" cy="27146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pic>
        <p:nvPicPr>
          <p:cNvPr id="17410" name="Picture 2" descr="Tractor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5581650"/>
            <a:ext cx="2819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0" name="TextovéPole 8"/>
          <p:cNvSpPr txBox="1">
            <a:spLocks noChangeArrowheads="1"/>
          </p:cNvSpPr>
          <p:nvPr/>
        </p:nvSpPr>
        <p:spPr bwMode="auto">
          <a:xfrm>
            <a:off x="428625" y="4654550"/>
            <a:ext cx="1084103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Traktor táhne přívěs silou 15 kN při stálé rychlosti 36 km/h. Vypočítej příklad a proveď</a:t>
            </a:r>
          </a:p>
          <a:p>
            <a:r>
              <a:rPr lang="cs-CZ" altLang="cs-CZ" sz="2400"/>
              <a:t>                                  kontrolu kliknutím na černý obdélník.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2.22222E-6 L 0.73177 -0.0083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/>
          <p:cNvSpPr txBox="1">
            <a:spLocks noChangeArrowheads="1"/>
          </p:cNvSpPr>
          <p:nvPr/>
        </p:nvSpPr>
        <p:spPr bwMode="auto">
          <a:xfrm>
            <a:off x="852488" y="444500"/>
            <a:ext cx="454501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F</a:t>
            </a:r>
            <a:r>
              <a:rPr lang="cs-CZ" altLang="cs-CZ" sz="2400"/>
              <a:t> = 15 kN = 15 000 N</a:t>
            </a:r>
          </a:p>
          <a:p>
            <a:r>
              <a:rPr lang="cs-CZ" altLang="cs-CZ" sz="2400" i="1"/>
              <a:t>v</a:t>
            </a:r>
            <a:r>
              <a:rPr lang="cs-CZ" altLang="cs-CZ" sz="2400"/>
              <a:t> = 36 km/h = ( 36 : 3,6 ) = 10 m/s</a:t>
            </a:r>
          </a:p>
          <a:p>
            <a:r>
              <a:rPr lang="cs-CZ" altLang="cs-CZ" sz="2400" i="1"/>
              <a:t>W</a:t>
            </a:r>
            <a:r>
              <a:rPr lang="cs-CZ" altLang="cs-CZ" sz="2400"/>
              <a:t> = ? [ W]</a:t>
            </a:r>
          </a:p>
          <a:p>
            <a:r>
              <a:rPr lang="cs-CZ" altLang="cs-CZ" sz="2400" i="1"/>
              <a:t>W = F . v = </a:t>
            </a:r>
            <a:r>
              <a:rPr lang="cs-CZ" altLang="cs-CZ" sz="2400"/>
              <a:t>15 000 . 10 = 150 000 </a:t>
            </a:r>
            <a:r>
              <a:rPr lang="cs-CZ" altLang="cs-CZ" sz="2400" i="1"/>
              <a:t>W</a:t>
            </a:r>
          </a:p>
        </p:txBody>
      </p:sp>
      <p:sp>
        <p:nvSpPr>
          <p:cNvPr id="11267" name="TextovéPole 3"/>
          <p:cNvSpPr txBox="1">
            <a:spLocks noChangeArrowheads="1"/>
          </p:cNvSpPr>
          <p:nvPr/>
        </p:nvSpPr>
        <p:spPr bwMode="auto">
          <a:xfrm>
            <a:off x="6096000" y="665163"/>
            <a:ext cx="5426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Traktor vykonal práci 150 000 W = 150 kW</a:t>
            </a:r>
          </a:p>
        </p:txBody>
      </p:sp>
      <p:sp>
        <p:nvSpPr>
          <p:cNvPr id="5" name="Obdélník 4"/>
          <p:cNvSpPr/>
          <p:nvPr/>
        </p:nvSpPr>
        <p:spPr>
          <a:xfrm>
            <a:off x="657225" y="249238"/>
            <a:ext cx="10990263" cy="20415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  <p:pic>
        <p:nvPicPr>
          <p:cNvPr id="11269" name="Picture 4" descr="Cartoon Kid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538" y="5341938"/>
            <a:ext cx="749300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0" y="2486025"/>
            <a:ext cx="2257425" cy="11747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1684338" y="2638425"/>
            <a:ext cx="461962" cy="449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 rot="10800000">
            <a:off x="1801813" y="2603500"/>
            <a:ext cx="228600" cy="338138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1" name="Přímá spojnice 10"/>
          <p:cNvCxnSpPr>
            <a:stCxn id="9" idx="2"/>
          </p:cNvCxnSpPr>
          <p:nvPr/>
        </p:nvCxnSpPr>
        <p:spPr>
          <a:xfrm flipH="1">
            <a:off x="1284288" y="2862263"/>
            <a:ext cx="400050" cy="25527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Volný tvar: obrazec 11"/>
          <p:cNvSpPr/>
          <p:nvPr/>
        </p:nvSpPr>
        <p:spPr>
          <a:xfrm>
            <a:off x="252413" y="5610225"/>
            <a:ext cx="1054100" cy="1098550"/>
          </a:xfrm>
          <a:custGeom>
            <a:avLst/>
            <a:gdLst>
              <a:gd name="connsiteX0" fmla="*/ 1233996 w 1260629"/>
              <a:gd name="connsiteY0" fmla="*/ 0 h 1411550"/>
              <a:gd name="connsiteX1" fmla="*/ 1242874 w 1260629"/>
              <a:gd name="connsiteY1" fmla="*/ 115410 h 1411550"/>
              <a:gd name="connsiteX2" fmla="*/ 1251751 w 1260629"/>
              <a:gd name="connsiteY2" fmla="*/ 142043 h 1411550"/>
              <a:gd name="connsiteX3" fmla="*/ 1260629 w 1260629"/>
              <a:gd name="connsiteY3" fmla="*/ 195309 h 1411550"/>
              <a:gd name="connsiteX4" fmla="*/ 1216241 w 1260629"/>
              <a:gd name="connsiteY4" fmla="*/ 506027 h 1411550"/>
              <a:gd name="connsiteX5" fmla="*/ 1180730 w 1260629"/>
              <a:gd name="connsiteY5" fmla="*/ 568171 h 1411550"/>
              <a:gd name="connsiteX6" fmla="*/ 1109709 w 1260629"/>
              <a:gd name="connsiteY6" fmla="*/ 639192 h 1411550"/>
              <a:gd name="connsiteX7" fmla="*/ 1003176 w 1260629"/>
              <a:gd name="connsiteY7" fmla="*/ 701336 h 1411550"/>
              <a:gd name="connsiteX8" fmla="*/ 852256 w 1260629"/>
              <a:gd name="connsiteY8" fmla="*/ 781235 h 1411550"/>
              <a:gd name="connsiteX9" fmla="*/ 798990 w 1260629"/>
              <a:gd name="connsiteY9" fmla="*/ 852257 h 1411550"/>
              <a:gd name="connsiteX10" fmla="*/ 727969 w 1260629"/>
              <a:gd name="connsiteY10" fmla="*/ 958789 h 1411550"/>
              <a:gd name="connsiteX11" fmla="*/ 514905 w 1260629"/>
              <a:gd name="connsiteY11" fmla="*/ 1154097 h 1411550"/>
              <a:gd name="connsiteX12" fmla="*/ 488272 w 1260629"/>
              <a:gd name="connsiteY12" fmla="*/ 1171853 h 1411550"/>
              <a:gd name="connsiteX13" fmla="*/ 355107 w 1260629"/>
              <a:gd name="connsiteY13" fmla="*/ 1242874 h 1411550"/>
              <a:gd name="connsiteX14" fmla="*/ 319596 w 1260629"/>
              <a:gd name="connsiteY14" fmla="*/ 1269507 h 1411550"/>
              <a:gd name="connsiteX15" fmla="*/ 0 w 1260629"/>
              <a:gd name="connsiteY15" fmla="*/ 1411550 h 1411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60629" h="1411550">
                <a:moveTo>
                  <a:pt x="1233996" y="0"/>
                </a:moveTo>
                <a:cubicBezTo>
                  <a:pt x="1236955" y="38470"/>
                  <a:pt x="1238088" y="77124"/>
                  <a:pt x="1242874" y="115410"/>
                </a:cubicBezTo>
                <a:cubicBezTo>
                  <a:pt x="1244035" y="124696"/>
                  <a:pt x="1249721" y="132908"/>
                  <a:pt x="1251751" y="142043"/>
                </a:cubicBezTo>
                <a:cubicBezTo>
                  <a:pt x="1255656" y="159615"/>
                  <a:pt x="1257670" y="177554"/>
                  <a:pt x="1260629" y="195309"/>
                </a:cubicBezTo>
                <a:cubicBezTo>
                  <a:pt x="1255140" y="248374"/>
                  <a:pt x="1256274" y="419289"/>
                  <a:pt x="1216241" y="506027"/>
                </a:cubicBezTo>
                <a:cubicBezTo>
                  <a:pt x="1206243" y="527689"/>
                  <a:pt x="1195634" y="549541"/>
                  <a:pt x="1180730" y="568171"/>
                </a:cubicBezTo>
                <a:cubicBezTo>
                  <a:pt x="1159815" y="594314"/>
                  <a:pt x="1136493" y="619104"/>
                  <a:pt x="1109709" y="639192"/>
                </a:cubicBezTo>
                <a:cubicBezTo>
                  <a:pt x="1076820" y="663859"/>
                  <a:pt x="1039172" y="681476"/>
                  <a:pt x="1003176" y="701336"/>
                </a:cubicBezTo>
                <a:cubicBezTo>
                  <a:pt x="953337" y="728834"/>
                  <a:pt x="852256" y="781235"/>
                  <a:pt x="852256" y="781235"/>
                </a:cubicBezTo>
                <a:cubicBezTo>
                  <a:pt x="834501" y="804909"/>
                  <a:pt x="815755" y="827872"/>
                  <a:pt x="798990" y="852257"/>
                </a:cubicBezTo>
                <a:cubicBezTo>
                  <a:pt x="783451" y="874860"/>
                  <a:pt x="751906" y="933256"/>
                  <a:pt x="727969" y="958789"/>
                </a:cubicBezTo>
                <a:cubicBezTo>
                  <a:pt x="643260" y="1049146"/>
                  <a:pt x="609845" y="1078145"/>
                  <a:pt x="514905" y="1154097"/>
                </a:cubicBezTo>
                <a:cubicBezTo>
                  <a:pt x="506573" y="1160762"/>
                  <a:pt x="497599" y="1166671"/>
                  <a:pt x="488272" y="1171853"/>
                </a:cubicBezTo>
                <a:cubicBezTo>
                  <a:pt x="444296" y="1196284"/>
                  <a:pt x="398644" y="1217669"/>
                  <a:pt x="355107" y="1242874"/>
                </a:cubicBezTo>
                <a:cubicBezTo>
                  <a:pt x="342302" y="1250287"/>
                  <a:pt x="332961" y="1263159"/>
                  <a:pt x="319596" y="1269507"/>
                </a:cubicBezTo>
                <a:cubicBezTo>
                  <a:pt x="214292" y="1319526"/>
                  <a:pt x="0" y="1411550"/>
                  <a:pt x="0" y="1411550"/>
                </a:cubicBezTo>
              </a:path>
            </a:pathLst>
          </a:cu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6" name="Přímá spojnice 15"/>
          <p:cNvCxnSpPr>
            <a:cxnSpLocks/>
            <a:stCxn id="9" idx="6"/>
          </p:cNvCxnSpPr>
          <p:nvPr/>
        </p:nvCxnSpPr>
        <p:spPr>
          <a:xfrm>
            <a:off x="2146300" y="2862263"/>
            <a:ext cx="22225" cy="31623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Volný tvar: obrazec 16"/>
          <p:cNvSpPr/>
          <p:nvPr/>
        </p:nvSpPr>
        <p:spPr>
          <a:xfrm>
            <a:off x="844550" y="6188075"/>
            <a:ext cx="142875" cy="125413"/>
          </a:xfrm>
          <a:custGeom>
            <a:avLst/>
            <a:gdLst>
              <a:gd name="connsiteX0" fmla="*/ 46703 w 170990"/>
              <a:gd name="connsiteY0" fmla="*/ 20752 h 162795"/>
              <a:gd name="connsiteX1" fmla="*/ 108846 w 170990"/>
              <a:gd name="connsiteY1" fmla="*/ 2997 h 162795"/>
              <a:gd name="connsiteX2" fmla="*/ 170990 w 170990"/>
              <a:gd name="connsiteY2" fmla="*/ 11874 h 162795"/>
              <a:gd name="connsiteX3" fmla="*/ 162112 w 170990"/>
              <a:gd name="connsiteY3" fmla="*/ 109529 h 162795"/>
              <a:gd name="connsiteX4" fmla="*/ 108846 w 170990"/>
              <a:gd name="connsiteY4" fmla="*/ 136162 h 162795"/>
              <a:gd name="connsiteX5" fmla="*/ 73336 w 170990"/>
              <a:gd name="connsiteY5" fmla="*/ 162795 h 162795"/>
              <a:gd name="connsiteX6" fmla="*/ 11192 w 170990"/>
              <a:gd name="connsiteY6" fmla="*/ 153917 h 162795"/>
              <a:gd name="connsiteX7" fmla="*/ 2314 w 170990"/>
              <a:gd name="connsiteY7" fmla="*/ 100651 h 162795"/>
              <a:gd name="connsiteX8" fmla="*/ 28947 w 170990"/>
              <a:gd name="connsiteY8" fmla="*/ 65140 h 162795"/>
              <a:gd name="connsiteX9" fmla="*/ 99969 w 170990"/>
              <a:gd name="connsiteY9" fmla="*/ 2997 h 162795"/>
              <a:gd name="connsiteX10" fmla="*/ 46703 w 170990"/>
              <a:gd name="connsiteY10" fmla="*/ 20752 h 162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0990" h="162795">
                <a:moveTo>
                  <a:pt x="46703" y="20752"/>
                </a:moveTo>
                <a:cubicBezTo>
                  <a:pt x="48182" y="20752"/>
                  <a:pt x="39101" y="37870"/>
                  <a:pt x="108846" y="2997"/>
                </a:cubicBezTo>
                <a:cubicBezTo>
                  <a:pt x="127562" y="-6361"/>
                  <a:pt x="150275" y="8915"/>
                  <a:pt x="170990" y="11874"/>
                </a:cubicBezTo>
                <a:cubicBezTo>
                  <a:pt x="168031" y="44426"/>
                  <a:pt x="176730" y="80294"/>
                  <a:pt x="162112" y="109529"/>
                </a:cubicBezTo>
                <a:cubicBezTo>
                  <a:pt x="153234" y="127284"/>
                  <a:pt x="125868" y="125949"/>
                  <a:pt x="108846" y="136162"/>
                </a:cubicBezTo>
                <a:cubicBezTo>
                  <a:pt x="96159" y="143774"/>
                  <a:pt x="85173" y="153917"/>
                  <a:pt x="73336" y="162795"/>
                </a:cubicBezTo>
                <a:cubicBezTo>
                  <a:pt x="52621" y="159836"/>
                  <a:pt x="26940" y="167696"/>
                  <a:pt x="11192" y="153917"/>
                </a:cubicBezTo>
                <a:cubicBezTo>
                  <a:pt x="-2355" y="142064"/>
                  <a:pt x="-1216" y="118302"/>
                  <a:pt x="2314" y="100651"/>
                </a:cubicBezTo>
                <a:cubicBezTo>
                  <a:pt x="5216" y="86142"/>
                  <a:pt x="18484" y="75602"/>
                  <a:pt x="28947" y="65140"/>
                </a:cubicBezTo>
                <a:cubicBezTo>
                  <a:pt x="51191" y="42897"/>
                  <a:pt x="73795" y="20446"/>
                  <a:pt x="99969" y="2997"/>
                </a:cubicBezTo>
                <a:cubicBezTo>
                  <a:pt x="108847" y="-2921"/>
                  <a:pt x="45224" y="20752"/>
                  <a:pt x="46703" y="207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11277" name="Picture 2" descr="Bag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2913" y="5964238"/>
            <a:ext cx="633412" cy="74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8" name="TextovéPole 26"/>
          <p:cNvSpPr txBox="1">
            <a:spLocks noChangeArrowheads="1"/>
          </p:cNvSpPr>
          <p:nvPr/>
        </p:nvSpPr>
        <p:spPr bwMode="auto">
          <a:xfrm>
            <a:off x="2606675" y="2544763"/>
            <a:ext cx="94440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Adam zvedl pytel brambor o hmotnosti 30 kg do výšky  2 metrů pomocí</a:t>
            </a:r>
          </a:p>
          <a:p>
            <a:r>
              <a:rPr lang="cs-CZ" altLang="cs-CZ" sz="2400"/>
              <a:t>pevné kladky za 6 sekund. Vypočítej jeho výkon. Proveď kontrolu kliknutím</a:t>
            </a:r>
          </a:p>
          <a:p>
            <a:r>
              <a:rPr lang="cs-CZ" altLang="cs-CZ" sz="2400"/>
              <a:t>na černý obdélník.</a:t>
            </a:r>
          </a:p>
        </p:txBody>
      </p:sp>
      <p:sp>
        <p:nvSpPr>
          <p:cNvPr id="11279" name="TextovéPole 2"/>
          <p:cNvSpPr txBox="1">
            <a:spLocks noChangeArrowheads="1"/>
          </p:cNvSpPr>
          <p:nvPr/>
        </p:nvSpPr>
        <p:spPr bwMode="auto">
          <a:xfrm>
            <a:off x="2946400" y="4368800"/>
            <a:ext cx="14493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m</a:t>
            </a:r>
            <a:r>
              <a:rPr lang="cs-CZ" altLang="cs-CZ" sz="2400"/>
              <a:t> = 30 kg</a:t>
            </a:r>
          </a:p>
          <a:p>
            <a:r>
              <a:rPr lang="cs-CZ" altLang="cs-CZ" sz="2400" i="1"/>
              <a:t>s</a:t>
            </a:r>
            <a:r>
              <a:rPr lang="cs-CZ" altLang="cs-CZ" sz="2400"/>
              <a:t> = 2 m</a:t>
            </a:r>
          </a:p>
          <a:p>
            <a:r>
              <a:rPr lang="cs-CZ" altLang="cs-CZ" sz="2400" i="1"/>
              <a:t>t</a:t>
            </a:r>
            <a:r>
              <a:rPr lang="cs-CZ" altLang="cs-CZ" sz="2400"/>
              <a:t> = 6 s</a:t>
            </a:r>
          </a:p>
          <a:p>
            <a:r>
              <a:rPr lang="cs-CZ" altLang="cs-CZ" sz="2400" i="1"/>
              <a:t>P </a:t>
            </a:r>
            <a:r>
              <a:rPr lang="cs-CZ" altLang="cs-CZ" sz="2400"/>
              <a:t>= ? [ W ]</a:t>
            </a:r>
          </a:p>
        </p:txBody>
      </p:sp>
      <p:sp>
        <p:nvSpPr>
          <p:cNvPr id="11280" name="TextovéPole 5"/>
          <p:cNvSpPr txBox="1">
            <a:spLocks noChangeArrowheads="1"/>
          </p:cNvSpPr>
          <p:nvPr/>
        </p:nvSpPr>
        <p:spPr bwMode="auto">
          <a:xfrm>
            <a:off x="4945063" y="4443413"/>
            <a:ext cx="10461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P= F . s</a:t>
            </a:r>
          </a:p>
          <a:p>
            <a:r>
              <a:rPr lang="cs-CZ" altLang="cs-CZ" sz="2400"/>
              <a:t>           </a:t>
            </a:r>
            <a:r>
              <a:rPr lang="cs-CZ" altLang="cs-CZ" sz="2400" i="1"/>
              <a:t>t</a:t>
            </a:r>
          </a:p>
        </p:txBody>
      </p:sp>
      <p:cxnSp>
        <p:nvCxnSpPr>
          <p:cNvPr id="14" name="Přímá spojnice 13"/>
          <p:cNvCxnSpPr>
            <a:endCxn id="11280" idx="3"/>
          </p:cNvCxnSpPr>
          <p:nvPr/>
        </p:nvCxnSpPr>
        <p:spPr>
          <a:xfrm>
            <a:off x="5557838" y="4859338"/>
            <a:ext cx="43338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82" name="TextovéPole 17"/>
          <p:cNvSpPr txBox="1">
            <a:spLocks noChangeArrowheads="1"/>
          </p:cNvSpPr>
          <p:nvPr/>
        </p:nvSpPr>
        <p:spPr bwMode="auto">
          <a:xfrm>
            <a:off x="4945063" y="5610225"/>
            <a:ext cx="40370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P</a:t>
            </a:r>
            <a:r>
              <a:rPr lang="cs-CZ" altLang="cs-CZ" sz="2400"/>
              <a:t> = m. g . S  = 30 . 10 . 2  = 600</a:t>
            </a:r>
          </a:p>
          <a:p>
            <a:r>
              <a:rPr lang="cs-CZ" altLang="cs-CZ" sz="2400"/>
              <a:t>            t                   6                 6</a:t>
            </a:r>
          </a:p>
        </p:txBody>
      </p:sp>
      <p:cxnSp>
        <p:nvCxnSpPr>
          <p:cNvPr id="20" name="Přímá spojnice 19"/>
          <p:cNvCxnSpPr/>
          <p:nvPr/>
        </p:nvCxnSpPr>
        <p:spPr>
          <a:xfrm>
            <a:off x="5578475" y="6024563"/>
            <a:ext cx="868363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877050" y="6024563"/>
            <a:ext cx="1138238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>
            <a:endCxn id="11282" idx="3"/>
          </p:cNvCxnSpPr>
          <p:nvPr/>
        </p:nvCxnSpPr>
        <p:spPr>
          <a:xfrm flipV="1">
            <a:off x="8424863" y="6024563"/>
            <a:ext cx="5572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86" name="TextovéPole 24"/>
          <p:cNvSpPr txBox="1">
            <a:spLocks noChangeArrowheads="1"/>
          </p:cNvSpPr>
          <p:nvPr/>
        </p:nvSpPr>
        <p:spPr bwMode="auto">
          <a:xfrm>
            <a:off x="9005888" y="5734050"/>
            <a:ext cx="12176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= 100 W</a:t>
            </a:r>
          </a:p>
        </p:txBody>
      </p:sp>
      <p:sp>
        <p:nvSpPr>
          <p:cNvPr id="11287" name="TextovéPole 25"/>
          <p:cNvSpPr txBox="1">
            <a:spLocks noChangeArrowheads="1"/>
          </p:cNvSpPr>
          <p:nvPr/>
        </p:nvSpPr>
        <p:spPr bwMode="auto">
          <a:xfrm>
            <a:off x="6559550" y="4443413"/>
            <a:ext cx="47767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Adam podal výkon 100 W.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2714625" y="4124325"/>
            <a:ext cx="9042400" cy="25844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5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/>
          <p:cNvSpPr txBox="1">
            <a:spLocks noChangeArrowheads="1"/>
          </p:cNvSpPr>
          <p:nvPr/>
        </p:nvSpPr>
        <p:spPr bwMode="auto">
          <a:xfrm>
            <a:off x="233363" y="168275"/>
            <a:ext cx="11452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Překresli si tabulku a doplň chybějící výpočty. Proveď kontrolu kliknutím na černý obdélník.</a:t>
            </a:r>
          </a:p>
        </p:txBody>
      </p:sp>
      <p:graphicFrame>
        <p:nvGraphicFramePr>
          <p:cNvPr id="3" name="Tabulka 3"/>
          <p:cNvGraphicFramePr>
            <a:graphicFrameLocks noGrp="1"/>
          </p:cNvGraphicFramePr>
          <p:nvPr/>
        </p:nvGraphicFramePr>
        <p:xfrm>
          <a:off x="428625" y="719138"/>
          <a:ext cx="11383960" cy="280828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6280"/>
                <a:gridCol w="1626280"/>
                <a:gridCol w="1626280"/>
                <a:gridCol w="1626280"/>
                <a:gridCol w="1626280"/>
                <a:gridCol w="1626280"/>
                <a:gridCol w="1626280"/>
              </a:tblGrid>
              <a:tr h="93609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</a:tr>
              <a:tr h="93609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</a:tr>
              <a:tr h="93609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36" marB="45736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36" marB="45736"/>
                </a:tc>
              </a:tr>
            </a:tbl>
          </a:graphicData>
        </a:graphic>
      </p:graphicFrame>
      <p:sp>
        <p:nvSpPr>
          <p:cNvPr id="12325" name="TextovéPole 4"/>
          <p:cNvSpPr txBox="1">
            <a:spLocks noChangeArrowheads="1"/>
          </p:cNvSpPr>
          <p:nvPr/>
        </p:nvSpPr>
        <p:spPr bwMode="auto">
          <a:xfrm>
            <a:off x="933450" y="969963"/>
            <a:ext cx="101568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MW                5                                                                                                                 0,9</a:t>
            </a:r>
          </a:p>
        </p:txBody>
      </p:sp>
      <p:sp>
        <p:nvSpPr>
          <p:cNvPr id="12326" name="TextovéPole 5"/>
          <p:cNvSpPr txBox="1">
            <a:spLocks noChangeArrowheads="1"/>
          </p:cNvSpPr>
          <p:nvPr/>
        </p:nvSpPr>
        <p:spPr bwMode="auto">
          <a:xfrm>
            <a:off x="933450" y="1892300"/>
            <a:ext cx="99917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kW                                         15                                          350                                           </a:t>
            </a:r>
          </a:p>
        </p:txBody>
      </p:sp>
      <p:sp>
        <p:nvSpPr>
          <p:cNvPr id="12327" name="TextovéPole 6"/>
          <p:cNvSpPr txBox="1">
            <a:spLocks noChangeArrowheads="1"/>
          </p:cNvSpPr>
          <p:nvPr/>
        </p:nvSpPr>
        <p:spPr bwMode="auto">
          <a:xfrm>
            <a:off x="933450" y="2814638"/>
            <a:ext cx="87852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W                                                             2 000 000                                6 000</a:t>
            </a:r>
          </a:p>
        </p:txBody>
      </p:sp>
      <p:graphicFrame>
        <p:nvGraphicFramePr>
          <p:cNvPr id="8" name="Tabulka 3"/>
          <p:cNvGraphicFramePr>
            <a:graphicFrameLocks noGrp="1"/>
          </p:cNvGraphicFramePr>
          <p:nvPr/>
        </p:nvGraphicFramePr>
        <p:xfrm>
          <a:off x="428625" y="3778250"/>
          <a:ext cx="11383960" cy="280670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6280"/>
                <a:gridCol w="1626280"/>
                <a:gridCol w="1626280"/>
                <a:gridCol w="1626280"/>
                <a:gridCol w="1626280"/>
                <a:gridCol w="1626280"/>
                <a:gridCol w="1626280"/>
              </a:tblGrid>
              <a:tr h="935567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</a:tr>
              <a:tr h="935567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</a:tr>
              <a:tr h="935567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45" marR="91445" marT="45710" marB="45710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45" marR="91445" marT="45710" marB="45710"/>
                </a:tc>
              </a:tr>
            </a:tbl>
          </a:graphicData>
        </a:graphic>
      </p:graphicFrame>
      <p:sp>
        <p:nvSpPr>
          <p:cNvPr id="12362" name="TextovéPole 8"/>
          <p:cNvSpPr txBox="1">
            <a:spLocks noChangeArrowheads="1"/>
          </p:cNvSpPr>
          <p:nvPr/>
        </p:nvSpPr>
        <p:spPr bwMode="auto">
          <a:xfrm>
            <a:off x="933450" y="4029075"/>
            <a:ext cx="105997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MW                5                   0,015                 2                   0, 350           0,006                 0,9</a:t>
            </a:r>
          </a:p>
        </p:txBody>
      </p:sp>
      <p:sp>
        <p:nvSpPr>
          <p:cNvPr id="12363" name="TextovéPole 9"/>
          <p:cNvSpPr txBox="1">
            <a:spLocks noChangeArrowheads="1"/>
          </p:cNvSpPr>
          <p:nvPr/>
        </p:nvSpPr>
        <p:spPr bwMode="auto">
          <a:xfrm>
            <a:off x="933450" y="4949825"/>
            <a:ext cx="132365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kW              5 000                  15              2 000                  350                 6                   900                                           </a:t>
            </a:r>
          </a:p>
        </p:txBody>
      </p:sp>
      <p:sp>
        <p:nvSpPr>
          <p:cNvPr id="12364" name="TextovéPole 10"/>
          <p:cNvSpPr txBox="1">
            <a:spLocks noChangeArrowheads="1"/>
          </p:cNvSpPr>
          <p:nvPr/>
        </p:nvSpPr>
        <p:spPr bwMode="auto">
          <a:xfrm>
            <a:off x="933450" y="5872163"/>
            <a:ext cx="105870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W             5 000 000       15 000            2 000 000       350 000           6 000          900 000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04800" y="3638550"/>
            <a:ext cx="11782425" cy="30511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vidaXL 3fázový elektromotor hliníkový 1,5 kW/2 HP 2 póly 2840 ot./m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013" y="3913188"/>
            <a:ext cx="26638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ovéPole 3"/>
          <p:cNvSpPr txBox="1">
            <a:spLocks noChangeArrowheads="1"/>
          </p:cNvSpPr>
          <p:nvPr/>
        </p:nvSpPr>
        <p:spPr bwMode="auto">
          <a:xfrm>
            <a:off x="512763" y="155575"/>
            <a:ext cx="5024437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Vysvětli, co znamená, že elektromotor</a:t>
            </a:r>
          </a:p>
          <a:p>
            <a:r>
              <a:rPr lang="cs-CZ" altLang="cs-CZ" sz="2400"/>
              <a:t>pracuje s účinností 0,6? Kolik % činí </a:t>
            </a:r>
          </a:p>
          <a:p>
            <a:r>
              <a:rPr lang="cs-CZ" altLang="cs-CZ" sz="2400"/>
              <a:t>ztráty ? Proveď kontrolu kliknutím na</a:t>
            </a:r>
          </a:p>
          <a:p>
            <a:r>
              <a:rPr lang="cs-CZ" altLang="cs-CZ" sz="2400"/>
              <a:t>černý obdélník.</a:t>
            </a:r>
          </a:p>
          <a:p>
            <a:endParaRPr lang="cs-CZ" altLang="cs-CZ" sz="2400"/>
          </a:p>
          <a:p>
            <a:r>
              <a:rPr lang="cs-CZ" altLang="cs-CZ" sz="2400"/>
              <a:t>To znamená , že 60 % motor vykoná</a:t>
            </a:r>
          </a:p>
          <a:p>
            <a:r>
              <a:rPr lang="cs-CZ" altLang="cs-CZ" sz="2400"/>
              <a:t>užitečnou práci, zbytek ( 40 % ) jsou</a:t>
            </a:r>
          </a:p>
          <a:p>
            <a:r>
              <a:rPr lang="cs-CZ" altLang="cs-CZ" sz="2400"/>
              <a:t>ztráty např třením v ložiscích a tepelné</a:t>
            </a:r>
          </a:p>
          <a:p>
            <a:r>
              <a:rPr lang="cs-CZ" altLang="cs-CZ" sz="2400"/>
              <a:t>ztráty. ( motor se zahřívá ).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12763" y="1863725"/>
            <a:ext cx="5024437" cy="18034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dirty="0"/>
              <a:t>Kontrola</a:t>
            </a:r>
          </a:p>
        </p:txBody>
      </p:sp>
      <p:sp>
        <p:nvSpPr>
          <p:cNvPr id="6" name="Obdélník 5"/>
          <p:cNvSpPr/>
          <p:nvPr/>
        </p:nvSpPr>
        <p:spPr>
          <a:xfrm>
            <a:off x="5715000" y="347663"/>
            <a:ext cx="146050" cy="631825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13318" name="Picture 4" descr="Concept RK 414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863138" y="4083050"/>
            <a:ext cx="2541587" cy="254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TextovéPole 7"/>
          <p:cNvSpPr txBox="1">
            <a:spLocks noChangeArrowheads="1"/>
          </p:cNvSpPr>
          <p:nvPr/>
        </p:nvSpPr>
        <p:spPr bwMode="auto">
          <a:xfrm>
            <a:off x="5930900" y="206375"/>
            <a:ext cx="62658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Rychlovarná konvice s příkonem 2 200 W pracuje</a:t>
            </a:r>
          </a:p>
          <a:p>
            <a:r>
              <a:rPr lang="cs-CZ" altLang="cs-CZ" sz="2400"/>
              <a:t> se stálým výkonem 1 600 W. Urči  její účinnost.</a:t>
            </a:r>
          </a:p>
        </p:txBody>
      </p:sp>
      <p:sp>
        <p:nvSpPr>
          <p:cNvPr id="13320" name="AutoShape 6" descr="\eta "/>
          <p:cNvSpPr>
            <a:spLocks noChangeAspect="1" noChangeArrowheads="1"/>
          </p:cNvSpPr>
          <p:nvPr/>
        </p:nvSpPr>
        <p:spPr bwMode="auto">
          <a:xfrm>
            <a:off x="6794500" y="155892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 altLang="cs-CZ"/>
          </a:p>
        </p:txBody>
      </p:sp>
      <p:grpSp>
        <p:nvGrpSpPr>
          <p:cNvPr id="13321" name="Skupina 12"/>
          <p:cNvGrpSpPr>
            <a:grpSpLocks/>
          </p:cNvGrpSpPr>
          <p:nvPr/>
        </p:nvGrpSpPr>
        <p:grpSpPr bwMode="auto">
          <a:xfrm>
            <a:off x="5861050" y="1801813"/>
            <a:ext cx="933450" cy="622300"/>
            <a:chOff x="6236208" y="2385786"/>
            <a:chExt cx="932426" cy="622590"/>
          </a:xfrm>
        </p:grpSpPr>
        <p:pic>
          <p:nvPicPr>
            <p:cNvPr id="13324" name="Picture 1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36208" y="2385786"/>
              <a:ext cx="932426" cy="6223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Obdélník 10"/>
            <p:cNvSpPr/>
            <p:nvPr/>
          </p:nvSpPr>
          <p:spPr>
            <a:xfrm>
              <a:off x="6236208" y="2385786"/>
              <a:ext cx="475728" cy="6225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13322" name="TextovéPole 11"/>
          <p:cNvSpPr txBox="1">
            <a:spLocks noChangeArrowheads="1"/>
          </p:cNvSpPr>
          <p:nvPr/>
        </p:nvSpPr>
        <p:spPr bwMode="auto">
          <a:xfrm>
            <a:off x="6794500" y="1863725"/>
            <a:ext cx="317500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=  Výkon : příkon</a:t>
            </a:r>
          </a:p>
          <a:p>
            <a:r>
              <a:rPr lang="cs-CZ" altLang="cs-CZ" sz="2400"/>
              <a:t>= 1 600 : 2 200</a:t>
            </a:r>
          </a:p>
          <a:p>
            <a:r>
              <a:rPr lang="cs-CZ" altLang="cs-CZ" sz="2400"/>
              <a:t>= 0,727</a:t>
            </a:r>
          </a:p>
          <a:p>
            <a:r>
              <a:rPr lang="cs-CZ" altLang="cs-CZ" sz="2400"/>
              <a:t>= 72, 7 %</a:t>
            </a:r>
          </a:p>
          <a:p>
            <a:endParaRPr lang="cs-CZ" altLang="cs-CZ" sz="2400"/>
          </a:p>
          <a:p>
            <a:r>
              <a:rPr lang="cs-CZ" altLang="cs-CZ" sz="2400"/>
              <a:t>Rychlovarná konvice má</a:t>
            </a:r>
          </a:p>
          <a:p>
            <a:r>
              <a:rPr lang="cs-CZ" altLang="cs-CZ" sz="2400"/>
              <a:t>účinnost 72,7 %.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162675" y="1801813"/>
            <a:ext cx="3806825" cy="27400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Obdélník 2059"/>
          <p:cNvSpPr/>
          <p:nvPr/>
        </p:nvSpPr>
        <p:spPr>
          <a:xfrm>
            <a:off x="6096000" y="5888038"/>
            <a:ext cx="5956300" cy="87471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14339" name="Skupina 7"/>
          <p:cNvGrpSpPr>
            <a:grpSpLocks/>
          </p:cNvGrpSpPr>
          <p:nvPr/>
        </p:nvGrpSpPr>
        <p:grpSpPr bwMode="auto">
          <a:xfrm>
            <a:off x="25400" y="2754313"/>
            <a:ext cx="2298700" cy="3354387"/>
            <a:chOff x="2428685" y="3267457"/>
            <a:chExt cx="2298763" cy="3353942"/>
          </a:xfrm>
        </p:grpSpPr>
        <p:pic>
          <p:nvPicPr>
            <p:cNvPr id="14355" name="Picture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050477" y="3267457"/>
              <a:ext cx="1676971" cy="3353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4356" name="Skupina 6"/>
            <p:cNvGrpSpPr>
              <a:grpSpLocks/>
            </p:cNvGrpSpPr>
            <p:nvPr/>
          </p:nvGrpSpPr>
          <p:grpSpPr bwMode="auto">
            <a:xfrm>
              <a:off x="2428685" y="5388222"/>
              <a:ext cx="621792" cy="795528"/>
              <a:chOff x="2428685" y="5388222"/>
              <a:chExt cx="621792" cy="795528"/>
            </a:xfrm>
          </p:grpSpPr>
          <p:sp>
            <p:nvSpPr>
              <p:cNvPr id="2" name="Válec 1"/>
              <p:cNvSpPr/>
              <p:nvPr/>
            </p:nvSpPr>
            <p:spPr>
              <a:xfrm>
                <a:off x="2428685" y="5388076"/>
                <a:ext cx="622317" cy="795231"/>
              </a:xfrm>
              <a:prstGeom prst="can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3" name="Volný tvar: obrazec 2"/>
              <p:cNvSpPr/>
              <p:nvPr/>
            </p:nvSpPr>
            <p:spPr>
              <a:xfrm>
                <a:off x="2647766" y="5702359"/>
                <a:ext cx="396886" cy="69841"/>
              </a:xfrm>
              <a:custGeom>
                <a:avLst/>
                <a:gdLst>
                  <a:gd name="connsiteX0" fmla="*/ 0 w 397042"/>
                  <a:gd name="connsiteY0" fmla="*/ 0 h 68779"/>
                  <a:gd name="connsiteX1" fmla="*/ 397042 w 397042"/>
                  <a:gd name="connsiteY1" fmla="*/ 48127 h 687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97042" h="68779">
                    <a:moveTo>
                      <a:pt x="0" y="0"/>
                    </a:moveTo>
                    <a:cubicBezTo>
                      <a:pt x="147845" y="118277"/>
                      <a:pt x="34478" y="48127"/>
                      <a:pt x="397042" y="4812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4" name="Volný tvar: obrazec 3"/>
              <p:cNvSpPr/>
              <p:nvPr/>
            </p:nvSpPr>
            <p:spPr>
              <a:xfrm>
                <a:off x="2779533" y="5919817"/>
                <a:ext cx="265119" cy="49206"/>
              </a:xfrm>
              <a:custGeom>
                <a:avLst/>
                <a:gdLst>
                  <a:gd name="connsiteX0" fmla="*/ 0 w 264694"/>
                  <a:gd name="connsiteY0" fmla="*/ 12031 h 49978"/>
                  <a:gd name="connsiteX1" fmla="*/ 192505 w 264694"/>
                  <a:gd name="connsiteY1" fmla="*/ 36095 h 49978"/>
                  <a:gd name="connsiteX2" fmla="*/ 240631 w 264694"/>
                  <a:gd name="connsiteY2" fmla="*/ 48126 h 49978"/>
                  <a:gd name="connsiteX3" fmla="*/ 264694 w 264694"/>
                  <a:gd name="connsiteY3" fmla="*/ 0 h 49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4694" h="49978">
                    <a:moveTo>
                      <a:pt x="0" y="12031"/>
                    </a:moveTo>
                    <a:cubicBezTo>
                      <a:pt x="64168" y="20052"/>
                      <a:pt x="128553" y="26502"/>
                      <a:pt x="192505" y="36095"/>
                    </a:cubicBezTo>
                    <a:cubicBezTo>
                      <a:pt x="208858" y="38548"/>
                      <a:pt x="225841" y="55521"/>
                      <a:pt x="240631" y="48126"/>
                    </a:cubicBezTo>
                    <a:cubicBezTo>
                      <a:pt x="256673" y="40105"/>
                      <a:pt x="264694" y="0"/>
                      <a:pt x="264694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5" name="Volný tvar: obrazec 4"/>
              <p:cNvSpPr/>
              <p:nvPr/>
            </p:nvSpPr>
            <p:spPr>
              <a:xfrm>
                <a:off x="2792233" y="5665851"/>
                <a:ext cx="239719" cy="36508"/>
              </a:xfrm>
              <a:custGeom>
                <a:avLst/>
                <a:gdLst>
                  <a:gd name="connsiteX0" fmla="*/ 0 w 240632"/>
                  <a:gd name="connsiteY0" fmla="*/ 0 h 36332"/>
                  <a:gd name="connsiteX1" fmla="*/ 60158 w 240632"/>
                  <a:gd name="connsiteY1" fmla="*/ 36094 h 36332"/>
                  <a:gd name="connsiteX2" fmla="*/ 180474 w 240632"/>
                  <a:gd name="connsiteY2" fmla="*/ 12031 h 36332"/>
                  <a:gd name="connsiteX3" fmla="*/ 240632 w 240632"/>
                  <a:gd name="connsiteY3" fmla="*/ 12031 h 36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0632" h="36332">
                    <a:moveTo>
                      <a:pt x="0" y="0"/>
                    </a:moveTo>
                    <a:cubicBezTo>
                      <a:pt x="20053" y="12031"/>
                      <a:pt x="36825" y="34539"/>
                      <a:pt x="60158" y="36094"/>
                    </a:cubicBezTo>
                    <a:cubicBezTo>
                      <a:pt x="100967" y="38814"/>
                      <a:pt x="139933" y="17436"/>
                      <a:pt x="180474" y="12031"/>
                    </a:cubicBezTo>
                    <a:cubicBezTo>
                      <a:pt x="200351" y="9381"/>
                      <a:pt x="220579" y="12031"/>
                      <a:pt x="240632" y="12031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6" name="Volný tvar: obrazec 5"/>
              <p:cNvSpPr/>
              <p:nvPr/>
            </p:nvSpPr>
            <p:spPr>
              <a:xfrm>
                <a:off x="2635066" y="6064261"/>
                <a:ext cx="409586" cy="47619"/>
              </a:xfrm>
              <a:custGeom>
                <a:avLst/>
                <a:gdLst>
                  <a:gd name="connsiteX0" fmla="*/ 0 w 409073"/>
                  <a:gd name="connsiteY0" fmla="*/ 0 h 48126"/>
                  <a:gd name="connsiteX1" fmla="*/ 132347 w 409073"/>
                  <a:gd name="connsiteY1" fmla="*/ 48126 h 48126"/>
                  <a:gd name="connsiteX2" fmla="*/ 216568 w 409073"/>
                  <a:gd name="connsiteY2" fmla="*/ 24063 h 48126"/>
                  <a:gd name="connsiteX3" fmla="*/ 409073 w 409073"/>
                  <a:gd name="connsiteY3" fmla="*/ 36095 h 48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9073" h="48126">
                    <a:moveTo>
                      <a:pt x="0" y="0"/>
                    </a:moveTo>
                    <a:cubicBezTo>
                      <a:pt x="17947" y="7179"/>
                      <a:pt x="116901" y="48126"/>
                      <a:pt x="132347" y="48126"/>
                    </a:cubicBezTo>
                    <a:cubicBezTo>
                      <a:pt x="161544" y="48126"/>
                      <a:pt x="188494" y="32084"/>
                      <a:pt x="216568" y="24063"/>
                    </a:cubicBezTo>
                    <a:lnTo>
                      <a:pt x="409073" y="36095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grpSp>
          <p:nvGrpSpPr>
            <p:cNvPr id="14357" name="Skupina 9"/>
            <p:cNvGrpSpPr>
              <a:grpSpLocks/>
            </p:cNvGrpSpPr>
            <p:nvPr/>
          </p:nvGrpSpPr>
          <p:grpSpPr bwMode="auto">
            <a:xfrm>
              <a:off x="2544223" y="4862341"/>
              <a:ext cx="390715" cy="619547"/>
              <a:chOff x="2428685" y="5388222"/>
              <a:chExt cx="621792" cy="795528"/>
            </a:xfrm>
          </p:grpSpPr>
          <p:sp>
            <p:nvSpPr>
              <p:cNvPr id="11" name="Válec 10"/>
              <p:cNvSpPr/>
              <p:nvPr/>
            </p:nvSpPr>
            <p:spPr>
              <a:xfrm>
                <a:off x="2429247" y="5388660"/>
                <a:ext cx="621507" cy="794881"/>
              </a:xfrm>
              <a:prstGeom prst="can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12" name="Volný tvar: obrazec 11"/>
              <p:cNvSpPr/>
              <p:nvPr/>
            </p:nvSpPr>
            <p:spPr>
              <a:xfrm>
                <a:off x="2646522" y="5702536"/>
                <a:ext cx="396652" cy="69297"/>
              </a:xfrm>
              <a:custGeom>
                <a:avLst/>
                <a:gdLst>
                  <a:gd name="connsiteX0" fmla="*/ 0 w 397042"/>
                  <a:gd name="connsiteY0" fmla="*/ 0 h 68779"/>
                  <a:gd name="connsiteX1" fmla="*/ 397042 w 397042"/>
                  <a:gd name="connsiteY1" fmla="*/ 48127 h 687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97042" h="68779">
                    <a:moveTo>
                      <a:pt x="0" y="0"/>
                    </a:moveTo>
                    <a:cubicBezTo>
                      <a:pt x="147845" y="118277"/>
                      <a:pt x="34478" y="48127"/>
                      <a:pt x="397042" y="48127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13" name="Volný tvar: obrazec 12"/>
              <p:cNvSpPr/>
              <p:nvPr/>
            </p:nvSpPr>
            <p:spPr>
              <a:xfrm>
                <a:off x="2780423" y="5918580"/>
                <a:ext cx="262751" cy="50955"/>
              </a:xfrm>
              <a:custGeom>
                <a:avLst/>
                <a:gdLst>
                  <a:gd name="connsiteX0" fmla="*/ 0 w 264694"/>
                  <a:gd name="connsiteY0" fmla="*/ 12031 h 49978"/>
                  <a:gd name="connsiteX1" fmla="*/ 192505 w 264694"/>
                  <a:gd name="connsiteY1" fmla="*/ 36095 h 49978"/>
                  <a:gd name="connsiteX2" fmla="*/ 240631 w 264694"/>
                  <a:gd name="connsiteY2" fmla="*/ 48126 h 49978"/>
                  <a:gd name="connsiteX3" fmla="*/ 264694 w 264694"/>
                  <a:gd name="connsiteY3" fmla="*/ 0 h 499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4694" h="49978">
                    <a:moveTo>
                      <a:pt x="0" y="12031"/>
                    </a:moveTo>
                    <a:cubicBezTo>
                      <a:pt x="64168" y="20052"/>
                      <a:pt x="128553" y="26502"/>
                      <a:pt x="192505" y="36095"/>
                    </a:cubicBezTo>
                    <a:cubicBezTo>
                      <a:pt x="208858" y="38548"/>
                      <a:pt x="225841" y="55521"/>
                      <a:pt x="240631" y="48126"/>
                    </a:cubicBezTo>
                    <a:cubicBezTo>
                      <a:pt x="256673" y="40105"/>
                      <a:pt x="264694" y="0"/>
                      <a:pt x="264694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14" name="Volný tvar: obrazec 13"/>
              <p:cNvSpPr/>
              <p:nvPr/>
            </p:nvSpPr>
            <p:spPr>
              <a:xfrm>
                <a:off x="2790529" y="5667888"/>
                <a:ext cx="242539" cy="34648"/>
              </a:xfrm>
              <a:custGeom>
                <a:avLst/>
                <a:gdLst>
                  <a:gd name="connsiteX0" fmla="*/ 0 w 240632"/>
                  <a:gd name="connsiteY0" fmla="*/ 0 h 36332"/>
                  <a:gd name="connsiteX1" fmla="*/ 60158 w 240632"/>
                  <a:gd name="connsiteY1" fmla="*/ 36094 h 36332"/>
                  <a:gd name="connsiteX2" fmla="*/ 180474 w 240632"/>
                  <a:gd name="connsiteY2" fmla="*/ 12031 h 36332"/>
                  <a:gd name="connsiteX3" fmla="*/ 240632 w 240632"/>
                  <a:gd name="connsiteY3" fmla="*/ 12031 h 36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40632" h="36332">
                    <a:moveTo>
                      <a:pt x="0" y="0"/>
                    </a:moveTo>
                    <a:cubicBezTo>
                      <a:pt x="20053" y="12031"/>
                      <a:pt x="36825" y="34539"/>
                      <a:pt x="60158" y="36094"/>
                    </a:cubicBezTo>
                    <a:cubicBezTo>
                      <a:pt x="100967" y="38814"/>
                      <a:pt x="139933" y="17436"/>
                      <a:pt x="180474" y="12031"/>
                    </a:cubicBezTo>
                    <a:cubicBezTo>
                      <a:pt x="200351" y="9381"/>
                      <a:pt x="220579" y="12031"/>
                      <a:pt x="240632" y="12031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15" name="Volný tvar: obrazec 14"/>
              <p:cNvSpPr/>
              <p:nvPr/>
            </p:nvSpPr>
            <p:spPr>
              <a:xfrm>
                <a:off x="2636416" y="6063290"/>
                <a:ext cx="406758" cy="48916"/>
              </a:xfrm>
              <a:custGeom>
                <a:avLst/>
                <a:gdLst>
                  <a:gd name="connsiteX0" fmla="*/ 0 w 409073"/>
                  <a:gd name="connsiteY0" fmla="*/ 0 h 48126"/>
                  <a:gd name="connsiteX1" fmla="*/ 132347 w 409073"/>
                  <a:gd name="connsiteY1" fmla="*/ 48126 h 48126"/>
                  <a:gd name="connsiteX2" fmla="*/ 216568 w 409073"/>
                  <a:gd name="connsiteY2" fmla="*/ 24063 h 48126"/>
                  <a:gd name="connsiteX3" fmla="*/ 409073 w 409073"/>
                  <a:gd name="connsiteY3" fmla="*/ 36095 h 481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9073" h="48126">
                    <a:moveTo>
                      <a:pt x="0" y="0"/>
                    </a:moveTo>
                    <a:cubicBezTo>
                      <a:pt x="17947" y="7179"/>
                      <a:pt x="116901" y="48126"/>
                      <a:pt x="132347" y="48126"/>
                    </a:cubicBezTo>
                    <a:cubicBezTo>
                      <a:pt x="161544" y="48126"/>
                      <a:pt x="188494" y="32084"/>
                      <a:pt x="216568" y="24063"/>
                    </a:cubicBezTo>
                    <a:lnTo>
                      <a:pt x="409073" y="36095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</p:grpSp>
      <p:sp>
        <p:nvSpPr>
          <p:cNvPr id="14340" name="TextovéPole 8"/>
          <p:cNvSpPr txBox="1">
            <a:spLocks noChangeArrowheads="1"/>
          </p:cNvSpPr>
          <p:nvPr/>
        </p:nvSpPr>
        <p:spPr bwMode="auto">
          <a:xfrm>
            <a:off x="307975" y="127000"/>
            <a:ext cx="511175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Jakou měla sekera přibližně pohybovou</a:t>
            </a:r>
          </a:p>
          <a:p>
            <a:r>
              <a:rPr lang="cs-CZ" altLang="cs-CZ" sz="2400" dirty="0"/>
              <a:t>energii těsně před dopadem, když na</a:t>
            </a:r>
          </a:p>
          <a:p>
            <a:r>
              <a:rPr lang="cs-CZ" altLang="cs-CZ" sz="2400" dirty="0"/>
              <a:t>špalek působila silou 700 N a zarazila se</a:t>
            </a:r>
          </a:p>
          <a:p>
            <a:r>
              <a:rPr lang="cs-CZ" altLang="cs-CZ" sz="2400" dirty="0"/>
              <a:t>do hloubky 15 cm? Proveď kontrolu</a:t>
            </a:r>
          </a:p>
          <a:p>
            <a:r>
              <a:rPr lang="cs-CZ" altLang="cs-CZ" sz="2400" dirty="0"/>
              <a:t>kliknutím na černý </a:t>
            </a:r>
            <a:r>
              <a:rPr lang="cs-CZ" altLang="cs-CZ" sz="2400" dirty="0" smtClean="0"/>
              <a:t>obdélník.</a:t>
            </a:r>
            <a:endParaRPr lang="cs-CZ" altLang="cs-CZ" sz="2400" dirty="0"/>
          </a:p>
        </p:txBody>
      </p:sp>
      <p:sp>
        <p:nvSpPr>
          <p:cNvPr id="14341" name="TextovéPole 19"/>
          <p:cNvSpPr txBox="1">
            <a:spLocks noChangeArrowheads="1"/>
          </p:cNvSpPr>
          <p:nvPr/>
        </p:nvSpPr>
        <p:spPr bwMode="auto">
          <a:xfrm>
            <a:off x="2279650" y="3173413"/>
            <a:ext cx="6094413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i="1"/>
              <a:t>E </a:t>
            </a:r>
            <a:r>
              <a:rPr lang="cs-CZ" altLang="cs-CZ" sz="1600" i="1"/>
              <a:t>k</a:t>
            </a:r>
            <a:r>
              <a:rPr lang="cs-CZ" altLang="cs-CZ" sz="2400"/>
              <a:t> = </a:t>
            </a:r>
            <a:r>
              <a:rPr lang="cs-CZ" altLang="cs-CZ" sz="2400" i="1"/>
              <a:t>F . s</a:t>
            </a:r>
          </a:p>
          <a:p>
            <a:r>
              <a:rPr lang="cs-CZ" altLang="cs-CZ" sz="2400" i="1"/>
              <a:t>      = </a:t>
            </a:r>
            <a:r>
              <a:rPr lang="cs-CZ" altLang="cs-CZ" sz="2400"/>
              <a:t>700 . 0,15</a:t>
            </a:r>
          </a:p>
          <a:p>
            <a:r>
              <a:rPr lang="cs-CZ" altLang="cs-CZ" sz="2400"/>
              <a:t>      = 105 J</a:t>
            </a:r>
          </a:p>
          <a:p>
            <a:r>
              <a:rPr lang="cs-CZ" altLang="cs-CZ" sz="2400"/>
              <a:t>Sekera měla pohybovou</a:t>
            </a:r>
          </a:p>
          <a:p>
            <a:r>
              <a:rPr lang="cs-CZ" altLang="cs-CZ" sz="2400"/>
              <a:t>energii 105 J. </a:t>
            </a:r>
            <a:r>
              <a:rPr lang="cs-CZ" altLang="cs-CZ"/>
              <a:t> 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5524500" y="127000"/>
            <a:ext cx="211138" cy="666591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343" name="TextovéPole 24"/>
          <p:cNvSpPr txBox="1">
            <a:spLocks noChangeArrowheads="1"/>
          </p:cNvSpPr>
          <p:nvPr/>
        </p:nvSpPr>
        <p:spPr bwMode="auto">
          <a:xfrm flipH="1">
            <a:off x="2447925" y="2249488"/>
            <a:ext cx="28289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i="1"/>
              <a:t>F</a:t>
            </a:r>
            <a:r>
              <a:rPr lang="cs-CZ" altLang="cs-CZ" sz="2400"/>
              <a:t> = 700N</a:t>
            </a:r>
          </a:p>
          <a:p>
            <a:r>
              <a:rPr lang="cs-CZ" altLang="cs-CZ" sz="2400" i="1"/>
              <a:t>s</a:t>
            </a:r>
            <a:r>
              <a:rPr lang="cs-CZ" altLang="cs-CZ" sz="2400"/>
              <a:t> = 15 cm = 0,15 m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2279650" y="2314575"/>
            <a:ext cx="3244850" cy="30924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14345" name="TextovéPole 27"/>
          <p:cNvSpPr txBox="1">
            <a:spLocks noChangeArrowheads="1"/>
          </p:cNvSpPr>
          <p:nvPr/>
        </p:nvSpPr>
        <p:spPr bwMode="auto">
          <a:xfrm>
            <a:off x="5735638" y="92075"/>
            <a:ext cx="655002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Dvě stejné ocelové koule jsou zavěšeny v různých</a:t>
            </a:r>
          </a:p>
          <a:p>
            <a:r>
              <a:rPr lang="cs-CZ" altLang="cs-CZ" sz="2400" dirty="0"/>
              <a:t>výškách nad vodorovnou deskou stolu. Která z nich</a:t>
            </a:r>
          </a:p>
          <a:p>
            <a:r>
              <a:rPr lang="cs-CZ" altLang="cs-CZ" sz="2400" dirty="0"/>
              <a:t>má větší polohovou energii v gravitačním poli </a:t>
            </a:r>
          </a:p>
          <a:p>
            <a:r>
              <a:rPr lang="cs-CZ" altLang="cs-CZ" sz="2400" dirty="0"/>
              <a:t>Země? Je to koule </a:t>
            </a:r>
            <a:r>
              <a:rPr lang="cs-CZ" altLang="cs-CZ" sz="2400" dirty="0" smtClean="0"/>
              <a:t>A </a:t>
            </a:r>
            <a:r>
              <a:rPr lang="cs-CZ" altLang="cs-CZ" sz="2400" dirty="0"/>
              <a:t>nebo koule B ? Správné řešení</a:t>
            </a:r>
          </a:p>
          <a:p>
            <a:r>
              <a:rPr lang="cs-CZ" altLang="cs-CZ" sz="2400" dirty="0"/>
              <a:t>se zabarví zeleně.</a:t>
            </a:r>
          </a:p>
        </p:txBody>
      </p:sp>
      <p:pic>
        <p:nvPicPr>
          <p:cNvPr id="14346" name="Picture 6" descr="Table 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00950" y="4783138"/>
            <a:ext cx="2043113" cy="183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Ovál 28"/>
          <p:cNvSpPr/>
          <p:nvPr/>
        </p:nvSpPr>
        <p:spPr>
          <a:xfrm>
            <a:off x="7843838" y="3717925"/>
            <a:ext cx="530225" cy="5207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8461375" y="2782888"/>
            <a:ext cx="530225" cy="52070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7600950" y="2066925"/>
            <a:ext cx="2228850" cy="182563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2048" name="Přímá spojnice 2047"/>
          <p:cNvCxnSpPr>
            <a:cxnSpLocks/>
            <a:endCxn id="29" idx="0"/>
          </p:cNvCxnSpPr>
          <p:nvPr/>
        </p:nvCxnSpPr>
        <p:spPr>
          <a:xfrm>
            <a:off x="8083550" y="2249488"/>
            <a:ext cx="25400" cy="14684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5" name="Přímá spojnice 2054"/>
          <p:cNvCxnSpPr>
            <a:cxnSpLocks/>
            <a:stCxn id="30" idx="2"/>
            <a:endCxn id="33" idx="0"/>
          </p:cNvCxnSpPr>
          <p:nvPr/>
        </p:nvCxnSpPr>
        <p:spPr>
          <a:xfrm>
            <a:off x="8715375" y="2249488"/>
            <a:ext cx="11113" cy="5334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9" name="Obdélník 2058"/>
          <p:cNvSpPr/>
          <p:nvPr/>
        </p:nvSpPr>
        <p:spPr>
          <a:xfrm>
            <a:off x="9113838" y="2754313"/>
            <a:ext cx="577850" cy="565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7096125" y="3673475"/>
            <a:ext cx="577850" cy="5651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A</a:t>
            </a:r>
          </a:p>
        </p:txBody>
      </p:sp>
      <p:pic>
        <p:nvPicPr>
          <p:cNvPr id="14354" name="Picture 8" descr="Boy Has A Question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15538" y="3387725"/>
            <a:ext cx="180022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275" y="4184650"/>
            <a:ext cx="2147888" cy="295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ovéPole 2"/>
          <p:cNvSpPr txBox="1">
            <a:spLocks noChangeArrowheads="1"/>
          </p:cNvSpPr>
          <p:nvPr/>
        </p:nvSpPr>
        <p:spPr bwMode="auto">
          <a:xfrm>
            <a:off x="401638" y="311150"/>
            <a:ext cx="47625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Vysokozdvižný vozík zdvihl bednu</a:t>
            </a:r>
          </a:p>
          <a:p>
            <a:r>
              <a:rPr lang="cs-CZ" altLang="cs-CZ" sz="2400"/>
              <a:t>se zbožím o hmotnosti 400 kg</a:t>
            </a:r>
          </a:p>
          <a:p>
            <a:r>
              <a:rPr lang="cs-CZ" altLang="cs-CZ" sz="2400"/>
              <a:t>vzhůru do výšky 2 m. Jakou práci</a:t>
            </a:r>
          </a:p>
          <a:p>
            <a:r>
              <a:rPr lang="cs-CZ" altLang="cs-CZ" sz="2400"/>
              <a:t>vykonal motor vozíku? Jak se zvětšila</a:t>
            </a:r>
          </a:p>
          <a:p>
            <a:r>
              <a:rPr lang="cs-CZ" altLang="cs-CZ" sz="2400"/>
              <a:t>polohová energie bedny se zbožím?</a:t>
            </a:r>
          </a:p>
        </p:txBody>
      </p:sp>
      <p:sp>
        <p:nvSpPr>
          <p:cNvPr id="15364" name="TextovéPole 4"/>
          <p:cNvSpPr txBox="1">
            <a:spLocks noChangeArrowheads="1"/>
          </p:cNvSpPr>
          <p:nvPr/>
        </p:nvSpPr>
        <p:spPr bwMode="auto">
          <a:xfrm>
            <a:off x="401638" y="2249488"/>
            <a:ext cx="1539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m</a:t>
            </a:r>
            <a:r>
              <a:rPr lang="cs-CZ" altLang="cs-CZ" sz="2400"/>
              <a:t> = 400 kg</a:t>
            </a:r>
          </a:p>
          <a:p>
            <a:r>
              <a:rPr lang="cs-CZ" altLang="cs-CZ" sz="2400" i="1"/>
              <a:t>s</a:t>
            </a:r>
            <a:r>
              <a:rPr lang="cs-CZ" altLang="cs-CZ" sz="2400"/>
              <a:t> = 2m</a:t>
            </a:r>
          </a:p>
          <a:p>
            <a:r>
              <a:rPr lang="cs-CZ" altLang="cs-CZ" sz="2400" i="1"/>
              <a:t>W</a:t>
            </a:r>
            <a:r>
              <a:rPr lang="cs-CZ" altLang="cs-CZ" sz="2400"/>
              <a:t> = ? [ J ]</a:t>
            </a:r>
          </a:p>
        </p:txBody>
      </p:sp>
      <p:sp>
        <p:nvSpPr>
          <p:cNvPr id="15365" name="TextovéPole 5"/>
          <p:cNvSpPr txBox="1">
            <a:spLocks noChangeArrowheads="1"/>
          </p:cNvSpPr>
          <p:nvPr/>
        </p:nvSpPr>
        <p:spPr bwMode="auto">
          <a:xfrm>
            <a:off x="2249488" y="2247900"/>
            <a:ext cx="220345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W = F . S</a:t>
            </a:r>
          </a:p>
          <a:p>
            <a:r>
              <a:rPr lang="cs-CZ" altLang="cs-CZ" sz="2400" i="1"/>
              <a:t>     = m . g . s</a:t>
            </a:r>
          </a:p>
          <a:p>
            <a:r>
              <a:rPr lang="cs-CZ" altLang="cs-CZ" sz="2400" i="1"/>
              <a:t>     = </a:t>
            </a:r>
            <a:r>
              <a:rPr lang="cs-CZ" altLang="cs-CZ" sz="2400"/>
              <a:t>400 . 10 . 2</a:t>
            </a:r>
          </a:p>
          <a:p>
            <a:r>
              <a:rPr lang="cs-CZ" altLang="cs-CZ" sz="2400"/>
              <a:t>     = 8 000 J</a:t>
            </a:r>
          </a:p>
          <a:p>
            <a:r>
              <a:rPr lang="cs-CZ" altLang="cs-CZ" sz="2400" i="1"/>
              <a:t>W = E </a:t>
            </a:r>
            <a:r>
              <a:rPr lang="cs-CZ" altLang="cs-CZ" sz="2000" i="1"/>
              <a:t>p = </a:t>
            </a:r>
            <a:r>
              <a:rPr lang="cs-CZ" altLang="cs-CZ" sz="2400"/>
              <a:t>8 000 J</a:t>
            </a:r>
          </a:p>
        </p:txBody>
      </p:sp>
      <p:sp>
        <p:nvSpPr>
          <p:cNvPr id="7" name="Obdélník 6"/>
          <p:cNvSpPr/>
          <p:nvPr/>
        </p:nvSpPr>
        <p:spPr>
          <a:xfrm>
            <a:off x="401638" y="2247900"/>
            <a:ext cx="4435475" cy="20685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8" name="Ovál 7"/>
          <p:cNvSpPr/>
          <p:nvPr/>
        </p:nvSpPr>
        <p:spPr>
          <a:xfrm>
            <a:off x="5164138" y="73025"/>
            <a:ext cx="146050" cy="670242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Vývojový diagram: ruční vstup 8"/>
          <p:cNvSpPr/>
          <p:nvPr/>
        </p:nvSpPr>
        <p:spPr>
          <a:xfrm rot="5400000">
            <a:off x="6267450" y="4781551"/>
            <a:ext cx="2441575" cy="99695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75 w 10000"/>
              <a:gd name="connsiteY0" fmla="*/ 6771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75 w 10000"/>
              <a:gd name="connsiteY4" fmla="*/ 6771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75" y="6771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cubicBezTo>
                  <a:pt x="25" y="8924"/>
                  <a:pt x="50" y="7847"/>
                  <a:pt x="75" y="6771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446713" y="4316413"/>
            <a:ext cx="1543050" cy="218440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25000">
                <a:schemeClr val="accent1">
                  <a:lumMod val="45000"/>
                  <a:lumOff val="55000"/>
                </a:schemeClr>
              </a:gs>
              <a:gs pos="46000">
                <a:schemeClr val="accent1">
                  <a:lumMod val="60000"/>
                  <a:lumOff val="4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5919788" y="4316413"/>
            <a:ext cx="0" cy="218440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1" name="TextovéPole 12"/>
          <p:cNvSpPr txBox="1">
            <a:spLocks noChangeArrowheads="1"/>
          </p:cNvSpPr>
          <p:nvPr/>
        </p:nvSpPr>
        <p:spPr bwMode="auto">
          <a:xfrm>
            <a:off x="5932488" y="5208588"/>
            <a:ext cx="706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000"/>
              <a:t>52 m</a:t>
            </a:r>
          </a:p>
        </p:txBody>
      </p:sp>
      <p:sp>
        <p:nvSpPr>
          <p:cNvPr id="15372" name="TextovéPole 13"/>
          <p:cNvSpPr txBox="1">
            <a:spLocks noChangeArrowheads="1"/>
          </p:cNvSpPr>
          <p:nvPr/>
        </p:nvSpPr>
        <p:spPr bwMode="auto">
          <a:xfrm>
            <a:off x="5354638" y="244475"/>
            <a:ext cx="65928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Svislá vzdálenost hladiny Slapské přehrady od jejího</a:t>
            </a:r>
          </a:p>
          <a:p>
            <a:r>
              <a:rPr lang="cs-CZ" altLang="cs-CZ" sz="2400" dirty="0"/>
              <a:t>dna je 52 m. Jakou polohovou energii má voda o</a:t>
            </a:r>
          </a:p>
          <a:p>
            <a:r>
              <a:rPr lang="cs-CZ" altLang="cs-CZ" sz="2400" dirty="0"/>
              <a:t>objemu 1 m při hladině vody v přehradě vzhledem</a:t>
            </a:r>
          </a:p>
          <a:p>
            <a:r>
              <a:rPr lang="cs-CZ" altLang="cs-CZ" sz="2400" dirty="0"/>
              <a:t>ke dnu </a:t>
            </a:r>
            <a:r>
              <a:rPr lang="cs-CZ" altLang="cs-CZ" sz="2400" dirty="0" smtClean="0"/>
              <a:t>přehrady?</a:t>
            </a:r>
            <a:endParaRPr lang="cs-CZ" alt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5446713" y="6500813"/>
            <a:ext cx="6757987" cy="257175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374" name="TextovéPole 15"/>
          <p:cNvSpPr txBox="1">
            <a:spLocks noChangeArrowheads="1"/>
          </p:cNvSpPr>
          <p:nvPr/>
        </p:nvSpPr>
        <p:spPr bwMode="auto">
          <a:xfrm>
            <a:off x="6724650" y="915988"/>
            <a:ext cx="2889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600"/>
              <a:t>3</a:t>
            </a:r>
          </a:p>
        </p:txBody>
      </p:sp>
      <p:sp>
        <p:nvSpPr>
          <p:cNvPr id="15375" name="TextovéPole 17"/>
          <p:cNvSpPr txBox="1">
            <a:spLocks noChangeArrowheads="1"/>
          </p:cNvSpPr>
          <p:nvPr/>
        </p:nvSpPr>
        <p:spPr bwMode="auto">
          <a:xfrm>
            <a:off x="5530850" y="1962150"/>
            <a:ext cx="20447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 m = 1000 dm</a:t>
            </a:r>
          </a:p>
        </p:txBody>
      </p:sp>
      <p:sp>
        <p:nvSpPr>
          <p:cNvPr id="15376" name="TextovéPole 20"/>
          <p:cNvSpPr txBox="1">
            <a:spLocks noChangeArrowheads="1"/>
          </p:cNvSpPr>
          <p:nvPr/>
        </p:nvSpPr>
        <p:spPr bwMode="auto">
          <a:xfrm>
            <a:off x="5861050" y="1857375"/>
            <a:ext cx="2889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3</a:t>
            </a:r>
          </a:p>
        </p:txBody>
      </p:sp>
      <p:sp>
        <p:nvSpPr>
          <p:cNvPr id="15377" name="TextovéPole 21"/>
          <p:cNvSpPr txBox="1">
            <a:spLocks noChangeArrowheads="1"/>
          </p:cNvSpPr>
          <p:nvPr/>
        </p:nvSpPr>
        <p:spPr bwMode="auto">
          <a:xfrm>
            <a:off x="7286625" y="1857375"/>
            <a:ext cx="2889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3</a:t>
            </a:r>
          </a:p>
        </p:txBody>
      </p:sp>
      <p:sp>
        <p:nvSpPr>
          <p:cNvPr id="15378" name="TextovéPole 22"/>
          <p:cNvSpPr txBox="1">
            <a:spLocks noChangeArrowheads="1"/>
          </p:cNvSpPr>
          <p:nvPr/>
        </p:nvSpPr>
        <p:spPr bwMode="auto">
          <a:xfrm>
            <a:off x="5545138" y="2362200"/>
            <a:ext cx="43449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 dm vody má hmotnost m = 1 kg</a:t>
            </a:r>
          </a:p>
          <a:p>
            <a:r>
              <a:rPr lang="cs-CZ" altLang="cs-CZ" sz="2400"/>
              <a:t>1 m = 1000 kg</a:t>
            </a:r>
          </a:p>
        </p:txBody>
      </p:sp>
      <p:sp>
        <p:nvSpPr>
          <p:cNvPr id="15379" name="TextovéPole 24"/>
          <p:cNvSpPr txBox="1">
            <a:spLocks noChangeArrowheads="1"/>
          </p:cNvSpPr>
          <p:nvPr/>
        </p:nvSpPr>
        <p:spPr bwMode="auto">
          <a:xfrm>
            <a:off x="5959475" y="2622550"/>
            <a:ext cx="2889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3</a:t>
            </a:r>
          </a:p>
        </p:txBody>
      </p:sp>
      <p:sp>
        <p:nvSpPr>
          <p:cNvPr id="15380" name="TextovéPole 25"/>
          <p:cNvSpPr txBox="1">
            <a:spLocks noChangeArrowheads="1"/>
          </p:cNvSpPr>
          <p:nvPr/>
        </p:nvSpPr>
        <p:spPr bwMode="auto">
          <a:xfrm>
            <a:off x="6096000" y="2286000"/>
            <a:ext cx="2889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3</a:t>
            </a:r>
          </a:p>
        </p:txBody>
      </p:sp>
      <p:sp>
        <p:nvSpPr>
          <p:cNvPr id="15381" name="TextovéPole 23"/>
          <p:cNvSpPr txBox="1">
            <a:spLocks noChangeArrowheads="1"/>
          </p:cNvSpPr>
          <p:nvPr/>
        </p:nvSpPr>
        <p:spPr bwMode="auto">
          <a:xfrm>
            <a:off x="7675563" y="2706688"/>
            <a:ext cx="24257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E </a:t>
            </a:r>
            <a:r>
              <a:rPr lang="cs-CZ" altLang="cs-CZ" sz="2000" i="1"/>
              <a:t>p</a:t>
            </a:r>
            <a:r>
              <a:rPr lang="cs-CZ" altLang="cs-CZ" sz="2400" i="1"/>
              <a:t> </a:t>
            </a:r>
            <a:r>
              <a:rPr lang="cs-CZ" altLang="cs-CZ" sz="2400"/>
              <a:t>= m. g .h </a:t>
            </a:r>
          </a:p>
          <a:p>
            <a:r>
              <a:rPr lang="cs-CZ" altLang="cs-CZ" sz="2400"/>
              <a:t>      = 1000 .10 . 52</a:t>
            </a:r>
          </a:p>
          <a:p>
            <a:r>
              <a:rPr lang="cs-CZ" altLang="cs-CZ" sz="2400"/>
              <a:t>      = 522 000 J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5530850" y="1857375"/>
            <a:ext cx="6329363" cy="20494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7" grpId="0" animBg="1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urple Cyclist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0063" y="3281363"/>
            <a:ext cx="773112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577850" y="3922713"/>
            <a:ext cx="11036300" cy="2295525"/>
          </a:xfrm>
          <a:custGeom>
            <a:avLst/>
            <a:gdLst>
              <a:gd name="connsiteX0" fmla="*/ 0 w 11036808"/>
              <a:gd name="connsiteY0" fmla="*/ 0 h 2248852"/>
              <a:gd name="connsiteX1" fmla="*/ 11036808 w 11036808"/>
              <a:gd name="connsiteY1" fmla="*/ 0 h 2248852"/>
              <a:gd name="connsiteX2" fmla="*/ 11036808 w 11036808"/>
              <a:gd name="connsiteY2" fmla="*/ 2248852 h 2248852"/>
              <a:gd name="connsiteX3" fmla="*/ 0 w 11036808"/>
              <a:gd name="connsiteY3" fmla="*/ 2248852 h 2248852"/>
              <a:gd name="connsiteX4" fmla="*/ 0 w 11036808"/>
              <a:gd name="connsiteY4" fmla="*/ 0 h 2248852"/>
              <a:gd name="connsiteX0" fmla="*/ 54864 w 11036808"/>
              <a:gd name="connsiteY0" fmla="*/ 411480 h 2248852"/>
              <a:gd name="connsiteX1" fmla="*/ 11036808 w 11036808"/>
              <a:gd name="connsiteY1" fmla="*/ 0 h 2248852"/>
              <a:gd name="connsiteX2" fmla="*/ 11036808 w 11036808"/>
              <a:gd name="connsiteY2" fmla="*/ 2248852 h 2248852"/>
              <a:gd name="connsiteX3" fmla="*/ 0 w 11036808"/>
              <a:gd name="connsiteY3" fmla="*/ 2248852 h 2248852"/>
              <a:gd name="connsiteX4" fmla="*/ 54864 w 11036808"/>
              <a:gd name="connsiteY4" fmla="*/ 411480 h 2248852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11036808 w 11036808"/>
              <a:gd name="connsiteY2" fmla="*/ 46292 h 2295144"/>
              <a:gd name="connsiteX3" fmla="*/ 11036808 w 11036808"/>
              <a:gd name="connsiteY3" fmla="*/ 2295144 h 2295144"/>
              <a:gd name="connsiteX4" fmla="*/ 0 w 11036808"/>
              <a:gd name="connsiteY4" fmla="*/ 2295144 h 2295144"/>
              <a:gd name="connsiteX5" fmla="*/ 54864 w 11036808"/>
              <a:gd name="connsiteY5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120640 w 11036808"/>
              <a:gd name="connsiteY2" fmla="*/ 228600 h 2295144"/>
              <a:gd name="connsiteX3" fmla="*/ 11036808 w 11036808"/>
              <a:gd name="connsiteY3" fmla="*/ 46292 h 2295144"/>
              <a:gd name="connsiteX4" fmla="*/ 11036808 w 11036808"/>
              <a:gd name="connsiteY4" fmla="*/ 2295144 h 2295144"/>
              <a:gd name="connsiteX5" fmla="*/ 0 w 11036808"/>
              <a:gd name="connsiteY5" fmla="*/ 2295144 h 2295144"/>
              <a:gd name="connsiteX6" fmla="*/ 54864 w 11036808"/>
              <a:gd name="connsiteY6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120640 w 11036808"/>
              <a:gd name="connsiteY2" fmla="*/ 228600 h 2295144"/>
              <a:gd name="connsiteX3" fmla="*/ 6986016 w 11036808"/>
              <a:gd name="connsiteY3" fmla="*/ 667512 h 2295144"/>
              <a:gd name="connsiteX4" fmla="*/ 11036808 w 11036808"/>
              <a:gd name="connsiteY4" fmla="*/ 46292 h 2295144"/>
              <a:gd name="connsiteX5" fmla="*/ 11036808 w 11036808"/>
              <a:gd name="connsiteY5" fmla="*/ 2295144 h 2295144"/>
              <a:gd name="connsiteX6" fmla="*/ 0 w 11036808"/>
              <a:gd name="connsiteY6" fmla="*/ 2295144 h 2295144"/>
              <a:gd name="connsiteX7" fmla="*/ 54864 w 11036808"/>
              <a:gd name="connsiteY7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11036808 w 11036808"/>
              <a:gd name="connsiteY4" fmla="*/ 46292 h 2295144"/>
              <a:gd name="connsiteX5" fmla="*/ 11036808 w 11036808"/>
              <a:gd name="connsiteY5" fmla="*/ 2295144 h 2295144"/>
              <a:gd name="connsiteX6" fmla="*/ 0 w 11036808"/>
              <a:gd name="connsiteY6" fmla="*/ 2295144 h 2295144"/>
              <a:gd name="connsiteX7" fmla="*/ 54864 w 11036808"/>
              <a:gd name="connsiteY7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9262872 w 11036808"/>
              <a:gd name="connsiteY4" fmla="*/ 301752 h 2295144"/>
              <a:gd name="connsiteX5" fmla="*/ 11036808 w 11036808"/>
              <a:gd name="connsiteY5" fmla="*/ 46292 h 2295144"/>
              <a:gd name="connsiteX6" fmla="*/ 11036808 w 11036808"/>
              <a:gd name="connsiteY6" fmla="*/ 2295144 h 2295144"/>
              <a:gd name="connsiteX7" fmla="*/ 0 w 11036808"/>
              <a:gd name="connsiteY7" fmla="*/ 2295144 h 2295144"/>
              <a:gd name="connsiteX8" fmla="*/ 54864 w 11036808"/>
              <a:gd name="connsiteY8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9345168 w 11036808"/>
              <a:gd name="connsiteY4" fmla="*/ 521208 h 2295144"/>
              <a:gd name="connsiteX5" fmla="*/ 11036808 w 11036808"/>
              <a:gd name="connsiteY5" fmla="*/ 46292 h 2295144"/>
              <a:gd name="connsiteX6" fmla="*/ 11036808 w 11036808"/>
              <a:gd name="connsiteY6" fmla="*/ 2295144 h 2295144"/>
              <a:gd name="connsiteX7" fmla="*/ 0 w 11036808"/>
              <a:gd name="connsiteY7" fmla="*/ 2295144 h 2295144"/>
              <a:gd name="connsiteX8" fmla="*/ 54864 w 11036808"/>
              <a:gd name="connsiteY8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153912 w 11036808"/>
              <a:gd name="connsiteY3" fmla="*/ 877824 h 2295144"/>
              <a:gd name="connsiteX4" fmla="*/ 6986016 w 11036808"/>
              <a:gd name="connsiteY4" fmla="*/ 667512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153912 w 11036808"/>
              <a:gd name="connsiteY3" fmla="*/ 877824 h 2295144"/>
              <a:gd name="connsiteX4" fmla="*/ 6986016 w 11036808"/>
              <a:gd name="connsiteY4" fmla="*/ 667512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153912 w 11036808"/>
              <a:gd name="connsiteY3" fmla="*/ 877824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245352 w 11036808"/>
              <a:gd name="connsiteY3" fmla="*/ 1325880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9345168 w 11036808"/>
              <a:gd name="connsiteY6" fmla="*/ 521208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10131552 w 11036808"/>
              <a:gd name="connsiteY6" fmla="*/ 448056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1024128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10131552 w 11036808"/>
              <a:gd name="connsiteY6" fmla="*/ 448056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36808" h="2295144">
                <a:moveTo>
                  <a:pt x="54864" y="457772"/>
                </a:moveTo>
                <a:cubicBezTo>
                  <a:pt x="969264" y="424053"/>
                  <a:pt x="1938528" y="33719"/>
                  <a:pt x="2852928" y="0"/>
                </a:cubicBezTo>
                <a:cubicBezTo>
                  <a:pt x="3422904" y="6096"/>
                  <a:pt x="4431792" y="1018032"/>
                  <a:pt x="5001768" y="1024128"/>
                </a:cubicBezTo>
                <a:cubicBezTo>
                  <a:pt x="5532120" y="1112520"/>
                  <a:pt x="5929884" y="1287780"/>
                  <a:pt x="6245352" y="1325880"/>
                </a:cubicBezTo>
                <a:cubicBezTo>
                  <a:pt x="6560820" y="1363980"/>
                  <a:pt x="7523988" y="1252728"/>
                  <a:pt x="7955280" y="1161288"/>
                </a:cubicBezTo>
                <a:cubicBezTo>
                  <a:pt x="8247888" y="1033272"/>
                  <a:pt x="9015984" y="941832"/>
                  <a:pt x="9308592" y="813816"/>
                </a:cubicBezTo>
                <a:lnTo>
                  <a:pt x="10131552" y="448056"/>
                </a:lnTo>
                <a:lnTo>
                  <a:pt x="11036808" y="46292"/>
                </a:lnTo>
                <a:lnTo>
                  <a:pt x="11036808" y="2295144"/>
                </a:lnTo>
                <a:lnTo>
                  <a:pt x="0" y="2295144"/>
                </a:lnTo>
                <a:lnTo>
                  <a:pt x="54864" y="457772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16388" name="Picture 2" descr="Purple Cyclist Icon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73706">
            <a:off x="4829175" y="4121150"/>
            <a:ext cx="773113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2" descr="Purple Cyclist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4649788"/>
            <a:ext cx="7747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2" descr="Purple Cyclist Icon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56734">
            <a:off x="9202738" y="4121150"/>
            <a:ext cx="773112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ál 3"/>
          <p:cNvSpPr/>
          <p:nvPr/>
        </p:nvSpPr>
        <p:spPr>
          <a:xfrm>
            <a:off x="9436100" y="4886325"/>
            <a:ext cx="695325" cy="68738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9" name="Ovál 8"/>
          <p:cNvSpPr/>
          <p:nvPr/>
        </p:nvSpPr>
        <p:spPr>
          <a:xfrm>
            <a:off x="6738938" y="5434013"/>
            <a:ext cx="695325" cy="68738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0" name="Ovál 9"/>
          <p:cNvSpPr/>
          <p:nvPr/>
        </p:nvSpPr>
        <p:spPr>
          <a:xfrm>
            <a:off x="4700588" y="4989513"/>
            <a:ext cx="695325" cy="68897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1" name="Ovál 10"/>
          <p:cNvSpPr/>
          <p:nvPr/>
        </p:nvSpPr>
        <p:spPr>
          <a:xfrm>
            <a:off x="3052763" y="4048125"/>
            <a:ext cx="695325" cy="68738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6395" name="TextovéPole 7"/>
          <p:cNvSpPr txBox="1">
            <a:spLocks noChangeArrowheads="1"/>
          </p:cNvSpPr>
          <p:nvPr/>
        </p:nvSpPr>
        <p:spPr bwMode="auto">
          <a:xfrm>
            <a:off x="977900" y="593725"/>
            <a:ext cx="84772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Označ kliknutím bod, ve kterém je polohová energie </a:t>
            </a:r>
            <a:r>
              <a:rPr lang="cs-CZ" altLang="cs-CZ" sz="2400" dirty="0" err="1" smtClean="0"/>
              <a:t>E</a:t>
            </a:r>
            <a:r>
              <a:rPr lang="cs-CZ" altLang="cs-CZ" sz="1400" dirty="0" err="1" smtClean="0"/>
              <a:t>p</a:t>
            </a:r>
            <a:r>
              <a:rPr lang="cs-CZ" altLang="cs-CZ" sz="2400" dirty="0" smtClean="0"/>
              <a:t> </a:t>
            </a:r>
            <a:r>
              <a:rPr lang="cs-CZ" altLang="cs-CZ" sz="2400" dirty="0"/>
              <a:t>nejmenší. </a:t>
            </a:r>
          </a:p>
          <a:p>
            <a:r>
              <a:rPr lang="cs-CZ" altLang="cs-CZ" sz="2400" dirty="0"/>
              <a:t>Správné označení se zabarví zeleně.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urple Cyclist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0063" y="3281363"/>
            <a:ext cx="773112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577850" y="3922713"/>
            <a:ext cx="11036300" cy="2295525"/>
          </a:xfrm>
          <a:custGeom>
            <a:avLst/>
            <a:gdLst>
              <a:gd name="connsiteX0" fmla="*/ 0 w 11036808"/>
              <a:gd name="connsiteY0" fmla="*/ 0 h 2248852"/>
              <a:gd name="connsiteX1" fmla="*/ 11036808 w 11036808"/>
              <a:gd name="connsiteY1" fmla="*/ 0 h 2248852"/>
              <a:gd name="connsiteX2" fmla="*/ 11036808 w 11036808"/>
              <a:gd name="connsiteY2" fmla="*/ 2248852 h 2248852"/>
              <a:gd name="connsiteX3" fmla="*/ 0 w 11036808"/>
              <a:gd name="connsiteY3" fmla="*/ 2248852 h 2248852"/>
              <a:gd name="connsiteX4" fmla="*/ 0 w 11036808"/>
              <a:gd name="connsiteY4" fmla="*/ 0 h 2248852"/>
              <a:gd name="connsiteX0" fmla="*/ 54864 w 11036808"/>
              <a:gd name="connsiteY0" fmla="*/ 411480 h 2248852"/>
              <a:gd name="connsiteX1" fmla="*/ 11036808 w 11036808"/>
              <a:gd name="connsiteY1" fmla="*/ 0 h 2248852"/>
              <a:gd name="connsiteX2" fmla="*/ 11036808 w 11036808"/>
              <a:gd name="connsiteY2" fmla="*/ 2248852 h 2248852"/>
              <a:gd name="connsiteX3" fmla="*/ 0 w 11036808"/>
              <a:gd name="connsiteY3" fmla="*/ 2248852 h 2248852"/>
              <a:gd name="connsiteX4" fmla="*/ 54864 w 11036808"/>
              <a:gd name="connsiteY4" fmla="*/ 411480 h 2248852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11036808 w 11036808"/>
              <a:gd name="connsiteY2" fmla="*/ 46292 h 2295144"/>
              <a:gd name="connsiteX3" fmla="*/ 11036808 w 11036808"/>
              <a:gd name="connsiteY3" fmla="*/ 2295144 h 2295144"/>
              <a:gd name="connsiteX4" fmla="*/ 0 w 11036808"/>
              <a:gd name="connsiteY4" fmla="*/ 2295144 h 2295144"/>
              <a:gd name="connsiteX5" fmla="*/ 54864 w 11036808"/>
              <a:gd name="connsiteY5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120640 w 11036808"/>
              <a:gd name="connsiteY2" fmla="*/ 228600 h 2295144"/>
              <a:gd name="connsiteX3" fmla="*/ 11036808 w 11036808"/>
              <a:gd name="connsiteY3" fmla="*/ 46292 h 2295144"/>
              <a:gd name="connsiteX4" fmla="*/ 11036808 w 11036808"/>
              <a:gd name="connsiteY4" fmla="*/ 2295144 h 2295144"/>
              <a:gd name="connsiteX5" fmla="*/ 0 w 11036808"/>
              <a:gd name="connsiteY5" fmla="*/ 2295144 h 2295144"/>
              <a:gd name="connsiteX6" fmla="*/ 54864 w 11036808"/>
              <a:gd name="connsiteY6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120640 w 11036808"/>
              <a:gd name="connsiteY2" fmla="*/ 228600 h 2295144"/>
              <a:gd name="connsiteX3" fmla="*/ 6986016 w 11036808"/>
              <a:gd name="connsiteY3" fmla="*/ 667512 h 2295144"/>
              <a:gd name="connsiteX4" fmla="*/ 11036808 w 11036808"/>
              <a:gd name="connsiteY4" fmla="*/ 46292 h 2295144"/>
              <a:gd name="connsiteX5" fmla="*/ 11036808 w 11036808"/>
              <a:gd name="connsiteY5" fmla="*/ 2295144 h 2295144"/>
              <a:gd name="connsiteX6" fmla="*/ 0 w 11036808"/>
              <a:gd name="connsiteY6" fmla="*/ 2295144 h 2295144"/>
              <a:gd name="connsiteX7" fmla="*/ 54864 w 11036808"/>
              <a:gd name="connsiteY7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11036808 w 11036808"/>
              <a:gd name="connsiteY4" fmla="*/ 46292 h 2295144"/>
              <a:gd name="connsiteX5" fmla="*/ 11036808 w 11036808"/>
              <a:gd name="connsiteY5" fmla="*/ 2295144 h 2295144"/>
              <a:gd name="connsiteX6" fmla="*/ 0 w 11036808"/>
              <a:gd name="connsiteY6" fmla="*/ 2295144 h 2295144"/>
              <a:gd name="connsiteX7" fmla="*/ 54864 w 11036808"/>
              <a:gd name="connsiteY7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9262872 w 11036808"/>
              <a:gd name="connsiteY4" fmla="*/ 301752 h 2295144"/>
              <a:gd name="connsiteX5" fmla="*/ 11036808 w 11036808"/>
              <a:gd name="connsiteY5" fmla="*/ 46292 h 2295144"/>
              <a:gd name="connsiteX6" fmla="*/ 11036808 w 11036808"/>
              <a:gd name="connsiteY6" fmla="*/ 2295144 h 2295144"/>
              <a:gd name="connsiteX7" fmla="*/ 0 w 11036808"/>
              <a:gd name="connsiteY7" fmla="*/ 2295144 h 2295144"/>
              <a:gd name="connsiteX8" fmla="*/ 54864 w 11036808"/>
              <a:gd name="connsiteY8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9345168 w 11036808"/>
              <a:gd name="connsiteY4" fmla="*/ 521208 h 2295144"/>
              <a:gd name="connsiteX5" fmla="*/ 11036808 w 11036808"/>
              <a:gd name="connsiteY5" fmla="*/ 46292 h 2295144"/>
              <a:gd name="connsiteX6" fmla="*/ 11036808 w 11036808"/>
              <a:gd name="connsiteY6" fmla="*/ 2295144 h 2295144"/>
              <a:gd name="connsiteX7" fmla="*/ 0 w 11036808"/>
              <a:gd name="connsiteY7" fmla="*/ 2295144 h 2295144"/>
              <a:gd name="connsiteX8" fmla="*/ 54864 w 11036808"/>
              <a:gd name="connsiteY8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153912 w 11036808"/>
              <a:gd name="connsiteY3" fmla="*/ 877824 h 2295144"/>
              <a:gd name="connsiteX4" fmla="*/ 6986016 w 11036808"/>
              <a:gd name="connsiteY4" fmla="*/ 667512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153912 w 11036808"/>
              <a:gd name="connsiteY3" fmla="*/ 877824 h 2295144"/>
              <a:gd name="connsiteX4" fmla="*/ 6986016 w 11036808"/>
              <a:gd name="connsiteY4" fmla="*/ 667512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153912 w 11036808"/>
              <a:gd name="connsiteY3" fmla="*/ 877824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245352 w 11036808"/>
              <a:gd name="connsiteY3" fmla="*/ 1325880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9345168 w 11036808"/>
              <a:gd name="connsiteY6" fmla="*/ 521208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10131552 w 11036808"/>
              <a:gd name="connsiteY6" fmla="*/ 448056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1024128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10131552 w 11036808"/>
              <a:gd name="connsiteY6" fmla="*/ 448056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36808" h="2295144">
                <a:moveTo>
                  <a:pt x="54864" y="457772"/>
                </a:moveTo>
                <a:cubicBezTo>
                  <a:pt x="969264" y="424053"/>
                  <a:pt x="1938528" y="33719"/>
                  <a:pt x="2852928" y="0"/>
                </a:cubicBezTo>
                <a:cubicBezTo>
                  <a:pt x="3422904" y="6096"/>
                  <a:pt x="4431792" y="1018032"/>
                  <a:pt x="5001768" y="1024128"/>
                </a:cubicBezTo>
                <a:cubicBezTo>
                  <a:pt x="5532120" y="1112520"/>
                  <a:pt x="5929884" y="1287780"/>
                  <a:pt x="6245352" y="1325880"/>
                </a:cubicBezTo>
                <a:cubicBezTo>
                  <a:pt x="6560820" y="1363980"/>
                  <a:pt x="7523988" y="1252728"/>
                  <a:pt x="7955280" y="1161288"/>
                </a:cubicBezTo>
                <a:cubicBezTo>
                  <a:pt x="8247888" y="1033272"/>
                  <a:pt x="9015984" y="941832"/>
                  <a:pt x="9308592" y="813816"/>
                </a:cubicBezTo>
                <a:lnTo>
                  <a:pt x="10131552" y="448056"/>
                </a:lnTo>
                <a:lnTo>
                  <a:pt x="11036808" y="46292"/>
                </a:lnTo>
                <a:lnTo>
                  <a:pt x="11036808" y="2295144"/>
                </a:lnTo>
                <a:lnTo>
                  <a:pt x="0" y="2295144"/>
                </a:lnTo>
                <a:lnTo>
                  <a:pt x="54864" y="457772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17412" name="Picture 2" descr="Purple Cyclist Icon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73706">
            <a:off x="4829175" y="4121150"/>
            <a:ext cx="773113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2" descr="Purple Cyclist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4649788"/>
            <a:ext cx="7747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2" descr="Purple Cyclist Icon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56734">
            <a:off x="9202738" y="4121150"/>
            <a:ext cx="773112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ál 3"/>
          <p:cNvSpPr/>
          <p:nvPr/>
        </p:nvSpPr>
        <p:spPr>
          <a:xfrm>
            <a:off x="9436100" y="4886325"/>
            <a:ext cx="695325" cy="68738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9" name="Ovál 8"/>
          <p:cNvSpPr/>
          <p:nvPr/>
        </p:nvSpPr>
        <p:spPr>
          <a:xfrm>
            <a:off x="6738938" y="5434013"/>
            <a:ext cx="695325" cy="68738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0" name="Ovál 9"/>
          <p:cNvSpPr/>
          <p:nvPr/>
        </p:nvSpPr>
        <p:spPr>
          <a:xfrm>
            <a:off x="4700588" y="4989513"/>
            <a:ext cx="695325" cy="68897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1" name="Ovál 10"/>
          <p:cNvSpPr/>
          <p:nvPr/>
        </p:nvSpPr>
        <p:spPr>
          <a:xfrm>
            <a:off x="3052763" y="4048125"/>
            <a:ext cx="695325" cy="68738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7419" name="TextovéPole 7"/>
          <p:cNvSpPr txBox="1">
            <a:spLocks noChangeArrowheads="1"/>
          </p:cNvSpPr>
          <p:nvPr/>
        </p:nvSpPr>
        <p:spPr bwMode="auto">
          <a:xfrm>
            <a:off x="977900" y="593725"/>
            <a:ext cx="8424863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Označ kliknutím bod, ve kterém je kinetická energie </a:t>
            </a:r>
            <a:r>
              <a:rPr lang="cs-CZ" altLang="cs-CZ" sz="2400" dirty="0" err="1" smtClean="0"/>
              <a:t>E</a:t>
            </a:r>
            <a:r>
              <a:rPr lang="cs-CZ" altLang="cs-CZ" sz="1400" dirty="0" err="1" smtClean="0"/>
              <a:t>k</a:t>
            </a:r>
            <a:r>
              <a:rPr lang="cs-CZ" altLang="cs-CZ" sz="2400" dirty="0" smtClean="0"/>
              <a:t> </a:t>
            </a:r>
            <a:r>
              <a:rPr lang="cs-CZ" altLang="cs-CZ" sz="2400" dirty="0"/>
              <a:t>nejmenší. </a:t>
            </a:r>
          </a:p>
          <a:p>
            <a:r>
              <a:rPr lang="cs-CZ" altLang="cs-CZ" sz="2400" dirty="0"/>
              <a:t>Správné označení se zabarví zeleně.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urple Cyclist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0063" y="3281363"/>
            <a:ext cx="773112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577850" y="3922713"/>
            <a:ext cx="11036300" cy="2295525"/>
          </a:xfrm>
          <a:custGeom>
            <a:avLst/>
            <a:gdLst>
              <a:gd name="connsiteX0" fmla="*/ 0 w 11036808"/>
              <a:gd name="connsiteY0" fmla="*/ 0 h 2248852"/>
              <a:gd name="connsiteX1" fmla="*/ 11036808 w 11036808"/>
              <a:gd name="connsiteY1" fmla="*/ 0 h 2248852"/>
              <a:gd name="connsiteX2" fmla="*/ 11036808 w 11036808"/>
              <a:gd name="connsiteY2" fmla="*/ 2248852 h 2248852"/>
              <a:gd name="connsiteX3" fmla="*/ 0 w 11036808"/>
              <a:gd name="connsiteY3" fmla="*/ 2248852 h 2248852"/>
              <a:gd name="connsiteX4" fmla="*/ 0 w 11036808"/>
              <a:gd name="connsiteY4" fmla="*/ 0 h 2248852"/>
              <a:gd name="connsiteX0" fmla="*/ 54864 w 11036808"/>
              <a:gd name="connsiteY0" fmla="*/ 411480 h 2248852"/>
              <a:gd name="connsiteX1" fmla="*/ 11036808 w 11036808"/>
              <a:gd name="connsiteY1" fmla="*/ 0 h 2248852"/>
              <a:gd name="connsiteX2" fmla="*/ 11036808 w 11036808"/>
              <a:gd name="connsiteY2" fmla="*/ 2248852 h 2248852"/>
              <a:gd name="connsiteX3" fmla="*/ 0 w 11036808"/>
              <a:gd name="connsiteY3" fmla="*/ 2248852 h 2248852"/>
              <a:gd name="connsiteX4" fmla="*/ 54864 w 11036808"/>
              <a:gd name="connsiteY4" fmla="*/ 411480 h 2248852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11036808 w 11036808"/>
              <a:gd name="connsiteY2" fmla="*/ 46292 h 2295144"/>
              <a:gd name="connsiteX3" fmla="*/ 11036808 w 11036808"/>
              <a:gd name="connsiteY3" fmla="*/ 2295144 h 2295144"/>
              <a:gd name="connsiteX4" fmla="*/ 0 w 11036808"/>
              <a:gd name="connsiteY4" fmla="*/ 2295144 h 2295144"/>
              <a:gd name="connsiteX5" fmla="*/ 54864 w 11036808"/>
              <a:gd name="connsiteY5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120640 w 11036808"/>
              <a:gd name="connsiteY2" fmla="*/ 228600 h 2295144"/>
              <a:gd name="connsiteX3" fmla="*/ 11036808 w 11036808"/>
              <a:gd name="connsiteY3" fmla="*/ 46292 h 2295144"/>
              <a:gd name="connsiteX4" fmla="*/ 11036808 w 11036808"/>
              <a:gd name="connsiteY4" fmla="*/ 2295144 h 2295144"/>
              <a:gd name="connsiteX5" fmla="*/ 0 w 11036808"/>
              <a:gd name="connsiteY5" fmla="*/ 2295144 h 2295144"/>
              <a:gd name="connsiteX6" fmla="*/ 54864 w 11036808"/>
              <a:gd name="connsiteY6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120640 w 11036808"/>
              <a:gd name="connsiteY2" fmla="*/ 228600 h 2295144"/>
              <a:gd name="connsiteX3" fmla="*/ 6986016 w 11036808"/>
              <a:gd name="connsiteY3" fmla="*/ 667512 h 2295144"/>
              <a:gd name="connsiteX4" fmla="*/ 11036808 w 11036808"/>
              <a:gd name="connsiteY4" fmla="*/ 46292 h 2295144"/>
              <a:gd name="connsiteX5" fmla="*/ 11036808 w 11036808"/>
              <a:gd name="connsiteY5" fmla="*/ 2295144 h 2295144"/>
              <a:gd name="connsiteX6" fmla="*/ 0 w 11036808"/>
              <a:gd name="connsiteY6" fmla="*/ 2295144 h 2295144"/>
              <a:gd name="connsiteX7" fmla="*/ 54864 w 11036808"/>
              <a:gd name="connsiteY7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11036808 w 11036808"/>
              <a:gd name="connsiteY4" fmla="*/ 46292 h 2295144"/>
              <a:gd name="connsiteX5" fmla="*/ 11036808 w 11036808"/>
              <a:gd name="connsiteY5" fmla="*/ 2295144 h 2295144"/>
              <a:gd name="connsiteX6" fmla="*/ 0 w 11036808"/>
              <a:gd name="connsiteY6" fmla="*/ 2295144 h 2295144"/>
              <a:gd name="connsiteX7" fmla="*/ 54864 w 11036808"/>
              <a:gd name="connsiteY7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9262872 w 11036808"/>
              <a:gd name="connsiteY4" fmla="*/ 301752 h 2295144"/>
              <a:gd name="connsiteX5" fmla="*/ 11036808 w 11036808"/>
              <a:gd name="connsiteY5" fmla="*/ 46292 h 2295144"/>
              <a:gd name="connsiteX6" fmla="*/ 11036808 w 11036808"/>
              <a:gd name="connsiteY6" fmla="*/ 2295144 h 2295144"/>
              <a:gd name="connsiteX7" fmla="*/ 0 w 11036808"/>
              <a:gd name="connsiteY7" fmla="*/ 2295144 h 2295144"/>
              <a:gd name="connsiteX8" fmla="*/ 54864 w 11036808"/>
              <a:gd name="connsiteY8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9345168 w 11036808"/>
              <a:gd name="connsiteY4" fmla="*/ 521208 h 2295144"/>
              <a:gd name="connsiteX5" fmla="*/ 11036808 w 11036808"/>
              <a:gd name="connsiteY5" fmla="*/ 46292 h 2295144"/>
              <a:gd name="connsiteX6" fmla="*/ 11036808 w 11036808"/>
              <a:gd name="connsiteY6" fmla="*/ 2295144 h 2295144"/>
              <a:gd name="connsiteX7" fmla="*/ 0 w 11036808"/>
              <a:gd name="connsiteY7" fmla="*/ 2295144 h 2295144"/>
              <a:gd name="connsiteX8" fmla="*/ 54864 w 11036808"/>
              <a:gd name="connsiteY8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153912 w 11036808"/>
              <a:gd name="connsiteY3" fmla="*/ 877824 h 2295144"/>
              <a:gd name="connsiteX4" fmla="*/ 6986016 w 11036808"/>
              <a:gd name="connsiteY4" fmla="*/ 667512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153912 w 11036808"/>
              <a:gd name="connsiteY3" fmla="*/ 877824 h 2295144"/>
              <a:gd name="connsiteX4" fmla="*/ 6986016 w 11036808"/>
              <a:gd name="connsiteY4" fmla="*/ 667512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153912 w 11036808"/>
              <a:gd name="connsiteY3" fmla="*/ 877824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245352 w 11036808"/>
              <a:gd name="connsiteY3" fmla="*/ 1325880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9345168 w 11036808"/>
              <a:gd name="connsiteY6" fmla="*/ 521208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10131552 w 11036808"/>
              <a:gd name="connsiteY6" fmla="*/ 448056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1024128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10131552 w 11036808"/>
              <a:gd name="connsiteY6" fmla="*/ 448056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36808" h="2295144">
                <a:moveTo>
                  <a:pt x="54864" y="457772"/>
                </a:moveTo>
                <a:cubicBezTo>
                  <a:pt x="969264" y="424053"/>
                  <a:pt x="1938528" y="33719"/>
                  <a:pt x="2852928" y="0"/>
                </a:cubicBezTo>
                <a:cubicBezTo>
                  <a:pt x="3422904" y="6096"/>
                  <a:pt x="4431792" y="1018032"/>
                  <a:pt x="5001768" y="1024128"/>
                </a:cubicBezTo>
                <a:cubicBezTo>
                  <a:pt x="5532120" y="1112520"/>
                  <a:pt x="5929884" y="1287780"/>
                  <a:pt x="6245352" y="1325880"/>
                </a:cubicBezTo>
                <a:cubicBezTo>
                  <a:pt x="6560820" y="1363980"/>
                  <a:pt x="7523988" y="1252728"/>
                  <a:pt x="7955280" y="1161288"/>
                </a:cubicBezTo>
                <a:cubicBezTo>
                  <a:pt x="8247888" y="1033272"/>
                  <a:pt x="9015984" y="941832"/>
                  <a:pt x="9308592" y="813816"/>
                </a:cubicBezTo>
                <a:lnTo>
                  <a:pt x="10131552" y="448056"/>
                </a:lnTo>
                <a:lnTo>
                  <a:pt x="11036808" y="46292"/>
                </a:lnTo>
                <a:lnTo>
                  <a:pt x="11036808" y="2295144"/>
                </a:lnTo>
                <a:lnTo>
                  <a:pt x="0" y="2295144"/>
                </a:lnTo>
                <a:lnTo>
                  <a:pt x="54864" y="457772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18436" name="Picture 2" descr="Purple Cyclist Icon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73706">
            <a:off x="4829175" y="4121150"/>
            <a:ext cx="773113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2" descr="Purple Cyclist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4649788"/>
            <a:ext cx="7747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2" descr="Purple Cyclist Icon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56734">
            <a:off x="9202738" y="4121150"/>
            <a:ext cx="773112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ál 3"/>
          <p:cNvSpPr/>
          <p:nvPr/>
        </p:nvSpPr>
        <p:spPr>
          <a:xfrm>
            <a:off x="9436100" y="4886325"/>
            <a:ext cx="695325" cy="68738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9" name="Ovál 8"/>
          <p:cNvSpPr/>
          <p:nvPr/>
        </p:nvSpPr>
        <p:spPr>
          <a:xfrm>
            <a:off x="6738938" y="5434013"/>
            <a:ext cx="695325" cy="68738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0" name="Ovál 9"/>
          <p:cNvSpPr/>
          <p:nvPr/>
        </p:nvSpPr>
        <p:spPr>
          <a:xfrm>
            <a:off x="4700588" y="4989513"/>
            <a:ext cx="695325" cy="68897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1" name="Ovál 10"/>
          <p:cNvSpPr/>
          <p:nvPr/>
        </p:nvSpPr>
        <p:spPr>
          <a:xfrm>
            <a:off x="3052763" y="4048125"/>
            <a:ext cx="695325" cy="68738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8443" name="TextovéPole 7"/>
          <p:cNvSpPr txBox="1">
            <a:spLocks noChangeArrowheads="1"/>
          </p:cNvSpPr>
          <p:nvPr/>
        </p:nvSpPr>
        <p:spPr bwMode="auto">
          <a:xfrm>
            <a:off x="977900" y="593725"/>
            <a:ext cx="82373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Označ kliknutím bod, ve kterém je polohová energie </a:t>
            </a:r>
            <a:r>
              <a:rPr lang="cs-CZ" altLang="cs-CZ" sz="2400" dirty="0" err="1" smtClean="0"/>
              <a:t>E</a:t>
            </a:r>
            <a:r>
              <a:rPr lang="cs-CZ" altLang="cs-CZ" sz="1400" dirty="0" err="1" smtClean="0"/>
              <a:t>p</a:t>
            </a:r>
            <a:r>
              <a:rPr lang="cs-CZ" altLang="cs-CZ" sz="2400" dirty="0" smtClean="0"/>
              <a:t> </a:t>
            </a:r>
            <a:r>
              <a:rPr lang="cs-CZ" altLang="cs-CZ" sz="2400" dirty="0" smtClean="0"/>
              <a:t>největší</a:t>
            </a:r>
            <a:r>
              <a:rPr lang="cs-CZ" altLang="cs-CZ" sz="2400" dirty="0"/>
              <a:t>. </a:t>
            </a:r>
          </a:p>
          <a:p>
            <a:r>
              <a:rPr lang="cs-CZ" altLang="cs-CZ" sz="2400" dirty="0"/>
              <a:t>Správné označení se zabarví zeleně.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urple Cyclist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0063" y="3281363"/>
            <a:ext cx="773112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577850" y="3922713"/>
            <a:ext cx="11036300" cy="2295525"/>
          </a:xfrm>
          <a:custGeom>
            <a:avLst/>
            <a:gdLst>
              <a:gd name="connsiteX0" fmla="*/ 0 w 11036808"/>
              <a:gd name="connsiteY0" fmla="*/ 0 h 2248852"/>
              <a:gd name="connsiteX1" fmla="*/ 11036808 w 11036808"/>
              <a:gd name="connsiteY1" fmla="*/ 0 h 2248852"/>
              <a:gd name="connsiteX2" fmla="*/ 11036808 w 11036808"/>
              <a:gd name="connsiteY2" fmla="*/ 2248852 h 2248852"/>
              <a:gd name="connsiteX3" fmla="*/ 0 w 11036808"/>
              <a:gd name="connsiteY3" fmla="*/ 2248852 h 2248852"/>
              <a:gd name="connsiteX4" fmla="*/ 0 w 11036808"/>
              <a:gd name="connsiteY4" fmla="*/ 0 h 2248852"/>
              <a:gd name="connsiteX0" fmla="*/ 54864 w 11036808"/>
              <a:gd name="connsiteY0" fmla="*/ 411480 h 2248852"/>
              <a:gd name="connsiteX1" fmla="*/ 11036808 w 11036808"/>
              <a:gd name="connsiteY1" fmla="*/ 0 h 2248852"/>
              <a:gd name="connsiteX2" fmla="*/ 11036808 w 11036808"/>
              <a:gd name="connsiteY2" fmla="*/ 2248852 h 2248852"/>
              <a:gd name="connsiteX3" fmla="*/ 0 w 11036808"/>
              <a:gd name="connsiteY3" fmla="*/ 2248852 h 2248852"/>
              <a:gd name="connsiteX4" fmla="*/ 54864 w 11036808"/>
              <a:gd name="connsiteY4" fmla="*/ 411480 h 2248852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11036808 w 11036808"/>
              <a:gd name="connsiteY2" fmla="*/ 46292 h 2295144"/>
              <a:gd name="connsiteX3" fmla="*/ 11036808 w 11036808"/>
              <a:gd name="connsiteY3" fmla="*/ 2295144 h 2295144"/>
              <a:gd name="connsiteX4" fmla="*/ 0 w 11036808"/>
              <a:gd name="connsiteY4" fmla="*/ 2295144 h 2295144"/>
              <a:gd name="connsiteX5" fmla="*/ 54864 w 11036808"/>
              <a:gd name="connsiteY5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120640 w 11036808"/>
              <a:gd name="connsiteY2" fmla="*/ 228600 h 2295144"/>
              <a:gd name="connsiteX3" fmla="*/ 11036808 w 11036808"/>
              <a:gd name="connsiteY3" fmla="*/ 46292 h 2295144"/>
              <a:gd name="connsiteX4" fmla="*/ 11036808 w 11036808"/>
              <a:gd name="connsiteY4" fmla="*/ 2295144 h 2295144"/>
              <a:gd name="connsiteX5" fmla="*/ 0 w 11036808"/>
              <a:gd name="connsiteY5" fmla="*/ 2295144 h 2295144"/>
              <a:gd name="connsiteX6" fmla="*/ 54864 w 11036808"/>
              <a:gd name="connsiteY6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120640 w 11036808"/>
              <a:gd name="connsiteY2" fmla="*/ 228600 h 2295144"/>
              <a:gd name="connsiteX3" fmla="*/ 6986016 w 11036808"/>
              <a:gd name="connsiteY3" fmla="*/ 667512 h 2295144"/>
              <a:gd name="connsiteX4" fmla="*/ 11036808 w 11036808"/>
              <a:gd name="connsiteY4" fmla="*/ 46292 h 2295144"/>
              <a:gd name="connsiteX5" fmla="*/ 11036808 w 11036808"/>
              <a:gd name="connsiteY5" fmla="*/ 2295144 h 2295144"/>
              <a:gd name="connsiteX6" fmla="*/ 0 w 11036808"/>
              <a:gd name="connsiteY6" fmla="*/ 2295144 h 2295144"/>
              <a:gd name="connsiteX7" fmla="*/ 54864 w 11036808"/>
              <a:gd name="connsiteY7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11036808 w 11036808"/>
              <a:gd name="connsiteY4" fmla="*/ 46292 h 2295144"/>
              <a:gd name="connsiteX5" fmla="*/ 11036808 w 11036808"/>
              <a:gd name="connsiteY5" fmla="*/ 2295144 h 2295144"/>
              <a:gd name="connsiteX6" fmla="*/ 0 w 11036808"/>
              <a:gd name="connsiteY6" fmla="*/ 2295144 h 2295144"/>
              <a:gd name="connsiteX7" fmla="*/ 54864 w 11036808"/>
              <a:gd name="connsiteY7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9262872 w 11036808"/>
              <a:gd name="connsiteY4" fmla="*/ 301752 h 2295144"/>
              <a:gd name="connsiteX5" fmla="*/ 11036808 w 11036808"/>
              <a:gd name="connsiteY5" fmla="*/ 46292 h 2295144"/>
              <a:gd name="connsiteX6" fmla="*/ 11036808 w 11036808"/>
              <a:gd name="connsiteY6" fmla="*/ 2295144 h 2295144"/>
              <a:gd name="connsiteX7" fmla="*/ 0 w 11036808"/>
              <a:gd name="connsiteY7" fmla="*/ 2295144 h 2295144"/>
              <a:gd name="connsiteX8" fmla="*/ 54864 w 11036808"/>
              <a:gd name="connsiteY8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986016 w 11036808"/>
              <a:gd name="connsiteY3" fmla="*/ 667512 h 2295144"/>
              <a:gd name="connsiteX4" fmla="*/ 9345168 w 11036808"/>
              <a:gd name="connsiteY4" fmla="*/ 521208 h 2295144"/>
              <a:gd name="connsiteX5" fmla="*/ 11036808 w 11036808"/>
              <a:gd name="connsiteY5" fmla="*/ 46292 h 2295144"/>
              <a:gd name="connsiteX6" fmla="*/ 11036808 w 11036808"/>
              <a:gd name="connsiteY6" fmla="*/ 2295144 h 2295144"/>
              <a:gd name="connsiteX7" fmla="*/ 0 w 11036808"/>
              <a:gd name="connsiteY7" fmla="*/ 2295144 h 2295144"/>
              <a:gd name="connsiteX8" fmla="*/ 54864 w 11036808"/>
              <a:gd name="connsiteY8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93208 w 11036808"/>
              <a:gd name="connsiteY2" fmla="*/ 438912 h 2295144"/>
              <a:gd name="connsiteX3" fmla="*/ 6153912 w 11036808"/>
              <a:gd name="connsiteY3" fmla="*/ 877824 h 2295144"/>
              <a:gd name="connsiteX4" fmla="*/ 6986016 w 11036808"/>
              <a:gd name="connsiteY4" fmla="*/ 667512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153912 w 11036808"/>
              <a:gd name="connsiteY3" fmla="*/ 877824 h 2295144"/>
              <a:gd name="connsiteX4" fmla="*/ 6986016 w 11036808"/>
              <a:gd name="connsiteY4" fmla="*/ 667512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153912 w 11036808"/>
              <a:gd name="connsiteY3" fmla="*/ 877824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713232 h 2295144"/>
              <a:gd name="connsiteX3" fmla="*/ 6245352 w 11036808"/>
              <a:gd name="connsiteY3" fmla="*/ 1325880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114032 w 11036808"/>
              <a:gd name="connsiteY4" fmla="*/ 950976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45168 w 11036808"/>
              <a:gd name="connsiteY5" fmla="*/ 521208 h 2295144"/>
              <a:gd name="connsiteX6" fmla="*/ 11036808 w 11036808"/>
              <a:gd name="connsiteY6" fmla="*/ 46292 h 2295144"/>
              <a:gd name="connsiteX7" fmla="*/ 11036808 w 11036808"/>
              <a:gd name="connsiteY7" fmla="*/ 2295144 h 2295144"/>
              <a:gd name="connsiteX8" fmla="*/ 0 w 11036808"/>
              <a:gd name="connsiteY8" fmla="*/ 2295144 h 2295144"/>
              <a:gd name="connsiteX9" fmla="*/ 54864 w 11036808"/>
              <a:gd name="connsiteY9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9345168 w 11036808"/>
              <a:gd name="connsiteY6" fmla="*/ 521208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4919472 w 11036808"/>
              <a:gd name="connsiteY2" fmla="*/ 923544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10131552 w 11036808"/>
              <a:gd name="connsiteY6" fmla="*/ 448056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  <a:gd name="connsiteX0" fmla="*/ 54864 w 11036808"/>
              <a:gd name="connsiteY0" fmla="*/ 457772 h 2295144"/>
              <a:gd name="connsiteX1" fmla="*/ 2852928 w 11036808"/>
              <a:gd name="connsiteY1" fmla="*/ 0 h 2295144"/>
              <a:gd name="connsiteX2" fmla="*/ 5001768 w 11036808"/>
              <a:gd name="connsiteY2" fmla="*/ 1024128 h 2295144"/>
              <a:gd name="connsiteX3" fmla="*/ 6245352 w 11036808"/>
              <a:gd name="connsiteY3" fmla="*/ 1325880 h 2295144"/>
              <a:gd name="connsiteX4" fmla="*/ 7955280 w 11036808"/>
              <a:gd name="connsiteY4" fmla="*/ 1161288 h 2295144"/>
              <a:gd name="connsiteX5" fmla="*/ 9308592 w 11036808"/>
              <a:gd name="connsiteY5" fmla="*/ 813816 h 2295144"/>
              <a:gd name="connsiteX6" fmla="*/ 10131552 w 11036808"/>
              <a:gd name="connsiteY6" fmla="*/ 448056 h 2295144"/>
              <a:gd name="connsiteX7" fmla="*/ 11036808 w 11036808"/>
              <a:gd name="connsiteY7" fmla="*/ 46292 h 2295144"/>
              <a:gd name="connsiteX8" fmla="*/ 11036808 w 11036808"/>
              <a:gd name="connsiteY8" fmla="*/ 2295144 h 2295144"/>
              <a:gd name="connsiteX9" fmla="*/ 0 w 11036808"/>
              <a:gd name="connsiteY9" fmla="*/ 2295144 h 2295144"/>
              <a:gd name="connsiteX10" fmla="*/ 54864 w 11036808"/>
              <a:gd name="connsiteY10" fmla="*/ 457772 h 2295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036808" h="2295144">
                <a:moveTo>
                  <a:pt x="54864" y="457772"/>
                </a:moveTo>
                <a:cubicBezTo>
                  <a:pt x="969264" y="424053"/>
                  <a:pt x="1938528" y="33719"/>
                  <a:pt x="2852928" y="0"/>
                </a:cubicBezTo>
                <a:cubicBezTo>
                  <a:pt x="3422904" y="6096"/>
                  <a:pt x="4431792" y="1018032"/>
                  <a:pt x="5001768" y="1024128"/>
                </a:cubicBezTo>
                <a:cubicBezTo>
                  <a:pt x="5532120" y="1112520"/>
                  <a:pt x="5929884" y="1287780"/>
                  <a:pt x="6245352" y="1325880"/>
                </a:cubicBezTo>
                <a:cubicBezTo>
                  <a:pt x="6560820" y="1363980"/>
                  <a:pt x="7523988" y="1252728"/>
                  <a:pt x="7955280" y="1161288"/>
                </a:cubicBezTo>
                <a:cubicBezTo>
                  <a:pt x="8247888" y="1033272"/>
                  <a:pt x="9015984" y="941832"/>
                  <a:pt x="9308592" y="813816"/>
                </a:cubicBezTo>
                <a:lnTo>
                  <a:pt x="10131552" y="448056"/>
                </a:lnTo>
                <a:lnTo>
                  <a:pt x="11036808" y="46292"/>
                </a:lnTo>
                <a:lnTo>
                  <a:pt x="11036808" y="2295144"/>
                </a:lnTo>
                <a:lnTo>
                  <a:pt x="0" y="2295144"/>
                </a:lnTo>
                <a:lnTo>
                  <a:pt x="54864" y="457772"/>
                </a:lnTo>
                <a:close/>
              </a:path>
            </a:pathLst>
          </a:cu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19460" name="Picture 2" descr="Purple Cyclist Icon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73706">
            <a:off x="4829175" y="4121150"/>
            <a:ext cx="773113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2" descr="Purple Cyclist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4649788"/>
            <a:ext cx="7747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2" descr="Purple Cyclist Icon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756734">
            <a:off x="9202738" y="4121150"/>
            <a:ext cx="773112" cy="68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vál 3"/>
          <p:cNvSpPr/>
          <p:nvPr/>
        </p:nvSpPr>
        <p:spPr>
          <a:xfrm>
            <a:off x="9436100" y="4886325"/>
            <a:ext cx="695325" cy="68738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9" name="Ovál 8"/>
          <p:cNvSpPr/>
          <p:nvPr/>
        </p:nvSpPr>
        <p:spPr>
          <a:xfrm>
            <a:off x="6738938" y="5434013"/>
            <a:ext cx="695325" cy="687387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0" name="Ovál 9"/>
          <p:cNvSpPr/>
          <p:nvPr/>
        </p:nvSpPr>
        <p:spPr>
          <a:xfrm>
            <a:off x="4700588" y="4989513"/>
            <a:ext cx="695325" cy="68897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1" name="Ovál 10"/>
          <p:cNvSpPr/>
          <p:nvPr/>
        </p:nvSpPr>
        <p:spPr>
          <a:xfrm>
            <a:off x="3052763" y="4048125"/>
            <a:ext cx="695325" cy="687388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9467" name="TextovéPole 7"/>
          <p:cNvSpPr txBox="1">
            <a:spLocks noChangeArrowheads="1"/>
          </p:cNvSpPr>
          <p:nvPr/>
        </p:nvSpPr>
        <p:spPr bwMode="auto">
          <a:xfrm>
            <a:off x="977900" y="593725"/>
            <a:ext cx="825182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Označ kliknutím bod, ve kterém je kinetická energie </a:t>
            </a:r>
            <a:r>
              <a:rPr lang="cs-CZ" altLang="cs-CZ" sz="2400" dirty="0" err="1" smtClean="0"/>
              <a:t>E</a:t>
            </a:r>
            <a:r>
              <a:rPr lang="cs-CZ" altLang="cs-CZ" sz="1400" dirty="0" err="1" smtClean="0"/>
              <a:t>k</a:t>
            </a:r>
            <a:r>
              <a:rPr lang="cs-CZ" altLang="cs-CZ" sz="2400" dirty="0" smtClean="0"/>
              <a:t> </a:t>
            </a:r>
            <a:r>
              <a:rPr lang="cs-CZ" altLang="cs-CZ" sz="2400" dirty="0"/>
              <a:t>největší. </a:t>
            </a:r>
          </a:p>
          <a:p>
            <a:r>
              <a:rPr lang="cs-CZ" altLang="cs-CZ" sz="2400" dirty="0"/>
              <a:t>Správné označení se zabarví zeleně.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4908550" y="3941763"/>
            <a:ext cx="330200" cy="1920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832350" y="3973513"/>
            <a:ext cx="328613" cy="1920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cxnSpLocks/>
          </p:cNvCxnSpPr>
          <p:nvPr/>
        </p:nvCxnSpPr>
        <p:spPr>
          <a:xfrm flipH="1" flipV="1">
            <a:off x="4652963" y="3957638"/>
            <a:ext cx="454025" cy="2857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lacksmith Working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8138" y="2120900"/>
            <a:ext cx="1978025" cy="458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ovéPole 1"/>
          <p:cNvSpPr txBox="1">
            <a:spLocks noChangeArrowheads="1"/>
          </p:cNvSpPr>
          <p:nvPr/>
        </p:nvSpPr>
        <p:spPr bwMode="auto">
          <a:xfrm>
            <a:off x="506413" y="425450"/>
            <a:ext cx="114919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Kovář ková kladivem o hmotnosti 5 kg. Při dopadu je jeho energie 25 J. Do notesu </a:t>
            </a:r>
            <a:r>
              <a:rPr lang="cs-CZ" altLang="cs-CZ" sz="2400" dirty="0" smtClean="0"/>
              <a:t>vypočítej,</a:t>
            </a:r>
            <a:endParaRPr lang="cs-CZ" altLang="cs-CZ" sz="2400" dirty="0"/>
          </a:p>
          <a:p>
            <a:r>
              <a:rPr lang="cs-CZ" altLang="cs-CZ" sz="2400" dirty="0"/>
              <a:t>z jaké výšky padá. Proveď kontrolu kliknutím na černý obdélník.</a:t>
            </a:r>
          </a:p>
        </p:txBody>
      </p:sp>
      <p:sp>
        <p:nvSpPr>
          <p:cNvPr id="20484" name="TextovéPole 2"/>
          <p:cNvSpPr txBox="1">
            <a:spLocks noChangeArrowheads="1"/>
          </p:cNvSpPr>
          <p:nvPr/>
        </p:nvSpPr>
        <p:spPr bwMode="auto">
          <a:xfrm>
            <a:off x="3897313" y="2014538"/>
            <a:ext cx="1547812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m </a:t>
            </a:r>
            <a:r>
              <a:rPr lang="cs-CZ" altLang="cs-CZ" sz="2400"/>
              <a:t>= 5 kg</a:t>
            </a:r>
          </a:p>
          <a:p>
            <a:endParaRPr lang="cs-CZ" altLang="cs-CZ" sz="2400"/>
          </a:p>
          <a:p>
            <a:r>
              <a:rPr lang="cs-CZ" altLang="cs-CZ" sz="2400" i="1"/>
              <a:t>E </a:t>
            </a:r>
            <a:r>
              <a:rPr lang="cs-CZ" altLang="cs-CZ" i="1"/>
              <a:t>k</a:t>
            </a:r>
            <a:r>
              <a:rPr lang="cs-CZ" altLang="cs-CZ" sz="2400" i="1"/>
              <a:t> </a:t>
            </a:r>
            <a:r>
              <a:rPr lang="cs-CZ" altLang="cs-CZ" sz="2400"/>
              <a:t>= 25 J</a:t>
            </a:r>
          </a:p>
          <a:p>
            <a:endParaRPr lang="cs-CZ" altLang="cs-CZ" sz="2400"/>
          </a:p>
          <a:p>
            <a:r>
              <a:rPr lang="cs-CZ" altLang="cs-CZ" sz="2400" i="1"/>
              <a:t>s</a:t>
            </a:r>
            <a:r>
              <a:rPr lang="cs-CZ" altLang="cs-CZ" sz="2400"/>
              <a:t> = ?  [m]</a:t>
            </a:r>
          </a:p>
          <a:p>
            <a:endParaRPr lang="cs-CZ" altLang="cs-CZ" sz="2400"/>
          </a:p>
          <a:p>
            <a:r>
              <a:rPr lang="cs-CZ" altLang="cs-CZ" sz="2400" i="1"/>
              <a:t>g</a:t>
            </a:r>
            <a:r>
              <a:rPr lang="cs-CZ" altLang="cs-CZ" sz="2400"/>
              <a:t> = 10N/kg</a:t>
            </a:r>
          </a:p>
        </p:txBody>
      </p:sp>
      <p:sp>
        <p:nvSpPr>
          <p:cNvPr id="20485" name="TextovéPole 4"/>
          <p:cNvSpPr txBox="1">
            <a:spLocks noChangeArrowheads="1"/>
          </p:cNvSpPr>
          <p:nvPr/>
        </p:nvSpPr>
        <p:spPr bwMode="auto">
          <a:xfrm>
            <a:off x="6096000" y="2120900"/>
            <a:ext cx="13446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E </a:t>
            </a:r>
            <a:r>
              <a:rPr lang="cs-CZ" altLang="cs-CZ" i="1"/>
              <a:t>k</a:t>
            </a:r>
            <a:r>
              <a:rPr lang="cs-CZ" altLang="cs-CZ" sz="2400" i="1"/>
              <a:t> = F . s </a:t>
            </a:r>
          </a:p>
        </p:txBody>
      </p:sp>
      <p:cxnSp>
        <p:nvCxnSpPr>
          <p:cNvPr id="7" name="Přímá spojnice se šipkou 6"/>
          <p:cNvCxnSpPr>
            <a:cxnSpLocks/>
            <a:stCxn id="20485" idx="3"/>
          </p:cNvCxnSpPr>
          <p:nvPr/>
        </p:nvCxnSpPr>
        <p:spPr>
          <a:xfrm>
            <a:off x="7440613" y="2351088"/>
            <a:ext cx="655637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7" name="TextovéPole 9"/>
          <p:cNvSpPr txBox="1">
            <a:spLocks noChangeArrowheads="1"/>
          </p:cNvSpPr>
          <p:nvPr/>
        </p:nvSpPr>
        <p:spPr bwMode="auto">
          <a:xfrm>
            <a:off x="8193088" y="2116138"/>
            <a:ext cx="216535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i="1"/>
              <a:t>s  = E </a:t>
            </a:r>
            <a:r>
              <a:rPr lang="cs-CZ" altLang="cs-CZ" i="1"/>
              <a:t>k</a:t>
            </a:r>
            <a:r>
              <a:rPr lang="cs-CZ" altLang="cs-CZ" sz="2400" i="1"/>
              <a:t> : F</a:t>
            </a:r>
          </a:p>
          <a:p>
            <a:r>
              <a:rPr lang="cs-CZ" altLang="cs-CZ" sz="2400" i="1"/>
              <a:t>    = </a:t>
            </a:r>
            <a:r>
              <a:rPr lang="cs-CZ" altLang="cs-CZ" sz="2400"/>
              <a:t>25 : (5 .10 )</a:t>
            </a:r>
          </a:p>
          <a:p>
            <a:r>
              <a:rPr lang="cs-CZ" altLang="cs-CZ" sz="2400" i="1"/>
              <a:t>    = </a:t>
            </a:r>
            <a:r>
              <a:rPr lang="cs-CZ" altLang="cs-CZ" sz="2400"/>
              <a:t>0,5 m</a:t>
            </a:r>
          </a:p>
        </p:txBody>
      </p:sp>
      <p:sp>
        <p:nvSpPr>
          <p:cNvPr id="20488" name="TextovéPole 10"/>
          <p:cNvSpPr txBox="1">
            <a:spLocks noChangeArrowheads="1"/>
          </p:cNvSpPr>
          <p:nvPr/>
        </p:nvSpPr>
        <p:spPr bwMode="auto">
          <a:xfrm flipH="1">
            <a:off x="6297613" y="3843338"/>
            <a:ext cx="50927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Kladivo kováře padá z výšky 0,5 m.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233738" y="1800225"/>
            <a:ext cx="7893050" cy="36925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3300413"/>
            <a:ext cx="12192000" cy="35575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5" name="Skupina 4"/>
          <p:cNvGrpSpPr>
            <a:grpSpLocks/>
          </p:cNvGrpSpPr>
          <p:nvPr/>
        </p:nvGrpSpPr>
        <p:grpSpPr bwMode="auto">
          <a:xfrm>
            <a:off x="12641263" y="3365500"/>
            <a:ext cx="6491287" cy="1714500"/>
            <a:chOff x="4376690" y="3588058"/>
            <a:chExt cx="6491056" cy="1713390"/>
          </a:xfrm>
        </p:grpSpPr>
        <p:sp>
          <p:nvSpPr>
            <p:cNvPr id="3" name="Mrak 2"/>
            <p:cNvSpPr/>
            <p:nvPr/>
          </p:nvSpPr>
          <p:spPr>
            <a:xfrm>
              <a:off x="4376690" y="4387640"/>
              <a:ext cx="2876448" cy="913808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" name="Mrak 3"/>
            <p:cNvSpPr/>
            <p:nvPr/>
          </p:nvSpPr>
          <p:spPr>
            <a:xfrm>
              <a:off x="7991298" y="3588058"/>
              <a:ext cx="2876448" cy="913808"/>
            </a:xfrm>
            <a:prstGeom prst="cloud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pic>
        <p:nvPicPr>
          <p:cNvPr id="21508" name="Picture 2" descr="Aircraft1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61148">
            <a:off x="2055813" y="4348163"/>
            <a:ext cx="4883150" cy="195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ovéPole 5"/>
          <p:cNvSpPr txBox="1">
            <a:spLocks noChangeArrowheads="1"/>
          </p:cNvSpPr>
          <p:nvPr/>
        </p:nvSpPr>
        <p:spPr bwMode="auto">
          <a:xfrm>
            <a:off x="393700" y="0"/>
            <a:ext cx="10964863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Vypočítej, jakou kinetickou energii má letadlo, letí-li rychlostí 180 km/h a má hmotnost</a:t>
            </a:r>
          </a:p>
          <a:p>
            <a:r>
              <a:rPr lang="cs-CZ" altLang="cs-CZ" sz="2400"/>
              <a:t>5 t. Proveď kontrolu kliknutím na černý obdélník.</a:t>
            </a:r>
          </a:p>
          <a:p>
            <a:r>
              <a:rPr lang="cs-CZ" altLang="cs-CZ" sz="2400"/>
              <a:t>                                                                              </a:t>
            </a:r>
          </a:p>
          <a:p>
            <a:r>
              <a:rPr lang="cs-CZ" altLang="cs-CZ" sz="2400" i="1"/>
              <a:t>v</a:t>
            </a:r>
            <a:r>
              <a:rPr lang="cs-CZ" altLang="cs-CZ" sz="2400"/>
              <a:t> = 180 km/h = 180 : 3,6 = 50 m/s</a:t>
            </a:r>
          </a:p>
          <a:p>
            <a:r>
              <a:rPr lang="cs-CZ" altLang="cs-CZ" sz="2400" i="1"/>
              <a:t>m</a:t>
            </a:r>
            <a:r>
              <a:rPr lang="cs-CZ" altLang="cs-CZ" sz="2400"/>
              <a:t> = 5 t = 5 000 kg</a:t>
            </a:r>
          </a:p>
          <a:p>
            <a:r>
              <a:rPr lang="cs-CZ" altLang="cs-CZ" sz="2400" i="1"/>
              <a:t>F</a:t>
            </a:r>
            <a:r>
              <a:rPr lang="cs-CZ" altLang="cs-CZ" sz="2400"/>
              <a:t> = ? [ N ]                      </a:t>
            </a:r>
          </a:p>
          <a:p>
            <a:r>
              <a:rPr lang="cs-CZ" altLang="cs-CZ" sz="2400" i="1"/>
              <a:t>E</a:t>
            </a:r>
            <a:r>
              <a:rPr lang="cs-CZ" altLang="cs-CZ" i="1"/>
              <a:t> k </a:t>
            </a:r>
            <a:r>
              <a:rPr lang="cs-CZ" altLang="cs-CZ" sz="2400"/>
              <a:t>= ? [ J ]               Letící letadlo má kinetickou energii 2 500 000 J.</a:t>
            </a:r>
          </a:p>
          <a:p>
            <a:endParaRPr lang="cs-CZ" altLang="cs-CZ" sz="2400"/>
          </a:p>
        </p:txBody>
      </p:sp>
      <p:sp>
        <p:nvSpPr>
          <p:cNvPr id="21510" name="TextovéPole 7"/>
          <p:cNvSpPr txBox="1">
            <a:spLocks noChangeArrowheads="1"/>
          </p:cNvSpPr>
          <p:nvPr/>
        </p:nvSpPr>
        <p:spPr bwMode="auto">
          <a:xfrm>
            <a:off x="4926013" y="1062038"/>
            <a:ext cx="46418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F = m . g </a:t>
            </a:r>
            <a:r>
              <a:rPr lang="cs-CZ" altLang="cs-CZ" sz="2400"/>
              <a:t>= 5 000 .10 = 50 000 N</a:t>
            </a:r>
          </a:p>
          <a:p>
            <a:r>
              <a:rPr lang="cs-CZ" altLang="cs-CZ" sz="2400" i="1"/>
              <a:t>E </a:t>
            </a:r>
            <a:r>
              <a:rPr lang="cs-CZ" altLang="cs-CZ" i="1"/>
              <a:t>k</a:t>
            </a:r>
            <a:r>
              <a:rPr lang="cs-CZ" altLang="cs-CZ" sz="2400" i="1"/>
              <a:t> = F . v = </a:t>
            </a:r>
            <a:r>
              <a:rPr lang="cs-CZ" altLang="cs-CZ" sz="2400"/>
              <a:t>50 000 . 50 = 2 500 000 J</a:t>
            </a:r>
          </a:p>
        </p:txBody>
      </p:sp>
      <p:sp>
        <p:nvSpPr>
          <p:cNvPr id="9" name="Obdélník 8"/>
          <p:cNvSpPr/>
          <p:nvPr/>
        </p:nvSpPr>
        <p:spPr>
          <a:xfrm>
            <a:off x="295275" y="1062038"/>
            <a:ext cx="11110913" cy="19764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79167E-6 -7.40741E-7 L -1.59869 0.094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" y="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>
            <a:grpSpLocks/>
          </p:cNvGrpSpPr>
          <p:nvPr/>
        </p:nvGrpSpPr>
        <p:grpSpPr bwMode="auto">
          <a:xfrm>
            <a:off x="7705725" y="2597150"/>
            <a:ext cx="973138" cy="1673225"/>
            <a:chOff x="2772696" y="1612296"/>
            <a:chExt cx="973394" cy="1673382"/>
          </a:xfrm>
        </p:grpSpPr>
        <p:grpSp>
          <p:nvGrpSpPr>
            <p:cNvPr id="22564" name="Skupina 4"/>
            <p:cNvGrpSpPr>
              <a:grpSpLocks/>
            </p:cNvGrpSpPr>
            <p:nvPr/>
          </p:nvGrpSpPr>
          <p:grpSpPr bwMode="auto">
            <a:xfrm>
              <a:off x="2772696" y="1612296"/>
              <a:ext cx="973394" cy="1673382"/>
              <a:chOff x="2772696" y="1612296"/>
              <a:chExt cx="973394" cy="1673382"/>
            </a:xfrm>
          </p:grpSpPr>
          <p:sp>
            <p:nvSpPr>
              <p:cNvPr id="2" name="Lichoběžník 1"/>
              <p:cNvSpPr/>
              <p:nvPr/>
            </p:nvSpPr>
            <p:spPr>
              <a:xfrm>
                <a:off x="2772696" y="1740896"/>
                <a:ext cx="973394" cy="1544782"/>
              </a:xfrm>
              <a:custGeom>
                <a:avLst/>
                <a:gdLst>
                  <a:gd name="connsiteX0" fmla="*/ 0 w 973394"/>
                  <a:gd name="connsiteY0" fmla="*/ 1248697 h 1248697"/>
                  <a:gd name="connsiteX1" fmla="*/ 243349 w 973394"/>
                  <a:gd name="connsiteY1" fmla="*/ 0 h 1248697"/>
                  <a:gd name="connsiteX2" fmla="*/ 730046 w 973394"/>
                  <a:gd name="connsiteY2" fmla="*/ 0 h 1248697"/>
                  <a:gd name="connsiteX3" fmla="*/ 973394 w 973394"/>
                  <a:gd name="connsiteY3" fmla="*/ 1248697 h 1248697"/>
                  <a:gd name="connsiteX4" fmla="*/ 0 w 973394"/>
                  <a:gd name="connsiteY4" fmla="*/ 1248697 h 1248697"/>
                  <a:gd name="connsiteX0" fmla="*/ 0 w 973394"/>
                  <a:gd name="connsiteY0" fmla="*/ 1248697 h 1415846"/>
                  <a:gd name="connsiteX1" fmla="*/ 243349 w 973394"/>
                  <a:gd name="connsiteY1" fmla="*/ 0 h 1415846"/>
                  <a:gd name="connsiteX2" fmla="*/ 730046 w 973394"/>
                  <a:gd name="connsiteY2" fmla="*/ 0 h 1415846"/>
                  <a:gd name="connsiteX3" fmla="*/ 973394 w 973394"/>
                  <a:gd name="connsiteY3" fmla="*/ 1248697 h 1415846"/>
                  <a:gd name="connsiteX4" fmla="*/ 462116 w 973394"/>
                  <a:gd name="connsiteY4" fmla="*/ 1415846 h 1415846"/>
                  <a:gd name="connsiteX5" fmla="*/ 0 w 973394"/>
                  <a:gd name="connsiteY5" fmla="*/ 1248697 h 1415846"/>
                  <a:gd name="connsiteX0" fmla="*/ 0 w 973394"/>
                  <a:gd name="connsiteY0" fmla="*/ 1248892 h 1416041"/>
                  <a:gd name="connsiteX1" fmla="*/ 243349 w 973394"/>
                  <a:gd name="connsiteY1" fmla="*/ 195 h 1416041"/>
                  <a:gd name="connsiteX2" fmla="*/ 501445 w 973394"/>
                  <a:gd name="connsiteY2" fmla="*/ 147679 h 1416041"/>
                  <a:gd name="connsiteX3" fmla="*/ 730046 w 973394"/>
                  <a:gd name="connsiteY3" fmla="*/ 195 h 1416041"/>
                  <a:gd name="connsiteX4" fmla="*/ 973394 w 973394"/>
                  <a:gd name="connsiteY4" fmla="*/ 1248892 h 1416041"/>
                  <a:gd name="connsiteX5" fmla="*/ 462116 w 973394"/>
                  <a:gd name="connsiteY5" fmla="*/ 1416041 h 1416041"/>
                  <a:gd name="connsiteX6" fmla="*/ 0 w 973394"/>
                  <a:gd name="connsiteY6" fmla="*/ 1248892 h 1416041"/>
                  <a:gd name="connsiteX0" fmla="*/ 0 w 973394"/>
                  <a:gd name="connsiteY0" fmla="*/ 1248892 h 1438990"/>
                  <a:gd name="connsiteX1" fmla="*/ 243349 w 973394"/>
                  <a:gd name="connsiteY1" fmla="*/ 195 h 1438990"/>
                  <a:gd name="connsiteX2" fmla="*/ 501445 w 973394"/>
                  <a:gd name="connsiteY2" fmla="*/ 147679 h 1438990"/>
                  <a:gd name="connsiteX3" fmla="*/ 730046 w 973394"/>
                  <a:gd name="connsiteY3" fmla="*/ 195 h 1438990"/>
                  <a:gd name="connsiteX4" fmla="*/ 973394 w 973394"/>
                  <a:gd name="connsiteY4" fmla="*/ 1248892 h 1438990"/>
                  <a:gd name="connsiteX5" fmla="*/ 776749 w 973394"/>
                  <a:gd name="connsiteY5" fmla="*/ 1425873 h 1438990"/>
                  <a:gd name="connsiteX6" fmla="*/ 462116 w 973394"/>
                  <a:gd name="connsiteY6" fmla="*/ 1416041 h 1438990"/>
                  <a:gd name="connsiteX7" fmla="*/ 0 w 973394"/>
                  <a:gd name="connsiteY7" fmla="*/ 1248892 h 1438990"/>
                  <a:gd name="connsiteX0" fmla="*/ 0 w 973394"/>
                  <a:gd name="connsiteY0" fmla="*/ 1248892 h 1451646"/>
                  <a:gd name="connsiteX1" fmla="*/ 243349 w 973394"/>
                  <a:gd name="connsiteY1" fmla="*/ 195 h 1451646"/>
                  <a:gd name="connsiteX2" fmla="*/ 501445 w 973394"/>
                  <a:gd name="connsiteY2" fmla="*/ 147679 h 1451646"/>
                  <a:gd name="connsiteX3" fmla="*/ 730046 w 973394"/>
                  <a:gd name="connsiteY3" fmla="*/ 195 h 1451646"/>
                  <a:gd name="connsiteX4" fmla="*/ 973394 w 973394"/>
                  <a:gd name="connsiteY4" fmla="*/ 1248892 h 1451646"/>
                  <a:gd name="connsiteX5" fmla="*/ 776749 w 973394"/>
                  <a:gd name="connsiteY5" fmla="*/ 1425873 h 1451646"/>
                  <a:gd name="connsiteX6" fmla="*/ 462116 w 973394"/>
                  <a:gd name="connsiteY6" fmla="*/ 1416041 h 1451646"/>
                  <a:gd name="connsiteX7" fmla="*/ 226143 w 973394"/>
                  <a:gd name="connsiteY7" fmla="*/ 1445537 h 1451646"/>
                  <a:gd name="connsiteX8" fmla="*/ 0 w 973394"/>
                  <a:gd name="connsiteY8" fmla="*/ 1248892 h 1451646"/>
                  <a:gd name="connsiteX0" fmla="*/ 0 w 973394"/>
                  <a:gd name="connsiteY0" fmla="*/ 1248892 h 1545563"/>
                  <a:gd name="connsiteX1" fmla="*/ 243349 w 973394"/>
                  <a:gd name="connsiteY1" fmla="*/ 195 h 1545563"/>
                  <a:gd name="connsiteX2" fmla="*/ 501445 w 973394"/>
                  <a:gd name="connsiteY2" fmla="*/ 147679 h 1545563"/>
                  <a:gd name="connsiteX3" fmla="*/ 730046 w 973394"/>
                  <a:gd name="connsiteY3" fmla="*/ 195 h 1545563"/>
                  <a:gd name="connsiteX4" fmla="*/ 973394 w 973394"/>
                  <a:gd name="connsiteY4" fmla="*/ 1248892 h 1545563"/>
                  <a:gd name="connsiteX5" fmla="*/ 776749 w 973394"/>
                  <a:gd name="connsiteY5" fmla="*/ 1425873 h 1545563"/>
                  <a:gd name="connsiteX6" fmla="*/ 462116 w 973394"/>
                  <a:gd name="connsiteY6" fmla="*/ 1543860 h 1545563"/>
                  <a:gd name="connsiteX7" fmla="*/ 226143 w 973394"/>
                  <a:gd name="connsiteY7" fmla="*/ 1445537 h 1545563"/>
                  <a:gd name="connsiteX8" fmla="*/ 0 w 973394"/>
                  <a:gd name="connsiteY8" fmla="*/ 1248892 h 1545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73394" h="1545563">
                    <a:moveTo>
                      <a:pt x="0" y="1248892"/>
                    </a:moveTo>
                    <a:lnTo>
                      <a:pt x="243349" y="195"/>
                    </a:lnTo>
                    <a:cubicBezTo>
                      <a:pt x="329381" y="-6360"/>
                      <a:pt x="415413" y="154234"/>
                      <a:pt x="501445" y="147679"/>
                    </a:cubicBezTo>
                    <a:lnTo>
                      <a:pt x="730046" y="195"/>
                    </a:lnTo>
                    <a:lnTo>
                      <a:pt x="973394" y="1248892"/>
                    </a:lnTo>
                    <a:cubicBezTo>
                      <a:pt x="971346" y="1471757"/>
                      <a:pt x="861962" y="1398015"/>
                      <a:pt x="776749" y="1425873"/>
                    </a:cubicBezTo>
                    <a:cubicBezTo>
                      <a:pt x="691536" y="1453731"/>
                      <a:pt x="545690" y="1560247"/>
                      <a:pt x="462116" y="1543860"/>
                    </a:cubicBezTo>
                    <a:cubicBezTo>
                      <a:pt x="399845" y="1514363"/>
                      <a:pt x="288414" y="1475034"/>
                      <a:pt x="226143" y="1445537"/>
                    </a:cubicBezTo>
                    <a:lnTo>
                      <a:pt x="0" y="1248892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3" name="Ovál 2"/>
              <p:cNvSpPr/>
              <p:nvPr/>
            </p:nvSpPr>
            <p:spPr>
              <a:xfrm>
                <a:off x="2772696" y="2833199"/>
                <a:ext cx="963866" cy="45247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4" name="Ovál 3"/>
              <p:cNvSpPr/>
              <p:nvPr/>
            </p:nvSpPr>
            <p:spPr>
              <a:xfrm>
                <a:off x="3014059" y="1612296"/>
                <a:ext cx="481140" cy="255612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sp>
          <p:nvSpPr>
            <p:cNvPr id="6" name="Ovál 5"/>
            <p:cNvSpPr/>
            <p:nvPr/>
          </p:nvSpPr>
          <p:spPr>
            <a:xfrm>
              <a:off x="2802867" y="2825260"/>
              <a:ext cx="903525" cy="45248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grpSp>
          <p:nvGrpSpPr>
            <p:cNvPr id="22566" name="Skupina 9"/>
            <p:cNvGrpSpPr>
              <a:grpSpLocks/>
            </p:cNvGrpSpPr>
            <p:nvPr/>
          </p:nvGrpSpPr>
          <p:grpSpPr bwMode="auto">
            <a:xfrm>
              <a:off x="3136488" y="2203277"/>
              <a:ext cx="235973" cy="709626"/>
              <a:chOff x="5102943" y="2123768"/>
              <a:chExt cx="235973" cy="709626"/>
            </a:xfrm>
          </p:grpSpPr>
          <p:sp>
            <p:nvSpPr>
              <p:cNvPr id="7" name="Volný tvar: obrazec 6"/>
              <p:cNvSpPr/>
              <p:nvPr/>
            </p:nvSpPr>
            <p:spPr>
              <a:xfrm>
                <a:off x="5102785" y="2123392"/>
                <a:ext cx="68280" cy="709680"/>
              </a:xfrm>
              <a:custGeom>
                <a:avLst/>
                <a:gdLst>
                  <a:gd name="connsiteX0" fmla="*/ 0 w 117987"/>
                  <a:gd name="connsiteY0" fmla="*/ 747252 h 747252"/>
                  <a:gd name="connsiteX1" fmla="*/ 49161 w 117987"/>
                  <a:gd name="connsiteY1" fmla="*/ 727587 h 747252"/>
                  <a:gd name="connsiteX2" fmla="*/ 78658 w 117987"/>
                  <a:gd name="connsiteY2" fmla="*/ 688258 h 747252"/>
                  <a:gd name="connsiteX3" fmla="*/ 117987 w 117987"/>
                  <a:gd name="connsiteY3" fmla="*/ 648929 h 747252"/>
                  <a:gd name="connsiteX4" fmla="*/ 98322 w 117987"/>
                  <a:gd name="connsiteY4" fmla="*/ 609600 h 747252"/>
                  <a:gd name="connsiteX5" fmla="*/ 78658 w 117987"/>
                  <a:gd name="connsiteY5" fmla="*/ 580103 h 747252"/>
                  <a:gd name="connsiteX6" fmla="*/ 49161 w 117987"/>
                  <a:gd name="connsiteY6" fmla="*/ 511277 h 747252"/>
                  <a:gd name="connsiteX7" fmla="*/ 9832 w 117987"/>
                  <a:gd name="connsiteY7" fmla="*/ 442452 h 747252"/>
                  <a:gd name="connsiteX8" fmla="*/ 19664 w 117987"/>
                  <a:gd name="connsiteY8" fmla="*/ 353961 h 747252"/>
                  <a:gd name="connsiteX9" fmla="*/ 88490 w 117987"/>
                  <a:gd name="connsiteY9" fmla="*/ 304800 h 747252"/>
                  <a:gd name="connsiteX10" fmla="*/ 108154 w 117987"/>
                  <a:gd name="connsiteY10" fmla="*/ 265471 h 747252"/>
                  <a:gd name="connsiteX11" fmla="*/ 88490 w 117987"/>
                  <a:gd name="connsiteY11" fmla="*/ 157316 h 747252"/>
                  <a:gd name="connsiteX12" fmla="*/ 78658 w 117987"/>
                  <a:gd name="connsiteY12" fmla="*/ 108155 h 747252"/>
                  <a:gd name="connsiteX13" fmla="*/ 39329 w 117987"/>
                  <a:gd name="connsiteY13" fmla="*/ 0 h 747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7987" h="747252">
                    <a:moveTo>
                      <a:pt x="0" y="747252"/>
                    </a:moveTo>
                    <a:cubicBezTo>
                      <a:pt x="16387" y="740697"/>
                      <a:pt x="35042" y="738177"/>
                      <a:pt x="49161" y="727587"/>
                    </a:cubicBezTo>
                    <a:cubicBezTo>
                      <a:pt x="62271" y="717755"/>
                      <a:pt x="67867" y="700591"/>
                      <a:pt x="78658" y="688258"/>
                    </a:cubicBezTo>
                    <a:cubicBezTo>
                      <a:pt x="90867" y="674305"/>
                      <a:pt x="104877" y="662039"/>
                      <a:pt x="117987" y="648929"/>
                    </a:cubicBezTo>
                    <a:cubicBezTo>
                      <a:pt x="111432" y="635819"/>
                      <a:pt x="105594" y="622326"/>
                      <a:pt x="98322" y="609600"/>
                    </a:cubicBezTo>
                    <a:cubicBezTo>
                      <a:pt x="92459" y="599340"/>
                      <a:pt x="83943" y="590672"/>
                      <a:pt x="78658" y="580103"/>
                    </a:cubicBezTo>
                    <a:cubicBezTo>
                      <a:pt x="67496" y="557778"/>
                      <a:pt x="59490" y="534000"/>
                      <a:pt x="49161" y="511277"/>
                    </a:cubicBezTo>
                    <a:cubicBezTo>
                      <a:pt x="31341" y="472073"/>
                      <a:pt x="31878" y="475522"/>
                      <a:pt x="9832" y="442452"/>
                    </a:cubicBezTo>
                    <a:cubicBezTo>
                      <a:pt x="13109" y="412955"/>
                      <a:pt x="4939" y="379729"/>
                      <a:pt x="19664" y="353961"/>
                    </a:cubicBezTo>
                    <a:cubicBezTo>
                      <a:pt x="33652" y="329482"/>
                      <a:pt x="68554" y="324736"/>
                      <a:pt x="88490" y="304800"/>
                    </a:cubicBezTo>
                    <a:cubicBezTo>
                      <a:pt x="98854" y="294436"/>
                      <a:pt x="101599" y="278581"/>
                      <a:pt x="108154" y="265471"/>
                    </a:cubicBezTo>
                    <a:cubicBezTo>
                      <a:pt x="83868" y="144037"/>
                      <a:pt x="113649" y="295692"/>
                      <a:pt x="88490" y="157316"/>
                    </a:cubicBezTo>
                    <a:cubicBezTo>
                      <a:pt x="85501" y="140874"/>
                      <a:pt x="83249" y="124224"/>
                      <a:pt x="78658" y="108155"/>
                    </a:cubicBezTo>
                    <a:cubicBezTo>
                      <a:pt x="57449" y="33922"/>
                      <a:pt x="60566" y="42475"/>
                      <a:pt x="39329" y="0"/>
                    </a:cubicBezTo>
                  </a:path>
                </a:pathLst>
              </a:custGeom>
              <a:noFill/>
              <a:ln w="57150">
                <a:solidFill>
                  <a:srgbClr val="FF66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8" name="Volný tvar: obrazec 7"/>
              <p:cNvSpPr/>
              <p:nvPr/>
            </p:nvSpPr>
            <p:spPr>
              <a:xfrm>
                <a:off x="5186944" y="2123392"/>
                <a:ext cx="68281" cy="709680"/>
              </a:xfrm>
              <a:custGeom>
                <a:avLst/>
                <a:gdLst>
                  <a:gd name="connsiteX0" fmla="*/ 0 w 117987"/>
                  <a:gd name="connsiteY0" fmla="*/ 747252 h 747252"/>
                  <a:gd name="connsiteX1" fmla="*/ 49161 w 117987"/>
                  <a:gd name="connsiteY1" fmla="*/ 727587 h 747252"/>
                  <a:gd name="connsiteX2" fmla="*/ 78658 w 117987"/>
                  <a:gd name="connsiteY2" fmla="*/ 688258 h 747252"/>
                  <a:gd name="connsiteX3" fmla="*/ 117987 w 117987"/>
                  <a:gd name="connsiteY3" fmla="*/ 648929 h 747252"/>
                  <a:gd name="connsiteX4" fmla="*/ 98322 w 117987"/>
                  <a:gd name="connsiteY4" fmla="*/ 609600 h 747252"/>
                  <a:gd name="connsiteX5" fmla="*/ 78658 w 117987"/>
                  <a:gd name="connsiteY5" fmla="*/ 580103 h 747252"/>
                  <a:gd name="connsiteX6" fmla="*/ 49161 w 117987"/>
                  <a:gd name="connsiteY6" fmla="*/ 511277 h 747252"/>
                  <a:gd name="connsiteX7" fmla="*/ 9832 w 117987"/>
                  <a:gd name="connsiteY7" fmla="*/ 442452 h 747252"/>
                  <a:gd name="connsiteX8" fmla="*/ 19664 w 117987"/>
                  <a:gd name="connsiteY8" fmla="*/ 353961 h 747252"/>
                  <a:gd name="connsiteX9" fmla="*/ 88490 w 117987"/>
                  <a:gd name="connsiteY9" fmla="*/ 304800 h 747252"/>
                  <a:gd name="connsiteX10" fmla="*/ 108154 w 117987"/>
                  <a:gd name="connsiteY10" fmla="*/ 265471 h 747252"/>
                  <a:gd name="connsiteX11" fmla="*/ 88490 w 117987"/>
                  <a:gd name="connsiteY11" fmla="*/ 157316 h 747252"/>
                  <a:gd name="connsiteX12" fmla="*/ 78658 w 117987"/>
                  <a:gd name="connsiteY12" fmla="*/ 108155 h 747252"/>
                  <a:gd name="connsiteX13" fmla="*/ 39329 w 117987"/>
                  <a:gd name="connsiteY13" fmla="*/ 0 h 747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7987" h="747252">
                    <a:moveTo>
                      <a:pt x="0" y="747252"/>
                    </a:moveTo>
                    <a:cubicBezTo>
                      <a:pt x="16387" y="740697"/>
                      <a:pt x="35042" y="738177"/>
                      <a:pt x="49161" y="727587"/>
                    </a:cubicBezTo>
                    <a:cubicBezTo>
                      <a:pt x="62271" y="717755"/>
                      <a:pt x="67867" y="700591"/>
                      <a:pt x="78658" y="688258"/>
                    </a:cubicBezTo>
                    <a:cubicBezTo>
                      <a:pt x="90867" y="674305"/>
                      <a:pt x="104877" y="662039"/>
                      <a:pt x="117987" y="648929"/>
                    </a:cubicBezTo>
                    <a:cubicBezTo>
                      <a:pt x="111432" y="635819"/>
                      <a:pt x="105594" y="622326"/>
                      <a:pt x="98322" y="609600"/>
                    </a:cubicBezTo>
                    <a:cubicBezTo>
                      <a:pt x="92459" y="599340"/>
                      <a:pt x="83943" y="590672"/>
                      <a:pt x="78658" y="580103"/>
                    </a:cubicBezTo>
                    <a:cubicBezTo>
                      <a:pt x="67496" y="557778"/>
                      <a:pt x="59490" y="534000"/>
                      <a:pt x="49161" y="511277"/>
                    </a:cubicBezTo>
                    <a:cubicBezTo>
                      <a:pt x="31341" y="472073"/>
                      <a:pt x="31878" y="475522"/>
                      <a:pt x="9832" y="442452"/>
                    </a:cubicBezTo>
                    <a:cubicBezTo>
                      <a:pt x="13109" y="412955"/>
                      <a:pt x="4939" y="379729"/>
                      <a:pt x="19664" y="353961"/>
                    </a:cubicBezTo>
                    <a:cubicBezTo>
                      <a:pt x="33652" y="329482"/>
                      <a:pt x="68554" y="324736"/>
                      <a:pt x="88490" y="304800"/>
                    </a:cubicBezTo>
                    <a:cubicBezTo>
                      <a:pt x="98854" y="294436"/>
                      <a:pt x="101599" y="278581"/>
                      <a:pt x="108154" y="265471"/>
                    </a:cubicBezTo>
                    <a:cubicBezTo>
                      <a:pt x="83868" y="144037"/>
                      <a:pt x="113649" y="295692"/>
                      <a:pt x="88490" y="157316"/>
                    </a:cubicBezTo>
                    <a:cubicBezTo>
                      <a:pt x="85501" y="140874"/>
                      <a:pt x="83249" y="124224"/>
                      <a:pt x="78658" y="108155"/>
                    </a:cubicBezTo>
                    <a:cubicBezTo>
                      <a:pt x="57449" y="33922"/>
                      <a:pt x="60566" y="42475"/>
                      <a:pt x="39329" y="0"/>
                    </a:cubicBezTo>
                  </a:path>
                </a:pathLst>
              </a:custGeom>
              <a:noFill/>
              <a:ln w="57150">
                <a:solidFill>
                  <a:srgbClr val="FF66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9" name="Volný tvar: obrazec 8"/>
              <p:cNvSpPr/>
              <p:nvPr/>
            </p:nvSpPr>
            <p:spPr>
              <a:xfrm>
                <a:off x="5271104" y="2123392"/>
                <a:ext cx="68280" cy="709680"/>
              </a:xfrm>
              <a:custGeom>
                <a:avLst/>
                <a:gdLst>
                  <a:gd name="connsiteX0" fmla="*/ 0 w 117987"/>
                  <a:gd name="connsiteY0" fmla="*/ 747252 h 747252"/>
                  <a:gd name="connsiteX1" fmla="*/ 49161 w 117987"/>
                  <a:gd name="connsiteY1" fmla="*/ 727587 h 747252"/>
                  <a:gd name="connsiteX2" fmla="*/ 78658 w 117987"/>
                  <a:gd name="connsiteY2" fmla="*/ 688258 h 747252"/>
                  <a:gd name="connsiteX3" fmla="*/ 117987 w 117987"/>
                  <a:gd name="connsiteY3" fmla="*/ 648929 h 747252"/>
                  <a:gd name="connsiteX4" fmla="*/ 98322 w 117987"/>
                  <a:gd name="connsiteY4" fmla="*/ 609600 h 747252"/>
                  <a:gd name="connsiteX5" fmla="*/ 78658 w 117987"/>
                  <a:gd name="connsiteY5" fmla="*/ 580103 h 747252"/>
                  <a:gd name="connsiteX6" fmla="*/ 49161 w 117987"/>
                  <a:gd name="connsiteY6" fmla="*/ 511277 h 747252"/>
                  <a:gd name="connsiteX7" fmla="*/ 9832 w 117987"/>
                  <a:gd name="connsiteY7" fmla="*/ 442452 h 747252"/>
                  <a:gd name="connsiteX8" fmla="*/ 19664 w 117987"/>
                  <a:gd name="connsiteY8" fmla="*/ 353961 h 747252"/>
                  <a:gd name="connsiteX9" fmla="*/ 88490 w 117987"/>
                  <a:gd name="connsiteY9" fmla="*/ 304800 h 747252"/>
                  <a:gd name="connsiteX10" fmla="*/ 108154 w 117987"/>
                  <a:gd name="connsiteY10" fmla="*/ 265471 h 747252"/>
                  <a:gd name="connsiteX11" fmla="*/ 88490 w 117987"/>
                  <a:gd name="connsiteY11" fmla="*/ 157316 h 747252"/>
                  <a:gd name="connsiteX12" fmla="*/ 78658 w 117987"/>
                  <a:gd name="connsiteY12" fmla="*/ 108155 h 747252"/>
                  <a:gd name="connsiteX13" fmla="*/ 39329 w 117987"/>
                  <a:gd name="connsiteY13" fmla="*/ 0 h 747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7987" h="747252">
                    <a:moveTo>
                      <a:pt x="0" y="747252"/>
                    </a:moveTo>
                    <a:cubicBezTo>
                      <a:pt x="16387" y="740697"/>
                      <a:pt x="35042" y="738177"/>
                      <a:pt x="49161" y="727587"/>
                    </a:cubicBezTo>
                    <a:cubicBezTo>
                      <a:pt x="62271" y="717755"/>
                      <a:pt x="67867" y="700591"/>
                      <a:pt x="78658" y="688258"/>
                    </a:cubicBezTo>
                    <a:cubicBezTo>
                      <a:pt x="90867" y="674305"/>
                      <a:pt x="104877" y="662039"/>
                      <a:pt x="117987" y="648929"/>
                    </a:cubicBezTo>
                    <a:cubicBezTo>
                      <a:pt x="111432" y="635819"/>
                      <a:pt x="105594" y="622326"/>
                      <a:pt x="98322" y="609600"/>
                    </a:cubicBezTo>
                    <a:cubicBezTo>
                      <a:pt x="92459" y="599340"/>
                      <a:pt x="83943" y="590672"/>
                      <a:pt x="78658" y="580103"/>
                    </a:cubicBezTo>
                    <a:cubicBezTo>
                      <a:pt x="67496" y="557778"/>
                      <a:pt x="59490" y="534000"/>
                      <a:pt x="49161" y="511277"/>
                    </a:cubicBezTo>
                    <a:cubicBezTo>
                      <a:pt x="31341" y="472073"/>
                      <a:pt x="31878" y="475522"/>
                      <a:pt x="9832" y="442452"/>
                    </a:cubicBezTo>
                    <a:cubicBezTo>
                      <a:pt x="13109" y="412955"/>
                      <a:pt x="4939" y="379729"/>
                      <a:pt x="19664" y="353961"/>
                    </a:cubicBezTo>
                    <a:cubicBezTo>
                      <a:pt x="33652" y="329482"/>
                      <a:pt x="68554" y="324736"/>
                      <a:pt x="88490" y="304800"/>
                    </a:cubicBezTo>
                    <a:cubicBezTo>
                      <a:pt x="98854" y="294436"/>
                      <a:pt x="101599" y="278581"/>
                      <a:pt x="108154" y="265471"/>
                    </a:cubicBezTo>
                    <a:cubicBezTo>
                      <a:pt x="83868" y="144037"/>
                      <a:pt x="113649" y="295692"/>
                      <a:pt x="88490" y="157316"/>
                    </a:cubicBezTo>
                    <a:cubicBezTo>
                      <a:pt x="85501" y="140874"/>
                      <a:pt x="83249" y="124224"/>
                      <a:pt x="78658" y="108155"/>
                    </a:cubicBezTo>
                    <a:cubicBezTo>
                      <a:pt x="57449" y="33922"/>
                      <a:pt x="60566" y="42475"/>
                      <a:pt x="39329" y="0"/>
                    </a:cubicBezTo>
                  </a:path>
                </a:pathLst>
              </a:custGeom>
              <a:noFill/>
              <a:ln w="57150">
                <a:solidFill>
                  <a:srgbClr val="FF66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sp>
          <p:nvSpPr>
            <p:cNvPr id="11" name="Ovál 10"/>
            <p:cNvSpPr/>
            <p:nvPr/>
          </p:nvSpPr>
          <p:spPr>
            <a:xfrm>
              <a:off x="3091868" y="2094941"/>
              <a:ext cx="255654" cy="157178"/>
            </a:xfrm>
            <a:prstGeom prst="ellipse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955307" y="1980631"/>
              <a:ext cx="598644" cy="227034"/>
            </a:xfrm>
            <a:prstGeom prst="ellipse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Ovál 12"/>
            <p:cNvSpPr/>
            <p:nvPr/>
          </p:nvSpPr>
          <p:spPr>
            <a:xfrm>
              <a:off x="2988653" y="1902836"/>
              <a:ext cx="600233" cy="255611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15" name="Obdélník 14"/>
          <p:cNvSpPr/>
          <p:nvPr/>
        </p:nvSpPr>
        <p:spPr>
          <a:xfrm>
            <a:off x="9109075" y="1784350"/>
            <a:ext cx="2349500" cy="21145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0191750" y="2049463"/>
            <a:ext cx="244475" cy="2555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0112375" y="2551113"/>
            <a:ext cx="246063" cy="2555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933113" y="2768600"/>
            <a:ext cx="246062" cy="25558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1179175" y="2112963"/>
            <a:ext cx="246063" cy="2555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24" name="Skupina 23"/>
          <p:cNvGrpSpPr>
            <a:grpSpLocks/>
          </p:cNvGrpSpPr>
          <p:nvPr/>
        </p:nvGrpSpPr>
        <p:grpSpPr bwMode="auto">
          <a:xfrm>
            <a:off x="10048875" y="5437188"/>
            <a:ext cx="1385888" cy="954087"/>
            <a:chOff x="2905432" y="678426"/>
            <a:chExt cx="1386349" cy="953534"/>
          </a:xfrm>
        </p:grpSpPr>
        <p:sp>
          <p:nvSpPr>
            <p:cNvPr id="22" name="Ovál 21"/>
            <p:cNvSpPr/>
            <p:nvPr/>
          </p:nvSpPr>
          <p:spPr>
            <a:xfrm>
              <a:off x="3848721" y="1179785"/>
              <a:ext cx="443060" cy="4521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dirty="0"/>
                <a:t>H</a:t>
              </a:r>
            </a:p>
          </p:txBody>
        </p:sp>
        <p:sp>
          <p:nvSpPr>
            <p:cNvPr id="21" name="Ovál 20"/>
            <p:cNvSpPr/>
            <p:nvPr/>
          </p:nvSpPr>
          <p:spPr>
            <a:xfrm>
              <a:off x="2905432" y="1135361"/>
              <a:ext cx="443060" cy="4521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0" name="Ovál 19"/>
            <p:cNvSpPr/>
            <p:nvPr/>
          </p:nvSpPr>
          <p:spPr>
            <a:xfrm>
              <a:off x="3156340" y="678426"/>
              <a:ext cx="914704" cy="91387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O</a:t>
              </a:r>
            </a:p>
          </p:txBody>
        </p:sp>
        <p:sp>
          <p:nvSpPr>
            <p:cNvPr id="22563" name="TextovéPole 22"/>
            <p:cNvSpPr txBox="1">
              <a:spLocks noChangeArrowheads="1"/>
            </p:cNvSpPr>
            <p:nvPr/>
          </p:nvSpPr>
          <p:spPr bwMode="auto">
            <a:xfrm>
              <a:off x="3008671" y="1199243"/>
              <a:ext cx="4571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altLang="cs-CZ">
                  <a:solidFill>
                    <a:schemeClr val="bg1"/>
                  </a:solidFill>
                </a:rPr>
                <a:t>H</a:t>
              </a:r>
            </a:p>
          </p:txBody>
        </p:sp>
      </p:grpSp>
      <p:sp>
        <p:nvSpPr>
          <p:cNvPr id="25" name="Ovál 24"/>
          <p:cNvSpPr/>
          <p:nvPr/>
        </p:nvSpPr>
        <p:spPr>
          <a:xfrm>
            <a:off x="10914063" y="280988"/>
            <a:ext cx="431800" cy="41275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+</a:t>
            </a:r>
          </a:p>
        </p:txBody>
      </p:sp>
      <p:sp>
        <p:nvSpPr>
          <p:cNvPr id="26" name="Ovál 25"/>
          <p:cNvSpPr/>
          <p:nvPr/>
        </p:nvSpPr>
        <p:spPr>
          <a:xfrm>
            <a:off x="10501313" y="4700588"/>
            <a:ext cx="431800" cy="4127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-</a:t>
            </a:r>
          </a:p>
        </p:txBody>
      </p:sp>
      <p:sp>
        <p:nvSpPr>
          <p:cNvPr id="27" name="Ovál 26"/>
          <p:cNvSpPr/>
          <p:nvPr/>
        </p:nvSpPr>
        <p:spPr>
          <a:xfrm>
            <a:off x="9272588" y="538163"/>
            <a:ext cx="431800" cy="4127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2038" y="196850"/>
            <a:ext cx="1428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" name="Skupina 27"/>
          <p:cNvGrpSpPr>
            <a:grpSpLocks/>
          </p:cNvGrpSpPr>
          <p:nvPr/>
        </p:nvGrpSpPr>
        <p:grpSpPr bwMode="auto">
          <a:xfrm>
            <a:off x="7540625" y="5203825"/>
            <a:ext cx="1371600" cy="1123950"/>
            <a:chOff x="5818974" y="4357201"/>
            <a:chExt cx="1370871" cy="1124282"/>
          </a:xfrm>
        </p:grpSpPr>
        <p:sp>
          <p:nvSpPr>
            <p:cNvPr id="33" name="Ovál 32"/>
            <p:cNvSpPr/>
            <p:nvPr/>
          </p:nvSpPr>
          <p:spPr>
            <a:xfrm>
              <a:off x="5818974" y="4379433"/>
              <a:ext cx="433158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7" name="Ovál 36"/>
            <p:cNvSpPr/>
            <p:nvPr/>
          </p:nvSpPr>
          <p:spPr>
            <a:xfrm>
              <a:off x="6420317" y="4897110"/>
              <a:ext cx="433157" cy="47956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8" name="Ovál 37"/>
            <p:cNvSpPr/>
            <p:nvPr/>
          </p:nvSpPr>
          <p:spPr>
            <a:xfrm>
              <a:off x="6076012" y="4701791"/>
              <a:ext cx="433158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9" name="Ovál 38"/>
            <p:cNvSpPr/>
            <p:nvPr/>
          </p:nvSpPr>
          <p:spPr>
            <a:xfrm>
              <a:off x="6617063" y="4427072"/>
              <a:ext cx="433157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1" name="Ovál 40"/>
            <p:cNvSpPr/>
            <p:nvPr/>
          </p:nvSpPr>
          <p:spPr>
            <a:xfrm>
              <a:off x="6076012" y="5068611"/>
              <a:ext cx="433158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6756688" y="4757369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3" name="Ovál 42"/>
            <p:cNvSpPr/>
            <p:nvPr/>
          </p:nvSpPr>
          <p:spPr>
            <a:xfrm>
              <a:off x="6242612" y="4357201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6401277" y="4633508"/>
              <a:ext cx="431571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</p:grpSp>
      <p:grpSp>
        <p:nvGrpSpPr>
          <p:cNvPr id="29" name="Skupina 28"/>
          <p:cNvGrpSpPr>
            <a:grpSpLocks/>
          </p:cNvGrpSpPr>
          <p:nvPr/>
        </p:nvGrpSpPr>
        <p:grpSpPr bwMode="auto">
          <a:xfrm>
            <a:off x="6205538" y="2597150"/>
            <a:ext cx="1344612" cy="1358900"/>
            <a:chOff x="4086774" y="2685909"/>
            <a:chExt cx="1345546" cy="1358972"/>
          </a:xfrm>
        </p:grpSpPr>
        <p:sp>
          <p:nvSpPr>
            <p:cNvPr id="30" name="Ovál 29"/>
            <p:cNvSpPr/>
            <p:nvPr/>
          </p:nvSpPr>
          <p:spPr>
            <a:xfrm>
              <a:off x="4674557" y="3632109"/>
              <a:ext cx="433688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1" name="Ovál 30"/>
            <p:cNvSpPr/>
            <p:nvPr/>
          </p:nvSpPr>
          <p:spPr>
            <a:xfrm>
              <a:off x="5000220" y="3330468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2" name="Ovál 31"/>
            <p:cNvSpPr/>
            <p:nvPr/>
          </p:nvSpPr>
          <p:spPr>
            <a:xfrm>
              <a:off x="4448975" y="3016126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5" name="Ovál 34"/>
            <p:cNvSpPr/>
            <p:nvPr/>
          </p:nvSpPr>
          <p:spPr>
            <a:xfrm>
              <a:off x="4306001" y="3414611"/>
              <a:ext cx="433688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6" name="Ovál 35"/>
            <p:cNvSpPr/>
            <p:nvPr/>
          </p:nvSpPr>
          <p:spPr>
            <a:xfrm>
              <a:off x="4798468" y="3005014"/>
              <a:ext cx="432100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0" name="Ovál 39"/>
            <p:cNvSpPr/>
            <p:nvPr/>
          </p:nvSpPr>
          <p:spPr>
            <a:xfrm>
              <a:off x="4086774" y="3144721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4657082" y="2685909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4615778" y="3336818"/>
              <a:ext cx="433689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22543" name="TextovéPole 28671"/>
          <p:cNvSpPr txBox="1">
            <a:spLocks noChangeArrowheads="1"/>
          </p:cNvSpPr>
          <p:nvPr/>
        </p:nvSpPr>
        <p:spPr bwMode="auto">
          <a:xfrm>
            <a:off x="236538" y="569913"/>
            <a:ext cx="43132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Kliknutím přiřaď Brownův pohyb: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path" presetSubtype="0" repeatCount="indefinite" accel="50000" decel="50000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54167E-6 0.05185 L -0.00351 0.09908 L -0.00664 0.05185 L -0.01002 0.09908 L -0.01354 0.05185 L -0.01666 0.09908 L -0.02005 0.05185 L -0.0233 0.09908 L -0.02669 0.05185 L -0.03007 0.09908 L -0.03333 0.05185 L -0.03672 0.09908 L -0.03984 0.05185 L -0.04336 0.09908 L -0.04674 0.05185 L -0.04987 0.09908 L -0.05325 0.05185 " pathEditMode="relative" rAng="0" ptsTypes="AAAAAAAAAAAAAAAAA">
                                      <p:cBhvr>
                                        <p:cTn id="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" y="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" presetID="38" presetClass="path" presetSubtype="0" repeatCount="indefinite" accel="50000" decel="50000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3.125E-6 0.12708 L -0.00742 0.09907 L -0.01419 0.12708 L -0.02148 0.09907 L -0.02877 0.12708 L -0.03567 0.09907 L -0.04297 0.12708 L -0.04974 0.09907 L -0.05703 0.12708 L -0.06445 0.09907 L -0.07122 0.12708 L -0.07851 0.09907 L -0.08541 0.12708 L -0.09271 0.09907 L -0.1 0.12708 L -0.10677 0.09907 L -0.11406 0.12708 " pathEditMode="relative" rAng="0" ptsTypes="AAAAAAAAAAAAAAAAA">
                                      <p:cBhvr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" y="-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" presetID="38" presetClass="path" presetSubtype="0" repeatCount="indefinite" accel="50000" decel="50000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8.33333E-7 -0.07708 L -0.00625 0.09908 L -0.01211 -0.07708 L -0.01836 0.09908 L -0.02461 -0.07708 L -0.03047 0.09908 L -0.03672 -0.07708 L -0.04258 0.09908 L -0.0487 -0.07708 L -0.05495 0.09908 L -0.06081 -0.07708 L -0.06706 0.09908 L -0.07292 -0.07708 L -0.07917 0.09908 L -0.08542 -0.07708 L -0.09128 0.09908 L -0.09739 -0.07708 " pathEditMode="relative" rAng="0" ptsTypes="AAAAAAAAAAAAAAAAA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" y="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86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86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 nodeType="clickPar">
                      <p:stCondLst>
                        <p:cond delay="0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 nodeType="clickPar">
                      <p:stCondLst>
                        <p:cond delay="0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19" grpId="0" animBg="1"/>
      <p:bldP spid="25" grpId="0" animBg="1"/>
      <p:bldP spid="26" grpId="0" animBg="1"/>
      <p:bldP spid="2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/>
          <p:cNvGrpSpPr>
            <a:grpSpLocks/>
          </p:cNvGrpSpPr>
          <p:nvPr/>
        </p:nvGrpSpPr>
        <p:grpSpPr bwMode="auto">
          <a:xfrm>
            <a:off x="9688513" y="1987550"/>
            <a:ext cx="973137" cy="1674813"/>
            <a:chOff x="2772696" y="1612296"/>
            <a:chExt cx="973394" cy="1673382"/>
          </a:xfrm>
        </p:grpSpPr>
        <p:grpSp>
          <p:nvGrpSpPr>
            <p:cNvPr id="23583" name="Skupina 4"/>
            <p:cNvGrpSpPr>
              <a:grpSpLocks/>
            </p:cNvGrpSpPr>
            <p:nvPr/>
          </p:nvGrpSpPr>
          <p:grpSpPr bwMode="auto">
            <a:xfrm>
              <a:off x="2772696" y="1612296"/>
              <a:ext cx="973394" cy="1673382"/>
              <a:chOff x="2772696" y="1612296"/>
              <a:chExt cx="973394" cy="1673382"/>
            </a:xfrm>
          </p:grpSpPr>
          <p:sp>
            <p:nvSpPr>
              <p:cNvPr id="2" name="Lichoběžník 1"/>
              <p:cNvSpPr/>
              <p:nvPr/>
            </p:nvSpPr>
            <p:spPr>
              <a:xfrm>
                <a:off x="2772696" y="1740774"/>
                <a:ext cx="973394" cy="1544904"/>
              </a:xfrm>
              <a:custGeom>
                <a:avLst/>
                <a:gdLst>
                  <a:gd name="connsiteX0" fmla="*/ 0 w 973394"/>
                  <a:gd name="connsiteY0" fmla="*/ 1248697 h 1248697"/>
                  <a:gd name="connsiteX1" fmla="*/ 243349 w 973394"/>
                  <a:gd name="connsiteY1" fmla="*/ 0 h 1248697"/>
                  <a:gd name="connsiteX2" fmla="*/ 730046 w 973394"/>
                  <a:gd name="connsiteY2" fmla="*/ 0 h 1248697"/>
                  <a:gd name="connsiteX3" fmla="*/ 973394 w 973394"/>
                  <a:gd name="connsiteY3" fmla="*/ 1248697 h 1248697"/>
                  <a:gd name="connsiteX4" fmla="*/ 0 w 973394"/>
                  <a:gd name="connsiteY4" fmla="*/ 1248697 h 1248697"/>
                  <a:gd name="connsiteX0" fmla="*/ 0 w 973394"/>
                  <a:gd name="connsiteY0" fmla="*/ 1248697 h 1415846"/>
                  <a:gd name="connsiteX1" fmla="*/ 243349 w 973394"/>
                  <a:gd name="connsiteY1" fmla="*/ 0 h 1415846"/>
                  <a:gd name="connsiteX2" fmla="*/ 730046 w 973394"/>
                  <a:gd name="connsiteY2" fmla="*/ 0 h 1415846"/>
                  <a:gd name="connsiteX3" fmla="*/ 973394 w 973394"/>
                  <a:gd name="connsiteY3" fmla="*/ 1248697 h 1415846"/>
                  <a:gd name="connsiteX4" fmla="*/ 462116 w 973394"/>
                  <a:gd name="connsiteY4" fmla="*/ 1415846 h 1415846"/>
                  <a:gd name="connsiteX5" fmla="*/ 0 w 973394"/>
                  <a:gd name="connsiteY5" fmla="*/ 1248697 h 1415846"/>
                  <a:gd name="connsiteX0" fmla="*/ 0 w 973394"/>
                  <a:gd name="connsiteY0" fmla="*/ 1248892 h 1416041"/>
                  <a:gd name="connsiteX1" fmla="*/ 243349 w 973394"/>
                  <a:gd name="connsiteY1" fmla="*/ 195 h 1416041"/>
                  <a:gd name="connsiteX2" fmla="*/ 501445 w 973394"/>
                  <a:gd name="connsiteY2" fmla="*/ 147679 h 1416041"/>
                  <a:gd name="connsiteX3" fmla="*/ 730046 w 973394"/>
                  <a:gd name="connsiteY3" fmla="*/ 195 h 1416041"/>
                  <a:gd name="connsiteX4" fmla="*/ 973394 w 973394"/>
                  <a:gd name="connsiteY4" fmla="*/ 1248892 h 1416041"/>
                  <a:gd name="connsiteX5" fmla="*/ 462116 w 973394"/>
                  <a:gd name="connsiteY5" fmla="*/ 1416041 h 1416041"/>
                  <a:gd name="connsiteX6" fmla="*/ 0 w 973394"/>
                  <a:gd name="connsiteY6" fmla="*/ 1248892 h 1416041"/>
                  <a:gd name="connsiteX0" fmla="*/ 0 w 973394"/>
                  <a:gd name="connsiteY0" fmla="*/ 1248892 h 1438990"/>
                  <a:gd name="connsiteX1" fmla="*/ 243349 w 973394"/>
                  <a:gd name="connsiteY1" fmla="*/ 195 h 1438990"/>
                  <a:gd name="connsiteX2" fmla="*/ 501445 w 973394"/>
                  <a:gd name="connsiteY2" fmla="*/ 147679 h 1438990"/>
                  <a:gd name="connsiteX3" fmla="*/ 730046 w 973394"/>
                  <a:gd name="connsiteY3" fmla="*/ 195 h 1438990"/>
                  <a:gd name="connsiteX4" fmla="*/ 973394 w 973394"/>
                  <a:gd name="connsiteY4" fmla="*/ 1248892 h 1438990"/>
                  <a:gd name="connsiteX5" fmla="*/ 776749 w 973394"/>
                  <a:gd name="connsiteY5" fmla="*/ 1425873 h 1438990"/>
                  <a:gd name="connsiteX6" fmla="*/ 462116 w 973394"/>
                  <a:gd name="connsiteY6" fmla="*/ 1416041 h 1438990"/>
                  <a:gd name="connsiteX7" fmla="*/ 0 w 973394"/>
                  <a:gd name="connsiteY7" fmla="*/ 1248892 h 1438990"/>
                  <a:gd name="connsiteX0" fmla="*/ 0 w 973394"/>
                  <a:gd name="connsiteY0" fmla="*/ 1248892 h 1451646"/>
                  <a:gd name="connsiteX1" fmla="*/ 243349 w 973394"/>
                  <a:gd name="connsiteY1" fmla="*/ 195 h 1451646"/>
                  <a:gd name="connsiteX2" fmla="*/ 501445 w 973394"/>
                  <a:gd name="connsiteY2" fmla="*/ 147679 h 1451646"/>
                  <a:gd name="connsiteX3" fmla="*/ 730046 w 973394"/>
                  <a:gd name="connsiteY3" fmla="*/ 195 h 1451646"/>
                  <a:gd name="connsiteX4" fmla="*/ 973394 w 973394"/>
                  <a:gd name="connsiteY4" fmla="*/ 1248892 h 1451646"/>
                  <a:gd name="connsiteX5" fmla="*/ 776749 w 973394"/>
                  <a:gd name="connsiteY5" fmla="*/ 1425873 h 1451646"/>
                  <a:gd name="connsiteX6" fmla="*/ 462116 w 973394"/>
                  <a:gd name="connsiteY6" fmla="*/ 1416041 h 1451646"/>
                  <a:gd name="connsiteX7" fmla="*/ 226143 w 973394"/>
                  <a:gd name="connsiteY7" fmla="*/ 1445537 h 1451646"/>
                  <a:gd name="connsiteX8" fmla="*/ 0 w 973394"/>
                  <a:gd name="connsiteY8" fmla="*/ 1248892 h 1451646"/>
                  <a:gd name="connsiteX0" fmla="*/ 0 w 973394"/>
                  <a:gd name="connsiteY0" fmla="*/ 1248892 h 1545563"/>
                  <a:gd name="connsiteX1" fmla="*/ 243349 w 973394"/>
                  <a:gd name="connsiteY1" fmla="*/ 195 h 1545563"/>
                  <a:gd name="connsiteX2" fmla="*/ 501445 w 973394"/>
                  <a:gd name="connsiteY2" fmla="*/ 147679 h 1545563"/>
                  <a:gd name="connsiteX3" fmla="*/ 730046 w 973394"/>
                  <a:gd name="connsiteY3" fmla="*/ 195 h 1545563"/>
                  <a:gd name="connsiteX4" fmla="*/ 973394 w 973394"/>
                  <a:gd name="connsiteY4" fmla="*/ 1248892 h 1545563"/>
                  <a:gd name="connsiteX5" fmla="*/ 776749 w 973394"/>
                  <a:gd name="connsiteY5" fmla="*/ 1425873 h 1545563"/>
                  <a:gd name="connsiteX6" fmla="*/ 462116 w 973394"/>
                  <a:gd name="connsiteY6" fmla="*/ 1543860 h 1545563"/>
                  <a:gd name="connsiteX7" fmla="*/ 226143 w 973394"/>
                  <a:gd name="connsiteY7" fmla="*/ 1445537 h 1545563"/>
                  <a:gd name="connsiteX8" fmla="*/ 0 w 973394"/>
                  <a:gd name="connsiteY8" fmla="*/ 1248892 h 15455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73394" h="1545563">
                    <a:moveTo>
                      <a:pt x="0" y="1248892"/>
                    </a:moveTo>
                    <a:lnTo>
                      <a:pt x="243349" y="195"/>
                    </a:lnTo>
                    <a:cubicBezTo>
                      <a:pt x="329381" y="-6360"/>
                      <a:pt x="415413" y="154234"/>
                      <a:pt x="501445" y="147679"/>
                    </a:cubicBezTo>
                    <a:lnTo>
                      <a:pt x="730046" y="195"/>
                    </a:lnTo>
                    <a:lnTo>
                      <a:pt x="973394" y="1248892"/>
                    </a:lnTo>
                    <a:cubicBezTo>
                      <a:pt x="971346" y="1471757"/>
                      <a:pt x="861962" y="1398015"/>
                      <a:pt x="776749" y="1425873"/>
                    </a:cubicBezTo>
                    <a:cubicBezTo>
                      <a:pt x="691536" y="1453731"/>
                      <a:pt x="545690" y="1560247"/>
                      <a:pt x="462116" y="1543860"/>
                    </a:cubicBezTo>
                    <a:cubicBezTo>
                      <a:pt x="399845" y="1514363"/>
                      <a:pt x="288414" y="1475034"/>
                      <a:pt x="226143" y="1445537"/>
                    </a:cubicBezTo>
                    <a:lnTo>
                      <a:pt x="0" y="1248892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3" name="Ovál 2"/>
              <p:cNvSpPr/>
              <p:nvPr/>
            </p:nvSpPr>
            <p:spPr>
              <a:xfrm>
                <a:off x="2772696" y="2833627"/>
                <a:ext cx="963866" cy="45205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4" name="Ovál 3"/>
              <p:cNvSpPr/>
              <p:nvPr/>
            </p:nvSpPr>
            <p:spPr>
              <a:xfrm>
                <a:off x="3014060" y="1612296"/>
                <a:ext cx="481139" cy="25537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sp>
          <p:nvSpPr>
            <p:cNvPr id="6" name="Ovál 5"/>
            <p:cNvSpPr/>
            <p:nvPr/>
          </p:nvSpPr>
          <p:spPr>
            <a:xfrm>
              <a:off x="2802866" y="2825696"/>
              <a:ext cx="903527" cy="45205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grpSp>
          <p:nvGrpSpPr>
            <p:cNvPr id="23585" name="Skupina 9"/>
            <p:cNvGrpSpPr>
              <a:grpSpLocks/>
            </p:cNvGrpSpPr>
            <p:nvPr/>
          </p:nvGrpSpPr>
          <p:grpSpPr bwMode="auto">
            <a:xfrm>
              <a:off x="3136488" y="2203277"/>
              <a:ext cx="235973" cy="709626"/>
              <a:chOff x="5102943" y="2123768"/>
              <a:chExt cx="235973" cy="709626"/>
            </a:xfrm>
          </p:grpSpPr>
          <p:sp>
            <p:nvSpPr>
              <p:cNvPr id="7" name="Volný tvar: obrazec 6"/>
              <p:cNvSpPr/>
              <p:nvPr/>
            </p:nvSpPr>
            <p:spPr>
              <a:xfrm>
                <a:off x="5102784" y="2124419"/>
                <a:ext cx="68281" cy="709006"/>
              </a:xfrm>
              <a:custGeom>
                <a:avLst/>
                <a:gdLst>
                  <a:gd name="connsiteX0" fmla="*/ 0 w 117987"/>
                  <a:gd name="connsiteY0" fmla="*/ 747252 h 747252"/>
                  <a:gd name="connsiteX1" fmla="*/ 49161 w 117987"/>
                  <a:gd name="connsiteY1" fmla="*/ 727587 h 747252"/>
                  <a:gd name="connsiteX2" fmla="*/ 78658 w 117987"/>
                  <a:gd name="connsiteY2" fmla="*/ 688258 h 747252"/>
                  <a:gd name="connsiteX3" fmla="*/ 117987 w 117987"/>
                  <a:gd name="connsiteY3" fmla="*/ 648929 h 747252"/>
                  <a:gd name="connsiteX4" fmla="*/ 98322 w 117987"/>
                  <a:gd name="connsiteY4" fmla="*/ 609600 h 747252"/>
                  <a:gd name="connsiteX5" fmla="*/ 78658 w 117987"/>
                  <a:gd name="connsiteY5" fmla="*/ 580103 h 747252"/>
                  <a:gd name="connsiteX6" fmla="*/ 49161 w 117987"/>
                  <a:gd name="connsiteY6" fmla="*/ 511277 h 747252"/>
                  <a:gd name="connsiteX7" fmla="*/ 9832 w 117987"/>
                  <a:gd name="connsiteY7" fmla="*/ 442452 h 747252"/>
                  <a:gd name="connsiteX8" fmla="*/ 19664 w 117987"/>
                  <a:gd name="connsiteY8" fmla="*/ 353961 h 747252"/>
                  <a:gd name="connsiteX9" fmla="*/ 88490 w 117987"/>
                  <a:gd name="connsiteY9" fmla="*/ 304800 h 747252"/>
                  <a:gd name="connsiteX10" fmla="*/ 108154 w 117987"/>
                  <a:gd name="connsiteY10" fmla="*/ 265471 h 747252"/>
                  <a:gd name="connsiteX11" fmla="*/ 88490 w 117987"/>
                  <a:gd name="connsiteY11" fmla="*/ 157316 h 747252"/>
                  <a:gd name="connsiteX12" fmla="*/ 78658 w 117987"/>
                  <a:gd name="connsiteY12" fmla="*/ 108155 h 747252"/>
                  <a:gd name="connsiteX13" fmla="*/ 39329 w 117987"/>
                  <a:gd name="connsiteY13" fmla="*/ 0 h 747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7987" h="747252">
                    <a:moveTo>
                      <a:pt x="0" y="747252"/>
                    </a:moveTo>
                    <a:cubicBezTo>
                      <a:pt x="16387" y="740697"/>
                      <a:pt x="35042" y="738177"/>
                      <a:pt x="49161" y="727587"/>
                    </a:cubicBezTo>
                    <a:cubicBezTo>
                      <a:pt x="62271" y="717755"/>
                      <a:pt x="67867" y="700591"/>
                      <a:pt x="78658" y="688258"/>
                    </a:cubicBezTo>
                    <a:cubicBezTo>
                      <a:pt x="90867" y="674305"/>
                      <a:pt x="104877" y="662039"/>
                      <a:pt x="117987" y="648929"/>
                    </a:cubicBezTo>
                    <a:cubicBezTo>
                      <a:pt x="111432" y="635819"/>
                      <a:pt x="105594" y="622326"/>
                      <a:pt x="98322" y="609600"/>
                    </a:cubicBezTo>
                    <a:cubicBezTo>
                      <a:pt x="92459" y="599340"/>
                      <a:pt x="83943" y="590672"/>
                      <a:pt x="78658" y="580103"/>
                    </a:cubicBezTo>
                    <a:cubicBezTo>
                      <a:pt x="67496" y="557778"/>
                      <a:pt x="59490" y="534000"/>
                      <a:pt x="49161" y="511277"/>
                    </a:cubicBezTo>
                    <a:cubicBezTo>
                      <a:pt x="31341" y="472073"/>
                      <a:pt x="31878" y="475522"/>
                      <a:pt x="9832" y="442452"/>
                    </a:cubicBezTo>
                    <a:cubicBezTo>
                      <a:pt x="13109" y="412955"/>
                      <a:pt x="4939" y="379729"/>
                      <a:pt x="19664" y="353961"/>
                    </a:cubicBezTo>
                    <a:cubicBezTo>
                      <a:pt x="33652" y="329482"/>
                      <a:pt x="68554" y="324736"/>
                      <a:pt x="88490" y="304800"/>
                    </a:cubicBezTo>
                    <a:cubicBezTo>
                      <a:pt x="98854" y="294436"/>
                      <a:pt x="101599" y="278581"/>
                      <a:pt x="108154" y="265471"/>
                    </a:cubicBezTo>
                    <a:cubicBezTo>
                      <a:pt x="83868" y="144037"/>
                      <a:pt x="113649" y="295692"/>
                      <a:pt x="88490" y="157316"/>
                    </a:cubicBezTo>
                    <a:cubicBezTo>
                      <a:pt x="85501" y="140874"/>
                      <a:pt x="83249" y="124224"/>
                      <a:pt x="78658" y="108155"/>
                    </a:cubicBezTo>
                    <a:cubicBezTo>
                      <a:pt x="57449" y="33922"/>
                      <a:pt x="60566" y="42475"/>
                      <a:pt x="39329" y="0"/>
                    </a:cubicBezTo>
                  </a:path>
                </a:pathLst>
              </a:custGeom>
              <a:noFill/>
              <a:ln w="57150">
                <a:solidFill>
                  <a:srgbClr val="FF66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8" name="Volný tvar: obrazec 7"/>
              <p:cNvSpPr/>
              <p:nvPr/>
            </p:nvSpPr>
            <p:spPr>
              <a:xfrm>
                <a:off x="5186944" y="2124419"/>
                <a:ext cx="68280" cy="709006"/>
              </a:xfrm>
              <a:custGeom>
                <a:avLst/>
                <a:gdLst>
                  <a:gd name="connsiteX0" fmla="*/ 0 w 117987"/>
                  <a:gd name="connsiteY0" fmla="*/ 747252 h 747252"/>
                  <a:gd name="connsiteX1" fmla="*/ 49161 w 117987"/>
                  <a:gd name="connsiteY1" fmla="*/ 727587 h 747252"/>
                  <a:gd name="connsiteX2" fmla="*/ 78658 w 117987"/>
                  <a:gd name="connsiteY2" fmla="*/ 688258 h 747252"/>
                  <a:gd name="connsiteX3" fmla="*/ 117987 w 117987"/>
                  <a:gd name="connsiteY3" fmla="*/ 648929 h 747252"/>
                  <a:gd name="connsiteX4" fmla="*/ 98322 w 117987"/>
                  <a:gd name="connsiteY4" fmla="*/ 609600 h 747252"/>
                  <a:gd name="connsiteX5" fmla="*/ 78658 w 117987"/>
                  <a:gd name="connsiteY5" fmla="*/ 580103 h 747252"/>
                  <a:gd name="connsiteX6" fmla="*/ 49161 w 117987"/>
                  <a:gd name="connsiteY6" fmla="*/ 511277 h 747252"/>
                  <a:gd name="connsiteX7" fmla="*/ 9832 w 117987"/>
                  <a:gd name="connsiteY7" fmla="*/ 442452 h 747252"/>
                  <a:gd name="connsiteX8" fmla="*/ 19664 w 117987"/>
                  <a:gd name="connsiteY8" fmla="*/ 353961 h 747252"/>
                  <a:gd name="connsiteX9" fmla="*/ 88490 w 117987"/>
                  <a:gd name="connsiteY9" fmla="*/ 304800 h 747252"/>
                  <a:gd name="connsiteX10" fmla="*/ 108154 w 117987"/>
                  <a:gd name="connsiteY10" fmla="*/ 265471 h 747252"/>
                  <a:gd name="connsiteX11" fmla="*/ 88490 w 117987"/>
                  <a:gd name="connsiteY11" fmla="*/ 157316 h 747252"/>
                  <a:gd name="connsiteX12" fmla="*/ 78658 w 117987"/>
                  <a:gd name="connsiteY12" fmla="*/ 108155 h 747252"/>
                  <a:gd name="connsiteX13" fmla="*/ 39329 w 117987"/>
                  <a:gd name="connsiteY13" fmla="*/ 0 h 747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7987" h="747252">
                    <a:moveTo>
                      <a:pt x="0" y="747252"/>
                    </a:moveTo>
                    <a:cubicBezTo>
                      <a:pt x="16387" y="740697"/>
                      <a:pt x="35042" y="738177"/>
                      <a:pt x="49161" y="727587"/>
                    </a:cubicBezTo>
                    <a:cubicBezTo>
                      <a:pt x="62271" y="717755"/>
                      <a:pt x="67867" y="700591"/>
                      <a:pt x="78658" y="688258"/>
                    </a:cubicBezTo>
                    <a:cubicBezTo>
                      <a:pt x="90867" y="674305"/>
                      <a:pt x="104877" y="662039"/>
                      <a:pt x="117987" y="648929"/>
                    </a:cubicBezTo>
                    <a:cubicBezTo>
                      <a:pt x="111432" y="635819"/>
                      <a:pt x="105594" y="622326"/>
                      <a:pt x="98322" y="609600"/>
                    </a:cubicBezTo>
                    <a:cubicBezTo>
                      <a:pt x="92459" y="599340"/>
                      <a:pt x="83943" y="590672"/>
                      <a:pt x="78658" y="580103"/>
                    </a:cubicBezTo>
                    <a:cubicBezTo>
                      <a:pt x="67496" y="557778"/>
                      <a:pt x="59490" y="534000"/>
                      <a:pt x="49161" y="511277"/>
                    </a:cubicBezTo>
                    <a:cubicBezTo>
                      <a:pt x="31341" y="472073"/>
                      <a:pt x="31878" y="475522"/>
                      <a:pt x="9832" y="442452"/>
                    </a:cubicBezTo>
                    <a:cubicBezTo>
                      <a:pt x="13109" y="412955"/>
                      <a:pt x="4939" y="379729"/>
                      <a:pt x="19664" y="353961"/>
                    </a:cubicBezTo>
                    <a:cubicBezTo>
                      <a:pt x="33652" y="329482"/>
                      <a:pt x="68554" y="324736"/>
                      <a:pt x="88490" y="304800"/>
                    </a:cubicBezTo>
                    <a:cubicBezTo>
                      <a:pt x="98854" y="294436"/>
                      <a:pt x="101599" y="278581"/>
                      <a:pt x="108154" y="265471"/>
                    </a:cubicBezTo>
                    <a:cubicBezTo>
                      <a:pt x="83868" y="144037"/>
                      <a:pt x="113649" y="295692"/>
                      <a:pt x="88490" y="157316"/>
                    </a:cubicBezTo>
                    <a:cubicBezTo>
                      <a:pt x="85501" y="140874"/>
                      <a:pt x="83249" y="124224"/>
                      <a:pt x="78658" y="108155"/>
                    </a:cubicBezTo>
                    <a:cubicBezTo>
                      <a:pt x="57449" y="33922"/>
                      <a:pt x="60566" y="42475"/>
                      <a:pt x="39329" y="0"/>
                    </a:cubicBezTo>
                  </a:path>
                </a:pathLst>
              </a:custGeom>
              <a:noFill/>
              <a:ln w="57150">
                <a:solidFill>
                  <a:srgbClr val="FF66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  <p:sp>
            <p:nvSpPr>
              <p:cNvPr id="9" name="Volný tvar: obrazec 8"/>
              <p:cNvSpPr/>
              <p:nvPr/>
            </p:nvSpPr>
            <p:spPr>
              <a:xfrm>
                <a:off x="5271103" y="2124419"/>
                <a:ext cx="68281" cy="709006"/>
              </a:xfrm>
              <a:custGeom>
                <a:avLst/>
                <a:gdLst>
                  <a:gd name="connsiteX0" fmla="*/ 0 w 117987"/>
                  <a:gd name="connsiteY0" fmla="*/ 747252 h 747252"/>
                  <a:gd name="connsiteX1" fmla="*/ 49161 w 117987"/>
                  <a:gd name="connsiteY1" fmla="*/ 727587 h 747252"/>
                  <a:gd name="connsiteX2" fmla="*/ 78658 w 117987"/>
                  <a:gd name="connsiteY2" fmla="*/ 688258 h 747252"/>
                  <a:gd name="connsiteX3" fmla="*/ 117987 w 117987"/>
                  <a:gd name="connsiteY3" fmla="*/ 648929 h 747252"/>
                  <a:gd name="connsiteX4" fmla="*/ 98322 w 117987"/>
                  <a:gd name="connsiteY4" fmla="*/ 609600 h 747252"/>
                  <a:gd name="connsiteX5" fmla="*/ 78658 w 117987"/>
                  <a:gd name="connsiteY5" fmla="*/ 580103 h 747252"/>
                  <a:gd name="connsiteX6" fmla="*/ 49161 w 117987"/>
                  <a:gd name="connsiteY6" fmla="*/ 511277 h 747252"/>
                  <a:gd name="connsiteX7" fmla="*/ 9832 w 117987"/>
                  <a:gd name="connsiteY7" fmla="*/ 442452 h 747252"/>
                  <a:gd name="connsiteX8" fmla="*/ 19664 w 117987"/>
                  <a:gd name="connsiteY8" fmla="*/ 353961 h 747252"/>
                  <a:gd name="connsiteX9" fmla="*/ 88490 w 117987"/>
                  <a:gd name="connsiteY9" fmla="*/ 304800 h 747252"/>
                  <a:gd name="connsiteX10" fmla="*/ 108154 w 117987"/>
                  <a:gd name="connsiteY10" fmla="*/ 265471 h 747252"/>
                  <a:gd name="connsiteX11" fmla="*/ 88490 w 117987"/>
                  <a:gd name="connsiteY11" fmla="*/ 157316 h 747252"/>
                  <a:gd name="connsiteX12" fmla="*/ 78658 w 117987"/>
                  <a:gd name="connsiteY12" fmla="*/ 108155 h 747252"/>
                  <a:gd name="connsiteX13" fmla="*/ 39329 w 117987"/>
                  <a:gd name="connsiteY13" fmla="*/ 0 h 747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7987" h="747252">
                    <a:moveTo>
                      <a:pt x="0" y="747252"/>
                    </a:moveTo>
                    <a:cubicBezTo>
                      <a:pt x="16387" y="740697"/>
                      <a:pt x="35042" y="738177"/>
                      <a:pt x="49161" y="727587"/>
                    </a:cubicBezTo>
                    <a:cubicBezTo>
                      <a:pt x="62271" y="717755"/>
                      <a:pt x="67867" y="700591"/>
                      <a:pt x="78658" y="688258"/>
                    </a:cubicBezTo>
                    <a:cubicBezTo>
                      <a:pt x="90867" y="674305"/>
                      <a:pt x="104877" y="662039"/>
                      <a:pt x="117987" y="648929"/>
                    </a:cubicBezTo>
                    <a:cubicBezTo>
                      <a:pt x="111432" y="635819"/>
                      <a:pt x="105594" y="622326"/>
                      <a:pt x="98322" y="609600"/>
                    </a:cubicBezTo>
                    <a:cubicBezTo>
                      <a:pt x="92459" y="599340"/>
                      <a:pt x="83943" y="590672"/>
                      <a:pt x="78658" y="580103"/>
                    </a:cubicBezTo>
                    <a:cubicBezTo>
                      <a:pt x="67496" y="557778"/>
                      <a:pt x="59490" y="534000"/>
                      <a:pt x="49161" y="511277"/>
                    </a:cubicBezTo>
                    <a:cubicBezTo>
                      <a:pt x="31341" y="472073"/>
                      <a:pt x="31878" y="475522"/>
                      <a:pt x="9832" y="442452"/>
                    </a:cubicBezTo>
                    <a:cubicBezTo>
                      <a:pt x="13109" y="412955"/>
                      <a:pt x="4939" y="379729"/>
                      <a:pt x="19664" y="353961"/>
                    </a:cubicBezTo>
                    <a:cubicBezTo>
                      <a:pt x="33652" y="329482"/>
                      <a:pt x="68554" y="324736"/>
                      <a:pt x="88490" y="304800"/>
                    </a:cubicBezTo>
                    <a:cubicBezTo>
                      <a:pt x="98854" y="294436"/>
                      <a:pt x="101599" y="278581"/>
                      <a:pt x="108154" y="265471"/>
                    </a:cubicBezTo>
                    <a:cubicBezTo>
                      <a:pt x="83868" y="144037"/>
                      <a:pt x="113649" y="295692"/>
                      <a:pt x="88490" y="157316"/>
                    </a:cubicBezTo>
                    <a:cubicBezTo>
                      <a:pt x="85501" y="140874"/>
                      <a:pt x="83249" y="124224"/>
                      <a:pt x="78658" y="108155"/>
                    </a:cubicBezTo>
                    <a:cubicBezTo>
                      <a:pt x="57449" y="33922"/>
                      <a:pt x="60566" y="42475"/>
                      <a:pt x="39329" y="0"/>
                    </a:cubicBezTo>
                  </a:path>
                </a:pathLst>
              </a:custGeom>
              <a:noFill/>
              <a:ln w="57150">
                <a:solidFill>
                  <a:srgbClr val="FF66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sp>
          <p:nvSpPr>
            <p:cNvPr id="11" name="Ovál 10"/>
            <p:cNvSpPr/>
            <p:nvPr/>
          </p:nvSpPr>
          <p:spPr>
            <a:xfrm>
              <a:off x="3091867" y="2094484"/>
              <a:ext cx="255655" cy="157029"/>
            </a:xfrm>
            <a:prstGeom prst="ellipse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2" name="Ovál 11"/>
            <p:cNvSpPr/>
            <p:nvPr/>
          </p:nvSpPr>
          <p:spPr>
            <a:xfrm>
              <a:off x="2955306" y="1981868"/>
              <a:ext cx="598646" cy="225232"/>
            </a:xfrm>
            <a:prstGeom prst="ellipse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Ovál 12"/>
            <p:cNvSpPr/>
            <p:nvPr/>
          </p:nvSpPr>
          <p:spPr>
            <a:xfrm>
              <a:off x="2988653" y="1904146"/>
              <a:ext cx="600233" cy="25537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grpSp>
        <p:nvGrpSpPr>
          <p:cNvPr id="23555" name="Skupina 23"/>
          <p:cNvGrpSpPr>
            <a:grpSpLocks/>
          </p:cNvGrpSpPr>
          <p:nvPr/>
        </p:nvGrpSpPr>
        <p:grpSpPr bwMode="auto">
          <a:xfrm>
            <a:off x="10048875" y="5437188"/>
            <a:ext cx="1385888" cy="954087"/>
            <a:chOff x="2905432" y="678426"/>
            <a:chExt cx="1386349" cy="953534"/>
          </a:xfrm>
        </p:grpSpPr>
        <p:sp>
          <p:nvSpPr>
            <p:cNvPr id="22" name="Ovál 21"/>
            <p:cNvSpPr/>
            <p:nvPr/>
          </p:nvSpPr>
          <p:spPr>
            <a:xfrm>
              <a:off x="3848721" y="1179785"/>
              <a:ext cx="443060" cy="4521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dirty="0"/>
                <a:t>H</a:t>
              </a:r>
            </a:p>
          </p:txBody>
        </p:sp>
        <p:sp>
          <p:nvSpPr>
            <p:cNvPr id="21" name="Ovál 20"/>
            <p:cNvSpPr/>
            <p:nvPr/>
          </p:nvSpPr>
          <p:spPr>
            <a:xfrm>
              <a:off x="2905432" y="1135361"/>
              <a:ext cx="443060" cy="4521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0" name="Ovál 19"/>
            <p:cNvSpPr/>
            <p:nvPr/>
          </p:nvSpPr>
          <p:spPr>
            <a:xfrm>
              <a:off x="3156340" y="678426"/>
              <a:ext cx="914704" cy="91387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O</a:t>
              </a:r>
            </a:p>
          </p:txBody>
        </p:sp>
        <p:sp>
          <p:nvSpPr>
            <p:cNvPr id="23582" name="TextovéPole 22"/>
            <p:cNvSpPr txBox="1">
              <a:spLocks noChangeArrowheads="1"/>
            </p:cNvSpPr>
            <p:nvPr/>
          </p:nvSpPr>
          <p:spPr bwMode="auto">
            <a:xfrm>
              <a:off x="3008671" y="1199243"/>
              <a:ext cx="4571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altLang="cs-CZ">
                  <a:solidFill>
                    <a:schemeClr val="bg1"/>
                  </a:solidFill>
                </a:rPr>
                <a:t>H</a:t>
              </a:r>
            </a:p>
          </p:txBody>
        </p:sp>
      </p:grpSp>
      <p:sp>
        <p:nvSpPr>
          <p:cNvPr id="25" name="Ovál 24"/>
          <p:cNvSpPr/>
          <p:nvPr/>
        </p:nvSpPr>
        <p:spPr>
          <a:xfrm>
            <a:off x="10914063" y="280988"/>
            <a:ext cx="431800" cy="41275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+</a:t>
            </a:r>
          </a:p>
        </p:txBody>
      </p:sp>
      <p:sp>
        <p:nvSpPr>
          <p:cNvPr id="26" name="Ovál 25"/>
          <p:cNvSpPr/>
          <p:nvPr/>
        </p:nvSpPr>
        <p:spPr>
          <a:xfrm>
            <a:off x="10501313" y="4700588"/>
            <a:ext cx="431800" cy="4127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-</a:t>
            </a:r>
          </a:p>
        </p:txBody>
      </p:sp>
      <p:sp>
        <p:nvSpPr>
          <p:cNvPr id="27" name="Ovál 26"/>
          <p:cNvSpPr/>
          <p:nvPr/>
        </p:nvSpPr>
        <p:spPr>
          <a:xfrm>
            <a:off x="9272588" y="538163"/>
            <a:ext cx="431800" cy="4127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355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2038" y="196850"/>
            <a:ext cx="1428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60" name="Skupina 27"/>
          <p:cNvGrpSpPr>
            <a:grpSpLocks/>
          </p:cNvGrpSpPr>
          <p:nvPr/>
        </p:nvGrpSpPr>
        <p:grpSpPr bwMode="auto">
          <a:xfrm>
            <a:off x="7540625" y="5203825"/>
            <a:ext cx="1371600" cy="1123950"/>
            <a:chOff x="5818974" y="4357201"/>
            <a:chExt cx="1370871" cy="1124282"/>
          </a:xfrm>
        </p:grpSpPr>
        <p:sp>
          <p:nvSpPr>
            <p:cNvPr id="33" name="Ovál 32"/>
            <p:cNvSpPr/>
            <p:nvPr/>
          </p:nvSpPr>
          <p:spPr>
            <a:xfrm>
              <a:off x="5818974" y="4379433"/>
              <a:ext cx="433158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7" name="Ovál 36"/>
            <p:cNvSpPr/>
            <p:nvPr/>
          </p:nvSpPr>
          <p:spPr>
            <a:xfrm>
              <a:off x="6420317" y="4897110"/>
              <a:ext cx="433157" cy="47956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8" name="Ovál 37"/>
            <p:cNvSpPr/>
            <p:nvPr/>
          </p:nvSpPr>
          <p:spPr>
            <a:xfrm>
              <a:off x="6076012" y="4701791"/>
              <a:ext cx="433158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9" name="Ovál 38"/>
            <p:cNvSpPr/>
            <p:nvPr/>
          </p:nvSpPr>
          <p:spPr>
            <a:xfrm>
              <a:off x="6617063" y="4427072"/>
              <a:ext cx="433157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1" name="Ovál 40"/>
            <p:cNvSpPr/>
            <p:nvPr/>
          </p:nvSpPr>
          <p:spPr>
            <a:xfrm>
              <a:off x="6076012" y="5068611"/>
              <a:ext cx="433158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6756688" y="4757369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3" name="Ovál 42"/>
            <p:cNvSpPr/>
            <p:nvPr/>
          </p:nvSpPr>
          <p:spPr>
            <a:xfrm>
              <a:off x="6242612" y="4357201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6401277" y="4633508"/>
              <a:ext cx="431571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</p:grpSp>
      <p:grpSp>
        <p:nvGrpSpPr>
          <p:cNvPr id="23561" name="Skupina 28"/>
          <p:cNvGrpSpPr>
            <a:grpSpLocks/>
          </p:cNvGrpSpPr>
          <p:nvPr/>
        </p:nvGrpSpPr>
        <p:grpSpPr bwMode="auto">
          <a:xfrm>
            <a:off x="6205538" y="2597150"/>
            <a:ext cx="1344612" cy="1358900"/>
            <a:chOff x="4086774" y="2685909"/>
            <a:chExt cx="1345546" cy="1358972"/>
          </a:xfrm>
        </p:grpSpPr>
        <p:sp>
          <p:nvSpPr>
            <p:cNvPr id="30" name="Ovál 29"/>
            <p:cNvSpPr/>
            <p:nvPr/>
          </p:nvSpPr>
          <p:spPr>
            <a:xfrm>
              <a:off x="4674557" y="3632109"/>
              <a:ext cx="433688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1" name="Ovál 30"/>
            <p:cNvSpPr/>
            <p:nvPr/>
          </p:nvSpPr>
          <p:spPr>
            <a:xfrm>
              <a:off x="5000220" y="3330468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2" name="Ovál 31"/>
            <p:cNvSpPr/>
            <p:nvPr/>
          </p:nvSpPr>
          <p:spPr>
            <a:xfrm>
              <a:off x="4448975" y="3016126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5" name="Ovál 34"/>
            <p:cNvSpPr/>
            <p:nvPr/>
          </p:nvSpPr>
          <p:spPr>
            <a:xfrm>
              <a:off x="4306001" y="3414611"/>
              <a:ext cx="433688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6" name="Ovál 35"/>
            <p:cNvSpPr/>
            <p:nvPr/>
          </p:nvSpPr>
          <p:spPr>
            <a:xfrm>
              <a:off x="4798468" y="3005014"/>
              <a:ext cx="432100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0" name="Ovál 39"/>
            <p:cNvSpPr/>
            <p:nvPr/>
          </p:nvSpPr>
          <p:spPr>
            <a:xfrm>
              <a:off x="4086774" y="3144721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4657082" y="2685909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4615778" y="3336818"/>
              <a:ext cx="433689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23562" name="TextovéPole 28672"/>
          <p:cNvSpPr txBox="1">
            <a:spLocks noChangeArrowheads="1"/>
          </p:cNvSpPr>
          <p:nvPr/>
        </p:nvSpPr>
        <p:spPr bwMode="auto">
          <a:xfrm>
            <a:off x="806450" y="1150938"/>
            <a:ext cx="10509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Difúze: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4.44444E-6 L -0.66459 0.086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2" y="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5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35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35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35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35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35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6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35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35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555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Skupina 23"/>
          <p:cNvGrpSpPr>
            <a:grpSpLocks/>
          </p:cNvGrpSpPr>
          <p:nvPr/>
        </p:nvGrpSpPr>
        <p:grpSpPr bwMode="auto">
          <a:xfrm>
            <a:off x="10048875" y="5437188"/>
            <a:ext cx="1385888" cy="954087"/>
            <a:chOff x="2905432" y="678426"/>
            <a:chExt cx="1386349" cy="953534"/>
          </a:xfrm>
        </p:grpSpPr>
        <p:sp>
          <p:nvSpPr>
            <p:cNvPr id="22" name="Ovál 21"/>
            <p:cNvSpPr/>
            <p:nvPr/>
          </p:nvSpPr>
          <p:spPr>
            <a:xfrm>
              <a:off x="3848721" y="1179785"/>
              <a:ext cx="443060" cy="4521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dirty="0"/>
                <a:t>H</a:t>
              </a:r>
            </a:p>
          </p:txBody>
        </p:sp>
        <p:sp>
          <p:nvSpPr>
            <p:cNvPr id="21" name="Ovál 20"/>
            <p:cNvSpPr/>
            <p:nvPr/>
          </p:nvSpPr>
          <p:spPr>
            <a:xfrm>
              <a:off x="2905432" y="1135361"/>
              <a:ext cx="443060" cy="45217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0" name="Ovál 19"/>
            <p:cNvSpPr/>
            <p:nvPr/>
          </p:nvSpPr>
          <p:spPr>
            <a:xfrm>
              <a:off x="3156340" y="678426"/>
              <a:ext cx="914704" cy="91387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O</a:t>
              </a:r>
            </a:p>
          </p:txBody>
        </p:sp>
        <p:sp>
          <p:nvSpPr>
            <p:cNvPr id="24605" name="TextovéPole 22"/>
            <p:cNvSpPr txBox="1">
              <a:spLocks noChangeArrowheads="1"/>
            </p:cNvSpPr>
            <p:nvPr/>
          </p:nvSpPr>
          <p:spPr bwMode="auto">
            <a:xfrm>
              <a:off x="3008671" y="1199243"/>
              <a:ext cx="4571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altLang="cs-CZ">
                  <a:solidFill>
                    <a:schemeClr val="bg1"/>
                  </a:solidFill>
                </a:rPr>
                <a:t>H</a:t>
              </a:r>
            </a:p>
          </p:txBody>
        </p:sp>
      </p:grpSp>
      <p:sp>
        <p:nvSpPr>
          <p:cNvPr id="25" name="Ovál 24"/>
          <p:cNvSpPr/>
          <p:nvPr/>
        </p:nvSpPr>
        <p:spPr>
          <a:xfrm>
            <a:off x="10914063" y="280988"/>
            <a:ext cx="431800" cy="41275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+</a:t>
            </a:r>
          </a:p>
        </p:txBody>
      </p:sp>
      <p:sp>
        <p:nvSpPr>
          <p:cNvPr id="26" name="Ovál 25"/>
          <p:cNvSpPr/>
          <p:nvPr/>
        </p:nvSpPr>
        <p:spPr>
          <a:xfrm>
            <a:off x="10501313" y="4700588"/>
            <a:ext cx="431800" cy="4127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-</a:t>
            </a:r>
          </a:p>
        </p:txBody>
      </p:sp>
      <p:sp>
        <p:nvSpPr>
          <p:cNvPr id="27" name="Ovál 26"/>
          <p:cNvSpPr/>
          <p:nvPr/>
        </p:nvSpPr>
        <p:spPr>
          <a:xfrm>
            <a:off x="9272588" y="538163"/>
            <a:ext cx="431800" cy="4127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458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2038" y="196850"/>
            <a:ext cx="1428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4583" name="Skupina 27"/>
          <p:cNvGrpSpPr>
            <a:grpSpLocks/>
          </p:cNvGrpSpPr>
          <p:nvPr/>
        </p:nvGrpSpPr>
        <p:grpSpPr bwMode="auto">
          <a:xfrm>
            <a:off x="7540625" y="5203825"/>
            <a:ext cx="1371600" cy="1123950"/>
            <a:chOff x="5818974" y="4357201"/>
            <a:chExt cx="1370871" cy="1124282"/>
          </a:xfrm>
        </p:grpSpPr>
        <p:sp>
          <p:nvSpPr>
            <p:cNvPr id="33" name="Ovál 32"/>
            <p:cNvSpPr/>
            <p:nvPr/>
          </p:nvSpPr>
          <p:spPr>
            <a:xfrm>
              <a:off x="5818974" y="4379433"/>
              <a:ext cx="433158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7" name="Ovál 36"/>
            <p:cNvSpPr/>
            <p:nvPr/>
          </p:nvSpPr>
          <p:spPr>
            <a:xfrm>
              <a:off x="6420317" y="4897110"/>
              <a:ext cx="433157" cy="47956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8" name="Ovál 37"/>
            <p:cNvSpPr/>
            <p:nvPr/>
          </p:nvSpPr>
          <p:spPr>
            <a:xfrm>
              <a:off x="6076012" y="4701791"/>
              <a:ext cx="433158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9" name="Ovál 38"/>
            <p:cNvSpPr/>
            <p:nvPr/>
          </p:nvSpPr>
          <p:spPr>
            <a:xfrm>
              <a:off x="6617063" y="4427072"/>
              <a:ext cx="433157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1" name="Ovál 40"/>
            <p:cNvSpPr/>
            <p:nvPr/>
          </p:nvSpPr>
          <p:spPr>
            <a:xfrm>
              <a:off x="6076012" y="5068611"/>
              <a:ext cx="433158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6756688" y="4757369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3" name="Ovál 42"/>
            <p:cNvSpPr/>
            <p:nvPr/>
          </p:nvSpPr>
          <p:spPr>
            <a:xfrm>
              <a:off x="6242612" y="4357201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6401277" y="4633508"/>
              <a:ext cx="431571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</p:grpSp>
      <p:grpSp>
        <p:nvGrpSpPr>
          <p:cNvPr id="24584" name="Skupina 28"/>
          <p:cNvGrpSpPr>
            <a:grpSpLocks/>
          </p:cNvGrpSpPr>
          <p:nvPr/>
        </p:nvGrpSpPr>
        <p:grpSpPr bwMode="auto">
          <a:xfrm>
            <a:off x="6205538" y="2597150"/>
            <a:ext cx="1344612" cy="1358900"/>
            <a:chOff x="4086774" y="2685909"/>
            <a:chExt cx="1345546" cy="1358972"/>
          </a:xfrm>
        </p:grpSpPr>
        <p:sp>
          <p:nvSpPr>
            <p:cNvPr id="30" name="Ovál 29"/>
            <p:cNvSpPr/>
            <p:nvPr/>
          </p:nvSpPr>
          <p:spPr>
            <a:xfrm>
              <a:off x="4674557" y="3632109"/>
              <a:ext cx="433688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1" name="Ovál 30"/>
            <p:cNvSpPr/>
            <p:nvPr/>
          </p:nvSpPr>
          <p:spPr>
            <a:xfrm>
              <a:off x="5000220" y="3330468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2" name="Ovál 31"/>
            <p:cNvSpPr/>
            <p:nvPr/>
          </p:nvSpPr>
          <p:spPr>
            <a:xfrm>
              <a:off x="4448975" y="3016126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5" name="Ovál 34"/>
            <p:cNvSpPr/>
            <p:nvPr/>
          </p:nvSpPr>
          <p:spPr>
            <a:xfrm>
              <a:off x="4306001" y="3414611"/>
              <a:ext cx="433688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6" name="Ovál 35"/>
            <p:cNvSpPr/>
            <p:nvPr/>
          </p:nvSpPr>
          <p:spPr>
            <a:xfrm>
              <a:off x="4798468" y="3005014"/>
              <a:ext cx="432100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0" name="Ovál 39"/>
            <p:cNvSpPr/>
            <p:nvPr/>
          </p:nvSpPr>
          <p:spPr>
            <a:xfrm>
              <a:off x="4086774" y="3144721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4657082" y="2685909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4615778" y="3336818"/>
              <a:ext cx="433689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24585" name="TextovéPole 28672"/>
          <p:cNvSpPr txBox="1">
            <a:spLocks noChangeArrowheads="1"/>
          </p:cNvSpPr>
          <p:nvPr/>
        </p:nvSpPr>
        <p:spPr bwMode="auto">
          <a:xfrm>
            <a:off x="806450" y="1150938"/>
            <a:ext cx="21002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Molekula vody: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1.48148E-6 L -0.69948 -0.410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0" y="-2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5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45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45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45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45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45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58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ál 24"/>
          <p:cNvSpPr/>
          <p:nvPr/>
        </p:nvSpPr>
        <p:spPr>
          <a:xfrm>
            <a:off x="10914063" y="280988"/>
            <a:ext cx="431800" cy="41275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+</a:t>
            </a:r>
          </a:p>
        </p:txBody>
      </p:sp>
      <p:sp>
        <p:nvSpPr>
          <p:cNvPr id="26" name="Ovál 25"/>
          <p:cNvSpPr/>
          <p:nvPr/>
        </p:nvSpPr>
        <p:spPr>
          <a:xfrm>
            <a:off x="10501313" y="4700588"/>
            <a:ext cx="431800" cy="4127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-</a:t>
            </a:r>
          </a:p>
        </p:txBody>
      </p:sp>
      <p:sp>
        <p:nvSpPr>
          <p:cNvPr id="27" name="Ovál 26"/>
          <p:cNvSpPr/>
          <p:nvPr/>
        </p:nvSpPr>
        <p:spPr>
          <a:xfrm>
            <a:off x="9272588" y="538163"/>
            <a:ext cx="431800" cy="4127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560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2038" y="196850"/>
            <a:ext cx="1428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6" name="Skupina 27"/>
          <p:cNvGrpSpPr>
            <a:grpSpLocks/>
          </p:cNvGrpSpPr>
          <p:nvPr/>
        </p:nvGrpSpPr>
        <p:grpSpPr bwMode="auto">
          <a:xfrm>
            <a:off x="7540625" y="5203825"/>
            <a:ext cx="1371600" cy="1123950"/>
            <a:chOff x="5818974" y="4357201"/>
            <a:chExt cx="1370871" cy="1124282"/>
          </a:xfrm>
        </p:grpSpPr>
        <p:sp>
          <p:nvSpPr>
            <p:cNvPr id="33" name="Ovál 32"/>
            <p:cNvSpPr/>
            <p:nvPr/>
          </p:nvSpPr>
          <p:spPr>
            <a:xfrm>
              <a:off x="5818974" y="4379433"/>
              <a:ext cx="433158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7" name="Ovál 36"/>
            <p:cNvSpPr/>
            <p:nvPr/>
          </p:nvSpPr>
          <p:spPr>
            <a:xfrm>
              <a:off x="6420317" y="4897110"/>
              <a:ext cx="433157" cy="47956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8" name="Ovál 37"/>
            <p:cNvSpPr/>
            <p:nvPr/>
          </p:nvSpPr>
          <p:spPr>
            <a:xfrm>
              <a:off x="6076012" y="4701791"/>
              <a:ext cx="433158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9" name="Ovál 38"/>
            <p:cNvSpPr/>
            <p:nvPr/>
          </p:nvSpPr>
          <p:spPr>
            <a:xfrm>
              <a:off x="6617063" y="4427072"/>
              <a:ext cx="433157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1" name="Ovál 40"/>
            <p:cNvSpPr/>
            <p:nvPr/>
          </p:nvSpPr>
          <p:spPr>
            <a:xfrm>
              <a:off x="6076012" y="5068611"/>
              <a:ext cx="433158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6756688" y="4757369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3" name="Ovál 42"/>
            <p:cNvSpPr/>
            <p:nvPr/>
          </p:nvSpPr>
          <p:spPr>
            <a:xfrm>
              <a:off x="6242612" y="4357201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6401277" y="4633508"/>
              <a:ext cx="431571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</p:grpSp>
      <p:grpSp>
        <p:nvGrpSpPr>
          <p:cNvPr id="25607" name="Skupina 28"/>
          <p:cNvGrpSpPr>
            <a:grpSpLocks/>
          </p:cNvGrpSpPr>
          <p:nvPr/>
        </p:nvGrpSpPr>
        <p:grpSpPr bwMode="auto">
          <a:xfrm>
            <a:off x="6205538" y="2597150"/>
            <a:ext cx="1344612" cy="1358900"/>
            <a:chOff x="4086774" y="2685909"/>
            <a:chExt cx="1345546" cy="1358972"/>
          </a:xfrm>
        </p:grpSpPr>
        <p:sp>
          <p:nvSpPr>
            <p:cNvPr id="30" name="Ovál 29"/>
            <p:cNvSpPr/>
            <p:nvPr/>
          </p:nvSpPr>
          <p:spPr>
            <a:xfrm>
              <a:off x="4674557" y="3632109"/>
              <a:ext cx="433688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1" name="Ovál 30"/>
            <p:cNvSpPr/>
            <p:nvPr/>
          </p:nvSpPr>
          <p:spPr>
            <a:xfrm>
              <a:off x="5000220" y="3330468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2" name="Ovál 31"/>
            <p:cNvSpPr/>
            <p:nvPr/>
          </p:nvSpPr>
          <p:spPr>
            <a:xfrm>
              <a:off x="4448975" y="3016126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5" name="Ovál 34"/>
            <p:cNvSpPr/>
            <p:nvPr/>
          </p:nvSpPr>
          <p:spPr>
            <a:xfrm>
              <a:off x="4306001" y="3414611"/>
              <a:ext cx="433688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6" name="Ovál 35"/>
            <p:cNvSpPr/>
            <p:nvPr/>
          </p:nvSpPr>
          <p:spPr>
            <a:xfrm>
              <a:off x="4798468" y="3005014"/>
              <a:ext cx="432100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0" name="Ovál 39"/>
            <p:cNvSpPr/>
            <p:nvPr/>
          </p:nvSpPr>
          <p:spPr>
            <a:xfrm>
              <a:off x="4086774" y="3144721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4657082" y="2685909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4615778" y="3336818"/>
              <a:ext cx="433689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25608" name="TextovéPole 28672"/>
          <p:cNvSpPr txBox="1">
            <a:spLocks noChangeArrowheads="1"/>
          </p:cNvSpPr>
          <p:nvPr/>
        </p:nvSpPr>
        <p:spPr bwMode="auto">
          <a:xfrm>
            <a:off x="806450" y="1150938"/>
            <a:ext cx="11128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Proton: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4.81481E-6 L -0.77253 0.323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6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6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56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0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56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56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0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56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56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0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ál 25"/>
          <p:cNvSpPr/>
          <p:nvPr/>
        </p:nvSpPr>
        <p:spPr>
          <a:xfrm>
            <a:off x="10501313" y="4700588"/>
            <a:ext cx="431800" cy="4127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-</a:t>
            </a:r>
          </a:p>
        </p:txBody>
      </p:sp>
      <p:sp>
        <p:nvSpPr>
          <p:cNvPr id="27" name="Ovál 26"/>
          <p:cNvSpPr/>
          <p:nvPr/>
        </p:nvSpPr>
        <p:spPr>
          <a:xfrm>
            <a:off x="9272588" y="538163"/>
            <a:ext cx="431800" cy="4127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2038" y="196850"/>
            <a:ext cx="1428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629" name="Skupina 27"/>
          <p:cNvGrpSpPr>
            <a:grpSpLocks/>
          </p:cNvGrpSpPr>
          <p:nvPr/>
        </p:nvGrpSpPr>
        <p:grpSpPr bwMode="auto">
          <a:xfrm>
            <a:off x="7540625" y="5203825"/>
            <a:ext cx="1371600" cy="1123950"/>
            <a:chOff x="5818974" y="4357201"/>
            <a:chExt cx="1370871" cy="1124282"/>
          </a:xfrm>
        </p:grpSpPr>
        <p:sp>
          <p:nvSpPr>
            <p:cNvPr id="33" name="Ovál 32"/>
            <p:cNvSpPr/>
            <p:nvPr/>
          </p:nvSpPr>
          <p:spPr>
            <a:xfrm>
              <a:off x="5818974" y="4379433"/>
              <a:ext cx="433158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7" name="Ovál 36"/>
            <p:cNvSpPr/>
            <p:nvPr/>
          </p:nvSpPr>
          <p:spPr>
            <a:xfrm>
              <a:off x="6420317" y="4897110"/>
              <a:ext cx="433157" cy="47956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8" name="Ovál 37"/>
            <p:cNvSpPr/>
            <p:nvPr/>
          </p:nvSpPr>
          <p:spPr>
            <a:xfrm>
              <a:off x="6076012" y="4701791"/>
              <a:ext cx="433158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9" name="Ovál 38"/>
            <p:cNvSpPr/>
            <p:nvPr/>
          </p:nvSpPr>
          <p:spPr>
            <a:xfrm>
              <a:off x="6617063" y="4427072"/>
              <a:ext cx="433157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1" name="Ovál 40"/>
            <p:cNvSpPr/>
            <p:nvPr/>
          </p:nvSpPr>
          <p:spPr>
            <a:xfrm>
              <a:off x="6076012" y="5068611"/>
              <a:ext cx="433158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6756688" y="4757369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3" name="Ovál 42"/>
            <p:cNvSpPr/>
            <p:nvPr/>
          </p:nvSpPr>
          <p:spPr>
            <a:xfrm>
              <a:off x="6242612" y="4357201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6401277" y="4633508"/>
              <a:ext cx="431571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</p:grpSp>
      <p:grpSp>
        <p:nvGrpSpPr>
          <p:cNvPr id="26630" name="Skupina 28"/>
          <p:cNvGrpSpPr>
            <a:grpSpLocks/>
          </p:cNvGrpSpPr>
          <p:nvPr/>
        </p:nvGrpSpPr>
        <p:grpSpPr bwMode="auto">
          <a:xfrm>
            <a:off x="6205538" y="2597150"/>
            <a:ext cx="1344612" cy="1358900"/>
            <a:chOff x="4086774" y="2685909"/>
            <a:chExt cx="1345546" cy="1358972"/>
          </a:xfrm>
        </p:grpSpPr>
        <p:sp>
          <p:nvSpPr>
            <p:cNvPr id="30" name="Ovál 29"/>
            <p:cNvSpPr/>
            <p:nvPr/>
          </p:nvSpPr>
          <p:spPr>
            <a:xfrm>
              <a:off x="4674557" y="3632109"/>
              <a:ext cx="433688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1" name="Ovál 30"/>
            <p:cNvSpPr/>
            <p:nvPr/>
          </p:nvSpPr>
          <p:spPr>
            <a:xfrm>
              <a:off x="5000220" y="3330468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2" name="Ovál 31"/>
            <p:cNvSpPr/>
            <p:nvPr/>
          </p:nvSpPr>
          <p:spPr>
            <a:xfrm>
              <a:off x="4448975" y="3016126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5" name="Ovál 34"/>
            <p:cNvSpPr/>
            <p:nvPr/>
          </p:nvSpPr>
          <p:spPr>
            <a:xfrm>
              <a:off x="4306001" y="3414611"/>
              <a:ext cx="433688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6" name="Ovál 35"/>
            <p:cNvSpPr/>
            <p:nvPr/>
          </p:nvSpPr>
          <p:spPr>
            <a:xfrm>
              <a:off x="4798468" y="3005014"/>
              <a:ext cx="432100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0" name="Ovál 39"/>
            <p:cNvSpPr/>
            <p:nvPr/>
          </p:nvSpPr>
          <p:spPr>
            <a:xfrm>
              <a:off x="4086774" y="3144721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4657082" y="2685909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4615778" y="3336818"/>
              <a:ext cx="433689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26631" name="TextovéPole 28672"/>
          <p:cNvSpPr txBox="1">
            <a:spLocks noChangeArrowheads="1"/>
          </p:cNvSpPr>
          <p:nvPr/>
        </p:nvSpPr>
        <p:spPr bwMode="auto">
          <a:xfrm>
            <a:off x="806450" y="1150938"/>
            <a:ext cx="13081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Elektron: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7.40741E-7 L -0.74597 -0.330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" y="-1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6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66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66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66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66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66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9"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vál 26"/>
          <p:cNvSpPr/>
          <p:nvPr/>
        </p:nvSpPr>
        <p:spPr>
          <a:xfrm>
            <a:off x="9272588" y="538163"/>
            <a:ext cx="431800" cy="4127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2038" y="196850"/>
            <a:ext cx="1428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" name="Skupina 27"/>
          <p:cNvGrpSpPr>
            <a:grpSpLocks/>
          </p:cNvGrpSpPr>
          <p:nvPr/>
        </p:nvGrpSpPr>
        <p:grpSpPr bwMode="auto">
          <a:xfrm>
            <a:off x="7540625" y="5203825"/>
            <a:ext cx="1371600" cy="1123950"/>
            <a:chOff x="5818974" y="4357201"/>
            <a:chExt cx="1370871" cy="1124282"/>
          </a:xfrm>
        </p:grpSpPr>
        <p:sp>
          <p:nvSpPr>
            <p:cNvPr id="33" name="Ovál 32"/>
            <p:cNvSpPr/>
            <p:nvPr/>
          </p:nvSpPr>
          <p:spPr>
            <a:xfrm>
              <a:off x="5818974" y="4379433"/>
              <a:ext cx="433158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7" name="Ovál 36"/>
            <p:cNvSpPr/>
            <p:nvPr/>
          </p:nvSpPr>
          <p:spPr>
            <a:xfrm>
              <a:off x="6420317" y="4897110"/>
              <a:ext cx="433157" cy="47956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8" name="Ovál 37"/>
            <p:cNvSpPr/>
            <p:nvPr/>
          </p:nvSpPr>
          <p:spPr>
            <a:xfrm>
              <a:off x="6076012" y="4701791"/>
              <a:ext cx="433158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9" name="Ovál 38"/>
            <p:cNvSpPr/>
            <p:nvPr/>
          </p:nvSpPr>
          <p:spPr>
            <a:xfrm>
              <a:off x="6617063" y="4427072"/>
              <a:ext cx="433157" cy="4128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1" name="Ovál 40"/>
            <p:cNvSpPr/>
            <p:nvPr/>
          </p:nvSpPr>
          <p:spPr>
            <a:xfrm>
              <a:off x="6076012" y="5068611"/>
              <a:ext cx="433158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2" name="Ovál 41"/>
            <p:cNvSpPr/>
            <p:nvPr/>
          </p:nvSpPr>
          <p:spPr>
            <a:xfrm>
              <a:off x="6756688" y="4757369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3" name="Ovál 42"/>
            <p:cNvSpPr/>
            <p:nvPr/>
          </p:nvSpPr>
          <p:spPr>
            <a:xfrm>
              <a:off x="6242612" y="4357201"/>
              <a:ext cx="433157" cy="4128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34" name="Ovál 33"/>
            <p:cNvSpPr/>
            <p:nvPr/>
          </p:nvSpPr>
          <p:spPr>
            <a:xfrm>
              <a:off x="6401277" y="4633508"/>
              <a:ext cx="431571" cy="4128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</p:grpSp>
      <p:grpSp>
        <p:nvGrpSpPr>
          <p:cNvPr id="27653" name="Skupina 28"/>
          <p:cNvGrpSpPr>
            <a:grpSpLocks/>
          </p:cNvGrpSpPr>
          <p:nvPr/>
        </p:nvGrpSpPr>
        <p:grpSpPr bwMode="auto">
          <a:xfrm>
            <a:off x="6205538" y="2597150"/>
            <a:ext cx="1344612" cy="1358900"/>
            <a:chOff x="4086774" y="2685909"/>
            <a:chExt cx="1345546" cy="1358972"/>
          </a:xfrm>
        </p:grpSpPr>
        <p:sp>
          <p:nvSpPr>
            <p:cNvPr id="30" name="Ovál 29"/>
            <p:cNvSpPr/>
            <p:nvPr/>
          </p:nvSpPr>
          <p:spPr>
            <a:xfrm>
              <a:off x="4674557" y="3632109"/>
              <a:ext cx="433688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1" name="Ovál 30"/>
            <p:cNvSpPr/>
            <p:nvPr/>
          </p:nvSpPr>
          <p:spPr>
            <a:xfrm>
              <a:off x="5000220" y="3330468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2" name="Ovál 31"/>
            <p:cNvSpPr/>
            <p:nvPr/>
          </p:nvSpPr>
          <p:spPr>
            <a:xfrm>
              <a:off x="4448975" y="3016126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5" name="Ovál 34"/>
            <p:cNvSpPr/>
            <p:nvPr/>
          </p:nvSpPr>
          <p:spPr>
            <a:xfrm>
              <a:off x="4306001" y="3414611"/>
              <a:ext cx="433688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6" name="Ovál 35"/>
            <p:cNvSpPr/>
            <p:nvPr/>
          </p:nvSpPr>
          <p:spPr>
            <a:xfrm>
              <a:off x="4798468" y="3005014"/>
              <a:ext cx="432100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0" name="Ovál 39"/>
            <p:cNvSpPr/>
            <p:nvPr/>
          </p:nvSpPr>
          <p:spPr>
            <a:xfrm>
              <a:off x="4086774" y="3144721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4657082" y="2685909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4615778" y="3336818"/>
              <a:ext cx="433689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27654" name="TextovéPole 28672"/>
          <p:cNvSpPr txBox="1">
            <a:spLocks noChangeArrowheads="1"/>
          </p:cNvSpPr>
          <p:nvPr/>
        </p:nvSpPr>
        <p:spPr bwMode="auto">
          <a:xfrm>
            <a:off x="806450" y="1150938"/>
            <a:ext cx="11001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Aniont: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7.40741E-7 L -0.51029 -0.433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" y="-2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6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76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76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76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3"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vál 26"/>
          <p:cNvSpPr/>
          <p:nvPr/>
        </p:nvSpPr>
        <p:spPr>
          <a:xfrm>
            <a:off x="9272588" y="538163"/>
            <a:ext cx="431800" cy="41275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2038" y="196850"/>
            <a:ext cx="1428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676" name="Skupina 28"/>
          <p:cNvGrpSpPr>
            <a:grpSpLocks/>
          </p:cNvGrpSpPr>
          <p:nvPr/>
        </p:nvGrpSpPr>
        <p:grpSpPr bwMode="auto">
          <a:xfrm>
            <a:off x="6205538" y="2597150"/>
            <a:ext cx="1344612" cy="1358900"/>
            <a:chOff x="4086774" y="2685909"/>
            <a:chExt cx="1345546" cy="1358972"/>
          </a:xfrm>
        </p:grpSpPr>
        <p:sp>
          <p:nvSpPr>
            <p:cNvPr id="30" name="Ovál 29"/>
            <p:cNvSpPr/>
            <p:nvPr/>
          </p:nvSpPr>
          <p:spPr>
            <a:xfrm>
              <a:off x="4674557" y="3632109"/>
              <a:ext cx="433688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1" name="Ovál 30"/>
            <p:cNvSpPr/>
            <p:nvPr/>
          </p:nvSpPr>
          <p:spPr>
            <a:xfrm>
              <a:off x="5000220" y="3330468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2" name="Ovál 31"/>
            <p:cNvSpPr/>
            <p:nvPr/>
          </p:nvSpPr>
          <p:spPr>
            <a:xfrm>
              <a:off x="4448975" y="3016126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5" name="Ovál 34"/>
            <p:cNvSpPr/>
            <p:nvPr/>
          </p:nvSpPr>
          <p:spPr>
            <a:xfrm>
              <a:off x="4306001" y="3414611"/>
              <a:ext cx="433688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6" name="Ovál 35"/>
            <p:cNvSpPr/>
            <p:nvPr/>
          </p:nvSpPr>
          <p:spPr>
            <a:xfrm>
              <a:off x="4798468" y="3005014"/>
              <a:ext cx="432100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0" name="Ovál 39"/>
            <p:cNvSpPr/>
            <p:nvPr/>
          </p:nvSpPr>
          <p:spPr>
            <a:xfrm>
              <a:off x="4086774" y="3144721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4657082" y="2685909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4615778" y="3336818"/>
              <a:ext cx="433689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28677" name="TextovéPole 28672"/>
          <p:cNvSpPr txBox="1">
            <a:spLocks noChangeArrowheads="1"/>
          </p:cNvSpPr>
          <p:nvPr/>
        </p:nvSpPr>
        <p:spPr bwMode="auto">
          <a:xfrm>
            <a:off x="806450" y="1150938"/>
            <a:ext cx="13096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Neutron: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4.81481E-6 L -0.64844 0.26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" y="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6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86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86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86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6"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2038" y="196850"/>
            <a:ext cx="14287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699" name="Skupina 28"/>
          <p:cNvGrpSpPr>
            <a:grpSpLocks/>
          </p:cNvGrpSpPr>
          <p:nvPr/>
        </p:nvGrpSpPr>
        <p:grpSpPr bwMode="auto">
          <a:xfrm>
            <a:off x="6205538" y="2597150"/>
            <a:ext cx="1344612" cy="1358900"/>
            <a:chOff x="4086774" y="2685909"/>
            <a:chExt cx="1345546" cy="1358972"/>
          </a:xfrm>
        </p:grpSpPr>
        <p:sp>
          <p:nvSpPr>
            <p:cNvPr id="30" name="Ovál 29"/>
            <p:cNvSpPr/>
            <p:nvPr/>
          </p:nvSpPr>
          <p:spPr>
            <a:xfrm>
              <a:off x="4674557" y="3632109"/>
              <a:ext cx="433688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1" name="Ovál 30"/>
            <p:cNvSpPr/>
            <p:nvPr/>
          </p:nvSpPr>
          <p:spPr>
            <a:xfrm>
              <a:off x="5000220" y="3330468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2" name="Ovál 31"/>
            <p:cNvSpPr/>
            <p:nvPr/>
          </p:nvSpPr>
          <p:spPr>
            <a:xfrm>
              <a:off x="4448975" y="3016126"/>
              <a:ext cx="432100" cy="412772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5" name="Ovál 34"/>
            <p:cNvSpPr/>
            <p:nvPr/>
          </p:nvSpPr>
          <p:spPr>
            <a:xfrm>
              <a:off x="4306001" y="3414611"/>
              <a:ext cx="433688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6" name="Ovál 35"/>
            <p:cNvSpPr/>
            <p:nvPr/>
          </p:nvSpPr>
          <p:spPr>
            <a:xfrm>
              <a:off x="4798468" y="3005014"/>
              <a:ext cx="432100" cy="41277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0" name="Ovál 39"/>
            <p:cNvSpPr/>
            <p:nvPr/>
          </p:nvSpPr>
          <p:spPr>
            <a:xfrm>
              <a:off x="4086774" y="3144721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4657082" y="2685909"/>
              <a:ext cx="432100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4615778" y="3336818"/>
              <a:ext cx="433689" cy="41277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29700" name="TextovéPole 28672"/>
          <p:cNvSpPr txBox="1">
            <a:spLocks noChangeArrowheads="1"/>
          </p:cNvSpPr>
          <p:nvPr/>
        </p:nvSpPr>
        <p:spPr bwMode="auto">
          <a:xfrm>
            <a:off x="806450" y="1150938"/>
            <a:ext cx="10763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Atomy: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6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-3.7037E-6 L -0.40794 0.2870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" y="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96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96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699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9790113" y="4687888"/>
            <a:ext cx="1793875" cy="1903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529513" y="4687888"/>
            <a:ext cx="1938337" cy="1903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476875" y="4687888"/>
            <a:ext cx="1219200" cy="1903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400300" y="4687888"/>
            <a:ext cx="2143125" cy="19034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8263" y="4867275"/>
            <a:ext cx="1827212" cy="1538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pSp>
        <p:nvGrpSpPr>
          <p:cNvPr id="29" name="Skupina 28"/>
          <p:cNvGrpSpPr>
            <a:grpSpLocks/>
          </p:cNvGrpSpPr>
          <p:nvPr/>
        </p:nvGrpSpPr>
        <p:grpSpPr bwMode="auto">
          <a:xfrm>
            <a:off x="7253288" y="666750"/>
            <a:ext cx="1717675" cy="2014538"/>
            <a:chOff x="4086774" y="2685909"/>
            <a:chExt cx="1345546" cy="1358972"/>
          </a:xfrm>
        </p:grpSpPr>
        <p:sp>
          <p:nvSpPr>
            <p:cNvPr id="30" name="Ovál 29"/>
            <p:cNvSpPr/>
            <p:nvPr/>
          </p:nvSpPr>
          <p:spPr>
            <a:xfrm>
              <a:off x="4674984" y="3632584"/>
              <a:ext cx="432763" cy="412297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1" name="Ovál 30"/>
            <p:cNvSpPr/>
            <p:nvPr/>
          </p:nvSpPr>
          <p:spPr>
            <a:xfrm>
              <a:off x="5000800" y="3330591"/>
              <a:ext cx="431520" cy="412297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2" name="Ovál 31"/>
            <p:cNvSpPr/>
            <p:nvPr/>
          </p:nvSpPr>
          <p:spPr>
            <a:xfrm>
              <a:off x="4448653" y="3015746"/>
              <a:ext cx="432763" cy="413367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2400" dirty="0"/>
                <a:t>+</a:t>
              </a:r>
            </a:p>
          </p:txBody>
        </p:sp>
        <p:sp>
          <p:nvSpPr>
            <p:cNvPr id="35" name="Ovál 34"/>
            <p:cNvSpPr/>
            <p:nvPr/>
          </p:nvSpPr>
          <p:spPr>
            <a:xfrm>
              <a:off x="4305643" y="3414121"/>
              <a:ext cx="434007" cy="41336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36" name="Ovál 35"/>
            <p:cNvSpPr/>
            <p:nvPr/>
          </p:nvSpPr>
          <p:spPr>
            <a:xfrm>
              <a:off x="4798098" y="3005037"/>
              <a:ext cx="432763" cy="412297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cs-CZ" sz="4000" dirty="0"/>
                <a:t>-</a:t>
              </a:r>
            </a:p>
          </p:txBody>
        </p:sp>
        <p:sp>
          <p:nvSpPr>
            <p:cNvPr id="40" name="Ovál 39"/>
            <p:cNvSpPr/>
            <p:nvPr/>
          </p:nvSpPr>
          <p:spPr>
            <a:xfrm>
              <a:off x="4086774" y="3144254"/>
              <a:ext cx="431519" cy="41336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5" name="Ovál 44"/>
            <p:cNvSpPr/>
            <p:nvPr/>
          </p:nvSpPr>
          <p:spPr>
            <a:xfrm>
              <a:off x="4657574" y="2685909"/>
              <a:ext cx="431520" cy="41229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46" name="Ovál 45"/>
            <p:cNvSpPr/>
            <p:nvPr/>
          </p:nvSpPr>
          <p:spPr>
            <a:xfrm>
              <a:off x="4615292" y="3337016"/>
              <a:ext cx="434007" cy="41229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30728" name="TextovéPole 28672"/>
          <p:cNvSpPr txBox="1">
            <a:spLocks noChangeArrowheads="1"/>
          </p:cNvSpPr>
          <p:nvPr/>
        </p:nvSpPr>
        <p:spPr bwMode="auto">
          <a:xfrm>
            <a:off x="806450" y="1150938"/>
            <a:ext cx="11620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Kationt:</a:t>
            </a:r>
          </a:p>
        </p:txBody>
      </p:sp>
      <p:sp>
        <p:nvSpPr>
          <p:cNvPr id="2" name="Obdélník 1"/>
          <p:cNvSpPr/>
          <p:nvPr/>
        </p:nvSpPr>
        <p:spPr>
          <a:xfrm>
            <a:off x="0" y="3240088"/>
            <a:ext cx="12192000" cy="984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0730" name="TextovéPole 2"/>
          <p:cNvSpPr txBox="1">
            <a:spLocks noChangeArrowheads="1"/>
          </p:cNvSpPr>
          <p:nvPr/>
        </p:nvSpPr>
        <p:spPr bwMode="auto">
          <a:xfrm>
            <a:off x="328613" y="3587750"/>
            <a:ext cx="113569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Označ molekuly prvků. Klikni na ně. Ty se zabarví zeleně. Červeně označené rámečky jsou:</a:t>
            </a:r>
          </a:p>
          <a:p>
            <a:r>
              <a:rPr lang="cs-CZ" altLang="cs-CZ" sz="2400"/>
              <a:t>                                                                                                       sloučeniny.</a:t>
            </a:r>
          </a:p>
        </p:txBody>
      </p:sp>
      <p:sp>
        <p:nvSpPr>
          <p:cNvPr id="4" name="Ovál 3"/>
          <p:cNvSpPr/>
          <p:nvPr/>
        </p:nvSpPr>
        <p:spPr>
          <a:xfrm>
            <a:off x="806450" y="5286375"/>
            <a:ext cx="703263" cy="6985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328613" y="5286375"/>
            <a:ext cx="703262" cy="6985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8412163" y="5173663"/>
            <a:ext cx="703262" cy="6969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17" name="Ovál 16"/>
          <p:cNvSpPr/>
          <p:nvPr/>
        </p:nvSpPr>
        <p:spPr>
          <a:xfrm>
            <a:off x="3076575" y="5110163"/>
            <a:ext cx="703263" cy="6969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18" name="Ovál 17"/>
          <p:cNvSpPr/>
          <p:nvPr/>
        </p:nvSpPr>
        <p:spPr>
          <a:xfrm>
            <a:off x="2724150" y="5441950"/>
            <a:ext cx="703263" cy="6985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438525" y="5459413"/>
            <a:ext cx="703263" cy="6969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7923213" y="4872038"/>
            <a:ext cx="703262" cy="6985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21" name="Ovál 20"/>
          <p:cNvSpPr/>
          <p:nvPr/>
        </p:nvSpPr>
        <p:spPr>
          <a:xfrm>
            <a:off x="5743575" y="5516563"/>
            <a:ext cx="704850" cy="6969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2" name="Ovál 21"/>
          <p:cNvSpPr/>
          <p:nvPr/>
        </p:nvSpPr>
        <p:spPr>
          <a:xfrm>
            <a:off x="5743575" y="4941888"/>
            <a:ext cx="704850" cy="6969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3" name="Ovál 22"/>
          <p:cNvSpPr/>
          <p:nvPr/>
        </p:nvSpPr>
        <p:spPr>
          <a:xfrm>
            <a:off x="7878763" y="5454650"/>
            <a:ext cx="703262" cy="69850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30741" name="TextovéPole 4"/>
          <p:cNvSpPr txBox="1">
            <a:spLocks noChangeArrowheads="1"/>
          </p:cNvSpPr>
          <p:nvPr/>
        </p:nvSpPr>
        <p:spPr bwMode="auto">
          <a:xfrm>
            <a:off x="608013" y="5454650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N</a:t>
            </a:r>
          </a:p>
        </p:txBody>
      </p:sp>
      <p:sp>
        <p:nvSpPr>
          <p:cNvPr id="30742" name="TextovéPole 5"/>
          <p:cNvSpPr txBox="1">
            <a:spLocks noChangeArrowheads="1"/>
          </p:cNvSpPr>
          <p:nvPr/>
        </p:nvSpPr>
        <p:spPr bwMode="auto">
          <a:xfrm>
            <a:off x="1085850" y="5434013"/>
            <a:ext cx="46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N</a:t>
            </a:r>
          </a:p>
        </p:txBody>
      </p:sp>
      <p:sp>
        <p:nvSpPr>
          <p:cNvPr id="30743" name="TextovéPole 6"/>
          <p:cNvSpPr txBox="1">
            <a:spLocks noChangeArrowheads="1"/>
          </p:cNvSpPr>
          <p:nvPr/>
        </p:nvSpPr>
        <p:spPr bwMode="auto">
          <a:xfrm>
            <a:off x="3052763" y="5613400"/>
            <a:ext cx="46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</a:t>
            </a:r>
          </a:p>
        </p:txBody>
      </p:sp>
      <p:sp>
        <p:nvSpPr>
          <p:cNvPr id="30744" name="TextovéPole 7"/>
          <p:cNvSpPr txBox="1">
            <a:spLocks noChangeArrowheads="1"/>
          </p:cNvSpPr>
          <p:nvPr/>
        </p:nvSpPr>
        <p:spPr bwMode="auto">
          <a:xfrm>
            <a:off x="3675063" y="5603875"/>
            <a:ext cx="46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</a:t>
            </a:r>
          </a:p>
        </p:txBody>
      </p:sp>
      <p:sp>
        <p:nvSpPr>
          <p:cNvPr id="28" name="Ovál 27"/>
          <p:cNvSpPr/>
          <p:nvPr/>
        </p:nvSpPr>
        <p:spPr>
          <a:xfrm>
            <a:off x="9917113" y="5221288"/>
            <a:ext cx="703262" cy="6969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Na</a:t>
            </a:r>
          </a:p>
        </p:txBody>
      </p:sp>
      <p:sp>
        <p:nvSpPr>
          <p:cNvPr id="33" name="Ovál 32"/>
          <p:cNvSpPr/>
          <p:nvPr/>
        </p:nvSpPr>
        <p:spPr>
          <a:xfrm>
            <a:off x="10528300" y="5221288"/>
            <a:ext cx="704850" cy="6969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Cl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7370763" y="3962400"/>
            <a:ext cx="1533525" cy="49053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1.48148E-6 L -0.36302 -0.045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1813" y="2970213"/>
            <a:ext cx="3897312" cy="3406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1385888" y="3490913"/>
            <a:ext cx="711200" cy="6746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030288" y="4840288"/>
            <a:ext cx="711200" cy="673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895600" y="5176838"/>
            <a:ext cx="711200" cy="6746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3611563" y="3154363"/>
            <a:ext cx="711200" cy="6746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391275" y="2970213"/>
            <a:ext cx="3897313" cy="34067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7245350" y="3490913"/>
            <a:ext cx="711200" cy="6746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6889750" y="4840288"/>
            <a:ext cx="711200" cy="6731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8756650" y="5176838"/>
            <a:ext cx="711200" cy="6746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9472613" y="3154363"/>
            <a:ext cx="711200" cy="67468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1756" name="TextovéPole 17"/>
          <p:cNvSpPr txBox="1">
            <a:spLocks noChangeArrowheads="1"/>
          </p:cNvSpPr>
          <p:nvPr/>
        </p:nvSpPr>
        <p:spPr bwMode="auto">
          <a:xfrm>
            <a:off x="628650" y="166688"/>
            <a:ext cx="1072673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Proč se částice na obrázku B pohybují rychle? Napiš důvod pohybu a proveď kontrolu</a:t>
            </a:r>
          </a:p>
          <a:p>
            <a:r>
              <a:rPr lang="cs-CZ" altLang="cs-CZ" sz="2400"/>
              <a:t>kliknutím na černý obdélník.</a:t>
            </a:r>
          </a:p>
          <a:p>
            <a:endParaRPr lang="cs-CZ" altLang="cs-CZ" sz="2400"/>
          </a:p>
          <a:p>
            <a:r>
              <a:rPr lang="cs-CZ" altLang="cs-CZ" sz="2400"/>
              <a:t>Částice na obrázku B se pohybují rychleji, protože kapalina má vyšší teplotu.</a:t>
            </a:r>
          </a:p>
          <a:p>
            <a:r>
              <a:rPr lang="cs-CZ" altLang="cs-CZ" sz="2400"/>
              <a:t>Při vyšší teplotě se částice pohybují rychleji než při nižší teplotě.</a:t>
            </a:r>
          </a:p>
        </p:txBody>
      </p:sp>
      <p:sp>
        <p:nvSpPr>
          <p:cNvPr id="31757" name="TextovéPole 18"/>
          <p:cNvSpPr txBox="1">
            <a:spLocks noChangeArrowheads="1"/>
          </p:cNvSpPr>
          <p:nvPr/>
        </p:nvSpPr>
        <p:spPr bwMode="auto">
          <a:xfrm>
            <a:off x="2239963" y="2262188"/>
            <a:ext cx="4810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4000"/>
              <a:t>A</a:t>
            </a:r>
          </a:p>
        </p:txBody>
      </p:sp>
      <p:sp>
        <p:nvSpPr>
          <p:cNvPr id="31758" name="TextovéPole 19"/>
          <p:cNvSpPr txBox="1">
            <a:spLocks noChangeArrowheads="1"/>
          </p:cNvSpPr>
          <p:nvPr/>
        </p:nvSpPr>
        <p:spPr bwMode="auto">
          <a:xfrm>
            <a:off x="8099425" y="2368550"/>
            <a:ext cx="46355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4000"/>
              <a:t>B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636588" y="1249363"/>
            <a:ext cx="10733087" cy="10128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indefinite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1.45833E-6 -1.85185E-6 L 0.04088 0.31204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" y="15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05078 -0.15348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" y="-7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1.11111E-6 L 0.12383 -0.12592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-6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2.22222E-6 L -0.25 2.22222E-6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04088 0.31204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" y="15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05078 -0.15348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" y="-7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repeatCount="indefinite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0.12383 -0.12592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3" grpId="0" animBg="1"/>
      <p:bldP spid="14" grpId="0" animBg="1"/>
      <p:bldP spid="15" grpId="0" animBg="1"/>
      <p:bldP spid="16" grpId="0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raying Hands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400" y="3429000"/>
            <a:ext cx="17145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ovéPole 1"/>
          <p:cNvSpPr txBox="1">
            <a:spLocks noChangeArrowheads="1"/>
          </p:cNvSpPr>
          <p:nvPr/>
        </p:nvSpPr>
        <p:spPr bwMode="auto">
          <a:xfrm>
            <a:off x="258763" y="0"/>
            <a:ext cx="4864100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Co se </a:t>
            </a:r>
            <a:r>
              <a:rPr lang="cs-CZ" altLang="cs-CZ" sz="2400" dirty="0" smtClean="0"/>
              <a:t>stane, </a:t>
            </a:r>
            <a:r>
              <a:rPr lang="cs-CZ" altLang="cs-CZ" sz="2400" dirty="0"/>
              <a:t>třeme-li dlaně jedné</a:t>
            </a:r>
          </a:p>
          <a:p>
            <a:r>
              <a:rPr lang="cs-CZ" altLang="cs-CZ" sz="2400" dirty="0"/>
              <a:t>ruky o dlaně druhé ruky? Proveď</a:t>
            </a:r>
          </a:p>
          <a:p>
            <a:r>
              <a:rPr lang="cs-CZ" altLang="cs-CZ" sz="2400" dirty="0"/>
              <a:t>kontrolu kliknutím na černý</a:t>
            </a:r>
          </a:p>
          <a:p>
            <a:r>
              <a:rPr lang="cs-CZ" altLang="cs-CZ" sz="2400" dirty="0"/>
              <a:t>obdélník.</a:t>
            </a:r>
          </a:p>
          <a:p>
            <a:r>
              <a:rPr lang="cs-CZ" altLang="cs-CZ" sz="2400" dirty="0"/>
              <a:t>Při tření dlaní jedné ruky o druhou</a:t>
            </a:r>
          </a:p>
          <a:p>
            <a:r>
              <a:rPr lang="cs-CZ" altLang="cs-CZ" sz="2400" dirty="0"/>
              <a:t>se urychlí pohyb částic v povrchových</a:t>
            </a:r>
          </a:p>
          <a:p>
            <a:r>
              <a:rPr lang="cs-CZ" altLang="cs-CZ" sz="2400" dirty="0"/>
              <a:t>vrstvách obou rukou, což se projeví</a:t>
            </a:r>
          </a:p>
          <a:p>
            <a:r>
              <a:rPr lang="cs-CZ" altLang="cs-CZ" sz="2400" dirty="0" err="1"/>
              <a:t>zahřátím</a:t>
            </a:r>
            <a:r>
              <a:rPr lang="cs-CZ" altLang="cs-CZ" sz="2400" dirty="0"/>
              <a:t> ruky.</a:t>
            </a:r>
          </a:p>
        </p:txBody>
      </p:sp>
      <p:sp>
        <p:nvSpPr>
          <p:cNvPr id="3" name="Obdélník 2"/>
          <p:cNvSpPr/>
          <p:nvPr/>
        </p:nvSpPr>
        <p:spPr>
          <a:xfrm>
            <a:off x="258763" y="1524000"/>
            <a:ext cx="4794250" cy="15224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4" name="Obdélník 3"/>
          <p:cNvSpPr/>
          <p:nvPr/>
        </p:nvSpPr>
        <p:spPr>
          <a:xfrm>
            <a:off x="5221288" y="157163"/>
            <a:ext cx="120650" cy="65754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32774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49900" y="2959100"/>
            <a:ext cx="2619375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13588" y="4795838"/>
            <a:ext cx="22606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374188" y="4583113"/>
            <a:ext cx="2451100" cy="196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74188" y="1411288"/>
            <a:ext cx="2449512" cy="311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Picture 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4375" y="1335088"/>
            <a:ext cx="2897188" cy="185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9" name="TextovéPole 4"/>
          <p:cNvSpPr txBox="1">
            <a:spLocks noChangeArrowheads="1"/>
          </p:cNvSpPr>
          <p:nvPr/>
        </p:nvSpPr>
        <p:spPr bwMode="auto">
          <a:xfrm>
            <a:off x="5707063" y="184150"/>
            <a:ext cx="582556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Popiš obrázky a </a:t>
            </a:r>
            <a:r>
              <a:rPr lang="cs-CZ" altLang="cs-CZ" sz="2400" dirty="0" smtClean="0"/>
              <a:t>zdůvodni, </a:t>
            </a:r>
            <a:r>
              <a:rPr lang="cs-CZ" altLang="cs-CZ" sz="2400" dirty="0"/>
              <a:t>proč vzniká zvýšení</a:t>
            </a:r>
          </a:p>
          <a:p>
            <a:r>
              <a:rPr lang="cs-CZ" altLang="cs-CZ" sz="2400" dirty="0"/>
              <a:t>vnitřní energie a jak se projevuje.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ovéPole 1"/>
          <p:cNvSpPr txBox="1">
            <a:spLocks noChangeArrowheads="1"/>
          </p:cNvSpPr>
          <p:nvPr/>
        </p:nvSpPr>
        <p:spPr bwMode="auto">
          <a:xfrm>
            <a:off x="444500" y="212725"/>
            <a:ext cx="6794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Kliknutím spoj následující věty, které se nám rozdělily.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444500" y="1220788"/>
            <a:ext cx="3770313" cy="461962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Při zvýšení teploty tělesa ……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456488" y="5264150"/>
            <a:ext cx="4238625" cy="46196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….se zvyšuje jeho vnitřní energie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004050" y="2689225"/>
            <a:ext cx="3897313" cy="461963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…….vždy proti pohybu tělesa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 flipH="1">
            <a:off x="6392863" y="3879850"/>
            <a:ext cx="5130800" cy="46196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…..pohybují rychleji než při teplotě nižší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26107 -0.5898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" y="-2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ovéPole 1"/>
          <p:cNvSpPr txBox="1">
            <a:spLocks noChangeArrowheads="1"/>
          </p:cNvSpPr>
          <p:nvPr/>
        </p:nvSpPr>
        <p:spPr bwMode="auto">
          <a:xfrm>
            <a:off x="444500" y="212725"/>
            <a:ext cx="6794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Kliknutím spoj následující věty, které se nám rozdělily.</a:t>
            </a:r>
          </a:p>
        </p:txBody>
      </p:sp>
      <p:sp>
        <p:nvSpPr>
          <p:cNvPr id="34819" name="TextovéPole 3"/>
          <p:cNvSpPr txBox="1">
            <a:spLocks noChangeArrowheads="1"/>
          </p:cNvSpPr>
          <p:nvPr/>
        </p:nvSpPr>
        <p:spPr bwMode="auto">
          <a:xfrm>
            <a:off x="444500" y="1220788"/>
            <a:ext cx="3770313" cy="461962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Při zvýšení teploty tělesa ……</a:t>
            </a:r>
          </a:p>
        </p:txBody>
      </p:sp>
      <p:sp>
        <p:nvSpPr>
          <p:cNvPr id="34820" name="TextovéPole 4"/>
          <p:cNvSpPr txBox="1">
            <a:spLocks noChangeArrowheads="1"/>
          </p:cNvSpPr>
          <p:nvPr/>
        </p:nvSpPr>
        <p:spPr bwMode="auto">
          <a:xfrm>
            <a:off x="4273550" y="1220788"/>
            <a:ext cx="4238625" cy="461962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….se zvyšuje jeho vnitřní energie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239000" y="4533900"/>
            <a:ext cx="3897313" cy="461963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…….vždy proti pohybu tělesa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 flipH="1">
            <a:off x="6388100" y="5773738"/>
            <a:ext cx="5130800" cy="460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…..pohybují rychleji než při teplotě nižší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444500" y="2281238"/>
            <a:ext cx="3775075" cy="461962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Při vyšší teplotě se částice…..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-0.18217 -0.5050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-2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ovéPole 1"/>
          <p:cNvSpPr txBox="1">
            <a:spLocks noChangeArrowheads="1"/>
          </p:cNvSpPr>
          <p:nvPr/>
        </p:nvSpPr>
        <p:spPr bwMode="auto">
          <a:xfrm>
            <a:off x="444500" y="212725"/>
            <a:ext cx="67945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Kliknutím spoj následující věty, které se nám rozdělily.</a:t>
            </a:r>
          </a:p>
        </p:txBody>
      </p:sp>
      <p:sp>
        <p:nvSpPr>
          <p:cNvPr id="35843" name="TextovéPole 3"/>
          <p:cNvSpPr txBox="1">
            <a:spLocks noChangeArrowheads="1"/>
          </p:cNvSpPr>
          <p:nvPr/>
        </p:nvSpPr>
        <p:spPr bwMode="auto">
          <a:xfrm>
            <a:off x="444500" y="1220788"/>
            <a:ext cx="3770313" cy="461962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Při zvýšení teploty tělesa ……</a:t>
            </a:r>
          </a:p>
        </p:txBody>
      </p:sp>
      <p:sp>
        <p:nvSpPr>
          <p:cNvPr id="35844" name="TextovéPole 4"/>
          <p:cNvSpPr txBox="1">
            <a:spLocks noChangeArrowheads="1"/>
          </p:cNvSpPr>
          <p:nvPr/>
        </p:nvSpPr>
        <p:spPr bwMode="auto">
          <a:xfrm>
            <a:off x="4273550" y="1220788"/>
            <a:ext cx="4238625" cy="461962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….se zvyšuje jeho vnitřní energie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7239000" y="4533900"/>
            <a:ext cx="3897313" cy="461963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…….vždy proti pohybu tělesa</a:t>
            </a:r>
          </a:p>
        </p:txBody>
      </p:sp>
      <p:sp>
        <p:nvSpPr>
          <p:cNvPr id="35846" name="TextovéPole 6"/>
          <p:cNvSpPr txBox="1">
            <a:spLocks noChangeArrowheads="1"/>
          </p:cNvSpPr>
          <p:nvPr/>
        </p:nvSpPr>
        <p:spPr bwMode="auto">
          <a:xfrm flipH="1">
            <a:off x="4057650" y="2341563"/>
            <a:ext cx="5130800" cy="46196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…..pohybují rychleji než při teplotě nižší</a:t>
            </a:r>
          </a:p>
        </p:txBody>
      </p:sp>
      <p:sp>
        <p:nvSpPr>
          <p:cNvPr id="35847" name="TextovéPole 2"/>
          <p:cNvSpPr txBox="1">
            <a:spLocks noChangeArrowheads="1"/>
          </p:cNvSpPr>
          <p:nvPr/>
        </p:nvSpPr>
        <p:spPr bwMode="auto">
          <a:xfrm>
            <a:off x="444500" y="2281238"/>
            <a:ext cx="3775075" cy="461962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Při vyšší teplotě se částice…..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517525" y="3325813"/>
            <a:ext cx="2789238" cy="460375"/>
          </a:xfrm>
          <a:prstGeom prst="rect">
            <a:avLst/>
          </a:prstGeom>
          <a:solidFill>
            <a:srgbClr val="7030A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>
                <a:solidFill>
                  <a:schemeClr val="bg1"/>
                </a:solidFill>
              </a:rPr>
              <a:t>Třecí síla působí…….</a:t>
            </a:r>
          </a:p>
        </p:txBody>
      </p:sp>
      <p:sp>
        <p:nvSpPr>
          <p:cNvPr id="35849" name="TextovéPole 8"/>
          <p:cNvSpPr txBox="1">
            <a:spLocks noChangeArrowheads="1"/>
          </p:cNvSpPr>
          <p:nvPr/>
        </p:nvSpPr>
        <p:spPr bwMode="auto">
          <a:xfrm>
            <a:off x="517525" y="5522913"/>
            <a:ext cx="93630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Jak se nazývají tělesa, která umožňují rychlou tepelnou výměnu vedením?</a:t>
            </a:r>
          </a:p>
          <a:p>
            <a:r>
              <a:rPr lang="cs-CZ" altLang="cs-CZ" sz="2400"/>
              <a:t>Jsou to tepelné vodiče.</a:t>
            </a:r>
          </a:p>
        </p:txBody>
      </p:sp>
      <p:sp>
        <p:nvSpPr>
          <p:cNvPr id="10" name="Obdélník 9"/>
          <p:cNvSpPr/>
          <p:nvPr/>
        </p:nvSpPr>
        <p:spPr>
          <a:xfrm>
            <a:off x="444500" y="5919788"/>
            <a:ext cx="3092450" cy="4619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4.07407E-6 L -0.31967 -0.1761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" y="-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ovéPole 1"/>
          <p:cNvSpPr txBox="1">
            <a:spLocks noChangeArrowheads="1"/>
          </p:cNvSpPr>
          <p:nvPr/>
        </p:nvSpPr>
        <p:spPr bwMode="auto">
          <a:xfrm>
            <a:off x="360363" y="212725"/>
            <a:ext cx="112331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Jak se nazývají tělesa, která umožňují pomalou nebo žádnou tepelnou výměnu vedením?</a:t>
            </a:r>
          </a:p>
          <a:p>
            <a:r>
              <a:rPr lang="cs-CZ" altLang="cs-CZ" sz="2400"/>
              <a:t>Jsou to tepelné izolanty.</a:t>
            </a:r>
          </a:p>
        </p:txBody>
      </p:sp>
      <p:sp>
        <p:nvSpPr>
          <p:cNvPr id="3" name="Obdélník 2"/>
          <p:cNvSpPr/>
          <p:nvPr/>
        </p:nvSpPr>
        <p:spPr>
          <a:xfrm>
            <a:off x="396875" y="636588"/>
            <a:ext cx="3038475" cy="4159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36868" name="TextovéPole 3"/>
          <p:cNvSpPr txBox="1">
            <a:spLocks noChangeArrowheads="1"/>
          </p:cNvSpPr>
          <p:nvPr/>
        </p:nvSpPr>
        <p:spPr bwMode="auto">
          <a:xfrm>
            <a:off x="368300" y="1052513"/>
            <a:ext cx="113585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Kliknutím označ tepelné vodiče. Ty se označí zeleně. Červeně označené látky  jsou izolanty.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117600" y="2373313"/>
            <a:ext cx="700088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ocel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300288" y="3630613"/>
            <a:ext cx="1050925" cy="46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vzduch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10104438" y="4821238"/>
            <a:ext cx="547687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cín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5089525" y="5084763"/>
            <a:ext cx="895350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vata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8081963" y="2835275"/>
            <a:ext cx="661987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rtuť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7361238" y="5873750"/>
            <a:ext cx="67786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peří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449388" y="5084763"/>
            <a:ext cx="78422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zlato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8507413" y="1652588"/>
            <a:ext cx="1697037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suché dřevo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6326188" y="3870325"/>
            <a:ext cx="7588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měď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3952875" y="2595563"/>
            <a:ext cx="1493838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polystyren</a:t>
            </a:r>
          </a:p>
        </p:txBody>
      </p:sp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10039350" y="3297238"/>
            <a:ext cx="677863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PVC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3074988" y="5546725"/>
            <a:ext cx="117316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vakuum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7758113" y="4405313"/>
            <a:ext cx="86042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hliník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6326188" y="2114550"/>
            <a:ext cx="62706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srst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 nodeType="clickPar">
                      <p:stCondLst>
                        <p:cond delay="0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 nodeType="clickPar">
                      <p:stCondLst>
                        <p:cond delay="0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 nodeType="clickPar">
                      <p:stCondLst>
                        <p:cond delay="0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 nodeType="clickPar">
                      <p:stCondLst>
                        <p:cond delay="0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 nodeType="clickPar">
                      <p:stCondLst>
                        <p:cond delay="0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ovéPole 2"/>
          <p:cNvSpPr txBox="1">
            <a:spLocks noChangeArrowheads="1"/>
          </p:cNvSpPr>
          <p:nvPr/>
        </p:nvSpPr>
        <p:spPr bwMode="auto">
          <a:xfrm>
            <a:off x="508000" y="433388"/>
            <a:ext cx="108013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Kliknutím označ na čem závisí teplo přijaté látkou. Správné označení se zabarví zeleně.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052513" y="2290763"/>
            <a:ext cx="2882900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na hmotnosti tělesa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8691563" y="5264150"/>
            <a:ext cx="160496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druhu látky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8543925" y="2752725"/>
            <a:ext cx="1893888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hustotě látky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25450" y="5791200"/>
            <a:ext cx="147637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chuti látky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306763" y="3989388"/>
            <a:ext cx="2011362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velikosti tělesa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306763" y="6115050"/>
            <a:ext cx="4648200" cy="46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rozdílu počáteční a koncové teplotě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511925" y="4090988"/>
            <a:ext cx="2389188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rozpustnosti látky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384800" y="1773238"/>
            <a:ext cx="3144838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měrné tepelné kapacitě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3935413" y="3140075"/>
            <a:ext cx="3563937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Magnetické vlastnosti látky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ovéPole 1"/>
          <p:cNvSpPr txBox="1">
            <a:spLocks noChangeArrowheads="1"/>
          </p:cNvSpPr>
          <p:nvPr/>
        </p:nvSpPr>
        <p:spPr bwMode="auto">
          <a:xfrm>
            <a:off x="471488" y="323850"/>
            <a:ext cx="118173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Napiš do </a:t>
            </a:r>
            <a:r>
              <a:rPr lang="cs-CZ" altLang="cs-CZ" sz="2400" dirty="0" smtClean="0"/>
              <a:t>notesu, </a:t>
            </a:r>
            <a:r>
              <a:rPr lang="cs-CZ" altLang="cs-CZ" sz="2400" dirty="0"/>
              <a:t>co je měrná tepelná </a:t>
            </a:r>
            <a:r>
              <a:rPr lang="cs-CZ" altLang="cs-CZ" sz="2400" dirty="0" smtClean="0"/>
              <a:t>kapacita </a:t>
            </a:r>
            <a:r>
              <a:rPr lang="cs-CZ" altLang="cs-CZ" sz="2400" dirty="0"/>
              <a:t>a kde ji najdeme. Proveď kontrolu kliknutím na</a:t>
            </a:r>
          </a:p>
          <a:p>
            <a:r>
              <a:rPr lang="cs-CZ" altLang="cs-CZ" sz="2400" dirty="0"/>
              <a:t> černý obdélník.</a:t>
            </a:r>
          </a:p>
          <a:p>
            <a:r>
              <a:rPr lang="cs-CZ" altLang="cs-CZ" sz="2400" dirty="0"/>
              <a:t>Měrná tepelná kapacita udává množství tepla potřebného k ohřátí 1 kg látky o 1 °C.</a:t>
            </a:r>
          </a:p>
          <a:p>
            <a:r>
              <a:rPr lang="cs-CZ" altLang="cs-CZ" sz="2400" dirty="0"/>
              <a:t>Měrné tepelné kapacity různých prvků najdeme v tabulkách.</a:t>
            </a:r>
          </a:p>
        </p:txBody>
      </p:sp>
      <p:sp>
        <p:nvSpPr>
          <p:cNvPr id="3" name="Obdélník 2"/>
          <p:cNvSpPr/>
          <p:nvPr/>
        </p:nvSpPr>
        <p:spPr>
          <a:xfrm>
            <a:off x="461963" y="1136650"/>
            <a:ext cx="11609387" cy="8032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pic>
        <p:nvPicPr>
          <p:cNvPr id="38916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33141">
            <a:off x="8556625" y="2476500"/>
            <a:ext cx="2570163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extovéPole 5"/>
          <p:cNvSpPr txBox="1">
            <a:spLocks noChangeArrowheads="1"/>
          </p:cNvSpPr>
          <p:nvPr/>
        </p:nvSpPr>
        <p:spPr bwMode="auto">
          <a:xfrm>
            <a:off x="461963" y="1949450"/>
            <a:ext cx="68929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Opiš si tabulku a doplň měrné tepelné kapacity prvků:</a:t>
            </a:r>
          </a:p>
        </p:txBody>
      </p:sp>
      <p:sp>
        <p:nvSpPr>
          <p:cNvPr id="38918" name="TextovéPole 6"/>
          <p:cNvSpPr txBox="1">
            <a:spLocks noChangeArrowheads="1"/>
          </p:cNvSpPr>
          <p:nvPr/>
        </p:nvSpPr>
        <p:spPr bwMode="auto">
          <a:xfrm>
            <a:off x="471488" y="2409825"/>
            <a:ext cx="5259387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Prvek                    voda                          zlato</a:t>
            </a:r>
          </a:p>
          <a:p>
            <a:endParaRPr lang="cs-CZ" altLang="cs-CZ" sz="2400"/>
          </a:p>
          <a:p>
            <a:r>
              <a:rPr lang="cs-CZ" altLang="cs-CZ" sz="2400"/>
              <a:t>  c</a:t>
            </a:r>
          </a:p>
          <a:p>
            <a:endParaRPr lang="cs-CZ" altLang="cs-CZ" sz="2400"/>
          </a:p>
          <a:p>
            <a:r>
              <a:rPr lang="cs-CZ" altLang="cs-CZ" sz="2400"/>
              <a:t>kJ/ ( kg . °C )                           1,89</a:t>
            </a:r>
          </a:p>
        </p:txBody>
      </p:sp>
      <p:cxnSp>
        <p:nvCxnSpPr>
          <p:cNvPr id="9" name="Přímá spojnice 8"/>
          <p:cNvCxnSpPr>
            <a:cxnSpLocks/>
          </p:cNvCxnSpPr>
          <p:nvPr/>
        </p:nvCxnSpPr>
        <p:spPr>
          <a:xfrm>
            <a:off x="357188" y="2409825"/>
            <a:ext cx="6121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cxnSpLocks/>
          </p:cNvCxnSpPr>
          <p:nvPr/>
        </p:nvCxnSpPr>
        <p:spPr>
          <a:xfrm>
            <a:off x="341313" y="2965450"/>
            <a:ext cx="603885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cxnSpLocks/>
          </p:cNvCxnSpPr>
          <p:nvPr/>
        </p:nvCxnSpPr>
        <p:spPr>
          <a:xfrm>
            <a:off x="357188" y="4351338"/>
            <a:ext cx="6099175" cy="1111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341313" y="2409825"/>
            <a:ext cx="0" cy="1939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097088" y="2409825"/>
            <a:ext cx="0" cy="1939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3546475" y="2409825"/>
            <a:ext cx="0" cy="1939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900613" y="2409825"/>
            <a:ext cx="0" cy="1939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6456363" y="2422525"/>
            <a:ext cx="0" cy="1939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27" name="TextovéPole 27"/>
          <p:cNvSpPr txBox="1">
            <a:spLocks noChangeArrowheads="1"/>
          </p:cNvSpPr>
          <p:nvPr/>
        </p:nvSpPr>
        <p:spPr bwMode="auto">
          <a:xfrm>
            <a:off x="488950" y="4583113"/>
            <a:ext cx="55149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Prvek                    voda         olej              zlato</a:t>
            </a:r>
          </a:p>
          <a:p>
            <a:endParaRPr lang="cs-CZ" altLang="cs-CZ" sz="2400"/>
          </a:p>
          <a:p>
            <a:r>
              <a:rPr lang="cs-CZ" altLang="cs-CZ" sz="2400"/>
              <a:t>       c</a:t>
            </a:r>
          </a:p>
          <a:p>
            <a:endParaRPr lang="cs-CZ" altLang="cs-CZ" sz="2400"/>
          </a:p>
          <a:p>
            <a:r>
              <a:rPr lang="cs-CZ" altLang="cs-CZ" sz="2400"/>
              <a:t>kJ ( kg . °C )      4,18                1,89            129</a:t>
            </a:r>
          </a:p>
        </p:txBody>
      </p:sp>
      <p:cxnSp>
        <p:nvCxnSpPr>
          <p:cNvPr id="29" name="Přímá spojnice 28"/>
          <p:cNvCxnSpPr>
            <a:cxnSpLocks/>
          </p:cNvCxnSpPr>
          <p:nvPr/>
        </p:nvCxnSpPr>
        <p:spPr>
          <a:xfrm>
            <a:off x="376238" y="4583113"/>
            <a:ext cx="61214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>
            <a:cxnSpLocks/>
          </p:cNvCxnSpPr>
          <p:nvPr/>
        </p:nvCxnSpPr>
        <p:spPr>
          <a:xfrm>
            <a:off x="360363" y="5137150"/>
            <a:ext cx="603885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>
            <a:cxnSpLocks/>
          </p:cNvCxnSpPr>
          <p:nvPr/>
        </p:nvCxnSpPr>
        <p:spPr>
          <a:xfrm>
            <a:off x="376238" y="6524625"/>
            <a:ext cx="6099175" cy="9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360363" y="4583113"/>
            <a:ext cx="0" cy="1939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2114550" y="4583113"/>
            <a:ext cx="0" cy="1939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3565525" y="4583113"/>
            <a:ext cx="0" cy="1939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918075" y="4583113"/>
            <a:ext cx="0" cy="19399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6475413" y="4595813"/>
            <a:ext cx="0" cy="193833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bdélník 36"/>
          <p:cNvSpPr/>
          <p:nvPr/>
        </p:nvSpPr>
        <p:spPr>
          <a:xfrm>
            <a:off x="193675" y="4451350"/>
            <a:ext cx="7161213" cy="21939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" grpId="0" animBg="1"/>
      <p:bldP spid="3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ál 7"/>
          <p:cNvSpPr/>
          <p:nvPr/>
        </p:nvSpPr>
        <p:spPr>
          <a:xfrm>
            <a:off x="9137650" y="3883025"/>
            <a:ext cx="2189163" cy="514350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Vývojový diagram: magnetický disk 9"/>
          <p:cNvSpPr/>
          <p:nvPr/>
        </p:nvSpPr>
        <p:spPr>
          <a:xfrm>
            <a:off x="9351963" y="2355850"/>
            <a:ext cx="1301750" cy="1966913"/>
          </a:xfrm>
          <a:prstGeom prst="flowChartMagneticDisk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2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9940" name="TextovéPole 1"/>
          <p:cNvSpPr txBox="1">
            <a:spLocks noChangeArrowheads="1"/>
          </p:cNvSpPr>
          <p:nvPr/>
        </p:nvSpPr>
        <p:spPr bwMode="auto">
          <a:xfrm>
            <a:off x="619125" y="461963"/>
            <a:ext cx="92630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dirty="0"/>
              <a:t>Urči, kolik tepla přijme 1 kg vzduchu, aby se ohřál o 1 °</a:t>
            </a:r>
            <a:r>
              <a:rPr lang="cs-CZ" altLang="cs-CZ" sz="2400" dirty="0" smtClean="0"/>
              <a:t>C.</a:t>
            </a:r>
            <a:endParaRPr lang="cs-CZ" altLang="cs-CZ" sz="2400" dirty="0"/>
          </a:p>
          <a:p>
            <a:r>
              <a:rPr lang="cs-CZ" altLang="cs-CZ" sz="2400" dirty="0"/>
              <a:t>Jeden kilogram vzduch potřebuje 1 004,5 J.</a:t>
            </a:r>
          </a:p>
        </p:txBody>
      </p:sp>
      <p:sp>
        <p:nvSpPr>
          <p:cNvPr id="3" name="Obdélník 2"/>
          <p:cNvSpPr/>
          <p:nvPr/>
        </p:nvSpPr>
        <p:spPr>
          <a:xfrm>
            <a:off x="679450" y="965200"/>
            <a:ext cx="7204075" cy="4254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Kontrola</a:t>
            </a:r>
          </a:p>
        </p:txBody>
      </p:sp>
      <p:sp>
        <p:nvSpPr>
          <p:cNvPr id="39942" name="TextovéPole 3"/>
          <p:cNvSpPr txBox="1">
            <a:spLocks noChangeArrowheads="1"/>
          </p:cNvSpPr>
          <p:nvPr/>
        </p:nvSpPr>
        <p:spPr bwMode="auto">
          <a:xfrm>
            <a:off x="674688" y="1487488"/>
            <a:ext cx="817880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dirty="0" smtClean="0"/>
              <a:t>Vypočítej, </a:t>
            </a:r>
            <a:r>
              <a:rPr lang="cs-CZ" altLang="cs-CZ" sz="2400" dirty="0"/>
              <a:t>kolik tepla bude zapotřebí k ohřátí 3,5 kg vody z 18 °C na 25°C. Proveď kontrolu kliknutím na černý obdélník.</a:t>
            </a:r>
          </a:p>
          <a:p>
            <a:endParaRPr lang="cs-CZ" altLang="cs-CZ" sz="2400" dirty="0"/>
          </a:p>
          <a:p>
            <a:r>
              <a:rPr lang="cs-CZ" altLang="cs-CZ" sz="2400" i="1" dirty="0"/>
              <a:t>m</a:t>
            </a:r>
            <a:r>
              <a:rPr lang="cs-CZ" altLang="cs-CZ" sz="2400" dirty="0"/>
              <a:t> = 3,5 kg</a:t>
            </a:r>
          </a:p>
          <a:p>
            <a:endParaRPr lang="cs-CZ" altLang="cs-CZ" sz="2400" dirty="0"/>
          </a:p>
          <a:p>
            <a:r>
              <a:rPr lang="cs-CZ" altLang="cs-CZ" sz="2400" dirty="0"/>
              <a:t>t</a:t>
            </a:r>
            <a:r>
              <a:rPr lang="cs-CZ" altLang="cs-CZ" sz="1600" i="1" dirty="0"/>
              <a:t>0</a:t>
            </a:r>
            <a:r>
              <a:rPr lang="cs-CZ" altLang="cs-CZ" sz="2400" dirty="0"/>
              <a:t>= 25°C</a:t>
            </a:r>
          </a:p>
          <a:p>
            <a:endParaRPr lang="cs-CZ" altLang="cs-CZ" sz="2400" dirty="0"/>
          </a:p>
          <a:p>
            <a:r>
              <a:rPr lang="cs-CZ" altLang="cs-CZ" sz="2400" i="1" dirty="0"/>
              <a:t>t</a:t>
            </a:r>
            <a:r>
              <a:rPr lang="cs-CZ" altLang="cs-CZ" sz="2400" dirty="0"/>
              <a:t> = 18 °C</a:t>
            </a:r>
          </a:p>
          <a:p>
            <a:endParaRPr lang="cs-CZ" altLang="cs-CZ" sz="2400" dirty="0"/>
          </a:p>
          <a:p>
            <a:r>
              <a:rPr lang="cs-CZ" altLang="cs-CZ" sz="2400" dirty="0"/>
              <a:t>C = 4,18 </a:t>
            </a:r>
            <a:r>
              <a:rPr lang="cs-CZ" altLang="cs-CZ" sz="2400" dirty="0" err="1"/>
              <a:t>kJ</a:t>
            </a:r>
            <a:r>
              <a:rPr lang="cs-CZ" altLang="cs-CZ" sz="2400" dirty="0"/>
              <a:t> / (kg.°C)</a:t>
            </a:r>
          </a:p>
        </p:txBody>
      </p:sp>
      <p:sp>
        <p:nvSpPr>
          <p:cNvPr id="39943" name="TextovéPole 4"/>
          <p:cNvSpPr txBox="1">
            <a:spLocks noChangeArrowheads="1"/>
          </p:cNvSpPr>
          <p:nvPr/>
        </p:nvSpPr>
        <p:spPr bwMode="auto">
          <a:xfrm>
            <a:off x="4083050" y="3001963"/>
            <a:ext cx="3349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Q =  c . m . ( t</a:t>
            </a:r>
            <a:r>
              <a:rPr lang="cs-CZ" altLang="cs-CZ" sz="1600" i="1"/>
              <a:t>0</a:t>
            </a:r>
            <a:r>
              <a:rPr lang="cs-CZ" altLang="cs-CZ" sz="2400" i="1"/>
              <a:t>  - t )</a:t>
            </a:r>
          </a:p>
          <a:p>
            <a:r>
              <a:rPr lang="cs-CZ" altLang="cs-CZ" sz="2400" i="1"/>
              <a:t>    = </a:t>
            </a:r>
            <a:r>
              <a:rPr lang="cs-CZ" altLang="cs-CZ" sz="2400"/>
              <a:t>4,18  . 3,5 . ( 25 – 18 )</a:t>
            </a:r>
          </a:p>
          <a:p>
            <a:r>
              <a:rPr lang="cs-CZ" altLang="cs-CZ" sz="2400"/>
              <a:t>    = 102,41 kJ</a:t>
            </a:r>
          </a:p>
        </p:txBody>
      </p:sp>
      <p:sp>
        <p:nvSpPr>
          <p:cNvPr id="6" name="Obdélník 5"/>
          <p:cNvSpPr/>
          <p:nvPr/>
        </p:nvSpPr>
        <p:spPr>
          <a:xfrm>
            <a:off x="619125" y="2724150"/>
            <a:ext cx="6889750" cy="30146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Kontrola</a:t>
            </a:r>
          </a:p>
        </p:txBody>
      </p:sp>
      <p:pic>
        <p:nvPicPr>
          <p:cNvPr id="39945" name="Picture 2" descr="Fire 8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61525" y="4516438"/>
            <a:ext cx="682625" cy="196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Vývojový diagram: magnetický disk 6"/>
          <p:cNvSpPr/>
          <p:nvPr/>
        </p:nvSpPr>
        <p:spPr>
          <a:xfrm>
            <a:off x="9351963" y="1939925"/>
            <a:ext cx="1301750" cy="2216150"/>
          </a:xfrm>
          <a:prstGeom prst="flowChartMagneticDisk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2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Vývojový diagram: magnetický disk 8"/>
          <p:cNvSpPr/>
          <p:nvPr/>
        </p:nvSpPr>
        <p:spPr>
          <a:xfrm>
            <a:off x="9351963" y="2716213"/>
            <a:ext cx="1301750" cy="1606550"/>
          </a:xfrm>
          <a:prstGeom prst="flowChartMagneticDisk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1277600" y="2290763"/>
            <a:ext cx="387350" cy="374015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1277600" y="4017963"/>
            <a:ext cx="387350" cy="3048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0871200" y="6030913"/>
            <a:ext cx="1144588" cy="446087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Měsíc 14"/>
          <p:cNvSpPr/>
          <p:nvPr/>
        </p:nvSpPr>
        <p:spPr>
          <a:xfrm>
            <a:off x="11649075" y="3883025"/>
            <a:ext cx="350838" cy="590550"/>
          </a:xfrm>
          <a:prstGeom prst="moon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9488488" y="3932238"/>
            <a:ext cx="101600" cy="1714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9648825" y="3811588"/>
            <a:ext cx="101600" cy="1714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9920288" y="3951288"/>
            <a:ext cx="101600" cy="1714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0153650" y="3763963"/>
            <a:ext cx="101600" cy="1698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0418763" y="3897313"/>
            <a:ext cx="101600" cy="1714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1823700" y="4097338"/>
            <a:ext cx="107950" cy="13493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3.7037E-7 L 0.00248 -0.0997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5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repeatCount="indefinite" accel="50000" decel="5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2.91667E-6 2.96296E-6 L 0.00417 -0.07153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3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repeatCount="indefinite" accel="50000" decel="50000" fill="hold" grpId="0" nodeType="withEffect">
                                  <p:stCondLst>
                                    <p:cond delay="6300"/>
                                  </p:stCondLst>
                                  <p:childTnLst>
                                    <p:animMotion origin="layout" path="M 1.45833E-6 2.59259E-6 L 0.0013 -0.0886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4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repeatCount="indefinite" accel="50000" decel="5000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Motion origin="layout" path="M 8.33333E-7 -1.11111E-6 L 0.00351 -0.07523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3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repeatCount="indefinite" accel="50000" decel="5000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animMotion origin="layout" path="M -3.95833E-6 2.96296E-6 L 0.00404 -0.09723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 nodeType="clickPar">
                      <p:stCondLst>
                        <p:cond delay="0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16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2" name="Skupina 3"/>
          <p:cNvGrpSpPr>
            <a:grpSpLocks/>
          </p:cNvGrpSpPr>
          <p:nvPr/>
        </p:nvGrpSpPr>
        <p:grpSpPr bwMode="auto">
          <a:xfrm>
            <a:off x="381000" y="4243388"/>
            <a:ext cx="4510088" cy="2303462"/>
            <a:chOff x="230819" y="3169328"/>
            <a:chExt cx="4509857" cy="2303105"/>
          </a:xfrm>
        </p:grpSpPr>
        <p:sp>
          <p:nvSpPr>
            <p:cNvPr id="3" name="Volný tvar: obrazec 2"/>
            <p:cNvSpPr/>
            <p:nvPr/>
          </p:nvSpPr>
          <p:spPr>
            <a:xfrm>
              <a:off x="230819" y="3169328"/>
              <a:ext cx="4509857" cy="2303105"/>
            </a:xfrm>
            <a:custGeom>
              <a:avLst/>
              <a:gdLst>
                <a:gd name="connsiteX0" fmla="*/ 337352 w 4509857"/>
                <a:gd name="connsiteY0" fmla="*/ 53266 h 2303105"/>
                <a:gd name="connsiteX1" fmla="*/ 1686758 w 4509857"/>
                <a:gd name="connsiteY1" fmla="*/ 62144 h 2303105"/>
                <a:gd name="connsiteX2" fmla="*/ 1766657 w 4509857"/>
                <a:gd name="connsiteY2" fmla="*/ 71022 h 2303105"/>
                <a:gd name="connsiteX3" fmla="*/ 1979721 w 4509857"/>
                <a:gd name="connsiteY3" fmla="*/ 0 h 2303105"/>
                <a:gd name="connsiteX4" fmla="*/ 3471169 w 4509857"/>
                <a:gd name="connsiteY4" fmla="*/ 26633 h 2303105"/>
                <a:gd name="connsiteX5" fmla="*/ 3488925 w 4509857"/>
                <a:gd name="connsiteY5" fmla="*/ 62144 h 2303105"/>
                <a:gd name="connsiteX6" fmla="*/ 3559946 w 4509857"/>
                <a:gd name="connsiteY6" fmla="*/ 150921 h 2303105"/>
                <a:gd name="connsiteX7" fmla="*/ 3906175 w 4509857"/>
                <a:gd name="connsiteY7" fmla="*/ 470517 h 2303105"/>
                <a:gd name="connsiteX8" fmla="*/ 4403325 w 4509857"/>
                <a:gd name="connsiteY8" fmla="*/ 568171 h 2303105"/>
                <a:gd name="connsiteX9" fmla="*/ 4483224 w 4509857"/>
                <a:gd name="connsiteY9" fmla="*/ 665825 h 2303105"/>
                <a:gd name="connsiteX10" fmla="*/ 4509857 w 4509857"/>
                <a:gd name="connsiteY10" fmla="*/ 834501 h 2303105"/>
                <a:gd name="connsiteX11" fmla="*/ 4474346 w 4509857"/>
                <a:gd name="connsiteY11" fmla="*/ 958789 h 2303105"/>
                <a:gd name="connsiteX12" fmla="*/ 4216894 w 4509857"/>
                <a:gd name="connsiteY12" fmla="*/ 1003177 h 2303105"/>
                <a:gd name="connsiteX13" fmla="*/ 3861787 w 4509857"/>
                <a:gd name="connsiteY13" fmla="*/ 1162975 h 2303105"/>
                <a:gd name="connsiteX14" fmla="*/ 3773010 w 4509857"/>
                <a:gd name="connsiteY14" fmla="*/ 1251752 h 2303105"/>
                <a:gd name="connsiteX15" fmla="*/ 3453414 w 4509857"/>
                <a:gd name="connsiteY15" fmla="*/ 1340528 h 2303105"/>
                <a:gd name="connsiteX16" fmla="*/ 3346882 w 4509857"/>
                <a:gd name="connsiteY16" fmla="*/ 1482571 h 2303105"/>
                <a:gd name="connsiteX17" fmla="*/ 3302494 w 4509857"/>
                <a:gd name="connsiteY17" fmla="*/ 1526959 h 2303105"/>
                <a:gd name="connsiteX18" fmla="*/ 3160451 w 4509857"/>
                <a:gd name="connsiteY18" fmla="*/ 1651247 h 2303105"/>
                <a:gd name="connsiteX19" fmla="*/ 3089430 w 4509857"/>
                <a:gd name="connsiteY19" fmla="*/ 1704513 h 2303105"/>
                <a:gd name="connsiteX20" fmla="*/ 3053919 w 4509857"/>
                <a:gd name="connsiteY20" fmla="*/ 1713390 h 2303105"/>
                <a:gd name="connsiteX21" fmla="*/ 2796466 w 4509857"/>
                <a:gd name="connsiteY21" fmla="*/ 1828800 h 2303105"/>
                <a:gd name="connsiteX22" fmla="*/ 2725445 w 4509857"/>
                <a:gd name="connsiteY22" fmla="*/ 1846555 h 2303105"/>
                <a:gd name="connsiteX23" fmla="*/ 2556769 w 4509857"/>
                <a:gd name="connsiteY23" fmla="*/ 1908699 h 2303105"/>
                <a:gd name="connsiteX24" fmla="*/ 2494626 w 4509857"/>
                <a:gd name="connsiteY24" fmla="*/ 1935332 h 2303105"/>
                <a:gd name="connsiteX25" fmla="*/ 2281562 w 4509857"/>
                <a:gd name="connsiteY25" fmla="*/ 1961965 h 2303105"/>
                <a:gd name="connsiteX26" fmla="*/ 1926455 w 4509857"/>
                <a:gd name="connsiteY26" fmla="*/ 2086253 h 2303105"/>
                <a:gd name="connsiteX27" fmla="*/ 1837678 w 4509857"/>
                <a:gd name="connsiteY27" fmla="*/ 2121763 h 2303105"/>
                <a:gd name="connsiteX28" fmla="*/ 1473694 w 4509857"/>
                <a:gd name="connsiteY28" fmla="*/ 2183907 h 2303105"/>
                <a:gd name="connsiteX29" fmla="*/ 834501 w 4509857"/>
                <a:gd name="connsiteY29" fmla="*/ 2254928 h 2303105"/>
                <a:gd name="connsiteX30" fmla="*/ 745725 w 4509857"/>
                <a:gd name="connsiteY30" fmla="*/ 2112886 h 2303105"/>
                <a:gd name="connsiteX31" fmla="*/ 656948 w 4509857"/>
                <a:gd name="connsiteY31" fmla="*/ 2068497 h 2303105"/>
                <a:gd name="connsiteX32" fmla="*/ 523783 w 4509857"/>
                <a:gd name="connsiteY32" fmla="*/ 2050742 h 2303105"/>
                <a:gd name="connsiteX33" fmla="*/ 426129 w 4509857"/>
                <a:gd name="connsiteY33" fmla="*/ 1961965 h 2303105"/>
                <a:gd name="connsiteX34" fmla="*/ 266331 w 4509857"/>
                <a:gd name="connsiteY34" fmla="*/ 1873189 h 2303105"/>
                <a:gd name="connsiteX35" fmla="*/ 204187 w 4509857"/>
                <a:gd name="connsiteY35" fmla="*/ 1828800 h 2303105"/>
                <a:gd name="connsiteX36" fmla="*/ 159798 w 4509857"/>
                <a:gd name="connsiteY36" fmla="*/ 1757779 h 2303105"/>
                <a:gd name="connsiteX37" fmla="*/ 133165 w 4509857"/>
                <a:gd name="connsiteY37" fmla="*/ 1722268 h 2303105"/>
                <a:gd name="connsiteX38" fmla="*/ 124288 w 4509857"/>
                <a:gd name="connsiteY38" fmla="*/ 1686757 h 2303105"/>
                <a:gd name="connsiteX39" fmla="*/ 88777 w 4509857"/>
                <a:gd name="connsiteY39" fmla="*/ 1500326 h 2303105"/>
                <a:gd name="connsiteX40" fmla="*/ 53266 w 4509857"/>
                <a:gd name="connsiteY40" fmla="*/ 1313895 h 2303105"/>
                <a:gd name="connsiteX41" fmla="*/ 0 w 4509857"/>
                <a:gd name="connsiteY41" fmla="*/ 1047565 h 2303105"/>
                <a:gd name="connsiteX42" fmla="*/ 35511 w 4509857"/>
                <a:gd name="connsiteY42" fmla="*/ 719091 h 2303105"/>
                <a:gd name="connsiteX43" fmla="*/ 97655 w 4509857"/>
                <a:gd name="connsiteY43" fmla="*/ 514905 h 2303105"/>
                <a:gd name="connsiteX44" fmla="*/ 133165 w 4509857"/>
                <a:gd name="connsiteY44" fmla="*/ 372862 h 2303105"/>
                <a:gd name="connsiteX45" fmla="*/ 142043 w 4509857"/>
                <a:gd name="connsiteY45" fmla="*/ 284086 h 2303105"/>
                <a:gd name="connsiteX46" fmla="*/ 150921 w 4509857"/>
                <a:gd name="connsiteY46" fmla="*/ 186431 h 2303105"/>
                <a:gd name="connsiteX47" fmla="*/ 204187 w 4509857"/>
                <a:gd name="connsiteY47" fmla="*/ 88777 h 2303105"/>
                <a:gd name="connsiteX48" fmla="*/ 239698 w 4509857"/>
                <a:gd name="connsiteY48" fmla="*/ 71022 h 2303105"/>
                <a:gd name="connsiteX49" fmla="*/ 337352 w 4509857"/>
                <a:gd name="connsiteY49" fmla="*/ 53266 h 2303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4509857" h="2303105">
                  <a:moveTo>
                    <a:pt x="337352" y="53266"/>
                  </a:moveTo>
                  <a:lnTo>
                    <a:pt x="1686758" y="62144"/>
                  </a:lnTo>
                  <a:cubicBezTo>
                    <a:pt x="1713553" y="62477"/>
                    <a:pt x="1740106" y="74643"/>
                    <a:pt x="1766657" y="71022"/>
                  </a:cubicBezTo>
                  <a:cubicBezTo>
                    <a:pt x="1803212" y="66037"/>
                    <a:pt x="1940587" y="14231"/>
                    <a:pt x="1979721" y="0"/>
                  </a:cubicBezTo>
                  <a:cubicBezTo>
                    <a:pt x="2476870" y="8878"/>
                    <a:pt x="2974361" y="6176"/>
                    <a:pt x="3471169" y="26633"/>
                  </a:cubicBezTo>
                  <a:cubicBezTo>
                    <a:pt x="3484392" y="27177"/>
                    <a:pt x="3481233" y="51375"/>
                    <a:pt x="3488925" y="62144"/>
                  </a:cubicBezTo>
                  <a:cubicBezTo>
                    <a:pt x="3510952" y="92982"/>
                    <a:pt x="3532863" y="124414"/>
                    <a:pt x="3559946" y="150921"/>
                  </a:cubicBezTo>
                  <a:cubicBezTo>
                    <a:pt x="3672193" y="260780"/>
                    <a:pt x="3786098" y="369275"/>
                    <a:pt x="3906175" y="470517"/>
                  </a:cubicBezTo>
                  <a:cubicBezTo>
                    <a:pt x="4049840" y="591646"/>
                    <a:pt x="4212830" y="550853"/>
                    <a:pt x="4403325" y="568171"/>
                  </a:cubicBezTo>
                  <a:cubicBezTo>
                    <a:pt x="4429958" y="600722"/>
                    <a:pt x="4460376" y="630514"/>
                    <a:pt x="4483224" y="665825"/>
                  </a:cubicBezTo>
                  <a:cubicBezTo>
                    <a:pt x="4509376" y="706241"/>
                    <a:pt x="4507386" y="802381"/>
                    <a:pt x="4509857" y="834501"/>
                  </a:cubicBezTo>
                  <a:cubicBezTo>
                    <a:pt x="4498020" y="875930"/>
                    <a:pt x="4493615" y="920251"/>
                    <a:pt x="4474346" y="958789"/>
                  </a:cubicBezTo>
                  <a:cubicBezTo>
                    <a:pt x="4435664" y="1036153"/>
                    <a:pt x="4219253" y="1003079"/>
                    <a:pt x="4216894" y="1003177"/>
                  </a:cubicBezTo>
                  <a:cubicBezTo>
                    <a:pt x="4107902" y="1046774"/>
                    <a:pt x="3954551" y="1104666"/>
                    <a:pt x="3861787" y="1162975"/>
                  </a:cubicBezTo>
                  <a:cubicBezTo>
                    <a:pt x="3826355" y="1185246"/>
                    <a:pt x="3811389" y="1235065"/>
                    <a:pt x="3773010" y="1251752"/>
                  </a:cubicBezTo>
                  <a:cubicBezTo>
                    <a:pt x="3671614" y="1295837"/>
                    <a:pt x="3559946" y="1310936"/>
                    <a:pt x="3453414" y="1340528"/>
                  </a:cubicBezTo>
                  <a:cubicBezTo>
                    <a:pt x="3417903" y="1387876"/>
                    <a:pt x="3384121" y="1436570"/>
                    <a:pt x="3346882" y="1482571"/>
                  </a:cubicBezTo>
                  <a:cubicBezTo>
                    <a:pt x="3333716" y="1498835"/>
                    <a:pt x="3318010" y="1512920"/>
                    <a:pt x="3302494" y="1526959"/>
                  </a:cubicBezTo>
                  <a:cubicBezTo>
                    <a:pt x="3255841" y="1569169"/>
                    <a:pt x="3210782" y="1613498"/>
                    <a:pt x="3160451" y="1651247"/>
                  </a:cubicBezTo>
                  <a:cubicBezTo>
                    <a:pt x="3136777" y="1669002"/>
                    <a:pt x="3114991" y="1689603"/>
                    <a:pt x="3089430" y="1704513"/>
                  </a:cubicBezTo>
                  <a:cubicBezTo>
                    <a:pt x="3078891" y="1710661"/>
                    <a:pt x="3065108" y="1708525"/>
                    <a:pt x="3053919" y="1713390"/>
                  </a:cubicBezTo>
                  <a:cubicBezTo>
                    <a:pt x="2968693" y="1750444"/>
                    <a:pt x="2885500" y="1799122"/>
                    <a:pt x="2796466" y="1828800"/>
                  </a:cubicBezTo>
                  <a:cubicBezTo>
                    <a:pt x="2773316" y="1836517"/>
                    <a:pt x="2748595" y="1838838"/>
                    <a:pt x="2725445" y="1846555"/>
                  </a:cubicBezTo>
                  <a:cubicBezTo>
                    <a:pt x="2668600" y="1865503"/>
                    <a:pt x="2612695" y="1887189"/>
                    <a:pt x="2556769" y="1908699"/>
                  </a:cubicBezTo>
                  <a:cubicBezTo>
                    <a:pt x="2535735" y="1916789"/>
                    <a:pt x="2516752" y="1931050"/>
                    <a:pt x="2494626" y="1935332"/>
                  </a:cubicBezTo>
                  <a:cubicBezTo>
                    <a:pt x="2424356" y="1948933"/>
                    <a:pt x="2352583" y="1953087"/>
                    <a:pt x="2281562" y="1961965"/>
                  </a:cubicBezTo>
                  <a:lnTo>
                    <a:pt x="1926455" y="2086253"/>
                  </a:lnTo>
                  <a:cubicBezTo>
                    <a:pt x="1896467" y="2097049"/>
                    <a:pt x="1868833" y="2115043"/>
                    <a:pt x="1837678" y="2121763"/>
                  </a:cubicBezTo>
                  <a:cubicBezTo>
                    <a:pt x="1717361" y="2147714"/>
                    <a:pt x="1595022" y="2163192"/>
                    <a:pt x="1473694" y="2183907"/>
                  </a:cubicBezTo>
                  <a:cubicBezTo>
                    <a:pt x="1238414" y="2264574"/>
                    <a:pt x="1091170" y="2364149"/>
                    <a:pt x="834501" y="2254928"/>
                  </a:cubicBezTo>
                  <a:cubicBezTo>
                    <a:pt x="783125" y="2233066"/>
                    <a:pt x="792181" y="2143858"/>
                    <a:pt x="745725" y="2112886"/>
                  </a:cubicBezTo>
                  <a:cubicBezTo>
                    <a:pt x="715945" y="2093032"/>
                    <a:pt x="695938" y="2077358"/>
                    <a:pt x="656948" y="2068497"/>
                  </a:cubicBezTo>
                  <a:cubicBezTo>
                    <a:pt x="613280" y="2058573"/>
                    <a:pt x="568171" y="2056660"/>
                    <a:pt x="523783" y="2050742"/>
                  </a:cubicBezTo>
                  <a:cubicBezTo>
                    <a:pt x="495426" y="2022385"/>
                    <a:pt x="455185" y="1980963"/>
                    <a:pt x="426129" y="1961965"/>
                  </a:cubicBezTo>
                  <a:cubicBezTo>
                    <a:pt x="375129" y="1928619"/>
                    <a:pt x="318582" y="1904539"/>
                    <a:pt x="266331" y="1873189"/>
                  </a:cubicBezTo>
                  <a:cubicBezTo>
                    <a:pt x="244502" y="1860092"/>
                    <a:pt x="224902" y="1843596"/>
                    <a:pt x="204187" y="1828800"/>
                  </a:cubicBezTo>
                  <a:cubicBezTo>
                    <a:pt x="189391" y="1805126"/>
                    <a:pt x="175284" y="1781008"/>
                    <a:pt x="159798" y="1757779"/>
                  </a:cubicBezTo>
                  <a:cubicBezTo>
                    <a:pt x="151590" y="1745468"/>
                    <a:pt x="139782" y="1735502"/>
                    <a:pt x="133165" y="1722268"/>
                  </a:cubicBezTo>
                  <a:cubicBezTo>
                    <a:pt x="127709" y="1711355"/>
                    <a:pt x="127247" y="1698594"/>
                    <a:pt x="124288" y="1686757"/>
                  </a:cubicBezTo>
                  <a:cubicBezTo>
                    <a:pt x="106990" y="1513788"/>
                    <a:pt x="128978" y="1684102"/>
                    <a:pt x="88777" y="1500326"/>
                  </a:cubicBezTo>
                  <a:cubicBezTo>
                    <a:pt x="75258" y="1438526"/>
                    <a:pt x="64582" y="1376136"/>
                    <a:pt x="53266" y="1313895"/>
                  </a:cubicBezTo>
                  <a:cubicBezTo>
                    <a:pt x="9163" y="1071330"/>
                    <a:pt x="38264" y="1181484"/>
                    <a:pt x="0" y="1047565"/>
                  </a:cubicBezTo>
                  <a:cubicBezTo>
                    <a:pt x="6546" y="962470"/>
                    <a:pt x="9847" y="816046"/>
                    <a:pt x="35511" y="719091"/>
                  </a:cubicBezTo>
                  <a:cubicBezTo>
                    <a:pt x="53716" y="650315"/>
                    <a:pt x="78342" y="583378"/>
                    <a:pt x="97655" y="514905"/>
                  </a:cubicBezTo>
                  <a:cubicBezTo>
                    <a:pt x="110904" y="467933"/>
                    <a:pt x="121328" y="420210"/>
                    <a:pt x="133165" y="372862"/>
                  </a:cubicBezTo>
                  <a:cubicBezTo>
                    <a:pt x="136124" y="343270"/>
                    <a:pt x="139223" y="313692"/>
                    <a:pt x="142043" y="284086"/>
                  </a:cubicBezTo>
                  <a:cubicBezTo>
                    <a:pt x="145142" y="251547"/>
                    <a:pt x="141010" y="217578"/>
                    <a:pt x="150921" y="186431"/>
                  </a:cubicBezTo>
                  <a:cubicBezTo>
                    <a:pt x="162163" y="151098"/>
                    <a:pt x="181579" y="118166"/>
                    <a:pt x="204187" y="88777"/>
                  </a:cubicBezTo>
                  <a:cubicBezTo>
                    <a:pt x="212256" y="78287"/>
                    <a:pt x="227022" y="74825"/>
                    <a:pt x="239698" y="71022"/>
                  </a:cubicBezTo>
                  <a:cubicBezTo>
                    <a:pt x="272535" y="61171"/>
                    <a:pt x="96175" y="54746"/>
                    <a:pt x="337352" y="53266"/>
                  </a:cubicBezTo>
                  <a:close/>
                </a:path>
              </a:pathLst>
            </a:cu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pic>
          <p:nvPicPr>
            <p:cNvPr id="40976" name="Picture 2" descr="Swimming Pool Clip Art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142815" y="3429000"/>
              <a:ext cx="2857500" cy="1685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0963" name="TextovéPole 4"/>
          <p:cNvSpPr txBox="1">
            <a:spLocks noChangeArrowheads="1"/>
          </p:cNvSpPr>
          <p:nvPr/>
        </p:nvSpPr>
        <p:spPr bwMode="auto">
          <a:xfrm>
            <a:off x="620713" y="639763"/>
            <a:ext cx="1102836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Bazén o rozměrech 20 m x 4 m je naplněn vodou do výšky 1,6 m. </a:t>
            </a:r>
            <a:r>
              <a:rPr lang="cs-CZ" altLang="cs-CZ" sz="2400" dirty="0" smtClean="0"/>
              <a:t>Vypočítej, </a:t>
            </a:r>
            <a:r>
              <a:rPr lang="cs-CZ" altLang="cs-CZ" sz="2400" dirty="0"/>
              <a:t>kolik tepla</a:t>
            </a:r>
          </a:p>
          <a:p>
            <a:r>
              <a:rPr lang="cs-CZ" altLang="cs-CZ" sz="2400" dirty="0"/>
              <a:t>je potřeba na jeho ohřátí z 15 °C na </a:t>
            </a:r>
            <a:r>
              <a:rPr lang="cs-CZ" altLang="cs-CZ" sz="2400" dirty="0" smtClean="0"/>
              <a:t>27°C. Proveď </a:t>
            </a:r>
            <a:r>
              <a:rPr lang="cs-CZ" altLang="cs-CZ" sz="2400" dirty="0"/>
              <a:t>kontrolu kliknutím na černý obdélník.</a:t>
            </a:r>
          </a:p>
          <a:p>
            <a:endParaRPr lang="cs-CZ" altLang="cs-CZ" sz="2400" dirty="0"/>
          </a:p>
          <a:p>
            <a:r>
              <a:rPr lang="cs-CZ" altLang="cs-CZ" sz="2400" i="1" dirty="0"/>
              <a:t>V</a:t>
            </a:r>
            <a:r>
              <a:rPr lang="cs-CZ" altLang="cs-CZ" sz="2400" dirty="0"/>
              <a:t> = 20 . 4 . 1,6 = 128 m</a:t>
            </a:r>
          </a:p>
        </p:txBody>
      </p:sp>
      <p:sp>
        <p:nvSpPr>
          <p:cNvPr id="40964" name="TextovéPole 7"/>
          <p:cNvSpPr txBox="1">
            <a:spLocks noChangeArrowheads="1"/>
          </p:cNvSpPr>
          <p:nvPr/>
        </p:nvSpPr>
        <p:spPr bwMode="auto">
          <a:xfrm>
            <a:off x="3087688" y="2238375"/>
            <a:ext cx="2127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600"/>
              <a:t>3</a:t>
            </a:r>
          </a:p>
        </p:txBody>
      </p:sp>
      <p:pic>
        <p:nvPicPr>
          <p:cNvPr id="40965" name="Obrázek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00413" y="1589088"/>
            <a:ext cx="354012" cy="43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TextovéPole 10"/>
          <p:cNvSpPr txBox="1">
            <a:spLocks noChangeArrowheads="1"/>
          </p:cNvSpPr>
          <p:nvPr/>
        </p:nvSpPr>
        <p:spPr bwMode="auto">
          <a:xfrm>
            <a:off x="5083175" y="2763838"/>
            <a:ext cx="4857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altLang="cs-CZ" b="1">
                <a:solidFill>
                  <a:srgbClr val="757575"/>
                </a:solidFill>
                <a:latin typeface="Ubuntu"/>
              </a:rPr>
              <a:t> </a:t>
            </a:r>
            <a:r>
              <a:rPr lang="el-GR" altLang="cs-CZ" sz="2400" b="1">
                <a:solidFill>
                  <a:srgbClr val="757575"/>
                </a:solidFill>
                <a:cs typeface="Calibri" pitchFamily="34" charset="0"/>
              </a:rPr>
              <a:t>ρ</a:t>
            </a:r>
            <a:endParaRPr lang="cs-CZ" altLang="cs-CZ" sz="2400">
              <a:cs typeface="Calibri" pitchFamily="34" charset="0"/>
            </a:endParaRPr>
          </a:p>
        </p:txBody>
      </p:sp>
      <p:pic>
        <p:nvPicPr>
          <p:cNvPr id="40967" name="Obrázek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038" y="2257425"/>
            <a:ext cx="5365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8" name="TextovéPole 12"/>
          <p:cNvSpPr txBox="1">
            <a:spLocks noChangeArrowheads="1"/>
          </p:cNvSpPr>
          <p:nvPr/>
        </p:nvSpPr>
        <p:spPr bwMode="auto">
          <a:xfrm>
            <a:off x="887413" y="2398713"/>
            <a:ext cx="25193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Vody = 1 000 kg/m</a:t>
            </a:r>
          </a:p>
        </p:txBody>
      </p:sp>
      <p:sp>
        <p:nvSpPr>
          <p:cNvPr id="40969" name="TextovéPole 13"/>
          <p:cNvSpPr txBox="1">
            <a:spLocks noChangeArrowheads="1"/>
          </p:cNvSpPr>
          <p:nvPr/>
        </p:nvSpPr>
        <p:spPr bwMode="auto">
          <a:xfrm>
            <a:off x="639763" y="2903538"/>
            <a:ext cx="13874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t </a:t>
            </a:r>
            <a:r>
              <a:rPr lang="cs-CZ" altLang="cs-CZ" sz="1400" i="1"/>
              <a:t>0</a:t>
            </a:r>
            <a:r>
              <a:rPr lang="cs-CZ" altLang="cs-CZ" sz="2400"/>
              <a:t> = 15 °C</a:t>
            </a:r>
          </a:p>
        </p:txBody>
      </p:sp>
      <p:sp>
        <p:nvSpPr>
          <p:cNvPr id="40970" name="TextovéPole 14"/>
          <p:cNvSpPr txBox="1">
            <a:spLocks noChangeArrowheads="1"/>
          </p:cNvSpPr>
          <p:nvPr/>
        </p:nvSpPr>
        <p:spPr bwMode="auto">
          <a:xfrm>
            <a:off x="714375" y="3341688"/>
            <a:ext cx="11588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t</a:t>
            </a:r>
            <a:r>
              <a:rPr lang="cs-CZ" altLang="cs-CZ" sz="2400"/>
              <a:t> = 27°C</a:t>
            </a:r>
          </a:p>
        </p:txBody>
      </p:sp>
      <p:sp>
        <p:nvSpPr>
          <p:cNvPr id="40971" name="TextovéPole 15"/>
          <p:cNvSpPr txBox="1">
            <a:spLocks noChangeArrowheads="1"/>
          </p:cNvSpPr>
          <p:nvPr/>
        </p:nvSpPr>
        <p:spPr bwMode="auto">
          <a:xfrm>
            <a:off x="4562475" y="1870075"/>
            <a:ext cx="2647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i="1"/>
              <a:t>c </a:t>
            </a:r>
            <a:r>
              <a:rPr lang="cs-CZ" altLang="cs-CZ" sz="2400"/>
              <a:t>= 4,2  kJ / ( kg. °C )</a:t>
            </a:r>
          </a:p>
        </p:txBody>
      </p:sp>
      <p:sp>
        <p:nvSpPr>
          <p:cNvPr id="40972" name="TextovéPole 16"/>
          <p:cNvSpPr txBox="1">
            <a:spLocks noChangeArrowheads="1"/>
          </p:cNvSpPr>
          <p:nvPr/>
        </p:nvSpPr>
        <p:spPr bwMode="auto">
          <a:xfrm>
            <a:off x="4562475" y="2408238"/>
            <a:ext cx="35528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i="1"/>
              <a:t>Q = m . c ( t – t </a:t>
            </a:r>
            <a:r>
              <a:rPr lang="cs-CZ" altLang="cs-CZ" sz="1600" i="1"/>
              <a:t>0</a:t>
            </a:r>
            <a:r>
              <a:rPr lang="cs-CZ" altLang="cs-CZ" sz="2400" i="1"/>
              <a:t>)</a:t>
            </a:r>
          </a:p>
          <a:p>
            <a:r>
              <a:rPr lang="cs-CZ" altLang="cs-CZ" sz="2400" i="1"/>
              <a:t>Q = (    . V ) . 4,2 . 12 </a:t>
            </a:r>
          </a:p>
          <a:p>
            <a:r>
              <a:rPr lang="cs-CZ" altLang="cs-CZ" sz="2400" i="1"/>
              <a:t>Q = </a:t>
            </a:r>
            <a:r>
              <a:rPr lang="cs-CZ" altLang="cs-CZ" sz="2400"/>
              <a:t>1000 . 128 . 50,4</a:t>
            </a:r>
          </a:p>
          <a:p>
            <a:r>
              <a:rPr lang="cs-CZ" altLang="cs-CZ" sz="2400" i="1"/>
              <a:t>Q</a:t>
            </a:r>
            <a:r>
              <a:rPr lang="cs-CZ" altLang="cs-CZ" sz="2400"/>
              <a:t> = 6 451 200 J </a:t>
            </a:r>
          </a:p>
        </p:txBody>
      </p:sp>
      <p:sp>
        <p:nvSpPr>
          <p:cNvPr id="40973" name="TextovéPole 17"/>
          <p:cNvSpPr txBox="1">
            <a:spLocks noChangeArrowheads="1"/>
          </p:cNvSpPr>
          <p:nvPr/>
        </p:nvSpPr>
        <p:spPr bwMode="auto">
          <a:xfrm>
            <a:off x="7519988" y="2022475"/>
            <a:ext cx="3486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Na ohřátí vody v bazénu je</a:t>
            </a:r>
          </a:p>
          <a:p>
            <a:r>
              <a:rPr lang="cs-CZ" altLang="cs-CZ" sz="2400"/>
              <a:t>potřeba 6, 451 200 M J.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447675" y="1589088"/>
            <a:ext cx="11599863" cy="25320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0275" y="2130425"/>
            <a:ext cx="5821363" cy="430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TextovéPole 4"/>
          <p:cNvSpPr txBox="1">
            <a:spLocks noChangeArrowheads="1"/>
          </p:cNvSpPr>
          <p:nvPr/>
        </p:nvSpPr>
        <p:spPr bwMode="auto">
          <a:xfrm>
            <a:off x="387350" y="193675"/>
            <a:ext cx="11207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Jakou tepelnou výměnu představuje obrázek? Představuje tepelnou výměnu prouděním.</a:t>
            </a:r>
          </a:p>
        </p:txBody>
      </p:sp>
      <p:sp>
        <p:nvSpPr>
          <p:cNvPr id="6" name="Obdélník 5"/>
          <p:cNvSpPr/>
          <p:nvPr/>
        </p:nvSpPr>
        <p:spPr>
          <a:xfrm>
            <a:off x="6188075" y="182563"/>
            <a:ext cx="5407025" cy="5270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41989" name="TextovéPole 6"/>
          <p:cNvSpPr txBox="1">
            <a:spLocks noChangeArrowheads="1"/>
          </p:cNvSpPr>
          <p:nvPr/>
        </p:nvSpPr>
        <p:spPr bwMode="auto">
          <a:xfrm>
            <a:off x="193675" y="885825"/>
            <a:ext cx="11060113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Dokážeš popsat princip teplovodního  ústředního topení? Proveď kontrolu kliknutím na </a:t>
            </a:r>
          </a:p>
          <a:p>
            <a:r>
              <a:rPr lang="cs-CZ" altLang="cs-CZ" sz="2400"/>
              <a:t>černý obdélník.</a:t>
            </a:r>
          </a:p>
          <a:p>
            <a:r>
              <a:rPr lang="cs-CZ" altLang="cs-CZ" sz="2400"/>
              <a:t>Voda se zahřívá v kotli. Protože má menší</a:t>
            </a:r>
          </a:p>
          <a:p>
            <a:r>
              <a:rPr lang="cs-CZ" altLang="cs-CZ" sz="2400"/>
              <a:t>hustotu stoupá nahoru. Na její místo</a:t>
            </a:r>
          </a:p>
          <a:p>
            <a:r>
              <a:rPr lang="cs-CZ" altLang="cs-CZ" sz="2400"/>
              <a:t>proudí ze spodní části radiátorů chladnější</a:t>
            </a:r>
          </a:p>
          <a:p>
            <a:r>
              <a:rPr lang="cs-CZ" altLang="cs-CZ" sz="2400"/>
              <a:t>voda, která už předala část tepla na</a:t>
            </a:r>
          </a:p>
          <a:p>
            <a:r>
              <a:rPr lang="cs-CZ" altLang="cs-CZ" sz="2400"/>
              <a:t>zahřátí místnosti. Zahřátý vzduch nad</a:t>
            </a:r>
          </a:p>
          <a:p>
            <a:r>
              <a:rPr lang="cs-CZ" altLang="cs-CZ" sz="2400"/>
              <a:t>radiátorem má menší hustotu než studený</a:t>
            </a:r>
          </a:p>
          <a:p>
            <a:r>
              <a:rPr lang="cs-CZ" altLang="cs-CZ" sz="2400"/>
              <a:t>vzduch. Proto je klesajícím studeným </a:t>
            </a:r>
          </a:p>
          <a:p>
            <a:r>
              <a:rPr lang="cs-CZ" altLang="cs-CZ" sz="2400"/>
              <a:t>vzduchem, který má větší hustotu, vytlačován</a:t>
            </a:r>
          </a:p>
          <a:p>
            <a:r>
              <a:rPr lang="cs-CZ" altLang="cs-CZ" sz="2400"/>
              <a:t>nahoru.</a:t>
            </a:r>
          </a:p>
          <a:p>
            <a:r>
              <a:rPr lang="cs-CZ" altLang="cs-CZ" sz="2400"/>
              <a:t>Zahřátý vzduch tak proudí vzhůru, kde se</a:t>
            </a:r>
          </a:p>
          <a:p>
            <a:r>
              <a:rPr lang="cs-CZ" altLang="cs-CZ" sz="2400"/>
              <a:t>ochlazuje a klesá zpět dolů. Takto se postupně</a:t>
            </a:r>
          </a:p>
          <a:p>
            <a:r>
              <a:rPr lang="cs-CZ" altLang="cs-CZ" sz="2400"/>
              <a:t>prouděním zahřeje vzduch v celé místnosti.</a:t>
            </a:r>
          </a:p>
        </p:txBody>
      </p:sp>
      <p:sp>
        <p:nvSpPr>
          <p:cNvPr id="8" name="Obdélník 7"/>
          <p:cNvSpPr/>
          <p:nvPr/>
        </p:nvSpPr>
        <p:spPr>
          <a:xfrm>
            <a:off x="184150" y="1690688"/>
            <a:ext cx="5822950" cy="48387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Beachfront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18325" y="187325"/>
            <a:ext cx="3962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Picture 2" descr="Beachfront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18325" y="3495675"/>
            <a:ext cx="3962400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Šipka: doprava 1"/>
          <p:cNvSpPr/>
          <p:nvPr/>
        </p:nvSpPr>
        <p:spPr>
          <a:xfrm>
            <a:off x="7034213" y="2962275"/>
            <a:ext cx="1190625" cy="3143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" name="Šipka: doprava 4"/>
          <p:cNvSpPr/>
          <p:nvPr/>
        </p:nvSpPr>
        <p:spPr>
          <a:xfrm>
            <a:off x="7034213" y="2581275"/>
            <a:ext cx="1190625" cy="3143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Šipka: zahnutá doprava 3"/>
          <p:cNvSpPr/>
          <p:nvPr/>
        </p:nvSpPr>
        <p:spPr>
          <a:xfrm rot="14424934">
            <a:off x="9338469" y="2172494"/>
            <a:ext cx="428625" cy="1433513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Šipka: zahnutá doprava 6"/>
          <p:cNvSpPr/>
          <p:nvPr/>
        </p:nvSpPr>
        <p:spPr>
          <a:xfrm rot="14424934">
            <a:off x="9146381" y="1862932"/>
            <a:ext cx="428625" cy="1433512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Šipka: zahnutá doprava 7"/>
          <p:cNvSpPr/>
          <p:nvPr/>
        </p:nvSpPr>
        <p:spPr>
          <a:xfrm rot="17479093" flipV="1">
            <a:off x="7058025" y="5332413"/>
            <a:ext cx="569913" cy="1849437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Šipka: zahnutá doprava 8"/>
          <p:cNvSpPr/>
          <p:nvPr/>
        </p:nvSpPr>
        <p:spPr>
          <a:xfrm rot="17190878" flipV="1">
            <a:off x="7153276" y="4899025"/>
            <a:ext cx="569912" cy="1849437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Šipka: doleva 5"/>
          <p:cNvSpPr/>
          <p:nvPr/>
        </p:nvSpPr>
        <p:spPr>
          <a:xfrm>
            <a:off x="8753475" y="5724525"/>
            <a:ext cx="1274763" cy="3778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Šipka: doleva 10"/>
          <p:cNvSpPr/>
          <p:nvPr/>
        </p:nvSpPr>
        <p:spPr>
          <a:xfrm>
            <a:off x="8823325" y="6170613"/>
            <a:ext cx="1274763" cy="3778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3020" name="TextovéPole 9"/>
          <p:cNvSpPr txBox="1">
            <a:spLocks noChangeArrowheads="1"/>
          </p:cNvSpPr>
          <p:nvPr/>
        </p:nvSpPr>
        <p:spPr bwMode="auto">
          <a:xfrm flipH="1">
            <a:off x="203200" y="187325"/>
            <a:ext cx="67151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Jak vzniká vítr? Vzniká nerovnoměrným zahřívání</a:t>
            </a:r>
          </a:p>
          <a:p>
            <a:r>
              <a:rPr lang="cs-CZ" altLang="cs-CZ" sz="2400"/>
              <a:t>                            povrchu Země prouděním vzduchu.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170113" y="187325"/>
            <a:ext cx="4489450" cy="9572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?</a:t>
            </a:r>
          </a:p>
        </p:txBody>
      </p:sp>
      <p:sp>
        <p:nvSpPr>
          <p:cNvPr id="43022" name="TextovéPole 12"/>
          <p:cNvSpPr txBox="1">
            <a:spLocks noChangeArrowheads="1"/>
          </p:cNvSpPr>
          <p:nvPr/>
        </p:nvSpPr>
        <p:spPr bwMode="auto">
          <a:xfrm>
            <a:off x="11156950" y="1930400"/>
            <a:ext cx="7778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8000"/>
              <a:t>A</a:t>
            </a:r>
          </a:p>
        </p:txBody>
      </p:sp>
      <p:sp>
        <p:nvSpPr>
          <p:cNvPr id="43023" name="TextovéPole 14"/>
          <p:cNvSpPr txBox="1">
            <a:spLocks noChangeArrowheads="1"/>
          </p:cNvSpPr>
          <p:nvPr/>
        </p:nvSpPr>
        <p:spPr bwMode="auto">
          <a:xfrm>
            <a:off x="11155363" y="4994275"/>
            <a:ext cx="74295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8000"/>
              <a:t>B</a:t>
            </a:r>
          </a:p>
        </p:txBody>
      </p:sp>
      <p:sp>
        <p:nvSpPr>
          <p:cNvPr id="43024" name="TextovéPole 13"/>
          <p:cNvSpPr txBox="1">
            <a:spLocks noChangeArrowheads="1"/>
          </p:cNvSpPr>
          <p:nvPr/>
        </p:nvSpPr>
        <p:spPr bwMode="auto">
          <a:xfrm>
            <a:off x="203200" y="1346200"/>
            <a:ext cx="6415088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 smtClean="0"/>
              <a:t>Popiš, </a:t>
            </a:r>
            <a:r>
              <a:rPr lang="cs-CZ" altLang="cs-CZ" sz="2400" dirty="0"/>
              <a:t>co představují </a:t>
            </a:r>
            <a:r>
              <a:rPr lang="cs-CZ" altLang="cs-CZ" sz="2400" dirty="0" smtClean="0"/>
              <a:t>obrázky.</a:t>
            </a:r>
            <a:endParaRPr lang="cs-CZ" altLang="cs-CZ" sz="2400" dirty="0"/>
          </a:p>
          <a:p>
            <a:r>
              <a:rPr lang="cs-CZ" altLang="cs-CZ" sz="2400" dirty="0"/>
              <a:t>Nad zahřátým pobřežím je vzduch teplejší než nad</a:t>
            </a:r>
          </a:p>
          <a:p>
            <a:r>
              <a:rPr lang="cs-CZ" altLang="cs-CZ" sz="2400" dirty="0"/>
              <a:t> vodou. Proto stoupá vzhůru a na jeho místo</a:t>
            </a:r>
          </a:p>
          <a:p>
            <a:r>
              <a:rPr lang="cs-CZ" altLang="cs-CZ" sz="2400" dirty="0"/>
              <a:t>proudí chladnější vzduch od vody. Vítr vane od</a:t>
            </a:r>
          </a:p>
          <a:p>
            <a:r>
              <a:rPr lang="cs-CZ" altLang="cs-CZ" sz="2400" dirty="0"/>
              <a:t>vody.</a:t>
            </a:r>
          </a:p>
          <a:p>
            <a:r>
              <a:rPr lang="cs-CZ" altLang="cs-CZ" sz="2400" dirty="0"/>
              <a:t>V noci se obrátí směr větru od pobřeží k vodě.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03200" y="1782763"/>
            <a:ext cx="6456363" cy="23082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B9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Vehicle Radiator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99163" y="4024313"/>
            <a:ext cx="1497012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4" descr="Groom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82100" y="3151188"/>
            <a:ext cx="8286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2" descr="Vehicle Radiator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74288" y="4024313"/>
            <a:ext cx="149542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4" descr="Groom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6538" y="3151188"/>
            <a:ext cx="82867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" name="Přímá spojnice se šipkou 2"/>
          <p:cNvCxnSpPr/>
          <p:nvPr/>
        </p:nvCxnSpPr>
        <p:spPr>
          <a:xfrm>
            <a:off x="9677400" y="6243638"/>
            <a:ext cx="1655763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39" name="TextovéPole 5"/>
          <p:cNvSpPr txBox="1">
            <a:spLocks noChangeArrowheads="1"/>
          </p:cNvSpPr>
          <p:nvPr/>
        </p:nvSpPr>
        <p:spPr bwMode="auto">
          <a:xfrm>
            <a:off x="9982200" y="5702300"/>
            <a:ext cx="9398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80 cm</a:t>
            </a:r>
          </a:p>
        </p:txBody>
      </p:sp>
      <p:cxnSp>
        <p:nvCxnSpPr>
          <p:cNvPr id="8" name="Přímá spojnice se šipkou 7"/>
          <p:cNvCxnSpPr>
            <a:cxnSpLocks/>
          </p:cNvCxnSpPr>
          <p:nvPr/>
        </p:nvCxnSpPr>
        <p:spPr>
          <a:xfrm>
            <a:off x="2012950" y="6162675"/>
            <a:ext cx="4978400" cy="0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41" name="TextovéPole 9"/>
          <p:cNvSpPr txBox="1">
            <a:spLocks noChangeArrowheads="1"/>
          </p:cNvSpPr>
          <p:nvPr/>
        </p:nvSpPr>
        <p:spPr bwMode="auto">
          <a:xfrm>
            <a:off x="3887788" y="5588000"/>
            <a:ext cx="8874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2,5 m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442913" y="4414838"/>
            <a:ext cx="481012" cy="708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4000"/>
              <a:t>A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8378825" y="4414838"/>
            <a:ext cx="463550" cy="708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4000"/>
              <a:t>B</a:t>
            </a:r>
          </a:p>
        </p:txBody>
      </p:sp>
      <p:sp>
        <p:nvSpPr>
          <p:cNvPr id="44044" name="TextovéPole 11"/>
          <p:cNvSpPr txBox="1">
            <a:spLocks noChangeArrowheads="1"/>
          </p:cNvSpPr>
          <p:nvPr/>
        </p:nvSpPr>
        <p:spPr bwMode="auto">
          <a:xfrm>
            <a:off x="442913" y="498475"/>
            <a:ext cx="109791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Klikni na </a:t>
            </a:r>
            <a:r>
              <a:rPr lang="cs-CZ" altLang="cs-CZ" sz="2400" dirty="0" smtClean="0"/>
              <a:t>variantu, </a:t>
            </a:r>
            <a:r>
              <a:rPr lang="cs-CZ" altLang="cs-CZ" sz="2400" dirty="0"/>
              <a:t>ve které je zvýšení teploty osoby  při pohlcení tepelného záření vyšší.</a:t>
            </a:r>
          </a:p>
          <a:p>
            <a:r>
              <a:rPr lang="cs-CZ" altLang="cs-CZ" sz="2400" dirty="0"/>
              <a:t>Správné řešení se zabarví zeleně,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 rot="778244">
            <a:off x="3971453" y="3536305"/>
            <a:ext cx="830978" cy="290719"/>
          </a:xfrm>
          <a:custGeom>
            <a:avLst/>
            <a:gdLst>
              <a:gd name="connsiteX0" fmla="*/ 0 w 830978"/>
              <a:gd name="connsiteY0" fmla="*/ 0 h 290719"/>
              <a:gd name="connsiteX1" fmla="*/ 830978 w 830978"/>
              <a:gd name="connsiteY1" fmla="*/ 0 h 290719"/>
              <a:gd name="connsiteX2" fmla="*/ 830978 w 830978"/>
              <a:gd name="connsiteY2" fmla="*/ 290719 h 290719"/>
              <a:gd name="connsiteX3" fmla="*/ 0 w 830978"/>
              <a:gd name="connsiteY3" fmla="*/ 290719 h 290719"/>
              <a:gd name="connsiteX4" fmla="*/ 0 w 830978"/>
              <a:gd name="connsiteY4" fmla="*/ 0 h 290719"/>
              <a:gd name="connsiteX0" fmla="*/ 0 w 830978"/>
              <a:gd name="connsiteY0" fmla="*/ 0 h 290719"/>
              <a:gd name="connsiteX1" fmla="*/ 474137 w 830978"/>
              <a:gd name="connsiteY1" fmla="*/ 596 h 290719"/>
              <a:gd name="connsiteX2" fmla="*/ 830978 w 830978"/>
              <a:gd name="connsiteY2" fmla="*/ 290719 h 290719"/>
              <a:gd name="connsiteX3" fmla="*/ 0 w 830978"/>
              <a:gd name="connsiteY3" fmla="*/ 290719 h 290719"/>
              <a:gd name="connsiteX4" fmla="*/ 0 w 830978"/>
              <a:gd name="connsiteY4" fmla="*/ 0 h 290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0978" h="290719">
                <a:moveTo>
                  <a:pt x="0" y="0"/>
                </a:moveTo>
                <a:lnTo>
                  <a:pt x="474137" y="596"/>
                </a:lnTo>
                <a:lnTo>
                  <a:pt x="830978" y="290719"/>
                </a:lnTo>
                <a:lnTo>
                  <a:pt x="0" y="29071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rgbClr val="FF0000">
                  <a:alpha val="63000"/>
                  <a:lumMod val="99000"/>
                  <a:lumOff val="1000"/>
                </a:srgb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846263" y="3098800"/>
            <a:ext cx="958850" cy="347663"/>
          </a:xfrm>
          <a:prstGeom prst="rect">
            <a:avLst/>
          </a:prstGeom>
          <a:gradFill>
            <a:gsLst>
              <a:gs pos="0">
                <a:srgbClr val="FF0000">
                  <a:alpha val="63000"/>
                  <a:lumMod val="99000"/>
                  <a:lumOff val="1000"/>
                </a:srgb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" name="Tvar L 4"/>
          <p:cNvSpPr/>
          <p:nvPr/>
        </p:nvSpPr>
        <p:spPr>
          <a:xfrm flipH="1">
            <a:off x="1608138" y="5467350"/>
            <a:ext cx="1589087" cy="636588"/>
          </a:xfrm>
          <a:prstGeom prst="corner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2538413" y="2678113"/>
            <a:ext cx="1516062" cy="2789237"/>
          </a:xfrm>
          <a:prstGeom prst="rect">
            <a:avLst/>
          </a:prstGeom>
          <a:gradFill>
            <a:gsLst>
              <a:gs pos="0">
                <a:srgbClr val="FF0000"/>
              </a:gs>
              <a:gs pos="77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 rot="19432278">
            <a:off x="5255795" y="2913622"/>
            <a:ext cx="257453" cy="3409025"/>
          </a:xfrm>
          <a:prstGeom prst="rect">
            <a:avLst/>
          </a:prstGeom>
          <a:gradFill>
            <a:gsLst>
              <a:gs pos="50000">
                <a:srgbClr val="FF0000">
                  <a:alpha val="63000"/>
                  <a:lumMod val="99000"/>
                  <a:lumOff val="1000"/>
                </a:srgbClr>
              </a:gs>
              <a:gs pos="10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Tvar L 3"/>
          <p:cNvSpPr/>
          <p:nvPr/>
        </p:nvSpPr>
        <p:spPr>
          <a:xfrm>
            <a:off x="3541713" y="5467350"/>
            <a:ext cx="2951162" cy="636588"/>
          </a:xfrm>
          <a:prstGeom prst="corner">
            <a:avLst/>
          </a:prstGeom>
          <a:gradFill flip="none" rotWithShape="1">
            <a:gsLst>
              <a:gs pos="5000">
                <a:srgbClr val="FF0000"/>
              </a:gs>
              <a:gs pos="88000">
                <a:schemeClr val="accent1">
                  <a:lumMod val="40000"/>
                  <a:lumOff val="60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9" name="Šipka: doleva 8"/>
          <p:cNvSpPr/>
          <p:nvPr/>
        </p:nvSpPr>
        <p:spPr>
          <a:xfrm rot="19665546">
            <a:off x="4565650" y="2806700"/>
            <a:ext cx="1984375" cy="466725"/>
          </a:xfrm>
          <a:prstGeom prst="lef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Šipka: doleva 9"/>
          <p:cNvSpPr/>
          <p:nvPr/>
        </p:nvSpPr>
        <p:spPr>
          <a:xfrm rot="19665546">
            <a:off x="4876800" y="3187700"/>
            <a:ext cx="1984375" cy="466725"/>
          </a:xfrm>
          <a:prstGeom prst="lef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Šipka: doleva 10"/>
          <p:cNvSpPr/>
          <p:nvPr/>
        </p:nvSpPr>
        <p:spPr>
          <a:xfrm rot="19665546">
            <a:off x="5187950" y="3571875"/>
            <a:ext cx="1985963" cy="466725"/>
          </a:xfrm>
          <a:prstGeom prst="lef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Šipka: doleva 11"/>
          <p:cNvSpPr/>
          <p:nvPr/>
        </p:nvSpPr>
        <p:spPr>
          <a:xfrm rot="19665546">
            <a:off x="5500688" y="3990975"/>
            <a:ext cx="1985962" cy="466725"/>
          </a:xfrm>
          <a:prstGeom prst="lef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Šipka: doleva 12"/>
          <p:cNvSpPr/>
          <p:nvPr/>
        </p:nvSpPr>
        <p:spPr>
          <a:xfrm rot="19665546">
            <a:off x="5740400" y="4432300"/>
            <a:ext cx="1984375" cy="466725"/>
          </a:xfrm>
          <a:prstGeom prst="lef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Šipka: doleva 13"/>
          <p:cNvSpPr/>
          <p:nvPr/>
        </p:nvSpPr>
        <p:spPr>
          <a:xfrm rot="19665546">
            <a:off x="6053138" y="4811713"/>
            <a:ext cx="1984375" cy="466725"/>
          </a:xfrm>
          <a:prstGeom prst="leftArrow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5074" name="TextovéPole 14"/>
          <p:cNvSpPr txBox="1">
            <a:spLocks noChangeArrowheads="1"/>
          </p:cNvSpPr>
          <p:nvPr/>
        </p:nvSpPr>
        <p:spPr bwMode="auto">
          <a:xfrm>
            <a:off x="363538" y="2851150"/>
            <a:ext cx="13001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Odběr teplé vody</a:t>
            </a:r>
          </a:p>
        </p:txBody>
      </p:sp>
      <p:sp>
        <p:nvSpPr>
          <p:cNvPr id="45075" name="TextovéPole 15"/>
          <p:cNvSpPr txBox="1">
            <a:spLocks noChangeArrowheads="1"/>
          </p:cNvSpPr>
          <p:nvPr/>
        </p:nvSpPr>
        <p:spPr bwMode="auto">
          <a:xfrm>
            <a:off x="192088" y="5403850"/>
            <a:ext cx="20970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Přívod studené vody</a:t>
            </a:r>
          </a:p>
        </p:txBody>
      </p:sp>
      <p:sp>
        <p:nvSpPr>
          <p:cNvPr id="45076" name="TextovéPole 16"/>
          <p:cNvSpPr txBox="1">
            <a:spLocks noChangeArrowheads="1"/>
          </p:cNvSpPr>
          <p:nvPr/>
        </p:nvSpPr>
        <p:spPr bwMode="auto">
          <a:xfrm>
            <a:off x="6834188" y="5588000"/>
            <a:ext cx="950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kolektor</a:t>
            </a:r>
          </a:p>
        </p:txBody>
      </p:sp>
      <p:sp>
        <p:nvSpPr>
          <p:cNvPr id="45077" name="TextovéPole 17"/>
          <p:cNvSpPr txBox="1">
            <a:spLocks noChangeArrowheads="1"/>
          </p:cNvSpPr>
          <p:nvPr/>
        </p:nvSpPr>
        <p:spPr bwMode="auto">
          <a:xfrm flipH="1">
            <a:off x="409575" y="277813"/>
            <a:ext cx="108918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Co je na obrázku?  Jednoduchý sluneční ohřívač vody.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2805113" y="269875"/>
            <a:ext cx="4340225" cy="48418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2538413" y="2179638"/>
            <a:ext cx="1516062" cy="4984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5080" name="TextovéPole 20"/>
          <p:cNvSpPr txBox="1">
            <a:spLocks noChangeArrowheads="1"/>
          </p:cNvSpPr>
          <p:nvPr/>
        </p:nvSpPr>
        <p:spPr bwMode="auto">
          <a:xfrm>
            <a:off x="7246938" y="115888"/>
            <a:ext cx="49450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Členské státy EU se dohodly, že</a:t>
            </a:r>
          </a:p>
          <a:p>
            <a:r>
              <a:rPr lang="cs-CZ" altLang="cs-CZ" sz="2400"/>
              <a:t>v roce 2020 má být 20 %</a:t>
            </a:r>
          </a:p>
          <a:p>
            <a:r>
              <a:rPr lang="cs-CZ" altLang="cs-CZ" sz="2400"/>
              <a:t>energie vyráběno z obnovitelných </a:t>
            </a:r>
          </a:p>
          <a:p>
            <a:r>
              <a:rPr lang="cs-CZ" altLang="cs-CZ" sz="2400"/>
              <a:t>zdrojů. Napiš alespoň 4 z těchto</a:t>
            </a:r>
          </a:p>
          <a:p>
            <a:r>
              <a:rPr lang="cs-CZ" altLang="cs-CZ" sz="2400"/>
              <a:t>obnovitelných zdrojů. Proveď kontrolu</a:t>
            </a:r>
          </a:p>
          <a:p>
            <a:r>
              <a:rPr lang="cs-CZ" altLang="cs-CZ" sz="2400"/>
              <a:t>kliknutím na černý obdélník.</a:t>
            </a:r>
          </a:p>
        </p:txBody>
      </p:sp>
      <p:sp>
        <p:nvSpPr>
          <p:cNvPr id="45081" name="TextovéPole 21"/>
          <p:cNvSpPr txBox="1">
            <a:spLocks noChangeArrowheads="1"/>
          </p:cNvSpPr>
          <p:nvPr/>
        </p:nvSpPr>
        <p:spPr bwMode="auto">
          <a:xfrm>
            <a:off x="8085138" y="2851150"/>
            <a:ext cx="3776662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využití slunečního záření</a:t>
            </a:r>
          </a:p>
          <a:p>
            <a:r>
              <a:rPr lang="cs-CZ" altLang="cs-CZ" sz="2400"/>
              <a:t>využití bioplynu</a:t>
            </a:r>
          </a:p>
          <a:p>
            <a:r>
              <a:rPr lang="cs-CZ" altLang="cs-CZ" sz="2400"/>
              <a:t>výstavba malých vodních</a:t>
            </a:r>
          </a:p>
          <a:p>
            <a:r>
              <a:rPr lang="cs-CZ" altLang="cs-CZ" sz="2400"/>
              <a:t>elektráren</a:t>
            </a:r>
          </a:p>
          <a:p>
            <a:r>
              <a:rPr lang="cs-CZ" altLang="cs-CZ" sz="2400"/>
              <a:t>výstavba větrných elektráren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8008938" y="2693988"/>
            <a:ext cx="3979862" cy="25987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9" grpId="0" animBg="1"/>
      <p:bldP spid="2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ovéPole 1"/>
          <p:cNvSpPr txBox="1">
            <a:spLocks noChangeArrowheads="1"/>
          </p:cNvSpPr>
          <p:nvPr/>
        </p:nvSpPr>
        <p:spPr bwMode="auto">
          <a:xfrm>
            <a:off x="544513" y="314325"/>
            <a:ext cx="1094263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Opiš si text a doplň ho. Proveď kontrolu kliknutím na černý obdélník.</a:t>
            </a:r>
          </a:p>
          <a:p>
            <a:endParaRPr lang="cs-CZ" altLang="cs-CZ" sz="2400"/>
          </a:p>
          <a:p>
            <a:r>
              <a:rPr lang="cs-CZ" altLang="cs-CZ" sz="2400"/>
              <a:t>Tání  je změna skupenství…………………………….na………………………….Probíhá při………………</a:t>
            </a:r>
          </a:p>
          <a:p>
            <a:r>
              <a:rPr lang="cs-CZ" altLang="cs-CZ" sz="2400"/>
              <a:t>…………………</a:t>
            </a:r>
          </a:p>
          <a:p>
            <a:endParaRPr lang="cs-CZ" altLang="cs-CZ" sz="2400"/>
          </a:p>
          <a:p>
            <a:r>
              <a:rPr lang="cs-CZ" altLang="cs-CZ" sz="2400"/>
              <a:t>Tání závisí na………………………………. a na………………………………………….</a:t>
            </a:r>
          </a:p>
        </p:txBody>
      </p:sp>
      <p:sp>
        <p:nvSpPr>
          <p:cNvPr id="46083" name="TextovéPole 2"/>
          <p:cNvSpPr txBox="1">
            <a:spLocks noChangeArrowheads="1"/>
          </p:cNvSpPr>
          <p:nvPr/>
        </p:nvSpPr>
        <p:spPr bwMode="auto">
          <a:xfrm>
            <a:off x="544513" y="3081338"/>
            <a:ext cx="108712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 Proveď kontrolu kliknutím na černý obdélník.</a:t>
            </a:r>
          </a:p>
          <a:p>
            <a:endParaRPr lang="cs-CZ" altLang="cs-CZ" sz="2400"/>
          </a:p>
          <a:p>
            <a:r>
              <a:rPr lang="cs-CZ" altLang="cs-CZ" sz="2400"/>
              <a:t>Tání  je změna skupenství </a:t>
            </a:r>
            <a:r>
              <a:rPr lang="cs-CZ" altLang="cs-CZ" sz="2400">
                <a:solidFill>
                  <a:srgbClr val="FF0000"/>
                </a:solidFill>
              </a:rPr>
              <a:t>z pevného</a:t>
            </a:r>
            <a:r>
              <a:rPr lang="cs-CZ" altLang="cs-CZ" sz="2400"/>
              <a:t>…na </a:t>
            </a:r>
            <a:r>
              <a:rPr lang="cs-CZ" altLang="cs-CZ" sz="2400">
                <a:solidFill>
                  <a:srgbClr val="FF0000"/>
                </a:solidFill>
              </a:rPr>
              <a:t>kapalné</a:t>
            </a:r>
            <a:r>
              <a:rPr lang="cs-CZ" altLang="cs-CZ" sz="2400"/>
              <a:t>. Probíhá při </a:t>
            </a:r>
            <a:r>
              <a:rPr lang="cs-CZ" altLang="cs-CZ" sz="2400">
                <a:solidFill>
                  <a:srgbClr val="FF0000"/>
                </a:solidFill>
              </a:rPr>
              <a:t>teplotě tání</a:t>
            </a:r>
            <a:r>
              <a:rPr lang="cs-CZ" altLang="cs-CZ" sz="2400"/>
              <a:t>…</a:t>
            </a:r>
          </a:p>
          <a:p>
            <a:endParaRPr lang="cs-CZ" altLang="cs-CZ" sz="2400"/>
          </a:p>
          <a:p>
            <a:endParaRPr lang="cs-CZ" altLang="cs-CZ" sz="2400"/>
          </a:p>
          <a:p>
            <a:r>
              <a:rPr lang="cs-CZ" altLang="cs-CZ" sz="2400"/>
              <a:t>Tání závisí na………………………………. a na…</a:t>
            </a:r>
            <a:r>
              <a:rPr lang="cs-CZ" altLang="cs-CZ" sz="2400">
                <a:solidFill>
                  <a:srgbClr val="FF0000"/>
                </a:solidFill>
              </a:rPr>
              <a:t>tlaku</a:t>
            </a:r>
            <a:r>
              <a:rPr lang="cs-CZ" altLang="cs-CZ" sz="2400"/>
              <a:t>…</a:t>
            </a:r>
          </a:p>
        </p:txBody>
      </p:sp>
      <p:sp>
        <p:nvSpPr>
          <p:cNvPr id="46084" name="TextovéPole 4"/>
          <p:cNvSpPr txBox="1">
            <a:spLocks noChangeArrowheads="1"/>
          </p:cNvSpPr>
          <p:nvPr/>
        </p:nvSpPr>
        <p:spPr bwMode="auto">
          <a:xfrm flipH="1">
            <a:off x="2779713" y="4738688"/>
            <a:ext cx="21621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druhu látky</a:t>
            </a:r>
          </a:p>
        </p:txBody>
      </p:sp>
      <p:sp>
        <p:nvSpPr>
          <p:cNvPr id="6" name="Obdélník 5"/>
          <p:cNvSpPr/>
          <p:nvPr/>
        </p:nvSpPr>
        <p:spPr>
          <a:xfrm>
            <a:off x="387350" y="3582988"/>
            <a:ext cx="11185525" cy="19589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ovéPole 4"/>
          <p:cNvSpPr txBox="1">
            <a:spLocks noChangeArrowheads="1"/>
          </p:cNvSpPr>
          <p:nvPr/>
        </p:nvSpPr>
        <p:spPr bwMode="auto">
          <a:xfrm flipH="1">
            <a:off x="219075" y="71438"/>
            <a:ext cx="11366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Opiš si tabulku a doplň teploty tání. Proveď kontrolu kliknutím na černý obdélník.</a:t>
            </a:r>
          </a:p>
        </p:txBody>
      </p:sp>
      <p:graphicFrame>
        <p:nvGraphicFramePr>
          <p:cNvPr id="6" name="Tabulka 6"/>
          <p:cNvGraphicFramePr>
            <a:graphicFrameLocks noGrp="1"/>
          </p:cNvGraphicFramePr>
          <p:nvPr/>
        </p:nvGraphicFramePr>
        <p:xfrm>
          <a:off x="487363" y="773113"/>
          <a:ext cx="8128000" cy="329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80" marB="45680"/>
                </a:tc>
              </a:tr>
            </a:tbl>
          </a:graphicData>
        </a:graphic>
      </p:graphicFrame>
      <p:sp>
        <p:nvSpPr>
          <p:cNvPr id="47139" name="TextovéPole 6"/>
          <p:cNvSpPr txBox="1">
            <a:spLocks noChangeArrowheads="1"/>
          </p:cNvSpPr>
          <p:nvPr/>
        </p:nvSpPr>
        <p:spPr bwMode="auto">
          <a:xfrm>
            <a:off x="2292350" y="773113"/>
            <a:ext cx="11604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chemeClr val="bg1"/>
                </a:solidFill>
              </a:rPr>
              <a:t>látka</a:t>
            </a:r>
          </a:p>
        </p:txBody>
      </p:sp>
      <p:sp>
        <p:nvSpPr>
          <p:cNvPr id="47140" name="TextovéPole 7"/>
          <p:cNvSpPr txBox="1">
            <a:spLocks noChangeArrowheads="1"/>
          </p:cNvSpPr>
          <p:nvPr/>
        </p:nvSpPr>
        <p:spPr bwMode="auto">
          <a:xfrm flipH="1">
            <a:off x="4865688" y="771525"/>
            <a:ext cx="178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chemeClr val="bg1"/>
                </a:solidFill>
              </a:rPr>
              <a:t>Teplota tání</a:t>
            </a:r>
          </a:p>
        </p:txBody>
      </p:sp>
      <p:sp>
        <p:nvSpPr>
          <p:cNvPr id="47141" name="TextovéPole 8"/>
          <p:cNvSpPr txBox="1">
            <a:spLocks noChangeArrowheads="1"/>
          </p:cNvSpPr>
          <p:nvPr/>
        </p:nvSpPr>
        <p:spPr bwMode="auto">
          <a:xfrm>
            <a:off x="1947863" y="1130300"/>
            <a:ext cx="760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železo</a:t>
            </a:r>
          </a:p>
        </p:txBody>
      </p:sp>
      <p:sp>
        <p:nvSpPr>
          <p:cNvPr id="47142" name="TextovéPole 10"/>
          <p:cNvSpPr txBox="1">
            <a:spLocks noChangeArrowheads="1"/>
          </p:cNvSpPr>
          <p:nvPr/>
        </p:nvSpPr>
        <p:spPr bwMode="auto">
          <a:xfrm flipH="1">
            <a:off x="1931988" y="1497013"/>
            <a:ext cx="1152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olovo</a:t>
            </a:r>
          </a:p>
        </p:txBody>
      </p:sp>
      <p:sp>
        <p:nvSpPr>
          <p:cNvPr id="47143" name="TextovéPole 11"/>
          <p:cNvSpPr txBox="1">
            <a:spLocks noChangeArrowheads="1"/>
          </p:cNvSpPr>
          <p:nvPr/>
        </p:nvSpPr>
        <p:spPr bwMode="auto">
          <a:xfrm>
            <a:off x="1966913" y="1927225"/>
            <a:ext cx="6905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hliník</a:t>
            </a:r>
          </a:p>
        </p:txBody>
      </p:sp>
      <p:sp>
        <p:nvSpPr>
          <p:cNvPr id="47144" name="TextovéPole 12"/>
          <p:cNvSpPr txBox="1">
            <a:spLocks noChangeArrowheads="1"/>
          </p:cNvSpPr>
          <p:nvPr/>
        </p:nvSpPr>
        <p:spPr bwMode="auto">
          <a:xfrm flipH="1">
            <a:off x="1966913" y="2252663"/>
            <a:ext cx="1152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stříbro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487363" y="2955925"/>
            <a:ext cx="8128000" cy="1108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17" name="Tabulka 6"/>
          <p:cNvGraphicFramePr>
            <a:graphicFrameLocks noGrp="1"/>
          </p:cNvGraphicFramePr>
          <p:nvPr/>
        </p:nvGraphicFramePr>
        <p:xfrm>
          <a:off x="487363" y="3163888"/>
          <a:ext cx="8128000" cy="329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T="45680" marB="45680"/>
                </a:tc>
              </a:tr>
              <a:tr h="365654"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80" marB="45680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T="45680" marB="45680"/>
                </a:tc>
              </a:tr>
            </a:tbl>
          </a:graphicData>
        </a:graphic>
      </p:graphicFrame>
      <p:sp>
        <p:nvSpPr>
          <p:cNvPr id="47178" name="TextovéPole 17"/>
          <p:cNvSpPr txBox="1">
            <a:spLocks noChangeArrowheads="1"/>
          </p:cNvSpPr>
          <p:nvPr/>
        </p:nvSpPr>
        <p:spPr bwMode="auto">
          <a:xfrm>
            <a:off x="2292350" y="3163888"/>
            <a:ext cx="11604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chemeClr val="bg1"/>
                </a:solidFill>
              </a:rPr>
              <a:t>látka</a:t>
            </a:r>
          </a:p>
        </p:txBody>
      </p:sp>
      <p:sp>
        <p:nvSpPr>
          <p:cNvPr id="47179" name="TextovéPole 18"/>
          <p:cNvSpPr txBox="1">
            <a:spLocks noChangeArrowheads="1"/>
          </p:cNvSpPr>
          <p:nvPr/>
        </p:nvSpPr>
        <p:spPr bwMode="auto">
          <a:xfrm flipH="1">
            <a:off x="4865688" y="3162300"/>
            <a:ext cx="178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chemeClr val="bg1"/>
                </a:solidFill>
              </a:rPr>
              <a:t>Teplota tání</a:t>
            </a:r>
          </a:p>
        </p:txBody>
      </p:sp>
      <p:sp>
        <p:nvSpPr>
          <p:cNvPr id="47180" name="TextovéPole 19"/>
          <p:cNvSpPr txBox="1">
            <a:spLocks noChangeArrowheads="1"/>
          </p:cNvSpPr>
          <p:nvPr/>
        </p:nvSpPr>
        <p:spPr bwMode="auto">
          <a:xfrm>
            <a:off x="1931988" y="3517900"/>
            <a:ext cx="4198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železo                                                   1540 °C</a:t>
            </a:r>
          </a:p>
        </p:txBody>
      </p:sp>
      <p:sp>
        <p:nvSpPr>
          <p:cNvPr id="47181" name="TextovéPole 21"/>
          <p:cNvSpPr txBox="1">
            <a:spLocks noChangeArrowheads="1"/>
          </p:cNvSpPr>
          <p:nvPr/>
        </p:nvSpPr>
        <p:spPr bwMode="auto">
          <a:xfrm flipH="1">
            <a:off x="1966913" y="3895725"/>
            <a:ext cx="4992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olovo                                                     328 °C</a:t>
            </a:r>
          </a:p>
        </p:txBody>
      </p:sp>
      <p:sp>
        <p:nvSpPr>
          <p:cNvPr id="47182" name="TextovéPole 22"/>
          <p:cNvSpPr txBox="1">
            <a:spLocks noChangeArrowheads="1"/>
          </p:cNvSpPr>
          <p:nvPr/>
        </p:nvSpPr>
        <p:spPr bwMode="auto">
          <a:xfrm>
            <a:off x="1946275" y="4305300"/>
            <a:ext cx="41767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hliník                                                      660 °C</a:t>
            </a:r>
          </a:p>
        </p:txBody>
      </p:sp>
      <p:sp>
        <p:nvSpPr>
          <p:cNvPr id="47183" name="TextovéPole 23"/>
          <p:cNvSpPr txBox="1">
            <a:spLocks noChangeArrowheads="1"/>
          </p:cNvSpPr>
          <p:nvPr/>
        </p:nvSpPr>
        <p:spPr bwMode="auto">
          <a:xfrm flipH="1">
            <a:off x="1931988" y="4613275"/>
            <a:ext cx="5232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stříbro                                                    960 °C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487363" y="5346700"/>
            <a:ext cx="8128000" cy="1108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19075" y="3044825"/>
            <a:ext cx="8396288" cy="245903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  <p:pic>
        <p:nvPicPr>
          <p:cNvPr id="47186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33141">
            <a:off x="8066088" y="835025"/>
            <a:ext cx="3479800" cy="578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566738" y="2276475"/>
            <a:ext cx="4959350" cy="1847850"/>
          </a:xfrm>
          <a:custGeom>
            <a:avLst/>
            <a:gdLst>
              <a:gd name="connsiteX0" fmla="*/ 0 w 4959627"/>
              <a:gd name="connsiteY0" fmla="*/ 0 h 1570383"/>
              <a:gd name="connsiteX1" fmla="*/ 4959627 w 4959627"/>
              <a:gd name="connsiteY1" fmla="*/ 0 h 1570383"/>
              <a:gd name="connsiteX2" fmla="*/ 4959627 w 4959627"/>
              <a:gd name="connsiteY2" fmla="*/ 1570383 h 1570383"/>
              <a:gd name="connsiteX3" fmla="*/ 0 w 4959627"/>
              <a:gd name="connsiteY3" fmla="*/ 1570383 h 1570383"/>
              <a:gd name="connsiteX4" fmla="*/ 0 w 4959627"/>
              <a:gd name="connsiteY4" fmla="*/ 0 h 1570383"/>
              <a:gd name="connsiteX0" fmla="*/ 0 w 4959627"/>
              <a:gd name="connsiteY0" fmla="*/ 278296 h 1848679"/>
              <a:gd name="connsiteX1" fmla="*/ 1381541 w 4959627"/>
              <a:gd name="connsiteY1" fmla="*/ 0 h 1848679"/>
              <a:gd name="connsiteX2" fmla="*/ 4959627 w 4959627"/>
              <a:gd name="connsiteY2" fmla="*/ 278296 h 1848679"/>
              <a:gd name="connsiteX3" fmla="*/ 4959627 w 4959627"/>
              <a:gd name="connsiteY3" fmla="*/ 1848679 h 1848679"/>
              <a:gd name="connsiteX4" fmla="*/ 0 w 4959627"/>
              <a:gd name="connsiteY4" fmla="*/ 1848679 h 1848679"/>
              <a:gd name="connsiteX5" fmla="*/ 0 w 4959627"/>
              <a:gd name="connsiteY5" fmla="*/ 278296 h 1848679"/>
              <a:gd name="connsiteX0" fmla="*/ 0 w 4959627"/>
              <a:gd name="connsiteY0" fmla="*/ 278296 h 1848679"/>
              <a:gd name="connsiteX1" fmla="*/ 1381541 w 4959627"/>
              <a:gd name="connsiteY1" fmla="*/ 0 h 1848679"/>
              <a:gd name="connsiteX2" fmla="*/ 3458819 w 4959627"/>
              <a:gd name="connsiteY2" fmla="*/ 467139 h 1848679"/>
              <a:gd name="connsiteX3" fmla="*/ 4959627 w 4959627"/>
              <a:gd name="connsiteY3" fmla="*/ 278296 h 1848679"/>
              <a:gd name="connsiteX4" fmla="*/ 4959627 w 4959627"/>
              <a:gd name="connsiteY4" fmla="*/ 1848679 h 1848679"/>
              <a:gd name="connsiteX5" fmla="*/ 0 w 4959627"/>
              <a:gd name="connsiteY5" fmla="*/ 1848679 h 1848679"/>
              <a:gd name="connsiteX6" fmla="*/ 0 w 4959627"/>
              <a:gd name="connsiteY6" fmla="*/ 278296 h 184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627" h="1848679">
                <a:moveTo>
                  <a:pt x="0" y="278296"/>
                </a:moveTo>
                <a:cubicBezTo>
                  <a:pt x="447261" y="278296"/>
                  <a:pt x="934280" y="0"/>
                  <a:pt x="1381541" y="0"/>
                </a:cubicBezTo>
                <a:cubicBezTo>
                  <a:pt x="2057402" y="49696"/>
                  <a:pt x="2782958" y="417443"/>
                  <a:pt x="3458819" y="467139"/>
                </a:cubicBezTo>
                <a:lnTo>
                  <a:pt x="4959627" y="278296"/>
                </a:lnTo>
                <a:lnTo>
                  <a:pt x="4959627" y="1848679"/>
                </a:lnTo>
                <a:lnTo>
                  <a:pt x="0" y="1848679"/>
                </a:lnTo>
                <a:lnTo>
                  <a:pt x="0" y="278296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66738" y="4124325"/>
            <a:ext cx="4959350" cy="235585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38188" y="2813050"/>
            <a:ext cx="4022725" cy="3328988"/>
          </a:xfrm>
          <a:custGeom>
            <a:avLst/>
            <a:gdLst>
              <a:gd name="connsiteX0" fmla="*/ 0 w 4261281"/>
              <a:gd name="connsiteY0" fmla="*/ 0 h 1581196"/>
              <a:gd name="connsiteX1" fmla="*/ 4261281 w 4261281"/>
              <a:gd name="connsiteY1" fmla="*/ 0 h 1581196"/>
              <a:gd name="connsiteX2" fmla="*/ 4261281 w 4261281"/>
              <a:gd name="connsiteY2" fmla="*/ 1581196 h 1581196"/>
              <a:gd name="connsiteX3" fmla="*/ 0 w 4261281"/>
              <a:gd name="connsiteY3" fmla="*/ 1581196 h 1581196"/>
              <a:gd name="connsiteX4" fmla="*/ 0 w 4261281"/>
              <a:gd name="connsiteY4" fmla="*/ 0 h 1581196"/>
              <a:gd name="connsiteX0" fmla="*/ 0 w 4261281"/>
              <a:gd name="connsiteY0" fmla="*/ 0 h 1581196"/>
              <a:gd name="connsiteX1" fmla="*/ 4261281 w 4261281"/>
              <a:gd name="connsiteY1" fmla="*/ 0 h 1581196"/>
              <a:gd name="connsiteX2" fmla="*/ 3774263 w 4261281"/>
              <a:gd name="connsiteY2" fmla="*/ 1322779 h 1581196"/>
              <a:gd name="connsiteX3" fmla="*/ 0 w 4261281"/>
              <a:gd name="connsiteY3" fmla="*/ 1581196 h 1581196"/>
              <a:gd name="connsiteX4" fmla="*/ 0 w 4261281"/>
              <a:gd name="connsiteY4" fmla="*/ 0 h 1581196"/>
              <a:gd name="connsiteX0" fmla="*/ 0 w 4261281"/>
              <a:gd name="connsiteY0" fmla="*/ 0 h 1322779"/>
              <a:gd name="connsiteX1" fmla="*/ 4261281 w 4261281"/>
              <a:gd name="connsiteY1" fmla="*/ 0 h 1322779"/>
              <a:gd name="connsiteX2" fmla="*/ 3774263 w 4261281"/>
              <a:gd name="connsiteY2" fmla="*/ 1322779 h 1322779"/>
              <a:gd name="connsiteX3" fmla="*/ 278296 w 4261281"/>
              <a:gd name="connsiteY3" fmla="*/ 1312839 h 1322779"/>
              <a:gd name="connsiteX4" fmla="*/ 0 w 4261281"/>
              <a:gd name="connsiteY4" fmla="*/ 0 h 1322779"/>
              <a:gd name="connsiteX0" fmla="*/ 0 w 4261281"/>
              <a:gd name="connsiteY0" fmla="*/ 0 h 1984910"/>
              <a:gd name="connsiteX1" fmla="*/ 4261281 w 4261281"/>
              <a:gd name="connsiteY1" fmla="*/ 0 h 1984910"/>
              <a:gd name="connsiteX2" fmla="*/ 3774263 w 4261281"/>
              <a:gd name="connsiteY2" fmla="*/ 1322779 h 1984910"/>
              <a:gd name="connsiteX3" fmla="*/ 1946043 w 4261281"/>
              <a:gd name="connsiteY3" fmla="*/ 1984842 h 1984910"/>
              <a:gd name="connsiteX4" fmla="*/ 278296 w 4261281"/>
              <a:gd name="connsiteY4" fmla="*/ 1312839 h 1984910"/>
              <a:gd name="connsiteX5" fmla="*/ 0 w 4261281"/>
              <a:gd name="connsiteY5" fmla="*/ 0 h 1984910"/>
              <a:gd name="connsiteX0" fmla="*/ 0 w 4261281"/>
              <a:gd name="connsiteY0" fmla="*/ 0 h 2063292"/>
              <a:gd name="connsiteX1" fmla="*/ 4261281 w 4261281"/>
              <a:gd name="connsiteY1" fmla="*/ 0 h 2063292"/>
              <a:gd name="connsiteX2" fmla="*/ 3774263 w 4261281"/>
              <a:gd name="connsiteY2" fmla="*/ 1322779 h 2063292"/>
              <a:gd name="connsiteX3" fmla="*/ 1946043 w 4261281"/>
              <a:gd name="connsiteY3" fmla="*/ 1984842 h 2063292"/>
              <a:gd name="connsiteX4" fmla="*/ 653957 w 4261281"/>
              <a:gd name="connsiteY4" fmla="*/ 2035940 h 2063292"/>
              <a:gd name="connsiteX5" fmla="*/ 278296 w 4261281"/>
              <a:gd name="connsiteY5" fmla="*/ 1312839 h 2063292"/>
              <a:gd name="connsiteX6" fmla="*/ 0 w 4261281"/>
              <a:gd name="connsiteY6" fmla="*/ 0 h 2063292"/>
              <a:gd name="connsiteX0" fmla="*/ 0 w 4261281"/>
              <a:gd name="connsiteY0" fmla="*/ 0 h 2160399"/>
              <a:gd name="connsiteX1" fmla="*/ 4261281 w 4261281"/>
              <a:gd name="connsiteY1" fmla="*/ 0 h 2160399"/>
              <a:gd name="connsiteX2" fmla="*/ 3774263 w 4261281"/>
              <a:gd name="connsiteY2" fmla="*/ 1322779 h 2160399"/>
              <a:gd name="connsiteX3" fmla="*/ 3466731 w 4261281"/>
              <a:gd name="connsiteY3" fmla="*/ 2138102 h 2160399"/>
              <a:gd name="connsiteX4" fmla="*/ 1946043 w 4261281"/>
              <a:gd name="connsiteY4" fmla="*/ 1984842 h 2160399"/>
              <a:gd name="connsiteX5" fmla="*/ 653957 w 4261281"/>
              <a:gd name="connsiteY5" fmla="*/ 2035940 h 2160399"/>
              <a:gd name="connsiteX6" fmla="*/ 278296 w 4261281"/>
              <a:gd name="connsiteY6" fmla="*/ 1312839 h 2160399"/>
              <a:gd name="connsiteX7" fmla="*/ 0 w 4261281"/>
              <a:gd name="connsiteY7" fmla="*/ 0 h 2160399"/>
              <a:gd name="connsiteX0" fmla="*/ 0 w 4022742"/>
              <a:gd name="connsiteY0" fmla="*/ 0 h 2160399"/>
              <a:gd name="connsiteX1" fmla="*/ 4022742 w 4022742"/>
              <a:gd name="connsiteY1" fmla="*/ 21892 h 2160399"/>
              <a:gd name="connsiteX2" fmla="*/ 3774263 w 4022742"/>
              <a:gd name="connsiteY2" fmla="*/ 1322779 h 2160399"/>
              <a:gd name="connsiteX3" fmla="*/ 3466731 w 4022742"/>
              <a:gd name="connsiteY3" fmla="*/ 2138102 h 2160399"/>
              <a:gd name="connsiteX4" fmla="*/ 1946043 w 4022742"/>
              <a:gd name="connsiteY4" fmla="*/ 1984842 h 2160399"/>
              <a:gd name="connsiteX5" fmla="*/ 653957 w 4022742"/>
              <a:gd name="connsiteY5" fmla="*/ 2035940 h 2160399"/>
              <a:gd name="connsiteX6" fmla="*/ 278296 w 4022742"/>
              <a:gd name="connsiteY6" fmla="*/ 1312839 h 2160399"/>
              <a:gd name="connsiteX7" fmla="*/ 0 w 4022742"/>
              <a:gd name="connsiteY7" fmla="*/ 0 h 2160399"/>
              <a:gd name="connsiteX0" fmla="*/ 0 w 4022742"/>
              <a:gd name="connsiteY0" fmla="*/ 0 h 2160399"/>
              <a:gd name="connsiteX1" fmla="*/ 4022742 w 4022742"/>
              <a:gd name="connsiteY1" fmla="*/ 21892 h 2160399"/>
              <a:gd name="connsiteX2" fmla="*/ 3774263 w 4022742"/>
              <a:gd name="connsiteY2" fmla="*/ 1322779 h 2160399"/>
              <a:gd name="connsiteX3" fmla="*/ 3466731 w 4022742"/>
              <a:gd name="connsiteY3" fmla="*/ 2138102 h 2160399"/>
              <a:gd name="connsiteX4" fmla="*/ 1946043 w 4022742"/>
              <a:gd name="connsiteY4" fmla="*/ 1984842 h 2160399"/>
              <a:gd name="connsiteX5" fmla="*/ 653957 w 4022742"/>
              <a:gd name="connsiteY5" fmla="*/ 2035940 h 2160399"/>
              <a:gd name="connsiteX6" fmla="*/ 278296 w 4022742"/>
              <a:gd name="connsiteY6" fmla="*/ 1312839 h 2160399"/>
              <a:gd name="connsiteX7" fmla="*/ 0 w 4022742"/>
              <a:gd name="connsiteY7" fmla="*/ 0 h 2160399"/>
              <a:gd name="connsiteX0" fmla="*/ 0 w 4022742"/>
              <a:gd name="connsiteY0" fmla="*/ 226236 h 2386635"/>
              <a:gd name="connsiteX1" fmla="*/ 1995740 w 4022742"/>
              <a:gd name="connsiteY1" fmla="*/ 19 h 2386635"/>
              <a:gd name="connsiteX2" fmla="*/ 4022742 w 4022742"/>
              <a:gd name="connsiteY2" fmla="*/ 248128 h 2386635"/>
              <a:gd name="connsiteX3" fmla="*/ 3774263 w 4022742"/>
              <a:gd name="connsiteY3" fmla="*/ 1549015 h 2386635"/>
              <a:gd name="connsiteX4" fmla="*/ 3466731 w 4022742"/>
              <a:gd name="connsiteY4" fmla="*/ 2364338 h 2386635"/>
              <a:gd name="connsiteX5" fmla="*/ 1946043 w 4022742"/>
              <a:gd name="connsiteY5" fmla="*/ 2211078 h 2386635"/>
              <a:gd name="connsiteX6" fmla="*/ 653957 w 4022742"/>
              <a:gd name="connsiteY6" fmla="*/ 2262176 h 2386635"/>
              <a:gd name="connsiteX7" fmla="*/ 278296 w 4022742"/>
              <a:gd name="connsiteY7" fmla="*/ 1539075 h 2386635"/>
              <a:gd name="connsiteX8" fmla="*/ 0 w 4022742"/>
              <a:gd name="connsiteY8" fmla="*/ 226236 h 2386635"/>
              <a:gd name="connsiteX0" fmla="*/ 0 w 4022742"/>
              <a:gd name="connsiteY0" fmla="*/ 226236 h 2444592"/>
              <a:gd name="connsiteX1" fmla="*/ 1995740 w 4022742"/>
              <a:gd name="connsiteY1" fmla="*/ 19 h 2444592"/>
              <a:gd name="connsiteX2" fmla="*/ 4022742 w 4022742"/>
              <a:gd name="connsiteY2" fmla="*/ 248128 h 2444592"/>
              <a:gd name="connsiteX3" fmla="*/ 3774263 w 4022742"/>
              <a:gd name="connsiteY3" fmla="*/ 1549015 h 2444592"/>
              <a:gd name="connsiteX4" fmla="*/ 3466731 w 4022742"/>
              <a:gd name="connsiteY4" fmla="*/ 2364338 h 2444592"/>
              <a:gd name="connsiteX5" fmla="*/ 1995738 w 4022742"/>
              <a:gd name="connsiteY5" fmla="*/ 2444592 h 2444592"/>
              <a:gd name="connsiteX6" fmla="*/ 653957 w 4022742"/>
              <a:gd name="connsiteY6" fmla="*/ 2262176 h 2444592"/>
              <a:gd name="connsiteX7" fmla="*/ 278296 w 4022742"/>
              <a:gd name="connsiteY7" fmla="*/ 1539075 h 2444592"/>
              <a:gd name="connsiteX8" fmla="*/ 0 w 4022742"/>
              <a:gd name="connsiteY8" fmla="*/ 226236 h 2444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22742" h="2444592">
                <a:moveTo>
                  <a:pt x="0" y="226236"/>
                </a:moveTo>
                <a:cubicBezTo>
                  <a:pt x="668560" y="228668"/>
                  <a:pt x="1327180" y="-2413"/>
                  <a:pt x="1995740" y="19"/>
                </a:cubicBezTo>
                <a:lnTo>
                  <a:pt x="4022742" y="248128"/>
                </a:lnTo>
                <a:cubicBezTo>
                  <a:pt x="4009490" y="1061216"/>
                  <a:pt x="3857089" y="1115386"/>
                  <a:pt x="3774263" y="1549015"/>
                </a:cubicBezTo>
                <a:cubicBezTo>
                  <a:pt x="3565638" y="1812933"/>
                  <a:pt x="3771434" y="2253994"/>
                  <a:pt x="3466731" y="2364338"/>
                </a:cubicBezTo>
                <a:cubicBezTo>
                  <a:pt x="3162028" y="2474682"/>
                  <a:pt x="2388334" y="2369187"/>
                  <a:pt x="1995738" y="2444592"/>
                </a:cubicBezTo>
                <a:cubicBezTo>
                  <a:pt x="1707504" y="2332706"/>
                  <a:pt x="942191" y="2374062"/>
                  <a:pt x="653957" y="2262176"/>
                </a:cubicBezTo>
                <a:lnTo>
                  <a:pt x="278296" y="1539075"/>
                </a:lnTo>
                <a:lnTo>
                  <a:pt x="0" y="226236"/>
                </a:lnTo>
                <a:close/>
              </a:path>
            </a:pathLst>
          </a:custGeom>
          <a:gradFill>
            <a:gsLst>
              <a:gs pos="12000">
                <a:srgbClr val="0070C0"/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481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3613" y="3121025"/>
            <a:ext cx="3757612" cy="100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Přímá spojnice 7"/>
          <p:cNvCxnSpPr/>
          <p:nvPr/>
        </p:nvCxnSpPr>
        <p:spPr>
          <a:xfrm>
            <a:off x="566738" y="4124325"/>
            <a:ext cx="495935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35" name="TextovéPole 8"/>
          <p:cNvSpPr txBox="1">
            <a:spLocks noChangeArrowheads="1"/>
          </p:cNvSpPr>
          <p:nvPr/>
        </p:nvSpPr>
        <p:spPr bwMode="auto">
          <a:xfrm>
            <a:off x="2252663" y="4124325"/>
            <a:ext cx="99218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…..16 °C</a:t>
            </a:r>
          </a:p>
          <a:p>
            <a:endParaRPr lang="cs-CZ" altLang="cs-CZ"/>
          </a:p>
          <a:p>
            <a:r>
              <a:rPr lang="cs-CZ" altLang="cs-CZ"/>
              <a:t>……12 °C</a:t>
            </a:r>
          </a:p>
          <a:p>
            <a:endParaRPr lang="cs-CZ" altLang="cs-CZ"/>
          </a:p>
          <a:p>
            <a:r>
              <a:rPr lang="cs-CZ" altLang="cs-CZ"/>
              <a:t>…….8 °C</a:t>
            </a:r>
          </a:p>
          <a:p>
            <a:endParaRPr lang="cs-CZ" altLang="cs-CZ"/>
          </a:p>
          <a:p>
            <a:r>
              <a:rPr lang="cs-CZ" altLang="cs-CZ"/>
              <a:t>…….4 °C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6096000" y="3703638"/>
            <a:ext cx="4897438" cy="312102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3"/>
          <p:cNvSpPr/>
          <p:nvPr/>
        </p:nvSpPr>
        <p:spPr>
          <a:xfrm>
            <a:off x="5980113" y="3157538"/>
            <a:ext cx="5029200" cy="3328987"/>
          </a:xfrm>
          <a:custGeom>
            <a:avLst/>
            <a:gdLst>
              <a:gd name="connsiteX0" fmla="*/ 0 w 4261281"/>
              <a:gd name="connsiteY0" fmla="*/ 0 h 1581196"/>
              <a:gd name="connsiteX1" fmla="*/ 4261281 w 4261281"/>
              <a:gd name="connsiteY1" fmla="*/ 0 h 1581196"/>
              <a:gd name="connsiteX2" fmla="*/ 4261281 w 4261281"/>
              <a:gd name="connsiteY2" fmla="*/ 1581196 h 1581196"/>
              <a:gd name="connsiteX3" fmla="*/ 0 w 4261281"/>
              <a:gd name="connsiteY3" fmla="*/ 1581196 h 1581196"/>
              <a:gd name="connsiteX4" fmla="*/ 0 w 4261281"/>
              <a:gd name="connsiteY4" fmla="*/ 0 h 1581196"/>
              <a:gd name="connsiteX0" fmla="*/ 0 w 4261281"/>
              <a:gd name="connsiteY0" fmla="*/ 0 h 1581196"/>
              <a:gd name="connsiteX1" fmla="*/ 4261281 w 4261281"/>
              <a:gd name="connsiteY1" fmla="*/ 0 h 1581196"/>
              <a:gd name="connsiteX2" fmla="*/ 3774263 w 4261281"/>
              <a:gd name="connsiteY2" fmla="*/ 1322779 h 1581196"/>
              <a:gd name="connsiteX3" fmla="*/ 0 w 4261281"/>
              <a:gd name="connsiteY3" fmla="*/ 1581196 h 1581196"/>
              <a:gd name="connsiteX4" fmla="*/ 0 w 4261281"/>
              <a:gd name="connsiteY4" fmla="*/ 0 h 1581196"/>
              <a:gd name="connsiteX0" fmla="*/ 0 w 4261281"/>
              <a:gd name="connsiteY0" fmla="*/ 0 h 1322779"/>
              <a:gd name="connsiteX1" fmla="*/ 4261281 w 4261281"/>
              <a:gd name="connsiteY1" fmla="*/ 0 h 1322779"/>
              <a:gd name="connsiteX2" fmla="*/ 3774263 w 4261281"/>
              <a:gd name="connsiteY2" fmla="*/ 1322779 h 1322779"/>
              <a:gd name="connsiteX3" fmla="*/ 278296 w 4261281"/>
              <a:gd name="connsiteY3" fmla="*/ 1312839 h 1322779"/>
              <a:gd name="connsiteX4" fmla="*/ 0 w 4261281"/>
              <a:gd name="connsiteY4" fmla="*/ 0 h 1322779"/>
              <a:gd name="connsiteX0" fmla="*/ 0 w 4261281"/>
              <a:gd name="connsiteY0" fmla="*/ 0 h 1984910"/>
              <a:gd name="connsiteX1" fmla="*/ 4261281 w 4261281"/>
              <a:gd name="connsiteY1" fmla="*/ 0 h 1984910"/>
              <a:gd name="connsiteX2" fmla="*/ 3774263 w 4261281"/>
              <a:gd name="connsiteY2" fmla="*/ 1322779 h 1984910"/>
              <a:gd name="connsiteX3" fmla="*/ 1946043 w 4261281"/>
              <a:gd name="connsiteY3" fmla="*/ 1984842 h 1984910"/>
              <a:gd name="connsiteX4" fmla="*/ 278296 w 4261281"/>
              <a:gd name="connsiteY4" fmla="*/ 1312839 h 1984910"/>
              <a:gd name="connsiteX5" fmla="*/ 0 w 4261281"/>
              <a:gd name="connsiteY5" fmla="*/ 0 h 1984910"/>
              <a:gd name="connsiteX0" fmla="*/ 0 w 4261281"/>
              <a:gd name="connsiteY0" fmla="*/ 0 h 2063292"/>
              <a:gd name="connsiteX1" fmla="*/ 4261281 w 4261281"/>
              <a:gd name="connsiteY1" fmla="*/ 0 h 2063292"/>
              <a:gd name="connsiteX2" fmla="*/ 3774263 w 4261281"/>
              <a:gd name="connsiteY2" fmla="*/ 1322779 h 2063292"/>
              <a:gd name="connsiteX3" fmla="*/ 1946043 w 4261281"/>
              <a:gd name="connsiteY3" fmla="*/ 1984842 h 2063292"/>
              <a:gd name="connsiteX4" fmla="*/ 653957 w 4261281"/>
              <a:gd name="connsiteY4" fmla="*/ 2035940 h 2063292"/>
              <a:gd name="connsiteX5" fmla="*/ 278296 w 4261281"/>
              <a:gd name="connsiteY5" fmla="*/ 1312839 h 2063292"/>
              <a:gd name="connsiteX6" fmla="*/ 0 w 4261281"/>
              <a:gd name="connsiteY6" fmla="*/ 0 h 2063292"/>
              <a:gd name="connsiteX0" fmla="*/ 0 w 4261281"/>
              <a:gd name="connsiteY0" fmla="*/ 0 h 2160399"/>
              <a:gd name="connsiteX1" fmla="*/ 4261281 w 4261281"/>
              <a:gd name="connsiteY1" fmla="*/ 0 h 2160399"/>
              <a:gd name="connsiteX2" fmla="*/ 3774263 w 4261281"/>
              <a:gd name="connsiteY2" fmla="*/ 1322779 h 2160399"/>
              <a:gd name="connsiteX3" fmla="*/ 3466731 w 4261281"/>
              <a:gd name="connsiteY3" fmla="*/ 2138102 h 2160399"/>
              <a:gd name="connsiteX4" fmla="*/ 1946043 w 4261281"/>
              <a:gd name="connsiteY4" fmla="*/ 1984842 h 2160399"/>
              <a:gd name="connsiteX5" fmla="*/ 653957 w 4261281"/>
              <a:gd name="connsiteY5" fmla="*/ 2035940 h 2160399"/>
              <a:gd name="connsiteX6" fmla="*/ 278296 w 4261281"/>
              <a:gd name="connsiteY6" fmla="*/ 1312839 h 2160399"/>
              <a:gd name="connsiteX7" fmla="*/ 0 w 4261281"/>
              <a:gd name="connsiteY7" fmla="*/ 0 h 2160399"/>
              <a:gd name="connsiteX0" fmla="*/ 0 w 4022742"/>
              <a:gd name="connsiteY0" fmla="*/ 0 h 2160399"/>
              <a:gd name="connsiteX1" fmla="*/ 4022742 w 4022742"/>
              <a:gd name="connsiteY1" fmla="*/ 21892 h 2160399"/>
              <a:gd name="connsiteX2" fmla="*/ 3774263 w 4022742"/>
              <a:gd name="connsiteY2" fmla="*/ 1322779 h 2160399"/>
              <a:gd name="connsiteX3" fmla="*/ 3466731 w 4022742"/>
              <a:gd name="connsiteY3" fmla="*/ 2138102 h 2160399"/>
              <a:gd name="connsiteX4" fmla="*/ 1946043 w 4022742"/>
              <a:gd name="connsiteY4" fmla="*/ 1984842 h 2160399"/>
              <a:gd name="connsiteX5" fmla="*/ 653957 w 4022742"/>
              <a:gd name="connsiteY5" fmla="*/ 2035940 h 2160399"/>
              <a:gd name="connsiteX6" fmla="*/ 278296 w 4022742"/>
              <a:gd name="connsiteY6" fmla="*/ 1312839 h 2160399"/>
              <a:gd name="connsiteX7" fmla="*/ 0 w 4022742"/>
              <a:gd name="connsiteY7" fmla="*/ 0 h 2160399"/>
              <a:gd name="connsiteX0" fmla="*/ 0 w 4022742"/>
              <a:gd name="connsiteY0" fmla="*/ 0 h 2160399"/>
              <a:gd name="connsiteX1" fmla="*/ 4022742 w 4022742"/>
              <a:gd name="connsiteY1" fmla="*/ 21892 h 2160399"/>
              <a:gd name="connsiteX2" fmla="*/ 3774263 w 4022742"/>
              <a:gd name="connsiteY2" fmla="*/ 1322779 h 2160399"/>
              <a:gd name="connsiteX3" fmla="*/ 3466731 w 4022742"/>
              <a:gd name="connsiteY3" fmla="*/ 2138102 h 2160399"/>
              <a:gd name="connsiteX4" fmla="*/ 1946043 w 4022742"/>
              <a:gd name="connsiteY4" fmla="*/ 1984842 h 2160399"/>
              <a:gd name="connsiteX5" fmla="*/ 653957 w 4022742"/>
              <a:gd name="connsiteY5" fmla="*/ 2035940 h 2160399"/>
              <a:gd name="connsiteX6" fmla="*/ 278296 w 4022742"/>
              <a:gd name="connsiteY6" fmla="*/ 1312839 h 2160399"/>
              <a:gd name="connsiteX7" fmla="*/ 0 w 4022742"/>
              <a:gd name="connsiteY7" fmla="*/ 0 h 2160399"/>
              <a:gd name="connsiteX0" fmla="*/ 0 w 4022742"/>
              <a:gd name="connsiteY0" fmla="*/ 226236 h 2386635"/>
              <a:gd name="connsiteX1" fmla="*/ 1995740 w 4022742"/>
              <a:gd name="connsiteY1" fmla="*/ 19 h 2386635"/>
              <a:gd name="connsiteX2" fmla="*/ 4022742 w 4022742"/>
              <a:gd name="connsiteY2" fmla="*/ 248128 h 2386635"/>
              <a:gd name="connsiteX3" fmla="*/ 3774263 w 4022742"/>
              <a:gd name="connsiteY3" fmla="*/ 1549015 h 2386635"/>
              <a:gd name="connsiteX4" fmla="*/ 3466731 w 4022742"/>
              <a:gd name="connsiteY4" fmla="*/ 2364338 h 2386635"/>
              <a:gd name="connsiteX5" fmla="*/ 1946043 w 4022742"/>
              <a:gd name="connsiteY5" fmla="*/ 2211078 h 2386635"/>
              <a:gd name="connsiteX6" fmla="*/ 653957 w 4022742"/>
              <a:gd name="connsiteY6" fmla="*/ 2262176 h 2386635"/>
              <a:gd name="connsiteX7" fmla="*/ 278296 w 4022742"/>
              <a:gd name="connsiteY7" fmla="*/ 1539075 h 2386635"/>
              <a:gd name="connsiteX8" fmla="*/ 0 w 4022742"/>
              <a:gd name="connsiteY8" fmla="*/ 226236 h 2386635"/>
              <a:gd name="connsiteX0" fmla="*/ 0 w 4022742"/>
              <a:gd name="connsiteY0" fmla="*/ 226236 h 2444592"/>
              <a:gd name="connsiteX1" fmla="*/ 1995740 w 4022742"/>
              <a:gd name="connsiteY1" fmla="*/ 19 h 2444592"/>
              <a:gd name="connsiteX2" fmla="*/ 4022742 w 4022742"/>
              <a:gd name="connsiteY2" fmla="*/ 248128 h 2444592"/>
              <a:gd name="connsiteX3" fmla="*/ 3774263 w 4022742"/>
              <a:gd name="connsiteY3" fmla="*/ 1549015 h 2444592"/>
              <a:gd name="connsiteX4" fmla="*/ 3466731 w 4022742"/>
              <a:gd name="connsiteY4" fmla="*/ 2364338 h 2444592"/>
              <a:gd name="connsiteX5" fmla="*/ 1995738 w 4022742"/>
              <a:gd name="connsiteY5" fmla="*/ 2444592 h 2444592"/>
              <a:gd name="connsiteX6" fmla="*/ 653957 w 4022742"/>
              <a:gd name="connsiteY6" fmla="*/ 2262176 h 2444592"/>
              <a:gd name="connsiteX7" fmla="*/ 278296 w 4022742"/>
              <a:gd name="connsiteY7" fmla="*/ 1539075 h 2444592"/>
              <a:gd name="connsiteX8" fmla="*/ 0 w 4022742"/>
              <a:gd name="connsiteY8" fmla="*/ 226236 h 2444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22742" h="2444592">
                <a:moveTo>
                  <a:pt x="0" y="226236"/>
                </a:moveTo>
                <a:cubicBezTo>
                  <a:pt x="668560" y="228668"/>
                  <a:pt x="1327180" y="-2413"/>
                  <a:pt x="1995740" y="19"/>
                </a:cubicBezTo>
                <a:lnTo>
                  <a:pt x="4022742" y="248128"/>
                </a:lnTo>
                <a:cubicBezTo>
                  <a:pt x="4009490" y="1061216"/>
                  <a:pt x="3857089" y="1115386"/>
                  <a:pt x="3774263" y="1549015"/>
                </a:cubicBezTo>
                <a:cubicBezTo>
                  <a:pt x="3565638" y="1812933"/>
                  <a:pt x="3771434" y="2253994"/>
                  <a:pt x="3466731" y="2364338"/>
                </a:cubicBezTo>
                <a:cubicBezTo>
                  <a:pt x="3162028" y="2474682"/>
                  <a:pt x="2388334" y="2369187"/>
                  <a:pt x="1995738" y="2444592"/>
                </a:cubicBezTo>
                <a:cubicBezTo>
                  <a:pt x="1707504" y="2332706"/>
                  <a:pt x="942191" y="2374062"/>
                  <a:pt x="653957" y="2262176"/>
                </a:cubicBezTo>
                <a:lnTo>
                  <a:pt x="278296" y="1539075"/>
                </a:lnTo>
                <a:lnTo>
                  <a:pt x="0" y="226236"/>
                </a:lnTo>
                <a:close/>
              </a:path>
            </a:pathLst>
          </a:custGeom>
          <a:gradFill>
            <a:gsLst>
              <a:gs pos="12000">
                <a:srgbClr val="0070C0"/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15" name="Přímá spojnice 14"/>
          <p:cNvCxnSpPr/>
          <p:nvPr/>
        </p:nvCxnSpPr>
        <p:spPr>
          <a:xfrm>
            <a:off x="6049963" y="4468813"/>
            <a:ext cx="4959350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39" name="TextovéPole 15"/>
          <p:cNvSpPr txBox="1">
            <a:spLocks noChangeArrowheads="1"/>
          </p:cNvSpPr>
          <p:nvPr/>
        </p:nvSpPr>
        <p:spPr bwMode="auto">
          <a:xfrm>
            <a:off x="7735888" y="4468813"/>
            <a:ext cx="95408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…..-1 °C </a:t>
            </a:r>
          </a:p>
          <a:p>
            <a:endParaRPr lang="cs-CZ" altLang="cs-CZ"/>
          </a:p>
          <a:p>
            <a:r>
              <a:rPr lang="cs-CZ" altLang="cs-CZ"/>
              <a:t>……0 °C</a:t>
            </a:r>
          </a:p>
          <a:p>
            <a:endParaRPr lang="cs-CZ" altLang="cs-CZ"/>
          </a:p>
          <a:p>
            <a:r>
              <a:rPr lang="cs-CZ" altLang="cs-CZ"/>
              <a:t>……2 °C</a:t>
            </a:r>
          </a:p>
          <a:p>
            <a:endParaRPr lang="cs-CZ" altLang="cs-CZ"/>
          </a:p>
          <a:p>
            <a:r>
              <a:rPr lang="cs-CZ" altLang="cs-CZ"/>
              <a:t>…….4 °C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096000" y="3703638"/>
            <a:ext cx="4913313" cy="771525"/>
          </a:xfrm>
          <a:custGeom>
            <a:avLst/>
            <a:gdLst>
              <a:gd name="connsiteX0" fmla="*/ 0 w 4944302"/>
              <a:gd name="connsiteY0" fmla="*/ 0 h 1298285"/>
              <a:gd name="connsiteX1" fmla="*/ 4944302 w 4944302"/>
              <a:gd name="connsiteY1" fmla="*/ 0 h 1298285"/>
              <a:gd name="connsiteX2" fmla="*/ 4944302 w 4944302"/>
              <a:gd name="connsiteY2" fmla="*/ 1298285 h 1298285"/>
              <a:gd name="connsiteX3" fmla="*/ 0 w 4944302"/>
              <a:gd name="connsiteY3" fmla="*/ 1298285 h 1298285"/>
              <a:gd name="connsiteX4" fmla="*/ 0 w 4944302"/>
              <a:gd name="connsiteY4" fmla="*/ 0 h 1298285"/>
              <a:gd name="connsiteX0" fmla="*/ 0 w 4944302"/>
              <a:gd name="connsiteY0" fmla="*/ 377687 h 1298285"/>
              <a:gd name="connsiteX1" fmla="*/ 4944302 w 4944302"/>
              <a:gd name="connsiteY1" fmla="*/ 0 h 1298285"/>
              <a:gd name="connsiteX2" fmla="*/ 4944302 w 4944302"/>
              <a:gd name="connsiteY2" fmla="*/ 1298285 h 1298285"/>
              <a:gd name="connsiteX3" fmla="*/ 0 w 4944302"/>
              <a:gd name="connsiteY3" fmla="*/ 1298285 h 1298285"/>
              <a:gd name="connsiteX4" fmla="*/ 0 w 4944302"/>
              <a:gd name="connsiteY4" fmla="*/ 377687 h 1298285"/>
              <a:gd name="connsiteX0" fmla="*/ 0 w 4944302"/>
              <a:gd name="connsiteY0" fmla="*/ 69574 h 1298285"/>
              <a:gd name="connsiteX1" fmla="*/ 4944302 w 4944302"/>
              <a:gd name="connsiteY1" fmla="*/ 0 h 1298285"/>
              <a:gd name="connsiteX2" fmla="*/ 4944302 w 4944302"/>
              <a:gd name="connsiteY2" fmla="*/ 1298285 h 1298285"/>
              <a:gd name="connsiteX3" fmla="*/ 0 w 4944302"/>
              <a:gd name="connsiteY3" fmla="*/ 1298285 h 1298285"/>
              <a:gd name="connsiteX4" fmla="*/ 0 w 4944302"/>
              <a:gd name="connsiteY4" fmla="*/ 69574 h 1298285"/>
              <a:gd name="connsiteX0" fmla="*/ 0 w 4944302"/>
              <a:gd name="connsiteY0" fmla="*/ 0 h 1228711"/>
              <a:gd name="connsiteX1" fmla="*/ 4934363 w 4944302"/>
              <a:gd name="connsiteY1" fmla="*/ 357809 h 1228711"/>
              <a:gd name="connsiteX2" fmla="*/ 4944302 w 4944302"/>
              <a:gd name="connsiteY2" fmla="*/ 1228711 h 1228711"/>
              <a:gd name="connsiteX3" fmla="*/ 0 w 4944302"/>
              <a:gd name="connsiteY3" fmla="*/ 1228711 h 1228711"/>
              <a:gd name="connsiteX4" fmla="*/ 0 w 4944302"/>
              <a:gd name="connsiteY4" fmla="*/ 0 h 1228711"/>
              <a:gd name="connsiteX0" fmla="*/ 0 w 4984059"/>
              <a:gd name="connsiteY0" fmla="*/ 0 h 1228711"/>
              <a:gd name="connsiteX1" fmla="*/ 4984059 w 4984059"/>
              <a:gd name="connsiteY1" fmla="*/ 19878 h 1228711"/>
              <a:gd name="connsiteX2" fmla="*/ 4944302 w 4984059"/>
              <a:gd name="connsiteY2" fmla="*/ 1228711 h 1228711"/>
              <a:gd name="connsiteX3" fmla="*/ 0 w 4984059"/>
              <a:gd name="connsiteY3" fmla="*/ 1228711 h 1228711"/>
              <a:gd name="connsiteX4" fmla="*/ 0 w 4984059"/>
              <a:gd name="connsiteY4" fmla="*/ 0 h 1228711"/>
              <a:gd name="connsiteX0" fmla="*/ 19878 w 4984059"/>
              <a:gd name="connsiteY0" fmla="*/ 526774 h 1208833"/>
              <a:gd name="connsiteX1" fmla="*/ 4984059 w 4984059"/>
              <a:gd name="connsiteY1" fmla="*/ 0 h 1208833"/>
              <a:gd name="connsiteX2" fmla="*/ 4944302 w 4984059"/>
              <a:gd name="connsiteY2" fmla="*/ 1208833 h 1208833"/>
              <a:gd name="connsiteX3" fmla="*/ 0 w 4984059"/>
              <a:gd name="connsiteY3" fmla="*/ 1208833 h 1208833"/>
              <a:gd name="connsiteX4" fmla="*/ 19878 w 4984059"/>
              <a:gd name="connsiteY4" fmla="*/ 526774 h 1208833"/>
              <a:gd name="connsiteX0" fmla="*/ 19878 w 4984059"/>
              <a:gd name="connsiteY0" fmla="*/ 526774 h 1208833"/>
              <a:gd name="connsiteX1" fmla="*/ 112691 w 4984059"/>
              <a:gd name="connsiteY1" fmla="*/ 227947 h 1208833"/>
              <a:gd name="connsiteX2" fmla="*/ 4984059 w 4984059"/>
              <a:gd name="connsiteY2" fmla="*/ 0 h 1208833"/>
              <a:gd name="connsiteX3" fmla="*/ 4944302 w 4984059"/>
              <a:gd name="connsiteY3" fmla="*/ 1208833 h 1208833"/>
              <a:gd name="connsiteX4" fmla="*/ 0 w 4984059"/>
              <a:gd name="connsiteY4" fmla="*/ 1208833 h 1208833"/>
              <a:gd name="connsiteX5" fmla="*/ 19878 w 4984059"/>
              <a:gd name="connsiteY5" fmla="*/ 526774 h 1208833"/>
              <a:gd name="connsiteX0" fmla="*/ 19878 w 4984059"/>
              <a:gd name="connsiteY0" fmla="*/ 526774 h 1208833"/>
              <a:gd name="connsiteX1" fmla="*/ 112691 w 4984059"/>
              <a:gd name="connsiteY1" fmla="*/ 227947 h 1208833"/>
              <a:gd name="connsiteX2" fmla="*/ 4207613 w 4984059"/>
              <a:gd name="connsiteY2" fmla="*/ 227947 h 1208833"/>
              <a:gd name="connsiteX3" fmla="*/ 4984059 w 4984059"/>
              <a:gd name="connsiteY3" fmla="*/ 0 h 1208833"/>
              <a:gd name="connsiteX4" fmla="*/ 4944302 w 4984059"/>
              <a:gd name="connsiteY4" fmla="*/ 1208833 h 1208833"/>
              <a:gd name="connsiteX5" fmla="*/ 0 w 4984059"/>
              <a:gd name="connsiteY5" fmla="*/ 1208833 h 1208833"/>
              <a:gd name="connsiteX6" fmla="*/ 19878 w 4984059"/>
              <a:gd name="connsiteY6" fmla="*/ 526774 h 1208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84059" h="1208833">
                <a:moveTo>
                  <a:pt x="19878" y="526774"/>
                </a:moveTo>
                <a:cubicBezTo>
                  <a:pt x="186651" y="513304"/>
                  <a:pt x="-54082" y="241417"/>
                  <a:pt x="112691" y="227947"/>
                </a:cubicBezTo>
                <a:cubicBezTo>
                  <a:pt x="1480978" y="164999"/>
                  <a:pt x="2839326" y="290895"/>
                  <a:pt x="4207613" y="227947"/>
                </a:cubicBezTo>
                <a:lnTo>
                  <a:pt x="4984059" y="0"/>
                </a:lnTo>
                <a:lnTo>
                  <a:pt x="4944302" y="1208833"/>
                </a:lnTo>
                <a:lnTo>
                  <a:pt x="0" y="1208833"/>
                </a:lnTo>
                <a:lnTo>
                  <a:pt x="19878" y="526774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5"/>
          <p:cNvSpPr/>
          <p:nvPr/>
        </p:nvSpPr>
        <p:spPr>
          <a:xfrm>
            <a:off x="6049963" y="2241550"/>
            <a:ext cx="4959350" cy="1847850"/>
          </a:xfrm>
          <a:custGeom>
            <a:avLst/>
            <a:gdLst>
              <a:gd name="connsiteX0" fmla="*/ 0 w 4959627"/>
              <a:gd name="connsiteY0" fmla="*/ 0 h 1570383"/>
              <a:gd name="connsiteX1" fmla="*/ 4959627 w 4959627"/>
              <a:gd name="connsiteY1" fmla="*/ 0 h 1570383"/>
              <a:gd name="connsiteX2" fmla="*/ 4959627 w 4959627"/>
              <a:gd name="connsiteY2" fmla="*/ 1570383 h 1570383"/>
              <a:gd name="connsiteX3" fmla="*/ 0 w 4959627"/>
              <a:gd name="connsiteY3" fmla="*/ 1570383 h 1570383"/>
              <a:gd name="connsiteX4" fmla="*/ 0 w 4959627"/>
              <a:gd name="connsiteY4" fmla="*/ 0 h 1570383"/>
              <a:gd name="connsiteX0" fmla="*/ 0 w 4959627"/>
              <a:gd name="connsiteY0" fmla="*/ 278296 h 1848679"/>
              <a:gd name="connsiteX1" fmla="*/ 1381541 w 4959627"/>
              <a:gd name="connsiteY1" fmla="*/ 0 h 1848679"/>
              <a:gd name="connsiteX2" fmla="*/ 4959627 w 4959627"/>
              <a:gd name="connsiteY2" fmla="*/ 278296 h 1848679"/>
              <a:gd name="connsiteX3" fmla="*/ 4959627 w 4959627"/>
              <a:gd name="connsiteY3" fmla="*/ 1848679 h 1848679"/>
              <a:gd name="connsiteX4" fmla="*/ 0 w 4959627"/>
              <a:gd name="connsiteY4" fmla="*/ 1848679 h 1848679"/>
              <a:gd name="connsiteX5" fmla="*/ 0 w 4959627"/>
              <a:gd name="connsiteY5" fmla="*/ 278296 h 1848679"/>
              <a:gd name="connsiteX0" fmla="*/ 0 w 4959627"/>
              <a:gd name="connsiteY0" fmla="*/ 278296 h 1848679"/>
              <a:gd name="connsiteX1" fmla="*/ 1381541 w 4959627"/>
              <a:gd name="connsiteY1" fmla="*/ 0 h 1848679"/>
              <a:gd name="connsiteX2" fmla="*/ 3458819 w 4959627"/>
              <a:gd name="connsiteY2" fmla="*/ 467139 h 1848679"/>
              <a:gd name="connsiteX3" fmla="*/ 4959627 w 4959627"/>
              <a:gd name="connsiteY3" fmla="*/ 278296 h 1848679"/>
              <a:gd name="connsiteX4" fmla="*/ 4959627 w 4959627"/>
              <a:gd name="connsiteY4" fmla="*/ 1848679 h 1848679"/>
              <a:gd name="connsiteX5" fmla="*/ 0 w 4959627"/>
              <a:gd name="connsiteY5" fmla="*/ 1848679 h 1848679"/>
              <a:gd name="connsiteX6" fmla="*/ 0 w 4959627"/>
              <a:gd name="connsiteY6" fmla="*/ 278296 h 184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627" h="1848679">
                <a:moveTo>
                  <a:pt x="0" y="278296"/>
                </a:moveTo>
                <a:cubicBezTo>
                  <a:pt x="447261" y="278296"/>
                  <a:pt x="934280" y="0"/>
                  <a:pt x="1381541" y="0"/>
                </a:cubicBezTo>
                <a:cubicBezTo>
                  <a:pt x="2057402" y="49696"/>
                  <a:pt x="2782958" y="417443"/>
                  <a:pt x="3458819" y="467139"/>
                </a:cubicBezTo>
                <a:lnTo>
                  <a:pt x="4959627" y="278296"/>
                </a:lnTo>
                <a:lnTo>
                  <a:pt x="4959627" y="1848679"/>
                </a:lnTo>
                <a:lnTo>
                  <a:pt x="0" y="1848679"/>
                </a:lnTo>
                <a:lnTo>
                  <a:pt x="0" y="2782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pic>
        <p:nvPicPr>
          <p:cNvPr id="4814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49963" y="1708150"/>
            <a:ext cx="496887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3" name="Picture 4" descr="Ice Skating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13638" y="2713038"/>
            <a:ext cx="1781175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44" name="TextovéPole 16"/>
          <p:cNvSpPr txBox="1">
            <a:spLocks noChangeArrowheads="1"/>
          </p:cNvSpPr>
          <p:nvPr/>
        </p:nvSpPr>
        <p:spPr bwMode="auto">
          <a:xfrm>
            <a:off x="33338" y="-4763"/>
            <a:ext cx="121745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Jaký jev zobrazují obrázky? Zobrazují neobvyklou vlastnost vody, kterou nazýváme anomálii vody.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3419475" y="12700"/>
            <a:ext cx="8772525" cy="5238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48146" name="TextovéPole 18"/>
          <p:cNvSpPr txBox="1">
            <a:spLocks noChangeArrowheads="1"/>
          </p:cNvSpPr>
          <p:nvPr/>
        </p:nvSpPr>
        <p:spPr bwMode="auto">
          <a:xfrm>
            <a:off x="0" y="527050"/>
            <a:ext cx="124142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Dokážeš vysvětlit tento jev? </a:t>
            </a:r>
          </a:p>
          <a:p>
            <a:r>
              <a:rPr lang="cs-CZ" altLang="cs-CZ" sz="2400"/>
              <a:t>V zimě led plove na vodě. Protože je špatným vodičem tepla,  zabraňuje promrzání vody pod ním. Voda pod ledem zůstává kapalná. U dna jezera je teplota 4 °C, takže ryby a jiní živočichové přežijí mrazivou zimu u dna jezera nebo rybníku.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0" y="923925"/>
            <a:ext cx="12172950" cy="12731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ovéPole 1"/>
          <p:cNvSpPr txBox="1">
            <a:spLocks noChangeArrowheads="1"/>
          </p:cNvSpPr>
          <p:nvPr/>
        </p:nvSpPr>
        <p:spPr bwMode="auto">
          <a:xfrm>
            <a:off x="498475" y="350838"/>
            <a:ext cx="76787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Opiš si text a doplň ho.</a:t>
            </a:r>
          </a:p>
          <a:p>
            <a:r>
              <a:rPr lang="cs-CZ" altLang="cs-CZ" sz="2400"/>
              <a:t>Tuhnutí je změna skupenství…………………….na……………………..</a:t>
            </a:r>
          </a:p>
          <a:p>
            <a:r>
              <a:rPr lang="cs-CZ" altLang="cs-CZ" sz="2400"/>
              <a:t>U krystalické látky je její velikost stejná jako je……………………..</a:t>
            </a:r>
          </a:p>
        </p:txBody>
      </p:sp>
      <p:sp>
        <p:nvSpPr>
          <p:cNvPr id="49155" name="TextovéPole 2"/>
          <p:cNvSpPr txBox="1">
            <a:spLocks noChangeArrowheads="1"/>
          </p:cNvSpPr>
          <p:nvPr/>
        </p:nvSpPr>
        <p:spPr bwMode="auto">
          <a:xfrm>
            <a:off x="498475" y="1223963"/>
            <a:ext cx="75231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r>
              <a:rPr lang="cs-CZ" altLang="cs-CZ" sz="2400"/>
              <a:t>Tuhnutí je změna skupenství……..</a:t>
            </a:r>
            <a:r>
              <a:rPr lang="cs-CZ" altLang="cs-CZ" sz="2400">
                <a:solidFill>
                  <a:srgbClr val="FF0000"/>
                </a:solidFill>
              </a:rPr>
              <a:t>kapalného</a:t>
            </a:r>
            <a:r>
              <a:rPr lang="cs-CZ" altLang="cs-CZ" sz="2400"/>
              <a:t>…na </a:t>
            </a:r>
            <a:r>
              <a:rPr lang="cs-CZ" altLang="cs-CZ" sz="2400">
                <a:solidFill>
                  <a:srgbClr val="FF0000"/>
                </a:solidFill>
              </a:rPr>
              <a:t>pevné.</a:t>
            </a:r>
          </a:p>
          <a:p>
            <a:r>
              <a:rPr lang="cs-CZ" altLang="cs-CZ" sz="2400"/>
              <a:t>U krystalické látky je její velikost stejná jako je  </a:t>
            </a:r>
            <a:r>
              <a:rPr lang="cs-CZ" altLang="cs-CZ" sz="2400">
                <a:solidFill>
                  <a:srgbClr val="FF0000"/>
                </a:solidFill>
              </a:rPr>
              <a:t>teplota tání</a:t>
            </a:r>
            <a:r>
              <a:rPr lang="cs-CZ" altLang="cs-CZ" sz="2400"/>
              <a:t>.</a:t>
            </a:r>
          </a:p>
        </p:txBody>
      </p:sp>
      <p:sp>
        <p:nvSpPr>
          <p:cNvPr id="4" name="Obdélník 3"/>
          <p:cNvSpPr/>
          <p:nvPr/>
        </p:nvSpPr>
        <p:spPr>
          <a:xfrm>
            <a:off x="498475" y="1550988"/>
            <a:ext cx="7593013" cy="9985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49157" name="TextovéPole 4"/>
          <p:cNvSpPr txBox="1">
            <a:spLocks noChangeArrowheads="1"/>
          </p:cNvSpPr>
          <p:nvPr/>
        </p:nvSpPr>
        <p:spPr bwMode="auto">
          <a:xfrm>
            <a:off x="323850" y="2743200"/>
            <a:ext cx="111458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Překresli si tabulku a doplň teploty tuhnutí. Proveď kontrolu kliknutím na černý obdélník.</a:t>
            </a:r>
          </a:p>
        </p:txBody>
      </p:sp>
      <p:graphicFrame>
        <p:nvGraphicFramePr>
          <p:cNvPr id="6" name="Tabulka 6"/>
          <p:cNvGraphicFramePr>
            <a:graphicFrameLocks noGrp="1"/>
          </p:cNvGraphicFramePr>
          <p:nvPr/>
        </p:nvGraphicFramePr>
        <p:xfrm>
          <a:off x="498475" y="3524250"/>
          <a:ext cx="5218114" cy="222408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09057"/>
                <a:gridCol w="2609057"/>
              </a:tblGrid>
              <a:tr h="37068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</a:tr>
              <a:tr h="37068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00" marB="45700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2" marR="91432" marT="45700" marB="45700"/>
                </a:tc>
              </a:tr>
            </a:tbl>
          </a:graphicData>
        </a:graphic>
      </p:graphicFrame>
      <p:sp>
        <p:nvSpPr>
          <p:cNvPr id="49181" name="TextovéPole 6"/>
          <p:cNvSpPr txBox="1">
            <a:spLocks noChangeArrowheads="1"/>
          </p:cNvSpPr>
          <p:nvPr/>
        </p:nvSpPr>
        <p:spPr bwMode="auto">
          <a:xfrm>
            <a:off x="1219200" y="3524250"/>
            <a:ext cx="24526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Chrom                               </a:t>
            </a:r>
          </a:p>
        </p:txBody>
      </p:sp>
      <p:sp>
        <p:nvSpPr>
          <p:cNvPr id="49182" name="TextovéPole 7"/>
          <p:cNvSpPr txBox="1">
            <a:spLocks noChangeArrowheads="1"/>
          </p:cNvSpPr>
          <p:nvPr/>
        </p:nvSpPr>
        <p:spPr bwMode="auto">
          <a:xfrm>
            <a:off x="1347788" y="3892550"/>
            <a:ext cx="42211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Ocel                                </a:t>
            </a:r>
          </a:p>
        </p:txBody>
      </p:sp>
      <p:sp>
        <p:nvSpPr>
          <p:cNvPr id="49183" name="TextovéPole 8"/>
          <p:cNvSpPr txBox="1">
            <a:spLocks noChangeArrowheads="1"/>
          </p:cNvSpPr>
          <p:nvPr/>
        </p:nvSpPr>
        <p:spPr bwMode="auto">
          <a:xfrm flipH="1">
            <a:off x="1325563" y="4295775"/>
            <a:ext cx="43910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Mangan                        </a:t>
            </a:r>
          </a:p>
        </p:txBody>
      </p:sp>
      <p:sp>
        <p:nvSpPr>
          <p:cNvPr id="49184" name="TextovéPole 9"/>
          <p:cNvSpPr txBox="1">
            <a:spLocks noChangeArrowheads="1"/>
          </p:cNvSpPr>
          <p:nvPr/>
        </p:nvSpPr>
        <p:spPr bwMode="auto">
          <a:xfrm>
            <a:off x="1403350" y="4659313"/>
            <a:ext cx="4073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Voda                                  </a:t>
            </a:r>
          </a:p>
        </p:txBody>
      </p:sp>
      <p:sp>
        <p:nvSpPr>
          <p:cNvPr id="49185" name="TextovéPole 10"/>
          <p:cNvSpPr txBox="1">
            <a:spLocks noChangeArrowheads="1"/>
          </p:cNvSpPr>
          <p:nvPr/>
        </p:nvSpPr>
        <p:spPr bwMode="auto">
          <a:xfrm>
            <a:off x="1403350" y="5010150"/>
            <a:ext cx="2190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Titan                             </a:t>
            </a:r>
          </a:p>
        </p:txBody>
      </p:sp>
      <p:sp>
        <p:nvSpPr>
          <p:cNvPr id="49186" name="TextovéPole 11"/>
          <p:cNvSpPr txBox="1">
            <a:spLocks noChangeArrowheads="1"/>
          </p:cNvSpPr>
          <p:nvPr/>
        </p:nvSpPr>
        <p:spPr bwMode="auto">
          <a:xfrm>
            <a:off x="1403350" y="5381625"/>
            <a:ext cx="3519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Měď                             </a:t>
            </a:r>
          </a:p>
        </p:txBody>
      </p:sp>
      <p:graphicFrame>
        <p:nvGraphicFramePr>
          <p:cNvPr id="13" name="Tabulka 6"/>
          <p:cNvGraphicFramePr>
            <a:graphicFrameLocks noGrp="1"/>
          </p:cNvGraphicFramePr>
          <p:nvPr/>
        </p:nvGraphicFramePr>
        <p:xfrm>
          <a:off x="6096000" y="3546475"/>
          <a:ext cx="5218114" cy="22256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09057"/>
                <a:gridCol w="2609057"/>
              </a:tblGrid>
              <a:tr h="37094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</a:tr>
              <a:tr h="37094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</a:tr>
              <a:tr h="37094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</a:tr>
              <a:tr h="37094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</a:tr>
              <a:tr h="37094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</a:tr>
              <a:tr h="370946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2" marR="91432" marT="45733" marB="45733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2" marR="91432" marT="45733" marB="45733"/>
                </a:tc>
              </a:tr>
            </a:tbl>
          </a:graphicData>
        </a:graphic>
      </p:graphicFrame>
      <p:sp>
        <p:nvSpPr>
          <p:cNvPr id="49210" name="TextovéPole 13"/>
          <p:cNvSpPr txBox="1">
            <a:spLocks noChangeArrowheads="1"/>
          </p:cNvSpPr>
          <p:nvPr/>
        </p:nvSpPr>
        <p:spPr bwMode="auto">
          <a:xfrm>
            <a:off x="6816725" y="3546475"/>
            <a:ext cx="3175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Chrom                               1907 °C</a:t>
            </a:r>
          </a:p>
        </p:txBody>
      </p:sp>
      <p:sp>
        <p:nvSpPr>
          <p:cNvPr id="49211" name="TextovéPole 14"/>
          <p:cNvSpPr txBox="1">
            <a:spLocks noChangeArrowheads="1"/>
          </p:cNvSpPr>
          <p:nvPr/>
        </p:nvSpPr>
        <p:spPr bwMode="auto">
          <a:xfrm>
            <a:off x="6945313" y="3916363"/>
            <a:ext cx="42211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Ocel                                1350 °C</a:t>
            </a:r>
          </a:p>
        </p:txBody>
      </p:sp>
      <p:sp>
        <p:nvSpPr>
          <p:cNvPr id="49212" name="TextovéPole 15"/>
          <p:cNvSpPr txBox="1">
            <a:spLocks noChangeArrowheads="1"/>
          </p:cNvSpPr>
          <p:nvPr/>
        </p:nvSpPr>
        <p:spPr bwMode="auto">
          <a:xfrm flipH="1">
            <a:off x="6923088" y="4318000"/>
            <a:ext cx="4391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Mangan                         1246 °C</a:t>
            </a:r>
          </a:p>
        </p:txBody>
      </p:sp>
      <p:sp>
        <p:nvSpPr>
          <p:cNvPr id="49213" name="TextovéPole 16"/>
          <p:cNvSpPr txBox="1">
            <a:spLocks noChangeArrowheads="1"/>
          </p:cNvSpPr>
          <p:nvPr/>
        </p:nvSpPr>
        <p:spPr bwMode="auto">
          <a:xfrm>
            <a:off x="7000875" y="4683125"/>
            <a:ext cx="40735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Voda                                   0 °C</a:t>
            </a:r>
          </a:p>
        </p:txBody>
      </p:sp>
      <p:sp>
        <p:nvSpPr>
          <p:cNvPr id="49214" name="TextovéPole 17"/>
          <p:cNvSpPr txBox="1">
            <a:spLocks noChangeArrowheads="1"/>
          </p:cNvSpPr>
          <p:nvPr/>
        </p:nvSpPr>
        <p:spPr bwMode="auto">
          <a:xfrm>
            <a:off x="7000875" y="5033963"/>
            <a:ext cx="2913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Titan                             1668 °C</a:t>
            </a:r>
          </a:p>
        </p:txBody>
      </p:sp>
      <p:sp>
        <p:nvSpPr>
          <p:cNvPr id="49215" name="TextovéPole 18"/>
          <p:cNvSpPr txBox="1">
            <a:spLocks noChangeArrowheads="1"/>
          </p:cNvSpPr>
          <p:nvPr/>
        </p:nvSpPr>
        <p:spPr bwMode="auto">
          <a:xfrm>
            <a:off x="7000875" y="5405438"/>
            <a:ext cx="3517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Měď                             1083 °C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5948363" y="3333750"/>
            <a:ext cx="5745162" cy="289083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ovéPole 1"/>
          <p:cNvSpPr txBox="1">
            <a:spLocks noChangeArrowheads="1"/>
          </p:cNvSpPr>
          <p:nvPr/>
        </p:nvSpPr>
        <p:spPr bwMode="auto">
          <a:xfrm>
            <a:off x="442913" y="0"/>
            <a:ext cx="95392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Opiš si text a doplň ho.</a:t>
            </a:r>
          </a:p>
          <a:p>
            <a:r>
              <a:rPr lang="cs-CZ" altLang="cs-CZ" sz="2400"/>
              <a:t>Var kapaliny nastane při teplotě…………..a  na…………………..a na……………………</a:t>
            </a:r>
          </a:p>
        </p:txBody>
      </p:sp>
      <p:sp>
        <p:nvSpPr>
          <p:cNvPr id="50179" name="TextovéPole 2"/>
          <p:cNvSpPr txBox="1">
            <a:spLocks noChangeArrowheads="1"/>
          </p:cNvSpPr>
          <p:nvPr/>
        </p:nvSpPr>
        <p:spPr bwMode="auto">
          <a:xfrm>
            <a:off x="442913" y="415925"/>
            <a:ext cx="99202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r>
              <a:rPr lang="cs-CZ" altLang="cs-CZ" sz="2400"/>
              <a:t>Var kapaliny nastane při teplotě  </a:t>
            </a:r>
            <a:r>
              <a:rPr lang="cs-CZ" altLang="cs-CZ" sz="2400">
                <a:solidFill>
                  <a:srgbClr val="FF0000"/>
                </a:solidFill>
              </a:rPr>
              <a:t>varu…</a:t>
            </a:r>
            <a:r>
              <a:rPr lang="cs-CZ" altLang="cs-CZ" sz="2400"/>
              <a:t>………..a na </a:t>
            </a:r>
            <a:r>
              <a:rPr lang="cs-CZ" altLang="cs-CZ" sz="2400">
                <a:solidFill>
                  <a:srgbClr val="FF0000"/>
                </a:solidFill>
              </a:rPr>
              <a:t>druhu kapaliny</a:t>
            </a:r>
            <a:r>
              <a:rPr lang="cs-CZ" altLang="cs-CZ" sz="2400"/>
              <a:t>…a na…</a:t>
            </a:r>
            <a:r>
              <a:rPr lang="cs-CZ" altLang="cs-CZ" sz="2400">
                <a:solidFill>
                  <a:srgbClr val="FF0000"/>
                </a:solidFill>
              </a:rPr>
              <a:t>tlaku</a:t>
            </a:r>
            <a:r>
              <a:rPr lang="cs-CZ" altLang="cs-CZ" sz="2400"/>
              <a:t>.</a:t>
            </a:r>
          </a:p>
        </p:txBody>
      </p:sp>
      <p:sp>
        <p:nvSpPr>
          <p:cNvPr id="4" name="Obdélník 3"/>
          <p:cNvSpPr/>
          <p:nvPr/>
        </p:nvSpPr>
        <p:spPr>
          <a:xfrm>
            <a:off x="508000" y="757238"/>
            <a:ext cx="10113963" cy="4889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Kontrola</a:t>
            </a:r>
          </a:p>
        </p:txBody>
      </p:sp>
      <p:sp>
        <p:nvSpPr>
          <p:cNvPr id="50181" name="TextovéPole 4"/>
          <p:cNvSpPr txBox="1">
            <a:spLocks noChangeArrowheads="1"/>
          </p:cNvSpPr>
          <p:nvPr/>
        </p:nvSpPr>
        <p:spPr bwMode="auto">
          <a:xfrm>
            <a:off x="508000" y="1497013"/>
            <a:ext cx="102489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Opiš si tabulku a doplň teploty varu. Proveď kontrolu kliknutím na černý obdélník.</a:t>
            </a:r>
          </a:p>
        </p:txBody>
      </p:sp>
      <p:graphicFrame>
        <p:nvGraphicFramePr>
          <p:cNvPr id="6" name="Tabulka 6"/>
          <p:cNvGraphicFramePr>
            <a:graphicFrameLocks noGrp="1"/>
          </p:cNvGraphicFramePr>
          <p:nvPr/>
        </p:nvGraphicFramePr>
        <p:xfrm>
          <a:off x="684213" y="2035175"/>
          <a:ext cx="4664076" cy="2597147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2332038"/>
                <a:gridCol w="2332038"/>
              </a:tblGrid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4" marR="91434" marT="45742" marB="45742"/>
                </a:tc>
              </a:tr>
            </a:tbl>
          </a:graphicData>
        </a:graphic>
      </p:graphicFrame>
      <p:cxnSp>
        <p:nvCxnSpPr>
          <p:cNvPr id="8" name="Přímá spojnice 7"/>
          <p:cNvCxnSpPr>
            <a:cxnSpLocks/>
            <a:stCxn id="6" idx="0"/>
            <a:endCxn id="6" idx="2"/>
          </p:cNvCxnSpPr>
          <p:nvPr/>
        </p:nvCxnSpPr>
        <p:spPr>
          <a:xfrm>
            <a:off x="3016250" y="2035175"/>
            <a:ext cx="0" cy="259715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208" name="TextovéPole 1"/>
          <p:cNvSpPr txBox="1">
            <a:spLocks noChangeArrowheads="1"/>
          </p:cNvSpPr>
          <p:nvPr/>
        </p:nvSpPr>
        <p:spPr bwMode="auto">
          <a:xfrm>
            <a:off x="1233488" y="2035175"/>
            <a:ext cx="32591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Látka                           teplotu varu</a:t>
            </a:r>
          </a:p>
        </p:txBody>
      </p:sp>
      <p:sp>
        <p:nvSpPr>
          <p:cNvPr id="50209" name="TextovéPole 2"/>
          <p:cNvSpPr txBox="1">
            <a:spLocks noChangeArrowheads="1"/>
          </p:cNvSpPr>
          <p:nvPr/>
        </p:nvSpPr>
        <p:spPr bwMode="auto">
          <a:xfrm>
            <a:off x="1216025" y="2405063"/>
            <a:ext cx="641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voda</a:t>
            </a:r>
          </a:p>
        </p:txBody>
      </p:sp>
      <p:sp>
        <p:nvSpPr>
          <p:cNvPr id="50210" name="TextovéPole 4"/>
          <p:cNvSpPr txBox="1">
            <a:spLocks noChangeArrowheads="1"/>
          </p:cNvSpPr>
          <p:nvPr/>
        </p:nvSpPr>
        <p:spPr bwMode="auto">
          <a:xfrm>
            <a:off x="1233488" y="2851150"/>
            <a:ext cx="904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aceton</a:t>
            </a:r>
          </a:p>
          <a:p>
            <a:r>
              <a:rPr lang="cs-CZ" altLang="cs-CZ"/>
              <a:t>ethanol</a:t>
            </a:r>
          </a:p>
        </p:txBody>
      </p:sp>
      <p:sp>
        <p:nvSpPr>
          <p:cNvPr id="50211" name="TextovéPole 6"/>
          <p:cNvSpPr txBox="1">
            <a:spLocks noChangeArrowheads="1"/>
          </p:cNvSpPr>
          <p:nvPr/>
        </p:nvSpPr>
        <p:spPr bwMode="auto">
          <a:xfrm>
            <a:off x="1233488" y="3517900"/>
            <a:ext cx="9128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glycerol</a:t>
            </a:r>
          </a:p>
        </p:txBody>
      </p:sp>
      <p:sp>
        <p:nvSpPr>
          <p:cNvPr id="50212" name="TextovéPole 8"/>
          <p:cNvSpPr txBox="1">
            <a:spLocks noChangeArrowheads="1"/>
          </p:cNvSpPr>
          <p:nvPr/>
        </p:nvSpPr>
        <p:spPr bwMode="auto">
          <a:xfrm>
            <a:off x="1244600" y="3898900"/>
            <a:ext cx="1333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diethylether</a:t>
            </a:r>
          </a:p>
        </p:txBody>
      </p:sp>
      <p:sp>
        <p:nvSpPr>
          <p:cNvPr id="50213" name="TextovéPole 9"/>
          <p:cNvSpPr txBox="1">
            <a:spLocks noChangeArrowheads="1"/>
          </p:cNvSpPr>
          <p:nvPr/>
        </p:nvSpPr>
        <p:spPr bwMode="auto">
          <a:xfrm>
            <a:off x="1244600" y="4241800"/>
            <a:ext cx="809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benzín</a:t>
            </a:r>
          </a:p>
        </p:txBody>
      </p:sp>
      <p:graphicFrame>
        <p:nvGraphicFramePr>
          <p:cNvPr id="14" name="Tabulka 6"/>
          <p:cNvGraphicFramePr>
            <a:graphicFrameLocks noGrp="1"/>
          </p:cNvGraphicFramePr>
          <p:nvPr/>
        </p:nvGraphicFramePr>
        <p:xfrm>
          <a:off x="6000750" y="2130425"/>
          <a:ext cx="4664076" cy="2597147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2332038"/>
                <a:gridCol w="2332038"/>
              </a:tblGrid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</a:tr>
              <a:tr h="371021">
                <a:tc>
                  <a:txBody>
                    <a:bodyPr/>
                    <a:lstStyle/>
                    <a:p>
                      <a:endParaRPr lang="cs-CZ" sz="1800"/>
                    </a:p>
                  </a:txBody>
                  <a:tcPr marL="91434" marR="91434" marT="45742" marB="45742"/>
                </a:tc>
                <a:tc>
                  <a:txBody>
                    <a:bodyPr/>
                    <a:lstStyle/>
                    <a:p>
                      <a:endParaRPr lang="cs-CZ" sz="1800" dirty="0"/>
                    </a:p>
                  </a:txBody>
                  <a:tcPr marL="91434" marR="91434" marT="45742" marB="45742"/>
                </a:tc>
              </a:tr>
            </a:tbl>
          </a:graphicData>
        </a:graphic>
      </p:graphicFrame>
      <p:cxnSp>
        <p:nvCxnSpPr>
          <p:cNvPr id="15" name="Přímá spojnice 14"/>
          <p:cNvCxnSpPr>
            <a:cxnSpLocks/>
            <a:stCxn id="14" idx="0"/>
            <a:endCxn id="14" idx="2"/>
          </p:cNvCxnSpPr>
          <p:nvPr/>
        </p:nvCxnSpPr>
        <p:spPr>
          <a:xfrm>
            <a:off x="8332788" y="2130425"/>
            <a:ext cx="0" cy="259715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240" name="TextovéPole 15"/>
          <p:cNvSpPr txBox="1">
            <a:spLocks noChangeArrowheads="1"/>
          </p:cNvSpPr>
          <p:nvPr/>
        </p:nvSpPr>
        <p:spPr bwMode="auto">
          <a:xfrm>
            <a:off x="6550025" y="2130425"/>
            <a:ext cx="3259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Látka                           teplotu varu</a:t>
            </a:r>
          </a:p>
        </p:txBody>
      </p:sp>
      <p:sp>
        <p:nvSpPr>
          <p:cNvPr id="50241" name="TextovéPole 16"/>
          <p:cNvSpPr txBox="1">
            <a:spLocks noChangeArrowheads="1"/>
          </p:cNvSpPr>
          <p:nvPr/>
        </p:nvSpPr>
        <p:spPr bwMode="auto">
          <a:xfrm>
            <a:off x="6532563" y="2500313"/>
            <a:ext cx="2892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Voda                              99,6 °C</a:t>
            </a:r>
          </a:p>
        </p:txBody>
      </p:sp>
      <p:sp>
        <p:nvSpPr>
          <p:cNvPr id="50242" name="TextovéPole 17"/>
          <p:cNvSpPr txBox="1">
            <a:spLocks noChangeArrowheads="1"/>
          </p:cNvSpPr>
          <p:nvPr/>
        </p:nvSpPr>
        <p:spPr bwMode="auto">
          <a:xfrm>
            <a:off x="6550025" y="2946400"/>
            <a:ext cx="28876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Aceton                          56,5 °C</a:t>
            </a:r>
          </a:p>
          <a:p>
            <a:r>
              <a:rPr lang="cs-CZ" altLang="cs-CZ"/>
              <a:t>Ethanol                         78,3 °C</a:t>
            </a:r>
          </a:p>
        </p:txBody>
      </p:sp>
      <p:sp>
        <p:nvSpPr>
          <p:cNvPr id="50243" name="TextovéPole 18"/>
          <p:cNvSpPr txBox="1">
            <a:spLocks noChangeArrowheads="1"/>
          </p:cNvSpPr>
          <p:nvPr/>
        </p:nvSpPr>
        <p:spPr bwMode="auto">
          <a:xfrm>
            <a:off x="6550025" y="3613150"/>
            <a:ext cx="2825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Glycerol                        290 °C</a:t>
            </a:r>
          </a:p>
        </p:txBody>
      </p:sp>
      <p:sp>
        <p:nvSpPr>
          <p:cNvPr id="50244" name="TextovéPole 19"/>
          <p:cNvSpPr txBox="1">
            <a:spLocks noChangeArrowheads="1"/>
          </p:cNvSpPr>
          <p:nvPr/>
        </p:nvSpPr>
        <p:spPr bwMode="auto">
          <a:xfrm>
            <a:off x="6561138" y="3994150"/>
            <a:ext cx="2916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Diethylether                 34,6 °C</a:t>
            </a:r>
          </a:p>
        </p:txBody>
      </p:sp>
      <p:sp>
        <p:nvSpPr>
          <p:cNvPr id="50245" name="TextovéPole 20"/>
          <p:cNvSpPr txBox="1">
            <a:spLocks noChangeArrowheads="1"/>
          </p:cNvSpPr>
          <p:nvPr/>
        </p:nvSpPr>
        <p:spPr bwMode="auto">
          <a:xfrm>
            <a:off x="6561138" y="4337050"/>
            <a:ext cx="2470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/>
              <a:t>Benzín                              -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000750" y="1935163"/>
            <a:ext cx="5051425" cy="29654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  <p:pic>
        <p:nvPicPr>
          <p:cNvPr id="50247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3863767">
            <a:off x="3376613" y="4181475"/>
            <a:ext cx="1703387" cy="26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ovéPole 1"/>
          <p:cNvSpPr txBox="1">
            <a:spLocks noChangeArrowheads="1"/>
          </p:cNvSpPr>
          <p:nvPr/>
        </p:nvSpPr>
        <p:spPr bwMode="auto">
          <a:xfrm>
            <a:off x="220663" y="0"/>
            <a:ext cx="3028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Opiš si text a doplň ho.</a:t>
            </a:r>
          </a:p>
        </p:txBody>
      </p:sp>
      <p:sp>
        <p:nvSpPr>
          <p:cNvPr id="51203" name="TextovéPole 2"/>
          <p:cNvSpPr txBox="1">
            <a:spLocks noChangeArrowheads="1"/>
          </p:cNvSpPr>
          <p:nvPr/>
        </p:nvSpPr>
        <p:spPr bwMode="auto">
          <a:xfrm>
            <a:off x="220663" y="415925"/>
            <a:ext cx="1276508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Vypařování je změna skupenství ………………………….na……………………………………………………</a:t>
            </a:r>
          </a:p>
          <a:p>
            <a:r>
              <a:rPr lang="cs-CZ" altLang="cs-CZ" sz="2400"/>
              <a:t>Kapalina se vypařuje na………………………………………………při………………………..teplotě.</a:t>
            </a:r>
          </a:p>
          <a:p>
            <a:r>
              <a:rPr lang="cs-CZ" altLang="cs-CZ" sz="2400"/>
              <a:t>Rychlost vypařování se urychlí zvětšením…………………….kapaliny a nebo větrem.</a:t>
            </a:r>
          </a:p>
        </p:txBody>
      </p:sp>
      <p:sp>
        <p:nvSpPr>
          <p:cNvPr id="51204" name="TextovéPole 3"/>
          <p:cNvSpPr txBox="1">
            <a:spLocks noChangeArrowheads="1"/>
          </p:cNvSpPr>
          <p:nvPr/>
        </p:nvSpPr>
        <p:spPr bwMode="auto">
          <a:xfrm>
            <a:off x="220663" y="1617663"/>
            <a:ext cx="12877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Vypařování je změna skupenství………………………….na……………………………………………………</a:t>
            </a:r>
          </a:p>
          <a:p>
            <a:r>
              <a:rPr lang="cs-CZ" altLang="cs-CZ" sz="2400"/>
              <a:t>Kapalina se vypařuje na </a:t>
            </a:r>
            <a:r>
              <a:rPr lang="cs-CZ" altLang="cs-CZ" sz="2400">
                <a:solidFill>
                  <a:srgbClr val="FF0000"/>
                </a:solidFill>
              </a:rPr>
              <a:t>svém povrchu</a:t>
            </a:r>
            <a:r>
              <a:rPr lang="cs-CZ" altLang="cs-CZ" sz="2400"/>
              <a:t>……………………… při </a:t>
            </a:r>
            <a:r>
              <a:rPr lang="cs-CZ" altLang="cs-CZ" sz="2400">
                <a:solidFill>
                  <a:srgbClr val="FF0000"/>
                </a:solidFill>
              </a:rPr>
              <a:t>každé</a:t>
            </a:r>
            <a:r>
              <a:rPr lang="cs-CZ" altLang="cs-CZ" sz="2400"/>
              <a:t>………………………..teplotě.</a:t>
            </a:r>
          </a:p>
          <a:p>
            <a:r>
              <a:rPr lang="cs-CZ" altLang="cs-CZ" sz="2400"/>
              <a:t>Rychlost vypařování se urychlí zvětšením </a:t>
            </a:r>
            <a:r>
              <a:rPr lang="cs-CZ" altLang="cs-CZ" sz="2400">
                <a:solidFill>
                  <a:srgbClr val="FF0000"/>
                </a:solidFill>
              </a:rPr>
              <a:t>teploty a povrchu kapaliny</a:t>
            </a:r>
            <a:r>
              <a:rPr lang="cs-CZ" altLang="cs-CZ" sz="2400"/>
              <a:t>………………… nebo větrem.</a:t>
            </a:r>
          </a:p>
        </p:txBody>
      </p:sp>
      <p:sp>
        <p:nvSpPr>
          <p:cNvPr id="51205" name="TextovéPole 4"/>
          <p:cNvSpPr txBox="1">
            <a:spLocks noChangeArrowheads="1"/>
          </p:cNvSpPr>
          <p:nvPr/>
        </p:nvSpPr>
        <p:spPr bwMode="auto">
          <a:xfrm>
            <a:off x="4435475" y="1504950"/>
            <a:ext cx="2466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z kapalného</a:t>
            </a:r>
          </a:p>
        </p:txBody>
      </p:sp>
      <p:sp>
        <p:nvSpPr>
          <p:cNvPr id="51206" name="TextovéPole 5"/>
          <p:cNvSpPr txBox="1">
            <a:spLocks noChangeArrowheads="1"/>
          </p:cNvSpPr>
          <p:nvPr/>
        </p:nvSpPr>
        <p:spPr bwMode="auto">
          <a:xfrm>
            <a:off x="7483475" y="1498600"/>
            <a:ext cx="10350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plynné</a:t>
            </a:r>
          </a:p>
        </p:txBody>
      </p:sp>
      <p:sp>
        <p:nvSpPr>
          <p:cNvPr id="7" name="Obdélník 6"/>
          <p:cNvSpPr/>
          <p:nvPr/>
        </p:nvSpPr>
        <p:spPr>
          <a:xfrm>
            <a:off x="214313" y="1670050"/>
            <a:ext cx="11890375" cy="16621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  <p:sp>
        <p:nvSpPr>
          <p:cNvPr id="51208" name="TextovéPole 43"/>
          <p:cNvSpPr txBox="1">
            <a:spLocks noChangeArrowheads="1"/>
          </p:cNvSpPr>
          <p:nvPr/>
        </p:nvSpPr>
        <p:spPr bwMode="auto">
          <a:xfrm>
            <a:off x="220663" y="3849688"/>
            <a:ext cx="31384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Co znázorňuje obrázek?</a:t>
            </a:r>
          </a:p>
          <a:p>
            <a:endParaRPr lang="cs-CZ" altLang="cs-CZ" sz="2400"/>
          </a:p>
          <a:p>
            <a:r>
              <a:rPr lang="cs-CZ" altLang="cs-CZ" sz="2400"/>
              <a:t>Obrázek znázorňuje</a:t>
            </a:r>
          </a:p>
          <a:p>
            <a:r>
              <a:rPr lang="cs-CZ" altLang="cs-CZ" sz="2400"/>
              <a:t>koloběh vody v přírodě.</a:t>
            </a:r>
          </a:p>
        </p:txBody>
      </p:sp>
      <p:grpSp>
        <p:nvGrpSpPr>
          <p:cNvPr id="51209" name="Skupina 44"/>
          <p:cNvGrpSpPr>
            <a:grpSpLocks/>
          </p:cNvGrpSpPr>
          <p:nvPr/>
        </p:nvGrpSpPr>
        <p:grpSpPr bwMode="auto">
          <a:xfrm>
            <a:off x="3854450" y="3849688"/>
            <a:ext cx="7169150" cy="2692400"/>
            <a:chOff x="3854936" y="3850159"/>
            <a:chExt cx="7169006" cy="2691694"/>
          </a:xfrm>
        </p:grpSpPr>
        <p:pic>
          <p:nvPicPr>
            <p:cNvPr id="51212" name="Picture 2" descr="Gnlandscape Clip Art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4936" y="3850159"/>
              <a:ext cx="7169006" cy="2691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Volný tvar: obrazec 7"/>
            <p:cNvSpPr/>
            <p:nvPr/>
          </p:nvSpPr>
          <p:spPr>
            <a:xfrm>
              <a:off x="3975584" y="6040335"/>
              <a:ext cx="3463855" cy="498344"/>
            </a:xfrm>
            <a:custGeom>
              <a:avLst/>
              <a:gdLst>
                <a:gd name="connsiteX0" fmla="*/ 5419 w 3463985"/>
                <a:gd name="connsiteY0" fmla="*/ 83127 h 498853"/>
                <a:gd name="connsiteX1" fmla="*/ 134728 w 3463985"/>
                <a:gd name="connsiteY1" fmla="*/ 73891 h 498853"/>
                <a:gd name="connsiteX2" fmla="*/ 319455 w 3463985"/>
                <a:gd name="connsiteY2" fmla="*/ 0 h 498853"/>
                <a:gd name="connsiteX3" fmla="*/ 1002946 w 3463985"/>
                <a:gd name="connsiteY3" fmla="*/ 64654 h 498853"/>
                <a:gd name="connsiteX4" fmla="*/ 1621782 w 3463985"/>
                <a:gd name="connsiteY4" fmla="*/ 92363 h 498853"/>
                <a:gd name="connsiteX5" fmla="*/ 2924110 w 3463985"/>
                <a:gd name="connsiteY5" fmla="*/ 73891 h 498853"/>
                <a:gd name="connsiteX6" fmla="*/ 3118073 w 3463985"/>
                <a:gd name="connsiteY6" fmla="*/ 83127 h 498853"/>
                <a:gd name="connsiteX7" fmla="*/ 3275091 w 3463985"/>
                <a:gd name="connsiteY7" fmla="*/ 101600 h 498853"/>
                <a:gd name="connsiteX8" fmla="*/ 3302801 w 3463985"/>
                <a:gd name="connsiteY8" fmla="*/ 138545 h 498853"/>
                <a:gd name="connsiteX9" fmla="*/ 3395164 w 3463985"/>
                <a:gd name="connsiteY9" fmla="*/ 166254 h 498853"/>
                <a:gd name="connsiteX10" fmla="*/ 3441346 w 3463985"/>
                <a:gd name="connsiteY10" fmla="*/ 184727 h 498853"/>
                <a:gd name="connsiteX11" fmla="*/ 3450582 w 3463985"/>
                <a:gd name="connsiteY11" fmla="*/ 314036 h 498853"/>
                <a:gd name="connsiteX12" fmla="*/ 3432110 w 3463985"/>
                <a:gd name="connsiteY12" fmla="*/ 350982 h 498853"/>
                <a:gd name="connsiteX13" fmla="*/ 3358219 w 3463985"/>
                <a:gd name="connsiteY13" fmla="*/ 397163 h 498853"/>
                <a:gd name="connsiteX14" fmla="*/ 2998001 w 3463985"/>
                <a:gd name="connsiteY14" fmla="*/ 378691 h 498853"/>
                <a:gd name="connsiteX15" fmla="*/ 2776328 w 3463985"/>
                <a:gd name="connsiteY15" fmla="*/ 397163 h 498853"/>
                <a:gd name="connsiteX16" fmla="*/ 2397637 w 3463985"/>
                <a:gd name="connsiteY16" fmla="*/ 452582 h 498853"/>
                <a:gd name="connsiteX17" fmla="*/ 2157491 w 3463985"/>
                <a:gd name="connsiteY17" fmla="*/ 443345 h 498853"/>
                <a:gd name="connsiteX18" fmla="*/ 1852691 w 3463985"/>
                <a:gd name="connsiteY18" fmla="*/ 314036 h 498853"/>
                <a:gd name="connsiteX19" fmla="*/ 1621782 w 3463985"/>
                <a:gd name="connsiteY19" fmla="*/ 332509 h 498853"/>
                <a:gd name="connsiteX20" fmla="*/ 1437055 w 3463985"/>
                <a:gd name="connsiteY20" fmla="*/ 360218 h 498853"/>
                <a:gd name="connsiteX21" fmla="*/ 1353928 w 3463985"/>
                <a:gd name="connsiteY21" fmla="*/ 369454 h 498853"/>
                <a:gd name="connsiteX22" fmla="*/ 1002946 w 3463985"/>
                <a:gd name="connsiteY22" fmla="*/ 489527 h 498853"/>
                <a:gd name="connsiteX23" fmla="*/ 947528 w 3463985"/>
                <a:gd name="connsiteY23" fmla="*/ 498763 h 498853"/>
                <a:gd name="connsiteX24" fmla="*/ 781273 w 3463985"/>
                <a:gd name="connsiteY24" fmla="*/ 480291 h 498853"/>
                <a:gd name="connsiteX25" fmla="*/ 541128 w 3463985"/>
                <a:gd name="connsiteY25" fmla="*/ 415636 h 498853"/>
                <a:gd name="connsiteX26" fmla="*/ 227091 w 3463985"/>
                <a:gd name="connsiteY26" fmla="*/ 332509 h 498853"/>
                <a:gd name="connsiteX27" fmla="*/ 143964 w 3463985"/>
                <a:gd name="connsiteY27" fmla="*/ 295563 h 498853"/>
                <a:gd name="connsiteX28" fmla="*/ 42364 w 3463985"/>
                <a:gd name="connsiteY28" fmla="*/ 267854 h 498853"/>
                <a:gd name="connsiteX29" fmla="*/ 23891 w 3463985"/>
                <a:gd name="connsiteY29" fmla="*/ 230909 h 498853"/>
                <a:gd name="connsiteX30" fmla="*/ 5419 w 3463985"/>
                <a:gd name="connsiteY30" fmla="*/ 83127 h 498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463985" h="498853">
                  <a:moveTo>
                    <a:pt x="5419" y="83127"/>
                  </a:moveTo>
                  <a:cubicBezTo>
                    <a:pt x="23892" y="56957"/>
                    <a:pt x="61501" y="100043"/>
                    <a:pt x="134728" y="73891"/>
                  </a:cubicBezTo>
                  <a:cubicBezTo>
                    <a:pt x="197183" y="51586"/>
                    <a:pt x="319455" y="0"/>
                    <a:pt x="319455" y="0"/>
                  </a:cubicBezTo>
                  <a:cubicBezTo>
                    <a:pt x="578976" y="144180"/>
                    <a:pt x="362218" y="40384"/>
                    <a:pt x="1002946" y="64654"/>
                  </a:cubicBezTo>
                  <a:lnTo>
                    <a:pt x="1621782" y="92363"/>
                  </a:lnTo>
                  <a:cubicBezTo>
                    <a:pt x="2511406" y="56297"/>
                    <a:pt x="2077281" y="61251"/>
                    <a:pt x="2924110" y="73891"/>
                  </a:cubicBezTo>
                  <a:lnTo>
                    <a:pt x="3118073" y="83127"/>
                  </a:lnTo>
                  <a:cubicBezTo>
                    <a:pt x="3249904" y="90660"/>
                    <a:pt x="3208007" y="79237"/>
                    <a:pt x="3275091" y="101600"/>
                  </a:cubicBezTo>
                  <a:cubicBezTo>
                    <a:pt x="3284328" y="113915"/>
                    <a:pt x="3289247" y="131247"/>
                    <a:pt x="3302801" y="138545"/>
                  </a:cubicBezTo>
                  <a:cubicBezTo>
                    <a:pt x="3331102" y="153784"/>
                    <a:pt x="3364670" y="156089"/>
                    <a:pt x="3395164" y="166254"/>
                  </a:cubicBezTo>
                  <a:cubicBezTo>
                    <a:pt x="3410893" y="171497"/>
                    <a:pt x="3425952" y="178569"/>
                    <a:pt x="3441346" y="184727"/>
                  </a:cubicBezTo>
                  <a:cubicBezTo>
                    <a:pt x="3469881" y="241796"/>
                    <a:pt x="3469674" y="224941"/>
                    <a:pt x="3450582" y="314036"/>
                  </a:cubicBezTo>
                  <a:cubicBezTo>
                    <a:pt x="3447697" y="327499"/>
                    <a:pt x="3442344" y="341771"/>
                    <a:pt x="3432110" y="350982"/>
                  </a:cubicBezTo>
                  <a:cubicBezTo>
                    <a:pt x="3410521" y="370412"/>
                    <a:pt x="3358219" y="397163"/>
                    <a:pt x="3358219" y="397163"/>
                  </a:cubicBezTo>
                  <a:cubicBezTo>
                    <a:pt x="3238146" y="391006"/>
                    <a:pt x="3118213" y="380800"/>
                    <a:pt x="2998001" y="378691"/>
                  </a:cubicBezTo>
                  <a:cubicBezTo>
                    <a:pt x="2859495" y="376261"/>
                    <a:pt x="2870823" y="383089"/>
                    <a:pt x="2776328" y="397163"/>
                  </a:cubicBezTo>
                  <a:lnTo>
                    <a:pt x="2397637" y="452582"/>
                  </a:lnTo>
                  <a:lnTo>
                    <a:pt x="2157491" y="443345"/>
                  </a:lnTo>
                  <a:cubicBezTo>
                    <a:pt x="2029852" y="417817"/>
                    <a:pt x="1955111" y="370936"/>
                    <a:pt x="1852691" y="314036"/>
                  </a:cubicBezTo>
                  <a:cubicBezTo>
                    <a:pt x="1775721" y="320194"/>
                    <a:pt x="1698525" y="323982"/>
                    <a:pt x="1621782" y="332509"/>
                  </a:cubicBezTo>
                  <a:cubicBezTo>
                    <a:pt x="1559898" y="339385"/>
                    <a:pt x="1498736" y="351710"/>
                    <a:pt x="1437055" y="360218"/>
                  </a:cubicBezTo>
                  <a:cubicBezTo>
                    <a:pt x="1409437" y="364027"/>
                    <a:pt x="1381637" y="366375"/>
                    <a:pt x="1353928" y="369454"/>
                  </a:cubicBezTo>
                  <a:cubicBezTo>
                    <a:pt x="1236934" y="409478"/>
                    <a:pt x="1120776" y="452036"/>
                    <a:pt x="1002946" y="489527"/>
                  </a:cubicBezTo>
                  <a:cubicBezTo>
                    <a:pt x="985100" y="495205"/>
                    <a:pt x="966239" y="499543"/>
                    <a:pt x="947528" y="498763"/>
                  </a:cubicBezTo>
                  <a:cubicBezTo>
                    <a:pt x="891817" y="496442"/>
                    <a:pt x="836691" y="486448"/>
                    <a:pt x="781273" y="480291"/>
                  </a:cubicBezTo>
                  <a:cubicBezTo>
                    <a:pt x="662334" y="440642"/>
                    <a:pt x="926874" y="528145"/>
                    <a:pt x="541128" y="415636"/>
                  </a:cubicBezTo>
                  <a:cubicBezTo>
                    <a:pt x="243264" y="328759"/>
                    <a:pt x="404477" y="352218"/>
                    <a:pt x="227091" y="332509"/>
                  </a:cubicBezTo>
                  <a:cubicBezTo>
                    <a:pt x="199382" y="320194"/>
                    <a:pt x="172584" y="305580"/>
                    <a:pt x="143964" y="295563"/>
                  </a:cubicBezTo>
                  <a:cubicBezTo>
                    <a:pt x="110831" y="283966"/>
                    <a:pt x="73272" y="284496"/>
                    <a:pt x="42364" y="267854"/>
                  </a:cubicBezTo>
                  <a:cubicBezTo>
                    <a:pt x="30241" y="261326"/>
                    <a:pt x="24579" y="244660"/>
                    <a:pt x="23891" y="230909"/>
                  </a:cubicBezTo>
                  <a:cubicBezTo>
                    <a:pt x="21426" y="181614"/>
                    <a:pt x="-13054" y="109297"/>
                    <a:pt x="5419" y="83127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9" name="Slunce 8"/>
            <p:cNvSpPr/>
            <p:nvPr/>
          </p:nvSpPr>
          <p:spPr>
            <a:xfrm>
              <a:off x="4166080" y="3907294"/>
              <a:ext cx="581013" cy="499931"/>
            </a:xfrm>
            <a:prstGeom prst="su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2" name="Přímá spojnice se šipkou 11"/>
            <p:cNvCxnSpPr/>
            <p:nvPr/>
          </p:nvCxnSpPr>
          <p:spPr>
            <a:xfrm flipV="1">
              <a:off x="4378800" y="4535779"/>
              <a:ext cx="0" cy="175372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/>
            <p:cNvCxnSpPr/>
            <p:nvPr/>
          </p:nvCxnSpPr>
          <p:spPr>
            <a:xfrm flipV="1">
              <a:off x="4648670" y="4562759"/>
              <a:ext cx="0" cy="1755315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/>
            <p:cNvCxnSpPr/>
            <p:nvPr/>
          </p:nvCxnSpPr>
          <p:spPr>
            <a:xfrm flipV="1">
              <a:off x="4940764" y="4688139"/>
              <a:ext cx="0" cy="175372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se šipkou 15"/>
            <p:cNvCxnSpPr/>
            <p:nvPr/>
          </p:nvCxnSpPr>
          <p:spPr>
            <a:xfrm flipV="1">
              <a:off x="5204284" y="4535779"/>
              <a:ext cx="0" cy="175372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/>
            <p:cNvCxnSpPr/>
            <p:nvPr/>
          </p:nvCxnSpPr>
          <p:spPr>
            <a:xfrm flipV="1">
              <a:off x="5605914" y="4562759"/>
              <a:ext cx="0" cy="1755315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V="1">
              <a:off x="6031355" y="4562759"/>
              <a:ext cx="0" cy="1755315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Mrak 12"/>
            <p:cNvSpPr/>
            <p:nvPr/>
          </p:nvSpPr>
          <p:spPr>
            <a:xfrm>
              <a:off x="7483888" y="3919991"/>
              <a:ext cx="1298549" cy="249172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0" name="Mrak 19"/>
            <p:cNvSpPr/>
            <p:nvPr/>
          </p:nvSpPr>
          <p:spPr>
            <a:xfrm>
              <a:off x="8001403" y="4296129"/>
              <a:ext cx="1298549" cy="249173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7000">
                  <a:schemeClr val="bg1">
                    <a:lumMod val="50000"/>
                  </a:schemeClr>
                </a:gs>
                <a:gs pos="87000">
                  <a:schemeClr val="bg1">
                    <a:lumMod val="65000"/>
                  </a:schemeClr>
                </a:gs>
                <a:gs pos="95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1" name="Mrak 20"/>
            <p:cNvSpPr/>
            <p:nvPr/>
          </p:nvSpPr>
          <p:spPr>
            <a:xfrm>
              <a:off x="9311064" y="4043783"/>
              <a:ext cx="1298549" cy="249172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bg1">
                    <a:lumMod val="50000"/>
                  </a:schemeClr>
                </a:gs>
                <a:gs pos="22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2" name="Mrak 21"/>
            <p:cNvSpPr/>
            <p:nvPr/>
          </p:nvSpPr>
          <p:spPr>
            <a:xfrm>
              <a:off x="6159940" y="4232646"/>
              <a:ext cx="1298549" cy="250759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23" name="Mrak 22"/>
            <p:cNvSpPr/>
            <p:nvPr/>
          </p:nvSpPr>
          <p:spPr>
            <a:xfrm>
              <a:off x="4728043" y="4143769"/>
              <a:ext cx="1298549" cy="249173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24" name="Přímá spojnice se šipkou 23"/>
            <p:cNvCxnSpPr/>
            <p:nvPr/>
          </p:nvCxnSpPr>
          <p:spPr>
            <a:xfrm flipV="1">
              <a:off x="6423459" y="4572282"/>
              <a:ext cx="0" cy="1755315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/>
            <p:nvPr/>
          </p:nvCxnSpPr>
          <p:spPr>
            <a:xfrm flipV="1">
              <a:off x="6809215" y="4545302"/>
              <a:ext cx="0" cy="1755315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/>
            <p:cNvCxnSpPr/>
            <p:nvPr/>
          </p:nvCxnSpPr>
          <p:spPr>
            <a:xfrm flipV="1">
              <a:off x="7093371" y="4535779"/>
              <a:ext cx="0" cy="175372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>
              <a:cxnSpLocks/>
            </p:cNvCxnSpPr>
            <p:nvPr/>
          </p:nvCxnSpPr>
          <p:spPr>
            <a:xfrm>
              <a:off x="8915784" y="4562759"/>
              <a:ext cx="0" cy="1385525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Přímá spojnice se šipkou 28"/>
            <p:cNvCxnSpPr>
              <a:cxnSpLocks/>
            </p:cNvCxnSpPr>
            <p:nvPr/>
          </p:nvCxnSpPr>
          <p:spPr>
            <a:xfrm>
              <a:off x="9114218" y="4545302"/>
              <a:ext cx="0" cy="133473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Přímá spojnice se šipkou 29"/>
            <p:cNvCxnSpPr>
              <a:cxnSpLocks/>
            </p:cNvCxnSpPr>
            <p:nvPr/>
          </p:nvCxnSpPr>
          <p:spPr>
            <a:xfrm>
              <a:off x="9558709" y="4345329"/>
              <a:ext cx="0" cy="1453769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nice se šipkou 32"/>
            <p:cNvCxnSpPr>
              <a:cxnSpLocks/>
            </p:cNvCxnSpPr>
            <p:nvPr/>
          </p:nvCxnSpPr>
          <p:spPr>
            <a:xfrm>
              <a:off x="9711106" y="4345329"/>
              <a:ext cx="0" cy="1409330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nice se šipkou 33"/>
            <p:cNvCxnSpPr>
              <a:cxnSpLocks/>
            </p:cNvCxnSpPr>
            <p:nvPr/>
          </p:nvCxnSpPr>
          <p:spPr>
            <a:xfrm flipH="1">
              <a:off x="9960338" y="4358026"/>
              <a:ext cx="9525" cy="1396634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Přímá spojnice se šipkou 37"/>
            <p:cNvCxnSpPr>
              <a:cxnSpLocks/>
            </p:cNvCxnSpPr>
            <p:nvPr/>
          </p:nvCxnSpPr>
          <p:spPr>
            <a:xfrm>
              <a:off x="10211158" y="4292955"/>
              <a:ext cx="0" cy="1220468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nice se šipkou 38"/>
            <p:cNvCxnSpPr>
              <a:cxnSpLocks/>
            </p:cNvCxnSpPr>
            <p:nvPr/>
          </p:nvCxnSpPr>
          <p:spPr>
            <a:xfrm>
              <a:off x="8739576" y="4545302"/>
              <a:ext cx="0" cy="140298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se šipkou 39"/>
            <p:cNvCxnSpPr>
              <a:cxnSpLocks/>
            </p:cNvCxnSpPr>
            <p:nvPr/>
          </p:nvCxnSpPr>
          <p:spPr>
            <a:xfrm>
              <a:off x="10357205" y="4292955"/>
              <a:ext cx="0" cy="1220468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se šipkou 40"/>
            <p:cNvCxnSpPr>
              <a:cxnSpLocks/>
            </p:cNvCxnSpPr>
            <p:nvPr/>
          </p:nvCxnSpPr>
          <p:spPr>
            <a:xfrm>
              <a:off x="8518917" y="4535779"/>
              <a:ext cx="0" cy="1504555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Volný tvar: obrazec 36"/>
            <p:cNvSpPr/>
            <p:nvPr/>
          </p:nvSpPr>
          <p:spPr>
            <a:xfrm>
              <a:off x="7315616" y="5303928"/>
              <a:ext cx="3632127" cy="937966"/>
            </a:xfrm>
            <a:custGeom>
              <a:avLst/>
              <a:gdLst>
                <a:gd name="connsiteX0" fmla="*/ 3633216 w 3633216"/>
                <a:gd name="connsiteY0" fmla="*/ 0 h 938784"/>
                <a:gd name="connsiteX1" fmla="*/ 3450336 w 3633216"/>
                <a:gd name="connsiteY1" fmla="*/ 24384 h 938784"/>
                <a:gd name="connsiteX2" fmla="*/ 3243072 w 3633216"/>
                <a:gd name="connsiteY2" fmla="*/ 121920 h 938784"/>
                <a:gd name="connsiteX3" fmla="*/ 3206496 w 3633216"/>
                <a:gd name="connsiteY3" fmla="*/ 146304 h 938784"/>
                <a:gd name="connsiteX4" fmla="*/ 3084576 w 3633216"/>
                <a:gd name="connsiteY4" fmla="*/ 170688 h 938784"/>
                <a:gd name="connsiteX5" fmla="*/ 2974848 w 3633216"/>
                <a:gd name="connsiteY5" fmla="*/ 243840 h 938784"/>
                <a:gd name="connsiteX6" fmla="*/ 2889504 w 3633216"/>
                <a:gd name="connsiteY6" fmla="*/ 316992 h 938784"/>
                <a:gd name="connsiteX7" fmla="*/ 2548128 w 3633216"/>
                <a:gd name="connsiteY7" fmla="*/ 365760 h 938784"/>
                <a:gd name="connsiteX8" fmla="*/ 2279904 w 3633216"/>
                <a:gd name="connsiteY8" fmla="*/ 475488 h 938784"/>
                <a:gd name="connsiteX9" fmla="*/ 2121408 w 3633216"/>
                <a:gd name="connsiteY9" fmla="*/ 438912 h 938784"/>
                <a:gd name="connsiteX10" fmla="*/ 1962912 w 3633216"/>
                <a:gd name="connsiteY10" fmla="*/ 463296 h 938784"/>
                <a:gd name="connsiteX11" fmla="*/ 1926336 w 3633216"/>
                <a:gd name="connsiteY11" fmla="*/ 475488 h 938784"/>
                <a:gd name="connsiteX12" fmla="*/ 1731264 w 3633216"/>
                <a:gd name="connsiteY12" fmla="*/ 573024 h 938784"/>
                <a:gd name="connsiteX13" fmla="*/ 1584960 w 3633216"/>
                <a:gd name="connsiteY13" fmla="*/ 597408 h 938784"/>
                <a:gd name="connsiteX14" fmla="*/ 1548384 w 3633216"/>
                <a:gd name="connsiteY14" fmla="*/ 609600 h 938784"/>
                <a:gd name="connsiteX15" fmla="*/ 1389888 w 3633216"/>
                <a:gd name="connsiteY15" fmla="*/ 694944 h 938784"/>
                <a:gd name="connsiteX16" fmla="*/ 1072896 w 3633216"/>
                <a:gd name="connsiteY16" fmla="*/ 707136 h 938784"/>
                <a:gd name="connsiteX17" fmla="*/ 950976 w 3633216"/>
                <a:gd name="connsiteY17" fmla="*/ 768096 h 938784"/>
                <a:gd name="connsiteX18" fmla="*/ 85344 w 3633216"/>
                <a:gd name="connsiteY18" fmla="*/ 877824 h 938784"/>
                <a:gd name="connsiteX19" fmla="*/ 0 w 3633216"/>
                <a:gd name="connsiteY19" fmla="*/ 938784 h 938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633216" h="938784">
                  <a:moveTo>
                    <a:pt x="3633216" y="0"/>
                  </a:moveTo>
                  <a:cubicBezTo>
                    <a:pt x="3572256" y="8128"/>
                    <a:pt x="3509036" y="6040"/>
                    <a:pt x="3450336" y="24384"/>
                  </a:cubicBezTo>
                  <a:cubicBezTo>
                    <a:pt x="3377456" y="47159"/>
                    <a:pt x="3306604" y="79566"/>
                    <a:pt x="3243072" y="121920"/>
                  </a:cubicBezTo>
                  <a:cubicBezTo>
                    <a:pt x="3230880" y="130048"/>
                    <a:pt x="3220501" y="141995"/>
                    <a:pt x="3206496" y="146304"/>
                  </a:cubicBezTo>
                  <a:cubicBezTo>
                    <a:pt x="3166884" y="158492"/>
                    <a:pt x="3125216" y="162560"/>
                    <a:pt x="3084576" y="170688"/>
                  </a:cubicBezTo>
                  <a:cubicBezTo>
                    <a:pt x="3048000" y="195072"/>
                    <a:pt x="3001223" y="208673"/>
                    <a:pt x="2974848" y="243840"/>
                  </a:cubicBezTo>
                  <a:cubicBezTo>
                    <a:pt x="2944639" y="284119"/>
                    <a:pt x="2940998" y="304118"/>
                    <a:pt x="2889504" y="316992"/>
                  </a:cubicBezTo>
                  <a:cubicBezTo>
                    <a:pt x="2819190" y="334571"/>
                    <a:pt x="2605866" y="358543"/>
                    <a:pt x="2548128" y="365760"/>
                  </a:cubicBezTo>
                  <a:cubicBezTo>
                    <a:pt x="2462353" y="451535"/>
                    <a:pt x="2466432" y="463454"/>
                    <a:pt x="2279904" y="475488"/>
                  </a:cubicBezTo>
                  <a:cubicBezTo>
                    <a:pt x="2225796" y="478979"/>
                    <a:pt x="2174240" y="451104"/>
                    <a:pt x="2121408" y="438912"/>
                  </a:cubicBezTo>
                  <a:cubicBezTo>
                    <a:pt x="2068576" y="447040"/>
                    <a:pt x="2015450" y="453445"/>
                    <a:pt x="1962912" y="463296"/>
                  </a:cubicBezTo>
                  <a:cubicBezTo>
                    <a:pt x="1950281" y="465664"/>
                    <a:pt x="1937950" y="469986"/>
                    <a:pt x="1926336" y="475488"/>
                  </a:cubicBezTo>
                  <a:cubicBezTo>
                    <a:pt x="1860635" y="506609"/>
                    <a:pt x="1799728" y="548573"/>
                    <a:pt x="1731264" y="573024"/>
                  </a:cubicBezTo>
                  <a:cubicBezTo>
                    <a:pt x="1684704" y="589653"/>
                    <a:pt x="1633441" y="587712"/>
                    <a:pt x="1584960" y="597408"/>
                  </a:cubicBezTo>
                  <a:cubicBezTo>
                    <a:pt x="1572358" y="599928"/>
                    <a:pt x="1559879" y="603853"/>
                    <a:pt x="1548384" y="609600"/>
                  </a:cubicBezTo>
                  <a:cubicBezTo>
                    <a:pt x="1494715" y="636435"/>
                    <a:pt x="1448668" y="682886"/>
                    <a:pt x="1389888" y="694944"/>
                  </a:cubicBezTo>
                  <a:cubicBezTo>
                    <a:pt x="1286303" y="716192"/>
                    <a:pt x="1178560" y="703072"/>
                    <a:pt x="1072896" y="707136"/>
                  </a:cubicBezTo>
                  <a:cubicBezTo>
                    <a:pt x="1032256" y="727456"/>
                    <a:pt x="996073" y="762546"/>
                    <a:pt x="950976" y="768096"/>
                  </a:cubicBezTo>
                  <a:cubicBezTo>
                    <a:pt x="371132" y="839461"/>
                    <a:pt x="440360" y="716453"/>
                    <a:pt x="85344" y="877824"/>
                  </a:cubicBezTo>
                  <a:cubicBezTo>
                    <a:pt x="37718" y="899472"/>
                    <a:pt x="26971" y="911813"/>
                    <a:pt x="0" y="938784"/>
                  </a:cubicBezTo>
                </a:path>
              </a:pathLst>
            </a:custGeom>
            <a:noFill/>
            <a:ln w="762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43" name="Přímá spojnice se šipkou 42"/>
            <p:cNvCxnSpPr/>
            <p:nvPr/>
          </p:nvCxnSpPr>
          <p:spPr>
            <a:xfrm flipV="1">
              <a:off x="5859909" y="4156466"/>
              <a:ext cx="800084" cy="1269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Obdélník 45"/>
          <p:cNvSpPr/>
          <p:nvPr/>
        </p:nvSpPr>
        <p:spPr>
          <a:xfrm>
            <a:off x="144463" y="4602163"/>
            <a:ext cx="3276600" cy="94138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?</a:t>
            </a:r>
          </a:p>
        </p:txBody>
      </p:sp>
      <p:cxnSp>
        <p:nvCxnSpPr>
          <p:cNvPr id="55" name="Přímá spojnice se šipkou 54"/>
          <p:cNvCxnSpPr/>
          <p:nvPr/>
        </p:nvCxnSpPr>
        <p:spPr>
          <a:xfrm flipH="1">
            <a:off x="8912225" y="5746750"/>
            <a:ext cx="1477963" cy="37623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7" grpId="0" animBg="1"/>
      <p:bldP spid="4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Skupina 1"/>
          <p:cNvGrpSpPr>
            <a:grpSpLocks/>
          </p:cNvGrpSpPr>
          <p:nvPr/>
        </p:nvGrpSpPr>
        <p:grpSpPr bwMode="auto">
          <a:xfrm>
            <a:off x="4202113" y="1882775"/>
            <a:ext cx="7708900" cy="3954463"/>
            <a:chOff x="3854936" y="3850159"/>
            <a:chExt cx="7169006" cy="2691694"/>
          </a:xfrm>
        </p:grpSpPr>
        <p:pic>
          <p:nvPicPr>
            <p:cNvPr id="52235" name="Picture 2" descr="Gnlandscape Clip Art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4936" y="3850159"/>
              <a:ext cx="7169006" cy="2691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Volný tvar: obrazec 3"/>
            <p:cNvSpPr/>
            <p:nvPr/>
          </p:nvSpPr>
          <p:spPr>
            <a:xfrm>
              <a:off x="3975994" y="6040470"/>
              <a:ext cx="3463445" cy="499222"/>
            </a:xfrm>
            <a:custGeom>
              <a:avLst/>
              <a:gdLst>
                <a:gd name="connsiteX0" fmla="*/ 5419 w 3463985"/>
                <a:gd name="connsiteY0" fmla="*/ 83127 h 498853"/>
                <a:gd name="connsiteX1" fmla="*/ 134728 w 3463985"/>
                <a:gd name="connsiteY1" fmla="*/ 73891 h 498853"/>
                <a:gd name="connsiteX2" fmla="*/ 319455 w 3463985"/>
                <a:gd name="connsiteY2" fmla="*/ 0 h 498853"/>
                <a:gd name="connsiteX3" fmla="*/ 1002946 w 3463985"/>
                <a:gd name="connsiteY3" fmla="*/ 64654 h 498853"/>
                <a:gd name="connsiteX4" fmla="*/ 1621782 w 3463985"/>
                <a:gd name="connsiteY4" fmla="*/ 92363 h 498853"/>
                <a:gd name="connsiteX5" fmla="*/ 2924110 w 3463985"/>
                <a:gd name="connsiteY5" fmla="*/ 73891 h 498853"/>
                <a:gd name="connsiteX6" fmla="*/ 3118073 w 3463985"/>
                <a:gd name="connsiteY6" fmla="*/ 83127 h 498853"/>
                <a:gd name="connsiteX7" fmla="*/ 3275091 w 3463985"/>
                <a:gd name="connsiteY7" fmla="*/ 101600 h 498853"/>
                <a:gd name="connsiteX8" fmla="*/ 3302801 w 3463985"/>
                <a:gd name="connsiteY8" fmla="*/ 138545 h 498853"/>
                <a:gd name="connsiteX9" fmla="*/ 3395164 w 3463985"/>
                <a:gd name="connsiteY9" fmla="*/ 166254 h 498853"/>
                <a:gd name="connsiteX10" fmla="*/ 3441346 w 3463985"/>
                <a:gd name="connsiteY10" fmla="*/ 184727 h 498853"/>
                <a:gd name="connsiteX11" fmla="*/ 3450582 w 3463985"/>
                <a:gd name="connsiteY11" fmla="*/ 314036 h 498853"/>
                <a:gd name="connsiteX12" fmla="*/ 3432110 w 3463985"/>
                <a:gd name="connsiteY12" fmla="*/ 350982 h 498853"/>
                <a:gd name="connsiteX13" fmla="*/ 3358219 w 3463985"/>
                <a:gd name="connsiteY13" fmla="*/ 397163 h 498853"/>
                <a:gd name="connsiteX14" fmla="*/ 2998001 w 3463985"/>
                <a:gd name="connsiteY14" fmla="*/ 378691 h 498853"/>
                <a:gd name="connsiteX15" fmla="*/ 2776328 w 3463985"/>
                <a:gd name="connsiteY15" fmla="*/ 397163 h 498853"/>
                <a:gd name="connsiteX16" fmla="*/ 2397637 w 3463985"/>
                <a:gd name="connsiteY16" fmla="*/ 452582 h 498853"/>
                <a:gd name="connsiteX17" fmla="*/ 2157491 w 3463985"/>
                <a:gd name="connsiteY17" fmla="*/ 443345 h 498853"/>
                <a:gd name="connsiteX18" fmla="*/ 1852691 w 3463985"/>
                <a:gd name="connsiteY18" fmla="*/ 314036 h 498853"/>
                <a:gd name="connsiteX19" fmla="*/ 1621782 w 3463985"/>
                <a:gd name="connsiteY19" fmla="*/ 332509 h 498853"/>
                <a:gd name="connsiteX20" fmla="*/ 1437055 w 3463985"/>
                <a:gd name="connsiteY20" fmla="*/ 360218 h 498853"/>
                <a:gd name="connsiteX21" fmla="*/ 1353928 w 3463985"/>
                <a:gd name="connsiteY21" fmla="*/ 369454 h 498853"/>
                <a:gd name="connsiteX22" fmla="*/ 1002946 w 3463985"/>
                <a:gd name="connsiteY22" fmla="*/ 489527 h 498853"/>
                <a:gd name="connsiteX23" fmla="*/ 947528 w 3463985"/>
                <a:gd name="connsiteY23" fmla="*/ 498763 h 498853"/>
                <a:gd name="connsiteX24" fmla="*/ 781273 w 3463985"/>
                <a:gd name="connsiteY24" fmla="*/ 480291 h 498853"/>
                <a:gd name="connsiteX25" fmla="*/ 541128 w 3463985"/>
                <a:gd name="connsiteY25" fmla="*/ 415636 h 498853"/>
                <a:gd name="connsiteX26" fmla="*/ 227091 w 3463985"/>
                <a:gd name="connsiteY26" fmla="*/ 332509 h 498853"/>
                <a:gd name="connsiteX27" fmla="*/ 143964 w 3463985"/>
                <a:gd name="connsiteY27" fmla="*/ 295563 h 498853"/>
                <a:gd name="connsiteX28" fmla="*/ 42364 w 3463985"/>
                <a:gd name="connsiteY28" fmla="*/ 267854 h 498853"/>
                <a:gd name="connsiteX29" fmla="*/ 23891 w 3463985"/>
                <a:gd name="connsiteY29" fmla="*/ 230909 h 498853"/>
                <a:gd name="connsiteX30" fmla="*/ 5419 w 3463985"/>
                <a:gd name="connsiteY30" fmla="*/ 83127 h 498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463985" h="498853">
                  <a:moveTo>
                    <a:pt x="5419" y="83127"/>
                  </a:moveTo>
                  <a:cubicBezTo>
                    <a:pt x="23892" y="56957"/>
                    <a:pt x="61501" y="100043"/>
                    <a:pt x="134728" y="73891"/>
                  </a:cubicBezTo>
                  <a:cubicBezTo>
                    <a:pt x="197183" y="51586"/>
                    <a:pt x="319455" y="0"/>
                    <a:pt x="319455" y="0"/>
                  </a:cubicBezTo>
                  <a:cubicBezTo>
                    <a:pt x="578976" y="144180"/>
                    <a:pt x="362218" y="40384"/>
                    <a:pt x="1002946" y="64654"/>
                  </a:cubicBezTo>
                  <a:lnTo>
                    <a:pt x="1621782" y="92363"/>
                  </a:lnTo>
                  <a:cubicBezTo>
                    <a:pt x="2511406" y="56297"/>
                    <a:pt x="2077281" y="61251"/>
                    <a:pt x="2924110" y="73891"/>
                  </a:cubicBezTo>
                  <a:lnTo>
                    <a:pt x="3118073" y="83127"/>
                  </a:lnTo>
                  <a:cubicBezTo>
                    <a:pt x="3249904" y="90660"/>
                    <a:pt x="3208007" y="79237"/>
                    <a:pt x="3275091" y="101600"/>
                  </a:cubicBezTo>
                  <a:cubicBezTo>
                    <a:pt x="3284328" y="113915"/>
                    <a:pt x="3289247" y="131247"/>
                    <a:pt x="3302801" y="138545"/>
                  </a:cubicBezTo>
                  <a:cubicBezTo>
                    <a:pt x="3331102" y="153784"/>
                    <a:pt x="3364670" y="156089"/>
                    <a:pt x="3395164" y="166254"/>
                  </a:cubicBezTo>
                  <a:cubicBezTo>
                    <a:pt x="3410893" y="171497"/>
                    <a:pt x="3425952" y="178569"/>
                    <a:pt x="3441346" y="184727"/>
                  </a:cubicBezTo>
                  <a:cubicBezTo>
                    <a:pt x="3469881" y="241796"/>
                    <a:pt x="3469674" y="224941"/>
                    <a:pt x="3450582" y="314036"/>
                  </a:cubicBezTo>
                  <a:cubicBezTo>
                    <a:pt x="3447697" y="327499"/>
                    <a:pt x="3442344" y="341771"/>
                    <a:pt x="3432110" y="350982"/>
                  </a:cubicBezTo>
                  <a:cubicBezTo>
                    <a:pt x="3410521" y="370412"/>
                    <a:pt x="3358219" y="397163"/>
                    <a:pt x="3358219" y="397163"/>
                  </a:cubicBezTo>
                  <a:cubicBezTo>
                    <a:pt x="3238146" y="391006"/>
                    <a:pt x="3118213" y="380800"/>
                    <a:pt x="2998001" y="378691"/>
                  </a:cubicBezTo>
                  <a:cubicBezTo>
                    <a:pt x="2859495" y="376261"/>
                    <a:pt x="2870823" y="383089"/>
                    <a:pt x="2776328" y="397163"/>
                  </a:cubicBezTo>
                  <a:lnTo>
                    <a:pt x="2397637" y="452582"/>
                  </a:lnTo>
                  <a:lnTo>
                    <a:pt x="2157491" y="443345"/>
                  </a:lnTo>
                  <a:cubicBezTo>
                    <a:pt x="2029852" y="417817"/>
                    <a:pt x="1955111" y="370936"/>
                    <a:pt x="1852691" y="314036"/>
                  </a:cubicBezTo>
                  <a:cubicBezTo>
                    <a:pt x="1775721" y="320194"/>
                    <a:pt x="1698525" y="323982"/>
                    <a:pt x="1621782" y="332509"/>
                  </a:cubicBezTo>
                  <a:cubicBezTo>
                    <a:pt x="1559898" y="339385"/>
                    <a:pt x="1498736" y="351710"/>
                    <a:pt x="1437055" y="360218"/>
                  </a:cubicBezTo>
                  <a:cubicBezTo>
                    <a:pt x="1409437" y="364027"/>
                    <a:pt x="1381637" y="366375"/>
                    <a:pt x="1353928" y="369454"/>
                  </a:cubicBezTo>
                  <a:cubicBezTo>
                    <a:pt x="1236934" y="409478"/>
                    <a:pt x="1120776" y="452036"/>
                    <a:pt x="1002946" y="489527"/>
                  </a:cubicBezTo>
                  <a:cubicBezTo>
                    <a:pt x="985100" y="495205"/>
                    <a:pt x="966239" y="499543"/>
                    <a:pt x="947528" y="498763"/>
                  </a:cubicBezTo>
                  <a:cubicBezTo>
                    <a:pt x="891817" y="496442"/>
                    <a:pt x="836691" y="486448"/>
                    <a:pt x="781273" y="480291"/>
                  </a:cubicBezTo>
                  <a:cubicBezTo>
                    <a:pt x="662334" y="440642"/>
                    <a:pt x="926874" y="528145"/>
                    <a:pt x="541128" y="415636"/>
                  </a:cubicBezTo>
                  <a:cubicBezTo>
                    <a:pt x="243264" y="328759"/>
                    <a:pt x="404477" y="352218"/>
                    <a:pt x="227091" y="332509"/>
                  </a:cubicBezTo>
                  <a:cubicBezTo>
                    <a:pt x="199382" y="320194"/>
                    <a:pt x="172584" y="305580"/>
                    <a:pt x="143964" y="295563"/>
                  </a:cubicBezTo>
                  <a:cubicBezTo>
                    <a:pt x="110831" y="283966"/>
                    <a:pt x="73272" y="284496"/>
                    <a:pt x="42364" y="267854"/>
                  </a:cubicBezTo>
                  <a:cubicBezTo>
                    <a:pt x="30241" y="261326"/>
                    <a:pt x="24579" y="244660"/>
                    <a:pt x="23891" y="230909"/>
                  </a:cubicBezTo>
                  <a:cubicBezTo>
                    <a:pt x="21426" y="181614"/>
                    <a:pt x="-13054" y="109297"/>
                    <a:pt x="5419" y="83127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5" name="Slunce 4"/>
            <p:cNvSpPr/>
            <p:nvPr/>
          </p:nvSpPr>
          <p:spPr>
            <a:xfrm>
              <a:off x="4164963" y="3907429"/>
              <a:ext cx="583146" cy="499222"/>
            </a:xfrm>
            <a:prstGeom prst="su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6" name="Přímá spojnice se šipkou 5"/>
            <p:cNvCxnSpPr/>
            <p:nvPr/>
          </p:nvCxnSpPr>
          <p:spPr>
            <a:xfrm flipV="1">
              <a:off x="4377553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4647719" y="4562253"/>
              <a:ext cx="0" cy="175592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se šipkou 7"/>
            <p:cNvCxnSpPr/>
            <p:nvPr/>
          </p:nvCxnSpPr>
          <p:spPr>
            <a:xfrm flipV="1">
              <a:off x="4941507" y="468759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V="1">
              <a:off x="5204292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/>
            <p:cNvCxnSpPr/>
            <p:nvPr/>
          </p:nvCxnSpPr>
          <p:spPr>
            <a:xfrm flipV="1">
              <a:off x="5605851" y="4562253"/>
              <a:ext cx="0" cy="175592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6031030" y="4562253"/>
              <a:ext cx="0" cy="175592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Mrak 11"/>
            <p:cNvSpPr/>
            <p:nvPr/>
          </p:nvSpPr>
          <p:spPr>
            <a:xfrm>
              <a:off x="7483729" y="3919315"/>
              <a:ext cx="1297684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Mrak 12"/>
            <p:cNvSpPr/>
            <p:nvPr/>
          </p:nvSpPr>
          <p:spPr>
            <a:xfrm>
              <a:off x="8000440" y="4296434"/>
              <a:ext cx="1299161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7000">
                  <a:schemeClr val="bg1">
                    <a:lumMod val="50000"/>
                  </a:schemeClr>
                </a:gs>
                <a:gs pos="87000">
                  <a:schemeClr val="bg1">
                    <a:lumMod val="65000"/>
                  </a:schemeClr>
                </a:gs>
                <a:gs pos="95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Mrak 13"/>
            <p:cNvSpPr/>
            <p:nvPr/>
          </p:nvSpPr>
          <p:spPr>
            <a:xfrm>
              <a:off x="9311412" y="4043581"/>
              <a:ext cx="1297684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bg1">
                    <a:lumMod val="50000"/>
                  </a:schemeClr>
                </a:gs>
                <a:gs pos="22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5" name="Mrak 14"/>
            <p:cNvSpPr/>
            <p:nvPr/>
          </p:nvSpPr>
          <p:spPr>
            <a:xfrm>
              <a:off x="6159470" y="4233761"/>
              <a:ext cx="1299161" cy="24853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6" name="Mrak 15"/>
            <p:cNvSpPr/>
            <p:nvPr/>
          </p:nvSpPr>
          <p:spPr>
            <a:xfrm>
              <a:off x="4728917" y="4144073"/>
              <a:ext cx="1297684" cy="249611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7" name="Přímá spojnice se šipkou 16"/>
            <p:cNvCxnSpPr/>
            <p:nvPr/>
          </p:nvCxnSpPr>
          <p:spPr>
            <a:xfrm flipV="1">
              <a:off x="6423731" y="457305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V="1">
              <a:off x="6809050" y="4546044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 flipV="1">
              <a:off x="7093980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>
              <a:cxnSpLocks/>
              <a:endCxn id="29" idx="13"/>
            </p:cNvCxnSpPr>
            <p:nvPr/>
          </p:nvCxnSpPr>
          <p:spPr>
            <a:xfrm flipH="1">
              <a:off x="8899518" y="4562253"/>
              <a:ext cx="16240" cy="13388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/>
            <p:cNvCxnSpPr>
              <a:cxnSpLocks/>
            </p:cNvCxnSpPr>
            <p:nvPr/>
          </p:nvCxnSpPr>
          <p:spPr>
            <a:xfrm>
              <a:off x="9097345" y="4522272"/>
              <a:ext cx="0" cy="1305326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>
              <a:cxnSpLocks/>
            </p:cNvCxnSpPr>
            <p:nvPr/>
          </p:nvCxnSpPr>
          <p:spPr>
            <a:xfrm>
              <a:off x="9522525" y="4293192"/>
              <a:ext cx="0" cy="146092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/>
            <p:cNvCxnSpPr>
              <a:cxnSpLocks/>
            </p:cNvCxnSpPr>
            <p:nvPr/>
          </p:nvCxnSpPr>
          <p:spPr>
            <a:xfrm>
              <a:off x="9702636" y="4226196"/>
              <a:ext cx="0" cy="1472814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>
              <a:cxnSpLocks/>
            </p:cNvCxnSpPr>
            <p:nvPr/>
          </p:nvCxnSpPr>
          <p:spPr>
            <a:xfrm flipH="1">
              <a:off x="9921131" y="4302917"/>
              <a:ext cx="10335" cy="139609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>
              <a:cxnSpLocks/>
            </p:cNvCxnSpPr>
            <p:nvPr/>
          </p:nvCxnSpPr>
          <p:spPr>
            <a:xfrm>
              <a:off x="10149961" y="4268339"/>
              <a:ext cx="0" cy="1344226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/>
            <p:cNvCxnSpPr>
              <a:cxnSpLocks/>
              <a:endCxn id="29" idx="15"/>
            </p:cNvCxnSpPr>
            <p:nvPr/>
          </p:nvCxnSpPr>
          <p:spPr>
            <a:xfrm flipH="1">
              <a:off x="8704644" y="4546044"/>
              <a:ext cx="35432" cy="145228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>
              <a:cxnSpLocks/>
            </p:cNvCxnSpPr>
            <p:nvPr/>
          </p:nvCxnSpPr>
          <p:spPr>
            <a:xfrm>
              <a:off x="10356646" y="4268339"/>
              <a:ext cx="0" cy="1244814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/>
            <p:cNvCxnSpPr>
              <a:cxnSpLocks/>
            </p:cNvCxnSpPr>
            <p:nvPr/>
          </p:nvCxnSpPr>
          <p:spPr>
            <a:xfrm>
              <a:off x="8518628" y="4535239"/>
              <a:ext cx="0" cy="1505231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Volný tvar: obrazec 28"/>
            <p:cNvSpPr/>
            <p:nvPr/>
          </p:nvSpPr>
          <p:spPr>
            <a:xfrm>
              <a:off x="7315428" y="5303523"/>
              <a:ext cx="3633221" cy="939013"/>
            </a:xfrm>
            <a:custGeom>
              <a:avLst/>
              <a:gdLst>
                <a:gd name="connsiteX0" fmla="*/ 3633216 w 3633216"/>
                <a:gd name="connsiteY0" fmla="*/ 0 h 938784"/>
                <a:gd name="connsiteX1" fmla="*/ 3450336 w 3633216"/>
                <a:gd name="connsiteY1" fmla="*/ 24384 h 938784"/>
                <a:gd name="connsiteX2" fmla="*/ 3243072 w 3633216"/>
                <a:gd name="connsiteY2" fmla="*/ 121920 h 938784"/>
                <a:gd name="connsiteX3" fmla="*/ 3206496 w 3633216"/>
                <a:gd name="connsiteY3" fmla="*/ 146304 h 938784"/>
                <a:gd name="connsiteX4" fmla="*/ 3084576 w 3633216"/>
                <a:gd name="connsiteY4" fmla="*/ 170688 h 938784"/>
                <a:gd name="connsiteX5" fmla="*/ 2974848 w 3633216"/>
                <a:gd name="connsiteY5" fmla="*/ 243840 h 938784"/>
                <a:gd name="connsiteX6" fmla="*/ 2889504 w 3633216"/>
                <a:gd name="connsiteY6" fmla="*/ 316992 h 938784"/>
                <a:gd name="connsiteX7" fmla="*/ 2548128 w 3633216"/>
                <a:gd name="connsiteY7" fmla="*/ 365760 h 938784"/>
                <a:gd name="connsiteX8" fmla="*/ 2279904 w 3633216"/>
                <a:gd name="connsiteY8" fmla="*/ 475488 h 938784"/>
                <a:gd name="connsiteX9" fmla="*/ 2121408 w 3633216"/>
                <a:gd name="connsiteY9" fmla="*/ 438912 h 938784"/>
                <a:gd name="connsiteX10" fmla="*/ 1962912 w 3633216"/>
                <a:gd name="connsiteY10" fmla="*/ 463296 h 938784"/>
                <a:gd name="connsiteX11" fmla="*/ 1926336 w 3633216"/>
                <a:gd name="connsiteY11" fmla="*/ 475488 h 938784"/>
                <a:gd name="connsiteX12" fmla="*/ 1731264 w 3633216"/>
                <a:gd name="connsiteY12" fmla="*/ 573024 h 938784"/>
                <a:gd name="connsiteX13" fmla="*/ 1584960 w 3633216"/>
                <a:gd name="connsiteY13" fmla="*/ 597408 h 938784"/>
                <a:gd name="connsiteX14" fmla="*/ 1548384 w 3633216"/>
                <a:gd name="connsiteY14" fmla="*/ 609600 h 938784"/>
                <a:gd name="connsiteX15" fmla="*/ 1389888 w 3633216"/>
                <a:gd name="connsiteY15" fmla="*/ 694944 h 938784"/>
                <a:gd name="connsiteX16" fmla="*/ 1072896 w 3633216"/>
                <a:gd name="connsiteY16" fmla="*/ 707136 h 938784"/>
                <a:gd name="connsiteX17" fmla="*/ 950976 w 3633216"/>
                <a:gd name="connsiteY17" fmla="*/ 768096 h 938784"/>
                <a:gd name="connsiteX18" fmla="*/ 85344 w 3633216"/>
                <a:gd name="connsiteY18" fmla="*/ 877824 h 938784"/>
                <a:gd name="connsiteX19" fmla="*/ 0 w 3633216"/>
                <a:gd name="connsiteY19" fmla="*/ 938784 h 938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633216" h="938784">
                  <a:moveTo>
                    <a:pt x="3633216" y="0"/>
                  </a:moveTo>
                  <a:cubicBezTo>
                    <a:pt x="3572256" y="8128"/>
                    <a:pt x="3509036" y="6040"/>
                    <a:pt x="3450336" y="24384"/>
                  </a:cubicBezTo>
                  <a:cubicBezTo>
                    <a:pt x="3377456" y="47159"/>
                    <a:pt x="3306604" y="79566"/>
                    <a:pt x="3243072" y="121920"/>
                  </a:cubicBezTo>
                  <a:cubicBezTo>
                    <a:pt x="3230880" y="130048"/>
                    <a:pt x="3220501" y="141995"/>
                    <a:pt x="3206496" y="146304"/>
                  </a:cubicBezTo>
                  <a:cubicBezTo>
                    <a:pt x="3166884" y="158492"/>
                    <a:pt x="3125216" y="162560"/>
                    <a:pt x="3084576" y="170688"/>
                  </a:cubicBezTo>
                  <a:cubicBezTo>
                    <a:pt x="3048000" y="195072"/>
                    <a:pt x="3001223" y="208673"/>
                    <a:pt x="2974848" y="243840"/>
                  </a:cubicBezTo>
                  <a:cubicBezTo>
                    <a:pt x="2944639" y="284119"/>
                    <a:pt x="2940998" y="304118"/>
                    <a:pt x="2889504" y="316992"/>
                  </a:cubicBezTo>
                  <a:cubicBezTo>
                    <a:pt x="2819190" y="334571"/>
                    <a:pt x="2605866" y="358543"/>
                    <a:pt x="2548128" y="365760"/>
                  </a:cubicBezTo>
                  <a:cubicBezTo>
                    <a:pt x="2462353" y="451535"/>
                    <a:pt x="2466432" y="463454"/>
                    <a:pt x="2279904" y="475488"/>
                  </a:cubicBezTo>
                  <a:cubicBezTo>
                    <a:pt x="2225796" y="478979"/>
                    <a:pt x="2174240" y="451104"/>
                    <a:pt x="2121408" y="438912"/>
                  </a:cubicBezTo>
                  <a:cubicBezTo>
                    <a:pt x="2068576" y="447040"/>
                    <a:pt x="2015450" y="453445"/>
                    <a:pt x="1962912" y="463296"/>
                  </a:cubicBezTo>
                  <a:cubicBezTo>
                    <a:pt x="1950281" y="465664"/>
                    <a:pt x="1937950" y="469986"/>
                    <a:pt x="1926336" y="475488"/>
                  </a:cubicBezTo>
                  <a:cubicBezTo>
                    <a:pt x="1860635" y="506609"/>
                    <a:pt x="1799728" y="548573"/>
                    <a:pt x="1731264" y="573024"/>
                  </a:cubicBezTo>
                  <a:cubicBezTo>
                    <a:pt x="1684704" y="589653"/>
                    <a:pt x="1633441" y="587712"/>
                    <a:pt x="1584960" y="597408"/>
                  </a:cubicBezTo>
                  <a:cubicBezTo>
                    <a:pt x="1572358" y="599928"/>
                    <a:pt x="1559879" y="603853"/>
                    <a:pt x="1548384" y="609600"/>
                  </a:cubicBezTo>
                  <a:cubicBezTo>
                    <a:pt x="1494715" y="636435"/>
                    <a:pt x="1448668" y="682886"/>
                    <a:pt x="1389888" y="694944"/>
                  </a:cubicBezTo>
                  <a:cubicBezTo>
                    <a:pt x="1286303" y="716192"/>
                    <a:pt x="1178560" y="703072"/>
                    <a:pt x="1072896" y="707136"/>
                  </a:cubicBezTo>
                  <a:cubicBezTo>
                    <a:pt x="1032256" y="727456"/>
                    <a:pt x="996073" y="762546"/>
                    <a:pt x="950976" y="768096"/>
                  </a:cubicBezTo>
                  <a:cubicBezTo>
                    <a:pt x="371132" y="839461"/>
                    <a:pt x="440360" y="716453"/>
                    <a:pt x="85344" y="877824"/>
                  </a:cubicBezTo>
                  <a:cubicBezTo>
                    <a:pt x="37718" y="899472"/>
                    <a:pt x="26971" y="911813"/>
                    <a:pt x="0" y="938784"/>
                  </a:cubicBezTo>
                </a:path>
              </a:pathLst>
            </a:custGeom>
            <a:noFill/>
            <a:ln w="762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30" name="Přímá spojnice se šipkou 29"/>
            <p:cNvCxnSpPr/>
            <p:nvPr/>
          </p:nvCxnSpPr>
          <p:spPr>
            <a:xfrm flipV="1">
              <a:off x="5859777" y="4157040"/>
              <a:ext cx="800165" cy="1188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331788" y="350838"/>
            <a:ext cx="11133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dirty="0"/>
              <a:t>Označ </a:t>
            </a:r>
            <a:r>
              <a:rPr lang="cs-CZ" altLang="cs-CZ" sz="2400" dirty="0" smtClean="0"/>
              <a:t>kliknutím, </a:t>
            </a:r>
            <a:r>
              <a:rPr lang="cs-CZ" altLang="cs-CZ" sz="2400" dirty="0"/>
              <a:t>k čemu dochází  v přírodě:</a:t>
            </a:r>
          </a:p>
        </p:txBody>
      </p:sp>
      <p:sp>
        <p:nvSpPr>
          <p:cNvPr id="37" name="Ovál 36"/>
          <p:cNvSpPr/>
          <p:nvPr/>
        </p:nvSpPr>
        <p:spPr>
          <a:xfrm>
            <a:off x="5718175" y="3679825"/>
            <a:ext cx="581025" cy="55403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471488" y="1652588"/>
            <a:ext cx="326072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dochází ke kondenzaci</a:t>
            </a:r>
          </a:p>
        </p:txBody>
      </p:sp>
      <p:sp>
        <p:nvSpPr>
          <p:cNvPr id="39" name="TextovéPole 38"/>
          <p:cNvSpPr txBox="1">
            <a:spLocks noChangeArrowheads="1"/>
          </p:cNvSpPr>
          <p:nvPr/>
        </p:nvSpPr>
        <p:spPr bwMode="auto">
          <a:xfrm>
            <a:off x="406400" y="2463800"/>
            <a:ext cx="2579688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dochází ke srážkám</a:t>
            </a:r>
          </a:p>
        </p:txBody>
      </p:sp>
      <p:sp>
        <p:nvSpPr>
          <p:cNvPr id="40" name="TextovéPole 39"/>
          <p:cNvSpPr txBox="1">
            <a:spLocks noChangeArrowheads="1"/>
          </p:cNvSpPr>
          <p:nvPr/>
        </p:nvSpPr>
        <p:spPr bwMode="auto">
          <a:xfrm>
            <a:off x="544513" y="3362325"/>
            <a:ext cx="63976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prší</a:t>
            </a:r>
          </a:p>
        </p:txBody>
      </p:sp>
      <p:sp>
        <p:nvSpPr>
          <p:cNvPr id="41" name="TextovéPole 40"/>
          <p:cNvSpPr txBox="1">
            <a:spLocks noChangeArrowheads="1"/>
          </p:cNvSpPr>
          <p:nvPr/>
        </p:nvSpPr>
        <p:spPr bwMode="auto">
          <a:xfrm>
            <a:off x="544513" y="4325938"/>
            <a:ext cx="155257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vypařování</a:t>
            </a:r>
          </a:p>
        </p:txBody>
      </p:sp>
      <p:sp>
        <p:nvSpPr>
          <p:cNvPr id="42" name="TextovéPole 41"/>
          <p:cNvSpPr txBox="1">
            <a:spLocks noChangeArrowheads="1"/>
          </p:cNvSpPr>
          <p:nvPr/>
        </p:nvSpPr>
        <p:spPr bwMode="auto">
          <a:xfrm>
            <a:off x="544513" y="5264150"/>
            <a:ext cx="16637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kondenzace</a:t>
            </a:r>
          </a:p>
        </p:txBody>
      </p:sp>
      <p:cxnSp>
        <p:nvCxnSpPr>
          <p:cNvPr id="52" name="Přímá spojnice se šipkou 51"/>
          <p:cNvCxnSpPr/>
          <p:nvPr/>
        </p:nvCxnSpPr>
        <p:spPr>
          <a:xfrm flipH="1">
            <a:off x="9144000" y="4681538"/>
            <a:ext cx="2133600" cy="7159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 nodeType="clickPar">
                      <p:stCondLst>
                        <p:cond delay="0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2" grpId="0"/>
      <p:bldP spid="3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Skupina 1"/>
          <p:cNvGrpSpPr>
            <a:grpSpLocks/>
          </p:cNvGrpSpPr>
          <p:nvPr/>
        </p:nvGrpSpPr>
        <p:grpSpPr bwMode="auto">
          <a:xfrm>
            <a:off x="4276725" y="2020888"/>
            <a:ext cx="7707313" cy="3954462"/>
            <a:chOff x="3854936" y="3850159"/>
            <a:chExt cx="7169006" cy="2691694"/>
          </a:xfrm>
        </p:grpSpPr>
        <p:pic>
          <p:nvPicPr>
            <p:cNvPr id="53259" name="Picture 2" descr="Gnlandscape Clip Art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4936" y="3850159"/>
              <a:ext cx="7169006" cy="2691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Volný tvar: obrazec 3"/>
            <p:cNvSpPr/>
            <p:nvPr/>
          </p:nvSpPr>
          <p:spPr>
            <a:xfrm>
              <a:off x="3976019" y="6040470"/>
              <a:ext cx="3464158" cy="499222"/>
            </a:xfrm>
            <a:custGeom>
              <a:avLst/>
              <a:gdLst>
                <a:gd name="connsiteX0" fmla="*/ 5419 w 3463985"/>
                <a:gd name="connsiteY0" fmla="*/ 83127 h 498853"/>
                <a:gd name="connsiteX1" fmla="*/ 134728 w 3463985"/>
                <a:gd name="connsiteY1" fmla="*/ 73891 h 498853"/>
                <a:gd name="connsiteX2" fmla="*/ 319455 w 3463985"/>
                <a:gd name="connsiteY2" fmla="*/ 0 h 498853"/>
                <a:gd name="connsiteX3" fmla="*/ 1002946 w 3463985"/>
                <a:gd name="connsiteY3" fmla="*/ 64654 h 498853"/>
                <a:gd name="connsiteX4" fmla="*/ 1621782 w 3463985"/>
                <a:gd name="connsiteY4" fmla="*/ 92363 h 498853"/>
                <a:gd name="connsiteX5" fmla="*/ 2924110 w 3463985"/>
                <a:gd name="connsiteY5" fmla="*/ 73891 h 498853"/>
                <a:gd name="connsiteX6" fmla="*/ 3118073 w 3463985"/>
                <a:gd name="connsiteY6" fmla="*/ 83127 h 498853"/>
                <a:gd name="connsiteX7" fmla="*/ 3275091 w 3463985"/>
                <a:gd name="connsiteY7" fmla="*/ 101600 h 498853"/>
                <a:gd name="connsiteX8" fmla="*/ 3302801 w 3463985"/>
                <a:gd name="connsiteY8" fmla="*/ 138545 h 498853"/>
                <a:gd name="connsiteX9" fmla="*/ 3395164 w 3463985"/>
                <a:gd name="connsiteY9" fmla="*/ 166254 h 498853"/>
                <a:gd name="connsiteX10" fmla="*/ 3441346 w 3463985"/>
                <a:gd name="connsiteY10" fmla="*/ 184727 h 498853"/>
                <a:gd name="connsiteX11" fmla="*/ 3450582 w 3463985"/>
                <a:gd name="connsiteY11" fmla="*/ 314036 h 498853"/>
                <a:gd name="connsiteX12" fmla="*/ 3432110 w 3463985"/>
                <a:gd name="connsiteY12" fmla="*/ 350982 h 498853"/>
                <a:gd name="connsiteX13" fmla="*/ 3358219 w 3463985"/>
                <a:gd name="connsiteY13" fmla="*/ 397163 h 498853"/>
                <a:gd name="connsiteX14" fmla="*/ 2998001 w 3463985"/>
                <a:gd name="connsiteY14" fmla="*/ 378691 h 498853"/>
                <a:gd name="connsiteX15" fmla="*/ 2776328 w 3463985"/>
                <a:gd name="connsiteY15" fmla="*/ 397163 h 498853"/>
                <a:gd name="connsiteX16" fmla="*/ 2397637 w 3463985"/>
                <a:gd name="connsiteY16" fmla="*/ 452582 h 498853"/>
                <a:gd name="connsiteX17" fmla="*/ 2157491 w 3463985"/>
                <a:gd name="connsiteY17" fmla="*/ 443345 h 498853"/>
                <a:gd name="connsiteX18" fmla="*/ 1852691 w 3463985"/>
                <a:gd name="connsiteY18" fmla="*/ 314036 h 498853"/>
                <a:gd name="connsiteX19" fmla="*/ 1621782 w 3463985"/>
                <a:gd name="connsiteY19" fmla="*/ 332509 h 498853"/>
                <a:gd name="connsiteX20" fmla="*/ 1437055 w 3463985"/>
                <a:gd name="connsiteY20" fmla="*/ 360218 h 498853"/>
                <a:gd name="connsiteX21" fmla="*/ 1353928 w 3463985"/>
                <a:gd name="connsiteY21" fmla="*/ 369454 h 498853"/>
                <a:gd name="connsiteX22" fmla="*/ 1002946 w 3463985"/>
                <a:gd name="connsiteY22" fmla="*/ 489527 h 498853"/>
                <a:gd name="connsiteX23" fmla="*/ 947528 w 3463985"/>
                <a:gd name="connsiteY23" fmla="*/ 498763 h 498853"/>
                <a:gd name="connsiteX24" fmla="*/ 781273 w 3463985"/>
                <a:gd name="connsiteY24" fmla="*/ 480291 h 498853"/>
                <a:gd name="connsiteX25" fmla="*/ 541128 w 3463985"/>
                <a:gd name="connsiteY25" fmla="*/ 415636 h 498853"/>
                <a:gd name="connsiteX26" fmla="*/ 227091 w 3463985"/>
                <a:gd name="connsiteY26" fmla="*/ 332509 h 498853"/>
                <a:gd name="connsiteX27" fmla="*/ 143964 w 3463985"/>
                <a:gd name="connsiteY27" fmla="*/ 295563 h 498853"/>
                <a:gd name="connsiteX28" fmla="*/ 42364 w 3463985"/>
                <a:gd name="connsiteY28" fmla="*/ 267854 h 498853"/>
                <a:gd name="connsiteX29" fmla="*/ 23891 w 3463985"/>
                <a:gd name="connsiteY29" fmla="*/ 230909 h 498853"/>
                <a:gd name="connsiteX30" fmla="*/ 5419 w 3463985"/>
                <a:gd name="connsiteY30" fmla="*/ 83127 h 498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463985" h="498853">
                  <a:moveTo>
                    <a:pt x="5419" y="83127"/>
                  </a:moveTo>
                  <a:cubicBezTo>
                    <a:pt x="23892" y="56957"/>
                    <a:pt x="61501" y="100043"/>
                    <a:pt x="134728" y="73891"/>
                  </a:cubicBezTo>
                  <a:cubicBezTo>
                    <a:pt x="197183" y="51586"/>
                    <a:pt x="319455" y="0"/>
                    <a:pt x="319455" y="0"/>
                  </a:cubicBezTo>
                  <a:cubicBezTo>
                    <a:pt x="578976" y="144180"/>
                    <a:pt x="362218" y="40384"/>
                    <a:pt x="1002946" y="64654"/>
                  </a:cubicBezTo>
                  <a:lnTo>
                    <a:pt x="1621782" y="92363"/>
                  </a:lnTo>
                  <a:cubicBezTo>
                    <a:pt x="2511406" y="56297"/>
                    <a:pt x="2077281" y="61251"/>
                    <a:pt x="2924110" y="73891"/>
                  </a:cubicBezTo>
                  <a:lnTo>
                    <a:pt x="3118073" y="83127"/>
                  </a:lnTo>
                  <a:cubicBezTo>
                    <a:pt x="3249904" y="90660"/>
                    <a:pt x="3208007" y="79237"/>
                    <a:pt x="3275091" y="101600"/>
                  </a:cubicBezTo>
                  <a:cubicBezTo>
                    <a:pt x="3284328" y="113915"/>
                    <a:pt x="3289247" y="131247"/>
                    <a:pt x="3302801" y="138545"/>
                  </a:cubicBezTo>
                  <a:cubicBezTo>
                    <a:pt x="3331102" y="153784"/>
                    <a:pt x="3364670" y="156089"/>
                    <a:pt x="3395164" y="166254"/>
                  </a:cubicBezTo>
                  <a:cubicBezTo>
                    <a:pt x="3410893" y="171497"/>
                    <a:pt x="3425952" y="178569"/>
                    <a:pt x="3441346" y="184727"/>
                  </a:cubicBezTo>
                  <a:cubicBezTo>
                    <a:pt x="3469881" y="241796"/>
                    <a:pt x="3469674" y="224941"/>
                    <a:pt x="3450582" y="314036"/>
                  </a:cubicBezTo>
                  <a:cubicBezTo>
                    <a:pt x="3447697" y="327499"/>
                    <a:pt x="3442344" y="341771"/>
                    <a:pt x="3432110" y="350982"/>
                  </a:cubicBezTo>
                  <a:cubicBezTo>
                    <a:pt x="3410521" y="370412"/>
                    <a:pt x="3358219" y="397163"/>
                    <a:pt x="3358219" y="397163"/>
                  </a:cubicBezTo>
                  <a:cubicBezTo>
                    <a:pt x="3238146" y="391006"/>
                    <a:pt x="3118213" y="380800"/>
                    <a:pt x="2998001" y="378691"/>
                  </a:cubicBezTo>
                  <a:cubicBezTo>
                    <a:pt x="2859495" y="376261"/>
                    <a:pt x="2870823" y="383089"/>
                    <a:pt x="2776328" y="397163"/>
                  </a:cubicBezTo>
                  <a:lnTo>
                    <a:pt x="2397637" y="452582"/>
                  </a:lnTo>
                  <a:lnTo>
                    <a:pt x="2157491" y="443345"/>
                  </a:lnTo>
                  <a:cubicBezTo>
                    <a:pt x="2029852" y="417817"/>
                    <a:pt x="1955111" y="370936"/>
                    <a:pt x="1852691" y="314036"/>
                  </a:cubicBezTo>
                  <a:cubicBezTo>
                    <a:pt x="1775721" y="320194"/>
                    <a:pt x="1698525" y="323982"/>
                    <a:pt x="1621782" y="332509"/>
                  </a:cubicBezTo>
                  <a:cubicBezTo>
                    <a:pt x="1559898" y="339385"/>
                    <a:pt x="1498736" y="351710"/>
                    <a:pt x="1437055" y="360218"/>
                  </a:cubicBezTo>
                  <a:cubicBezTo>
                    <a:pt x="1409437" y="364027"/>
                    <a:pt x="1381637" y="366375"/>
                    <a:pt x="1353928" y="369454"/>
                  </a:cubicBezTo>
                  <a:cubicBezTo>
                    <a:pt x="1236934" y="409478"/>
                    <a:pt x="1120776" y="452036"/>
                    <a:pt x="1002946" y="489527"/>
                  </a:cubicBezTo>
                  <a:cubicBezTo>
                    <a:pt x="985100" y="495205"/>
                    <a:pt x="966239" y="499543"/>
                    <a:pt x="947528" y="498763"/>
                  </a:cubicBezTo>
                  <a:cubicBezTo>
                    <a:pt x="891817" y="496442"/>
                    <a:pt x="836691" y="486448"/>
                    <a:pt x="781273" y="480291"/>
                  </a:cubicBezTo>
                  <a:cubicBezTo>
                    <a:pt x="662334" y="440642"/>
                    <a:pt x="926874" y="528145"/>
                    <a:pt x="541128" y="415636"/>
                  </a:cubicBezTo>
                  <a:cubicBezTo>
                    <a:pt x="243264" y="328759"/>
                    <a:pt x="404477" y="352218"/>
                    <a:pt x="227091" y="332509"/>
                  </a:cubicBezTo>
                  <a:cubicBezTo>
                    <a:pt x="199382" y="320194"/>
                    <a:pt x="172584" y="305580"/>
                    <a:pt x="143964" y="295563"/>
                  </a:cubicBezTo>
                  <a:cubicBezTo>
                    <a:pt x="110831" y="283966"/>
                    <a:pt x="73272" y="284496"/>
                    <a:pt x="42364" y="267854"/>
                  </a:cubicBezTo>
                  <a:cubicBezTo>
                    <a:pt x="30241" y="261326"/>
                    <a:pt x="24579" y="244660"/>
                    <a:pt x="23891" y="230909"/>
                  </a:cubicBezTo>
                  <a:cubicBezTo>
                    <a:pt x="21426" y="181614"/>
                    <a:pt x="-13054" y="109297"/>
                    <a:pt x="5419" y="83127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5" name="Slunce 4"/>
            <p:cNvSpPr/>
            <p:nvPr/>
          </p:nvSpPr>
          <p:spPr>
            <a:xfrm>
              <a:off x="4165027" y="3907429"/>
              <a:ext cx="581790" cy="499222"/>
            </a:xfrm>
            <a:prstGeom prst="su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6" name="Přímá spojnice se šipkou 5"/>
            <p:cNvCxnSpPr/>
            <p:nvPr/>
          </p:nvCxnSpPr>
          <p:spPr>
            <a:xfrm flipV="1">
              <a:off x="4377661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4647883" y="4562253"/>
              <a:ext cx="0" cy="17559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se šipkou 7"/>
            <p:cNvCxnSpPr/>
            <p:nvPr/>
          </p:nvCxnSpPr>
          <p:spPr>
            <a:xfrm flipV="1">
              <a:off x="4941731" y="468759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V="1">
              <a:off x="5204570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/>
            <p:cNvCxnSpPr/>
            <p:nvPr/>
          </p:nvCxnSpPr>
          <p:spPr>
            <a:xfrm flipV="1">
              <a:off x="5606211" y="4562253"/>
              <a:ext cx="0" cy="17559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6031479" y="4562253"/>
              <a:ext cx="0" cy="17559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Mrak 11"/>
            <p:cNvSpPr/>
            <p:nvPr/>
          </p:nvSpPr>
          <p:spPr>
            <a:xfrm>
              <a:off x="7484476" y="3919315"/>
              <a:ext cx="1297952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Mrak 12"/>
            <p:cNvSpPr/>
            <p:nvPr/>
          </p:nvSpPr>
          <p:spPr>
            <a:xfrm>
              <a:off x="8001294" y="4296433"/>
              <a:ext cx="1297952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7000">
                  <a:schemeClr val="bg1">
                    <a:lumMod val="50000"/>
                  </a:schemeClr>
                </a:gs>
                <a:gs pos="87000">
                  <a:schemeClr val="bg1">
                    <a:lumMod val="65000"/>
                  </a:schemeClr>
                </a:gs>
                <a:gs pos="95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Mrak 13"/>
            <p:cNvSpPr/>
            <p:nvPr/>
          </p:nvSpPr>
          <p:spPr>
            <a:xfrm>
              <a:off x="9311059" y="4043580"/>
              <a:ext cx="1297951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bg1">
                    <a:lumMod val="50000"/>
                  </a:schemeClr>
                </a:gs>
                <a:gs pos="22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5" name="Mrak 14"/>
            <p:cNvSpPr/>
            <p:nvPr/>
          </p:nvSpPr>
          <p:spPr>
            <a:xfrm>
              <a:off x="6159945" y="4233760"/>
              <a:ext cx="1297951" cy="24853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6" name="Mrak 15"/>
            <p:cNvSpPr/>
            <p:nvPr/>
          </p:nvSpPr>
          <p:spPr>
            <a:xfrm>
              <a:off x="4729097" y="4144073"/>
              <a:ext cx="1297952" cy="249611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7" name="Přímá spojnice se šipkou 16"/>
            <p:cNvCxnSpPr/>
            <p:nvPr/>
          </p:nvCxnSpPr>
          <p:spPr>
            <a:xfrm flipV="1">
              <a:off x="6424260" y="457305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V="1">
              <a:off x="6809659" y="4546045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 flipV="1">
              <a:off x="7093171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>
              <a:cxnSpLocks/>
            </p:cNvCxnSpPr>
            <p:nvPr/>
          </p:nvCxnSpPr>
          <p:spPr>
            <a:xfrm>
              <a:off x="8924184" y="4482291"/>
              <a:ext cx="0" cy="1416625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/>
            <p:cNvCxnSpPr>
              <a:cxnSpLocks/>
            </p:cNvCxnSpPr>
            <p:nvPr/>
          </p:nvCxnSpPr>
          <p:spPr>
            <a:xfrm>
              <a:off x="9132387" y="4482291"/>
              <a:ext cx="0" cy="1343146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>
              <a:cxnSpLocks/>
              <a:endCxn id="29" idx="9"/>
            </p:cNvCxnSpPr>
            <p:nvPr/>
          </p:nvCxnSpPr>
          <p:spPr>
            <a:xfrm flipH="1">
              <a:off x="9436572" y="4268338"/>
              <a:ext cx="4430" cy="1473894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/>
            <p:cNvCxnSpPr>
              <a:cxnSpLocks/>
            </p:cNvCxnSpPr>
            <p:nvPr/>
          </p:nvCxnSpPr>
          <p:spPr>
            <a:xfrm>
              <a:off x="9711224" y="4293192"/>
              <a:ext cx="0" cy="1460928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>
              <a:cxnSpLocks/>
            </p:cNvCxnSpPr>
            <p:nvPr/>
          </p:nvCxnSpPr>
          <p:spPr>
            <a:xfrm flipH="1">
              <a:off x="9968156" y="4301836"/>
              <a:ext cx="10337" cy="1397174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>
              <a:cxnSpLocks/>
            </p:cNvCxnSpPr>
            <p:nvPr/>
          </p:nvCxnSpPr>
          <p:spPr>
            <a:xfrm>
              <a:off x="10185220" y="4284547"/>
              <a:ext cx="0" cy="1291278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/>
            <p:cNvCxnSpPr>
              <a:cxnSpLocks/>
            </p:cNvCxnSpPr>
            <p:nvPr/>
          </p:nvCxnSpPr>
          <p:spPr>
            <a:xfrm>
              <a:off x="8739605" y="4546045"/>
              <a:ext cx="0" cy="1386368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>
              <a:cxnSpLocks/>
            </p:cNvCxnSpPr>
            <p:nvPr/>
          </p:nvCxnSpPr>
          <p:spPr>
            <a:xfrm>
              <a:off x="10356508" y="4293192"/>
              <a:ext cx="0" cy="1219961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/>
            <p:cNvCxnSpPr>
              <a:cxnSpLocks/>
            </p:cNvCxnSpPr>
            <p:nvPr/>
          </p:nvCxnSpPr>
          <p:spPr>
            <a:xfrm>
              <a:off x="8518112" y="4535239"/>
              <a:ext cx="25103" cy="1456605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Volný tvar: obrazec 28"/>
            <p:cNvSpPr/>
            <p:nvPr/>
          </p:nvSpPr>
          <p:spPr>
            <a:xfrm>
              <a:off x="7314665" y="5303522"/>
              <a:ext cx="3633969" cy="939014"/>
            </a:xfrm>
            <a:custGeom>
              <a:avLst/>
              <a:gdLst>
                <a:gd name="connsiteX0" fmla="*/ 3633216 w 3633216"/>
                <a:gd name="connsiteY0" fmla="*/ 0 h 938784"/>
                <a:gd name="connsiteX1" fmla="*/ 3450336 w 3633216"/>
                <a:gd name="connsiteY1" fmla="*/ 24384 h 938784"/>
                <a:gd name="connsiteX2" fmla="*/ 3243072 w 3633216"/>
                <a:gd name="connsiteY2" fmla="*/ 121920 h 938784"/>
                <a:gd name="connsiteX3" fmla="*/ 3206496 w 3633216"/>
                <a:gd name="connsiteY3" fmla="*/ 146304 h 938784"/>
                <a:gd name="connsiteX4" fmla="*/ 3084576 w 3633216"/>
                <a:gd name="connsiteY4" fmla="*/ 170688 h 938784"/>
                <a:gd name="connsiteX5" fmla="*/ 2974848 w 3633216"/>
                <a:gd name="connsiteY5" fmla="*/ 243840 h 938784"/>
                <a:gd name="connsiteX6" fmla="*/ 2889504 w 3633216"/>
                <a:gd name="connsiteY6" fmla="*/ 316992 h 938784"/>
                <a:gd name="connsiteX7" fmla="*/ 2548128 w 3633216"/>
                <a:gd name="connsiteY7" fmla="*/ 365760 h 938784"/>
                <a:gd name="connsiteX8" fmla="*/ 2279904 w 3633216"/>
                <a:gd name="connsiteY8" fmla="*/ 475488 h 938784"/>
                <a:gd name="connsiteX9" fmla="*/ 2121408 w 3633216"/>
                <a:gd name="connsiteY9" fmla="*/ 438912 h 938784"/>
                <a:gd name="connsiteX10" fmla="*/ 1962912 w 3633216"/>
                <a:gd name="connsiteY10" fmla="*/ 463296 h 938784"/>
                <a:gd name="connsiteX11" fmla="*/ 1926336 w 3633216"/>
                <a:gd name="connsiteY11" fmla="*/ 475488 h 938784"/>
                <a:gd name="connsiteX12" fmla="*/ 1731264 w 3633216"/>
                <a:gd name="connsiteY12" fmla="*/ 573024 h 938784"/>
                <a:gd name="connsiteX13" fmla="*/ 1584960 w 3633216"/>
                <a:gd name="connsiteY13" fmla="*/ 597408 h 938784"/>
                <a:gd name="connsiteX14" fmla="*/ 1548384 w 3633216"/>
                <a:gd name="connsiteY14" fmla="*/ 609600 h 938784"/>
                <a:gd name="connsiteX15" fmla="*/ 1389888 w 3633216"/>
                <a:gd name="connsiteY15" fmla="*/ 694944 h 938784"/>
                <a:gd name="connsiteX16" fmla="*/ 1072896 w 3633216"/>
                <a:gd name="connsiteY16" fmla="*/ 707136 h 938784"/>
                <a:gd name="connsiteX17" fmla="*/ 950976 w 3633216"/>
                <a:gd name="connsiteY17" fmla="*/ 768096 h 938784"/>
                <a:gd name="connsiteX18" fmla="*/ 85344 w 3633216"/>
                <a:gd name="connsiteY18" fmla="*/ 877824 h 938784"/>
                <a:gd name="connsiteX19" fmla="*/ 0 w 3633216"/>
                <a:gd name="connsiteY19" fmla="*/ 938784 h 938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633216" h="938784">
                  <a:moveTo>
                    <a:pt x="3633216" y="0"/>
                  </a:moveTo>
                  <a:cubicBezTo>
                    <a:pt x="3572256" y="8128"/>
                    <a:pt x="3509036" y="6040"/>
                    <a:pt x="3450336" y="24384"/>
                  </a:cubicBezTo>
                  <a:cubicBezTo>
                    <a:pt x="3377456" y="47159"/>
                    <a:pt x="3306604" y="79566"/>
                    <a:pt x="3243072" y="121920"/>
                  </a:cubicBezTo>
                  <a:cubicBezTo>
                    <a:pt x="3230880" y="130048"/>
                    <a:pt x="3220501" y="141995"/>
                    <a:pt x="3206496" y="146304"/>
                  </a:cubicBezTo>
                  <a:cubicBezTo>
                    <a:pt x="3166884" y="158492"/>
                    <a:pt x="3125216" y="162560"/>
                    <a:pt x="3084576" y="170688"/>
                  </a:cubicBezTo>
                  <a:cubicBezTo>
                    <a:pt x="3048000" y="195072"/>
                    <a:pt x="3001223" y="208673"/>
                    <a:pt x="2974848" y="243840"/>
                  </a:cubicBezTo>
                  <a:cubicBezTo>
                    <a:pt x="2944639" y="284119"/>
                    <a:pt x="2940998" y="304118"/>
                    <a:pt x="2889504" y="316992"/>
                  </a:cubicBezTo>
                  <a:cubicBezTo>
                    <a:pt x="2819190" y="334571"/>
                    <a:pt x="2605866" y="358543"/>
                    <a:pt x="2548128" y="365760"/>
                  </a:cubicBezTo>
                  <a:cubicBezTo>
                    <a:pt x="2462353" y="451535"/>
                    <a:pt x="2466432" y="463454"/>
                    <a:pt x="2279904" y="475488"/>
                  </a:cubicBezTo>
                  <a:cubicBezTo>
                    <a:pt x="2225796" y="478979"/>
                    <a:pt x="2174240" y="451104"/>
                    <a:pt x="2121408" y="438912"/>
                  </a:cubicBezTo>
                  <a:cubicBezTo>
                    <a:pt x="2068576" y="447040"/>
                    <a:pt x="2015450" y="453445"/>
                    <a:pt x="1962912" y="463296"/>
                  </a:cubicBezTo>
                  <a:cubicBezTo>
                    <a:pt x="1950281" y="465664"/>
                    <a:pt x="1937950" y="469986"/>
                    <a:pt x="1926336" y="475488"/>
                  </a:cubicBezTo>
                  <a:cubicBezTo>
                    <a:pt x="1860635" y="506609"/>
                    <a:pt x="1799728" y="548573"/>
                    <a:pt x="1731264" y="573024"/>
                  </a:cubicBezTo>
                  <a:cubicBezTo>
                    <a:pt x="1684704" y="589653"/>
                    <a:pt x="1633441" y="587712"/>
                    <a:pt x="1584960" y="597408"/>
                  </a:cubicBezTo>
                  <a:cubicBezTo>
                    <a:pt x="1572358" y="599928"/>
                    <a:pt x="1559879" y="603853"/>
                    <a:pt x="1548384" y="609600"/>
                  </a:cubicBezTo>
                  <a:cubicBezTo>
                    <a:pt x="1494715" y="636435"/>
                    <a:pt x="1448668" y="682886"/>
                    <a:pt x="1389888" y="694944"/>
                  </a:cubicBezTo>
                  <a:cubicBezTo>
                    <a:pt x="1286303" y="716192"/>
                    <a:pt x="1178560" y="703072"/>
                    <a:pt x="1072896" y="707136"/>
                  </a:cubicBezTo>
                  <a:cubicBezTo>
                    <a:pt x="1032256" y="727456"/>
                    <a:pt x="996073" y="762546"/>
                    <a:pt x="950976" y="768096"/>
                  </a:cubicBezTo>
                  <a:cubicBezTo>
                    <a:pt x="371132" y="839461"/>
                    <a:pt x="440360" y="716453"/>
                    <a:pt x="85344" y="877824"/>
                  </a:cubicBezTo>
                  <a:cubicBezTo>
                    <a:pt x="37718" y="899472"/>
                    <a:pt x="26971" y="911813"/>
                    <a:pt x="0" y="938784"/>
                  </a:cubicBezTo>
                </a:path>
              </a:pathLst>
            </a:custGeom>
            <a:noFill/>
            <a:ln w="762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30" name="Přímá spojnice se šipkou 29"/>
            <p:cNvCxnSpPr/>
            <p:nvPr/>
          </p:nvCxnSpPr>
          <p:spPr>
            <a:xfrm flipV="1">
              <a:off x="5858714" y="4157040"/>
              <a:ext cx="801806" cy="1188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404813" y="288925"/>
            <a:ext cx="111331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dirty="0"/>
              <a:t>Označ </a:t>
            </a:r>
            <a:r>
              <a:rPr lang="cs-CZ" altLang="cs-CZ" sz="2400" dirty="0" smtClean="0"/>
              <a:t>kliknutím, </a:t>
            </a:r>
            <a:r>
              <a:rPr lang="cs-CZ" altLang="cs-CZ" sz="2400" dirty="0"/>
              <a:t>k čemu dochází  v přírodě:</a:t>
            </a:r>
          </a:p>
        </p:txBody>
      </p:sp>
      <p:sp>
        <p:nvSpPr>
          <p:cNvPr id="36" name="Ovál 35"/>
          <p:cNvSpPr/>
          <p:nvPr/>
        </p:nvSpPr>
        <p:spPr>
          <a:xfrm>
            <a:off x="6765925" y="2659063"/>
            <a:ext cx="582613" cy="55403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471488" y="1652588"/>
            <a:ext cx="326072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dochází ke kondenzaci</a:t>
            </a:r>
          </a:p>
        </p:txBody>
      </p:sp>
      <p:sp>
        <p:nvSpPr>
          <p:cNvPr id="39" name="TextovéPole 38"/>
          <p:cNvSpPr txBox="1">
            <a:spLocks noChangeArrowheads="1"/>
          </p:cNvSpPr>
          <p:nvPr/>
        </p:nvSpPr>
        <p:spPr bwMode="auto">
          <a:xfrm>
            <a:off x="406400" y="2463800"/>
            <a:ext cx="2579688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dochází ke srážkám</a:t>
            </a:r>
          </a:p>
        </p:txBody>
      </p:sp>
      <p:sp>
        <p:nvSpPr>
          <p:cNvPr id="40" name="TextovéPole 39"/>
          <p:cNvSpPr txBox="1">
            <a:spLocks noChangeArrowheads="1"/>
          </p:cNvSpPr>
          <p:nvPr/>
        </p:nvSpPr>
        <p:spPr bwMode="auto">
          <a:xfrm>
            <a:off x="544513" y="3362325"/>
            <a:ext cx="63976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prší</a:t>
            </a:r>
          </a:p>
        </p:txBody>
      </p:sp>
      <p:sp>
        <p:nvSpPr>
          <p:cNvPr id="41" name="TextovéPole 40"/>
          <p:cNvSpPr txBox="1">
            <a:spLocks noChangeArrowheads="1"/>
          </p:cNvSpPr>
          <p:nvPr/>
        </p:nvSpPr>
        <p:spPr bwMode="auto">
          <a:xfrm>
            <a:off x="544513" y="4325938"/>
            <a:ext cx="155257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vypařování</a:t>
            </a:r>
          </a:p>
        </p:txBody>
      </p:sp>
      <p:sp>
        <p:nvSpPr>
          <p:cNvPr id="42" name="TextovéPole 41"/>
          <p:cNvSpPr txBox="1">
            <a:spLocks noChangeArrowheads="1"/>
          </p:cNvSpPr>
          <p:nvPr/>
        </p:nvSpPr>
        <p:spPr bwMode="auto">
          <a:xfrm>
            <a:off x="544513" y="5264150"/>
            <a:ext cx="16637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kondenzace</a:t>
            </a:r>
          </a:p>
        </p:txBody>
      </p:sp>
      <p:cxnSp>
        <p:nvCxnSpPr>
          <p:cNvPr id="51" name="Přímá spojnice se šipkou 50"/>
          <p:cNvCxnSpPr/>
          <p:nvPr/>
        </p:nvCxnSpPr>
        <p:spPr>
          <a:xfrm flipH="1">
            <a:off x="9144000" y="4681538"/>
            <a:ext cx="2133600" cy="7159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2" grpId="0"/>
      <p:bldP spid="3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Skupina 1"/>
          <p:cNvGrpSpPr>
            <a:grpSpLocks/>
          </p:cNvGrpSpPr>
          <p:nvPr/>
        </p:nvGrpSpPr>
        <p:grpSpPr bwMode="auto">
          <a:xfrm>
            <a:off x="4202113" y="1882775"/>
            <a:ext cx="7708900" cy="3954463"/>
            <a:chOff x="3854936" y="3850159"/>
            <a:chExt cx="7169006" cy="2691694"/>
          </a:xfrm>
        </p:grpSpPr>
        <p:pic>
          <p:nvPicPr>
            <p:cNvPr id="54283" name="Picture 2" descr="Gnlandscape Clip Art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4936" y="3850159"/>
              <a:ext cx="7169006" cy="2691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Volný tvar: obrazec 3"/>
            <p:cNvSpPr/>
            <p:nvPr/>
          </p:nvSpPr>
          <p:spPr>
            <a:xfrm>
              <a:off x="3975994" y="6040470"/>
              <a:ext cx="3463445" cy="499222"/>
            </a:xfrm>
            <a:custGeom>
              <a:avLst/>
              <a:gdLst>
                <a:gd name="connsiteX0" fmla="*/ 5419 w 3463985"/>
                <a:gd name="connsiteY0" fmla="*/ 83127 h 498853"/>
                <a:gd name="connsiteX1" fmla="*/ 134728 w 3463985"/>
                <a:gd name="connsiteY1" fmla="*/ 73891 h 498853"/>
                <a:gd name="connsiteX2" fmla="*/ 319455 w 3463985"/>
                <a:gd name="connsiteY2" fmla="*/ 0 h 498853"/>
                <a:gd name="connsiteX3" fmla="*/ 1002946 w 3463985"/>
                <a:gd name="connsiteY3" fmla="*/ 64654 h 498853"/>
                <a:gd name="connsiteX4" fmla="*/ 1621782 w 3463985"/>
                <a:gd name="connsiteY4" fmla="*/ 92363 h 498853"/>
                <a:gd name="connsiteX5" fmla="*/ 2924110 w 3463985"/>
                <a:gd name="connsiteY5" fmla="*/ 73891 h 498853"/>
                <a:gd name="connsiteX6" fmla="*/ 3118073 w 3463985"/>
                <a:gd name="connsiteY6" fmla="*/ 83127 h 498853"/>
                <a:gd name="connsiteX7" fmla="*/ 3275091 w 3463985"/>
                <a:gd name="connsiteY7" fmla="*/ 101600 h 498853"/>
                <a:gd name="connsiteX8" fmla="*/ 3302801 w 3463985"/>
                <a:gd name="connsiteY8" fmla="*/ 138545 h 498853"/>
                <a:gd name="connsiteX9" fmla="*/ 3395164 w 3463985"/>
                <a:gd name="connsiteY9" fmla="*/ 166254 h 498853"/>
                <a:gd name="connsiteX10" fmla="*/ 3441346 w 3463985"/>
                <a:gd name="connsiteY10" fmla="*/ 184727 h 498853"/>
                <a:gd name="connsiteX11" fmla="*/ 3450582 w 3463985"/>
                <a:gd name="connsiteY11" fmla="*/ 314036 h 498853"/>
                <a:gd name="connsiteX12" fmla="*/ 3432110 w 3463985"/>
                <a:gd name="connsiteY12" fmla="*/ 350982 h 498853"/>
                <a:gd name="connsiteX13" fmla="*/ 3358219 w 3463985"/>
                <a:gd name="connsiteY13" fmla="*/ 397163 h 498853"/>
                <a:gd name="connsiteX14" fmla="*/ 2998001 w 3463985"/>
                <a:gd name="connsiteY14" fmla="*/ 378691 h 498853"/>
                <a:gd name="connsiteX15" fmla="*/ 2776328 w 3463985"/>
                <a:gd name="connsiteY15" fmla="*/ 397163 h 498853"/>
                <a:gd name="connsiteX16" fmla="*/ 2397637 w 3463985"/>
                <a:gd name="connsiteY16" fmla="*/ 452582 h 498853"/>
                <a:gd name="connsiteX17" fmla="*/ 2157491 w 3463985"/>
                <a:gd name="connsiteY17" fmla="*/ 443345 h 498853"/>
                <a:gd name="connsiteX18" fmla="*/ 1852691 w 3463985"/>
                <a:gd name="connsiteY18" fmla="*/ 314036 h 498853"/>
                <a:gd name="connsiteX19" fmla="*/ 1621782 w 3463985"/>
                <a:gd name="connsiteY19" fmla="*/ 332509 h 498853"/>
                <a:gd name="connsiteX20" fmla="*/ 1437055 w 3463985"/>
                <a:gd name="connsiteY20" fmla="*/ 360218 h 498853"/>
                <a:gd name="connsiteX21" fmla="*/ 1353928 w 3463985"/>
                <a:gd name="connsiteY21" fmla="*/ 369454 h 498853"/>
                <a:gd name="connsiteX22" fmla="*/ 1002946 w 3463985"/>
                <a:gd name="connsiteY22" fmla="*/ 489527 h 498853"/>
                <a:gd name="connsiteX23" fmla="*/ 947528 w 3463985"/>
                <a:gd name="connsiteY23" fmla="*/ 498763 h 498853"/>
                <a:gd name="connsiteX24" fmla="*/ 781273 w 3463985"/>
                <a:gd name="connsiteY24" fmla="*/ 480291 h 498853"/>
                <a:gd name="connsiteX25" fmla="*/ 541128 w 3463985"/>
                <a:gd name="connsiteY25" fmla="*/ 415636 h 498853"/>
                <a:gd name="connsiteX26" fmla="*/ 227091 w 3463985"/>
                <a:gd name="connsiteY26" fmla="*/ 332509 h 498853"/>
                <a:gd name="connsiteX27" fmla="*/ 143964 w 3463985"/>
                <a:gd name="connsiteY27" fmla="*/ 295563 h 498853"/>
                <a:gd name="connsiteX28" fmla="*/ 42364 w 3463985"/>
                <a:gd name="connsiteY28" fmla="*/ 267854 h 498853"/>
                <a:gd name="connsiteX29" fmla="*/ 23891 w 3463985"/>
                <a:gd name="connsiteY29" fmla="*/ 230909 h 498853"/>
                <a:gd name="connsiteX30" fmla="*/ 5419 w 3463985"/>
                <a:gd name="connsiteY30" fmla="*/ 83127 h 498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463985" h="498853">
                  <a:moveTo>
                    <a:pt x="5419" y="83127"/>
                  </a:moveTo>
                  <a:cubicBezTo>
                    <a:pt x="23892" y="56957"/>
                    <a:pt x="61501" y="100043"/>
                    <a:pt x="134728" y="73891"/>
                  </a:cubicBezTo>
                  <a:cubicBezTo>
                    <a:pt x="197183" y="51586"/>
                    <a:pt x="319455" y="0"/>
                    <a:pt x="319455" y="0"/>
                  </a:cubicBezTo>
                  <a:cubicBezTo>
                    <a:pt x="578976" y="144180"/>
                    <a:pt x="362218" y="40384"/>
                    <a:pt x="1002946" y="64654"/>
                  </a:cubicBezTo>
                  <a:lnTo>
                    <a:pt x="1621782" y="92363"/>
                  </a:lnTo>
                  <a:cubicBezTo>
                    <a:pt x="2511406" y="56297"/>
                    <a:pt x="2077281" y="61251"/>
                    <a:pt x="2924110" y="73891"/>
                  </a:cubicBezTo>
                  <a:lnTo>
                    <a:pt x="3118073" y="83127"/>
                  </a:lnTo>
                  <a:cubicBezTo>
                    <a:pt x="3249904" y="90660"/>
                    <a:pt x="3208007" y="79237"/>
                    <a:pt x="3275091" y="101600"/>
                  </a:cubicBezTo>
                  <a:cubicBezTo>
                    <a:pt x="3284328" y="113915"/>
                    <a:pt x="3289247" y="131247"/>
                    <a:pt x="3302801" y="138545"/>
                  </a:cubicBezTo>
                  <a:cubicBezTo>
                    <a:pt x="3331102" y="153784"/>
                    <a:pt x="3364670" y="156089"/>
                    <a:pt x="3395164" y="166254"/>
                  </a:cubicBezTo>
                  <a:cubicBezTo>
                    <a:pt x="3410893" y="171497"/>
                    <a:pt x="3425952" y="178569"/>
                    <a:pt x="3441346" y="184727"/>
                  </a:cubicBezTo>
                  <a:cubicBezTo>
                    <a:pt x="3469881" y="241796"/>
                    <a:pt x="3469674" y="224941"/>
                    <a:pt x="3450582" y="314036"/>
                  </a:cubicBezTo>
                  <a:cubicBezTo>
                    <a:pt x="3447697" y="327499"/>
                    <a:pt x="3442344" y="341771"/>
                    <a:pt x="3432110" y="350982"/>
                  </a:cubicBezTo>
                  <a:cubicBezTo>
                    <a:pt x="3410521" y="370412"/>
                    <a:pt x="3358219" y="397163"/>
                    <a:pt x="3358219" y="397163"/>
                  </a:cubicBezTo>
                  <a:cubicBezTo>
                    <a:pt x="3238146" y="391006"/>
                    <a:pt x="3118213" y="380800"/>
                    <a:pt x="2998001" y="378691"/>
                  </a:cubicBezTo>
                  <a:cubicBezTo>
                    <a:pt x="2859495" y="376261"/>
                    <a:pt x="2870823" y="383089"/>
                    <a:pt x="2776328" y="397163"/>
                  </a:cubicBezTo>
                  <a:lnTo>
                    <a:pt x="2397637" y="452582"/>
                  </a:lnTo>
                  <a:lnTo>
                    <a:pt x="2157491" y="443345"/>
                  </a:lnTo>
                  <a:cubicBezTo>
                    <a:pt x="2029852" y="417817"/>
                    <a:pt x="1955111" y="370936"/>
                    <a:pt x="1852691" y="314036"/>
                  </a:cubicBezTo>
                  <a:cubicBezTo>
                    <a:pt x="1775721" y="320194"/>
                    <a:pt x="1698525" y="323982"/>
                    <a:pt x="1621782" y="332509"/>
                  </a:cubicBezTo>
                  <a:cubicBezTo>
                    <a:pt x="1559898" y="339385"/>
                    <a:pt x="1498736" y="351710"/>
                    <a:pt x="1437055" y="360218"/>
                  </a:cubicBezTo>
                  <a:cubicBezTo>
                    <a:pt x="1409437" y="364027"/>
                    <a:pt x="1381637" y="366375"/>
                    <a:pt x="1353928" y="369454"/>
                  </a:cubicBezTo>
                  <a:cubicBezTo>
                    <a:pt x="1236934" y="409478"/>
                    <a:pt x="1120776" y="452036"/>
                    <a:pt x="1002946" y="489527"/>
                  </a:cubicBezTo>
                  <a:cubicBezTo>
                    <a:pt x="985100" y="495205"/>
                    <a:pt x="966239" y="499543"/>
                    <a:pt x="947528" y="498763"/>
                  </a:cubicBezTo>
                  <a:cubicBezTo>
                    <a:pt x="891817" y="496442"/>
                    <a:pt x="836691" y="486448"/>
                    <a:pt x="781273" y="480291"/>
                  </a:cubicBezTo>
                  <a:cubicBezTo>
                    <a:pt x="662334" y="440642"/>
                    <a:pt x="926874" y="528145"/>
                    <a:pt x="541128" y="415636"/>
                  </a:cubicBezTo>
                  <a:cubicBezTo>
                    <a:pt x="243264" y="328759"/>
                    <a:pt x="404477" y="352218"/>
                    <a:pt x="227091" y="332509"/>
                  </a:cubicBezTo>
                  <a:cubicBezTo>
                    <a:pt x="199382" y="320194"/>
                    <a:pt x="172584" y="305580"/>
                    <a:pt x="143964" y="295563"/>
                  </a:cubicBezTo>
                  <a:cubicBezTo>
                    <a:pt x="110831" y="283966"/>
                    <a:pt x="73272" y="284496"/>
                    <a:pt x="42364" y="267854"/>
                  </a:cubicBezTo>
                  <a:cubicBezTo>
                    <a:pt x="30241" y="261326"/>
                    <a:pt x="24579" y="244660"/>
                    <a:pt x="23891" y="230909"/>
                  </a:cubicBezTo>
                  <a:cubicBezTo>
                    <a:pt x="21426" y="181614"/>
                    <a:pt x="-13054" y="109297"/>
                    <a:pt x="5419" y="83127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5" name="Slunce 4"/>
            <p:cNvSpPr/>
            <p:nvPr/>
          </p:nvSpPr>
          <p:spPr>
            <a:xfrm>
              <a:off x="4164963" y="3907429"/>
              <a:ext cx="583146" cy="499222"/>
            </a:xfrm>
            <a:prstGeom prst="su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6" name="Přímá spojnice se šipkou 5"/>
            <p:cNvCxnSpPr/>
            <p:nvPr/>
          </p:nvCxnSpPr>
          <p:spPr>
            <a:xfrm flipV="1">
              <a:off x="4377553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4647719" y="4562253"/>
              <a:ext cx="0" cy="175592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se šipkou 7"/>
            <p:cNvCxnSpPr/>
            <p:nvPr/>
          </p:nvCxnSpPr>
          <p:spPr>
            <a:xfrm flipV="1">
              <a:off x="4941507" y="468759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V="1">
              <a:off x="5204292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/>
            <p:cNvCxnSpPr/>
            <p:nvPr/>
          </p:nvCxnSpPr>
          <p:spPr>
            <a:xfrm flipV="1">
              <a:off x="5605851" y="4562253"/>
              <a:ext cx="0" cy="175592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6031030" y="4562253"/>
              <a:ext cx="0" cy="175592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Mrak 11"/>
            <p:cNvSpPr/>
            <p:nvPr/>
          </p:nvSpPr>
          <p:spPr>
            <a:xfrm>
              <a:off x="7483729" y="3919315"/>
              <a:ext cx="1297684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Mrak 12"/>
            <p:cNvSpPr/>
            <p:nvPr/>
          </p:nvSpPr>
          <p:spPr>
            <a:xfrm>
              <a:off x="8000440" y="4296434"/>
              <a:ext cx="1299161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7000">
                  <a:schemeClr val="bg1">
                    <a:lumMod val="50000"/>
                  </a:schemeClr>
                </a:gs>
                <a:gs pos="87000">
                  <a:schemeClr val="bg1">
                    <a:lumMod val="65000"/>
                  </a:schemeClr>
                </a:gs>
                <a:gs pos="95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Mrak 13"/>
            <p:cNvSpPr/>
            <p:nvPr/>
          </p:nvSpPr>
          <p:spPr>
            <a:xfrm>
              <a:off x="9311412" y="4043581"/>
              <a:ext cx="1297684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bg1">
                    <a:lumMod val="50000"/>
                  </a:schemeClr>
                </a:gs>
                <a:gs pos="22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5" name="Mrak 14"/>
            <p:cNvSpPr/>
            <p:nvPr/>
          </p:nvSpPr>
          <p:spPr>
            <a:xfrm>
              <a:off x="6159470" y="4233761"/>
              <a:ext cx="1299161" cy="24853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6" name="Mrak 15"/>
            <p:cNvSpPr/>
            <p:nvPr/>
          </p:nvSpPr>
          <p:spPr>
            <a:xfrm>
              <a:off x="4728917" y="4144073"/>
              <a:ext cx="1297684" cy="249611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7" name="Přímá spojnice se šipkou 16"/>
            <p:cNvCxnSpPr/>
            <p:nvPr/>
          </p:nvCxnSpPr>
          <p:spPr>
            <a:xfrm flipV="1">
              <a:off x="6423731" y="457305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V="1">
              <a:off x="6809050" y="4546044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 flipV="1">
              <a:off x="7093980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>
              <a:cxnSpLocks/>
              <a:endCxn id="29" idx="13"/>
            </p:cNvCxnSpPr>
            <p:nvPr/>
          </p:nvCxnSpPr>
          <p:spPr>
            <a:xfrm flipH="1">
              <a:off x="8899518" y="4562253"/>
              <a:ext cx="16240" cy="13388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/>
            <p:cNvCxnSpPr>
              <a:cxnSpLocks/>
            </p:cNvCxnSpPr>
            <p:nvPr/>
          </p:nvCxnSpPr>
          <p:spPr>
            <a:xfrm>
              <a:off x="9097345" y="4482291"/>
              <a:ext cx="0" cy="1345306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>
              <a:cxnSpLocks/>
            </p:cNvCxnSpPr>
            <p:nvPr/>
          </p:nvCxnSpPr>
          <p:spPr>
            <a:xfrm>
              <a:off x="9618486" y="4268339"/>
              <a:ext cx="0" cy="1485780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/>
            <p:cNvCxnSpPr>
              <a:cxnSpLocks/>
            </p:cNvCxnSpPr>
            <p:nvPr/>
          </p:nvCxnSpPr>
          <p:spPr>
            <a:xfrm>
              <a:off x="9711494" y="4268339"/>
              <a:ext cx="0" cy="1485780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>
              <a:cxnSpLocks/>
            </p:cNvCxnSpPr>
            <p:nvPr/>
          </p:nvCxnSpPr>
          <p:spPr>
            <a:xfrm flipH="1">
              <a:off x="9975755" y="4306158"/>
              <a:ext cx="10334" cy="139609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>
              <a:cxnSpLocks/>
            </p:cNvCxnSpPr>
            <p:nvPr/>
          </p:nvCxnSpPr>
          <p:spPr>
            <a:xfrm>
              <a:off x="10210490" y="4293192"/>
              <a:ext cx="0" cy="1219961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/>
            <p:cNvCxnSpPr>
              <a:cxnSpLocks/>
            </p:cNvCxnSpPr>
            <p:nvPr/>
          </p:nvCxnSpPr>
          <p:spPr>
            <a:xfrm>
              <a:off x="8740076" y="4546044"/>
              <a:ext cx="0" cy="137340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>
              <a:cxnSpLocks/>
            </p:cNvCxnSpPr>
            <p:nvPr/>
          </p:nvCxnSpPr>
          <p:spPr>
            <a:xfrm>
              <a:off x="10356646" y="4293192"/>
              <a:ext cx="0" cy="1219961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/>
            <p:cNvCxnSpPr>
              <a:cxnSpLocks/>
            </p:cNvCxnSpPr>
            <p:nvPr/>
          </p:nvCxnSpPr>
          <p:spPr>
            <a:xfrm>
              <a:off x="8478768" y="4635732"/>
              <a:ext cx="7381" cy="1333420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Volný tvar: obrazec 28"/>
            <p:cNvSpPr/>
            <p:nvPr/>
          </p:nvSpPr>
          <p:spPr>
            <a:xfrm>
              <a:off x="7315428" y="5303523"/>
              <a:ext cx="3633221" cy="939013"/>
            </a:xfrm>
            <a:custGeom>
              <a:avLst/>
              <a:gdLst>
                <a:gd name="connsiteX0" fmla="*/ 3633216 w 3633216"/>
                <a:gd name="connsiteY0" fmla="*/ 0 h 938784"/>
                <a:gd name="connsiteX1" fmla="*/ 3450336 w 3633216"/>
                <a:gd name="connsiteY1" fmla="*/ 24384 h 938784"/>
                <a:gd name="connsiteX2" fmla="*/ 3243072 w 3633216"/>
                <a:gd name="connsiteY2" fmla="*/ 121920 h 938784"/>
                <a:gd name="connsiteX3" fmla="*/ 3206496 w 3633216"/>
                <a:gd name="connsiteY3" fmla="*/ 146304 h 938784"/>
                <a:gd name="connsiteX4" fmla="*/ 3084576 w 3633216"/>
                <a:gd name="connsiteY4" fmla="*/ 170688 h 938784"/>
                <a:gd name="connsiteX5" fmla="*/ 2974848 w 3633216"/>
                <a:gd name="connsiteY5" fmla="*/ 243840 h 938784"/>
                <a:gd name="connsiteX6" fmla="*/ 2889504 w 3633216"/>
                <a:gd name="connsiteY6" fmla="*/ 316992 h 938784"/>
                <a:gd name="connsiteX7" fmla="*/ 2548128 w 3633216"/>
                <a:gd name="connsiteY7" fmla="*/ 365760 h 938784"/>
                <a:gd name="connsiteX8" fmla="*/ 2279904 w 3633216"/>
                <a:gd name="connsiteY8" fmla="*/ 475488 h 938784"/>
                <a:gd name="connsiteX9" fmla="*/ 2121408 w 3633216"/>
                <a:gd name="connsiteY9" fmla="*/ 438912 h 938784"/>
                <a:gd name="connsiteX10" fmla="*/ 1962912 w 3633216"/>
                <a:gd name="connsiteY10" fmla="*/ 463296 h 938784"/>
                <a:gd name="connsiteX11" fmla="*/ 1926336 w 3633216"/>
                <a:gd name="connsiteY11" fmla="*/ 475488 h 938784"/>
                <a:gd name="connsiteX12" fmla="*/ 1731264 w 3633216"/>
                <a:gd name="connsiteY12" fmla="*/ 573024 h 938784"/>
                <a:gd name="connsiteX13" fmla="*/ 1584960 w 3633216"/>
                <a:gd name="connsiteY13" fmla="*/ 597408 h 938784"/>
                <a:gd name="connsiteX14" fmla="*/ 1548384 w 3633216"/>
                <a:gd name="connsiteY14" fmla="*/ 609600 h 938784"/>
                <a:gd name="connsiteX15" fmla="*/ 1389888 w 3633216"/>
                <a:gd name="connsiteY15" fmla="*/ 694944 h 938784"/>
                <a:gd name="connsiteX16" fmla="*/ 1072896 w 3633216"/>
                <a:gd name="connsiteY16" fmla="*/ 707136 h 938784"/>
                <a:gd name="connsiteX17" fmla="*/ 950976 w 3633216"/>
                <a:gd name="connsiteY17" fmla="*/ 768096 h 938784"/>
                <a:gd name="connsiteX18" fmla="*/ 85344 w 3633216"/>
                <a:gd name="connsiteY18" fmla="*/ 877824 h 938784"/>
                <a:gd name="connsiteX19" fmla="*/ 0 w 3633216"/>
                <a:gd name="connsiteY19" fmla="*/ 938784 h 938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633216" h="938784">
                  <a:moveTo>
                    <a:pt x="3633216" y="0"/>
                  </a:moveTo>
                  <a:cubicBezTo>
                    <a:pt x="3572256" y="8128"/>
                    <a:pt x="3509036" y="6040"/>
                    <a:pt x="3450336" y="24384"/>
                  </a:cubicBezTo>
                  <a:cubicBezTo>
                    <a:pt x="3377456" y="47159"/>
                    <a:pt x="3306604" y="79566"/>
                    <a:pt x="3243072" y="121920"/>
                  </a:cubicBezTo>
                  <a:cubicBezTo>
                    <a:pt x="3230880" y="130048"/>
                    <a:pt x="3220501" y="141995"/>
                    <a:pt x="3206496" y="146304"/>
                  </a:cubicBezTo>
                  <a:cubicBezTo>
                    <a:pt x="3166884" y="158492"/>
                    <a:pt x="3125216" y="162560"/>
                    <a:pt x="3084576" y="170688"/>
                  </a:cubicBezTo>
                  <a:cubicBezTo>
                    <a:pt x="3048000" y="195072"/>
                    <a:pt x="3001223" y="208673"/>
                    <a:pt x="2974848" y="243840"/>
                  </a:cubicBezTo>
                  <a:cubicBezTo>
                    <a:pt x="2944639" y="284119"/>
                    <a:pt x="2940998" y="304118"/>
                    <a:pt x="2889504" y="316992"/>
                  </a:cubicBezTo>
                  <a:cubicBezTo>
                    <a:pt x="2819190" y="334571"/>
                    <a:pt x="2605866" y="358543"/>
                    <a:pt x="2548128" y="365760"/>
                  </a:cubicBezTo>
                  <a:cubicBezTo>
                    <a:pt x="2462353" y="451535"/>
                    <a:pt x="2466432" y="463454"/>
                    <a:pt x="2279904" y="475488"/>
                  </a:cubicBezTo>
                  <a:cubicBezTo>
                    <a:pt x="2225796" y="478979"/>
                    <a:pt x="2174240" y="451104"/>
                    <a:pt x="2121408" y="438912"/>
                  </a:cubicBezTo>
                  <a:cubicBezTo>
                    <a:pt x="2068576" y="447040"/>
                    <a:pt x="2015450" y="453445"/>
                    <a:pt x="1962912" y="463296"/>
                  </a:cubicBezTo>
                  <a:cubicBezTo>
                    <a:pt x="1950281" y="465664"/>
                    <a:pt x="1937950" y="469986"/>
                    <a:pt x="1926336" y="475488"/>
                  </a:cubicBezTo>
                  <a:cubicBezTo>
                    <a:pt x="1860635" y="506609"/>
                    <a:pt x="1799728" y="548573"/>
                    <a:pt x="1731264" y="573024"/>
                  </a:cubicBezTo>
                  <a:cubicBezTo>
                    <a:pt x="1684704" y="589653"/>
                    <a:pt x="1633441" y="587712"/>
                    <a:pt x="1584960" y="597408"/>
                  </a:cubicBezTo>
                  <a:cubicBezTo>
                    <a:pt x="1572358" y="599928"/>
                    <a:pt x="1559879" y="603853"/>
                    <a:pt x="1548384" y="609600"/>
                  </a:cubicBezTo>
                  <a:cubicBezTo>
                    <a:pt x="1494715" y="636435"/>
                    <a:pt x="1448668" y="682886"/>
                    <a:pt x="1389888" y="694944"/>
                  </a:cubicBezTo>
                  <a:cubicBezTo>
                    <a:pt x="1286303" y="716192"/>
                    <a:pt x="1178560" y="703072"/>
                    <a:pt x="1072896" y="707136"/>
                  </a:cubicBezTo>
                  <a:cubicBezTo>
                    <a:pt x="1032256" y="727456"/>
                    <a:pt x="996073" y="762546"/>
                    <a:pt x="950976" y="768096"/>
                  </a:cubicBezTo>
                  <a:cubicBezTo>
                    <a:pt x="371132" y="839461"/>
                    <a:pt x="440360" y="716453"/>
                    <a:pt x="85344" y="877824"/>
                  </a:cubicBezTo>
                  <a:cubicBezTo>
                    <a:pt x="37718" y="899472"/>
                    <a:pt x="26971" y="911813"/>
                    <a:pt x="0" y="938784"/>
                  </a:cubicBezTo>
                </a:path>
              </a:pathLst>
            </a:custGeom>
            <a:noFill/>
            <a:ln w="762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30" name="Přímá spojnice se šipkou 29"/>
            <p:cNvCxnSpPr/>
            <p:nvPr/>
          </p:nvCxnSpPr>
          <p:spPr>
            <a:xfrm flipV="1">
              <a:off x="5859777" y="4157040"/>
              <a:ext cx="800165" cy="1188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331788" y="350838"/>
            <a:ext cx="11133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dirty="0"/>
              <a:t>Označ </a:t>
            </a:r>
            <a:r>
              <a:rPr lang="cs-CZ" altLang="cs-CZ" sz="2400" dirty="0" smtClean="0"/>
              <a:t>kliknutím, </a:t>
            </a:r>
            <a:r>
              <a:rPr lang="cs-CZ" altLang="cs-CZ" sz="2400" dirty="0"/>
              <a:t>k čemu dochází  v přírodě:</a:t>
            </a:r>
          </a:p>
        </p:txBody>
      </p:sp>
      <p:sp>
        <p:nvSpPr>
          <p:cNvPr id="35" name="Ovál 34"/>
          <p:cNvSpPr/>
          <p:nvPr/>
        </p:nvSpPr>
        <p:spPr>
          <a:xfrm>
            <a:off x="9174163" y="2649538"/>
            <a:ext cx="582612" cy="55403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471488" y="1652588"/>
            <a:ext cx="326072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dochází ke kondenzaci</a:t>
            </a:r>
          </a:p>
        </p:txBody>
      </p:sp>
      <p:sp>
        <p:nvSpPr>
          <p:cNvPr id="39" name="TextovéPole 38"/>
          <p:cNvSpPr txBox="1">
            <a:spLocks noChangeArrowheads="1"/>
          </p:cNvSpPr>
          <p:nvPr/>
        </p:nvSpPr>
        <p:spPr bwMode="auto">
          <a:xfrm>
            <a:off x="406400" y="2463800"/>
            <a:ext cx="2579688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dochází ke srážkám</a:t>
            </a:r>
          </a:p>
        </p:txBody>
      </p:sp>
      <p:sp>
        <p:nvSpPr>
          <p:cNvPr id="40" name="TextovéPole 39"/>
          <p:cNvSpPr txBox="1">
            <a:spLocks noChangeArrowheads="1"/>
          </p:cNvSpPr>
          <p:nvPr/>
        </p:nvSpPr>
        <p:spPr bwMode="auto">
          <a:xfrm>
            <a:off x="544513" y="3362325"/>
            <a:ext cx="63976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prší</a:t>
            </a:r>
          </a:p>
        </p:txBody>
      </p:sp>
      <p:sp>
        <p:nvSpPr>
          <p:cNvPr id="41" name="TextovéPole 40"/>
          <p:cNvSpPr txBox="1">
            <a:spLocks noChangeArrowheads="1"/>
          </p:cNvSpPr>
          <p:nvPr/>
        </p:nvSpPr>
        <p:spPr bwMode="auto">
          <a:xfrm>
            <a:off x="544513" y="4325938"/>
            <a:ext cx="155257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vypařování</a:t>
            </a:r>
          </a:p>
        </p:txBody>
      </p:sp>
      <p:sp>
        <p:nvSpPr>
          <p:cNvPr id="42" name="TextovéPole 41"/>
          <p:cNvSpPr txBox="1">
            <a:spLocks noChangeArrowheads="1"/>
          </p:cNvSpPr>
          <p:nvPr/>
        </p:nvSpPr>
        <p:spPr bwMode="auto">
          <a:xfrm>
            <a:off x="544513" y="5264150"/>
            <a:ext cx="16637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kondenzace</a:t>
            </a:r>
          </a:p>
        </p:txBody>
      </p:sp>
      <p:cxnSp>
        <p:nvCxnSpPr>
          <p:cNvPr id="48" name="Přímá spojnice se šipkou 47"/>
          <p:cNvCxnSpPr/>
          <p:nvPr/>
        </p:nvCxnSpPr>
        <p:spPr>
          <a:xfrm flipH="1">
            <a:off x="9144000" y="4681538"/>
            <a:ext cx="2133600" cy="7159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2" grpId="0"/>
      <p:bldP spid="3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Skupina 1"/>
          <p:cNvGrpSpPr>
            <a:grpSpLocks/>
          </p:cNvGrpSpPr>
          <p:nvPr/>
        </p:nvGrpSpPr>
        <p:grpSpPr bwMode="auto">
          <a:xfrm>
            <a:off x="4211638" y="1957388"/>
            <a:ext cx="7708900" cy="3954462"/>
            <a:chOff x="3854936" y="3850159"/>
            <a:chExt cx="7169006" cy="2691694"/>
          </a:xfrm>
        </p:grpSpPr>
        <p:pic>
          <p:nvPicPr>
            <p:cNvPr id="55307" name="Picture 2" descr="Gnlandscape Clip Art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4936" y="3850159"/>
              <a:ext cx="7169006" cy="2691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Volný tvar: obrazec 3"/>
            <p:cNvSpPr/>
            <p:nvPr/>
          </p:nvSpPr>
          <p:spPr>
            <a:xfrm>
              <a:off x="3975994" y="6040470"/>
              <a:ext cx="3463445" cy="499222"/>
            </a:xfrm>
            <a:custGeom>
              <a:avLst/>
              <a:gdLst>
                <a:gd name="connsiteX0" fmla="*/ 5419 w 3463985"/>
                <a:gd name="connsiteY0" fmla="*/ 83127 h 498853"/>
                <a:gd name="connsiteX1" fmla="*/ 134728 w 3463985"/>
                <a:gd name="connsiteY1" fmla="*/ 73891 h 498853"/>
                <a:gd name="connsiteX2" fmla="*/ 319455 w 3463985"/>
                <a:gd name="connsiteY2" fmla="*/ 0 h 498853"/>
                <a:gd name="connsiteX3" fmla="*/ 1002946 w 3463985"/>
                <a:gd name="connsiteY3" fmla="*/ 64654 h 498853"/>
                <a:gd name="connsiteX4" fmla="*/ 1621782 w 3463985"/>
                <a:gd name="connsiteY4" fmla="*/ 92363 h 498853"/>
                <a:gd name="connsiteX5" fmla="*/ 2924110 w 3463985"/>
                <a:gd name="connsiteY5" fmla="*/ 73891 h 498853"/>
                <a:gd name="connsiteX6" fmla="*/ 3118073 w 3463985"/>
                <a:gd name="connsiteY6" fmla="*/ 83127 h 498853"/>
                <a:gd name="connsiteX7" fmla="*/ 3275091 w 3463985"/>
                <a:gd name="connsiteY7" fmla="*/ 101600 h 498853"/>
                <a:gd name="connsiteX8" fmla="*/ 3302801 w 3463985"/>
                <a:gd name="connsiteY8" fmla="*/ 138545 h 498853"/>
                <a:gd name="connsiteX9" fmla="*/ 3395164 w 3463985"/>
                <a:gd name="connsiteY9" fmla="*/ 166254 h 498853"/>
                <a:gd name="connsiteX10" fmla="*/ 3441346 w 3463985"/>
                <a:gd name="connsiteY10" fmla="*/ 184727 h 498853"/>
                <a:gd name="connsiteX11" fmla="*/ 3450582 w 3463985"/>
                <a:gd name="connsiteY11" fmla="*/ 314036 h 498853"/>
                <a:gd name="connsiteX12" fmla="*/ 3432110 w 3463985"/>
                <a:gd name="connsiteY12" fmla="*/ 350982 h 498853"/>
                <a:gd name="connsiteX13" fmla="*/ 3358219 w 3463985"/>
                <a:gd name="connsiteY13" fmla="*/ 397163 h 498853"/>
                <a:gd name="connsiteX14" fmla="*/ 2998001 w 3463985"/>
                <a:gd name="connsiteY14" fmla="*/ 378691 h 498853"/>
                <a:gd name="connsiteX15" fmla="*/ 2776328 w 3463985"/>
                <a:gd name="connsiteY15" fmla="*/ 397163 h 498853"/>
                <a:gd name="connsiteX16" fmla="*/ 2397637 w 3463985"/>
                <a:gd name="connsiteY16" fmla="*/ 452582 h 498853"/>
                <a:gd name="connsiteX17" fmla="*/ 2157491 w 3463985"/>
                <a:gd name="connsiteY17" fmla="*/ 443345 h 498853"/>
                <a:gd name="connsiteX18" fmla="*/ 1852691 w 3463985"/>
                <a:gd name="connsiteY18" fmla="*/ 314036 h 498853"/>
                <a:gd name="connsiteX19" fmla="*/ 1621782 w 3463985"/>
                <a:gd name="connsiteY19" fmla="*/ 332509 h 498853"/>
                <a:gd name="connsiteX20" fmla="*/ 1437055 w 3463985"/>
                <a:gd name="connsiteY20" fmla="*/ 360218 h 498853"/>
                <a:gd name="connsiteX21" fmla="*/ 1353928 w 3463985"/>
                <a:gd name="connsiteY21" fmla="*/ 369454 h 498853"/>
                <a:gd name="connsiteX22" fmla="*/ 1002946 w 3463985"/>
                <a:gd name="connsiteY22" fmla="*/ 489527 h 498853"/>
                <a:gd name="connsiteX23" fmla="*/ 947528 w 3463985"/>
                <a:gd name="connsiteY23" fmla="*/ 498763 h 498853"/>
                <a:gd name="connsiteX24" fmla="*/ 781273 w 3463985"/>
                <a:gd name="connsiteY24" fmla="*/ 480291 h 498853"/>
                <a:gd name="connsiteX25" fmla="*/ 541128 w 3463985"/>
                <a:gd name="connsiteY25" fmla="*/ 415636 h 498853"/>
                <a:gd name="connsiteX26" fmla="*/ 227091 w 3463985"/>
                <a:gd name="connsiteY26" fmla="*/ 332509 h 498853"/>
                <a:gd name="connsiteX27" fmla="*/ 143964 w 3463985"/>
                <a:gd name="connsiteY27" fmla="*/ 295563 h 498853"/>
                <a:gd name="connsiteX28" fmla="*/ 42364 w 3463985"/>
                <a:gd name="connsiteY28" fmla="*/ 267854 h 498853"/>
                <a:gd name="connsiteX29" fmla="*/ 23891 w 3463985"/>
                <a:gd name="connsiteY29" fmla="*/ 230909 h 498853"/>
                <a:gd name="connsiteX30" fmla="*/ 5419 w 3463985"/>
                <a:gd name="connsiteY30" fmla="*/ 83127 h 498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463985" h="498853">
                  <a:moveTo>
                    <a:pt x="5419" y="83127"/>
                  </a:moveTo>
                  <a:cubicBezTo>
                    <a:pt x="23892" y="56957"/>
                    <a:pt x="61501" y="100043"/>
                    <a:pt x="134728" y="73891"/>
                  </a:cubicBezTo>
                  <a:cubicBezTo>
                    <a:pt x="197183" y="51586"/>
                    <a:pt x="319455" y="0"/>
                    <a:pt x="319455" y="0"/>
                  </a:cubicBezTo>
                  <a:cubicBezTo>
                    <a:pt x="578976" y="144180"/>
                    <a:pt x="362218" y="40384"/>
                    <a:pt x="1002946" y="64654"/>
                  </a:cubicBezTo>
                  <a:lnTo>
                    <a:pt x="1621782" y="92363"/>
                  </a:lnTo>
                  <a:cubicBezTo>
                    <a:pt x="2511406" y="56297"/>
                    <a:pt x="2077281" y="61251"/>
                    <a:pt x="2924110" y="73891"/>
                  </a:cubicBezTo>
                  <a:lnTo>
                    <a:pt x="3118073" y="83127"/>
                  </a:lnTo>
                  <a:cubicBezTo>
                    <a:pt x="3249904" y="90660"/>
                    <a:pt x="3208007" y="79237"/>
                    <a:pt x="3275091" y="101600"/>
                  </a:cubicBezTo>
                  <a:cubicBezTo>
                    <a:pt x="3284328" y="113915"/>
                    <a:pt x="3289247" y="131247"/>
                    <a:pt x="3302801" y="138545"/>
                  </a:cubicBezTo>
                  <a:cubicBezTo>
                    <a:pt x="3331102" y="153784"/>
                    <a:pt x="3364670" y="156089"/>
                    <a:pt x="3395164" y="166254"/>
                  </a:cubicBezTo>
                  <a:cubicBezTo>
                    <a:pt x="3410893" y="171497"/>
                    <a:pt x="3425952" y="178569"/>
                    <a:pt x="3441346" y="184727"/>
                  </a:cubicBezTo>
                  <a:cubicBezTo>
                    <a:pt x="3469881" y="241796"/>
                    <a:pt x="3469674" y="224941"/>
                    <a:pt x="3450582" y="314036"/>
                  </a:cubicBezTo>
                  <a:cubicBezTo>
                    <a:pt x="3447697" y="327499"/>
                    <a:pt x="3442344" y="341771"/>
                    <a:pt x="3432110" y="350982"/>
                  </a:cubicBezTo>
                  <a:cubicBezTo>
                    <a:pt x="3410521" y="370412"/>
                    <a:pt x="3358219" y="397163"/>
                    <a:pt x="3358219" y="397163"/>
                  </a:cubicBezTo>
                  <a:cubicBezTo>
                    <a:pt x="3238146" y="391006"/>
                    <a:pt x="3118213" y="380800"/>
                    <a:pt x="2998001" y="378691"/>
                  </a:cubicBezTo>
                  <a:cubicBezTo>
                    <a:pt x="2859495" y="376261"/>
                    <a:pt x="2870823" y="383089"/>
                    <a:pt x="2776328" y="397163"/>
                  </a:cubicBezTo>
                  <a:lnTo>
                    <a:pt x="2397637" y="452582"/>
                  </a:lnTo>
                  <a:lnTo>
                    <a:pt x="2157491" y="443345"/>
                  </a:lnTo>
                  <a:cubicBezTo>
                    <a:pt x="2029852" y="417817"/>
                    <a:pt x="1955111" y="370936"/>
                    <a:pt x="1852691" y="314036"/>
                  </a:cubicBezTo>
                  <a:cubicBezTo>
                    <a:pt x="1775721" y="320194"/>
                    <a:pt x="1698525" y="323982"/>
                    <a:pt x="1621782" y="332509"/>
                  </a:cubicBezTo>
                  <a:cubicBezTo>
                    <a:pt x="1559898" y="339385"/>
                    <a:pt x="1498736" y="351710"/>
                    <a:pt x="1437055" y="360218"/>
                  </a:cubicBezTo>
                  <a:cubicBezTo>
                    <a:pt x="1409437" y="364027"/>
                    <a:pt x="1381637" y="366375"/>
                    <a:pt x="1353928" y="369454"/>
                  </a:cubicBezTo>
                  <a:cubicBezTo>
                    <a:pt x="1236934" y="409478"/>
                    <a:pt x="1120776" y="452036"/>
                    <a:pt x="1002946" y="489527"/>
                  </a:cubicBezTo>
                  <a:cubicBezTo>
                    <a:pt x="985100" y="495205"/>
                    <a:pt x="966239" y="499543"/>
                    <a:pt x="947528" y="498763"/>
                  </a:cubicBezTo>
                  <a:cubicBezTo>
                    <a:pt x="891817" y="496442"/>
                    <a:pt x="836691" y="486448"/>
                    <a:pt x="781273" y="480291"/>
                  </a:cubicBezTo>
                  <a:cubicBezTo>
                    <a:pt x="662334" y="440642"/>
                    <a:pt x="926874" y="528145"/>
                    <a:pt x="541128" y="415636"/>
                  </a:cubicBezTo>
                  <a:cubicBezTo>
                    <a:pt x="243264" y="328759"/>
                    <a:pt x="404477" y="352218"/>
                    <a:pt x="227091" y="332509"/>
                  </a:cubicBezTo>
                  <a:cubicBezTo>
                    <a:pt x="199382" y="320194"/>
                    <a:pt x="172584" y="305580"/>
                    <a:pt x="143964" y="295563"/>
                  </a:cubicBezTo>
                  <a:cubicBezTo>
                    <a:pt x="110831" y="283966"/>
                    <a:pt x="73272" y="284496"/>
                    <a:pt x="42364" y="267854"/>
                  </a:cubicBezTo>
                  <a:cubicBezTo>
                    <a:pt x="30241" y="261326"/>
                    <a:pt x="24579" y="244660"/>
                    <a:pt x="23891" y="230909"/>
                  </a:cubicBezTo>
                  <a:cubicBezTo>
                    <a:pt x="21426" y="181614"/>
                    <a:pt x="-13054" y="109297"/>
                    <a:pt x="5419" y="83127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5" name="Slunce 4"/>
            <p:cNvSpPr/>
            <p:nvPr/>
          </p:nvSpPr>
          <p:spPr>
            <a:xfrm>
              <a:off x="4164963" y="3907429"/>
              <a:ext cx="583146" cy="499222"/>
            </a:xfrm>
            <a:prstGeom prst="su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6" name="Přímá spojnice se šipkou 5"/>
            <p:cNvCxnSpPr/>
            <p:nvPr/>
          </p:nvCxnSpPr>
          <p:spPr>
            <a:xfrm flipV="1">
              <a:off x="4377553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4647719" y="4562253"/>
              <a:ext cx="0" cy="17559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se šipkou 7"/>
            <p:cNvCxnSpPr/>
            <p:nvPr/>
          </p:nvCxnSpPr>
          <p:spPr>
            <a:xfrm flipV="1">
              <a:off x="4941507" y="468759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V="1">
              <a:off x="5204292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/>
            <p:cNvCxnSpPr/>
            <p:nvPr/>
          </p:nvCxnSpPr>
          <p:spPr>
            <a:xfrm flipV="1">
              <a:off x="5605851" y="4562253"/>
              <a:ext cx="0" cy="17559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6031030" y="4562253"/>
              <a:ext cx="0" cy="17559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Mrak 11"/>
            <p:cNvSpPr/>
            <p:nvPr/>
          </p:nvSpPr>
          <p:spPr>
            <a:xfrm>
              <a:off x="7483729" y="3919315"/>
              <a:ext cx="1297684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Mrak 12"/>
            <p:cNvSpPr/>
            <p:nvPr/>
          </p:nvSpPr>
          <p:spPr>
            <a:xfrm>
              <a:off x="8000440" y="4296433"/>
              <a:ext cx="1299161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7000">
                  <a:schemeClr val="bg1">
                    <a:lumMod val="50000"/>
                  </a:schemeClr>
                </a:gs>
                <a:gs pos="87000">
                  <a:schemeClr val="bg1">
                    <a:lumMod val="65000"/>
                  </a:schemeClr>
                </a:gs>
                <a:gs pos="95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Mrak 13"/>
            <p:cNvSpPr/>
            <p:nvPr/>
          </p:nvSpPr>
          <p:spPr>
            <a:xfrm>
              <a:off x="9311412" y="4043580"/>
              <a:ext cx="1297684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bg1">
                    <a:lumMod val="50000"/>
                  </a:schemeClr>
                </a:gs>
                <a:gs pos="22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5" name="Mrak 14"/>
            <p:cNvSpPr/>
            <p:nvPr/>
          </p:nvSpPr>
          <p:spPr>
            <a:xfrm>
              <a:off x="6159470" y="4233760"/>
              <a:ext cx="1299161" cy="24853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6" name="Mrak 15"/>
            <p:cNvSpPr/>
            <p:nvPr/>
          </p:nvSpPr>
          <p:spPr>
            <a:xfrm>
              <a:off x="4728917" y="4144073"/>
              <a:ext cx="1297684" cy="249611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7" name="Přímá spojnice se šipkou 16"/>
            <p:cNvCxnSpPr/>
            <p:nvPr/>
          </p:nvCxnSpPr>
          <p:spPr>
            <a:xfrm flipV="1">
              <a:off x="6423731" y="457305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V="1">
              <a:off x="6809050" y="4546045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 flipV="1">
              <a:off x="7093980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>
              <a:cxnSpLocks/>
            </p:cNvCxnSpPr>
            <p:nvPr/>
          </p:nvCxnSpPr>
          <p:spPr>
            <a:xfrm flipH="1">
              <a:off x="8918711" y="4492016"/>
              <a:ext cx="16239" cy="13388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/>
            <p:cNvCxnSpPr>
              <a:cxnSpLocks/>
            </p:cNvCxnSpPr>
            <p:nvPr/>
          </p:nvCxnSpPr>
          <p:spPr>
            <a:xfrm>
              <a:off x="9116538" y="4482291"/>
              <a:ext cx="14763" cy="1343146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>
              <a:cxnSpLocks/>
              <a:endCxn id="29" idx="8"/>
            </p:cNvCxnSpPr>
            <p:nvPr/>
          </p:nvCxnSpPr>
          <p:spPr>
            <a:xfrm>
              <a:off x="9556481" y="4268338"/>
              <a:ext cx="38384" cy="1510634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/>
            <p:cNvCxnSpPr>
              <a:cxnSpLocks/>
            </p:cNvCxnSpPr>
            <p:nvPr/>
          </p:nvCxnSpPr>
          <p:spPr>
            <a:xfrm>
              <a:off x="9711494" y="4345059"/>
              <a:ext cx="0" cy="1427430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>
              <a:cxnSpLocks/>
            </p:cNvCxnSpPr>
            <p:nvPr/>
          </p:nvCxnSpPr>
          <p:spPr>
            <a:xfrm flipH="1">
              <a:off x="9959515" y="4358026"/>
              <a:ext cx="10335" cy="1396094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>
              <a:cxnSpLocks/>
            </p:cNvCxnSpPr>
            <p:nvPr/>
          </p:nvCxnSpPr>
          <p:spPr>
            <a:xfrm>
              <a:off x="10213442" y="4377476"/>
              <a:ext cx="0" cy="1218880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/>
            <p:cNvCxnSpPr>
              <a:cxnSpLocks/>
            </p:cNvCxnSpPr>
            <p:nvPr/>
          </p:nvCxnSpPr>
          <p:spPr>
            <a:xfrm>
              <a:off x="8740076" y="4546045"/>
              <a:ext cx="0" cy="1391771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>
              <a:cxnSpLocks/>
            </p:cNvCxnSpPr>
            <p:nvPr/>
          </p:nvCxnSpPr>
          <p:spPr>
            <a:xfrm>
              <a:off x="10356646" y="4293192"/>
              <a:ext cx="0" cy="1219961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/>
            <p:cNvCxnSpPr>
              <a:cxnSpLocks/>
            </p:cNvCxnSpPr>
            <p:nvPr/>
          </p:nvCxnSpPr>
          <p:spPr>
            <a:xfrm>
              <a:off x="8518628" y="4535239"/>
              <a:ext cx="0" cy="145336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Volný tvar: obrazec 28"/>
            <p:cNvSpPr/>
            <p:nvPr/>
          </p:nvSpPr>
          <p:spPr>
            <a:xfrm>
              <a:off x="7315428" y="5303522"/>
              <a:ext cx="3633221" cy="939014"/>
            </a:xfrm>
            <a:custGeom>
              <a:avLst/>
              <a:gdLst>
                <a:gd name="connsiteX0" fmla="*/ 3633216 w 3633216"/>
                <a:gd name="connsiteY0" fmla="*/ 0 h 938784"/>
                <a:gd name="connsiteX1" fmla="*/ 3450336 w 3633216"/>
                <a:gd name="connsiteY1" fmla="*/ 24384 h 938784"/>
                <a:gd name="connsiteX2" fmla="*/ 3243072 w 3633216"/>
                <a:gd name="connsiteY2" fmla="*/ 121920 h 938784"/>
                <a:gd name="connsiteX3" fmla="*/ 3206496 w 3633216"/>
                <a:gd name="connsiteY3" fmla="*/ 146304 h 938784"/>
                <a:gd name="connsiteX4" fmla="*/ 3084576 w 3633216"/>
                <a:gd name="connsiteY4" fmla="*/ 170688 h 938784"/>
                <a:gd name="connsiteX5" fmla="*/ 2974848 w 3633216"/>
                <a:gd name="connsiteY5" fmla="*/ 243840 h 938784"/>
                <a:gd name="connsiteX6" fmla="*/ 2889504 w 3633216"/>
                <a:gd name="connsiteY6" fmla="*/ 316992 h 938784"/>
                <a:gd name="connsiteX7" fmla="*/ 2548128 w 3633216"/>
                <a:gd name="connsiteY7" fmla="*/ 365760 h 938784"/>
                <a:gd name="connsiteX8" fmla="*/ 2279904 w 3633216"/>
                <a:gd name="connsiteY8" fmla="*/ 475488 h 938784"/>
                <a:gd name="connsiteX9" fmla="*/ 2121408 w 3633216"/>
                <a:gd name="connsiteY9" fmla="*/ 438912 h 938784"/>
                <a:gd name="connsiteX10" fmla="*/ 1962912 w 3633216"/>
                <a:gd name="connsiteY10" fmla="*/ 463296 h 938784"/>
                <a:gd name="connsiteX11" fmla="*/ 1926336 w 3633216"/>
                <a:gd name="connsiteY11" fmla="*/ 475488 h 938784"/>
                <a:gd name="connsiteX12" fmla="*/ 1731264 w 3633216"/>
                <a:gd name="connsiteY12" fmla="*/ 573024 h 938784"/>
                <a:gd name="connsiteX13" fmla="*/ 1584960 w 3633216"/>
                <a:gd name="connsiteY13" fmla="*/ 597408 h 938784"/>
                <a:gd name="connsiteX14" fmla="*/ 1548384 w 3633216"/>
                <a:gd name="connsiteY14" fmla="*/ 609600 h 938784"/>
                <a:gd name="connsiteX15" fmla="*/ 1389888 w 3633216"/>
                <a:gd name="connsiteY15" fmla="*/ 694944 h 938784"/>
                <a:gd name="connsiteX16" fmla="*/ 1072896 w 3633216"/>
                <a:gd name="connsiteY16" fmla="*/ 707136 h 938784"/>
                <a:gd name="connsiteX17" fmla="*/ 950976 w 3633216"/>
                <a:gd name="connsiteY17" fmla="*/ 768096 h 938784"/>
                <a:gd name="connsiteX18" fmla="*/ 85344 w 3633216"/>
                <a:gd name="connsiteY18" fmla="*/ 877824 h 938784"/>
                <a:gd name="connsiteX19" fmla="*/ 0 w 3633216"/>
                <a:gd name="connsiteY19" fmla="*/ 938784 h 938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633216" h="938784">
                  <a:moveTo>
                    <a:pt x="3633216" y="0"/>
                  </a:moveTo>
                  <a:cubicBezTo>
                    <a:pt x="3572256" y="8128"/>
                    <a:pt x="3509036" y="6040"/>
                    <a:pt x="3450336" y="24384"/>
                  </a:cubicBezTo>
                  <a:cubicBezTo>
                    <a:pt x="3377456" y="47159"/>
                    <a:pt x="3306604" y="79566"/>
                    <a:pt x="3243072" y="121920"/>
                  </a:cubicBezTo>
                  <a:cubicBezTo>
                    <a:pt x="3230880" y="130048"/>
                    <a:pt x="3220501" y="141995"/>
                    <a:pt x="3206496" y="146304"/>
                  </a:cubicBezTo>
                  <a:cubicBezTo>
                    <a:pt x="3166884" y="158492"/>
                    <a:pt x="3125216" y="162560"/>
                    <a:pt x="3084576" y="170688"/>
                  </a:cubicBezTo>
                  <a:cubicBezTo>
                    <a:pt x="3048000" y="195072"/>
                    <a:pt x="3001223" y="208673"/>
                    <a:pt x="2974848" y="243840"/>
                  </a:cubicBezTo>
                  <a:cubicBezTo>
                    <a:pt x="2944639" y="284119"/>
                    <a:pt x="2940998" y="304118"/>
                    <a:pt x="2889504" y="316992"/>
                  </a:cubicBezTo>
                  <a:cubicBezTo>
                    <a:pt x="2819190" y="334571"/>
                    <a:pt x="2605866" y="358543"/>
                    <a:pt x="2548128" y="365760"/>
                  </a:cubicBezTo>
                  <a:cubicBezTo>
                    <a:pt x="2462353" y="451535"/>
                    <a:pt x="2466432" y="463454"/>
                    <a:pt x="2279904" y="475488"/>
                  </a:cubicBezTo>
                  <a:cubicBezTo>
                    <a:pt x="2225796" y="478979"/>
                    <a:pt x="2174240" y="451104"/>
                    <a:pt x="2121408" y="438912"/>
                  </a:cubicBezTo>
                  <a:cubicBezTo>
                    <a:pt x="2068576" y="447040"/>
                    <a:pt x="2015450" y="453445"/>
                    <a:pt x="1962912" y="463296"/>
                  </a:cubicBezTo>
                  <a:cubicBezTo>
                    <a:pt x="1950281" y="465664"/>
                    <a:pt x="1937950" y="469986"/>
                    <a:pt x="1926336" y="475488"/>
                  </a:cubicBezTo>
                  <a:cubicBezTo>
                    <a:pt x="1860635" y="506609"/>
                    <a:pt x="1799728" y="548573"/>
                    <a:pt x="1731264" y="573024"/>
                  </a:cubicBezTo>
                  <a:cubicBezTo>
                    <a:pt x="1684704" y="589653"/>
                    <a:pt x="1633441" y="587712"/>
                    <a:pt x="1584960" y="597408"/>
                  </a:cubicBezTo>
                  <a:cubicBezTo>
                    <a:pt x="1572358" y="599928"/>
                    <a:pt x="1559879" y="603853"/>
                    <a:pt x="1548384" y="609600"/>
                  </a:cubicBezTo>
                  <a:cubicBezTo>
                    <a:pt x="1494715" y="636435"/>
                    <a:pt x="1448668" y="682886"/>
                    <a:pt x="1389888" y="694944"/>
                  </a:cubicBezTo>
                  <a:cubicBezTo>
                    <a:pt x="1286303" y="716192"/>
                    <a:pt x="1178560" y="703072"/>
                    <a:pt x="1072896" y="707136"/>
                  </a:cubicBezTo>
                  <a:cubicBezTo>
                    <a:pt x="1032256" y="727456"/>
                    <a:pt x="996073" y="762546"/>
                    <a:pt x="950976" y="768096"/>
                  </a:cubicBezTo>
                  <a:cubicBezTo>
                    <a:pt x="371132" y="839461"/>
                    <a:pt x="440360" y="716453"/>
                    <a:pt x="85344" y="877824"/>
                  </a:cubicBezTo>
                  <a:cubicBezTo>
                    <a:pt x="37718" y="899472"/>
                    <a:pt x="26971" y="911813"/>
                    <a:pt x="0" y="938784"/>
                  </a:cubicBezTo>
                </a:path>
              </a:pathLst>
            </a:custGeom>
            <a:noFill/>
            <a:ln w="762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30" name="Přímá spojnice se šipkou 29"/>
            <p:cNvCxnSpPr/>
            <p:nvPr/>
          </p:nvCxnSpPr>
          <p:spPr>
            <a:xfrm flipV="1">
              <a:off x="5859777" y="4157040"/>
              <a:ext cx="800165" cy="1188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331788" y="350838"/>
            <a:ext cx="11133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dirty="0"/>
              <a:t>Označ </a:t>
            </a:r>
            <a:r>
              <a:rPr lang="cs-CZ" altLang="cs-CZ" sz="2400" dirty="0" smtClean="0"/>
              <a:t>kliknutím, </a:t>
            </a:r>
            <a:r>
              <a:rPr lang="cs-CZ" altLang="cs-CZ" sz="2400" dirty="0"/>
              <a:t>k čemu dochází  v přírodě:</a:t>
            </a:r>
          </a:p>
        </p:txBody>
      </p:sp>
      <p:sp>
        <p:nvSpPr>
          <p:cNvPr id="34" name="Ovál 33"/>
          <p:cNvSpPr/>
          <p:nvPr/>
        </p:nvSpPr>
        <p:spPr>
          <a:xfrm>
            <a:off x="10466388" y="2346325"/>
            <a:ext cx="582612" cy="55403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471488" y="1652588"/>
            <a:ext cx="326072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dochází ke kondenzaci</a:t>
            </a:r>
          </a:p>
        </p:txBody>
      </p:sp>
      <p:sp>
        <p:nvSpPr>
          <p:cNvPr id="39" name="TextovéPole 38"/>
          <p:cNvSpPr txBox="1">
            <a:spLocks noChangeArrowheads="1"/>
          </p:cNvSpPr>
          <p:nvPr/>
        </p:nvSpPr>
        <p:spPr bwMode="auto">
          <a:xfrm>
            <a:off x="406400" y="2463800"/>
            <a:ext cx="2579688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dochází ke srážkám</a:t>
            </a:r>
          </a:p>
        </p:txBody>
      </p:sp>
      <p:sp>
        <p:nvSpPr>
          <p:cNvPr id="40" name="TextovéPole 39"/>
          <p:cNvSpPr txBox="1">
            <a:spLocks noChangeArrowheads="1"/>
          </p:cNvSpPr>
          <p:nvPr/>
        </p:nvSpPr>
        <p:spPr bwMode="auto">
          <a:xfrm>
            <a:off x="544513" y="3362325"/>
            <a:ext cx="63976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prší</a:t>
            </a:r>
          </a:p>
        </p:txBody>
      </p:sp>
      <p:sp>
        <p:nvSpPr>
          <p:cNvPr id="41" name="TextovéPole 40"/>
          <p:cNvSpPr txBox="1">
            <a:spLocks noChangeArrowheads="1"/>
          </p:cNvSpPr>
          <p:nvPr/>
        </p:nvSpPr>
        <p:spPr bwMode="auto">
          <a:xfrm>
            <a:off x="544513" y="4325938"/>
            <a:ext cx="155257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vypařování</a:t>
            </a:r>
          </a:p>
        </p:txBody>
      </p:sp>
      <p:sp>
        <p:nvSpPr>
          <p:cNvPr id="42" name="TextovéPole 41"/>
          <p:cNvSpPr txBox="1">
            <a:spLocks noChangeArrowheads="1"/>
          </p:cNvSpPr>
          <p:nvPr/>
        </p:nvSpPr>
        <p:spPr bwMode="auto">
          <a:xfrm>
            <a:off x="544513" y="5264150"/>
            <a:ext cx="16637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kondenzace</a:t>
            </a:r>
          </a:p>
        </p:txBody>
      </p:sp>
      <p:cxnSp>
        <p:nvCxnSpPr>
          <p:cNvPr id="47" name="Přímá spojnice se šipkou 46"/>
          <p:cNvCxnSpPr/>
          <p:nvPr/>
        </p:nvCxnSpPr>
        <p:spPr>
          <a:xfrm flipH="1">
            <a:off x="9144000" y="4681538"/>
            <a:ext cx="2133600" cy="7159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Skupina 1"/>
          <p:cNvGrpSpPr>
            <a:grpSpLocks/>
          </p:cNvGrpSpPr>
          <p:nvPr/>
        </p:nvGrpSpPr>
        <p:grpSpPr bwMode="auto">
          <a:xfrm>
            <a:off x="4202113" y="1882775"/>
            <a:ext cx="7708900" cy="3954463"/>
            <a:chOff x="3854936" y="3850159"/>
            <a:chExt cx="7169006" cy="2691694"/>
          </a:xfrm>
        </p:grpSpPr>
        <p:pic>
          <p:nvPicPr>
            <p:cNvPr id="56331" name="Picture 2" descr="Gnlandscape Clip Art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854936" y="3850159"/>
              <a:ext cx="7169006" cy="2691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" name="Volný tvar: obrazec 3"/>
            <p:cNvSpPr/>
            <p:nvPr/>
          </p:nvSpPr>
          <p:spPr>
            <a:xfrm>
              <a:off x="3975994" y="6040470"/>
              <a:ext cx="3463445" cy="499222"/>
            </a:xfrm>
            <a:custGeom>
              <a:avLst/>
              <a:gdLst>
                <a:gd name="connsiteX0" fmla="*/ 5419 w 3463985"/>
                <a:gd name="connsiteY0" fmla="*/ 83127 h 498853"/>
                <a:gd name="connsiteX1" fmla="*/ 134728 w 3463985"/>
                <a:gd name="connsiteY1" fmla="*/ 73891 h 498853"/>
                <a:gd name="connsiteX2" fmla="*/ 319455 w 3463985"/>
                <a:gd name="connsiteY2" fmla="*/ 0 h 498853"/>
                <a:gd name="connsiteX3" fmla="*/ 1002946 w 3463985"/>
                <a:gd name="connsiteY3" fmla="*/ 64654 h 498853"/>
                <a:gd name="connsiteX4" fmla="*/ 1621782 w 3463985"/>
                <a:gd name="connsiteY4" fmla="*/ 92363 h 498853"/>
                <a:gd name="connsiteX5" fmla="*/ 2924110 w 3463985"/>
                <a:gd name="connsiteY5" fmla="*/ 73891 h 498853"/>
                <a:gd name="connsiteX6" fmla="*/ 3118073 w 3463985"/>
                <a:gd name="connsiteY6" fmla="*/ 83127 h 498853"/>
                <a:gd name="connsiteX7" fmla="*/ 3275091 w 3463985"/>
                <a:gd name="connsiteY7" fmla="*/ 101600 h 498853"/>
                <a:gd name="connsiteX8" fmla="*/ 3302801 w 3463985"/>
                <a:gd name="connsiteY8" fmla="*/ 138545 h 498853"/>
                <a:gd name="connsiteX9" fmla="*/ 3395164 w 3463985"/>
                <a:gd name="connsiteY9" fmla="*/ 166254 h 498853"/>
                <a:gd name="connsiteX10" fmla="*/ 3441346 w 3463985"/>
                <a:gd name="connsiteY10" fmla="*/ 184727 h 498853"/>
                <a:gd name="connsiteX11" fmla="*/ 3450582 w 3463985"/>
                <a:gd name="connsiteY11" fmla="*/ 314036 h 498853"/>
                <a:gd name="connsiteX12" fmla="*/ 3432110 w 3463985"/>
                <a:gd name="connsiteY12" fmla="*/ 350982 h 498853"/>
                <a:gd name="connsiteX13" fmla="*/ 3358219 w 3463985"/>
                <a:gd name="connsiteY13" fmla="*/ 397163 h 498853"/>
                <a:gd name="connsiteX14" fmla="*/ 2998001 w 3463985"/>
                <a:gd name="connsiteY14" fmla="*/ 378691 h 498853"/>
                <a:gd name="connsiteX15" fmla="*/ 2776328 w 3463985"/>
                <a:gd name="connsiteY15" fmla="*/ 397163 h 498853"/>
                <a:gd name="connsiteX16" fmla="*/ 2397637 w 3463985"/>
                <a:gd name="connsiteY16" fmla="*/ 452582 h 498853"/>
                <a:gd name="connsiteX17" fmla="*/ 2157491 w 3463985"/>
                <a:gd name="connsiteY17" fmla="*/ 443345 h 498853"/>
                <a:gd name="connsiteX18" fmla="*/ 1852691 w 3463985"/>
                <a:gd name="connsiteY18" fmla="*/ 314036 h 498853"/>
                <a:gd name="connsiteX19" fmla="*/ 1621782 w 3463985"/>
                <a:gd name="connsiteY19" fmla="*/ 332509 h 498853"/>
                <a:gd name="connsiteX20" fmla="*/ 1437055 w 3463985"/>
                <a:gd name="connsiteY20" fmla="*/ 360218 h 498853"/>
                <a:gd name="connsiteX21" fmla="*/ 1353928 w 3463985"/>
                <a:gd name="connsiteY21" fmla="*/ 369454 h 498853"/>
                <a:gd name="connsiteX22" fmla="*/ 1002946 w 3463985"/>
                <a:gd name="connsiteY22" fmla="*/ 489527 h 498853"/>
                <a:gd name="connsiteX23" fmla="*/ 947528 w 3463985"/>
                <a:gd name="connsiteY23" fmla="*/ 498763 h 498853"/>
                <a:gd name="connsiteX24" fmla="*/ 781273 w 3463985"/>
                <a:gd name="connsiteY24" fmla="*/ 480291 h 498853"/>
                <a:gd name="connsiteX25" fmla="*/ 541128 w 3463985"/>
                <a:gd name="connsiteY25" fmla="*/ 415636 h 498853"/>
                <a:gd name="connsiteX26" fmla="*/ 227091 w 3463985"/>
                <a:gd name="connsiteY26" fmla="*/ 332509 h 498853"/>
                <a:gd name="connsiteX27" fmla="*/ 143964 w 3463985"/>
                <a:gd name="connsiteY27" fmla="*/ 295563 h 498853"/>
                <a:gd name="connsiteX28" fmla="*/ 42364 w 3463985"/>
                <a:gd name="connsiteY28" fmla="*/ 267854 h 498853"/>
                <a:gd name="connsiteX29" fmla="*/ 23891 w 3463985"/>
                <a:gd name="connsiteY29" fmla="*/ 230909 h 498853"/>
                <a:gd name="connsiteX30" fmla="*/ 5419 w 3463985"/>
                <a:gd name="connsiteY30" fmla="*/ 83127 h 498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463985" h="498853">
                  <a:moveTo>
                    <a:pt x="5419" y="83127"/>
                  </a:moveTo>
                  <a:cubicBezTo>
                    <a:pt x="23892" y="56957"/>
                    <a:pt x="61501" y="100043"/>
                    <a:pt x="134728" y="73891"/>
                  </a:cubicBezTo>
                  <a:cubicBezTo>
                    <a:pt x="197183" y="51586"/>
                    <a:pt x="319455" y="0"/>
                    <a:pt x="319455" y="0"/>
                  </a:cubicBezTo>
                  <a:cubicBezTo>
                    <a:pt x="578976" y="144180"/>
                    <a:pt x="362218" y="40384"/>
                    <a:pt x="1002946" y="64654"/>
                  </a:cubicBezTo>
                  <a:lnTo>
                    <a:pt x="1621782" y="92363"/>
                  </a:lnTo>
                  <a:cubicBezTo>
                    <a:pt x="2511406" y="56297"/>
                    <a:pt x="2077281" y="61251"/>
                    <a:pt x="2924110" y="73891"/>
                  </a:cubicBezTo>
                  <a:lnTo>
                    <a:pt x="3118073" y="83127"/>
                  </a:lnTo>
                  <a:cubicBezTo>
                    <a:pt x="3249904" y="90660"/>
                    <a:pt x="3208007" y="79237"/>
                    <a:pt x="3275091" y="101600"/>
                  </a:cubicBezTo>
                  <a:cubicBezTo>
                    <a:pt x="3284328" y="113915"/>
                    <a:pt x="3289247" y="131247"/>
                    <a:pt x="3302801" y="138545"/>
                  </a:cubicBezTo>
                  <a:cubicBezTo>
                    <a:pt x="3331102" y="153784"/>
                    <a:pt x="3364670" y="156089"/>
                    <a:pt x="3395164" y="166254"/>
                  </a:cubicBezTo>
                  <a:cubicBezTo>
                    <a:pt x="3410893" y="171497"/>
                    <a:pt x="3425952" y="178569"/>
                    <a:pt x="3441346" y="184727"/>
                  </a:cubicBezTo>
                  <a:cubicBezTo>
                    <a:pt x="3469881" y="241796"/>
                    <a:pt x="3469674" y="224941"/>
                    <a:pt x="3450582" y="314036"/>
                  </a:cubicBezTo>
                  <a:cubicBezTo>
                    <a:pt x="3447697" y="327499"/>
                    <a:pt x="3442344" y="341771"/>
                    <a:pt x="3432110" y="350982"/>
                  </a:cubicBezTo>
                  <a:cubicBezTo>
                    <a:pt x="3410521" y="370412"/>
                    <a:pt x="3358219" y="397163"/>
                    <a:pt x="3358219" y="397163"/>
                  </a:cubicBezTo>
                  <a:cubicBezTo>
                    <a:pt x="3238146" y="391006"/>
                    <a:pt x="3118213" y="380800"/>
                    <a:pt x="2998001" y="378691"/>
                  </a:cubicBezTo>
                  <a:cubicBezTo>
                    <a:pt x="2859495" y="376261"/>
                    <a:pt x="2870823" y="383089"/>
                    <a:pt x="2776328" y="397163"/>
                  </a:cubicBezTo>
                  <a:lnTo>
                    <a:pt x="2397637" y="452582"/>
                  </a:lnTo>
                  <a:lnTo>
                    <a:pt x="2157491" y="443345"/>
                  </a:lnTo>
                  <a:cubicBezTo>
                    <a:pt x="2029852" y="417817"/>
                    <a:pt x="1955111" y="370936"/>
                    <a:pt x="1852691" y="314036"/>
                  </a:cubicBezTo>
                  <a:cubicBezTo>
                    <a:pt x="1775721" y="320194"/>
                    <a:pt x="1698525" y="323982"/>
                    <a:pt x="1621782" y="332509"/>
                  </a:cubicBezTo>
                  <a:cubicBezTo>
                    <a:pt x="1559898" y="339385"/>
                    <a:pt x="1498736" y="351710"/>
                    <a:pt x="1437055" y="360218"/>
                  </a:cubicBezTo>
                  <a:cubicBezTo>
                    <a:pt x="1409437" y="364027"/>
                    <a:pt x="1381637" y="366375"/>
                    <a:pt x="1353928" y="369454"/>
                  </a:cubicBezTo>
                  <a:cubicBezTo>
                    <a:pt x="1236934" y="409478"/>
                    <a:pt x="1120776" y="452036"/>
                    <a:pt x="1002946" y="489527"/>
                  </a:cubicBezTo>
                  <a:cubicBezTo>
                    <a:pt x="985100" y="495205"/>
                    <a:pt x="966239" y="499543"/>
                    <a:pt x="947528" y="498763"/>
                  </a:cubicBezTo>
                  <a:cubicBezTo>
                    <a:pt x="891817" y="496442"/>
                    <a:pt x="836691" y="486448"/>
                    <a:pt x="781273" y="480291"/>
                  </a:cubicBezTo>
                  <a:cubicBezTo>
                    <a:pt x="662334" y="440642"/>
                    <a:pt x="926874" y="528145"/>
                    <a:pt x="541128" y="415636"/>
                  </a:cubicBezTo>
                  <a:cubicBezTo>
                    <a:pt x="243264" y="328759"/>
                    <a:pt x="404477" y="352218"/>
                    <a:pt x="227091" y="332509"/>
                  </a:cubicBezTo>
                  <a:cubicBezTo>
                    <a:pt x="199382" y="320194"/>
                    <a:pt x="172584" y="305580"/>
                    <a:pt x="143964" y="295563"/>
                  </a:cubicBezTo>
                  <a:cubicBezTo>
                    <a:pt x="110831" y="283966"/>
                    <a:pt x="73272" y="284496"/>
                    <a:pt x="42364" y="267854"/>
                  </a:cubicBezTo>
                  <a:cubicBezTo>
                    <a:pt x="30241" y="261326"/>
                    <a:pt x="24579" y="244660"/>
                    <a:pt x="23891" y="230909"/>
                  </a:cubicBezTo>
                  <a:cubicBezTo>
                    <a:pt x="21426" y="181614"/>
                    <a:pt x="-13054" y="109297"/>
                    <a:pt x="5419" y="83127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5" name="Slunce 4"/>
            <p:cNvSpPr/>
            <p:nvPr/>
          </p:nvSpPr>
          <p:spPr>
            <a:xfrm>
              <a:off x="4164963" y="3907429"/>
              <a:ext cx="583146" cy="499222"/>
            </a:xfrm>
            <a:prstGeom prst="sun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6" name="Přímá spojnice se šipkou 5"/>
            <p:cNvCxnSpPr/>
            <p:nvPr/>
          </p:nvCxnSpPr>
          <p:spPr>
            <a:xfrm flipV="1">
              <a:off x="4377553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Přímá spojnice se šipkou 6"/>
            <p:cNvCxnSpPr/>
            <p:nvPr/>
          </p:nvCxnSpPr>
          <p:spPr>
            <a:xfrm flipV="1">
              <a:off x="4647719" y="4562253"/>
              <a:ext cx="0" cy="175592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se šipkou 7"/>
            <p:cNvCxnSpPr/>
            <p:nvPr/>
          </p:nvCxnSpPr>
          <p:spPr>
            <a:xfrm flipV="1">
              <a:off x="4941507" y="468759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Přímá spojnice se šipkou 8"/>
            <p:cNvCxnSpPr/>
            <p:nvPr/>
          </p:nvCxnSpPr>
          <p:spPr>
            <a:xfrm flipV="1">
              <a:off x="5204292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se šipkou 9"/>
            <p:cNvCxnSpPr/>
            <p:nvPr/>
          </p:nvCxnSpPr>
          <p:spPr>
            <a:xfrm flipV="1">
              <a:off x="5605851" y="4562253"/>
              <a:ext cx="0" cy="175592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 flipV="1">
              <a:off x="6031030" y="4562253"/>
              <a:ext cx="0" cy="175592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Mrak 11"/>
            <p:cNvSpPr/>
            <p:nvPr/>
          </p:nvSpPr>
          <p:spPr>
            <a:xfrm>
              <a:off x="7483729" y="3919315"/>
              <a:ext cx="1297684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3" name="Mrak 12"/>
            <p:cNvSpPr/>
            <p:nvPr/>
          </p:nvSpPr>
          <p:spPr>
            <a:xfrm>
              <a:off x="8000440" y="4296434"/>
              <a:ext cx="1299161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67000">
                  <a:schemeClr val="bg1">
                    <a:lumMod val="50000"/>
                  </a:schemeClr>
                </a:gs>
                <a:gs pos="87000">
                  <a:schemeClr val="bg1">
                    <a:lumMod val="65000"/>
                  </a:schemeClr>
                </a:gs>
                <a:gs pos="95000">
                  <a:schemeClr val="bg1">
                    <a:lumMod val="65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4" name="Mrak 13"/>
            <p:cNvSpPr/>
            <p:nvPr/>
          </p:nvSpPr>
          <p:spPr>
            <a:xfrm>
              <a:off x="9311412" y="4043581"/>
              <a:ext cx="1297684" cy="24961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bg1">
                    <a:lumMod val="50000"/>
                  </a:schemeClr>
                </a:gs>
                <a:gs pos="22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5" name="Mrak 14"/>
            <p:cNvSpPr/>
            <p:nvPr/>
          </p:nvSpPr>
          <p:spPr>
            <a:xfrm>
              <a:off x="6159470" y="4233761"/>
              <a:ext cx="1299161" cy="248531"/>
            </a:xfrm>
            <a:prstGeom prst="cloud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16" name="Mrak 15"/>
            <p:cNvSpPr/>
            <p:nvPr/>
          </p:nvSpPr>
          <p:spPr>
            <a:xfrm>
              <a:off x="4728917" y="4144073"/>
              <a:ext cx="1297684" cy="249611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17" name="Přímá spojnice se šipkou 16"/>
            <p:cNvCxnSpPr/>
            <p:nvPr/>
          </p:nvCxnSpPr>
          <p:spPr>
            <a:xfrm flipV="1">
              <a:off x="6423731" y="457305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 flipV="1">
              <a:off x="6809050" y="4546044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 flipV="1">
              <a:off x="7093980" y="4535239"/>
              <a:ext cx="0" cy="1754842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>
              <a:cxnSpLocks/>
              <a:endCxn id="29" idx="13"/>
            </p:cNvCxnSpPr>
            <p:nvPr/>
          </p:nvCxnSpPr>
          <p:spPr>
            <a:xfrm flipH="1">
              <a:off x="8899518" y="4562253"/>
              <a:ext cx="16240" cy="133882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/>
            <p:cNvCxnSpPr>
              <a:cxnSpLocks/>
            </p:cNvCxnSpPr>
            <p:nvPr/>
          </p:nvCxnSpPr>
          <p:spPr>
            <a:xfrm flipH="1">
              <a:off x="9131301" y="4482291"/>
              <a:ext cx="19192" cy="1345306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>
              <a:cxnSpLocks/>
              <a:endCxn id="29" idx="9"/>
            </p:cNvCxnSpPr>
            <p:nvPr/>
          </p:nvCxnSpPr>
          <p:spPr>
            <a:xfrm flipH="1">
              <a:off x="9436898" y="4201344"/>
              <a:ext cx="48719" cy="1540889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/>
            <p:cNvCxnSpPr>
              <a:cxnSpLocks/>
            </p:cNvCxnSpPr>
            <p:nvPr/>
          </p:nvCxnSpPr>
          <p:spPr>
            <a:xfrm flipH="1">
              <a:off x="9720352" y="4293192"/>
              <a:ext cx="53147" cy="1449041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>
              <a:cxnSpLocks/>
            </p:cNvCxnSpPr>
            <p:nvPr/>
          </p:nvCxnSpPr>
          <p:spPr>
            <a:xfrm flipH="1">
              <a:off x="9959515" y="4269419"/>
              <a:ext cx="10335" cy="1397174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Přímá spojnice se šipkou 24"/>
            <p:cNvCxnSpPr>
              <a:cxnSpLocks/>
            </p:cNvCxnSpPr>
            <p:nvPr/>
          </p:nvCxnSpPr>
          <p:spPr>
            <a:xfrm>
              <a:off x="10210490" y="4293192"/>
              <a:ext cx="1477" cy="1271828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Přímá spojnice se šipkou 25"/>
            <p:cNvCxnSpPr>
              <a:cxnSpLocks/>
              <a:endCxn id="29" idx="15"/>
            </p:cNvCxnSpPr>
            <p:nvPr/>
          </p:nvCxnSpPr>
          <p:spPr>
            <a:xfrm flipH="1">
              <a:off x="8704644" y="4546044"/>
              <a:ext cx="35432" cy="1452283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Přímá spojnice se šipkou 26"/>
            <p:cNvCxnSpPr>
              <a:cxnSpLocks/>
            </p:cNvCxnSpPr>
            <p:nvPr/>
          </p:nvCxnSpPr>
          <p:spPr>
            <a:xfrm>
              <a:off x="10374362" y="4268339"/>
              <a:ext cx="0" cy="1219960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Přímá spojnice se šipkou 27"/>
            <p:cNvCxnSpPr>
              <a:cxnSpLocks/>
            </p:cNvCxnSpPr>
            <p:nvPr/>
          </p:nvCxnSpPr>
          <p:spPr>
            <a:xfrm>
              <a:off x="8518628" y="4535239"/>
              <a:ext cx="0" cy="1459847"/>
            </a:xfrm>
            <a:prstGeom prst="straightConnector1">
              <a:avLst/>
            </a:prstGeom>
            <a:ln w="28575">
              <a:solidFill>
                <a:schemeClr val="bg1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Volný tvar: obrazec 28"/>
            <p:cNvSpPr/>
            <p:nvPr/>
          </p:nvSpPr>
          <p:spPr>
            <a:xfrm>
              <a:off x="7315428" y="5303523"/>
              <a:ext cx="3633221" cy="939013"/>
            </a:xfrm>
            <a:custGeom>
              <a:avLst/>
              <a:gdLst>
                <a:gd name="connsiteX0" fmla="*/ 3633216 w 3633216"/>
                <a:gd name="connsiteY0" fmla="*/ 0 h 938784"/>
                <a:gd name="connsiteX1" fmla="*/ 3450336 w 3633216"/>
                <a:gd name="connsiteY1" fmla="*/ 24384 h 938784"/>
                <a:gd name="connsiteX2" fmla="*/ 3243072 w 3633216"/>
                <a:gd name="connsiteY2" fmla="*/ 121920 h 938784"/>
                <a:gd name="connsiteX3" fmla="*/ 3206496 w 3633216"/>
                <a:gd name="connsiteY3" fmla="*/ 146304 h 938784"/>
                <a:gd name="connsiteX4" fmla="*/ 3084576 w 3633216"/>
                <a:gd name="connsiteY4" fmla="*/ 170688 h 938784"/>
                <a:gd name="connsiteX5" fmla="*/ 2974848 w 3633216"/>
                <a:gd name="connsiteY5" fmla="*/ 243840 h 938784"/>
                <a:gd name="connsiteX6" fmla="*/ 2889504 w 3633216"/>
                <a:gd name="connsiteY6" fmla="*/ 316992 h 938784"/>
                <a:gd name="connsiteX7" fmla="*/ 2548128 w 3633216"/>
                <a:gd name="connsiteY7" fmla="*/ 365760 h 938784"/>
                <a:gd name="connsiteX8" fmla="*/ 2279904 w 3633216"/>
                <a:gd name="connsiteY8" fmla="*/ 475488 h 938784"/>
                <a:gd name="connsiteX9" fmla="*/ 2121408 w 3633216"/>
                <a:gd name="connsiteY9" fmla="*/ 438912 h 938784"/>
                <a:gd name="connsiteX10" fmla="*/ 1962912 w 3633216"/>
                <a:gd name="connsiteY10" fmla="*/ 463296 h 938784"/>
                <a:gd name="connsiteX11" fmla="*/ 1926336 w 3633216"/>
                <a:gd name="connsiteY11" fmla="*/ 475488 h 938784"/>
                <a:gd name="connsiteX12" fmla="*/ 1731264 w 3633216"/>
                <a:gd name="connsiteY12" fmla="*/ 573024 h 938784"/>
                <a:gd name="connsiteX13" fmla="*/ 1584960 w 3633216"/>
                <a:gd name="connsiteY13" fmla="*/ 597408 h 938784"/>
                <a:gd name="connsiteX14" fmla="*/ 1548384 w 3633216"/>
                <a:gd name="connsiteY14" fmla="*/ 609600 h 938784"/>
                <a:gd name="connsiteX15" fmla="*/ 1389888 w 3633216"/>
                <a:gd name="connsiteY15" fmla="*/ 694944 h 938784"/>
                <a:gd name="connsiteX16" fmla="*/ 1072896 w 3633216"/>
                <a:gd name="connsiteY16" fmla="*/ 707136 h 938784"/>
                <a:gd name="connsiteX17" fmla="*/ 950976 w 3633216"/>
                <a:gd name="connsiteY17" fmla="*/ 768096 h 938784"/>
                <a:gd name="connsiteX18" fmla="*/ 85344 w 3633216"/>
                <a:gd name="connsiteY18" fmla="*/ 877824 h 938784"/>
                <a:gd name="connsiteX19" fmla="*/ 0 w 3633216"/>
                <a:gd name="connsiteY19" fmla="*/ 938784 h 938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633216" h="938784">
                  <a:moveTo>
                    <a:pt x="3633216" y="0"/>
                  </a:moveTo>
                  <a:cubicBezTo>
                    <a:pt x="3572256" y="8128"/>
                    <a:pt x="3509036" y="6040"/>
                    <a:pt x="3450336" y="24384"/>
                  </a:cubicBezTo>
                  <a:cubicBezTo>
                    <a:pt x="3377456" y="47159"/>
                    <a:pt x="3306604" y="79566"/>
                    <a:pt x="3243072" y="121920"/>
                  </a:cubicBezTo>
                  <a:cubicBezTo>
                    <a:pt x="3230880" y="130048"/>
                    <a:pt x="3220501" y="141995"/>
                    <a:pt x="3206496" y="146304"/>
                  </a:cubicBezTo>
                  <a:cubicBezTo>
                    <a:pt x="3166884" y="158492"/>
                    <a:pt x="3125216" y="162560"/>
                    <a:pt x="3084576" y="170688"/>
                  </a:cubicBezTo>
                  <a:cubicBezTo>
                    <a:pt x="3048000" y="195072"/>
                    <a:pt x="3001223" y="208673"/>
                    <a:pt x="2974848" y="243840"/>
                  </a:cubicBezTo>
                  <a:cubicBezTo>
                    <a:pt x="2944639" y="284119"/>
                    <a:pt x="2940998" y="304118"/>
                    <a:pt x="2889504" y="316992"/>
                  </a:cubicBezTo>
                  <a:cubicBezTo>
                    <a:pt x="2819190" y="334571"/>
                    <a:pt x="2605866" y="358543"/>
                    <a:pt x="2548128" y="365760"/>
                  </a:cubicBezTo>
                  <a:cubicBezTo>
                    <a:pt x="2462353" y="451535"/>
                    <a:pt x="2466432" y="463454"/>
                    <a:pt x="2279904" y="475488"/>
                  </a:cubicBezTo>
                  <a:cubicBezTo>
                    <a:pt x="2225796" y="478979"/>
                    <a:pt x="2174240" y="451104"/>
                    <a:pt x="2121408" y="438912"/>
                  </a:cubicBezTo>
                  <a:cubicBezTo>
                    <a:pt x="2068576" y="447040"/>
                    <a:pt x="2015450" y="453445"/>
                    <a:pt x="1962912" y="463296"/>
                  </a:cubicBezTo>
                  <a:cubicBezTo>
                    <a:pt x="1950281" y="465664"/>
                    <a:pt x="1937950" y="469986"/>
                    <a:pt x="1926336" y="475488"/>
                  </a:cubicBezTo>
                  <a:cubicBezTo>
                    <a:pt x="1860635" y="506609"/>
                    <a:pt x="1799728" y="548573"/>
                    <a:pt x="1731264" y="573024"/>
                  </a:cubicBezTo>
                  <a:cubicBezTo>
                    <a:pt x="1684704" y="589653"/>
                    <a:pt x="1633441" y="587712"/>
                    <a:pt x="1584960" y="597408"/>
                  </a:cubicBezTo>
                  <a:cubicBezTo>
                    <a:pt x="1572358" y="599928"/>
                    <a:pt x="1559879" y="603853"/>
                    <a:pt x="1548384" y="609600"/>
                  </a:cubicBezTo>
                  <a:cubicBezTo>
                    <a:pt x="1494715" y="636435"/>
                    <a:pt x="1448668" y="682886"/>
                    <a:pt x="1389888" y="694944"/>
                  </a:cubicBezTo>
                  <a:cubicBezTo>
                    <a:pt x="1286303" y="716192"/>
                    <a:pt x="1178560" y="703072"/>
                    <a:pt x="1072896" y="707136"/>
                  </a:cubicBezTo>
                  <a:cubicBezTo>
                    <a:pt x="1032256" y="727456"/>
                    <a:pt x="996073" y="762546"/>
                    <a:pt x="950976" y="768096"/>
                  </a:cubicBezTo>
                  <a:cubicBezTo>
                    <a:pt x="371132" y="839461"/>
                    <a:pt x="440360" y="716453"/>
                    <a:pt x="85344" y="877824"/>
                  </a:cubicBezTo>
                  <a:cubicBezTo>
                    <a:pt x="37718" y="899472"/>
                    <a:pt x="26971" y="911813"/>
                    <a:pt x="0" y="938784"/>
                  </a:cubicBezTo>
                </a:path>
              </a:pathLst>
            </a:custGeom>
            <a:noFill/>
            <a:ln w="762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cxnSp>
          <p:nvCxnSpPr>
            <p:cNvPr id="30" name="Přímá spojnice se šipkou 29"/>
            <p:cNvCxnSpPr/>
            <p:nvPr/>
          </p:nvCxnSpPr>
          <p:spPr>
            <a:xfrm flipV="1">
              <a:off x="5859777" y="4157040"/>
              <a:ext cx="800165" cy="11887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ovéPole 31"/>
          <p:cNvSpPr txBox="1">
            <a:spLocks noChangeArrowheads="1"/>
          </p:cNvSpPr>
          <p:nvPr/>
        </p:nvSpPr>
        <p:spPr bwMode="auto">
          <a:xfrm>
            <a:off x="331788" y="350838"/>
            <a:ext cx="111331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 dirty="0"/>
              <a:t>Označ </a:t>
            </a:r>
            <a:r>
              <a:rPr lang="cs-CZ" altLang="cs-CZ" sz="2400" dirty="0" smtClean="0"/>
              <a:t>kliknutím, </a:t>
            </a:r>
            <a:r>
              <a:rPr lang="cs-CZ" altLang="cs-CZ" sz="2400" dirty="0"/>
              <a:t>k čemu dochází  v přírodě:</a:t>
            </a:r>
          </a:p>
        </p:txBody>
      </p:sp>
      <p:sp>
        <p:nvSpPr>
          <p:cNvPr id="34" name="Ovál 33"/>
          <p:cNvSpPr/>
          <p:nvPr/>
        </p:nvSpPr>
        <p:spPr>
          <a:xfrm>
            <a:off x="10456863" y="3524250"/>
            <a:ext cx="581025" cy="55403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471488" y="1652588"/>
            <a:ext cx="326072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2400"/>
              <a:t>dochází ke kondenzaci</a:t>
            </a:r>
          </a:p>
        </p:txBody>
      </p:sp>
      <p:sp>
        <p:nvSpPr>
          <p:cNvPr id="39" name="TextovéPole 38"/>
          <p:cNvSpPr txBox="1">
            <a:spLocks noChangeArrowheads="1"/>
          </p:cNvSpPr>
          <p:nvPr/>
        </p:nvSpPr>
        <p:spPr bwMode="auto">
          <a:xfrm>
            <a:off x="406400" y="2463800"/>
            <a:ext cx="2579688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dochází ke srážkám</a:t>
            </a:r>
          </a:p>
        </p:txBody>
      </p:sp>
      <p:sp>
        <p:nvSpPr>
          <p:cNvPr id="40" name="TextovéPole 39"/>
          <p:cNvSpPr txBox="1">
            <a:spLocks noChangeArrowheads="1"/>
          </p:cNvSpPr>
          <p:nvPr/>
        </p:nvSpPr>
        <p:spPr bwMode="auto">
          <a:xfrm>
            <a:off x="544513" y="3362325"/>
            <a:ext cx="63976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prší</a:t>
            </a:r>
          </a:p>
        </p:txBody>
      </p:sp>
      <p:sp>
        <p:nvSpPr>
          <p:cNvPr id="41" name="TextovéPole 40"/>
          <p:cNvSpPr txBox="1">
            <a:spLocks noChangeArrowheads="1"/>
          </p:cNvSpPr>
          <p:nvPr/>
        </p:nvSpPr>
        <p:spPr bwMode="auto">
          <a:xfrm>
            <a:off x="544513" y="4325938"/>
            <a:ext cx="1552575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vypařování</a:t>
            </a:r>
          </a:p>
        </p:txBody>
      </p:sp>
      <p:sp>
        <p:nvSpPr>
          <p:cNvPr id="42" name="TextovéPole 41"/>
          <p:cNvSpPr txBox="1">
            <a:spLocks noChangeArrowheads="1"/>
          </p:cNvSpPr>
          <p:nvPr/>
        </p:nvSpPr>
        <p:spPr bwMode="auto">
          <a:xfrm>
            <a:off x="544513" y="5264150"/>
            <a:ext cx="16637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kondenzace</a:t>
            </a:r>
          </a:p>
        </p:txBody>
      </p:sp>
      <p:cxnSp>
        <p:nvCxnSpPr>
          <p:cNvPr id="50" name="Přímá spojnice se šipkou 49"/>
          <p:cNvCxnSpPr/>
          <p:nvPr/>
        </p:nvCxnSpPr>
        <p:spPr>
          <a:xfrm flipH="1">
            <a:off x="9144000" y="4681538"/>
            <a:ext cx="2133600" cy="715962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  <p:bldLst>
      <p:bldP spid="32" grpId="0"/>
      <p:bldP spid="3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ovéPole 1"/>
          <p:cNvSpPr txBox="1">
            <a:spLocks noChangeArrowheads="1"/>
          </p:cNvSpPr>
          <p:nvPr/>
        </p:nvSpPr>
        <p:spPr bwMode="auto">
          <a:xfrm>
            <a:off x="400050" y="61913"/>
            <a:ext cx="114935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Doplň věty:</a:t>
            </a:r>
          </a:p>
          <a:p>
            <a:r>
              <a:rPr lang="cs-CZ" altLang="cs-CZ" sz="2400"/>
              <a:t>Kapalnění vodní páry je opačný děj……………………..Je-li vzduch při určité teplotě nad volným</a:t>
            </a:r>
          </a:p>
          <a:p>
            <a:r>
              <a:rPr lang="cs-CZ" altLang="cs-CZ" sz="2400"/>
              <a:t>povrchem vody……………………při ochlazení dojde ke………………………..vodní páry.</a:t>
            </a:r>
          </a:p>
          <a:p>
            <a:endParaRPr lang="cs-CZ" altLang="cs-CZ" sz="2400"/>
          </a:p>
        </p:txBody>
      </p:sp>
      <p:sp>
        <p:nvSpPr>
          <p:cNvPr id="57347" name="TextovéPole 2"/>
          <p:cNvSpPr txBox="1">
            <a:spLocks noChangeArrowheads="1"/>
          </p:cNvSpPr>
          <p:nvPr/>
        </p:nvSpPr>
        <p:spPr bwMode="auto">
          <a:xfrm>
            <a:off x="400050" y="923925"/>
            <a:ext cx="1149508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altLang="cs-CZ" sz="2400"/>
          </a:p>
          <a:p>
            <a:r>
              <a:rPr lang="cs-CZ" altLang="cs-CZ" sz="2400"/>
              <a:t>Kapalnění vodní páry je opačný děj k  </a:t>
            </a:r>
            <a:r>
              <a:rPr lang="cs-CZ" altLang="cs-CZ" sz="2400">
                <a:solidFill>
                  <a:srgbClr val="FF0000"/>
                </a:solidFill>
              </a:rPr>
              <a:t>vypařování .</a:t>
            </a:r>
            <a:r>
              <a:rPr lang="cs-CZ" altLang="cs-CZ" sz="2400"/>
              <a:t>Je-li vzduch při určité teplotě nad volným</a:t>
            </a:r>
          </a:p>
          <a:p>
            <a:r>
              <a:rPr lang="cs-CZ" altLang="cs-CZ" sz="2400"/>
              <a:t>povrchem vody…</a:t>
            </a:r>
            <a:r>
              <a:rPr lang="cs-CZ" altLang="cs-CZ" sz="2400">
                <a:solidFill>
                  <a:srgbClr val="FF0000"/>
                </a:solidFill>
              </a:rPr>
              <a:t>nasycen</a:t>
            </a:r>
            <a:r>
              <a:rPr lang="cs-CZ" altLang="cs-CZ" sz="2400"/>
              <a:t>…při ochlazení dojde ke…</a:t>
            </a:r>
            <a:r>
              <a:rPr lang="cs-CZ" altLang="cs-CZ" sz="2400">
                <a:solidFill>
                  <a:srgbClr val="FF0000"/>
                </a:solidFill>
              </a:rPr>
              <a:t>kapalnění</a:t>
            </a:r>
            <a:r>
              <a:rPr lang="cs-CZ" altLang="cs-CZ" sz="2400"/>
              <a:t>…………vodní páry.</a:t>
            </a:r>
          </a:p>
          <a:p>
            <a:endParaRPr lang="cs-CZ" altLang="cs-CZ" sz="2400"/>
          </a:p>
        </p:txBody>
      </p:sp>
      <p:pic>
        <p:nvPicPr>
          <p:cNvPr id="5734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5938" y="2770188"/>
            <a:ext cx="4462462" cy="356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9" name="TextovéPole 3"/>
          <p:cNvSpPr txBox="1">
            <a:spLocks noChangeArrowheads="1"/>
          </p:cNvSpPr>
          <p:nvPr/>
        </p:nvSpPr>
        <p:spPr bwMode="auto">
          <a:xfrm>
            <a:off x="400050" y="2517775"/>
            <a:ext cx="63261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Do notesu napiš, jak se nazývá úkaz na </a:t>
            </a:r>
            <a:r>
              <a:rPr lang="cs-CZ" altLang="cs-CZ" sz="2400" dirty="0" smtClean="0"/>
              <a:t>obrázku.</a:t>
            </a:r>
            <a:endParaRPr lang="cs-CZ" altLang="cs-CZ" sz="2400" dirty="0"/>
          </a:p>
          <a:p>
            <a:r>
              <a:rPr lang="cs-CZ" altLang="cs-CZ" sz="2400" dirty="0"/>
              <a:t>Jak vzniká? Proveď kontrolu kliknutím na černý</a:t>
            </a:r>
          </a:p>
          <a:p>
            <a:r>
              <a:rPr lang="cs-CZ" altLang="cs-CZ" sz="2400" dirty="0"/>
              <a:t>obdélník.</a:t>
            </a:r>
          </a:p>
          <a:p>
            <a:r>
              <a:rPr lang="cs-CZ" altLang="cs-CZ" sz="2400" dirty="0"/>
              <a:t>Vodní pára je vždy obsažena ve vzduchu.</a:t>
            </a:r>
          </a:p>
          <a:p>
            <a:r>
              <a:rPr lang="cs-CZ" altLang="cs-CZ" sz="2400" dirty="0"/>
              <a:t>Když se vzduch ochladí nad zemským povrchem, </a:t>
            </a:r>
          </a:p>
          <a:p>
            <a:r>
              <a:rPr lang="cs-CZ" altLang="cs-CZ" sz="2400" dirty="0"/>
              <a:t>dochází ke kondenzaci vodní páry, vzniká oblak,</a:t>
            </a:r>
          </a:p>
          <a:p>
            <a:r>
              <a:rPr lang="cs-CZ" altLang="cs-CZ" sz="2400" dirty="0"/>
              <a:t>který leží bezprostředně nad zemí. Mlha omezuje</a:t>
            </a:r>
          </a:p>
          <a:p>
            <a:r>
              <a:rPr lang="cs-CZ" altLang="cs-CZ" sz="2400" dirty="0"/>
              <a:t>viditelnost.</a:t>
            </a:r>
          </a:p>
          <a:p>
            <a:endParaRPr lang="cs-CZ" alt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400050" y="1260475"/>
            <a:ext cx="11576050" cy="11096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6" name="Obdélník 5"/>
          <p:cNvSpPr/>
          <p:nvPr/>
        </p:nvSpPr>
        <p:spPr>
          <a:xfrm>
            <a:off x="400050" y="3648075"/>
            <a:ext cx="6326188" cy="231298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1504950"/>
            <a:ext cx="5354638" cy="357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TextovéPole 2"/>
          <p:cNvSpPr txBox="1">
            <a:spLocks noChangeArrowheads="1"/>
          </p:cNvSpPr>
          <p:nvPr/>
        </p:nvSpPr>
        <p:spPr bwMode="auto">
          <a:xfrm>
            <a:off x="301625" y="1504950"/>
            <a:ext cx="61817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Do notesu napiš, jak se nazývá úkaz na </a:t>
            </a:r>
            <a:r>
              <a:rPr lang="cs-CZ" altLang="cs-CZ" sz="2400" dirty="0" smtClean="0"/>
              <a:t>obrázku.</a:t>
            </a:r>
            <a:endParaRPr lang="cs-CZ" altLang="cs-CZ" sz="2400" dirty="0"/>
          </a:p>
          <a:p>
            <a:r>
              <a:rPr lang="cs-CZ" altLang="cs-CZ" sz="2400" dirty="0"/>
              <a:t>Jak vzniká? Proveď kontrolu kliknutím na černý</a:t>
            </a:r>
          </a:p>
          <a:p>
            <a:r>
              <a:rPr lang="cs-CZ" altLang="cs-CZ" sz="2400" dirty="0"/>
              <a:t>obdélník.</a:t>
            </a:r>
          </a:p>
          <a:p>
            <a:endParaRPr lang="cs-CZ" altLang="cs-CZ" sz="2400" dirty="0"/>
          </a:p>
          <a:p>
            <a:r>
              <a:rPr lang="cs-CZ" altLang="cs-CZ" sz="2400" dirty="0"/>
              <a:t>Je to jinovatka. Je to krystalický ledový povrch,</a:t>
            </a:r>
          </a:p>
          <a:p>
            <a:r>
              <a:rPr lang="cs-CZ" altLang="cs-CZ" sz="2400" dirty="0"/>
              <a:t>který vzniká </a:t>
            </a:r>
            <a:r>
              <a:rPr lang="cs-CZ" altLang="cs-CZ" sz="2400" dirty="0" err="1"/>
              <a:t>desublimací</a:t>
            </a:r>
            <a:r>
              <a:rPr lang="cs-CZ" altLang="cs-CZ" sz="2400" dirty="0"/>
              <a:t> zejména při mlze,</a:t>
            </a:r>
          </a:p>
          <a:p>
            <a:r>
              <a:rPr lang="cs-CZ" altLang="cs-CZ" sz="2400" dirty="0"/>
              <a:t>slabém větru a při teplotách nižších než – 8°C.</a:t>
            </a:r>
          </a:p>
          <a:p>
            <a:endParaRPr lang="cs-CZ" altLang="cs-CZ" sz="2400" dirty="0"/>
          </a:p>
        </p:txBody>
      </p:sp>
      <p:sp>
        <p:nvSpPr>
          <p:cNvPr id="2" name="Obdélník 1"/>
          <p:cNvSpPr/>
          <p:nvPr/>
        </p:nvSpPr>
        <p:spPr>
          <a:xfrm>
            <a:off x="323850" y="2881313"/>
            <a:ext cx="6122988" cy="15430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63" y="1687513"/>
            <a:ext cx="51244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TextovéPole 2"/>
          <p:cNvSpPr txBox="1">
            <a:spLocks noChangeArrowheads="1"/>
          </p:cNvSpPr>
          <p:nvPr/>
        </p:nvSpPr>
        <p:spPr bwMode="auto">
          <a:xfrm>
            <a:off x="177800" y="1390650"/>
            <a:ext cx="634047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Do notesu napiš, jak se nazývá úkaz na </a:t>
            </a:r>
            <a:r>
              <a:rPr lang="cs-CZ" altLang="cs-CZ" sz="2400" dirty="0" smtClean="0"/>
              <a:t>obrázku.</a:t>
            </a:r>
            <a:endParaRPr lang="cs-CZ" altLang="cs-CZ" sz="2400" dirty="0"/>
          </a:p>
          <a:p>
            <a:r>
              <a:rPr lang="cs-CZ" altLang="cs-CZ" sz="2400" dirty="0"/>
              <a:t>Jak vzniká? Proveď kontrolu kliknutím na černý</a:t>
            </a:r>
          </a:p>
          <a:p>
            <a:r>
              <a:rPr lang="cs-CZ" altLang="cs-CZ" sz="2400" dirty="0"/>
              <a:t>obdélník.</a:t>
            </a:r>
          </a:p>
          <a:p>
            <a:endParaRPr lang="cs-CZ" altLang="cs-CZ" sz="2400" dirty="0"/>
          </a:p>
          <a:p>
            <a:r>
              <a:rPr lang="cs-CZ" altLang="cs-CZ" sz="2400" dirty="0"/>
              <a:t>Je to rosa. Vzniká tehdy, pokud je teplota</a:t>
            </a:r>
          </a:p>
          <a:p>
            <a:r>
              <a:rPr lang="cs-CZ" altLang="cs-CZ" sz="2400" dirty="0"/>
              <a:t>povrchu nějakého předmětu nižší, než je rosný</a:t>
            </a:r>
          </a:p>
          <a:p>
            <a:r>
              <a:rPr lang="cs-CZ" altLang="cs-CZ" sz="2400" dirty="0"/>
              <a:t>bod okolního vzduchu. Vodní pára se začne srážet</a:t>
            </a:r>
          </a:p>
          <a:p>
            <a:r>
              <a:rPr lang="cs-CZ" altLang="cs-CZ" sz="2400" dirty="0"/>
              <a:t>v podobě kapek na povrchu chladného předmětu.</a:t>
            </a:r>
          </a:p>
          <a:p>
            <a:endParaRPr lang="cs-CZ" altLang="cs-CZ" sz="2400" dirty="0"/>
          </a:p>
        </p:txBody>
      </p:sp>
      <p:sp>
        <p:nvSpPr>
          <p:cNvPr id="2" name="Obdélník 1"/>
          <p:cNvSpPr/>
          <p:nvPr/>
        </p:nvSpPr>
        <p:spPr>
          <a:xfrm>
            <a:off x="134938" y="2673350"/>
            <a:ext cx="6383337" cy="221773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ovéPole 1"/>
          <p:cNvSpPr txBox="1">
            <a:spLocks noChangeArrowheads="1"/>
          </p:cNvSpPr>
          <p:nvPr/>
        </p:nvSpPr>
        <p:spPr bwMode="auto">
          <a:xfrm>
            <a:off x="655638" y="452438"/>
            <a:ext cx="2886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doplň text:</a:t>
            </a:r>
          </a:p>
        </p:txBody>
      </p:sp>
      <p:sp>
        <p:nvSpPr>
          <p:cNvPr id="60419" name="TextovéPole 2"/>
          <p:cNvSpPr txBox="1">
            <a:spLocks noChangeArrowheads="1"/>
          </p:cNvSpPr>
          <p:nvPr/>
        </p:nvSpPr>
        <p:spPr bwMode="auto">
          <a:xfrm>
            <a:off x="574675" y="914400"/>
            <a:ext cx="103917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Sublimace </a:t>
            </a:r>
            <a:r>
              <a:rPr lang="cs-CZ" altLang="cs-CZ" sz="2400"/>
              <a:t>je změna skupenství…………………………na skupenství……………………………..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Desublimace </a:t>
            </a:r>
            <a:r>
              <a:rPr lang="cs-CZ" altLang="cs-CZ" sz="2400"/>
              <a:t>je změna skupenství…………………….na skupenství……………………………..</a:t>
            </a:r>
            <a:endParaRPr lang="cs-CZ" altLang="cs-CZ" sz="2400">
              <a:solidFill>
                <a:srgbClr val="FF0000"/>
              </a:solidFill>
            </a:endParaRPr>
          </a:p>
        </p:txBody>
      </p:sp>
      <p:sp>
        <p:nvSpPr>
          <p:cNvPr id="60420" name="TextovéPole 2"/>
          <p:cNvSpPr txBox="1">
            <a:spLocks noChangeArrowheads="1"/>
          </p:cNvSpPr>
          <p:nvPr/>
        </p:nvSpPr>
        <p:spPr bwMode="auto">
          <a:xfrm>
            <a:off x="574675" y="1909763"/>
            <a:ext cx="979963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>
                <a:solidFill>
                  <a:srgbClr val="FF0000"/>
                </a:solidFill>
              </a:rPr>
              <a:t>Sublimace </a:t>
            </a:r>
            <a:r>
              <a:rPr lang="cs-CZ" altLang="cs-CZ" sz="2400"/>
              <a:t>je změna skupenství</a:t>
            </a:r>
            <a:r>
              <a:rPr lang="cs-CZ" altLang="cs-CZ" sz="2400">
                <a:solidFill>
                  <a:srgbClr val="FF0000"/>
                </a:solidFill>
              </a:rPr>
              <a:t>…pevného</a:t>
            </a:r>
            <a:r>
              <a:rPr lang="cs-CZ" altLang="cs-CZ" sz="2400"/>
              <a:t>…na skupenství…</a:t>
            </a:r>
            <a:r>
              <a:rPr lang="cs-CZ" altLang="cs-CZ" sz="2400">
                <a:solidFill>
                  <a:srgbClr val="FF0000"/>
                </a:solidFill>
              </a:rPr>
              <a:t>plynné</a:t>
            </a:r>
            <a:r>
              <a:rPr lang="cs-CZ" altLang="cs-CZ" sz="2400"/>
              <a:t>………………</a:t>
            </a:r>
          </a:p>
          <a:p>
            <a:r>
              <a:rPr lang="cs-CZ" altLang="cs-CZ" sz="2400">
                <a:solidFill>
                  <a:srgbClr val="FF0000"/>
                </a:solidFill>
              </a:rPr>
              <a:t>Desublimace </a:t>
            </a:r>
            <a:r>
              <a:rPr lang="cs-CZ" altLang="cs-CZ" sz="2400"/>
              <a:t>je změna skupenství…</a:t>
            </a:r>
            <a:r>
              <a:rPr lang="cs-CZ" altLang="cs-CZ" sz="2400">
                <a:solidFill>
                  <a:srgbClr val="FF0000"/>
                </a:solidFill>
              </a:rPr>
              <a:t>plynného </a:t>
            </a:r>
            <a:r>
              <a:rPr lang="cs-CZ" altLang="cs-CZ" sz="2400"/>
              <a:t>na skupenství…</a:t>
            </a:r>
            <a:r>
              <a:rPr lang="cs-CZ" altLang="cs-CZ" sz="2400">
                <a:solidFill>
                  <a:srgbClr val="FF0000"/>
                </a:solidFill>
              </a:rPr>
              <a:t>pevné</a:t>
            </a:r>
            <a:r>
              <a:rPr lang="cs-CZ" altLang="cs-CZ" sz="2400"/>
              <a:t>……………</a:t>
            </a:r>
            <a:endParaRPr lang="cs-CZ" altLang="cs-CZ" sz="2400">
              <a:solidFill>
                <a:srgbClr val="FF00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74675" y="1811338"/>
            <a:ext cx="10391775" cy="106521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60422" name="TextovéPole 2"/>
          <p:cNvSpPr txBox="1">
            <a:spLocks noChangeArrowheads="1"/>
          </p:cNvSpPr>
          <p:nvPr/>
        </p:nvSpPr>
        <p:spPr bwMode="auto">
          <a:xfrm>
            <a:off x="574675" y="2994025"/>
            <a:ext cx="104219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Napiš, k jaké přeměně energií dochází v pístových spalovacích </a:t>
            </a:r>
            <a:r>
              <a:rPr lang="cs-CZ" altLang="cs-CZ" sz="2400" dirty="0" smtClean="0"/>
              <a:t>motorech.</a:t>
            </a:r>
            <a:endParaRPr lang="cs-CZ" altLang="cs-CZ" sz="2400" dirty="0"/>
          </a:p>
          <a:p>
            <a:r>
              <a:rPr lang="cs-CZ" altLang="cs-CZ" sz="2400" dirty="0"/>
              <a:t>Ve spalovacích motorech se přeměňuje při hoření paliva část vnitřní energie paliva</a:t>
            </a:r>
          </a:p>
          <a:p>
            <a:r>
              <a:rPr lang="cs-CZ" altLang="cs-CZ" sz="2400" dirty="0"/>
              <a:t>na pohybovou energii pístu.</a:t>
            </a:r>
          </a:p>
        </p:txBody>
      </p:sp>
      <p:sp>
        <p:nvSpPr>
          <p:cNvPr id="5" name="Obdélník 4"/>
          <p:cNvSpPr/>
          <p:nvPr/>
        </p:nvSpPr>
        <p:spPr>
          <a:xfrm>
            <a:off x="574675" y="3429000"/>
            <a:ext cx="10499725" cy="7461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400" dirty="0"/>
              <a:t>Kontrola</a:t>
            </a:r>
          </a:p>
        </p:txBody>
      </p:sp>
      <p:sp>
        <p:nvSpPr>
          <p:cNvPr id="60424" name="TextovéPole 5"/>
          <p:cNvSpPr txBox="1">
            <a:spLocks noChangeArrowheads="1"/>
          </p:cNvSpPr>
          <p:nvPr/>
        </p:nvSpPr>
        <p:spPr bwMode="auto">
          <a:xfrm>
            <a:off x="720725" y="4368800"/>
            <a:ext cx="94249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Napiš, jaké motory rozlišujeme podle způsobu zapalování pohonné </a:t>
            </a:r>
            <a:r>
              <a:rPr lang="cs-CZ" altLang="cs-CZ" sz="2400" dirty="0" smtClean="0"/>
              <a:t>směsi.</a:t>
            </a:r>
            <a:endParaRPr lang="cs-CZ" altLang="cs-CZ" sz="2400" dirty="0"/>
          </a:p>
          <a:p>
            <a:r>
              <a:rPr lang="cs-CZ" altLang="cs-CZ" sz="2400" dirty="0"/>
              <a:t>Rozdělujeme je na motory zážehové a vznětové.</a:t>
            </a:r>
          </a:p>
        </p:txBody>
      </p:sp>
      <p:sp>
        <p:nvSpPr>
          <p:cNvPr id="7" name="Obdélník 6"/>
          <p:cNvSpPr/>
          <p:nvPr/>
        </p:nvSpPr>
        <p:spPr>
          <a:xfrm>
            <a:off x="574675" y="4792663"/>
            <a:ext cx="10421938" cy="4540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Kontrola</a:t>
            </a:r>
          </a:p>
        </p:txBody>
      </p:sp>
      <p:sp>
        <p:nvSpPr>
          <p:cNvPr id="60426" name="TextovéPole 8"/>
          <p:cNvSpPr txBox="1">
            <a:spLocks noChangeArrowheads="1"/>
          </p:cNvSpPr>
          <p:nvPr/>
        </p:nvSpPr>
        <p:spPr bwMode="auto">
          <a:xfrm>
            <a:off x="655638" y="5522913"/>
            <a:ext cx="103933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 automobilech Škoda se používají motory:…………………………………………………………..</a:t>
            </a:r>
          </a:p>
          <a:p>
            <a:r>
              <a:rPr lang="cs-CZ" altLang="cs-CZ" sz="2400"/>
              <a:t>                                                                             zážehové čtyřdobé spalovací motory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948363" y="5943600"/>
            <a:ext cx="5126037" cy="41116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  <p:bldP spid="1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42" name="Skupina 6"/>
          <p:cNvGrpSpPr>
            <a:grpSpLocks/>
          </p:cNvGrpSpPr>
          <p:nvPr/>
        </p:nvGrpSpPr>
        <p:grpSpPr bwMode="auto">
          <a:xfrm>
            <a:off x="5070475" y="-4179888"/>
            <a:ext cx="6992938" cy="9144001"/>
            <a:chOff x="3876963" y="602673"/>
            <a:chExt cx="6991927" cy="9144000"/>
          </a:xfrm>
        </p:grpSpPr>
        <p:pic>
          <p:nvPicPr>
            <p:cNvPr id="61469" name="Obrázek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2867890" y="1745673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bdélník 5"/>
            <p:cNvSpPr/>
            <p:nvPr/>
          </p:nvSpPr>
          <p:spPr>
            <a:xfrm>
              <a:off x="3876963" y="602673"/>
              <a:ext cx="6991927" cy="4192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61443" name="TextovéPole 7"/>
          <p:cNvSpPr txBox="1">
            <a:spLocks noChangeArrowheads="1"/>
          </p:cNvSpPr>
          <p:nvPr/>
        </p:nvSpPr>
        <p:spPr bwMode="auto">
          <a:xfrm>
            <a:off x="404813" y="468313"/>
            <a:ext cx="4310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Dokážeš popsat jednotlivé části</a:t>
            </a:r>
          </a:p>
          <a:p>
            <a:r>
              <a:rPr lang="cs-CZ" altLang="cs-CZ" sz="2400"/>
              <a:t>čtyřdobého zážehového motoru?</a:t>
            </a:r>
          </a:p>
        </p:txBody>
      </p:sp>
      <p:sp>
        <p:nvSpPr>
          <p:cNvPr id="9" name="Obdélník 8"/>
          <p:cNvSpPr/>
          <p:nvPr/>
        </p:nvSpPr>
        <p:spPr>
          <a:xfrm>
            <a:off x="7954963" y="12700"/>
            <a:ext cx="658812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96000" y="468313"/>
            <a:ext cx="9239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596438" y="468313"/>
            <a:ext cx="138588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596438" y="1003300"/>
            <a:ext cx="560387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9596438" y="1538288"/>
            <a:ext cx="560387" cy="36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96000" y="1690688"/>
            <a:ext cx="846138" cy="550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9596438" y="2241550"/>
            <a:ext cx="93345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9596438" y="3067050"/>
            <a:ext cx="1385887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05413" y="4178300"/>
            <a:ext cx="2238375" cy="78581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501650" y="1798638"/>
            <a:ext cx="920750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svíčka</a:t>
            </a:r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01650" y="5927725"/>
            <a:ext cx="1414463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sací ventil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2354263" y="5343525"/>
            <a:ext cx="205581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výfukový ventil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641350" y="4502150"/>
            <a:ext cx="8223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válec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3071813" y="3840163"/>
            <a:ext cx="636587" cy="46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píst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15925" y="3578225"/>
            <a:ext cx="13843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pístní čep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3211513" y="2482850"/>
            <a:ext cx="9366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ojnice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2457450" y="1585913"/>
            <a:ext cx="1833563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kliková hřídel</a:t>
            </a:r>
          </a:p>
        </p:txBody>
      </p:sp>
      <p:cxnSp>
        <p:nvCxnSpPr>
          <p:cNvPr id="27" name="Přímá spojnice se šipkou 26"/>
          <p:cNvCxnSpPr>
            <a:stCxn id="9" idx="2"/>
          </p:cNvCxnSpPr>
          <p:nvPr/>
        </p:nvCxnSpPr>
        <p:spPr>
          <a:xfrm flipH="1">
            <a:off x="8283575" y="314325"/>
            <a:ext cx="0" cy="265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9094788" y="730250"/>
            <a:ext cx="50165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cxnSpLocks/>
          </p:cNvCxnSpPr>
          <p:nvPr/>
        </p:nvCxnSpPr>
        <p:spPr>
          <a:xfrm>
            <a:off x="7019925" y="730250"/>
            <a:ext cx="42386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>
            <a:off x="8907463" y="1187450"/>
            <a:ext cx="6889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cxnSpLocks/>
          </p:cNvCxnSpPr>
          <p:nvPr/>
        </p:nvCxnSpPr>
        <p:spPr>
          <a:xfrm flipH="1">
            <a:off x="8437563" y="169068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>
            <a:cxnSpLocks/>
            <a:stCxn id="14" idx="3"/>
          </p:cNvCxnSpPr>
          <p:nvPr/>
        </p:nvCxnSpPr>
        <p:spPr>
          <a:xfrm flipV="1">
            <a:off x="6942138" y="1955800"/>
            <a:ext cx="1296987" cy="11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>
            <a:off x="8437563" y="2482850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H="1">
            <a:off x="8437563" y="332263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466" name="Skupina 6"/>
          <p:cNvGrpSpPr>
            <a:grpSpLocks/>
          </p:cNvGrpSpPr>
          <p:nvPr/>
        </p:nvGrpSpPr>
        <p:grpSpPr bwMode="auto">
          <a:xfrm>
            <a:off x="5070475" y="-4179888"/>
            <a:ext cx="6992938" cy="9144001"/>
            <a:chOff x="3876963" y="602673"/>
            <a:chExt cx="6991927" cy="9144000"/>
          </a:xfrm>
        </p:grpSpPr>
        <p:pic>
          <p:nvPicPr>
            <p:cNvPr id="62492" name="Obrázek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2867890" y="1745673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bdélník 5"/>
            <p:cNvSpPr/>
            <p:nvPr/>
          </p:nvSpPr>
          <p:spPr>
            <a:xfrm>
              <a:off x="3876963" y="602673"/>
              <a:ext cx="6991927" cy="4192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62467" name="TextovéPole 7"/>
          <p:cNvSpPr txBox="1">
            <a:spLocks noChangeArrowheads="1"/>
          </p:cNvSpPr>
          <p:nvPr/>
        </p:nvSpPr>
        <p:spPr bwMode="auto">
          <a:xfrm>
            <a:off x="404813" y="468313"/>
            <a:ext cx="4310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Dokážeš popsat jednotlivé části</a:t>
            </a:r>
          </a:p>
          <a:p>
            <a:r>
              <a:rPr lang="cs-CZ" altLang="cs-CZ" sz="2400"/>
              <a:t>čtyřdobého zážehového motoru?</a:t>
            </a:r>
          </a:p>
        </p:txBody>
      </p:sp>
      <p:sp>
        <p:nvSpPr>
          <p:cNvPr id="9" name="Obdélník 8"/>
          <p:cNvSpPr/>
          <p:nvPr/>
        </p:nvSpPr>
        <p:spPr>
          <a:xfrm>
            <a:off x="7954963" y="12700"/>
            <a:ext cx="658812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96000" y="468313"/>
            <a:ext cx="9239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596438" y="468313"/>
            <a:ext cx="138588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596438" y="1003300"/>
            <a:ext cx="560387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9596438" y="1538288"/>
            <a:ext cx="560387" cy="36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96000" y="1690688"/>
            <a:ext cx="846138" cy="550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9596438" y="2241550"/>
            <a:ext cx="93345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9596438" y="3067050"/>
            <a:ext cx="1385887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05413" y="4178300"/>
            <a:ext cx="2238375" cy="78581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01650" y="5927725"/>
            <a:ext cx="1414463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sací ventil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2354263" y="5343525"/>
            <a:ext cx="205581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výfukový ventil</a:t>
            </a:r>
          </a:p>
        </p:txBody>
      </p:sp>
      <p:sp>
        <p:nvSpPr>
          <p:cNvPr id="21" name="TextovéPole 20"/>
          <p:cNvSpPr txBox="1">
            <a:spLocks noChangeArrowheads="1"/>
          </p:cNvSpPr>
          <p:nvPr/>
        </p:nvSpPr>
        <p:spPr bwMode="auto">
          <a:xfrm>
            <a:off x="641350" y="4502150"/>
            <a:ext cx="8223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válec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3071813" y="3840163"/>
            <a:ext cx="636587" cy="46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píst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15925" y="3578225"/>
            <a:ext cx="13843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pístní čep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3211513" y="2482850"/>
            <a:ext cx="9366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ojnice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2457450" y="1585913"/>
            <a:ext cx="1833563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kliková hřídel</a:t>
            </a:r>
          </a:p>
        </p:txBody>
      </p:sp>
      <p:cxnSp>
        <p:nvCxnSpPr>
          <p:cNvPr id="27" name="Přímá spojnice se šipkou 26"/>
          <p:cNvCxnSpPr>
            <a:stCxn id="9" idx="2"/>
          </p:cNvCxnSpPr>
          <p:nvPr/>
        </p:nvCxnSpPr>
        <p:spPr>
          <a:xfrm flipH="1">
            <a:off x="8283575" y="314325"/>
            <a:ext cx="0" cy="265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9094788" y="730250"/>
            <a:ext cx="50165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cxnSpLocks/>
          </p:cNvCxnSpPr>
          <p:nvPr/>
        </p:nvCxnSpPr>
        <p:spPr>
          <a:xfrm>
            <a:off x="7019925" y="730250"/>
            <a:ext cx="42386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>
            <a:off x="8907463" y="1187450"/>
            <a:ext cx="6889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cxnSpLocks/>
          </p:cNvCxnSpPr>
          <p:nvPr/>
        </p:nvCxnSpPr>
        <p:spPr>
          <a:xfrm flipH="1">
            <a:off x="8437563" y="169068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>
            <a:cxnSpLocks/>
            <a:stCxn id="14" idx="3"/>
          </p:cNvCxnSpPr>
          <p:nvPr/>
        </p:nvCxnSpPr>
        <p:spPr>
          <a:xfrm flipV="1">
            <a:off x="6942138" y="1955800"/>
            <a:ext cx="1296987" cy="11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>
            <a:off x="8437563" y="2482850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H="1">
            <a:off x="8437563" y="332263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90" name="Skupina 6"/>
          <p:cNvGrpSpPr>
            <a:grpSpLocks/>
          </p:cNvGrpSpPr>
          <p:nvPr/>
        </p:nvGrpSpPr>
        <p:grpSpPr bwMode="auto">
          <a:xfrm>
            <a:off x="5070475" y="-4179888"/>
            <a:ext cx="6992938" cy="9144001"/>
            <a:chOff x="3876963" y="602673"/>
            <a:chExt cx="6991927" cy="9144000"/>
          </a:xfrm>
        </p:grpSpPr>
        <p:pic>
          <p:nvPicPr>
            <p:cNvPr id="63515" name="Obrázek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2867890" y="1745673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bdélník 5"/>
            <p:cNvSpPr/>
            <p:nvPr/>
          </p:nvSpPr>
          <p:spPr>
            <a:xfrm>
              <a:off x="3876963" y="602673"/>
              <a:ext cx="6991927" cy="4192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63491" name="TextovéPole 7"/>
          <p:cNvSpPr txBox="1">
            <a:spLocks noChangeArrowheads="1"/>
          </p:cNvSpPr>
          <p:nvPr/>
        </p:nvSpPr>
        <p:spPr bwMode="auto">
          <a:xfrm>
            <a:off x="404813" y="468313"/>
            <a:ext cx="4310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Dokážeš popsat jednotlivé části</a:t>
            </a:r>
          </a:p>
          <a:p>
            <a:r>
              <a:rPr lang="cs-CZ" altLang="cs-CZ" sz="2400"/>
              <a:t>čtyřdobého zážehového motoru?</a:t>
            </a:r>
          </a:p>
        </p:txBody>
      </p:sp>
      <p:sp>
        <p:nvSpPr>
          <p:cNvPr id="9" name="Obdélník 8"/>
          <p:cNvSpPr/>
          <p:nvPr/>
        </p:nvSpPr>
        <p:spPr>
          <a:xfrm>
            <a:off x="7954963" y="12700"/>
            <a:ext cx="658812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96000" y="468313"/>
            <a:ext cx="9239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596438" y="468313"/>
            <a:ext cx="138588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596438" y="1003300"/>
            <a:ext cx="560387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9596438" y="1538288"/>
            <a:ext cx="560387" cy="36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96000" y="1690688"/>
            <a:ext cx="846138" cy="550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9596438" y="2241550"/>
            <a:ext cx="93345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9596438" y="3067050"/>
            <a:ext cx="1385887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05413" y="4178300"/>
            <a:ext cx="2238375" cy="78581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01650" y="5927725"/>
            <a:ext cx="1414463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sací ventil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2354263" y="5343525"/>
            <a:ext cx="205581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výfukový ventil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3071813" y="3840163"/>
            <a:ext cx="636587" cy="46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píst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15925" y="3578225"/>
            <a:ext cx="13843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pístní čep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3211513" y="2482850"/>
            <a:ext cx="9366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ojnice</a:t>
            </a:r>
          </a:p>
        </p:txBody>
      </p:sp>
      <p:sp>
        <p:nvSpPr>
          <p:cNvPr id="25" name="TextovéPole 24"/>
          <p:cNvSpPr txBox="1">
            <a:spLocks noChangeArrowheads="1"/>
          </p:cNvSpPr>
          <p:nvPr/>
        </p:nvSpPr>
        <p:spPr bwMode="auto">
          <a:xfrm>
            <a:off x="2457450" y="1585913"/>
            <a:ext cx="1833563" cy="461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kliková hřídel</a:t>
            </a:r>
          </a:p>
        </p:txBody>
      </p:sp>
      <p:cxnSp>
        <p:nvCxnSpPr>
          <p:cNvPr id="27" name="Přímá spojnice se šipkou 26"/>
          <p:cNvCxnSpPr>
            <a:stCxn id="9" idx="2"/>
          </p:cNvCxnSpPr>
          <p:nvPr/>
        </p:nvCxnSpPr>
        <p:spPr>
          <a:xfrm flipH="1">
            <a:off x="8283575" y="314325"/>
            <a:ext cx="0" cy="265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9094788" y="730250"/>
            <a:ext cx="50165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cxnSpLocks/>
          </p:cNvCxnSpPr>
          <p:nvPr/>
        </p:nvCxnSpPr>
        <p:spPr>
          <a:xfrm>
            <a:off x="7019925" y="730250"/>
            <a:ext cx="42386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>
            <a:off x="8907463" y="1187450"/>
            <a:ext cx="6889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cxnSpLocks/>
          </p:cNvCxnSpPr>
          <p:nvPr/>
        </p:nvCxnSpPr>
        <p:spPr>
          <a:xfrm flipH="1">
            <a:off x="8437563" y="169068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>
            <a:cxnSpLocks/>
            <a:stCxn id="14" idx="3"/>
          </p:cNvCxnSpPr>
          <p:nvPr/>
        </p:nvCxnSpPr>
        <p:spPr>
          <a:xfrm flipV="1">
            <a:off x="6942138" y="1955800"/>
            <a:ext cx="1296987" cy="11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>
            <a:off x="8437563" y="2482850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H="1">
            <a:off x="8437563" y="332263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Skupina 6"/>
          <p:cNvGrpSpPr>
            <a:grpSpLocks/>
          </p:cNvGrpSpPr>
          <p:nvPr/>
        </p:nvGrpSpPr>
        <p:grpSpPr bwMode="auto">
          <a:xfrm>
            <a:off x="5070475" y="-4179888"/>
            <a:ext cx="6992938" cy="9144001"/>
            <a:chOff x="3876963" y="602673"/>
            <a:chExt cx="6991927" cy="9144000"/>
          </a:xfrm>
        </p:grpSpPr>
        <p:pic>
          <p:nvPicPr>
            <p:cNvPr id="64538" name="Obrázek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2867890" y="1745673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bdélník 5"/>
            <p:cNvSpPr/>
            <p:nvPr/>
          </p:nvSpPr>
          <p:spPr>
            <a:xfrm>
              <a:off x="3876963" y="602673"/>
              <a:ext cx="6991927" cy="4192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64515" name="TextovéPole 7"/>
          <p:cNvSpPr txBox="1">
            <a:spLocks noChangeArrowheads="1"/>
          </p:cNvSpPr>
          <p:nvPr/>
        </p:nvSpPr>
        <p:spPr bwMode="auto">
          <a:xfrm>
            <a:off x="404813" y="468313"/>
            <a:ext cx="4310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Dokážeš popsat jednotlivé části</a:t>
            </a:r>
          </a:p>
          <a:p>
            <a:r>
              <a:rPr lang="cs-CZ" altLang="cs-CZ" sz="2400"/>
              <a:t>čtyřdobého zážehového motoru?</a:t>
            </a:r>
          </a:p>
        </p:txBody>
      </p:sp>
      <p:sp>
        <p:nvSpPr>
          <p:cNvPr id="9" name="Obdélník 8"/>
          <p:cNvSpPr/>
          <p:nvPr/>
        </p:nvSpPr>
        <p:spPr>
          <a:xfrm>
            <a:off x="7954963" y="12700"/>
            <a:ext cx="658812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96000" y="468313"/>
            <a:ext cx="9239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596438" y="468313"/>
            <a:ext cx="138588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596438" y="1003300"/>
            <a:ext cx="560387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9596438" y="1538288"/>
            <a:ext cx="560387" cy="36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96000" y="1690688"/>
            <a:ext cx="846138" cy="550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9596438" y="2241550"/>
            <a:ext cx="93345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9596438" y="3067050"/>
            <a:ext cx="1385887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05413" y="4178300"/>
            <a:ext cx="2238375" cy="78581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01650" y="5927725"/>
            <a:ext cx="1414463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sací ventil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2354263" y="5343525"/>
            <a:ext cx="205581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výfukový ventil</a:t>
            </a:r>
          </a:p>
        </p:txBody>
      </p:sp>
      <p:sp>
        <p:nvSpPr>
          <p:cNvPr id="22" name="TextovéPole 21"/>
          <p:cNvSpPr txBox="1">
            <a:spLocks noChangeArrowheads="1"/>
          </p:cNvSpPr>
          <p:nvPr/>
        </p:nvSpPr>
        <p:spPr bwMode="auto">
          <a:xfrm>
            <a:off x="3071813" y="3840163"/>
            <a:ext cx="636587" cy="4603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píst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15925" y="3578225"/>
            <a:ext cx="13843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pístní čep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3211513" y="2482850"/>
            <a:ext cx="9366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ojnice</a:t>
            </a:r>
          </a:p>
        </p:txBody>
      </p:sp>
      <p:cxnSp>
        <p:nvCxnSpPr>
          <p:cNvPr id="27" name="Přímá spojnice se šipkou 26"/>
          <p:cNvCxnSpPr>
            <a:stCxn id="9" idx="2"/>
          </p:cNvCxnSpPr>
          <p:nvPr/>
        </p:nvCxnSpPr>
        <p:spPr>
          <a:xfrm flipH="1">
            <a:off x="8283575" y="314325"/>
            <a:ext cx="0" cy="265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9094788" y="730250"/>
            <a:ext cx="50165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cxnSpLocks/>
          </p:cNvCxnSpPr>
          <p:nvPr/>
        </p:nvCxnSpPr>
        <p:spPr>
          <a:xfrm>
            <a:off x="7019925" y="730250"/>
            <a:ext cx="42386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>
            <a:off x="8907463" y="1187450"/>
            <a:ext cx="6889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cxnSpLocks/>
          </p:cNvCxnSpPr>
          <p:nvPr/>
        </p:nvCxnSpPr>
        <p:spPr>
          <a:xfrm flipH="1">
            <a:off x="8437563" y="169068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>
            <a:cxnSpLocks/>
            <a:stCxn id="14" idx="3"/>
          </p:cNvCxnSpPr>
          <p:nvPr/>
        </p:nvCxnSpPr>
        <p:spPr>
          <a:xfrm flipV="1">
            <a:off x="6942138" y="1955800"/>
            <a:ext cx="1296987" cy="11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>
            <a:off x="8437563" y="2482850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H="1">
            <a:off x="8437563" y="332263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538" name="Skupina 6"/>
          <p:cNvGrpSpPr>
            <a:grpSpLocks/>
          </p:cNvGrpSpPr>
          <p:nvPr/>
        </p:nvGrpSpPr>
        <p:grpSpPr bwMode="auto">
          <a:xfrm>
            <a:off x="5070475" y="-4179888"/>
            <a:ext cx="6992938" cy="9144001"/>
            <a:chOff x="3876963" y="602673"/>
            <a:chExt cx="6991927" cy="9144000"/>
          </a:xfrm>
        </p:grpSpPr>
        <p:pic>
          <p:nvPicPr>
            <p:cNvPr id="65561" name="Obrázek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2867890" y="1745673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bdélník 5"/>
            <p:cNvSpPr/>
            <p:nvPr/>
          </p:nvSpPr>
          <p:spPr>
            <a:xfrm>
              <a:off x="3876963" y="602673"/>
              <a:ext cx="6991927" cy="4192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65539" name="TextovéPole 7"/>
          <p:cNvSpPr txBox="1">
            <a:spLocks noChangeArrowheads="1"/>
          </p:cNvSpPr>
          <p:nvPr/>
        </p:nvSpPr>
        <p:spPr bwMode="auto">
          <a:xfrm>
            <a:off x="404813" y="468313"/>
            <a:ext cx="4310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Dokážeš popsat jednotlivé části</a:t>
            </a:r>
          </a:p>
          <a:p>
            <a:r>
              <a:rPr lang="cs-CZ" altLang="cs-CZ" sz="2400"/>
              <a:t>čtyřdobého zážehového motoru?</a:t>
            </a:r>
          </a:p>
        </p:txBody>
      </p:sp>
      <p:sp>
        <p:nvSpPr>
          <p:cNvPr id="9" name="Obdélník 8"/>
          <p:cNvSpPr/>
          <p:nvPr/>
        </p:nvSpPr>
        <p:spPr>
          <a:xfrm>
            <a:off x="7954963" y="12700"/>
            <a:ext cx="658812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96000" y="468313"/>
            <a:ext cx="9239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596438" y="468313"/>
            <a:ext cx="138588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596438" y="1003300"/>
            <a:ext cx="560387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9596438" y="1538288"/>
            <a:ext cx="560387" cy="36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96000" y="1690688"/>
            <a:ext cx="846138" cy="550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9596438" y="2241550"/>
            <a:ext cx="93345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9596438" y="3067050"/>
            <a:ext cx="1385887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05413" y="4178300"/>
            <a:ext cx="2238375" cy="78581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01650" y="5927725"/>
            <a:ext cx="1414463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sací ventil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2354263" y="5343525"/>
            <a:ext cx="205581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výfukový ventil</a:t>
            </a:r>
          </a:p>
        </p:txBody>
      </p:sp>
      <p:sp>
        <p:nvSpPr>
          <p:cNvPr id="23" name="TextovéPole 22"/>
          <p:cNvSpPr txBox="1">
            <a:spLocks noChangeArrowheads="1"/>
          </p:cNvSpPr>
          <p:nvPr/>
        </p:nvSpPr>
        <p:spPr bwMode="auto">
          <a:xfrm>
            <a:off x="415925" y="3578225"/>
            <a:ext cx="1384300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pístní čep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3211513" y="2482850"/>
            <a:ext cx="9366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ojnice</a:t>
            </a:r>
          </a:p>
        </p:txBody>
      </p:sp>
      <p:cxnSp>
        <p:nvCxnSpPr>
          <p:cNvPr id="27" name="Přímá spojnice se šipkou 26"/>
          <p:cNvCxnSpPr>
            <a:stCxn id="9" idx="2"/>
          </p:cNvCxnSpPr>
          <p:nvPr/>
        </p:nvCxnSpPr>
        <p:spPr>
          <a:xfrm flipH="1">
            <a:off x="8283575" y="314325"/>
            <a:ext cx="0" cy="265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9094788" y="730250"/>
            <a:ext cx="50165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cxnSpLocks/>
          </p:cNvCxnSpPr>
          <p:nvPr/>
        </p:nvCxnSpPr>
        <p:spPr>
          <a:xfrm>
            <a:off x="7019925" y="730250"/>
            <a:ext cx="42386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>
            <a:off x="8907463" y="1187450"/>
            <a:ext cx="6889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cxnSpLocks/>
          </p:cNvCxnSpPr>
          <p:nvPr/>
        </p:nvCxnSpPr>
        <p:spPr>
          <a:xfrm flipH="1">
            <a:off x="8437563" y="169068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>
            <a:cxnSpLocks/>
            <a:stCxn id="14" idx="3"/>
          </p:cNvCxnSpPr>
          <p:nvPr/>
        </p:nvCxnSpPr>
        <p:spPr>
          <a:xfrm flipV="1">
            <a:off x="6942138" y="1955800"/>
            <a:ext cx="1296987" cy="11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>
            <a:off x="8437563" y="2482850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H="1">
            <a:off x="8437563" y="332263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562" name="Skupina 6"/>
          <p:cNvGrpSpPr>
            <a:grpSpLocks/>
          </p:cNvGrpSpPr>
          <p:nvPr/>
        </p:nvGrpSpPr>
        <p:grpSpPr bwMode="auto">
          <a:xfrm>
            <a:off x="5070475" y="-4179888"/>
            <a:ext cx="6992938" cy="9144001"/>
            <a:chOff x="3876963" y="602673"/>
            <a:chExt cx="6991927" cy="9144000"/>
          </a:xfrm>
        </p:grpSpPr>
        <p:pic>
          <p:nvPicPr>
            <p:cNvPr id="66584" name="Obrázek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2867890" y="1745673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bdélník 5"/>
            <p:cNvSpPr/>
            <p:nvPr/>
          </p:nvSpPr>
          <p:spPr>
            <a:xfrm>
              <a:off x="3876963" y="602673"/>
              <a:ext cx="6991927" cy="4192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66563" name="TextovéPole 7"/>
          <p:cNvSpPr txBox="1">
            <a:spLocks noChangeArrowheads="1"/>
          </p:cNvSpPr>
          <p:nvPr/>
        </p:nvSpPr>
        <p:spPr bwMode="auto">
          <a:xfrm>
            <a:off x="404813" y="468313"/>
            <a:ext cx="4310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Dokážeš popsat jednotlivé části</a:t>
            </a:r>
          </a:p>
          <a:p>
            <a:r>
              <a:rPr lang="cs-CZ" altLang="cs-CZ" sz="2400"/>
              <a:t>čtyřdobého zážehového motoru?</a:t>
            </a:r>
          </a:p>
        </p:txBody>
      </p:sp>
      <p:sp>
        <p:nvSpPr>
          <p:cNvPr id="9" name="Obdélník 8"/>
          <p:cNvSpPr/>
          <p:nvPr/>
        </p:nvSpPr>
        <p:spPr>
          <a:xfrm>
            <a:off x="7954963" y="12700"/>
            <a:ext cx="658812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96000" y="468313"/>
            <a:ext cx="9239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596438" y="468313"/>
            <a:ext cx="138588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596438" y="1003300"/>
            <a:ext cx="560387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9596438" y="1538288"/>
            <a:ext cx="560387" cy="36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96000" y="1690688"/>
            <a:ext cx="846138" cy="550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9596438" y="2241550"/>
            <a:ext cx="93345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9596438" y="3067050"/>
            <a:ext cx="1385887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05413" y="4178300"/>
            <a:ext cx="2238375" cy="78581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01650" y="5927725"/>
            <a:ext cx="1414463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sací ventil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2354263" y="5343525"/>
            <a:ext cx="205581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výfukový ventil</a:t>
            </a:r>
          </a:p>
        </p:txBody>
      </p:sp>
      <p:sp>
        <p:nvSpPr>
          <p:cNvPr id="24" name="TextovéPole 23"/>
          <p:cNvSpPr txBox="1">
            <a:spLocks noChangeArrowheads="1"/>
          </p:cNvSpPr>
          <p:nvPr/>
        </p:nvSpPr>
        <p:spPr bwMode="auto">
          <a:xfrm>
            <a:off x="3211513" y="2482850"/>
            <a:ext cx="936625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ojnice</a:t>
            </a:r>
          </a:p>
        </p:txBody>
      </p:sp>
      <p:cxnSp>
        <p:nvCxnSpPr>
          <p:cNvPr id="27" name="Přímá spojnice se šipkou 26"/>
          <p:cNvCxnSpPr>
            <a:stCxn id="9" idx="2"/>
          </p:cNvCxnSpPr>
          <p:nvPr/>
        </p:nvCxnSpPr>
        <p:spPr>
          <a:xfrm flipH="1">
            <a:off x="8283575" y="314325"/>
            <a:ext cx="0" cy="265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9094788" y="730250"/>
            <a:ext cx="50165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cxnSpLocks/>
          </p:cNvCxnSpPr>
          <p:nvPr/>
        </p:nvCxnSpPr>
        <p:spPr>
          <a:xfrm>
            <a:off x="7019925" y="730250"/>
            <a:ext cx="42386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>
            <a:off x="8907463" y="1187450"/>
            <a:ext cx="6889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cxnSpLocks/>
          </p:cNvCxnSpPr>
          <p:nvPr/>
        </p:nvCxnSpPr>
        <p:spPr>
          <a:xfrm flipH="1">
            <a:off x="8437563" y="169068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>
            <a:cxnSpLocks/>
            <a:stCxn id="14" idx="3"/>
          </p:cNvCxnSpPr>
          <p:nvPr/>
        </p:nvCxnSpPr>
        <p:spPr>
          <a:xfrm flipV="1">
            <a:off x="6942138" y="1955800"/>
            <a:ext cx="1296987" cy="11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>
            <a:off x="8437563" y="2482850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H="1">
            <a:off x="8437563" y="332263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586" name="Skupina 6"/>
          <p:cNvGrpSpPr>
            <a:grpSpLocks/>
          </p:cNvGrpSpPr>
          <p:nvPr/>
        </p:nvGrpSpPr>
        <p:grpSpPr bwMode="auto">
          <a:xfrm>
            <a:off x="5070475" y="-4179888"/>
            <a:ext cx="6992938" cy="9144001"/>
            <a:chOff x="3876963" y="602673"/>
            <a:chExt cx="6991927" cy="9144000"/>
          </a:xfrm>
        </p:grpSpPr>
        <p:pic>
          <p:nvPicPr>
            <p:cNvPr id="67607" name="Obrázek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2867890" y="1745673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bdélník 5"/>
            <p:cNvSpPr/>
            <p:nvPr/>
          </p:nvSpPr>
          <p:spPr>
            <a:xfrm>
              <a:off x="3876963" y="602673"/>
              <a:ext cx="6991927" cy="4192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67587" name="TextovéPole 7"/>
          <p:cNvSpPr txBox="1">
            <a:spLocks noChangeArrowheads="1"/>
          </p:cNvSpPr>
          <p:nvPr/>
        </p:nvSpPr>
        <p:spPr bwMode="auto">
          <a:xfrm>
            <a:off x="404813" y="468313"/>
            <a:ext cx="4310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Dokážeš popsat jednotlivé části</a:t>
            </a:r>
          </a:p>
          <a:p>
            <a:r>
              <a:rPr lang="cs-CZ" altLang="cs-CZ" sz="2400"/>
              <a:t>čtyřdobého zážehového motoru?</a:t>
            </a:r>
          </a:p>
        </p:txBody>
      </p:sp>
      <p:sp>
        <p:nvSpPr>
          <p:cNvPr id="9" name="Obdélník 8"/>
          <p:cNvSpPr/>
          <p:nvPr/>
        </p:nvSpPr>
        <p:spPr>
          <a:xfrm>
            <a:off x="7954963" y="12700"/>
            <a:ext cx="658812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96000" y="468313"/>
            <a:ext cx="9239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596438" y="468313"/>
            <a:ext cx="138588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596438" y="1003300"/>
            <a:ext cx="560387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9596438" y="1538288"/>
            <a:ext cx="560387" cy="36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96000" y="1690688"/>
            <a:ext cx="846138" cy="550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9596438" y="2241550"/>
            <a:ext cx="93345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9596438" y="3067050"/>
            <a:ext cx="1385887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05413" y="4178300"/>
            <a:ext cx="2238375" cy="78581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01650" y="5927725"/>
            <a:ext cx="1414463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sací ventil</a:t>
            </a:r>
          </a:p>
        </p:txBody>
      </p:sp>
      <p:sp>
        <p:nvSpPr>
          <p:cNvPr id="20" name="TextovéPole 19"/>
          <p:cNvSpPr txBox="1">
            <a:spLocks noChangeArrowheads="1"/>
          </p:cNvSpPr>
          <p:nvPr/>
        </p:nvSpPr>
        <p:spPr bwMode="auto">
          <a:xfrm>
            <a:off x="2354263" y="5343525"/>
            <a:ext cx="2055812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výfukový ventil</a:t>
            </a:r>
          </a:p>
        </p:txBody>
      </p:sp>
      <p:cxnSp>
        <p:nvCxnSpPr>
          <p:cNvPr id="27" name="Přímá spojnice se šipkou 26"/>
          <p:cNvCxnSpPr>
            <a:stCxn id="9" idx="2"/>
          </p:cNvCxnSpPr>
          <p:nvPr/>
        </p:nvCxnSpPr>
        <p:spPr>
          <a:xfrm flipH="1">
            <a:off x="8283575" y="314325"/>
            <a:ext cx="0" cy="265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9094788" y="730250"/>
            <a:ext cx="50165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cxnSpLocks/>
          </p:cNvCxnSpPr>
          <p:nvPr/>
        </p:nvCxnSpPr>
        <p:spPr>
          <a:xfrm>
            <a:off x="7019925" y="730250"/>
            <a:ext cx="42386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>
            <a:off x="8907463" y="1187450"/>
            <a:ext cx="6889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cxnSpLocks/>
          </p:cNvCxnSpPr>
          <p:nvPr/>
        </p:nvCxnSpPr>
        <p:spPr>
          <a:xfrm flipH="1">
            <a:off x="8437563" y="169068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>
            <a:cxnSpLocks/>
            <a:stCxn id="14" idx="3"/>
          </p:cNvCxnSpPr>
          <p:nvPr/>
        </p:nvCxnSpPr>
        <p:spPr>
          <a:xfrm flipV="1">
            <a:off x="6942138" y="1955800"/>
            <a:ext cx="1296987" cy="11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>
            <a:off x="8437563" y="2482850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H="1">
            <a:off x="8437563" y="332263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610" name="Skupina 6"/>
          <p:cNvGrpSpPr>
            <a:grpSpLocks/>
          </p:cNvGrpSpPr>
          <p:nvPr/>
        </p:nvGrpSpPr>
        <p:grpSpPr bwMode="auto">
          <a:xfrm>
            <a:off x="5070475" y="-4179888"/>
            <a:ext cx="6992938" cy="9144001"/>
            <a:chOff x="3876963" y="602673"/>
            <a:chExt cx="6991927" cy="9144000"/>
          </a:xfrm>
        </p:grpSpPr>
        <p:pic>
          <p:nvPicPr>
            <p:cNvPr id="68630" name="Obrázek 4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2867890" y="1745673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Obdélník 5"/>
            <p:cNvSpPr/>
            <p:nvPr/>
          </p:nvSpPr>
          <p:spPr>
            <a:xfrm>
              <a:off x="3876963" y="602673"/>
              <a:ext cx="6991927" cy="41925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68611" name="TextovéPole 7"/>
          <p:cNvSpPr txBox="1">
            <a:spLocks noChangeArrowheads="1"/>
          </p:cNvSpPr>
          <p:nvPr/>
        </p:nvSpPr>
        <p:spPr bwMode="auto">
          <a:xfrm>
            <a:off x="404813" y="468313"/>
            <a:ext cx="4310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Dokážeš popsat jednotlivé části</a:t>
            </a:r>
          </a:p>
          <a:p>
            <a:r>
              <a:rPr lang="cs-CZ" altLang="cs-CZ" sz="2400"/>
              <a:t>čtyřdobého zážehového motoru?</a:t>
            </a:r>
          </a:p>
        </p:txBody>
      </p:sp>
      <p:sp>
        <p:nvSpPr>
          <p:cNvPr id="9" name="Obdélník 8"/>
          <p:cNvSpPr/>
          <p:nvPr/>
        </p:nvSpPr>
        <p:spPr>
          <a:xfrm>
            <a:off x="7954963" y="12700"/>
            <a:ext cx="658812" cy="3016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96000" y="468313"/>
            <a:ext cx="923925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596438" y="468313"/>
            <a:ext cx="138588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9596438" y="1003300"/>
            <a:ext cx="560387" cy="366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9596438" y="1538288"/>
            <a:ext cx="560387" cy="368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96000" y="1690688"/>
            <a:ext cx="846138" cy="5508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9596438" y="2241550"/>
            <a:ext cx="933450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9596438" y="3067050"/>
            <a:ext cx="1385887" cy="482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5205413" y="4178300"/>
            <a:ext cx="2238375" cy="78581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9" name="TextovéPole 18"/>
          <p:cNvSpPr txBox="1">
            <a:spLocks noChangeArrowheads="1"/>
          </p:cNvSpPr>
          <p:nvPr/>
        </p:nvSpPr>
        <p:spPr bwMode="auto">
          <a:xfrm>
            <a:off x="501650" y="5927725"/>
            <a:ext cx="1414463" cy="4619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sací ventil</a:t>
            </a:r>
          </a:p>
        </p:txBody>
      </p:sp>
      <p:cxnSp>
        <p:nvCxnSpPr>
          <p:cNvPr id="27" name="Přímá spojnice se šipkou 26"/>
          <p:cNvCxnSpPr>
            <a:stCxn id="9" idx="2"/>
          </p:cNvCxnSpPr>
          <p:nvPr/>
        </p:nvCxnSpPr>
        <p:spPr>
          <a:xfrm flipH="1">
            <a:off x="8283575" y="314325"/>
            <a:ext cx="0" cy="265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>
            <a:off x="9094788" y="730250"/>
            <a:ext cx="501650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cxnSpLocks/>
          </p:cNvCxnSpPr>
          <p:nvPr/>
        </p:nvCxnSpPr>
        <p:spPr>
          <a:xfrm>
            <a:off x="7019925" y="730250"/>
            <a:ext cx="423863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se šipkou 34"/>
          <p:cNvCxnSpPr/>
          <p:nvPr/>
        </p:nvCxnSpPr>
        <p:spPr>
          <a:xfrm flipH="1">
            <a:off x="8907463" y="1187450"/>
            <a:ext cx="6889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>
            <a:cxnSpLocks/>
          </p:cNvCxnSpPr>
          <p:nvPr/>
        </p:nvCxnSpPr>
        <p:spPr>
          <a:xfrm flipH="1">
            <a:off x="8437563" y="169068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>
            <a:cxnSpLocks/>
            <a:stCxn id="14" idx="3"/>
          </p:cNvCxnSpPr>
          <p:nvPr/>
        </p:nvCxnSpPr>
        <p:spPr>
          <a:xfrm flipV="1">
            <a:off x="6942138" y="1955800"/>
            <a:ext cx="1296987" cy="11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>
            <a:off x="8437563" y="2482850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H="1">
            <a:off x="8437563" y="3322638"/>
            <a:ext cx="1158875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4" name="Skupina 9"/>
          <p:cNvGrpSpPr>
            <a:grpSpLocks/>
          </p:cNvGrpSpPr>
          <p:nvPr/>
        </p:nvGrpSpPr>
        <p:grpSpPr bwMode="auto">
          <a:xfrm>
            <a:off x="4689475" y="-1622425"/>
            <a:ext cx="7591425" cy="8166100"/>
            <a:chOff x="5024284" y="147484"/>
            <a:chExt cx="6285270" cy="6710518"/>
          </a:xfrm>
        </p:grpSpPr>
        <p:grpSp>
          <p:nvGrpSpPr>
            <p:cNvPr id="69639" name="Skupina 7"/>
            <p:cNvGrpSpPr>
              <a:grpSpLocks/>
            </p:cNvGrpSpPr>
            <p:nvPr/>
          </p:nvGrpSpPr>
          <p:grpSpPr bwMode="auto">
            <a:xfrm>
              <a:off x="5024284" y="147484"/>
              <a:ext cx="6253315" cy="6710518"/>
              <a:chOff x="5024284" y="147484"/>
              <a:chExt cx="6253315" cy="6710518"/>
            </a:xfrm>
          </p:grpSpPr>
          <p:sp>
            <p:nvSpPr>
              <p:cNvPr id="69641" name="AutoShape 2"/>
              <p:cNvSpPr>
                <a:spLocks noChangeAspect="1" noChangeArrowheads="1"/>
              </p:cNvSpPr>
              <p:nvPr/>
            </p:nvSpPr>
            <p:spPr bwMode="auto">
              <a:xfrm>
                <a:off x="5943600" y="3276600"/>
                <a:ext cx="304800" cy="304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altLang="cs-CZ"/>
              </a:p>
            </p:txBody>
          </p:sp>
          <p:pic>
            <p:nvPicPr>
              <p:cNvPr id="69642" name="Obrázek 5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 rot="5400000">
                <a:off x="4831324" y="411727"/>
                <a:ext cx="6690854" cy="62016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" name="Obdélník 6"/>
              <p:cNvSpPr/>
              <p:nvPr/>
            </p:nvSpPr>
            <p:spPr>
              <a:xfrm>
                <a:off x="5024284" y="147484"/>
                <a:ext cx="6234011" cy="328090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sp>
          <p:nvSpPr>
            <p:cNvPr id="9" name="Obdélník 8"/>
            <p:cNvSpPr/>
            <p:nvPr/>
          </p:nvSpPr>
          <p:spPr>
            <a:xfrm>
              <a:off x="5075544" y="5948743"/>
              <a:ext cx="6234010" cy="909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13" name="Obdélník 12"/>
          <p:cNvSpPr/>
          <p:nvPr/>
        </p:nvSpPr>
        <p:spPr>
          <a:xfrm>
            <a:off x="4897438" y="5024438"/>
            <a:ext cx="1473200" cy="3714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69636" name="TextovéPole 14"/>
          <p:cNvSpPr txBox="1">
            <a:spLocks noChangeArrowheads="1"/>
          </p:cNvSpPr>
          <p:nvPr/>
        </p:nvSpPr>
        <p:spPr bwMode="auto">
          <a:xfrm>
            <a:off x="307975" y="257175"/>
            <a:ext cx="110823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popiš označený pracovní cyklus. Proveď kontrolu kliknutím na černý obdélník.</a:t>
            </a:r>
          </a:p>
        </p:txBody>
      </p:sp>
      <p:sp>
        <p:nvSpPr>
          <p:cNvPr id="69637" name="TextovéPole 15"/>
          <p:cNvSpPr txBox="1">
            <a:spLocks noChangeArrowheads="1"/>
          </p:cNvSpPr>
          <p:nvPr/>
        </p:nvSpPr>
        <p:spPr bwMode="auto">
          <a:xfrm>
            <a:off x="307975" y="2459038"/>
            <a:ext cx="4170363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Pracovní cyklus se nazývá sání.</a:t>
            </a:r>
          </a:p>
          <a:p>
            <a:r>
              <a:rPr lang="cs-CZ" altLang="cs-CZ" sz="2400"/>
              <a:t>Píst jde dolů, nad ním vzniká </a:t>
            </a:r>
          </a:p>
          <a:p>
            <a:r>
              <a:rPr lang="cs-CZ" altLang="cs-CZ" sz="2400"/>
              <a:t>podtlak. Otevřeným sacím</a:t>
            </a:r>
          </a:p>
          <a:p>
            <a:r>
              <a:rPr lang="cs-CZ" altLang="cs-CZ" sz="2400"/>
              <a:t>ventilem vniká do válce chladná</a:t>
            </a:r>
          </a:p>
          <a:p>
            <a:r>
              <a:rPr lang="cs-CZ" altLang="cs-CZ" sz="2400"/>
              <a:t>palivová směs.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07975" y="2459038"/>
            <a:ext cx="4195763" cy="20018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658" name="Skupina 9"/>
          <p:cNvGrpSpPr>
            <a:grpSpLocks/>
          </p:cNvGrpSpPr>
          <p:nvPr/>
        </p:nvGrpSpPr>
        <p:grpSpPr bwMode="auto">
          <a:xfrm>
            <a:off x="4689475" y="-1622425"/>
            <a:ext cx="7591425" cy="8166100"/>
            <a:chOff x="5024284" y="147484"/>
            <a:chExt cx="6285270" cy="6710518"/>
          </a:xfrm>
        </p:grpSpPr>
        <p:grpSp>
          <p:nvGrpSpPr>
            <p:cNvPr id="70663" name="Skupina 7"/>
            <p:cNvGrpSpPr>
              <a:grpSpLocks/>
            </p:cNvGrpSpPr>
            <p:nvPr/>
          </p:nvGrpSpPr>
          <p:grpSpPr bwMode="auto">
            <a:xfrm>
              <a:off x="5024284" y="147484"/>
              <a:ext cx="6253315" cy="6710518"/>
              <a:chOff x="5024284" y="147484"/>
              <a:chExt cx="6253315" cy="6710518"/>
            </a:xfrm>
          </p:grpSpPr>
          <p:sp>
            <p:nvSpPr>
              <p:cNvPr id="70665" name="AutoShape 2"/>
              <p:cNvSpPr>
                <a:spLocks noChangeAspect="1" noChangeArrowheads="1"/>
              </p:cNvSpPr>
              <p:nvPr/>
            </p:nvSpPr>
            <p:spPr bwMode="auto">
              <a:xfrm>
                <a:off x="5943600" y="3276600"/>
                <a:ext cx="304800" cy="304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altLang="cs-CZ"/>
              </a:p>
            </p:txBody>
          </p:sp>
          <p:pic>
            <p:nvPicPr>
              <p:cNvPr id="70666" name="Obrázek 5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 rot="5400000">
                <a:off x="4831324" y="411727"/>
                <a:ext cx="6690854" cy="62016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" name="Obdélník 6"/>
              <p:cNvSpPr/>
              <p:nvPr/>
            </p:nvSpPr>
            <p:spPr>
              <a:xfrm>
                <a:off x="5024284" y="147484"/>
                <a:ext cx="6234011" cy="328090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sp>
          <p:nvSpPr>
            <p:cNvPr id="9" name="Obdélník 8"/>
            <p:cNvSpPr/>
            <p:nvPr/>
          </p:nvSpPr>
          <p:spPr>
            <a:xfrm>
              <a:off x="5075544" y="5948743"/>
              <a:ext cx="6234010" cy="909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70659" name="TextovéPole 14"/>
          <p:cNvSpPr txBox="1">
            <a:spLocks noChangeArrowheads="1"/>
          </p:cNvSpPr>
          <p:nvPr/>
        </p:nvSpPr>
        <p:spPr bwMode="auto">
          <a:xfrm>
            <a:off x="307975" y="257175"/>
            <a:ext cx="110823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popiš označený pracovní cyklus. Proveď kontrolu kliknutím na černý obdélník.</a:t>
            </a:r>
          </a:p>
        </p:txBody>
      </p:sp>
      <p:sp>
        <p:nvSpPr>
          <p:cNvPr id="70660" name="TextovéPole 15"/>
          <p:cNvSpPr txBox="1">
            <a:spLocks noChangeArrowheads="1"/>
          </p:cNvSpPr>
          <p:nvPr/>
        </p:nvSpPr>
        <p:spPr bwMode="auto">
          <a:xfrm>
            <a:off x="307975" y="2424113"/>
            <a:ext cx="4362450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Pracovní cyklus se nazývá </a:t>
            </a:r>
          </a:p>
          <a:p>
            <a:r>
              <a:rPr lang="cs-CZ" altLang="cs-CZ" sz="2400"/>
              <a:t>stlačování. Píst jde nahoru a</a:t>
            </a:r>
          </a:p>
          <a:p>
            <a:r>
              <a:rPr lang="cs-CZ" altLang="cs-CZ" sz="2400"/>
              <a:t>stlačuje směs. Oba ventily jsou</a:t>
            </a:r>
          </a:p>
          <a:p>
            <a:r>
              <a:rPr lang="cs-CZ" altLang="cs-CZ" sz="2400"/>
              <a:t>uzavřené. Tím se zvýší tlak směsi</a:t>
            </a:r>
          </a:p>
          <a:p>
            <a:r>
              <a:rPr lang="cs-CZ" altLang="cs-CZ" sz="2400"/>
              <a:t>i teplota. Ve vhodném okamžiku,</a:t>
            </a:r>
          </a:p>
          <a:p>
            <a:r>
              <a:rPr lang="cs-CZ" altLang="cs-CZ" sz="2400"/>
              <a:t>když se píst blíží své horní poloze,</a:t>
            </a:r>
          </a:p>
          <a:p>
            <a:r>
              <a:rPr lang="cs-CZ" altLang="cs-CZ" sz="2400"/>
              <a:t>zapálí se stlačená palivová směs</a:t>
            </a:r>
          </a:p>
          <a:p>
            <a:r>
              <a:rPr lang="cs-CZ" altLang="cs-CZ" sz="2400"/>
              <a:t>elektrickou jiskrou.</a:t>
            </a:r>
          </a:p>
          <a:p>
            <a:endParaRPr lang="cs-CZ" altLang="cs-CZ" sz="2400"/>
          </a:p>
          <a:p>
            <a:endParaRPr lang="cs-CZ" altLang="cs-CZ" sz="2400"/>
          </a:p>
        </p:txBody>
      </p:sp>
      <p:sp>
        <p:nvSpPr>
          <p:cNvPr id="3" name="Obdélník 2"/>
          <p:cNvSpPr/>
          <p:nvPr/>
        </p:nvSpPr>
        <p:spPr>
          <a:xfrm>
            <a:off x="6754813" y="5033963"/>
            <a:ext cx="1346200" cy="4032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4" name="Obdélník 3"/>
          <p:cNvSpPr/>
          <p:nvPr/>
        </p:nvSpPr>
        <p:spPr>
          <a:xfrm>
            <a:off x="307975" y="2370138"/>
            <a:ext cx="4343400" cy="35004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82" name="Skupina 9"/>
          <p:cNvGrpSpPr>
            <a:grpSpLocks/>
          </p:cNvGrpSpPr>
          <p:nvPr/>
        </p:nvGrpSpPr>
        <p:grpSpPr bwMode="auto">
          <a:xfrm>
            <a:off x="4689475" y="-1622425"/>
            <a:ext cx="7591425" cy="8166100"/>
            <a:chOff x="5024284" y="147484"/>
            <a:chExt cx="6285270" cy="6710518"/>
          </a:xfrm>
        </p:grpSpPr>
        <p:grpSp>
          <p:nvGrpSpPr>
            <p:cNvPr id="71687" name="Skupina 7"/>
            <p:cNvGrpSpPr>
              <a:grpSpLocks/>
            </p:cNvGrpSpPr>
            <p:nvPr/>
          </p:nvGrpSpPr>
          <p:grpSpPr bwMode="auto">
            <a:xfrm>
              <a:off x="5024284" y="147484"/>
              <a:ext cx="6253315" cy="6710518"/>
              <a:chOff x="5024284" y="147484"/>
              <a:chExt cx="6253315" cy="6710518"/>
            </a:xfrm>
          </p:grpSpPr>
          <p:sp>
            <p:nvSpPr>
              <p:cNvPr id="71689" name="AutoShape 2"/>
              <p:cNvSpPr>
                <a:spLocks noChangeAspect="1" noChangeArrowheads="1"/>
              </p:cNvSpPr>
              <p:nvPr/>
            </p:nvSpPr>
            <p:spPr bwMode="auto">
              <a:xfrm>
                <a:off x="5943600" y="3276600"/>
                <a:ext cx="304800" cy="304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altLang="cs-CZ"/>
              </a:p>
            </p:txBody>
          </p:sp>
          <p:pic>
            <p:nvPicPr>
              <p:cNvPr id="71690" name="Obrázek 5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 rot="5400000">
                <a:off x="4831324" y="411727"/>
                <a:ext cx="6690854" cy="62016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" name="Obdélník 6"/>
              <p:cNvSpPr/>
              <p:nvPr/>
            </p:nvSpPr>
            <p:spPr>
              <a:xfrm>
                <a:off x="5024284" y="147484"/>
                <a:ext cx="6234011" cy="328090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sp>
          <p:nvSpPr>
            <p:cNvPr id="9" name="Obdélník 8"/>
            <p:cNvSpPr/>
            <p:nvPr/>
          </p:nvSpPr>
          <p:spPr>
            <a:xfrm>
              <a:off x="5075544" y="5948743"/>
              <a:ext cx="6234010" cy="909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71683" name="TextovéPole 14"/>
          <p:cNvSpPr txBox="1">
            <a:spLocks noChangeArrowheads="1"/>
          </p:cNvSpPr>
          <p:nvPr/>
        </p:nvSpPr>
        <p:spPr bwMode="auto">
          <a:xfrm>
            <a:off x="307975" y="257175"/>
            <a:ext cx="110823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popiš označený pracovní cyklus. Proveď kontrolu kliknutím na černý obdélník.</a:t>
            </a:r>
          </a:p>
        </p:txBody>
      </p:sp>
      <p:sp>
        <p:nvSpPr>
          <p:cNvPr id="71684" name="TextovéPole 15"/>
          <p:cNvSpPr txBox="1">
            <a:spLocks noChangeArrowheads="1"/>
          </p:cNvSpPr>
          <p:nvPr/>
        </p:nvSpPr>
        <p:spPr bwMode="auto">
          <a:xfrm>
            <a:off x="149225" y="2090738"/>
            <a:ext cx="4414838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Pracovní cyklus se nazývá </a:t>
            </a:r>
          </a:p>
          <a:p>
            <a:r>
              <a:rPr lang="cs-CZ" altLang="cs-CZ" sz="2400"/>
              <a:t>rozpínání. Zapálená směs hoří,</a:t>
            </a:r>
          </a:p>
          <a:p>
            <a:r>
              <a:rPr lang="cs-CZ" altLang="cs-CZ" sz="2400"/>
              <a:t>zvyšuje se tlak směsi i teplota</a:t>
            </a:r>
          </a:p>
          <a:p>
            <a:r>
              <a:rPr lang="cs-CZ" altLang="cs-CZ" sz="2400"/>
              <a:t>( asi  na 2 000°C). Oba ventily jsou</a:t>
            </a:r>
          </a:p>
          <a:p>
            <a:r>
              <a:rPr lang="cs-CZ" altLang="cs-CZ" sz="2400"/>
              <a:t>uzavřené.</a:t>
            </a:r>
          </a:p>
          <a:p>
            <a:r>
              <a:rPr lang="cs-CZ" altLang="cs-CZ" sz="2400"/>
              <a:t>Vytvořený plyn se prudce rozpíná</a:t>
            </a:r>
          </a:p>
          <a:p>
            <a:r>
              <a:rPr lang="cs-CZ" altLang="cs-CZ" sz="2400"/>
              <a:t>a tlačí píst dolů. Koná práci a jeho</a:t>
            </a:r>
          </a:p>
          <a:p>
            <a:r>
              <a:rPr lang="cs-CZ" altLang="cs-CZ" sz="2400"/>
              <a:t>vnitřní energie se zmenší, plyn se </a:t>
            </a:r>
          </a:p>
          <a:p>
            <a:r>
              <a:rPr lang="cs-CZ" altLang="cs-CZ" sz="2400"/>
              <a:t>ohlazuje, Část vnitřní energie se</a:t>
            </a:r>
          </a:p>
          <a:p>
            <a:r>
              <a:rPr lang="cs-CZ" altLang="cs-CZ" sz="2400"/>
              <a:t>přemění na pohybovou energii </a:t>
            </a:r>
          </a:p>
          <a:p>
            <a:r>
              <a:rPr lang="cs-CZ" altLang="cs-CZ" sz="2400"/>
              <a:t>pístu.</a:t>
            </a:r>
          </a:p>
          <a:p>
            <a:endParaRPr lang="cs-CZ" altLang="cs-CZ" sz="2400"/>
          </a:p>
          <a:p>
            <a:endParaRPr lang="cs-CZ" altLang="cs-CZ" sz="2400"/>
          </a:p>
          <a:p>
            <a:endParaRPr lang="cs-CZ" altLang="cs-CZ" sz="2400"/>
          </a:p>
        </p:txBody>
      </p:sp>
      <p:sp>
        <p:nvSpPr>
          <p:cNvPr id="5" name="Obdélník 4"/>
          <p:cNvSpPr/>
          <p:nvPr/>
        </p:nvSpPr>
        <p:spPr>
          <a:xfrm>
            <a:off x="8632825" y="5083175"/>
            <a:ext cx="1493838" cy="3540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149225" y="1927225"/>
            <a:ext cx="4414838" cy="42767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706" name="Skupina 9"/>
          <p:cNvGrpSpPr>
            <a:grpSpLocks/>
          </p:cNvGrpSpPr>
          <p:nvPr/>
        </p:nvGrpSpPr>
        <p:grpSpPr bwMode="auto">
          <a:xfrm>
            <a:off x="4689475" y="-1622425"/>
            <a:ext cx="7591425" cy="8166100"/>
            <a:chOff x="5024284" y="147484"/>
            <a:chExt cx="6285270" cy="6710518"/>
          </a:xfrm>
        </p:grpSpPr>
        <p:grpSp>
          <p:nvGrpSpPr>
            <p:cNvPr id="72711" name="Skupina 7"/>
            <p:cNvGrpSpPr>
              <a:grpSpLocks/>
            </p:cNvGrpSpPr>
            <p:nvPr/>
          </p:nvGrpSpPr>
          <p:grpSpPr bwMode="auto">
            <a:xfrm>
              <a:off x="5024284" y="147484"/>
              <a:ext cx="6253315" cy="6710518"/>
              <a:chOff x="5024284" y="147484"/>
              <a:chExt cx="6253315" cy="6710518"/>
            </a:xfrm>
          </p:grpSpPr>
          <p:sp>
            <p:nvSpPr>
              <p:cNvPr id="72713" name="AutoShape 2"/>
              <p:cNvSpPr>
                <a:spLocks noChangeAspect="1" noChangeArrowheads="1"/>
              </p:cNvSpPr>
              <p:nvPr/>
            </p:nvSpPr>
            <p:spPr bwMode="auto">
              <a:xfrm>
                <a:off x="5943600" y="3276600"/>
                <a:ext cx="304800" cy="3048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cs-CZ" altLang="cs-CZ"/>
              </a:p>
            </p:txBody>
          </p:sp>
          <p:pic>
            <p:nvPicPr>
              <p:cNvPr id="72714" name="Obrázek 5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 rot="5400000">
                <a:off x="4831324" y="411727"/>
                <a:ext cx="6690854" cy="62016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" name="Obdélník 6"/>
              <p:cNvSpPr/>
              <p:nvPr/>
            </p:nvSpPr>
            <p:spPr>
              <a:xfrm>
                <a:off x="5024284" y="147484"/>
                <a:ext cx="6234011" cy="328090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cs-CZ"/>
              </a:p>
            </p:txBody>
          </p:sp>
        </p:grpSp>
        <p:sp>
          <p:nvSpPr>
            <p:cNvPr id="9" name="Obdélník 8"/>
            <p:cNvSpPr/>
            <p:nvPr/>
          </p:nvSpPr>
          <p:spPr>
            <a:xfrm>
              <a:off x="5075544" y="5948743"/>
              <a:ext cx="6234010" cy="909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72707" name="TextovéPole 14"/>
          <p:cNvSpPr txBox="1">
            <a:spLocks noChangeArrowheads="1"/>
          </p:cNvSpPr>
          <p:nvPr/>
        </p:nvSpPr>
        <p:spPr bwMode="auto">
          <a:xfrm>
            <a:off x="307975" y="257175"/>
            <a:ext cx="110823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popiš označený pracovní cyklus. Proveď kontrolu kliknutím na černý obdélník.</a:t>
            </a:r>
          </a:p>
        </p:txBody>
      </p:sp>
      <p:sp>
        <p:nvSpPr>
          <p:cNvPr id="72708" name="TextovéPole 15"/>
          <p:cNvSpPr txBox="1">
            <a:spLocks noChangeArrowheads="1"/>
          </p:cNvSpPr>
          <p:nvPr/>
        </p:nvSpPr>
        <p:spPr bwMode="auto">
          <a:xfrm>
            <a:off x="149225" y="2090738"/>
            <a:ext cx="4079875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Pracovní cyklus se nazývá </a:t>
            </a:r>
          </a:p>
          <a:p>
            <a:r>
              <a:rPr lang="cs-CZ" altLang="cs-CZ" sz="2400"/>
              <a:t>výfuk.</a:t>
            </a:r>
          </a:p>
          <a:p>
            <a:r>
              <a:rPr lang="cs-CZ" altLang="cs-CZ" sz="2400"/>
              <a:t>Píst jde nahoru, výfukový ventil</a:t>
            </a:r>
          </a:p>
          <a:p>
            <a:r>
              <a:rPr lang="cs-CZ" altLang="cs-CZ" sz="2400"/>
              <a:t>se otevře, sací zůstává uzavřen.</a:t>
            </a:r>
          </a:p>
          <a:p>
            <a:r>
              <a:rPr lang="cs-CZ" altLang="cs-CZ" sz="2400"/>
              <a:t>Spálené plyny jsou pohybem</a:t>
            </a:r>
          </a:p>
          <a:p>
            <a:r>
              <a:rPr lang="cs-CZ" altLang="cs-CZ" sz="2400"/>
              <a:t>pístu vytlačeny výfukovým</a:t>
            </a:r>
          </a:p>
          <a:p>
            <a:r>
              <a:rPr lang="cs-CZ" altLang="cs-CZ" sz="2400"/>
              <a:t>ventilem z válce.</a:t>
            </a:r>
          </a:p>
          <a:p>
            <a:endParaRPr lang="cs-CZ" altLang="cs-CZ" sz="2400"/>
          </a:p>
          <a:p>
            <a:endParaRPr lang="cs-CZ" altLang="cs-CZ" sz="2400"/>
          </a:p>
          <a:p>
            <a:endParaRPr lang="cs-CZ" altLang="cs-CZ" sz="2400"/>
          </a:p>
        </p:txBody>
      </p:sp>
      <p:sp>
        <p:nvSpPr>
          <p:cNvPr id="3" name="Obdélník 2"/>
          <p:cNvSpPr/>
          <p:nvPr/>
        </p:nvSpPr>
        <p:spPr>
          <a:xfrm>
            <a:off x="10629900" y="4994275"/>
            <a:ext cx="1611313" cy="4429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4" name="Obdélník 3"/>
          <p:cNvSpPr/>
          <p:nvPr/>
        </p:nvSpPr>
        <p:spPr>
          <a:xfrm>
            <a:off x="107950" y="2035175"/>
            <a:ext cx="4119563" cy="37068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ovéPole 1"/>
          <p:cNvSpPr txBox="1">
            <a:spLocks noChangeArrowheads="1"/>
          </p:cNvSpPr>
          <p:nvPr/>
        </p:nvSpPr>
        <p:spPr bwMode="auto">
          <a:xfrm>
            <a:off x="590550" y="393700"/>
            <a:ext cx="67868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 smtClean="0"/>
              <a:t>Napiš, </a:t>
            </a:r>
            <a:r>
              <a:rPr lang="cs-CZ" altLang="cs-CZ" sz="2400" dirty="0"/>
              <a:t>v kterém cyklu motor koná </a:t>
            </a:r>
            <a:r>
              <a:rPr lang="cs-CZ" altLang="cs-CZ" sz="2400" dirty="0" smtClean="0"/>
              <a:t>práci.   </a:t>
            </a:r>
            <a:r>
              <a:rPr lang="cs-CZ" altLang="cs-CZ" sz="2400" dirty="0"/>
              <a:t>Ve 3. cyklu.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692775" y="393700"/>
            <a:ext cx="1612900" cy="49053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73732" name="TextovéPole 3"/>
          <p:cNvSpPr txBox="1">
            <a:spLocks noChangeArrowheads="1"/>
          </p:cNvSpPr>
          <p:nvPr/>
        </p:nvSpPr>
        <p:spPr bwMode="auto">
          <a:xfrm>
            <a:off x="688975" y="1169988"/>
            <a:ext cx="1102677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 dirty="0"/>
              <a:t>Ve zbývajících dobách se píst udržuje v pohybu díky setrvačnosti klikové hřídele.</a:t>
            </a:r>
          </a:p>
          <a:p>
            <a:r>
              <a:rPr lang="cs-CZ" altLang="cs-CZ" sz="2400" dirty="0"/>
              <a:t>Motory automobilů mají zpravidla </a:t>
            </a:r>
            <a:r>
              <a:rPr lang="cs-CZ" altLang="cs-CZ" sz="2400" dirty="0" smtClean="0"/>
              <a:t>čtyři </a:t>
            </a:r>
            <a:r>
              <a:rPr lang="cs-CZ" altLang="cs-CZ" sz="2400" dirty="0"/>
              <a:t>nebo více válců na společném klikovém hřídeli.</a:t>
            </a:r>
          </a:p>
          <a:p>
            <a:r>
              <a:rPr lang="cs-CZ" altLang="cs-CZ" sz="2400" dirty="0"/>
              <a:t>Když v jednom válci je sání, ve druhém je stlačování, ve třetím rozpínání a ve čtvrtém</a:t>
            </a:r>
          </a:p>
          <a:p>
            <a:r>
              <a:rPr lang="cs-CZ" altLang="cs-CZ" sz="2400" dirty="0"/>
              <a:t>výfuk. Tím je zajištěno, že vždy v jednom z válců se koná práce.</a:t>
            </a:r>
          </a:p>
        </p:txBody>
      </p:sp>
      <p:sp>
        <p:nvSpPr>
          <p:cNvPr id="73733" name="TextovéPole 4"/>
          <p:cNvSpPr txBox="1">
            <a:spLocks noChangeArrowheads="1"/>
          </p:cNvSpPr>
          <p:nvPr/>
        </p:nvSpPr>
        <p:spPr bwMode="auto">
          <a:xfrm>
            <a:off x="688975" y="2830513"/>
            <a:ext cx="64230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Urči kliknutím, jakou má čtyřdobý motor účinnost.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9655175" y="2824163"/>
            <a:ext cx="784225" cy="46196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35 %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8818563" y="2824163"/>
            <a:ext cx="784225" cy="46196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30 %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7988300" y="2824163"/>
            <a:ext cx="784225" cy="46196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20 %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7158038" y="2824163"/>
            <a:ext cx="784225" cy="46196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10 %</a:t>
            </a:r>
          </a:p>
        </p:txBody>
      </p:sp>
      <p:pic>
        <p:nvPicPr>
          <p:cNvPr id="73738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8625" y="3573463"/>
            <a:ext cx="5241925" cy="289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75738" y="930275"/>
            <a:ext cx="27813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755" name="TextovéPole 1"/>
          <p:cNvSpPr txBox="1">
            <a:spLocks noChangeArrowheads="1"/>
          </p:cNvSpPr>
          <p:nvPr/>
        </p:nvSpPr>
        <p:spPr bwMode="auto">
          <a:xfrm>
            <a:off x="560388" y="560388"/>
            <a:ext cx="68230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Jaký motor je na obrázku? Zážehový dvoudobý motor.</a:t>
            </a:r>
          </a:p>
        </p:txBody>
      </p:sp>
      <p:sp>
        <p:nvSpPr>
          <p:cNvPr id="3" name="Obdélník 2"/>
          <p:cNvSpPr/>
          <p:nvPr/>
        </p:nvSpPr>
        <p:spPr>
          <a:xfrm>
            <a:off x="3913188" y="560388"/>
            <a:ext cx="3578225" cy="482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74757" name="TextovéPole 3"/>
          <p:cNvSpPr txBox="1">
            <a:spLocks noChangeArrowheads="1"/>
          </p:cNvSpPr>
          <p:nvPr/>
        </p:nvSpPr>
        <p:spPr bwMode="auto">
          <a:xfrm>
            <a:off x="560388" y="1308100"/>
            <a:ext cx="4597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Má sací a výfukový ventil?     Nemá.</a:t>
            </a:r>
          </a:p>
        </p:txBody>
      </p:sp>
      <p:sp>
        <p:nvSpPr>
          <p:cNvPr id="5" name="Obdélník 4"/>
          <p:cNvSpPr/>
          <p:nvPr/>
        </p:nvSpPr>
        <p:spPr>
          <a:xfrm>
            <a:off x="3913188" y="1308100"/>
            <a:ext cx="3578225" cy="481013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74759" name="TextovéPole 5"/>
          <p:cNvSpPr txBox="1">
            <a:spLocks noChangeArrowheads="1"/>
          </p:cNvSpPr>
          <p:nvPr/>
        </p:nvSpPr>
        <p:spPr bwMode="auto">
          <a:xfrm>
            <a:off x="560388" y="2054225"/>
            <a:ext cx="80438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Jak se nazývá 1. doba pracovního cyklu?  Je to sání a stlačování.</a:t>
            </a:r>
          </a:p>
        </p:txBody>
      </p:sp>
      <p:sp>
        <p:nvSpPr>
          <p:cNvPr id="7" name="Obdélník 6"/>
          <p:cNvSpPr/>
          <p:nvPr/>
        </p:nvSpPr>
        <p:spPr>
          <a:xfrm>
            <a:off x="5621338" y="2033588"/>
            <a:ext cx="2990850" cy="482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74761" name="TextovéPole 3"/>
          <p:cNvSpPr txBox="1">
            <a:spLocks noChangeArrowheads="1"/>
          </p:cNvSpPr>
          <p:nvPr/>
        </p:nvSpPr>
        <p:spPr bwMode="auto">
          <a:xfrm>
            <a:off x="528638" y="2995613"/>
            <a:ext cx="85471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Popiš cyklus sání a stlačování u dvoudobého zážehového motoru.</a:t>
            </a:r>
          </a:p>
          <a:p>
            <a:r>
              <a:rPr lang="cs-CZ" altLang="cs-CZ" sz="2400"/>
              <a:t>Proveď kontrolu kliknutím na černý obdélník.</a:t>
            </a:r>
          </a:p>
          <a:p>
            <a:endParaRPr lang="cs-CZ" altLang="cs-CZ" sz="2400"/>
          </a:p>
          <a:p>
            <a:r>
              <a:rPr lang="cs-CZ" altLang="cs-CZ" sz="2400"/>
              <a:t>Píst jde nahoru. Palivová směs se nasává do prostoru pod pístem.</a:t>
            </a:r>
          </a:p>
          <a:p>
            <a:r>
              <a:rPr lang="cs-CZ" altLang="cs-CZ" sz="2400"/>
              <a:t>Současně probíhá stlačování směsi, která je nad pístem.</a:t>
            </a:r>
          </a:p>
          <a:p>
            <a:r>
              <a:rPr lang="cs-CZ" altLang="cs-CZ" sz="2400"/>
              <a:t>Na konci stlačování je směs nad pístem zapálena elektrickou jiskrou.</a:t>
            </a:r>
          </a:p>
        </p:txBody>
      </p:sp>
      <p:sp>
        <p:nvSpPr>
          <p:cNvPr id="6" name="Obdélník 5"/>
          <p:cNvSpPr/>
          <p:nvPr/>
        </p:nvSpPr>
        <p:spPr>
          <a:xfrm>
            <a:off x="528638" y="4065588"/>
            <a:ext cx="8547100" cy="13049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6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ovéPole 5"/>
          <p:cNvSpPr txBox="1">
            <a:spLocks noChangeArrowheads="1"/>
          </p:cNvSpPr>
          <p:nvPr/>
        </p:nvSpPr>
        <p:spPr bwMode="auto">
          <a:xfrm>
            <a:off x="376238" y="206375"/>
            <a:ext cx="80613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Jak se nazývá 2. doba pracovního cyklu?  Je to rozpínání a výfuk.</a:t>
            </a:r>
          </a:p>
        </p:txBody>
      </p:sp>
      <p:sp>
        <p:nvSpPr>
          <p:cNvPr id="3" name="Obdélník 2"/>
          <p:cNvSpPr/>
          <p:nvPr/>
        </p:nvSpPr>
        <p:spPr>
          <a:xfrm>
            <a:off x="5513388" y="193675"/>
            <a:ext cx="3141662" cy="49053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pic>
        <p:nvPicPr>
          <p:cNvPr id="7578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75738" y="930275"/>
            <a:ext cx="27813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81" name="TextovéPole 4"/>
          <p:cNvSpPr txBox="1">
            <a:spLocks noChangeArrowheads="1"/>
          </p:cNvSpPr>
          <p:nvPr/>
        </p:nvSpPr>
        <p:spPr bwMode="auto">
          <a:xfrm>
            <a:off x="223838" y="1041400"/>
            <a:ext cx="8377237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Popiš cyklus rozpínání a výfuk u dvoudobého zážehového motoru.</a:t>
            </a:r>
          </a:p>
          <a:p>
            <a:r>
              <a:rPr lang="cs-CZ" altLang="cs-CZ" sz="2400"/>
              <a:t>Proveď kontrolu kliknutím na černý obdélník.</a:t>
            </a:r>
          </a:p>
          <a:p>
            <a:endParaRPr lang="cs-CZ" altLang="cs-CZ" sz="2400"/>
          </a:p>
          <a:p>
            <a:r>
              <a:rPr lang="cs-CZ" altLang="cs-CZ" sz="2400"/>
              <a:t>Nad pístem se rozpínají plyny vzniklé shořením palivové směsi a</a:t>
            </a:r>
          </a:p>
          <a:p>
            <a:r>
              <a:rPr lang="cs-CZ" altLang="cs-CZ" sz="2400"/>
              <a:t>tlačí píst dolů. Současně se přepouští kanálkem nová palivová </a:t>
            </a:r>
          </a:p>
          <a:p>
            <a:r>
              <a:rPr lang="cs-CZ" altLang="cs-CZ" sz="2400"/>
              <a:t>směs z prostoru pod pístem do válce nad píst. Nová směs při tom</a:t>
            </a:r>
          </a:p>
          <a:p>
            <a:r>
              <a:rPr lang="cs-CZ" altLang="cs-CZ" sz="2400"/>
              <a:t>pomáhá vytlačit plyny vzniklé předchozím spálením výfukovým</a:t>
            </a:r>
          </a:p>
          <a:p>
            <a:r>
              <a:rPr lang="cs-CZ" altLang="cs-CZ" sz="2400"/>
              <a:t>otvorem. Dvoudobý motor nepotřebuje ventily.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84150" y="2041525"/>
            <a:ext cx="8470900" cy="205898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4000" dirty="0"/>
              <a:t>Kontrola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84150" y="4146550"/>
            <a:ext cx="9186863" cy="2678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2400" dirty="0"/>
              <a:t>Popiš výhody a nevýhody dvoudobého zážehového motoru.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sz="2400" dirty="0"/>
              <a:t>Konstrukce motoru je jednodušší.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cs-CZ" sz="2400" dirty="0"/>
              <a:t>Má menší hmotnost.</a:t>
            </a:r>
          </a:p>
          <a:p>
            <a:pPr marL="457200" indent="-457200">
              <a:buFontTx/>
              <a:buAutoNum type="arabicPeriod" startAt="3"/>
              <a:defRPr/>
            </a:pPr>
            <a:r>
              <a:rPr lang="cs-CZ" sz="2400" dirty="0"/>
              <a:t>Účinnost je menší ( 20 % ).</a:t>
            </a:r>
          </a:p>
          <a:p>
            <a:pPr marL="457200" indent="-457200">
              <a:buFontTx/>
              <a:buAutoNum type="arabicPeriod" startAt="3"/>
              <a:defRPr/>
            </a:pPr>
            <a:r>
              <a:rPr lang="cs-CZ" sz="2400" dirty="0"/>
              <a:t>Je ekologicky nešetrný, v důsledku nedokonalého spalování pohonné</a:t>
            </a:r>
          </a:p>
          <a:p>
            <a:pPr>
              <a:defRPr/>
            </a:pPr>
            <a:r>
              <a:rPr lang="cs-CZ" sz="2400" dirty="0"/>
              <a:t>      směsi, která obsahuje i olej, uniká do ovzduší více škodlivých látek.</a:t>
            </a:r>
          </a:p>
          <a:p>
            <a:pPr>
              <a:defRPr/>
            </a:pPr>
            <a:r>
              <a:rPr lang="cs-CZ" sz="2400" dirty="0"/>
              <a:t>5.   Spotřeba je větší.</a:t>
            </a:r>
          </a:p>
        </p:txBody>
      </p:sp>
      <p:sp>
        <p:nvSpPr>
          <p:cNvPr id="8" name="Obdélník 7"/>
          <p:cNvSpPr/>
          <p:nvPr/>
        </p:nvSpPr>
        <p:spPr>
          <a:xfrm>
            <a:off x="184150" y="4586288"/>
            <a:ext cx="9163050" cy="224948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8775" y="3230563"/>
            <a:ext cx="360521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6450" y="3656013"/>
            <a:ext cx="2135188" cy="273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00900" y="4237038"/>
            <a:ext cx="4057650" cy="200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805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04100" y="1525588"/>
            <a:ext cx="3309938" cy="220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6806" name="TextovéPole 1"/>
          <p:cNvSpPr txBox="1">
            <a:spLocks noChangeArrowheads="1"/>
          </p:cNvSpPr>
          <p:nvPr/>
        </p:nvSpPr>
        <p:spPr bwMode="auto">
          <a:xfrm>
            <a:off x="358775" y="238125"/>
            <a:ext cx="97170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Kde se používají dvoudobé motory?   U malých motocyklů a travních sekaček.</a:t>
            </a:r>
          </a:p>
        </p:txBody>
      </p:sp>
      <p:sp>
        <p:nvSpPr>
          <p:cNvPr id="3" name="Obdélník 2"/>
          <p:cNvSpPr/>
          <p:nvPr/>
        </p:nvSpPr>
        <p:spPr>
          <a:xfrm>
            <a:off x="4987925" y="230188"/>
            <a:ext cx="5106988" cy="49053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76808" name="TextovéPole 3"/>
          <p:cNvSpPr txBox="1">
            <a:spLocks noChangeArrowheads="1"/>
          </p:cNvSpPr>
          <p:nvPr/>
        </p:nvSpPr>
        <p:spPr bwMode="auto">
          <a:xfrm>
            <a:off x="481013" y="1098550"/>
            <a:ext cx="6270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Lze sekat trávu i jiným ekologičtějším způsobem?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ovéPole 1"/>
          <p:cNvSpPr txBox="1">
            <a:spLocks noChangeArrowheads="1"/>
          </p:cNvSpPr>
          <p:nvPr/>
        </p:nvSpPr>
        <p:spPr bwMode="auto">
          <a:xfrm>
            <a:off x="406400" y="415925"/>
            <a:ext cx="5924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Dieselův motor je      vznětový čtyřdobý motor.</a:t>
            </a:r>
          </a:p>
        </p:txBody>
      </p:sp>
      <p:sp>
        <p:nvSpPr>
          <p:cNvPr id="3" name="Obdélník 2"/>
          <p:cNvSpPr/>
          <p:nvPr/>
        </p:nvSpPr>
        <p:spPr>
          <a:xfrm>
            <a:off x="3001963" y="415925"/>
            <a:ext cx="3389312" cy="47942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?</a:t>
            </a:r>
          </a:p>
        </p:txBody>
      </p:sp>
      <p:sp>
        <p:nvSpPr>
          <p:cNvPr id="77828" name="AutoShape 5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77829" name="Skupina 9"/>
          <p:cNvGrpSpPr>
            <a:grpSpLocks/>
          </p:cNvGrpSpPr>
          <p:nvPr/>
        </p:nvGrpSpPr>
        <p:grpSpPr bwMode="auto">
          <a:xfrm>
            <a:off x="6184900" y="-1635125"/>
            <a:ext cx="5756275" cy="7689850"/>
            <a:chOff x="6833586" y="59924"/>
            <a:chExt cx="5053615" cy="6738152"/>
          </a:xfrm>
        </p:grpSpPr>
        <p:pic>
          <p:nvPicPr>
            <p:cNvPr id="77833" name="Obrázek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5400000">
              <a:off x="5991318" y="902193"/>
              <a:ext cx="6738151" cy="5053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Obdélník 7"/>
            <p:cNvSpPr/>
            <p:nvPr/>
          </p:nvSpPr>
          <p:spPr>
            <a:xfrm>
              <a:off x="6833586" y="59924"/>
              <a:ext cx="5053615" cy="321606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6833586" y="5974586"/>
              <a:ext cx="5053615" cy="8234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cs-CZ"/>
            </a:p>
          </p:txBody>
        </p:sp>
      </p:grpSp>
      <p:sp>
        <p:nvSpPr>
          <p:cNvPr id="77830" name="TextovéPole 14"/>
          <p:cNvSpPr txBox="1">
            <a:spLocks noChangeArrowheads="1"/>
          </p:cNvSpPr>
          <p:nvPr/>
        </p:nvSpPr>
        <p:spPr bwMode="auto">
          <a:xfrm>
            <a:off x="406400" y="895350"/>
            <a:ext cx="110823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2400"/>
              <a:t>Do notesu popiš označené pracovní cykly. Proveď kontrolu kliknutím na černý obdélník.</a:t>
            </a:r>
          </a:p>
        </p:txBody>
      </p:sp>
      <p:sp>
        <p:nvSpPr>
          <p:cNvPr id="77831" name="TextovéPole 12"/>
          <p:cNvSpPr txBox="1">
            <a:spLocks noChangeArrowheads="1"/>
          </p:cNvSpPr>
          <p:nvPr/>
        </p:nvSpPr>
        <p:spPr bwMode="auto">
          <a:xfrm>
            <a:off x="238125" y="1668463"/>
            <a:ext cx="5888038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/>
              <a:t>Do válce se nasává vzduch z vnějšího</a:t>
            </a:r>
          </a:p>
          <a:p>
            <a:r>
              <a:rPr lang="cs-CZ" sz="2400"/>
              <a:t>prostoru.</a:t>
            </a:r>
          </a:p>
          <a:p>
            <a:r>
              <a:rPr lang="cs-CZ" sz="2400"/>
              <a:t>Ve válci se prudce stlačí a tím se zvýší</a:t>
            </a:r>
          </a:p>
          <a:p>
            <a:r>
              <a:rPr lang="cs-CZ" sz="2400"/>
              <a:t>jeho teplota asi na 600°C</a:t>
            </a:r>
          </a:p>
          <a:p>
            <a:r>
              <a:rPr lang="cs-CZ" sz="2400"/>
              <a:t>Do horkého vzduchu se vstřikuje palivo,</a:t>
            </a:r>
          </a:p>
          <a:p>
            <a:r>
              <a:rPr lang="cs-CZ" sz="2400"/>
              <a:t>které se vznítí a hoří ve válci během třetí</a:t>
            </a:r>
          </a:p>
          <a:p>
            <a:r>
              <a:rPr lang="cs-CZ" sz="2400"/>
              <a:t>pracovní doby.</a:t>
            </a:r>
          </a:p>
          <a:p>
            <a:r>
              <a:rPr lang="cs-CZ" sz="2400"/>
              <a:t>Jako palivo se nejčastěji používá nafta.</a:t>
            </a:r>
          </a:p>
          <a:p>
            <a:r>
              <a:rPr lang="cs-CZ" sz="2400"/>
              <a:t>Účinnost je asi 40 %.</a:t>
            </a:r>
          </a:p>
          <a:p>
            <a:r>
              <a:rPr lang="cs-CZ" sz="2400"/>
              <a:t>Motory jsou masivnější, hlavně v nákladních</a:t>
            </a:r>
          </a:p>
          <a:p>
            <a:r>
              <a:rPr lang="cs-CZ" sz="2400"/>
              <a:t>automobilech.</a:t>
            </a:r>
          </a:p>
          <a:p>
            <a:r>
              <a:rPr lang="cs-CZ" sz="2400"/>
              <a:t>Při provozu je nutné je chladit, buď vzduchem</a:t>
            </a:r>
          </a:p>
          <a:p>
            <a:r>
              <a:rPr lang="cs-CZ" sz="2400"/>
              <a:t>nebo vodou.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125413" y="1668463"/>
            <a:ext cx="5857875" cy="50101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8000" dirty="0"/>
              <a:t>Kontrola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ovéPole 2"/>
          <p:cNvSpPr txBox="1">
            <a:spLocks noChangeArrowheads="1"/>
          </p:cNvSpPr>
          <p:nvPr/>
        </p:nvSpPr>
        <p:spPr bwMode="auto">
          <a:xfrm>
            <a:off x="3627438" y="1241425"/>
            <a:ext cx="609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https://www.clker.com/clipart-train-13.html</a:t>
            </a:r>
          </a:p>
        </p:txBody>
      </p:sp>
      <p:sp>
        <p:nvSpPr>
          <p:cNvPr id="78851" name="TextovéPole 4"/>
          <p:cNvSpPr txBox="1">
            <a:spLocks noChangeArrowheads="1"/>
          </p:cNvSpPr>
          <p:nvPr/>
        </p:nvSpPr>
        <p:spPr bwMode="auto">
          <a:xfrm>
            <a:off x="3627438" y="1609725"/>
            <a:ext cx="609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https://www.clker.com/clipart-351057.html</a:t>
            </a:r>
          </a:p>
        </p:txBody>
      </p:sp>
      <p:sp>
        <p:nvSpPr>
          <p:cNvPr id="78852" name="TextovéPole 6"/>
          <p:cNvSpPr txBox="1">
            <a:spLocks noChangeArrowheads="1"/>
          </p:cNvSpPr>
          <p:nvPr/>
        </p:nvSpPr>
        <p:spPr bwMode="auto">
          <a:xfrm>
            <a:off x="3627438" y="1979613"/>
            <a:ext cx="609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https://www.clker.com/clipart-green-tractor-john-deere-.html</a:t>
            </a:r>
          </a:p>
        </p:txBody>
      </p:sp>
      <p:sp>
        <p:nvSpPr>
          <p:cNvPr id="78853" name="TextovéPole 8"/>
          <p:cNvSpPr txBox="1">
            <a:spLocks noChangeArrowheads="1"/>
          </p:cNvSpPr>
          <p:nvPr/>
        </p:nvSpPr>
        <p:spPr bwMode="auto">
          <a:xfrm>
            <a:off x="3627438" y="2349500"/>
            <a:ext cx="609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https://www.clker.com/clipart-cooking-pot-1.html</a:t>
            </a:r>
          </a:p>
        </p:txBody>
      </p:sp>
      <p:sp>
        <p:nvSpPr>
          <p:cNvPr id="78854" name="TextovéPole 10"/>
          <p:cNvSpPr txBox="1">
            <a:spLocks noChangeArrowheads="1"/>
          </p:cNvSpPr>
          <p:nvPr/>
        </p:nvSpPr>
        <p:spPr bwMode="auto">
          <a:xfrm>
            <a:off x="3627438" y="2625725"/>
            <a:ext cx="609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https://www.clker.com/clipart-26902.html</a:t>
            </a:r>
          </a:p>
        </p:txBody>
      </p:sp>
      <p:sp>
        <p:nvSpPr>
          <p:cNvPr id="78855" name="TextovéPole 12"/>
          <p:cNvSpPr txBox="1">
            <a:spLocks noChangeArrowheads="1"/>
          </p:cNvSpPr>
          <p:nvPr/>
        </p:nvSpPr>
        <p:spPr bwMode="auto">
          <a:xfrm>
            <a:off x="3627438" y="3040063"/>
            <a:ext cx="609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https://www.clker.com/clipart-10332.html</a:t>
            </a:r>
          </a:p>
        </p:txBody>
      </p:sp>
      <p:sp>
        <p:nvSpPr>
          <p:cNvPr id="78856" name="TextovéPole 14"/>
          <p:cNvSpPr txBox="1">
            <a:spLocks noChangeArrowheads="1"/>
          </p:cNvSpPr>
          <p:nvPr/>
        </p:nvSpPr>
        <p:spPr bwMode="auto">
          <a:xfrm>
            <a:off x="3627438" y="3429000"/>
            <a:ext cx="6096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/>
              <a:t>https://www.clker.com/clipart-iron-melting.html</a:t>
            </a:r>
          </a:p>
        </p:txBody>
      </p:sp>
      <p:sp>
        <p:nvSpPr>
          <p:cNvPr id="78857" name="TextovéPole 16"/>
          <p:cNvSpPr txBox="1">
            <a:spLocks noChangeArrowheads="1"/>
          </p:cNvSpPr>
          <p:nvPr/>
        </p:nvSpPr>
        <p:spPr bwMode="auto">
          <a:xfrm>
            <a:off x="3627438" y="3817938"/>
            <a:ext cx="7315200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UtzOnBike. Wikimedia.org: </a:t>
            </a:r>
            <a:r>
              <a:rPr lang="cs-CZ" altLang="cs-CZ" i="1">
                <a:solidFill>
                  <a:srgbClr val="212529"/>
                </a:solidFill>
                <a:latin typeface="Roboto Condensed" pitchFamily="2" charset="0"/>
              </a:rPr>
              <a:t>4-Stroke-Engine</a:t>
            </a:r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 [online]. 2019-09-09 [cit. 2021-11-10]. Dostupný pod licencí </a:t>
            </a:r>
            <a:r>
              <a:rPr lang="cs-CZ" altLang="cs-CZ" u="sng">
                <a:solidFill>
                  <a:srgbClr val="0056B3"/>
                </a:solidFill>
                <a:latin typeface="Roboto Condensed" pitchFamily="2" charset="0"/>
                <a:hlinkClick r:id="rId2"/>
              </a:rPr>
              <a:t>Creative Commons Attribution-Share Alike 3.0</a:t>
            </a:r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 na WWW: &lt;https://commons.wikimedia.org/wiki/File:4-Stroke-Engine.gif&gt;.</a:t>
            </a:r>
            <a:endParaRPr lang="cs-CZ" altLang="cs-CZ"/>
          </a:p>
        </p:txBody>
      </p:sp>
      <p:sp>
        <p:nvSpPr>
          <p:cNvPr id="78858" name="TextovéPole 10"/>
          <p:cNvSpPr txBox="1">
            <a:spLocks noChangeArrowheads="1"/>
          </p:cNvSpPr>
          <p:nvPr/>
        </p:nvSpPr>
        <p:spPr bwMode="auto">
          <a:xfrm>
            <a:off x="3627438" y="4694238"/>
            <a:ext cx="6094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https://www.clker.com/clipart-crane-without-load.html</a:t>
            </a:r>
          </a:p>
        </p:txBody>
      </p:sp>
      <p:sp>
        <p:nvSpPr>
          <p:cNvPr id="78859" name="TextovéPole 12"/>
          <p:cNvSpPr txBox="1">
            <a:spLocks noChangeArrowheads="1"/>
          </p:cNvSpPr>
          <p:nvPr/>
        </p:nvSpPr>
        <p:spPr bwMode="auto">
          <a:xfrm>
            <a:off x="3627438" y="5083175"/>
            <a:ext cx="6094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https://www.clker.com/clipart-52545.html</a:t>
            </a:r>
          </a:p>
        </p:txBody>
      </p:sp>
      <p:sp>
        <p:nvSpPr>
          <p:cNvPr id="78860" name="TextovéPole 14"/>
          <p:cNvSpPr txBox="1">
            <a:spLocks noChangeArrowheads="1"/>
          </p:cNvSpPr>
          <p:nvPr/>
        </p:nvSpPr>
        <p:spPr bwMode="auto">
          <a:xfrm>
            <a:off x="3627438" y="5378450"/>
            <a:ext cx="6094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https://www.clker.com/clipart-tractor-11.html</a:t>
            </a:r>
          </a:p>
        </p:txBody>
      </p:sp>
      <p:sp>
        <p:nvSpPr>
          <p:cNvPr id="78861" name="TextovéPole 16"/>
          <p:cNvSpPr txBox="1">
            <a:spLocks noChangeArrowheads="1"/>
          </p:cNvSpPr>
          <p:nvPr/>
        </p:nvSpPr>
        <p:spPr bwMode="auto">
          <a:xfrm>
            <a:off x="3627438" y="5746750"/>
            <a:ext cx="6094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https://www.clker.com/clipart-businessman-cartoon.html</a:t>
            </a:r>
          </a:p>
        </p:txBody>
      </p:sp>
      <p:sp>
        <p:nvSpPr>
          <p:cNvPr id="78862" name="TextovéPole 18"/>
          <p:cNvSpPr txBox="1">
            <a:spLocks noChangeArrowheads="1"/>
          </p:cNvSpPr>
          <p:nvPr/>
        </p:nvSpPr>
        <p:spPr bwMode="auto">
          <a:xfrm>
            <a:off x="3627438" y="6116638"/>
            <a:ext cx="609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https://www.clker.com/clipart-4249.html</a:t>
            </a:r>
          </a:p>
        </p:txBody>
      </p:sp>
      <p:sp>
        <p:nvSpPr>
          <p:cNvPr id="78863" name="TextovéPole 1"/>
          <p:cNvSpPr txBox="1">
            <a:spLocks noChangeArrowheads="1"/>
          </p:cNvSpPr>
          <p:nvPr/>
        </p:nvSpPr>
        <p:spPr bwMode="auto">
          <a:xfrm>
            <a:off x="3722688" y="506413"/>
            <a:ext cx="64722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Zdroje obrázků:</a:t>
            </a:r>
          </a:p>
          <a:p>
            <a:r>
              <a:rPr lang="cs-CZ"/>
              <a:t>[ cit. 2021 – 11 -24 ]. Dostupné pod licencí Public domain na WWW:</a:t>
            </a:r>
          </a:p>
        </p:txBody>
      </p:sp>
      <p:sp>
        <p:nvSpPr>
          <p:cNvPr id="78864" name="TextovéPole 2"/>
          <p:cNvSpPr txBox="1">
            <a:spLocks noChangeArrowheads="1"/>
          </p:cNvSpPr>
          <p:nvPr/>
        </p:nvSpPr>
        <p:spPr bwMode="auto">
          <a:xfrm>
            <a:off x="3459163" y="1600200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65" name="TextovéPole 16"/>
          <p:cNvSpPr txBox="1">
            <a:spLocks noChangeArrowheads="1"/>
          </p:cNvSpPr>
          <p:nvPr/>
        </p:nvSpPr>
        <p:spPr bwMode="auto">
          <a:xfrm>
            <a:off x="3475038" y="1957388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66" name="TextovéPole 17"/>
          <p:cNvSpPr txBox="1">
            <a:spLocks noChangeArrowheads="1"/>
          </p:cNvSpPr>
          <p:nvPr/>
        </p:nvSpPr>
        <p:spPr bwMode="auto">
          <a:xfrm>
            <a:off x="3475038" y="232092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67" name="TextovéPole 18"/>
          <p:cNvSpPr txBox="1">
            <a:spLocks noChangeArrowheads="1"/>
          </p:cNvSpPr>
          <p:nvPr/>
        </p:nvSpPr>
        <p:spPr bwMode="auto">
          <a:xfrm>
            <a:off x="3475038" y="254000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68" name="TextovéPole 19"/>
          <p:cNvSpPr txBox="1">
            <a:spLocks noChangeArrowheads="1"/>
          </p:cNvSpPr>
          <p:nvPr/>
        </p:nvSpPr>
        <p:spPr bwMode="auto">
          <a:xfrm>
            <a:off x="3440113" y="3060700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69" name="TextovéPole 20"/>
          <p:cNvSpPr txBox="1">
            <a:spLocks noChangeArrowheads="1"/>
          </p:cNvSpPr>
          <p:nvPr/>
        </p:nvSpPr>
        <p:spPr bwMode="auto">
          <a:xfrm>
            <a:off x="3459163" y="33702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70" name="TextovéPole 21"/>
          <p:cNvSpPr txBox="1">
            <a:spLocks noChangeArrowheads="1"/>
          </p:cNvSpPr>
          <p:nvPr/>
        </p:nvSpPr>
        <p:spPr bwMode="auto">
          <a:xfrm>
            <a:off x="3459163" y="4656138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71" name="TextovéPole 22"/>
          <p:cNvSpPr txBox="1">
            <a:spLocks noChangeArrowheads="1"/>
          </p:cNvSpPr>
          <p:nvPr/>
        </p:nvSpPr>
        <p:spPr bwMode="auto">
          <a:xfrm>
            <a:off x="3475038" y="506730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72" name="TextovéPole 23"/>
          <p:cNvSpPr txBox="1">
            <a:spLocks noChangeArrowheads="1"/>
          </p:cNvSpPr>
          <p:nvPr/>
        </p:nvSpPr>
        <p:spPr bwMode="auto">
          <a:xfrm>
            <a:off x="3475038" y="5351463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73" name="TextovéPole 24"/>
          <p:cNvSpPr txBox="1">
            <a:spLocks noChangeArrowheads="1"/>
          </p:cNvSpPr>
          <p:nvPr/>
        </p:nvSpPr>
        <p:spPr bwMode="auto">
          <a:xfrm>
            <a:off x="3475038" y="57435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74" name="TextovéPole 25"/>
          <p:cNvSpPr txBox="1">
            <a:spLocks noChangeArrowheads="1"/>
          </p:cNvSpPr>
          <p:nvPr/>
        </p:nvSpPr>
        <p:spPr bwMode="auto">
          <a:xfrm>
            <a:off x="3475038" y="606901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75" name="TextovéPole 26"/>
          <p:cNvSpPr txBox="1">
            <a:spLocks noChangeArrowheads="1"/>
          </p:cNvSpPr>
          <p:nvPr/>
        </p:nvSpPr>
        <p:spPr bwMode="auto">
          <a:xfrm>
            <a:off x="3459163" y="1233488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8876" name="TextovéPole 3"/>
          <p:cNvSpPr txBox="1">
            <a:spLocks noChangeArrowheads="1"/>
          </p:cNvSpPr>
          <p:nvPr/>
        </p:nvSpPr>
        <p:spPr bwMode="auto">
          <a:xfrm>
            <a:off x="7800975" y="1266825"/>
            <a:ext cx="27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77" name="TextovéPole 28"/>
          <p:cNvSpPr txBox="1">
            <a:spLocks noChangeArrowheads="1"/>
          </p:cNvSpPr>
          <p:nvPr/>
        </p:nvSpPr>
        <p:spPr bwMode="auto">
          <a:xfrm>
            <a:off x="7685088" y="1573213"/>
            <a:ext cx="2730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78" name="TextovéPole 29"/>
          <p:cNvSpPr txBox="1">
            <a:spLocks noChangeArrowheads="1"/>
          </p:cNvSpPr>
          <p:nvPr/>
        </p:nvSpPr>
        <p:spPr bwMode="auto">
          <a:xfrm>
            <a:off x="9448800" y="1955800"/>
            <a:ext cx="27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79" name="TextovéPole 30"/>
          <p:cNvSpPr txBox="1">
            <a:spLocks noChangeArrowheads="1"/>
          </p:cNvSpPr>
          <p:nvPr/>
        </p:nvSpPr>
        <p:spPr bwMode="auto">
          <a:xfrm>
            <a:off x="8278813" y="2351088"/>
            <a:ext cx="2746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80" name="TextovéPole 31"/>
          <p:cNvSpPr txBox="1">
            <a:spLocks noChangeArrowheads="1"/>
          </p:cNvSpPr>
          <p:nvPr/>
        </p:nvSpPr>
        <p:spPr bwMode="auto">
          <a:xfrm>
            <a:off x="7608888" y="2659063"/>
            <a:ext cx="274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81" name="TextovéPole 32"/>
          <p:cNvSpPr txBox="1">
            <a:spLocks noChangeArrowheads="1"/>
          </p:cNvSpPr>
          <p:nvPr/>
        </p:nvSpPr>
        <p:spPr bwMode="auto">
          <a:xfrm>
            <a:off x="7608888" y="3060700"/>
            <a:ext cx="2746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82" name="TextovéPole 33"/>
          <p:cNvSpPr txBox="1">
            <a:spLocks noChangeArrowheads="1"/>
          </p:cNvSpPr>
          <p:nvPr/>
        </p:nvSpPr>
        <p:spPr bwMode="auto">
          <a:xfrm>
            <a:off x="8220075" y="3403600"/>
            <a:ext cx="2730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83" name="TextovéPole 34"/>
          <p:cNvSpPr txBox="1">
            <a:spLocks noChangeArrowheads="1"/>
          </p:cNvSpPr>
          <p:nvPr/>
        </p:nvSpPr>
        <p:spPr bwMode="auto">
          <a:xfrm>
            <a:off x="8896350" y="4681538"/>
            <a:ext cx="2730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84" name="TextovéPole 35"/>
          <p:cNvSpPr txBox="1">
            <a:spLocks noChangeArrowheads="1"/>
          </p:cNvSpPr>
          <p:nvPr/>
        </p:nvSpPr>
        <p:spPr bwMode="auto">
          <a:xfrm>
            <a:off x="7608888" y="5059363"/>
            <a:ext cx="274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85" name="TextovéPole 36"/>
          <p:cNvSpPr txBox="1">
            <a:spLocks noChangeArrowheads="1"/>
          </p:cNvSpPr>
          <p:nvPr/>
        </p:nvSpPr>
        <p:spPr bwMode="auto">
          <a:xfrm>
            <a:off x="7958138" y="5332413"/>
            <a:ext cx="2746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86" name="TextovéPole 37"/>
          <p:cNvSpPr txBox="1">
            <a:spLocks noChangeArrowheads="1"/>
          </p:cNvSpPr>
          <p:nvPr/>
        </p:nvSpPr>
        <p:spPr bwMode="auto">
          <a:xfrm>
            <a:off x="9007475" y="5743575"/>
            <a:ext cx="2746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8887" name="TextovéPole 38"/>
          <p:cNvSpPr txBox="1">
            <a:spLocks noChangeArrowheads="1"/>
          </p:cNvSpPr>
          <p:nvPr/>
        </p:nvSpPr>
        <p:spPr bwMode="auto">
          <a:xfrm>
            <a:off x="7526338" y="6132513"/>
            <a:ext cx="2746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ovéPole 4"/>
          <p:cNvSpPr txBox="1">
            <a:spLocks noChangeArrowheads="1"/>
          </p:cNvSpPr>
          <p:nvPr/>
        </p:nvSpPr>
        <p:spPr bwMode="auto">
          <a:xfrm>
            <a:off x="2836863" y="306388"/>
            <a:ext cx="609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https://www.clker.com/clipart-red-boxcar.html</a:t>
            </a:r>
          </a:p>
        </p:txBody>
      </p:sp>
      <p:sp>
        <p:nvSpPr>
          <p:cNvPr id="79875" name="TextovéPole 6"/>
          <p:cNvSpPr txBox="1">
            <a:spLocks noChangeArrowheads="1"/>
          </p:cNvSpPr>
          <p:nvPr/>
        </p:nvSpPr>
        <p:spPr bwMode="auto">
          <a:xfrm>
            <a:off x="2836863" y="703263"/>
            <a:ext cx="609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https://www.clker.com/clipart-locomotive-1.html</a:t>
            </a:r>
          </a:p>
        </p:txBody>
      </p:sp>
      <p:sp>
        <p:nvSpPr>
          <p:cNvPr id="79876" name="TextovéPole 8"/>
          <p:cNvSpPr txBox="1">
            <a:spLocks noChangeArrowheads="1"/>
          </p:cNvSpPr>
          <p:nvPr/>
        </p:nvSpPr>
        <p:spPr bwMode="auto">
          <a:xfrm>
            <a:off x="2836863" y="1071563"/>
            <a:ext cx="609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https://www.clker.com/clipart-12031.html</a:t>
            </a:r>
          </a:p>
        </p:txBody>
      </p:sp>
      <p:sp>
        <p:nvSpPr>
          <p:cNvPr id="79877" name="TextovéPole 10"/>
          <p:cNvSpPr txBox="1">
            <a:spLocks noChangeArrowheads="1"/>
          </p:cNvSpPr>
          <p:nvPr/>
        </p:nvSpPr>
        <p:spPr bwMode="auto">
          <a:xfrm>
            <a:off x="2838450" y="1441450"/>
            <a:ext cx="609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https://www.clker.com/clipart-simple-tree.html</a:t>
            </a:r>
          </a:p>
        </p:txBody>
      </p:sp>
      <p:sp>
        <p:nvSpPr>
          <p:cNvPr id="79878" name="TextovéPole 12"/>
          <p:cNvSpPr txBox="1">
            <a:spLocks noChangeArrowheads="1"/>
          </p:cNvSpPr>
          <p:nvPr/>
        </p:nvSpPr>
        <p:spPr bwMode="auto">
          <a:xfrm>
            <a:off x="2836863" y="1809750"/>
            <a:ext cx="6094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https://www.clker.com/clipart-green-trees-silhouette.html</a:t>
            </a:r>
          </a:p>
        </p:txBody>
      </p:sp>
      <p:sp>
        <p:nvSpPr>
          <p:cNvPr id="79879" name="TextovéPole 14"/>
          <p:cNvSpPr txBox="1">
            <a:spLocks noChangeArrowheads="1"/>
          </p:cNvSpPr>
          <p:nvPr/>
        </p:nvSpPr>
        <p:spPr bwMode="auto">
          <a:xfrm>
            <a:off x="2836863" y="2179638"/>
            <a:ext cx="6094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https://www.clker.com/clipart-pine-tree-.html</a:t>
            </a:r>
          </a:p>
        </p:txBody>
      </p:sp>
      <p:sp>
        <p:nvSpPr>
          <p:cNvPr id="79880" name="TextovéPole 16"/>
          <p:cNvSpPr txBox="1">
            <a:spLocks noChangeArrowheads="1"/>
          </p:cNvSpPr>
          <p:nvPr/>
        </p:nvSpPr>
        <p:spPr bwMode="auto">
          <a:xfrm>
            <a:off x="2836863" y="2549525"/>
            <a:ext cx="6094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https://www.clker.com/clipart-16377.html</a:t>
            </a:r>
          </a:p>
        </p:txBody>
      </p:sp>
      <p:sp>
        <p:nvSpPr>
          <p:cNvPr id="79881" name="TextovéPole 11"/>
          <p:cNvSpPr txBox="1">
            <a:spLocks noChangeArrowheads="1"/>
          </p:cNvSpPr>
          <p:nvPr/>
        </p:nvSpPr>
        <p:spPr bwMode="auto">
          <a:xfrm>
            <a:off x="2836863" y="2917825"/>
            <a:ext cx="60944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https://www.clker.com/clipart-14422.html</a:t>
            </a:r>
          </a:p>
        </p:txBody>
      </p:sp>
      <p:sp>
        <p:nvSpPr>
          <p:cNvPr id="79882" name="TextovéPole 13"/>
          <p:cNvSpPr txBox="1">
            <a:spLocks noChangeArrowheads="1"/>
          </p:cNvSpPr>
          <p:nvPr/>
        </p:nvSpPr>
        <p:spPr bwMode="auto">
          <a:xfrm>
            <a:off x="2836863" y="3287713"/>
            <a:ext cx="6094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https://www.clker.com/clipart-sport-boy.html</a:t>
            </a:r>
          </a:p>
        </p:txBody>
      </p:sp>
      <p:sp>
        <p:nvSpPr>
          <p:cNvPr id="79883" name="TextovéPole 15"/>
          <p:cNvSpPr txBox="1">
            <a:spLocks noChangeArrowheads="1"/>
          </p:cNvSpPr>
          <p:nvPr/>
        </p:nvSpPr>
        <p:spPr bwMode="auto">
          <a:xfrm>
            <a:off x="2835275" y="3665538"/>
            <a:ext cx="609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https://www.clker.com/search/pulley/1</a:t>
            </a:r>
          </a:p>
        </p:txBody>
      </p:sp>
      <p:sp>
        <p:nvSpPr>
          <p:cNvPr id="79884" name="TextovéPole 17"/>
          <p:cNvSpPr txBox="1">
            <a:spLocks noChangeArrowheads="1"/>
          </p:cNvSpPr>
          <p:nvPr/>
        </p:nvSpPr>
        <p:spPr bwMode="auto">
          <a:xfrm>
            <a:off x="2835275" y="4024313"/>
            <a:ext cx="609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https://www.clker.com/clipart-351058.html</a:t>
            </a:r>
          </a:p>
        </p:txBody>
      </p:sp>
      <p:sp>
        <p:nvSpPr>
          <p:cNvPr id="79885" name="TextovéPole 13"/>
          <p:cNvSpPr txBox="1">
            <a:spLocks noChangeArrowheads="1"/>
          </p:cNvSpPr>
          <p:nvPr/>
        </p:nvSpPr>
        <p:spPr bwMode="auto">
          <a:xfrm>
            <a:off x="2836863" y="4425950"/>
            <a:ext cx="6094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https://www.clker.com/clipart-41637.html</a:t>
            </a:r>
          </a:p>
        </p:txBody>
      </p:sp>
      <p:sp>
        <p:nvSpPr>
          <p:cNvPr id="79886" name="TextovéPole 14"/>
          <p:cNvSpPr txBox="1">
            <a:spLocks noChangeArrowheads="1"/>
          </p:cNvSpPr>
          <p:nvPr/>
        </p:nvSpPr>
        <p:spPr bwMode="auto">
          <a:xfrm>
            <a:off x="2835275" y="4827588"/>
            <a:ext cx="609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https://www.clker.com/clipart-tractor-10.html</a:t>
            </a:r>
          </a:p>
        </p:txBody>
      </p:sp>
      <p:sp>
        <p:nvSpPr>
          <p:cNvPr id="79887" name="TextovéPole 16"/>
          <p:cNvSpPr txBox="1">
            <a:spLocks noChangeArrowheads="1"/>
          </p:cNvSpPr>
          <p:nvPr/>
        </p:nvSpPr>
        <p:spPr bwMode="auto">
          <a:xfrm>
            <a:off x="2835275" y="5227638"/>
            <a:ext cx="609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https://www.clker.com/clipart-bag-2.html</a:t>
            </a:r>
          </a:p>
        </p:txBody>
      </p:sp>
      <p:sp>
        <p:nvSpPr>
          <p:cNvPr id="79888" name="TextovéPole 2"/>
          <p:cNvSpPr txBox="1">
            <a:spLocks noChangeArrowheads="1"/>
          </p:cNvSpPr>
          <p:nvPr/>
        </p:nvSpPr>
        <p:spPr bwMode="auto">
          <a:xfrm>
            <a:off x="2624138" y="373063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89" name="TextovéPole 17"/>
          <p:cNvSpPr txBox="1">
            <a:spLocks noChangeArrowheads="1"/>
          </p:cNvSpPr>
          <p:nvPr/>
        </p:nvSpPr>
        <p:spPr bwMode="auto">
          <a:xfrm>
            <a:off x="2624138" y="68580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0" name="TextovéPole 18"/>
          <p:cNvSpPr txBox="1">
            <a:spLocks noChangeArrowheads="1"/>
          </p:cNvSpPr>
          <p:nvPr/>
        </p:nvSpPr>
        <p:spPr bwMode="auto">
          <a:xfrm>
            <a:off x="2625725" y="1066800"/>
            <a:ext cx="300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1" name="TextovéPole 19"/>
          <p:cNvSpPr txBox="1">
            <a:spLocks noChangeArrowheads="1"/>
          </p:cNvSpPr>
          <p:nvPr/>
        </p:nvSpPr>
        <p:spPr bwMode="auto">
          <a:xfrm>
            <a:off x="2659063" y="1423988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2" name="TextovéPole 20"/>
          <p:cNvSpPr txBox="1">
            <a:spLocks noChangeArrowheads="1"/>
          </p:cNvSpPr>
          <p:nvPr/>
        </p:nvSpPr>
        <p:spPr bwMode="auto">
          <a:xfrm>
            <a:off x="2624138" y="1781175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3" name="TextovéPole 21"/>
          <p:cNvSpPr txBox="1">
            <a:spLocks noChangeArrowheads="1"/>
          </p:cNvSpPr>
          <p:nvPr/>
        </p:nvSpPr>
        <p:spPr bwMode="auto">
          <a:xfrm>
            <a:off x="2625725" y="2182813"/>
            <a:ext cx="300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4" name="TextovéPole 22"/>
          <p:cNvSpPr txBox="1">
            <a:spLocks noChangeArrowheads="1"/>
          </p:cNvSpPr>
          <p:nvPr/>
        </p:nvSpPr>
        <p:spPr bwMode="auto">
          <a:xfrm>
            <a:off x="2625725" y="2530475"/>
            <a:ext cx="300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5" name="TextovéPole 23"/>
          <p:cNvSpPr txBox="1">
            <a:spLocks noChangeArrowheads="1"/>
          </p:cNvSpPr>
          <p:nvPr/>
        </p:nvSpPr>
        <p:spPr bwMode="auto">
          <a:xfrm>
            <a:off x="2636838" y="2860675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6" name="TextovéPole 24"/>
          <p:cNvSpPr txBox="1">
            <a:spLocks noChangeArrowheads="1"/>
          </p:cNvSpPr>
          <p:nvPr/>
        </p:nvSpPr>
        <p:spPr bwMode="auto">
          <a:xfrm>
            <a:off x="2649538" y="32559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7" name="TextovéPole 25"/>
          <p:cNvSpPr txBox="1">
            <a:spLocks noChangeArrowheads="1"/>
          </p:cNvSpPr>
          <p:nvPr/>
        </p:nvSpPr>
        <p:spPr bwMode="auto">
          <a:xfrm>
            <a:off x="2665413" y="3670300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8" name="TextovéPole 26"/>
          <p:cNvSpPr txBox="1">
            <a:spLocks noChangeArrowheads="1"/>
          </p:cNvSpPr>
          <p:nvPr/>
        </p:nvSpPr>
        <p:spPr bwMode="auto">
          <a:xfrm>
            <a:off x="2649538" y="4016375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899" name="TextovéPole 27"/>
          <p:cNvSpPr txBox="1">
            <a:spLocks noChangeArrowheads="1"/>
          </p:cNvSpPr>
          <p:nvPr/>
        </p:nvSpPr>
        <p:spPr bwMode="auto">
          <a:xfrm>
            <a:off x="2659063" y="4481513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900" name="TextovéPole 28"/>
          <p:cNvSpPr txBox="1">
            <a:spLocks noChangeArrowheads="1"/>
          </p:cNvSpPr>
          <p:nvPr/>
        </p:nvSpPr>
        <p:spPr bwMode="auto">
          <a:xfrm>
            <a:off x="2681288" y="4802188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901" name="TextovéPole 29"/>
          <p:cNvSpPr txBox="1">
            <a:spLocks noChangeArrowheads="1"/>
          </p:cNvSpPr>
          <p:nvPr/>
        </p:nvSpPr>
        <p:spPr bwMode="auto">
          <a:xfrm>
            <a:off x="2684463" y="5227638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79902" name="TextovéPole 3"/>
          <p:cNvSpPr txBox="1">
            <a:spLocks noChangeArrowheads="1"/>
          </p:cNvSpPr>
          <p:nvPr/>
        </p:nvSpPr>
        <p:spPr bwMode="auto">
          <a:xfrm>
            <a:off x="7199313" y="30321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03" name="TextovéPole 31"/>
          <p:cNvSpPr txBox="1">
            <a:spLocks noChangeArrowheads="1"/>
          </p:cNvSpPr>
          <p:nvPr/>
        </p:nvSpPr>
        <p:spPr bwMode="auto">
          <a:xfrm>
            <a:off x="7499350" y="668338"/>
            <a:ext cx="300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04" name="TextovéPole 32"/>
          <p:cNvSpPr txBox="1">
            <a:spLocks noChangeArrowheads="1"/>
          </p:cNvSpPr>
          <p:nvPr/>
        </p:nvSpPr>
        <p:spPr bwMode="auto">
          <a:xfrm>
            <a:off x="6808788" y="10842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05" name="TextovéPole 33"/>
          <p:cNvSpPr txBox="1">
            <a:spLocks noChangeArrowheads="1"/>
          </p:cNvSpPr>
          <p:nvPr/>
        </p:nvSpPr>
        <p:spPr bwMode="auto">
          <a:xfrm>
            <a:off x="7313613" y="1392238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06" name="TextovéPole 34"/>
          <p:cNvSpPr txBox="1">
            <a:spLocks noChangeArrowheads="1"/>
          </p:cNvSpPr>
          <p:nvPr/>
        </p:nvSpPr>
        <p:spPr bwMode="auto">
          <a:xfrm>
            <a:off x="8301038" y="1790700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07" name="TextovéPole 35"/>
          <p:cNvSpPr txBox="1">
            <a:spLocks noChangeArrowheads="1"/>
          </p:cNvSpPr>
          <p:nvPr/>
        </p:nvSpPr>
        <p:spPr bwMode="auto">
          <a:xfrm>
            <a:off x="7164388" y="213201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08" name="TextovéPole 36"/>
          <p:cNvSpPr txBox="1">
            <a:spLocks noChangeArrowheads="1"/>
          </p:cNvSpPr>
          <p:nvPr/>
        </p:nvSpPr>
        <p:spPr bwMode="auto">
          <a:xfrm>
            <a:off x="6802438" y="2505075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09" name="TextovéPole 37"/>
          <p:cNvSpPr txBox="1">
            <a:spLocks noChangeArrowheads="1"/>
          </p:cNvSpPr>
          <p:nvPr/>
        </p:nvSpPr>
        <p:spPr bwMode="auto">
          <a:xfrm>
            <a:off x="6835775" y="2921000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10" name="TextovéPole 38"/>
          <p:cNvSpPr txBox="1">
            <a:spLocks noChangeArrowheads="1"/>
          </p:cNvSpPr>
          <p:nvPr/>
        </p:nvSpPr>
        <p:spPr bwMode="auto">
          <a:xfrm>
            <a:off x="7181850" y="3271838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11" name="TextovéPole 39"/>
          <p:cNvSpPr txBox="1">
            <a:spLocks noChangeArrowheads="1"/>
          </p:cNvSpPr>
          <p:nvPr/>
        </p:nvSpPr>
        <p:spPr bwMode="auto">
          <a:xfrm>
            <a:off x="6561138" y="3654425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12" name="TextovéPole 40"/>
          <p:cNvSpPr txBox="1">
            <a:spLocks noChangeArrowheads="1"/>
          </p:cNvSpPr>
          <p:nvPr/>
        </p:nvSpPr>
        <p:spPr bwMode="auto">
          <a:xfrm>
            <a:off x="6945313" y="3990975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13" name="TextovéPole 41"/>
          <p:cNvSpPr txBox="1">
            <a:spLocks noChangeArrowheads="1"/>
          </p:cNvSpPr>
          <p:nvPr/>
        </p:nvSpPr>
        <p:spPr bwMode="auto">
          <a:xfrm>
            <a:off x="6837363" y="44370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14" name="TextovéPole 42"/>
          <p:cNvSpPr txBox="1">
            <a:spLocks noChangeArrowheads="1"/>
          </p:cNvSpPr>
          <p:nvPr/>
        </p:nvSpPr>
        <p:spPr bwMode="auto">
          <a:xfrm>
            <a:off x="7199313" y="4827588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79915" name="TextovéPole 43"/>
          <p:cNvSpPr txBox="1">
            <a:spLocks noChangeArrowheads="1"/>
          </p:cNvSpPr>
          <p:nvPr/>
        </p:nvSpPr>
        <p:spPr bwMode="auto">
          <a:xfrm>
            <a:off x="6837363" y="5222875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ovéPole 4"/>
          <p:cNvSpPr txBox="1">
            <a:spLocks noChangeArrowheads="1"/>
          </p:cNvSpPr>
          <p:nvPr/>
        </p:nvSpPr>
        <p:spPr bwMode="auto">
          <a:xfrm>
            <a:off x="2736850" y="187325"/>
            <a:ext cx="91233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OpenClipart-Vectors. Pixabay.com: [online]. [cit. 2021-11-13]. Dostupný pod licencí Public Domain na WWW: &lt;https://pixabay.com/vectors/axe-chopper-man-tool-weapon-work-2027578/&gt;.</a:t>
            </a:r>
            <a:endParaRPr lang="cs-CZ" altLang="cs-CZ"/>
          </a:p>
        </p:txBody>
      </p:sp>
      <p:sp>
        <p:nvSpPr>
          <p:cNvPr id="80899" name="TextovéPole 6"/>
          <p:cNvSpPr txBox="1">
            <a:spLocks noChangeArrowheads="1"/>
          </p:cNvSpPr>
          <p:nvPr/>
        </p:nvSpPr>
        <p:spPr bwMode="auto">
          <a:xfrm>
            <a:off x="2736850" y="835025"/>
            <a:ext cx="60944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https://www.clker.com/clipart-end-table-1.html</a:t>
            </a:r>
          </a:p>
        </p:txBody>
      </p:sp>
      <p:sp>
        <p:nvSpPr>
          <p:cNvPr id="80900" name="TextovéPole 8"/>
          <p:cNvSpPr txBox="1">
            <a:spLocks noChangeArrowheads="1"/>
          </p:cNvSpPr>
          <p:nvPr/>
        </p:nvSpPr>
        <p:spPr bwMode="auto">
          <a:xfrm>
            <a:off x="2736850" y="1204913"/>
            <a:ext cx="60944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https://www.clker.com/clipart-13594.html</a:t>
            </a:r>
          </a:p>
        </p:txBody>
      </p:sp>
      <p:sp>
        <p:nvSpPr>
          <p:cNvPr id="80901" name="TextovéPole 10"/>
          <p:cNvSpPr txBox="1">
            <a:spLocks noChangeArrowheads="1"/>
          </p:cNvSpPr>
          <p:nvPr/>
        </p:nvSpPr>
        <p:spPr bwMode="auto">
          <a:xfrm>
            <a:off x="2736850" y="1574800"/>
            <a:ext cx="85010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LillyCantabile. Pixabay.com: [online]. [cit. 2021-11-13]. Dostupný pod licencí Public Domain na WWW: &lt;https://pixabay.com/illustrations/forklift-forklift-truck-warehouse-3404863/&gt;.</a:t>
            </a:r>
            <a:endParaRPr lang="cs-CZ" altLang="cs-CZ"/>
          </a:p>
        </p:txBody>
      </p:sp>
      <p:sp>
        <p:nvSpPr>
          <p:cNvPr id="80902" name="TextovéPole 12"/>
          <p:cNvSpPr txBox="1">
            <a:spLocks noChangeArrowheads="1"/>
          </p:cNvSpPr>
          <p:nvPr/>
        </p:nvSpPr>
        <p:spPr bwMode="auto">
          <a:xfrm>
            <a:off x="2736850" y="2130425"/>
            <a:ext cx="609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https://www.clker.com/clipart-purple-cyclist-icon.html</a:t>
            </a:r>
          </a:p>
        </p:txBody>
      </p:sp>
      <p:sp>
        <p:nvSpPr>
          <p:cNvPr id="80903" name="TextovéPole 14"/>
          <p:cNvSpPr txBox="1">
            <a:spLocks noChangeArrowheads="1"/>
          </p:cNvSpPr>
          <p:nvPr/>
        </p:nvSpPr>
        <p:spPr bwMode="auto">
          <a:xfrm>
            <a:off x="2698750" y="2428875"/>
            <a:ext cx="60944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https://www.clker.com/clipart-2401.html</a:t>
            </a:r>
          </a:p>
        </p:txBody>
      </p:sp>
      <p:sp>
        <p:nvSpPr>
          <p:cNvPr id="80904" name="TextovéPole 8"/>
          <p:cNvSpPr txBox="1">
            <a:spLocks noChangeArrowheads="1"/>
          </p:cNvSpPr>
          <p:nvPr/>
        </p:nvSpPr>
        <p:spPr bwMode="auto">
          <a:xfrm>
            <a:off x="2736850" y="2870200"/>
            <a:ext cx="60928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https://www.clker.com/clipart-6888.html</a:t>
            </a:r>
          </a:p>
        </p:txBody>
      </p:sp>
      <p:sp>
        <p:nvSpPr>
          <p:cNvPr id="80905" name="TextovéPole 12"/>
          <p:cNvSpPr txBox="1">
            <a:spLocks noChangeArrowheads="1"/>
          </p:cNvSpPr>
          <p:nvPr/>
        </p:nvSpPr>
        <p:spPr bwMode="auto">
          <a:xfrm>
            <a:off x="2698750" y="3589338"/>
            <a:ext cx="81010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janjf93. Pixabay.com: [online]. [cit. 2021-11-14]. Dostupný pod licencí Public Domain na WWW: &lt;https://pixabay.com/vectors/atom-atoms-core-nucleotide-proton-1698546/&gt;.</a:t>
            </a:r>
            <a:endParaRPr lang="cs-CZ" altLang="cs-CZ"/>
          </a:p>
        </p:txBody>
      </p:sp>
      <p:sp>
        <p:nvSpPr>
          <p:cNvPr id="80906" name="TextovéPole 10"/>
          <p:cNvSpPr txBox="1">
            <a:spLocks noChangeArrowheads="1"/>
          </p:cNvSpPr>
          <p:nvPr/>
        </p:nvSpPr>
        <p:spPr bwMode="auto">
          <a:xfrm>
            <a:off x="2733675" y="3221038"/>
            <a:ext cx="609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https://www.clker.com/clipart-12197.html</a:t>
            </a:r>
          </a:p>
        </p:txBody>
      </p:sp>
      <p:sp>
        <p:nvSpPr>
          <p:cNvPr id="80907" name="TextovéPole 13"/>
          <p:cNvSpPr txBox="1">
            <a:spLocks noChangeArrowheads="1"/>
          </p:cNvSpPr>
          <p:nvPr/>
        </p:nvSpPr>
        <p:spPr bwMode="auto">
          <a:xfrm>
            <a:off x="2697163" y="4191000"/>
            <a:ext cx="87645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16850449. Pixabay.com: [online]. [cit. 2021-11-15]. Dostupný pod licencí Public Domain na WWW: &lt;https://pixabay.com/photos/dewalt-cordless-screwdriver-drill-5318773/&gt;.</a:t>
            </a:r>
            <a:endParaRPr lang="cs-CZ" altLang="cs-CZ"/>
          </a:p>
        </p:txBody>
      </p:sp>
      <p:sp>
        <p:nvSpPr>
          <p:cNvPr id="80908" name="TextovéPole 15"/>
          <p:cNvSpPr txBox="1">
            <a:spLocks noChangeArrowheads="1"/>
          </p:cNvSpPr>
          <p:nvPr/>
        </p:nvSpPr>
        <p:spPr bwMode="auto">
          <a:xfrm>
            <a:off x="2697163" y="4822825"/>
            <a:ext cx="91233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Odwarific. Pixabay.com: [online]. [cit. 2021-11-15]. Dostupný pod licencí Public Domain na WWW: &lt;https://pixabay.com/photos/angle-grinder-work-sparks-skill-429757/&gt;.</a:t>
            </a:r>
            <a:endParaRPr lang="cs-CZ" altLang="cs-CZ"/>
          </a:p>
        </p:txBody>
      </p:sp>
      <p:sp>
        <p:nvSpPr>
          <p:cNvPr id="80909" name="TextovéPole 17"/>
          <p:cNvSpPr txBox="1">
            <a:spLocks noChangeArrowheads="1"/>
          </p:cNvSpPr>
          <p:nvPr/>
        </p:nvSpPr>
        <p:spPr bwMode="auto">
          <a:xfrm>
            <a:off x="2697163" y="5541963"/>
            <a:ext cx="86550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elvina1332. Pixabay.com: [online]. [cit. 2021-11-15]. Dostupný pod licencí Public Domain na WWW: &lt;https://pixabay.com/photos/rocket-land-diver-comet-sky-space-4508852/&gt;.</a:t>
            </a:r>
            <a:endParaRPr lang="cs-CZ" altLang="cs-CZ"/>
          </a:p>
        </p:txBody>
      </p:sp>
      <p:sp>
        <p:nvSpPr>
          <p:cNvPr id="80910" name="TextovéPole 1"/>
          <p:cNvSpPr txBox="1">
            <a:spLocks noChangeArrowheads="1"/>
          </p:cNvSpPr>
          <p:nvPr/>
        </p:nvSpPr>
        <p:spPr bwMode="auto">
          <a:xfrm>
            <a:off x="2546350" y="8175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0911" name="TextovéPole 14"/>
          <p:cNvSpPr txBox="1">
            <a:spLocks noChangeArrowheads="1"/>
          </p:cNvSpPr>
          <p:nvPr/>
        </p:nvSpPr>
        <p:spPr bwMode="auto">
          <a:xfrm>
            <a:off x="2546350" y="2122488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0912" name="TextovéPole 15"/>
          <p:cNvSpPr txBox="1">
            <a:spLocks noChangeArrowheads="1"/>
          </p:cNvSpPr>
          <p:nvPr/>
        </p:nvSpPr>
        <p:spPr bwMode="auto">
          <a:xfrm>
            <a:off x="2528888" y="24431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0913" name="TextovéPole 16"/>
          <p:cNvSpPr txBox="1">
            <a:spLocks noChangeArrowheads="1"/>
          </p:cNvSpPr>
          <p:nvPr/>
        </p:nvSpPr>
        <p:spPr bwMode="auto">
          <a:xfrm>
            <a:off x="2546350" y="2836863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0914" name="TextovéPole 17"/>
          <p:cNvSpPr txBox="1">
            <a:spLocks noChangeArrowheads="1"/>
          </p:cNvSpPr>
          <p:nvPr/>
        </p:nvSpPr>
        <p:spPr bwMode="auto">
          <a:xfrm>
            <a:off x="2565400" y="3194050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0915" name="TextovéPole 18"/>
          <p:cNvSpPr txBox="1">
            <a:spLocks noChangeArrowheads="1"/>
          </p:cNvSpPr>
          <p:nvPr/>
        </p:nvSpPr>
        <p:spPr bwMode="auto">
          <a:xfrm>
            <a:off x="2565400" y="11985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0916" name="TextovéPole 2"/>
          <p:cNvSpPr txBox="1">
            <a:spLocks noChangeArrowheads="1"/>
          </p:cNvSpPr>
          <p:nvPr/>
        </p:nvSpPr>
        <p:spPr bwMode="auto">
          <a:xfrm>
            <a:off x="6724650" y="3221038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0917" name="TextovéPole 20"/>
          <p:cNvSpPr txBox="1">
            <a:spLocks noChangeArrowheads="1"/>
          </p:cNvSpPr>
          <p:nvPr/>
        </p:nvSpPr>
        <p:spPr bwMode="auto">
          <a:xfrm>
            <a:off x="6604000" y="2844800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0918" name="TextovéPole 21"/>
          <p:cNvSpPr txBox="1">
            <a:spLocks noChangeArrowheads="1"/>
          </p:cNvSpPr>
          <p:nvPr/>
        </p:nvSpPr>
        <p:spPr bwMode="auto">
          <a:xfrm>
            <a:off x="6602413" y="24431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0919" name="TextovéPole 22"/>
          <p:cNvSpPr txBox="1">
            <a:spLocks noChangeArrowheads="1"/>
          </p:cNvSpPr>
          <p:nvPr/>
        </p:nvSpPr>
        <p:spPr bwMode="auto">
          <a:xfrm>
            <a:off x="7851775" y="2144713"/>
            <a:ext cx="300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0920" name="TextovéPole 23"/>
          <p:cNvSpPr txBox="1">
            <a:spLocks noChangeArrowheads="1"/>
          </p:cNvSpPr>
          <p:nvPr/>
        </p:nvSpPr>
        <p:spPr bwMode="auto">
          <a:xfrm>
            <a:off x="6751638" y="1204913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0921" name="TextovéPole 24"/>
          <p:cNvSpPr txBox="1">
            <a:spLocks noChangeArrowheads="1"/>
          </p:cNvSpPr>
          <p:nvPr/>
        </p:nvSpPr>
        <p:spPr bwMode="auto">
          <a:xfrm>
            <a:off x="7259638" y="833438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ovéPole 2"/>
          <p:cNvSpPr txBox="1">
            <a:spLocks noChangeArrowheads="1"/>
          </p:cNvSpPr>
          <p:nvPr/>
        </p:nvSpPr>
        <p:spPr bwMode="auto">
          <a:xfrm>
            <a:off x="2336800" y="171450"/>
            <a:ext cx="9374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renatalferro. Pixabay.com: [online]. [cit. 2021-11-15]. Dostupný pod licencí Public Domain na WWW: &lt;https://pixabay.com/photos/dentist-kid-dental-care-dentist-1437430/&gt;.</a:t>
            </a:r>
            <a:endParaRPr lang="cs-CZ" altLang="cs-CZ"/>
          </a:p>
        </p:txBody>
      </p:sp>
      <p:sp>
        <p:nvSpPr>
          <p:cNvPr id="81923" name="TextovéPole 3"/>
          <p:cNvSpPr txBox="1">
            <a:spLocks noChangeArrowheads="1"/>
          </p:cNvSpPr>
          <p:nvPr/>
        </p:nvSpPr>
        <p:spPr bwMode="auto">
          <a:xfrm>
            <a:off x="2428875" y="817563"/>
            <a:ext cx="609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https://www.clker.com/clipart-26902.html</a:t>
            </a:r>
          </a:p>
        </p:txBody>
      </p:sp>
      <p:sp>
        <p:nvSpPr>
          <p:cNvPr id="81924" name="TextovéPole 4"/>
          <p:cNvSpPr txBox="1">
            <a:spLocks noChangeArrowheads="1"/>
          </p:cNvSpPr>
          <p:nvPr/>
        </p:nvSpPr>
        <p:spPr bwMode="auto">
          <a:xfrm>
            <a:off x="2428875" y="1187450"/>
            <a:ext cx="60944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https://www.clker.com/clipart-swimming-pool.html</a:t>
            </a:r>
          </a:p>
        </p:txBody>
      </p:sp>
      <p:sp>
        <p:nvSpPr>
          <p:cNvPr id="81925" name="TextovéPole 6"/>
          <p:cNvSpPr txBox="1">
            <a:spLocks noChangeArrowheads="1"/>
          </p:cNvSpPr>
          <p:nvPr/>
        </p:nvSpPr>
        <p:spPr bwMode="auto">
          <a:xfrm>
            <a:off x="2427288" y="1557338"/>
            <a:ext cx="6096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https://www.clker.com/clipart-beachfront.html</a:t>
            </a:r>
          </a:p>
        </p:txBody>
      </p:sp>
      <p:sp>
        <p:nvSpPr>
          <p:cNvPr id="81926" name="TextovéPole 8"/>
          <p:cNvSpPr txBox="1">
            <a:spLocks noChangeArrowheads="1"/>
          </p:cNvSpPr>
          <p:nvPr/>
        </p:nvSpPr>
        <p:spPr bwMode="auto">
          <a:xfrm>
            <a:off x="2427288" y="1925638"/>
            <a:ext cx="609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https://www.clker.com/clipart-2427.html</a:t>
            </a:r>
          </a:p>
        </p:txBody>
      </p:sp>
      <p:sp>
        <p:nvSpPr>
          <p:cNvPr id="81927" name="TextovéPole 7"/>
          <p:cNvSpPr txBox="1">
            <a:spLocks noChangeArrowheads="1"/>
          </p:cNvSpPr>
          <p:nvPr/>
        </p:nvSpPr>
        <p:spPr bwMode="auto">
          <a:xfrm>
            <a:off x="2427288" y="2293938"/>
            <a:ext cx="9540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cs-CZ">
                <a:solidFill>
                  <a:srgbClr val="212529"/>
                </a:solidFill>
                <a:latin typeface="Roboto Condensed" pitchFamily="2" charset="0"/>
              </a:rPr>
              <a:t>Gordon. flickr.com: </a:t>
            </a:r>
            <a:r>
              <a:rPr lang="en-US" altLang="cs-CZ" i="1">
                <a:solidFill>
                  <a:srgbClr val="212529"/>
                </a:solidFill>
                <a:latin typeface="Roboto Condensed" pitchFamily="2" charset="0"/>
              </a:rPr>
              <a:t>Chloe and Swim Instructor 1</a:t>
            </a:r>
            <a:r>
              <a:rPr lang="en-US" altLang="cs-CZ">
                <a:solidFill>
                  <a:srgbClr val="212529"/>
                </a:solidFill>
                <a:latin typeface="Roboto Condensed" pitchFamily="2" charset="0"/>
              </a:rPr>
              <a:t> [online]. 2011-07-11 [cit. 2021-11-17]. Dostupný pod licencí </a:t>
            </a:r>
            <a:r>
              <a:rPr lang="en-US" altLang="cs-CZ">
                <a:solidFill>
                  <a:srgbClr val="29ABE5"/>
                </a:solidFill>
                <a:latin typeface="Roboto Condensed" pitchFamily="2" charset="0"/>
                <a:hlinkClick r:id="rId2"/>
              </a:rPr>
              <a:t>CC-BY-SA</a:t>
            </a:r>
            <a:r>
              <a:rPr lang="en-US" altLang="cs-CZ">
                <a:solidFill>
                  <a:srgbClr val="212529"/>
                </a:solidFill>
                <a:latin typeface="Roboto Condensed" pitchFamily="2" charset="0"/>
              </a:rPr>
              <a:t> na WWW: &lt;https://www.flickr.com/photos/monkeymashbutton/5925391021/&gt;.</a:t>
            </a:r>
            <a:endParaRPr lang="cs-CZ" altLang="cs-CZ"/>
          </a:p>
        </p:txBody>
      </p:sp>
      <p:sp>
        <p:nvSpPr>
          <p:cNvPr id="81928" name="TextovéPole 9"/>
          <p:cNvSpPr txBox="1">
            <a:spLocks noChangeArrowheads="1"/>
          </p:cNvSpPr>
          <p:nvPr/>
        </p:nvSpPr>
        <p:spPr bwMode="auto">
          <a:xfrm>
            <a:off x="2425700" y="2940050"/>
            <a:ext cx="60975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https://www.clker.com/clipart-2436.html</a:t>
            </a:r>
          </a:p>
        </p:txBody>
      </p:sp>
      <p:sp>
        <p:nvSpPr>
          <p:cNvPr id="81929" name="TextovéPole 9"/>
          <p:cNvSpPr txBox="1">
            <a:spLocks noChangeArrowheads="1"/>
          </p:cNvSpPr>
          <p:nvPr/>
        </p:nvSpPr>
        <p:spPr bwMode="auto">
          <a:xfrm>
            <a:off x="2427288" y="3306763"/>
            <a:ext cx="6096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https://www.clker.com/clipart-gnlandscape.html</a:t>
            </a:r>
          </a:p>
        </p:txBody>
      </p:sp>
      <p:sp>
        <p:nvSpPr>
          <p:cNvPr id="81930" name="TextovéPole 10"/>
          <p:cNvSpPr txBox="1">
            <a:spLocks noChangeArrowheads="1"/>
          </p:cNvSpPr>
          <p:nvPr/>
        </p:nvSpPr>
        <p:spPr bwMode="auto">
          <a:xfrm>
            <a:off x="2428875" y="3676650"/>
            <a:ext cx="9626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A.. flickr.com: [online]. 2011-10-06 [cit. 2021-11-21]. Dostupný pod licencí </a:t>
            </a:r>
            <a:r>
              <a:rPr lang="cs-CZ" altLang="cs-CZ" u="sng">
                <a:solidFill>
                  <a:srgbClr val="0056B3"/>
                </a:solidFill>
                <a:latin typeface="Roboto Condensed" pitchFamily="2" charset="0"/>
                <a:hlinkClick r:id="rId2"/>
              </a:rPr>
              <a:t>CC-BY-SA</a:t>
            </a:r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 na WWW: &lt;https://www.flickr.com/photos/angela_sleeping/6215993377/&gt;.</a:t>
            </a:r>
            <a:endParaRPr lang="cs-CZ" altLang="cs-CZ"/>
          </a:p>
        </p:txBody>
      </p:sp>
      <p:sp>
        <p:nvSpPr>
          <p:cNvPr id="81931" name="TextovéPole 14"/>
          <p:cNvSpPr txBox="1">
            <a:spLocks noChangeArrowheads="1"/>
          </p:cNvSpPr>
          <p:nvPr/>
        </p:nvSpPr>
        <p:spPr bwMode="auto">
          <a:xfrm>
            <a:off x="2425700" y="4322763"/>
            <a:ext cx="92852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NILSSON, Susanne. flickr.com: </a:t>
            </a:r>
            <a:r>
              <a:rPr lang="cs-CZ" altLang="cs-CZ" i="1">
                <a:solidFill>
                  <a:srgbClr val="212529"/>
                </a:solidFill>
                <a:latin typeface="Roboto Condensed" pitchFamily="2" charset="0"/>
              </a:rPr>
              <a:t>Frost</a:t>
            </a:r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 [online]. 2016-02-04 [cit. 2021-11-21]. Dostupný pod licencí </a:t>
            </a:r>
            <a:r>
              <a:rPr lang="cs-CZ" altLang="cs-CZ" u="sng">
                <a:solidFill>
                  <a:srgbClr val="0056B3"/>
                </a:solidFill>
                <a:latin typeface="Roboto Condensed" pitchFamily="2" charset="0"/>
                <a:hlinkClick r:id="rId2"/>
              </a:rPr>
              <a:t>CC-BY-SA</a:t>
            </a:r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 na WWW: &lt;https://www.flickr.com/photos/infomastern/24712616061/&gt;.</a:t>
            </a:r>
            <a:endParaRPr lang="cs-CZ" altLang="cs-CZ"/>
          </a:p>
        </p:txBody>
      </p:sp>
      <p:sp>
        <p:nvSpPr>
          <p:cNvPr id="81932" name="TextovéPole 16"/>
          <p:cNvSpPr txBox="1">
            <a:spLocks noChangeArrowheads="1"/>
          </p:cNvSpPr>
          <p:nvPr/>
        </p:nvSpPr>
        <p:spPr bwMode="auto">
          <a:xfrm>
            <a:off x="2425700" y="5014913"/>
            <a:ext cx="9175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Daw8ID. Pixabay.com: [online]. [cit. 2021-11-21]. Dostupný pod licencí Public Domain na WWW: &lt;https://pixabay.com/photos/dew-leaves-grass-drop-drops-1718546/&gt;.</a:t>
            </a:r>
            <a:endParaRPr lang="cs-CZ" altLang="cs-CZ"/>
          </a:p>
        </p:txBody>
      </p:sp>
      <p:sp>
        <p:nvSpPr>
          <p:cNvPr id="81933" name="TextovéPole 13"/>
          <p:cNvSpPr txBox="1">
            <a:spLocks noChangeArrowheads="1"/>
          </p:cNvSpPr>
          <p:nvPr/>
        </p:nvSpPr>
        <p:spPr bwMode="auto">
          <a:xfrm>
            <a:off x="2519363" y="5707063"/>
            <a:ext cx="8988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/>
              <a:t>https://commons.wikimedia.org/wiki/File:Reihenmotor_Vier_Zylinder_1-2-4-3.gi</a:t>
            </a:r>
          </a:p>
        </p:txBody>
      </p:sp>
      <p:sp>
        <p:nvSpPr>
          <p:cNvPr id="81934" name="TextovéPole 1"/>
          <p:cNvSpPr txBox="1">
            <a:spLocks noChangeArrowheads="1"/>
          </p:cNvSpPr>
          <p:nvPr/>
        </p:nvSpPr>
        <p:spPr bwMode="auto">
          <a:xfrm>
            <a:off x="2282825" y="819150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1935" name="TextovéPole 14"/>
          <p:cNvSpPr txBox="1">
            <a:spLocks noChangeArrowheads="1"/>
          </p:cNvSpPr>
          <p:nvPr/>
        </p:nvSpPr>
        <p:spPr bwMode="auto">
          <a:xfrm>
            <a:off x="2282825" y="1182688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1936" name="TextovéPole 15"/>
          <p:cNvSpPr txBox="1">
            <a:spLocks noChangeArrowheads="1"/>
          </p:cNvSpPr>
          <p:nvPr/>
        </p:nvSpPr>
        <p:spPr bwMode="auto">
          <a:xfrm>
            <a:off x="2282825" y="1546225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1937" name="TextovéPole 16"/>
          <p:cNvSpPr txBox="1">
            <a:spLocks noChangeArrowheads="1"/>
          </p:cNvSpPr>
          <p:nvPr/>
        </p:nvSpPr>
        <p:spPr bwMode="auto">
          <a:xfrm>
            <a:off x="2276475" y="1922463"/>
            <a:ext cx="3000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1938" name="TextovéPole 17"/>
          <p:cNvSpPr txBox="1">
            <a:spLocks noChangeArrowheads="1"/>
          </p:cNvSpPr>
          <p:nvPr/>
        </p:nvSpPr>
        <p:spPr bwMode="auto">
          <a:xfrm>
            <a:off x="2219325" y="2952750"/>
            <a:ext cx="300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1939" name="TextovéPole 18"/>
          <p:cNvSpPr txBox="1">
            <a:spLocks noChangeArrowheads="1"/>
          </p:cNvSpPr>
          <p:nvPr/>
        </p:nvSpPr>
        <p:spPr bwMode="auto">
          <a:xfrm>
            <a:off x="2252663" y="3284538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1940" name="TextovéPole 19"/>
          <p:cNvSpPr txBox="1">
            <a:spLocks noChangeArrowheads="1"/>
          </p:cNvSpPr>
          <p:nvPr/>
        </p:nvSpPr>
        <p:spPr bwMode="auto">
          <a:xfrm>
            <a:off x="2274888" y="5707063"/>
            <a:ext cx="301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&lt;</a:t>
            </a:r>
          </a:p>
        </p:txBody>
      </p:sp>
      <p:sp>
        <p:nvSpPr>
          <p:cNvPr id="81941" name="TextovéPole 2"/>
          <p:cNvSpPr txBox="1">
            <a:spLocks noChangeArrowheads="1"/>
          </p:cNvSpPr>
          <p:nvPr/>
        </p:nvSpPr>
        <p:spPr bwMode="auto">
          <a:xfrm>
            <a:off x="7289800" y="1209675"/>
            <a:ext cx="300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1942" name="TextovéPole 21"/>
          <p:cNvSpPr txBox="1">
            <a:spLocks noChangeArrowheads="1"/>
          </p:cNvSpPr>
          <p:nvPr/>
        </p:nvSpPr>
        <p:spPr bwMode="auto">
          <a:xfrm>
            <a:off x="6862763" y="157162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1943" name="TextovéPole 22"/>
          <p:cNvSpPr txBox="1">
            <a:spLocks noChangeArrowheads="1"/>
          </p:cNvSpPr>
          <p:nvPr/>
        </p:nvSpPr>
        <p:spPr bwMode="auto">
          <a:xfrm>
            <a:off x="6307138" y="19224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1944" name="TextovéPole 23"/>
          <p:cNvSpPr txBox="1">
            <a:spLocks noChangeArrowheads="1"/>
          </p:cNvSpPr>
          <p:nvPr/>
        </p:nvSpPr>
        <p:spPr bwMode="auto">
          <a:xfrm>
            <a:off x="6307138" y="2914650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1945" name="TextovéPole 24"/>
          <p:cNvSpPr txBox="1">
            <a:spLocks noChangeArrowheads="1"/>
          </p:cNvSpPr>
          <p:nvPr/>
        </p:nvSpPr>
        <p:spPr bwMode="auto">
          <a:xfrm>
            <a:off x="6989763" y="3292475"/>
            <a:ext cx="3000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1946" name="TextovéPole 25"/>
          <p:cNvSpPr txBox="1">
            <a:spLocks noChangeArrowheads="1"/>
          </p:cNvSpPr>
          <p:nvPr/>
        </p:nvSpPr>
        <p:spPr bwMode="auto">
          <a:xfrm>
            <a:off x="10110788" y="5719763"/>
            <a:ext cx="3000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  <p:sp>
        <p:nvSpPr>
          <p:cNvPr id="81947" name="TextovéPole 26"/>
          <p:cNvSpPr txBox="1">
            <a:spLocks noChangeArrowheads="1"/>
          </p:cNvSpPr>
          <p:nvPr/>
        </p:nvSpPr>
        <p:spPr bwMode="auto">
          <a:xfrm>
            <a:off x="6457950" y="754063"/>
            <a:ext cx="300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ovéPole 2"/>
          <p:cNvSpPr txBox="1">
            <a:spLocks noChangeArrowheads="1"/>
          </p:cNvSpPr>
          <p:nvPr/>
        </p:nvSpPr>
        <p:spPr bwMode="auto">
          <a:xfrm>
            <a:off x="1985963" y="522288"/>
            <a:ext cx="97726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HansLinde. Pixabay.com: [online]. [cit. 2021-11-23]. Dostupný pod licencí Public Domain na WWW: &lt;https://pixabay.com/photos/model-motorcycle-models-small-4755701/&gt;.</a:t>
            </a:r>
            <a:endParaRPr lang="cs-CZ" altLang="cs-CZ"/>
          </a:p>
        </p:txBody>
      </p:sp>
      <p:sp>
        <p:nvSpPr>
          <p:cNvPr id="82947" name="TextovéPole 4"/>
          <p:cNvSpPr txBox="1">
            <a:spLocks noChangeArrowheads="1"/>
          </p:cNvSpPr>
          <p:nvPr/>
        </p:nvSpPr>
        <p:spPr bwMode="auto">
          <a:xfrm>
            <a:off x="1985963" y="1168400"/>
            <a:ext cx="99568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ACQUE, Charles. Wikimedia.org: </a:t>
            </a:r>
            <a:r>
              <a:rPr lang="cs-CZ" altLang="cs-CZ" i="1">
                <a:solidFill>
                  <a:srgbClr val="212529"/>
                </a:solidFill>
                <a:latin typeface="Roboto Condensed" pitchFamily="2" charset="0"/>
              </a:rPr>
              <a:t>Mowerslabel QS:Len,"Mowers" </a:t>
            </a:r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[online]. 2020-12-11 [cit. 2021-11-23]. Dostupný pod licencí Public domain na WWW: &lt;https://commons.wikimedia.org/wiki/File:Charles_%C3%89mile_Jacque_(1813-1894)_-_Mowers_-_B.M.735_-_Bowes_Museum.jpg&gt;.</a:t>
            </a:r>
            <a:endParaRPr lang="cs-CZ" altLang="cs-CZ"/>
          </a:p>
        </p:txBody>
      </p:sp>
      <p:sp>
        <p:nvSpPr>
          <p:cNvPr id="82948" name="TextovéPole 6"/>
          <p:cNvSpPr txBox="1">
            <a:spLocks noChangeArrowheads="1"/>
          </p:cNvSpPr>
          <p:nvPr/>
        </p:nvSpPr>
        <p:spPr bwMode="auto">
          <a:xfrm>
            <a:off x="2058988" y="2306638"/>
            <a:ext cx="87106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212529"/>
                </a:solidFill>
                <a:latin typeface="Roboto Condensed" pitchFamily="2" charset="0"/>
              </a:rPr>
              <a:t>anaterate. Pixabay.com: [online]. [cit. 2021-11-23]. Dostupný pod licencí Public Domain na WWW: &lt;https://pixabay.com/photos/sheep-herd-pfrech-flock-of-sheep-2859011/&gt;.</a:t>
            </a:r>
            <a:endParaRPr lang="cs-CZ" altLang="cs-CZ"/>
          </a:p>
        </p:txBody>
      </p:sp>
      <p:sp>
        <p:nvSpPr>
          <p:cNvPr id="82949" name="TextovéPole 8"/>
          <p:cNvSpPr txBox="1">
            <a:spLocks noChangeArrowheads="1"/>
          </p:cNvSpPr>
          <p:nvPr/>
        </p:nvSpPr>
        <p:spPr bwMode="auto">
          <a:xfrm>
            <a:off x="2058988" y="2952750"/>
            <a:ext cx="98837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cs-CZ">
                <a:solidFill>
                  <a:srgbClr val="212529"/>
                </a:solidFill>
                <a:latin typeface="Roboto Condensed" pitchFamily="2" charset="0"/>
              </a:rPr>
              <a:t>RADIC, Ivan. flickr.com: </a:t>
            </a:r>
            <a:r>
              <a:rPr lang="en-US" altLang="cs-CZ" i="1">
                <a:solidFill>
                  <a:srgbClr val="212529"/>
                </a:solidFill>
                <a:latin typeface="Roboto Condensed" pitchFamily="2" charset="0"/>
              </a:rPr>
              <a:t>Close-up picture of an electric lawn mower</a:t>
            </a:r>
            <a:r>
              <a:rPr lang="en-US" altLang="cs-CZ">
                <a:solidFill>
                  <a:srgbClr val="212529"/>
                </a:solidFill>
                <a:latin typeface="Roboto Condensed" pitchFamily="2" charset="0"/>
              </a:rPr>
              <a:t> [online]. 2020-06-17 [cit. 2021-11-23]. Dostupný pod licencí </a:t>
            </a:r>
            <a:r>
              <a:rPr lang="en-US" altLang="cs-CZ">
                <a:solidFill>
                  <a:srgbClr val="29ABE5"/>
                </a:solidFill>
                <a:latin typeface="Roboto Condensed" pitchFamily="2" charset="0"/>
                <a:hlinkClick r:id="rId2"/>
              </a:rPr>
              <a:t>CC-BY</a:t>
            </a:r>
            <a:r>
              <a:rPr lang="en-US" altLang="cs-CZ">
                <a:solidFill>
                  <a:srgbClr val="212529"/>
                </a:solidFill>
                <a:latin typeface="Roboto Condensed" pitchFamily="2" charset="0"/>
              </a:rPr>
              <a:t> na WWW: &lt;https://www.flickr.com/photos/26344495@N05/50015480496/&gt;.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Hravá fyzika pro 8. ročník I</Template>
  <TotalTime>3512</TotalTime>
  <Words>4459</Words>
  <Application>Microsoft Office PowerPoint</Application>
  <PresentationFormat>Vlastní</PresentationFormat>
  <Paragraphs>1041</Paragraphs>
  <Slides>80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80</vt:i4>
      </vt:variant>
    </vt:vector>
  </HeadingPairs>
  <TitlesOfParts>
    <vt:vector size="86" baseType="lpstr">
      <vt:lpstr>Calibri</vt:lpstr>
      <vt:lpstr>Arial</vt:lpstr>
      <vt:lpstr>Calibri Light</vt:lpstr>
      <vt:lpstr>Ubuntu</vt:lpstr>
      <vt:lpstr>Roboto Condensed</vt:lpstr>
      <vt:lpstr>Motiv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  <vt:lpstr>Snímek 47</vt:lpstr>
      <vt:lpstr>Snímek 48</vt:lpstr>
      <vt:lpstr>Snímek 49</vt:lpstr>
      <vt:lpstr>Snímek 50</vt:lpstr>
      <vt:lpstr>Snímek 51</vt:lpstr>
      <vt:lpstr>Snímek 52</vt:lpstr>
      <vt:lpstr>Snímek 53</vt:lpstr>
      <vt:lpstr>Snímek 54</vt:lpstr>
      <vt:lpstr>Snímek 55</vt:lpstr>
      <vt:lpstr>Snímek 56</vt:lpstr>
      <vt:lpstr>Snímek 57</vt:lpstr>
      <vt:lpstr>Snímek 58</vt:lpstr>
      <vt:lpstr>Snímek 59</vt:lpstr>
      <vt:lpstr>Snímek 60</vt:lpstr>
      <vt:lpstr>Snímek 61</vt:lpstr>
      <vt:lpstr>Snímek 62</vt:lpstr>
      <vt:lpstr>Snímek 63</vt:lpstr>
      <vt:lpstr>Snímek 64</vt:lpstr>
      <vt:lpstr>Snímek 65</vt:lpstr>
      <vt:lpstr>Snímek 66</vt:lpstr>
      <vt:lpstr>Snímek 67</vt:lpstr>
      <vt:lpstr>Snímek 68</vt:lpstr>
      <vt:lpstr>Snímek 69</vt:lpstr>
      <vt:lpstr>Snímek 70</vt:lpstr>
      <vt:lpstr>Snímek 71</vt:lpstr>
      <vt:lpstr>Snímek 72</vt:lpstr>
      <vt:lpstr>Snímek 73</vt:lpstr>
      <vt:lpstr>Snímek 74</vt:lpstr>
      <vt:lpstr>Snímek 75</vt:lpstr>
      <vt:lpstr>Snímek 76</vt:lpstr>
      <vt:lpstr>Snímek 77</vt:lpstr>
      <vt:lpstr>Snímek 78</vt:lpstr>
      <vt:lpstr>Snímek 79</vt:lpstr>
      <vt:lpstr>Snímek 80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zhanzelin@centrum.cz</dc:creator>
  <cp:lastModifiedBy>User</cp:lastModifiedBy>
  <cp:revision>230</cp:revision>
  <dcterms:created xsi:type="dcterms:W3CDTF">2021-11-11T09:53:47Z</dcterms:created>
  <dcterms:modified xsi:type="dcterms:W3CDTF">2021-11-24T19:14:35Z</dcterms:modified>
</cp:coreProperties>
</file>