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slides/slide113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s/slide102.xml" ContentType="application/vnd.openxmlformats-officedocument.presentationml.slide+xml"/>
  <Override PartName="/ppt/slides/slide120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99.xml" ContentType="application/vnd.openxmlformats-officedocument.presentationml.slide+xml"/>
  <Override PartName="/ppt/slides/slide118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107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s/slide6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14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s/slide119.xml" ContentType="application/vnd.openxmlformats-officedocument.presentationml.slide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slides/slide108.xml" ContentType="application/vnd.openxmlformats-officedocument.presentationml.slide+xml"/>
  <Override PartName="/ppt/slides/slide117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ppt/slides/slide106.xml" ContentType="application/vnd.openxmlformats-officedocument.presentationml.slide+xml"/>
  <Override PartName="/ppt/slides/slide115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s/slide79.xml" ContentType="application/vnd.openxmlformats-officedocument.presentationml.slide+xml"/>
  <Override PartName="/ppt/slides/slide109.xml" ContentType="application/vnd.openxmlformats-officedocument.presentationml.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s/slide97.xml" ContentType="application/vnd.openxmlformats-officedocument.presentationml.slide+xml"/>
  <Override PartName="/ppt/slides/slide116.xml" ContentType="application/vnd.openxmlformats-officedocument.presentationml.slide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105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65" r:id="rId27"/>
    <p:sldId id="266" r:id="rId28"/>
    <p:sldId id="267" r:id="rId29"/>
    <p:sldId id="269" r:id="rId30"/>
    <p:sldId id="270" r:id="rId31"/>
    <p:sldId id="271" r:id="rId32"/>
    <p:sldId id="308" r:id="rId33"/>
    <p:sldId id="309" r:id="rId34"/>
    <p:sldId id="310" r:id="rId35"/>
    <p:sldId id="272" r:id="rId36"/>
    <p:sldId id="301" r:id="rId37"/>
    <p:sldId id="303" r:id="rId38"/>
    <p:sldId id="304" r:id="rId39"/>
    <p:sldId id="305" r:id="rId40"/>
    <p:sldId id="306" r:id="rId41"/>
    <p:sldId id="307" r:id="rId42"/>
    <p:sldId id="311" r:id="rId43"/>
    <p:sldId id="312" r:id="rId44"/>
    <p:sldId id="313" r:id="rId45"/>
    <p:sldId id="314" r:id="rId46"/>
    <p:sldId id="315" r:id="rId47"/>
    <p:sldId id="316" r:id="rId48"/>
    <p:sldId id="317" r:id="rId49"/>
    <p:sldId id="318" r:id="rId50"/>
    <p:sldId id="319" r:id="rId51"/>
    <p:sldId id="320" r:id="rId52"/>
    <p:sldId id="321" r:id="rId53"/>
    <p:sldId id="322" r:id="rId54"/>
    <p:sldId id="323" r:id="rId55"/>
    <p:sldId id="324" r:id="rId56"/>
    <p:sldId id="325" r:id="rId57"/>
    <p:sldId id="326" r:id="rId58"/>
    <p:sldId id="327" r:id="rId59"/>
    <p:sldId id="328" r:id="rId60"/>
    <p:sldId id="273" r:id="rId61"/>
    <p:sldId id="302" r:id="rId62"/>
    <p:sldId id="293" r:id="rId63"/>
    <p:sldId id="294" r:id="rId64"/>
    <p:sldId id="332" r:id="rId65"/>
    <p:sldId id="333" r:id="rId66"/>
    <p:sldId id="334" r:id="rId67"/>
    <p:sldId id="335" r:id="rId68"/>
    <p:sldId id="336" r:id="rId69"/>
    <p:sldId id="337" r:id="rId70"/>
    <p:sldId id="338" r:id="rId71"/>
    <p:sldId id="339" r:id="rId72"/>
    <p:sldId id="340" r:id="rId73"/>
    <p:sldId id="341" r:id="rId74"/>
    <p:sldId id="342" r:id="rId75"/>
    <p:sldId id="343" r:id="rId76"/>
    <p:sldId id="344" r:id="rId77"/>
    <p:sldId id="345" r:id="rId78"/>
    <p:sldId id="346" r:id="rId79"/>
    <p:sldId id="347" r:id="rId80"/>
    <p:sldId id="348" r:id="rId81"/>
    <p:sldId id="349" r:id="rId82"/>
    <p:sldId id="350" r:id="rId83"/>
    <p:sldId id="351" r:id="rId84"/>
    <p:sldId id="352" r:id="rId85"/>
    <p:sldId id="353" r:id="rId86"/>
    <p:sldId id="354" r:id="rId87"/>
    <p:sldId id="295" r:id="rId88"/>
    <p:sldId id="358" r:id="rId89"/>
    <p:sldId id="359" r:id="rId90"/>
    <p:sldId id="360" r:id="rId91"/>
    <p:sldId id="361" r:id="rId92"/>
    <p:sldId id="362" r:id="rId93"/>
    <p:sldId id="364" r:id="rId94"/>
    <p:sldId id="363" r:id="rId95"/>
    <p:sldId id="365" r:id="rId96"/>
    <p:sldId id="366" r:id="rId97"/>
    <p:sldId id="367" r:id="rId98"/>
    <p:sldId id="355" r:id="rId99"/>
    <p:sldId id="329" r:id="rId100"/>
    <p:sldId id="356" r:id="rId101"/>
    <p:sldId id="330" r:id="rId102"/>
    <p:sldId id="357" r:id="rId103"/>
    <p:sldId id="331" r:id="rId104"/>
    <p:sldId id="368" r:id="rId105"/>
    <p:sldId id="296" r:id="rId106"/>
    <p:sldId id="371" r:id="rId107"/>
    <p:sldId id="372" r:id="rId108"/>
    <p:sldId id="373" r:id="rId109"/>
    <p:sldId id="374" r:id="rId110"/>
    <p:sldId id="375" r:id="rId111"/>
    <p:sldId id="376" r:id="rId112"/>
    <p:sldId id="377" r:id="rId113"/>
    <p:sldId id="378" r:id="rId114"/>
    <p:sldId id="297" r:id="rId115"/>
    <p:sldId id="369" r:id="rId116"/>
    <p:sldId id="382" r:id="rId117"/>
    <p:sldId id="261" r:id="rId118"/>
    <p:sldId id="260" r:id="rId119"/>
    <p:sldId id="274" r:id="rId120"/>
    <p:sldId id="298" r:id="rId121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hanzelin@centrum.cz" initials="" lastIdx="1" clrIdx="0"/>
  <p:cmAuthor id="1" name="Zdeněk Hanzelin" initials="ZH" lastIdx="1" clrIdx="1"/>
  <p:cmAuthor id="2" name="zhanzelin@centrum.cz" initials="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řední styl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74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318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2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Se&#353;it1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cs-CZ" dirty="0"/>
              <a:t>Graf</a:t>
            </a:r>
            <a:r>
              <a:rPr lang="cs-CZ" baseline="0" dirty="0"/>
              <a:t>   venkovní  teploty</a:t>
            </a:r>
            <a:r>
              <a:rPr lang="en-US" dirty="0"/>
              <a:t> </a:t>
            </a:r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strRef>
              <c:f>List1!$B$2</c:f>
              <c:strCache>
                <c:ptCount val="1"/>
                <c:pt idx="0">
                  <c:v>Teplota (°C) </c:v>
                </c:pt>
              </c:strCache>
            </c:strRef>
          </c:tx>
          <c:xVal>
            <c:numRef>
              <c:f>List1!$C$1:$L$1</c:f>
              <c:numCache>
                <c:formatCode>General</c:formatCode>
                <c:ptCount val="10"/>
                <c:pt idx="0">
                  <c:v>5</c:v>
                </c:pt>
                <c:pt idx="1">
                  <c:v>6</c:v>
                </c:pt>
                <c:pt idx="2">
                  <c:v>7</c:v>
                </c:pt>
                <c:pt idx="3">
                  <c:v>8</c:v>
                </c:pt>
                <c:pt idx="4">
                  <c:v>9</c:v>
                </c:pt>
                <c:pt idx="5">
                  <c:v>10</c:v>
                </c:pt>
                <c:pt idx="6">
                  <c:v>11</c:v>
                </c:pt>
                <c:pt idx="7">
                  <c:v>12</c:v>
                </c:pt>
                <c:pt idx="8">
                  <c:v>13</c:v>
                </c:pt>
                <c:pt idx="9">
                  <c:v>14</c:v>
                </c:pt>
              </c:numCache>
            </c:numRef>
          </c:xVal>
          <c:yVal>
            <c:numRef>
              <c:f>List1!$C$2:$L$2</c:f>
              <c:numCache>
                <c:formatCode>General</c:formatCode>
                <c:ptCount val="10"/>
                <c:pt idx="0">
                  <c:v>2</c:v>
                </c:pt>
                <c:pt idx="1">
                  <c:v>4</c:v>
                </c:pt>
                <c:pt idx="2">
                  <c:v>5</c:v>
                </c:pt>
                <c:pt idx="3">
                  <c:v>6</c:v>
                </c:pt>
                <c:pt idx="4">
                  <c:v>8</c:v>
                </c:pt>
                <c:pt idx="5">
                  <c:v>10</c:v>
                </c:pt>
                <c:pt idx="6">
                  <c:v>11</c:v>
                </c:pt>
                <c:pt idx="7">
                  <c:v>13</c:v>
                </c:pt>
                <c:pt idx="8">
                  <c:v>14</c:v>
                </c:pt>
                <c:pt idx="9">
                  <c:v>13</c:v>
                </c:pt>
              </c:numCache>
            </c:numRef>
          </c:yVal>
          <c:smooth val="1"/>
          <c:extLst xmlns:c16r2="http://schemas.microsoft.com/office/drawing/2015/06/chart">
            <c:ext xmlns:c16="http://schemas.microsoft.com/office/drawing/2014/chart" uri="{C3380CC4-5D6E-409C-BE32-E72D297353CC}">
              <c16:uniqueId val="{00000000-BB52-4CB8-B153-67FA688F4051}"/>
            </c:ext>
          </c:extLst>
        </c:ser>
        <c:dLbls/>
        <c:axId val="162089984"/>
        <c:axId val="162112256"/>
      </c:scatterChart>
      <c:valAx>
        <c:axId val="162089984"/>
        <c:scaling>
          <c:orientation val="minMax"/>
        </c:scaling>
        <c:axPos val="b"/>
        <c:numFmt formatCode="General" sourceLinked="1"/>
        <c:tickLblPos val="nextTo"/>
        <c:crossAx val="162112256"/>
        <c:crosses val="autoZero"/>
        <c:crossBetween val="midCat"/>
      </c:valAx>
      <c:valAx>
        <c:axId val="162112256"/>
        <c:scaling>
          <c:orientation val="minMax"/>
        </c:scaling>
        <c:axPos val="l"/>
        <c:majorGridlines/>
        <c:numFmt formatCode="General" sourceLinked="1"/>
        <c:tickLblPos val="nextTo"/>
        <c:crossAx val="162089984"/>
        <c:crosses val="autoZero"/>
        <c:crossBetween val="midCat"/>
      </c:valAx>
    </c:plotArea>
    <c:legend>
      <c:legendPos val="r"/>
      <c:layout/>
    </c:legend>
    <c:plotVisOnly val="1"/>
    <c:dispBlanksAs val="gap"/>
  </c:chart>
  <c:externalData r:id="rId2"/>
</c:chartSpace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30T06:46:38.179" idx="1">
    <p:pos x="10" y="10"/>
    <p:text/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EE007-8E5E-411D-B5C6-CDDE1061CE79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C56B0-3F00-4C81-BB4B-029A31B661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EF9AF-4D79-4DCD-8910-3D878552094E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A0A817-DDA8-4905-A90C-A949A179F99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9CF6D-057A-4EED-B05F-A728B6ADDD7F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0132D4-8507-46B3-813F-C8E6D8D773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88338-9931-4F00-BF9D-E35C5CA0E32E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E93456-C5D2-4202-B087-F917095938B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7F0B2-9733-4D65-9BA7-55D95128178D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A8396-4D64-4F2A-A0C0-85F65C0CEC5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CD530-60D6-431B-A143-A481C1859A8F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56A9CA-E5E1-42E6-84C8-37612FAFCF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96CFC-DDD2-4428-AA8A-308E20080C61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9C61F1-5D76-41AC-B5D7-56058FEE07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7CA57-3D2C-43B6-B0A6-1093C798BD9B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1A3E3C-FB9E-4E58-8729-ECB5CBDC7A4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9A239-CC5E-4700-8406-7E380C5B37F9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0C0A62-CF3E-4079-8E18-456EAC3E1D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E1C48-480C-467A-8D63-7391540BEF22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ABD1D5-B613-4898-BBBC-F87C5774CF9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C80CE-E9CD-4FEB-AE48-A5168FF33597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825548-0F24-4831-A90A-47A4997520F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7014BA0-E90B-4067-977E-764B33BD1A58}" type="datetimeFigureOut">
              <a:rPr lang="cs-CZ"/>
              <a:pPr>
                <a:defRPr/>
              </a:pPr>
              <a:t>22.12.2021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05699FD6-1BF2-4AB4-9136-1C28F50DEEC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0.png"/><Relationship Id="rId4" Type="http://schemas.openxmlformats.org/officeDocument/2006/relationships/image" Target="../media/image2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png"/><Relationship Id="rId4" Type="http://schemas.openxmlformats.org/officeDocument/2006/relationships/image" Target="../media/image3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e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png"/><Relationship Id="rId5" Type="http://schemas.openxmlformats.org/officeDocument/2006/relationships/image" Target="../media/image56.png"/><Relationship Id="rId4" Type="http://schemas.openxmlformats.org/officeDocument/2006/relationships/image" Target="../media/image55.jpe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Relationship Id="rId4" Type="http://schemas.openxmlformats.org/officeDocument/2006/relationships/comments" Target="../comments/commen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7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8.jpeg"/><Relationship Id="rId5" Type="http://schemas.openxmlformats.org/officeDocument/2006/relationships/image" Target="../media/image87.jpeg"/><Relationship Id="rId4" Type="http://schemas.openxmlformats.org/officeDocument/2006/relationships/image" Target="../media/image86.pn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8.jpeg"/><Relationship Id="rId4" Type="http://schemas.openxmlformats.org/officeDocument/2006/relationships/image" Target="../media/image87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8.jpe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4.jpe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4.jpeg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jpeg"/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eg"/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7.jpe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0.png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hyperlink" Target="http://creativecommons.org/licenses/by-sa/3.0/" TargetMode="External"/><Relationship Id="rId1" Type="http://schemas.openxmlformats.org/officeDocument/2006/relationships/slideLayout" Target="../slideLayouts/slideLayout1.xml"/></Relationships>
</file>

<file path=ppt/slides/_rels/slide118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cz/" TargetMode="External"/><Relationship Id="rId2" Type="http://schemas.openxmlformats.org/officeDocument/2006/relationships/hyperlink" Target="https://creativecommons.org/licenses/by-sa/3.0" TargetMode="External"/><Relationship Id="rId1" Type="http://schemas.openxmlformats.org/officeDocument/2006/relationships/slideLayout" Target="../slideLayouts/slideLayout1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hot-thermometer.html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clker.com/clipart-blue-open-window.html" TargetMode="Externa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30000">
              <a:srgbClr val="FFFF00"/>
            </a:gs>
            <a:gs pos="83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557338" y="406400"/>
            <a:ext cx="5930900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Hravá fyzika pro 6. ročník IV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8038" y="1795463"/>
            <a:ext cx="1905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2938" y="606425"/>
            <a:ext cx="2706687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89338" y="1336675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61500" y="2652713"/>
            <a:ext cx="2216150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363" y="4351338"/>
            <a:ext cx="1657350" cy="222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08188" y="3636963"/>
            <a:ext cx="14097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1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13038" y="5461000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6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993313" y="5199063"/>
            <a:ext cx="192405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8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97338" y="3927475"/>
            <a:ext cx="13144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9" name="Skupina 8"/>
          <p:cNvGrpSpPr/>
          <p:nvPr/>
        </p:nvGrpSpPr>
        <p:grpSpPr>
          <a:xfrm rot="430935">
            <a:off x="4115568" y="6128669"/>
            <a:ext cx="1183250" cy="184458"/>
            <a:chOff x="4115568" y="6128669"/>
            <a:chExt cx="1183250" cy="184458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8" name="Obdélník 7"/>
            <p:cNvSpPr/>
            <p:nvPr/>
          </p:nvSpPr>
          <p:spPr>
            <a:xfrm rot="20160249">
              <a:off x="4246766" y="6128669"/>
              <a:ext cx="1052052" cy="18271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115568" y="6130412"/>
              <a:ext cx="1052052" cy="182715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0" name="Obdélník 19"/>
          <p:cNvSpPr/>
          <p:nvPr/>
        </p:nvSpPr>
        <p:spPr>
          <a:xfrm>
            <a:off x="7678738" y="5110163"/>
            <a:ext cx="600075" cy="1557337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louk 20"/>
          <p:cNvSpPr/>
          <p:nvPr/>
        </p:nvSpPr>
        <p:spPr>
          <a:xfrm rot="7493513">
            <a:off x="7465219" y="4548981"/>
            <a:ext cx="784225" cy="11223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louk 21"/>
          <p:cNvSpPr/>
          <p:nvPr/>
        </p:nvSpPr>
        <p:spPr>
          <a:xfrm rot="7493513">
            <a:off x="7464426" y="4694237"/>
            <a:ext cx="785812" cy="11223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louk 22"/>
          <p:cNvSpPr/>
          <p:nvPr/>
        </p:nvSpPr>
        <p:spPr>
          <a:xfrm rot="7493513">
            <a:off x="7478712" y="4854576"/>
            <a:ext cx="785813" cy="1122362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louk 23"/>
          <p:cNvSpPr/>
          <p:nvPr/>
        </p:nvSpPr>
        <p:spPr>
          <a:xfrm rot="7493513">
            <a:off x="7465219" y="5407819"/>
            <a:ext cx="784225" cy="11223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louk 24"/>
          <p:cNvSpPr/>
          <p:nvPr/>
        </p:nvSpPr>
        <p:spPr>
          <a:xfrm rot="7493513">
            <a:off x="7464426" y="4389437"/>
            <a:ext cx="785812" cy="11223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louk 25"/>
          <p:cNvSpPr/>
          <p:nvPr/>
        </p:nvSpPr>
        <p:spPr>
          <a:xfrm rot="7493513">
            <a:off x="7465219" y="5590381"/>
            <a:ext cx="784225" cy="11223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louk 26"/>
          <p:cNvSpPr/>
          <p:nvPr/>
        </p:nvSpPr>
        <p:spPr>
          <a:xfrm rot="7493513">
            <a:off x="7465219" y="5220494"/>
            <a:ext cx="784225" cy="11223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louk 27"/>
          <p:cNvSpPr/>
          <p:nvPr/>
        </p:nvSpPr>
        <p:spPr>
          <a:xfrm rot="7493513">
            <a:off x="7465219" y="5049044"/>
            <a:ext cx="784225" cy="1122363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9" name="Přímá spojnice 28"/>
          <p:cNvCxnSpPr>
            <a:cxnSpLocks/>
          </p:cNvCxnSpPr>
          <p:nvPr/>
        </p:nvCxnSpPr>
        <p:spPr>
          <a:xfrm>
            <a:off x="8278813" y="5191125"/>
            <a:ext cx="12715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cxnSpLocks/>
          </p:cNvCxnSpPr>
          <p:nvPr/>
        </p:nvCxnSpPr>
        <p:spPr>
          <a:xfrm>
            <a:off x="8278813" y="6611938"/>
            <a:ext cx="12715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ovnoramenný trojúhelník 30"/>
          <p:cNvSpPr/>
          <p:nvPr/>
        </p:nvSpPr>
        <p:spPr>
          <a:xfrm>
            <a:off x="7910513" y="4810125"/>
            <a:ext cx="152400" cy="300038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73" name="Skupina 31"/>
          <p:cNvGrpSpPr>
            <a:grpSpLocks/>
          </p:cNvGrpSpPr>
          <p:nvPr/>
        </p:nvGrpSpPr>
        <p:grpSpPr bwMode="auto">
          <a:xfrm>
            <a:off x="6775450" y="2613025"/>
            <a:ext cx="2455863" cy="796925"/>
            <a:chOff x="5148383" y="3574380"/>
            <a:chExt cx="2455736" cy="678624"/>
          </a:xfrm>
        </p:grpSpPr>
        <p:sp>
          <p:nvSpPr>
            <p:cNvPr id="33" name="Vývojový diagram: zpoždění 28"/>
            <p:cNvSpPr/>
            <p:nvPr/>
          </p:nvSpPr>
          <p:spPr>
            <a:xfrm rot="16200000">
              <a:off x="6051810" y="2700694"/>
              <a:ext cx="648884" cy="2455736"/>
            </a:xfrm>
            <a:custGeom>
              <a:avLst/>
              <a:gdLst>
                <a:gd name="connsiteX0" fmla="*/ 0 w 641560"/>
                <a:gd name="connsiteY0" fmla="*/ 0 h 2455736"/>
                <a:gd name="connsiteX1" fmla="*/ 320780 w 641560"/>
                <a:gd name="connsiteY1" fmla="*/ 0 h 2455736"/>
                <a:gd name="connsiteX2" fmla="*/ 641560 w 641560"/>
                <a:gd name="connsiteY2" fmla="*/ 1227868 h 2455736"/>
                <a:gd name="connsiteX3" fmla="*/ 320780 w 641560"/>
                <a:gd name="connsiteY3" fmla="*/ 2455736 h 2455736"/>
                <a:gd name="connsiteX4" fmla="*/ 0 w 641560"/>
                <a:gd name="connsiteY4" fmla="*/ 2455736 h 2455736"/>
                <a:gd name="connsiteX5" fmla="*/ 0 w 641560"/>
                <a:gd name="connsiteY5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40 w 641600"/>
                <a:gd name="connsiteY6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162361 w 641600"/>
                <a:gd name="connsiteY6" fmla="*/ 595193 h 2455736"/>
                <a:gd name="connsiteX7" fmla="*/ 40 w 641600"/>
                <a:gd name="connsiteY7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169379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212242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618" h="2455736">
                  <a:moveTo>
                    <a:pt x="7058" y="0"/>
                  </a:moveTo>
                  <a:lnTo>
                    <a:pt x="327838" y="0"/>
                  </a:lnTo>
                  <a:cubicBezTo>
                    <a:pt x="505000" y="0"/>
                    <a:pt x="648618" y="549735"/>
                    <a:pt x="648618" y="1227868"/>
                  </a:cubicBezTo>
                  <a:cubicBezTo>
                    <a:pt x="648618" y="1906001"/>
                    <a:pt x="505000" y="2455736"/>
                    <a:pt x="327838" y="2455736"/>
                  </a:cubicBezTo>
                  <a:lnTo>
                    <a:pt x="7058" y="2455736"/>
                  </a:lnTo>
                  <a:cubicBezTo>
                    <a:pt x="-33639" y="2331383"/>
                    <a:pt x="113751" y="1945890"/>
                    <a:pt x="140804" y="1738193"/>
                  </a:cubicBezTo>
                  <a:cubicBezTo>
                    <a:pt x="167857" y="1530496"/>
                    <a:pt x="197955" y="1395292"/>
                    <a:pt x="212242" y="1209555"/>
                  </a:cubicBezTo>
                  <a:cubicBezTo>
                    <a:pt x="183667" y="1019055"/>
                    <a:pt x="197954" y="785693"/>
                    <a:pt x="169379" y="595193"/>
                  </a:cubicBezTo>
                  <a:lnTo>
                    <a:pt x="7058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34" name="Přímá spojnice 33"/>
            <p:cNvCxnSpPr>
              <a:cxnSpLocks/>
            </p:cNvCxnSpPr>
            <p:nvPr/>
          </p:nvCxnSpPr>
          <p:spPr>
            <a:xfrm>
              <a:off x="6377044" y="3828526"/>
              <a:ext cx="0" cy="24333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cxnSpLocks/>
            </p:cNvCxnSpPr>
            <p:nvPr/>
          </p:nvCxnSpPr>
          <p:spPr>
            <a:xfrm flipH="1">
              <a:off x="7119956" y="4024543"/>
              <a:ext cx="41273" cy="15951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>
              <a:cxnSpLocks/>
            </p:cNvCxnSpPr>
            <p:nvPr/>
          </p:nvCxnSpPr>
          <p:spPr>
            <a:xfrm flipH="1">
              <a:off x="6907242" y="3963710"/>
              <a:ext cx="17462" cy="15951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cxnSpLocks/>
            </p:cNvCxnSpPr>
            <p:nvPr/>
          </p:nvCxnSpPr>
          <p:spPr>
            <a:xfrm flipH="1">
              <a:off x="6629444" y="3943433"/>
              <a:ext cx="22224" cy="15681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cxnSpLocks/>
            </p:cNvCxnSpPr>
            <p:nvPr/>
          </p:nvCxnSpPr>
          <p:spPr>
            <a:xfrm>
              <a:off x="5864309" y="3925859"/>
              <a:ext cx="23811" cy="16086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cxnSpLocks/>
            </p:cNvCxnSpPr>
            <p:nvPr/>
          </p:nvCxnSpPr>
          <p:spPr>
            <a:xfrm>
              <a:off x="6091309" y="3886656"/>
              <a:ext cx="31748" cy="185202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>
              <a:cxnSpLocks/>
            </p:cNvCxnSpPr>
            <p:nvPr/>
          </p:nvCxnSpPr>
          <p:spPr>
            <a:xfrm flipH="1">
              <a:off x="7329495" y="4066450"/>
              <a:ext cx="65085" cy="15005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cxnSpLocks/>
            </p:cNvCxnSpPr>
            <p:nvPr/>
          </p:nvCxnSpPr>
          <p:spPr>
            <a:xfrm>
              <a:off x="5340461" y="4017784"/>
              <a:ext cx="52384" cy="19601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>
              <a:cxnSpLocks/>
            </p:cNvCxnSpPr>
            <p:nvPr/>
          </p:nvCxnSpPr>
          <p:spPr>
            <a:xfrm>
              <a:off x="5600798" y="3943433"/>
              <a:ext cx="34923" cy="16222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98" name="TextovéPole 42"/>
            <p:cNvSpPr txBox="1">
              <a:spLocks noChangeArrowheads="1"/>
            </p:cNvSpPr>
            <p:nvPr/>
          </p:nvSpPr>
          <p:spPr bwMode="auto">
            <a:xfrm>
              <a:off x="6255915" y="357438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0</a:t>
              </a:r>
            </a:p>
          </p:txBody>
        </p:sp>
        <p:sp>
          <p:nvSpPr>
            <p:cNvPr id="2099" name="TextovéPole 43"/>
            <p:cNvSpPr txBox="1">
              <a:spLocks noChangeArrowheads="1"/>
            </p:cNvSpPr>
            <p:nvPr/>
          </p:nvSpPr>
          <p:spPr bwMode="auto">
            <a:xfrm rot="-658507">
              <a:off x="5714937" y="361275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2100" name="TextovéPole 44"/>
            <p:cNvSpPr txBox="1">
              <a:spLocks noChangeArrowheads="1"/>
            </p:cNvSpPr>
            <p:nvPr/>
          </p:nvSpPr>
          <p:spPr bwMode="auto">
            <a:xfrm rot="616151">
              <a:off x="6834977" y="3636731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1</a:t>
              </a:r>
            </a:p>
          </p:txBody>
        </p:sp>
        <p:sp>
          <p:nvSpPr>
            <p:cNvPr id="2101" name="TextovéPole 45"/>
            <p:cNvSpPr txBox="1">
              <a:spLocks noChangeArrowheads="1"/>
            </p:cNvSpPr>
            <p:nvPr/>
          </p:nvSpPr>
          <p:spPr bwMode="auto">
            <a:xfrm rot="-1338545">
              <a:off x="5191161" y="3778170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  <p:sp>
          <p:nvSpPr>
            <p:cNvPr id="2102" name="TextovéPole 46"/>
            <p:cNvSpPr txBox="1">
              <a:spLocks noChangeArrowheads="1"/>
            </p:cNvSpPr>
            <p:nvPr/>
          </p:nvSpPr>
          <p:spPr bwMode="auto">
            <a:xfrm rot="1438147">
              <a:off x="7288058" y="3748307"/>
              <a:ext cx="263214" cy="2769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1200"/>
                <a:t>2</a:t>
              </a:r>
            </a:p>
          </p:txBody>
        </p:sp>
      </p:grpSp>
      <p:grpSp>
        <p:nvGrpSpPr>
          <p:cNvPr id="2074" name="Skupina 47"/>
          <p:cNvGrpSpPr>
            <a:grpSpLocks/>
          </p:cNvGrpSpPr>
          <p:nvPr/>
        </p:nvGrpSpPr>
        <p:grpSpPr bwMode="auto">
          <a:xfrm>
            <a:off x="7558088" y="3024188"/>
            <a:ext cx="863600" cy="1808162"/>
            <a:chOff x="5357813" y="1914525"/>
            <a:chExt cx="857249" cy="2635001"/>
          </a:xfrm>
        </p:grpSpPr>
        <p:grpSp>
          <p:nvGrpSpPr>
            <p:cNvPr id="2084" name="Skupina 48"/>
            <p:cNvGrpSpPr>
              <a:grpSpLocks/>
            </p:cNvGrpSpPr>
            <p:nvPr/>
          </p:nvGrpSpPr>
          <p:grpSpPr bwMode="auto"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51" name="Obdélník 50"/>
              <p:cNvSpPr/>
              <p:nvPr/>
            </p:nvSpPr>
            <p:spPr>
              <a:xfrm>
                <a:off x="3214688" y="1442871"/>
                <a:ext cx="442806" cy="157314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2" name="Obdélník 51"/>
              <p:cNvSpPr/>
              <p:nvPr/>
            </p:nvSpPr>
            <p:spPr>
              <a:xfrm>
                <a:off x="3629130" y="1442871"/>
                <a:ext cx="442807" cy="157314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cxnSp>
          <p:nvCxnSpPr>
            <p:cNvPr id="50" name="Přímá spojnice se šipkou 49"/>
            <p:cNvCxnSpPr>
              <a:stCxn id="52" idx="1"/>
            </p:cNvCxnSpPr>
            <p:nvPr/>
          </p:nvCxnSpPr>
          <p:spPr>
            <a:xfrm flipV="1">
              <a:off x="5772255" y="1914525"/>
              <a:ext cx="28365" cy="2556344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Ovál 52"/>
          <p:cNvSpPr/>
          <p:nvPr/>
        </p:nvSpPr>
        <p:spPr>
          <a:xfrm>
            <a:off x="9544050" y="6597650"/>
            <a:ext cx="157163" cy="1285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9520238" y="5126038"/>
            <a:ext cx="157162" cy="12858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7" name="TextovéPole 54"/>
          <p:cNvSpPr txBox="1">
            <a:spLocks noChangeArrowheads="1"/>
          </p:cNvSpPr>
          <p:nvPr/>
        </p:nvSpPr>
        <p:spPr bwMode="auto">
          <a:xfrm>
            <a:off x="6175375" y="3408363"/>
            <a:ext cx="10699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stupnice</a:t>
            </a:r>
          </a:p>
        </p:txBody>
      </p:sp>
      <p:sp>
        <p:nvSpPr>
          <p:cNvPr id="2078" name="TextovéPole 55"/>
          <p:cNvSpPr txBox="1">
            <a:spLocks noChangeArrowheads="1"/>
          </p:cNvSpPr>
          <p:nvPr/>
        </p:nvSpPr>
        <p:spPr bwMode="auto">
          <a:xfrm>
            <a:off x="6175375" y="3865563"/>
            <a:ext cx="754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ručka</a:t>
            </a:r>
          </a:p>
        </p:txBody>
      </p:sp>
      <p:sp>
        <p:nvSpPr>
          <p:cNvPr id="2079" name="TextovéPole 56"/>
          <p:cNvSpPr txBox="1">
            <a:spLocks noChangeArrowheads="1"/>
          </p:cNvSpPr>
          <p:nvPr/>
        </p:nvSpPr>
        <p:spPr bwMode="auto">
          <a:xfrm>
            <a:off x="6148388" y="4402138"/>
            <a:ext cx="9810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otáčivý</a:t>
            </a:r>
          </a:p>
          <a:p>
            <a:pPr eaLnBrk="1" hangingPunct="1"/>
            <a:r>
              <a:rPr lang="cs-CZ" altLang="cs-CZ" sz="2000"/>
              <a:t>magnet</a:t>
            </a:r>
          </a:p>
        </p:txBody>
      </p:sp>
      <p:sp>
        <p:nvSpPr>
          <p:cNvPr id="2080" name="TextovéPole 57"/>
          <p:cNvSpPr txBox="1">
            <a:spLocks noChangeArrowheads="1"/>
          </p:cNvSpPr>
          <p:nvPr/>
        </p:nvSpPr>
        <p:spPr bwMode="auto">
          <a:xfrm>
            <a:off x="6148388" y="5688013"/>
            <a:ext cx="704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cívka</a:t>
            </a:r>
          </a:p>
        </p:txBody>
      </p:sp>
      <p:cxnSp>
        <p:nvCxnSpPr>
          <p:cNvPr id="59" name="Přímá spojnice se šipkou 58"/>
          <p:cNvCxnSpPr>
            <a:cxnSpLocks/>
            <a:stCxn id="2078" idx="3"/>
          </p:cNvCxnSpPr>
          <p:nvPr/>
        </p:nvCxnSpPr>
        <p:spPr>
          <a:xfrm>
            <a:off x="6929438" y="4065588"/>
            <a:ext cx="981075" cy="793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cxnSpLocks/>
          </p:cNvCxnSpPr>
          <p:nvPr/>
        </p:nvCxnSpPr>
        <p:spPr>
          <a:xfrm flipV="1">
            <a:off x="7134225" y="4779963"/>
            <a:ext cx="352425" cy="476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>
            <a:stCxn id="2080" idx="3"/>
          </p:cNvCxnSpPr>
          <p:nvPr/>
        </p:nvCxnSpPr>
        <p:spPr>
          <a:xfrm>
            <a:off x="6853238" y="5888038"/>
            <a:ext cx="66357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repeatCount="3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4.07407E-6 L 0.00508 -0.102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420688" y="384175"/>
            <a:ext cx="113680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Překresli si tabulku do notesu a doplň údaje. Proveď kontrolu kliknutím na černý obdélník.</a:t>
            </a:r>
          </a:p>
        </p:txBody>
      </p:sp>
      <p:graphicFrame>
        <p:nvGraphicFramePr>
          <p:cNvPr id="3" name="Tabulka 3"/>
          <p:cNvGraphicFramePr>
            <a:graphicFrameLocks noGrp="1"/>
          </p:cNvGraphicFramePr>
          <p:nvPr/>
        </p:nvGraphicFramePr>
        <p:xfrm>
          <a:off x="311150" y="1152525"/>
          <a:ext cx="10844211" cy="15541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49173"/>
                <a:gridCol w="1549173"/>
                <a:gridCol w="1549173"/>
                <a:gridCol w="1549173"/>
                <a:gridCol w="1549173"/>
                <a:gridCol w="1549173"/>
                <a:gridCol w="1549173"/>
              </a:tblGrid>
              <a:tr h="77708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</a:tr>
              <a:tr h="77708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11" marB="45711"/>
                </a:tc>
              </a:tr>
            </a:tbl>
          </a:graphicData>
        </a:graphic>
      </p:graphicFrame>
      <p:sp>
        <p:nvSpPr>
          <p:cNvPr id="3101" name="TextovéPole 3"/>
          <p:cNvSpPr txBox="1">
            <a:spLocks noChangeArrowheads="1"/>
          </p:cNvSpPr>
          <p:nvPr/>
        </p:nvSpPr>
        <p:spPr bwMode="auto">
          <a:xfrm>
            <a:off x="644525" y="1325563"/>
            <a:ext cx="10217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Látka           vzduch                                                       dřevo                                    mléko</a:t>
            </a:r>
          </a:p>
        </p:txBody>
      </p:sp>
      <p:sp>
        <p:nvSpPr>
          <p:cNvPr id="3102" name="TextovéPole 4"/>
          <p:cNvSpPr txBox="1">
            <a:spLocks noChangeArrowheads="1"/>
          </p:cNvSpPr>
          <p:nvPr/>
        </p:nvSpPr>
        <p:spPr bwMode="auto">
          <a:xfrm>
            <a:off x="563563" y="2093913"/>
            <a:ext cx="8710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Těleso                               kružítko          talíř                                       svíčka</a:t>
            </a:r>
          </a:p>
        </p:txBody>
      </p:sp>
      <p:graphicFrame>
        <p:nvGraphicFramePr>
          <p:cNvPr id="6" name="Tabulka 3"/>
          <p:cNvGraphicFramePr>
            <a:graphicFrameLocks noGrp="1"/>
          </p:cNvGraphicFramePr>
          <p:nvPr/>
        </p:nvGraphicFramePr>
        <p:xfrm>
          <a:off x="311150" y="3013075"/>
          <a:ext cx="10844211" cy="155416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49173"/>
                <a:gridCol w="1549173"/>
                <a:gridCol w="1549173"/>
                <a:gridCol w="1549173"/>
                <a:gridCol w="1549173"/>
                <a:gridCol w="1549173"/>
                <a:gridCol w="1549173"/>
              </a:tblGrid>
              <a:tr h="77708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</a:tr>
              <a:tr h="777082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5" marR="91435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5" marR="91435" marT="45711" marB="45711"/>
                </a:tc>
              </a:tr>
            </a:tbl>
          </a:graphicData>
        </a:graphic>
      </p:graphicFrame>
      <p:sp>
        <p:nvSpPr>
          <p:cNvPr id="3129" name="TextovéPole 6"/>
          <p:cNvSpPr txBox="1">
            <a:spLocks noChangeArrowheads="1"/>
          </p:cNvSpPr>
          <p:nvPr/>
        </p:nvSpPr>
        <p:spPr bwMode="auto">
          <a:xfrm>
            <a:off x="644525" y="3186113"/>
            <a:ext cx="10520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Látka           vzduch        ocel                porcelán           dřevo           vosk                 mléko</a:t>
            </a:r>
          </a:p>
        </p:txBody>
      </p:sp>
      <p:sp>
        <p:nvSpPr>
          <p:cNvPr id="3130" name="TextovéPole 7"/>
          <p:cNvSpPr txBox="1">
            <a:spLocks noChangeArrowheads="1"/>
          </p:cNvSpPr>
          <p:nvPr/>
        </p:nvSpPr>
        <p:spPr bwMode="auto">
          <a:xfrm>
            <a:off x="563563" y="3954463"/>
            <a:ext cx="1075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Těleso       </a:t>
            </a:r>
            <a:r>
              <a:rPr lang="cs-CZ" altLang="cs-CZ" sz="2000"/>
              <a:t>vzduch v míči     </a:t>
            </a:r>
            <a:r>
              <a:rPr lang="cs-CZ" altLang="cs-CZ" sz="2400"/>
              <a:t>kružítko          talíř             skříň                svíčka           </a:t>
            </a:r>
            <a:r>
              <a:rPr lang="cs-CZ" altLang="cs-CZ" sz="2000"/>
              <a:t>mléko v láhvi</a:t>
            </a:r>
            <a:endParaRPr lang="cs-CZ" altLang="cs-CZ" sz="2400"/>
          </a:p>
        </p:txBody>
      </p:sp>
      <p:sp>
        <p:nvSpPr>
          <p:cNvPr id="9" name="Obdélník 8"/>
          <p:cNvSpPr/>
          <p:nvPr/>
        </p:nvSpPr>
        <p:spPr>
          <a:xfrm>
            <a:off x="192088" y="2862263"/>
            <a:ext cx="11596687" cy="18288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3132" name="TextovéPole 9"/>
          <p:cNvSpPr txBox="1">
            <a:spLocks noChangeArrowheads="1"/>
          </p:cNvSpPr>
          <p:nvPr/>
        </p:nvSpPr>
        <p:spPr bwMode="auto">
          <a:xfrm>
            <a:off x="311150" y="4718050"/>
            <a:ext cx="10450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Označ kliknutím ta slova, která nejsou látkami. Správná odpověď se zabarví zeleně.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20688" y="5380038"/>
            <a:ext cx="11287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cement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20688" y="6011863"/>
            <a:ext cx="76358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židle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798638" y="5402263"/>
            <a:ext cx="9842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čepice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798638" y="6022975"/>
            <a:ext cx="9223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plasty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030538" y="5430838"/>
            <a:ext cx="7366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kapr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030538" y="6034088"/>
            <a:ext cx="8604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hliník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176713" y="5432425"/>
            <a:ext cx="9572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lampa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176713" y="6022975"/>
            <a:ext cx="7048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vlna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340350" y="5438775"/>
            <a:ext cx="754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kůže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286375" y="6035675"/>
            <a:ext cx="7699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silon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256338" y="5438775"/>
            <a:ext cx="6207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pes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242050" y="6034088"/>
            <a:ext cx="106838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parafín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497763" y="5430838"/>
            <a:ext cx="11938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pravítko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529513" y="6011863"/>
            <a:ext cx="7556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auto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8904288" y="5441950"/>
            <a:ext cx="16637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kapka deště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904288" y="6035675"/>
            <a:ext cx="9747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člověk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 nodeType="clickPar">
                      <p:stCondLst>
                        <p:cond delay="0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 nodeType="clickPar">
                      <p:stCondLst>
                        <p:cond delay="0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 nodeType="clickPar">
                      <p:stCondLst>
                        <p:cond delay="0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 nodeType="clickPar">
                      <p:stCondLst>
                        <p:cond delay="0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 nodeType="clickPar">
                      <p:stCondLst>
                        <p:cond delay="0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503238" y="165100"/>
            <a:ext cx="9683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seznamu látek označ červeně látky pevné, modře kapalné a zeleně plynné.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57213" y="1050925"/>
            <a:ext cx="6508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uhlí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57213" y="1708150"/>
            <a:ext cx="9461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mléko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7213" y="2363788"/>
            <a:ext cx="7239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cukr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7213" y="3019425"/>
            <a:ext cx="8556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vodík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49275" y="3676650"/>
            <a:ext cx="6445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olej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57213" y="4332288"/>
            <a:ext cx="12763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porcelán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46100" y="4987925"/>
            <a:ext cx="7302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ocet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17525" y="5683250"/>
            <a:ext cx="10826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propan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352800" y="1050925"/>
            <a:ext cx="7000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ocel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349625" y="1708150"/>
            <a:ext cx="10160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benzín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349625" y="2363788"/>
            <a:ext cx="8604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kyslík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336925" y="3019425"/>
            <a:ext cx="91598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butan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333750" y="3676650"/>
            <a:ext cx="79216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voda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33750" y="4332288"/>
            <a:ext cx="10509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vzduch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333750" y="5027613"/>
            <a:ext cx="13509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limonáda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33750" y="5645150"/>
            <a:ext cx="10366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aceton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761038" y="1050925"/>
            <a:ext cx="5365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sůl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784850" y="1708150"/>
            <a:ext cx="6635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rtuť</a:t>
            </a:r>
          </a:p>
        </p:txBody>
      </p:sp>
      <p:pic>
        <p:nvPicPr>
          <p:cNvPr id="4117" name="Picture 2" descr="Color Pencil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8840705">
            <a:off x="7158038" y="1165225"/>
            <a:ext cx="2543175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 nodeType="clickPar">
                      <p:stCondLst>
                        <p:cond delay="0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 nodeType="clickPar">
                      <p:stCondLst>
                        <p:cond delay="0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 nodeType="clickPar">
                      <p:stCondLst>
                        <p:cond delay="0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 nodeType="clickPar">
                      <p:stCondLst>
                        <p:cond delay="0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355600" y="381000"/>
            <a:ext cx="7170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Opiš si věty a označ chybná slova a nahraď je správnými.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55600" y="842963"/>
            <a:ext cx="6105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1. Všechna tělesa jsou složena ze stejných látek.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355600" y="1304925"/>
            <a:ext cx="811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1. Všechna tělesa jsou složena ze </a:t>
            </a:r>
            <a:r>
              <a:rPr lang="cs-CZ" altLang="cs-CZ" sz="2400">
                <a:solidFill>
                  <a:srgbClr val="FF0000"/>
                </a:solidFill>
              </a:rPr>
              <a:t>stejných</a:t>
            </a:r>
            <a:r>
              <a:rPr lang="cs-CZ" altLang="cs-CZ" sz="2400"/>
              <a:t> látek. Z různých látek.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5600" y="1304925"/>
            <a:ext cx="8281988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355600" y="1901825"/>
            <a:ext cx="7791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Země působí na každé těleso stejně velkou gravitační silou.</a:t>
            </a:r>
          </a:p>
        </p:txBody>
      </p:sp>
      <p:sp>
        <p:nvSpPr>
          <p:cNvPr id="5127" name="TextovéPole 6"/>
          <p:cNvSpPr txBox="1">
            <a:spLocks noChangeArrowheads="1"/>
          </p:cNvSpPr>
          <p:nvPr/>
        </p:nvSpPr>
        <p:spPr bwMode="auto">
          <a:xfrm>
            <a:off x="355600" y="2363788"/>
            <a:ext cx="11437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Země působí na každé těleso </a:t>
            </a:r>
            <a:r>
              <a:rPr lang="cs-CZ" altLang="cs-CZ" sz="2400">
                <a:solidFill>
                  <a:srgbClr val="FF0000"/>
                </a:solidFill>
              </a:rPr>
              <a:t>stejně</a:t>
            </a:r>
            <a:r>
              <a:rPr lang="cs-CZ" altLang="cs-CZ" sz="2400"/>
              <a:t> velkou gravitační silou. Různě velkou gravitační silou.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5600" y="2363788"/>
            <a:ext cx="1148080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5129" name="TextovéPole 8"/>
          <p:cNvSpPr txBox="1">
            <a:spLocks noChangeArrowheads="1"/>
          </p:cNvSpPr>
          <p:nvPr/>
        </p:nvSpPr>
        <p:spPr bwMode="auto">
          <a:xfrm>
            <a:off x="331788" y="3013075"/>
            <a:ext cx="1056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Brownův pohyb a difuze nepřímo svědčí o složení látek z částic a jejich neustálém</a:t>
            </a:r>
          </a:p>
          <a:p>
            <a:r>
              <a:rPr lang="cs-CZ" altLang="cs-CZ" sz="2400"/>
              <a:t>    uspořádaném pohybu.</a:t>
            </a:r>
          </a:p>
        </p:txBody>
      </p:sp>
      <p:sp>
        <p:nvSpPr>
          <p:cNvPr id="5130" name="TextovéPole 9"/>
          <p:cNvSpPr txBox="1">
            <a:spLocks noChangeArrowheads="1"/>
          </p:cNvSpPr>
          <p:nvPr/>
        </p:nvSpPr>
        <p:spPr bwMode="auto">
          <a:xfrm>
            <a:off x="331788" y="3862388"/>
            <a:ext cx="1056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Brownův pohyb a difuze nepřímo svědčí o složení látek z částic a jejich neustálém</a:t>
            </a:r>
          </a:p>
          <a:p>
            <a:r>
              <a:rPr lang="cs-CZ" altLang="cs-CZ" sz="2400"/>
              <a:t>    </a:t>
            </a:r>
            <a:r>
              <a:rPr lang="cs-CZ" altLang="cs-CZ" sz="2400">
                <a:solidFill>
                  <a:srgbClr val="FF0000"/>
                </a:solidFill>
              </a:rPr>
              <a:t>uspořádaném</a:t>
            </a:r>
            <a:r>
              <a:rPr lang="cs-CZ" altLang="cs-CZ" sz="2400"/>
              <a:t> pohybu. Neuspořádaném pohybu.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31788" y="3844925"/>
            <a:ext cx="10569575" cy="8302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5132" name="TextovéPole 12"/>
          <p:cNvSpPr txBox="1">
            <a:spLocks noChangeArrowheads="1"/>
          </p:cNvSpPr>
          <p:nvPr/>
        </p:nvSpPr>
        <p:spPr bwMode="auto">
          <a:xfrm>
            <a:off x="355600" y="4837113"/>
            <a:ext cx="8289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Amorfní pevné látky jsou například sklo, asfalt, železo a parafín.</a:t>
            </a:r>
          </a:p>
        </p:txBody>
      </p:sp>
      <p:sp>
        <p:nvSpPr>
          <p:cNvPr id="5133" name="TextovéPole 13"/>
          <p:cNvSpPr txBox="1">
            <a:spLocks noChangeArrowheads="1"/>
          </p:cNvSpPr>
          <p:nvPr/>
        </p:nvSpPr>
        <p:spPr bwMode="auto">
          <a:xfrm>
            <a:off x="355600" y="5435600"/>
            <a:ext cx="8289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Amorfní pevné látky jsou například sklo, asfalt, </a:t>
            </a:r>
            <a:r>
              <a:rPr lang="cs-CZ" altLang="cs-CZ" sz="2400">
                <a:solidFill>
                  <a:srgbClr val="FF0000"/>
                </a:solidFill>
              </a:rPr>
              <a:t>železo</a:t>
            </a:r>
            <a:r>
              <a:rPr lang="cs-CZ" altLang="cs-CZ" sz="2400"/>
              <a:t> a parafín.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55600" y="5435600"/>
            <a:ext cx="9090025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1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639763" y="201613"/>
            <a:ext cx="102235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Tajenkou křížovky je pevné těleso, které se pohybuje v gravitačním poli Země. Při</a:t>
            </a:r>
          </a:p>
          <a:p>
            <a:r>
              <a:rPr lang="cs-CZ" altLang="cs-CZ" sz="2400"/>
              <a:t>luštění klikej na jednotlivá políčka křížovky.</a:t>
            </a:r>
          </a:p>
        </p:txBody>
      </p:sp>
      <p:graphicFrame>
        <p:nvGraphicFramePr>
          <p:cNvPr id="3" name="Tabulka 3"/>
          <p:cNvGraphicFramePr>
            <a:graphicFrameLocks noGrp="1"/>
          </p:cNvGraphicFramePr>
          <p:nvPr/>
        </p:nvGraphicFramePr>
        <p:xfrm>
          <a:off x="6772275" y="1657350"/>
          <a:ext cx="5000625" cy="2859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4375"/>
                <a:gridCol w="714375"/>
                <a:gridCol w="714375"/>
                <a:gridCol w="714375"/>
                <a:gridCol w="714375"/>
                <a:gridCol w="714375"/>
                <a:gridCol w="714375"/>
              </a:tblGrid>
              <a:tr h="571818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</a:tr>
              <a:tr h="571818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</a:tr>
              <a:tr h="571818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</a:tr>
              <a:tr h="571818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</a:tr>
              <a:tr h="571818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56" marR="91456" marT="45705" marB="45705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56" marR="91456" marT="45705" marB="45705"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8215313" y="1673225"/>
            <a:ext cx="676275" cy="28717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26163" y="2239963"/>
            <a:ext cx="677862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772275" y="3392488"/>
            <a:ext cx="766763" cy="5556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334625" y="1630363"/>
            <a:ext cx="1438275" cy="582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891588" y="2212975"/>
            <a:ext cx="2881312" cy="5556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068050" y="2768600"/>
            <a:ext cx="704850" cy="6238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334625" y="3392488"/>
            <a:ext cx="1438275" cy="5556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891588" y="3948113"/>
            <a:ext cx="2881312" cy="5857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772275" y="3948113"/>
            <a:ext cx="1443038" cy="6969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06" name="TextovéPole 12"/>
          <p:cNvSpPr txBox="1">
            <a:spLocks noChangeArrowheads="1"/>
          </p:cNvSpPr>
          <p:nvPr/>
        </p:nvSpPr>
        <p:spPr bwMode="auto">
          <a:xfrm>
            <a:off x="7839075" y="40830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</a:t>
            </a:r>
          </a:p>
        </p:txBody>
      </p:sp>
      <p:sp>
        <p:nvSpPr>
          <p:cNvPr id="6207" name="TextovéPole 13"/>
          <p:cNvSpPr txBox="1">
            <a:spLocks noChangeArrowheads="1"/>
          </p:cNvSpPr>
          <p:nvPr/>
        </p:nvSpPr>
        <p:spPr bwMode="auto">
          <a:xfrm>
            <a:off x="7153275" y="3429000"/>
            <a:ext cx="34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</a:t>
            </a:r>
          </a:p>
        </p:txBody>
      </p:sp>
      <p:sp>
        <p:nvSpPr>
          <p:cNvPr id="6208" name="TextovéPole 14"/>
          <p:cNvSpPr txBox="1">
            <a:spLocks noChangeArrowheads="1"/>
          </p:cNvSpPr>
          <p:nvPr/>
        </p:nvSpPr>
        <p:spPr bwMode="auto">
          <a:xfrm>
            <a:off x="6396038" y="285591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</a:t>
            </a:r>
          </a:p>
        </p:txBody>
      </p:sp>
      <p:sp>
        <p:nvSpPr>
          <p:cNvPr id="6209" name="TextovéPole 15"/>
          <p:cNvSpPr txBox="1">
            <a:spLocks noChangeArrowheads="1"/>
          </p:cNvSpPr>
          <p:nvPr/>
        </p:nvSpPr>
        <p:spPr bwMode="auto">
          <a:xfrm>
            <a:off x="5718175" y="22510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</a:t>
            </a:r>
          </a:p>
        </p:txBody>
      </p:sp>
      <p:sp>
        <p:nvSpPr>
          <p:cNvPr id="6210" name="TextovéPole 16"/>
          <p:cNvSpPr txBox="1">
            <a:spLocks noChangeArrowheads="1"/>
          </p:cNvSpPr>
          <p:nvPr/>
        </p:nvSpPr>
        <p:spPr bwMode="auto">
          <a:xfrm>
            <a:off x="6359525" y="1665288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</a:t>
            </a:r>
          </a:p>
        </p:txBody>
      </p:sp>
      <p:sp>
        <p:nvSpPr>
          <p:cNvPr id="6211" name="TextovéPole 17"/>
          <p:cNvSpPr txBox="1">
            <a:spLocks noChangeArrowheads="1"/>
          </p:cNvSpPr>
          <p:nvPr/>
        </p:nvSpPr>
        <p:spPr bwMode="auto">
          <a:xfrm>
            <a:off x="571500" y="1243013"/>
            <a:ext cx="453231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altLang="cs-CZ" sz="2400"/>
              <a:t>Příjmení našeho kosmonauta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Planeta, na které žijeme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Plyn potřebný k dýchání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Veličina, která má jednotku 1 N</a:t>
            </a:r>
          </a:p>
          <a:p>
            <a:pPr marL="457200" indent="-457200">
              <a:buFontTx/>
              <a:buAutoNum type="arabicPeriod"/>
            </a:pPr>
            <a:r>
              <a:rPr lang="cs-CZ" altLang="cs-CZ" sz="2400"/>
              <a:t>Chemická značka uhlíku</a:t>
            </a:r>
          </a:p>
        </p:txBody>
      </p:sp>
      <p:sp>
        <p:nvSpPr>
          <p:cNvPr id="6212" name="TextovéPole 21"/>
          <p:cNvSpPr txBox="1">
            <a:spLocks noChangeArrowheads="1"/>
          </p:cNvSpPr>
          <p:nvPr/>
        </p:nvSpPr>
        <p:spPr bwMode="auto">
          <a:xfrm>
            <a:off x="6938963" y="1681163"/>
            <a:ext cx="350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789738" y="1687513"/>
            <a:ext cx="720725" cy="512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14" name="TextovéPole 23"/>
          <p:cNvSpPr txBox="1">
            <a:spLocks noChangeArrowheads="1"/>
          </p:cNvSpPr>
          <p:nvPr/>
        </p:nvSpPr>
        <p:spPr bwMode="auto">
          <a:xfrm>
            <a:off x="7656513" y="1681163"/>
            <a:ext cx="334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7516813" y="1655763"/>
            <a:ext cx="661987" cy="5524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16" name="TextovéPole 25"/>
          <p:cNvSpPr txBox="1">
            <a:spLocks noChangeArrowheads="1"/>
          </p:cNvSpPr>
          <p:nvPr/>
        </p:nvSpPr>
        <p:spPr bwMode="auto">
          <a:xfrm>
            <a:off x="8318500" y="1673225"/>
            <a:ext cx="447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8223250" y="1663700"/>
            <a:ext cx="698500" cy="5111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18" name="TextovéPole 27"/>
          <p:cNvSpPr txBox="1">
            <a:spLocks noChangeArrowheads="1"/>
          </p:cNvSpPr>
          <p:nvPr/>
        </p:nvSpPr>
        <p:spPr bwMode="auto">
          <a:xfrm>
            <a:off x="9094788" y="1687513"/>
            <a:ext cx="334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8942388" y="1665288"/>
            <a:ext cx="676275" cy="5286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20" name="TextovéPole 29"/>
          <p:cNvSpPr txBox="1">
            <a:spLocks noChangeArrowheads="1"/>
          </p:cNvSpPr>
          <p:nvPr/>
        </p:nvSpPr>
        <p:spPr bwMode="auto">
          <a:xfrm>
            <a:off x="9786938" y="171926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9618663" y="1662113"/>
            <a:ext cx="700087" cy="5461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22" name="TextovéPole 19"/>
          <p:cNvSpPr txBox="1">
            <a:spLocks noChangeArrowheads="1"/>
          </p:cNvSpPr>
          <p:nvPr/>
        </p:nvSpPr>
        <p:spPr bwMode="auto">
          <a:xfrm flipH="1">
            <a:off x="3167063" y="4449763"/>
            <a:ext cx="206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6223" name="TextovéPole 38"/>
          <p:cNvSpPr txBox="1">
            <a:spLocks noChangeArrowheads="1"/>
          </p:cNvSpPr>
          <p:nvPr/>
        </p:nvSpPr>
        <p:spPr bwMode="auto">
          <a:xfrm>
            <a:off x="6300788" y="2287588"/>
            <a:ext cx="328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6126163" y="2265363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25" name="TextovéPole 39"/>
          <p:cNvSpPr txBox="1">
            <a:spLocks noChangeArrowheads="1"/>
          </p:cNvSpPr>
          <p:nvPr/>
        </p:nvSpPr>
        <p:spPr bwMode="auto">
          <a:xfrm>
            <a:off x="6970713" y="2278063"/>
            <a:ext cx="3349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6821488" y="2260600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27" name="TextovéPole 40"/>
          <p:cNvSpPr txBox="1">
            <a:spLocks noChangeArrowheads="1"/>
          </p:cNvSpPr>
          <p:nvPr/>
        </p:nvSpPr>
        <p:spPr bwMode="auto">
          <a:xfrm>
            <a:off x="7669213" y="2281238"/>
            <a:ext cx="446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7519988" y="2212975"/>
            <a:ext cx="677862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8197850" y="2193925"/>
            <a:ext cx="708025" cy="5365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30" name="TextovéPole 46"/>
          <p:cNvSpPr txBox="1">
            <a:spLocks noChangeArrowheads="1"/>
          </p:cNvSpPr>
          <p:nvPr/>
        </p:nvSpPr>
        <p:spPr bwMode="auto">
          <a:xfrm>
            <a:off x="8348663" y="2232025"/>
            <a:ext cx="334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Ě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8194675" y="2201863"/>
            <a:ext cx="708025" cy="5365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32" name="TextovéPole 47"/>
          <p:cNvSpPr txBox="1">
            <a:spLocks noChangeArrowheads="1"/>
          </p:cNvSpPr>
          <p:nvPr/>
        </p:nvSpPr>
        <p:spPr bwMode="auto">
          <a:xfrm>
            <a:off x="6934200" y="2870200"/>
            <a:ext cx="344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802438" y="2816225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34" name="TextovéPole 48"/>
          <p:cNvSpPr txBox="1">
            <a:spLocks noChangeArrowheads="1"/>
          </p:cNvSpPr>
          <p:nvPr/>
        </p:nvSpPr>
        <p:spPr bwMode="auto">
          <a:xfrm>
            <a:off x="7688263" y="2870200"/>
            <a:ext cx="336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Y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7508875" y="2798763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36" name="TextovéPole 49"/>
          <p:cNvSpPr txBox="1">
            <a:spLocks noChangeArrowheads="1"/>
          </p:cNvSpPr>
          <p:nvPr/>
        </p:nvSpPr>
        <p:spPr bwMode="auto">
          <a:xfrm>
            <a:off x="8366125" y="2833688"/>
            <a:ext cx="325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8201025" y="2774950"/>
            <a:ext cx="709613" cy="53657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38" name="TextovéPole 50"/>
          <p:cNvSpPr txBox="1">
            <a:spLocks noChangeArrowheads="1"/>
          </p:cNvSpPr>
          <p:nvPr/>
        </p:nvSpPr>
        <p:spPr bwMode="auto">
          <a:xfrm>
            <a:off x="8355013" y="2816225"/>
            <a:ext cx="327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8196263" y="2755900"/>
            <a:ext cx="709612" cy="5365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40" name="TextovéPole 52"/>
          <p:cNvSpPr txBox="1">
            <a:spLocks noChangeArrowheads="1"/>
          </p:cNvSpPr>
          <p:nvPr/>
        </p:nvSpPr>
        <p:spPr bwMode="auto">
          <a:xfrm>
            <a:off x="9107488" y="2833688"/>
            <a:ext cx="314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8942388" y="2795588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42" name="TextovéPole 53"/>
          <p:cNvSpPr txBox="1">
            <a:spLocks noChangeArrowheads="1"/>
          </p:cNvSpPr>
          <p:nvPr/>
        </p:nvSpPr>
        <p:spPr bwMode="auto">
          <a:xfrm>
            <a:off x="9829800" y="2844800"/>
            <a:ext cx="260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Í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9634538" y="2795588"/>
            <a:ext cx="677862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44" name="TextovéPole 57"/>
          <p:cNvSpPr txBox="1">
            <a:spLocks noChangeArrowheads="1"/>
          </p:cNvSpPr>
          <p:nvPr/>
        </p:nvSpPr>
        <p:spPr bwMode="auto">
          <a:xfrm>
            <a:off x="10506075" y="2825750"/>
            <a:ext cx="344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10334625" y="2801938"/>
            <a:ext cx="676275" cy="5572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46" name="TextovéPole 58"/>
          <p:cNvSpPr txBox="1">
            <a:spLocks noChangeArrowheads="1"/>
          </p:cNvSpPr>
          <p:nvPr/>
        </p:nvSpPr>
        <p:spPr bwMode="auto">
          <a:xfrm>
            <a:off x="7697788" y="3441700"/>
            <a:ext cx="327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7531100" y="3395663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48" name="TextovéPole 59"/>
          <p:cNvSpPr txBox="1">
            <a:spLocks noChangeArrowheads="1"/>
          </p:cNvSpPr>
          <p:nvPr/>
        </p:nvSpPr>
        <p:spPr bwMode="auto">
          <a:xfrm>
            <a:off x="8420100" y="3424238"/>
            <a:ext cx="261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Í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8188325" y="3386138"/>
            <a:ext cx="709613" cy="5365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50" name="TextovéPole 60"/>
          <p:cNvSpPr txBox="1">
            <a:spLocks noChangeArrowheads="1"/>
          </p:cNvSpPr>
          <p:nvPr/>
        </p:nvSpPr>
        <p:spPr bwMode="auto">
          <a:xfrm>
            <a:off x="9059863" y="3414713"/>
            <a:ext cx="314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8921750" y="3392488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52" name="TextovéPole 61"/>
          <p:cNvSpPr txBox="1">
            <a:spLocks noChangeArrowheads="1"/>
          </p:cNvSpPr>
          <p:nvPr/>
        </p:nvSpPr>
        <p:spPr bwMode="auto">
          <a:xfrm>
            <a:off x="9786938" y="3429000"/>
            <a:ext cx="363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9629775" y="3375025"/>
            <a:ext cx="676275" cy="555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54" name="TextovéPole 62"/>
          <p:cNvSpPr txBox="1">
            <a:spLocks noChangeArrowheads="1"/>
          </p:cNvSpPr>
          <p:nvPr/>
        </p:nvSpPr>
        <p:spPr bwMode="auto">
          <a:xfrm>
            <a:off x="8297863" y="4056063"/>
            <a:ext cx="349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8204200" y="3963988"/>
            <a:ext cx="708025" cy="5365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463" y="3351213"/>
            <a:ext cx="6275387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5" grpId="0" animBg="1"/>
      <p:bldP spid="27" grpId="0" animBg="1"/>
      <p:bldP spid="29" grpId="0" animBg="1"/>
      <p:bldP spid="38" grpId="0" animBg="1"/>
      <p:bldP spid="37" grpId="0" animBg="1"/>
      <p:bldP spid="36" grpId="0" animBg="1"/>
      <p:bldP spid="45" grpId="0" animBg="1"/>
      <p:bldP spid="35" grpId="0" animBg="1"/>
      <p:bldP spid="34" grpId="0" animBg="1"/>
      <p:bldP spid="46" grpId="0" animBg="1"/>
      <p:bldP spid="44" grpId="0" animBg="1"/>
      <p:bldP spid="33" grpId="0" animBg="1"/>
      <p:bldP spid="32" grpId="0" animBg="1"/>
      <p:bldP spid="57" grpId="0" animBg="1"/>
      <p:bldP spid="56" grpId="0" animBg="1"/>
      <p:bldP spid="52" grpId="0" animBg="1"/>
      <p:bldP spid="55" grpId="0" animBg="1"/>
      <p:bldP spid="31" grpId="0" animBg="1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Skupina 29"/>
          <p:cNvGrpSpPr>
            <a:grpSpLocks/>
          </p:cNvGrpSpPr>
          <p:nvPr/>
        </p:nvGrpSpPr>
        <p:grpSpPr bwMode="auto">
          <a:xfrm>
            <a:off x="1074738" y="2290763"/>
            <a:ext cx="3925887" cy="4305300"/>
            <a:chOff x="1075154" y="2290438"/>
            <a:chExt cx="3925884" cy="4305790"/>
          </a:xfrm>
        </p:grpSpPr>
        <p:pic>
          <p:nvPicPr>
            <p:cNvPr id="720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3693" y="2865544"/>
              <a:ext cx="3180149" cy="31801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7203" name="Skupina 4"/>
            <p:cNvGrpSpPr>
              <a:grpSpLocks/>
            </p:cNvGrpSpPr>
            <p:nvPr/>
          </p:nvGrpSpPr>
          <p:grpSpPr bwMode="auto">
            <a:xfrm rot="-2240985">
              <a:off x="1337985" y="2290438"/>
              <a:ext cx="842961" cy="1341545"/>
              <a:chOff x="5253039" y="3506679"/>
              <a:chExt cx="842961" cy="1341545"/>
            </a:xfrm>
          </p:grpSpPr>
          <p:pic>
            <p:nvPicPr>
              <p:cNvPr id="7223" name="Picture 4" descr="Boy Play With Youo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253039" y="3506679"/>
                <a:ext cx="796824" cy="134154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2" name="Obdélník 1"/>
              <p:cNvSpPr/>
              <p:nvPr/>
            </p:nvSpPr>
            <p:spPr>
              <a:xfrm>
                <a:off x="5833351" y="4287655"/>
                <a:ext cx="263525" cy="19528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" name="Rovnoramenný trojúhelník 3"/>
              <p:cNvSpPr/>
              <p:nvPr/>
            </p:nvSpPr>
            <p:spPr>
              <a:xfrm rot="10584273">
                <a:off x="5923269" y="4290926"/>
                <a:ext cx="144462" cy="211162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7204" name="Picture 6" descr="Apple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922183">
              <a:off x="4403523" y="2661220"/>
              <a:ext cx="567061" cy="6279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7205" name="Skupina 27"/>
            <p:cNvGrpSpPr>
              <a:grpSpLocks/>
            </p:cNvGrpSpPr>
            <p:nvPr/>
          </p:nvGrpSpPr>
          <p:grpSpPr bwMode="auto">
            <a:xfrm rot="8145505">
              <a:off x="4211090" y="5495159"/>
              <a:ext cx="312989" cy="1101069"/>
              <a:chOff x="6370417" y="1049248"/>
              <a:chExt cx="312989" cy="1101069"/>
            </a:xfrm>
          </p:grpSpPr>
          <p:grpSp>
            <p:nvGrpSpPr>
              <p:cNvPr id="7207" name="Skupina 15"/>
              <p:cNvGrpSpPr>
                <a:grpSpLocks/>
              </p:cNvGrpSpPr>
              <p:nvPr/>
            </p:nvGrpSpPr>
            <p:grpSpPr bwMode="auto">
              <a:xfrm>
                <a:off x="6391165" y="1238507"/>
                <a:ext cx="292241" cy="911810"/>
                <a:chOff x="6408198" y="1223639"/>
                <a:chExt cx="292241" cy="911810"/>
              </a:xfrm>
            </p:grpSpPr>
            <p:sp>
              <p:nvSpPr>
                <p:cNvPr id="6" name="Obdélník 5"/>
                <p:cNvSpPr/>
                <p:nvPr/>
              </p:nvSpPr>
              <p:spPr>
                <a:xfrm>
                  <a:off x="6396867" y="1366083"/>
                  <a:ext cx="279400" cy="47630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6395782" y="1469898"/>
                  <a:ext cx="273050" cy="44455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6395784" y="1596538"/>
                  <a:ext cx="273050" cy="46042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6390866" y="1684156"/>
                  <a:ext cx="276225" cy="46043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6407114" y="1764504"/>
                  <a:ext cx="268287" cy="44455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4" name="Obdélník 13"/>
                <p:cNvSpPr/>
                <p:nvPr/>
              </p:nvSpPr>
              <p:spPr>
                <a:xfrm>
                  <a:off x="6394813" y="1260592"/>
                  <a:ext cx="276225" cy="47630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cxnSp>
              <p:nvCxnSpPr>
                <p:cNvPr id="8" name="Přímá spojnice 7"/>
                <p:cNvCxnSpPr>
                  <a:stCxn id="14" idx="3"/>
                  <a:endCxn id="6" idx="1"/>
                </p:cNvCxnSpPr>
                <p:nvPr/>
              </p:nvCxnSpPr>
              <p:spPr>
                <a:xfrm flipH="1">
                  <a:off x="6403382" y="1276092"/>
                  <a:ext cx="279400" cy="109550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/>
                <p:nvPr/>
              </p:nvCxnSpPr>
              <p:spPr>
                <a:xfrm flipH="1">
                  <a:off x="6386507" y="1388720"/>
                  <a:ext cx="274637" cy="112725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 flipH="1">
                  <a:off x="6377231" y="1505482"/>
                  <a:ext cx="279400" cy="109549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18"/>
                <p:cNvCxnSpPr/>
                <p:nvPr/>
              </p:nvCxnSpPr>
              <p:spPr>
                <a:xfrm flipH="1">
                  <a:off x="6408184" y="1621287"/>
                  <a:ext cx="277813" cy="109550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/>
                <p:nvPr/>
              </p:nvCxnSpPr>
              <p:spPr>
                <a:xfrm flipH="1">
                  <a:off x="6418864" y="1688851"/>
                  <a:ext cx="276225" cy="111138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9" name="Tětiva 8"/>
                <p:cNvSpPr/>
                <p:nvPr/>
              </p:nvSpPr>
              <p:spPr>
                <a:xfrm rot="14211893" flipV="1">
                  <a:off x="6407014" y="1643332"/>
                  <a:ext cx="292133" cy="292100"/>
                </a:xfrm>
                <a:prstGeom prst="chord">
                  <a:avLst>
                    <a:gd name="adj1" fmla="val 2700000"/>
                    <a:gd name="adj2" fmla="val 14679731"/>
                  </a:avLst>
                </a:prstGeom>
                <a:solidFill>
                  <a:schemeClr val="bg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15" name="Obdélník 14"/>
                <p:cNvSpPr/>
                <p:nvPr/>
              </p:nvSpPr>
              <p:spPr>
                <a:xfrm>
                  <a:off x="6511307" y="1945310"/>
                  <a:ext cx="61912" cy="258792"/>
                </a:xfrm>
                <a:prstGeom prst="rect">
                  <a:avLst/>
                </a:prstGeom>
                <a:solidFill>
                  <a:srgbClr val="92D05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22" name="Přímá spojnice 21"/>
              <p:cNvCxnSpPr>
                <a:cxnSpLocks/>
              </p:cNvCxnSpPr>
              <p:nvPr/>
            </p:nvCxnSpPr>
            <p:spPr>
              <a:xfrm>
                <a:off x="6524898" y="1079502"/>
                <a:ext cx="0" cy="188934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Obdélník 26"/>
              <p:cNvSpPr/>
              <p:nvPr/>
            </p:nvSpPr>
            <p:spPr>
              <a:xfrm>
                <a:off x="6357408" y="1090329"/>
                <a:ext cx="333375" cy="46043"/>
              </a:xfrm>
              <a:prstGeom prst="rect">
                <a:avLst/>
              </a:prstGeom>
              <a:ln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9" name="Volný tvar: obrazec 28"/>
            <p:cNvSpPr/>
            <p:nvPr/>
          </p:nvSpPr>
          <p:spPr>
            <a:xfrm>
              <a:off x="1075154" y="5575349"/>
              <a:ext cx="862011" cy="469953"/>
            </a:xfrm>
            <a:custGeom>
              <a:avLst/>
              <a:gdLst>
                <a:gd name="connsiteX0" fmla="*/ 35511 w 861253"/>
                <a:gd name="connsiteY0" fmla="*/ 150921 h 470517"/>
                <a:gd name="connsiteX1" fmla="*/ 79899 w 861253"/>
                <a:gd name="connsiteY1" fmla="*/ 97655 h 470517"/>
                <a:gd name="connsiteX2" fmla="*/ 248575 w 861253"/>
                <a:gd name="connsiteY2" fmla="*/ 0 h 470517"/>
                <a:gd name="connsiteX3" fmla="*/ 559293 w 861253"/>
                <a:gd name="connsiteY3" fmla="*/ 71022 h 470517"/>
                <a:gd name="connsiteX4" fmla="*/ 736846 w 861253"/>
                <a:gd name="connsiteY4" fmla="*/ 142043 h 470517"/>
                <a:gd name="connsiteX5" fmla="*/ 861134 w 861253"/>
                <a:gd name="connsiteY5" fmla="*/ 221942 h 470517"/>
                <a:gd name="connsiteX6" fmla="*/ 816746 w 861253"/>
                <a:gd name="connsiteY6" fmla="*/ 284086 h 470517"/>
                <a:gd name="connsiteX7" fmla="*/ 745724 w 861253"/>
                <a:gd name="connsiteY7" fmla="*/ 310719 h 470517"/>
                <a:gd name="connsiteX8" fmla="*/ 568171 w 861253"/>
                <a:gd name="connsiteY8" fmla="*/ 346229 h 470517"/>
                <a:gd name="connsiteX9" fmla="*/ 381740 w 861253"/>
                <a:gd name="connsiteY9" fmla="*/ 435006 h 470517"/>
                <a:gd name="connsiteX10" fmla="*/ 310718 w 861253"/>
                <a:gd name="connsiteY10" fmla="*/ 470517 h 470517"/>
                <a:gd name="connsiteX11" fmla="*/ 248575 w 861253"/>
                <a:gd name="connsiteY11" fmla="*/ 452761 h 470517"/>
                <a:gd name="connsiteX12" fmla="*/ 230819 w 861253"/>
                <a:gd name="connsiteY12" fmla="*/ 417251 h 470517"/>
                <a:gd name="connsiteX13" fmla="*/ 142043 w 861253"/>
                <a:gd name="connsiteY13" fmla="*/ 328474 h 470517"/>
                <a:gd name="connsiteX14" fmla="*/ 115410 w 861253"/>
                <a:gd name="connsiteY14" fmla="*/ 292963 h 470517"/>
                <a:gd name="connsiteX15" fmla="*/ 0 w 861253"/>
                <a:gd name="connsiteY15" fmla="*/ 204187 h 470517"/>
                <a:gd name="connsiteX16" fmla="*/ 79899 w 861253"/>
                <a:gd name="connsiteY16" fmla="*/ 97655 h 47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61253" h="470517">
                  <a:moveTo>
                    <a:pt x="35511" y="150921"/>
                  </a:moveTo>
                  <a:cubicBezTo>
                    <a:pt x="50307" y="133166"/>
                    <a:pt x="62144" y="112451"/>
                    <a:pt x="79899" y="97655"/>
                  </a:cubicBezTo>
                  <a:cubicBezTo>
                    <a:pt x="173804" y="19401"/>
                    <a:pt x="165678" y="27633"/>
                    <a:pt x="248575" y="0"/>
                  </a:cubicBezTo>
                  <a:cubicBezTo>
                    <a:pt x="352148" y="23674"/>
                    <a:pt x="459637" y="34192"/>
                    <a:pt x="559293" y="71022"/>
                  </a:cubicBezTo>
                  <a:cubicBezTo>
                    <a:pt x="788182" y="155612"/>
                    <a:pt x="544745" y="163388"/>
                    <a:pt x="736846" y="142043"/>
                  </a:cubicBezTo>
                  <a:cubicBezTo>
                    <a:pt x="746696" y="146968"/>
                    <a:pt x="859001" y="196343"/>
                    <a:pt x="861134" y="221942"/>
                  </a:cubicBezTo>
                  <a:cubicBezTo>
                    <a:pt x="863248" y="247310"/>
                    <a:pt x="836923" y="268565"/>
                    <a:pt x="816746" y="284086"/>
                  </a:cubicBezTo>
                  <a:cubicBezTo>
                    <a:pt x="796705" y="299502"/>
                    <a:pt x="770253" y="304587"/>
                    <a:pt x="745724" y="310719"/>
                  </a:cubicBezTo>
                  <a:cubicBezTo>
                    <a:pt x="687170" y="325357"/>
                    <a:pt x="627355" y="334392"/>
                    <a:pt x="568171" y="346229"/>
                  </a:cubicBezTo>
                  <a:lnTo>
                    <a:pt x="381740" y="435006"/>
                  </a:lnTo>
                  <a:cubicBezTo>
                    <a:pt x="300793" y="472107"/>
                    <a:pt x="433097" y="397091"/>
                    <a:pt x="310718" y="470517"/>
                  </a:cubicBezTo>
                  <a:cubicBezTo>
                    <a:pt x="290004" y="464598"/>
                    <a:pt x="266500" y="464711"/>
                    <a:pt x="248575" y="452761"/>
                  </a:cubicBezTo>
                  <a:cubicBezTo>
                    <a:pt x="237564" y="445420"/>
                    <a:pt x="238160" y="428262"/>
                    <a:pt x="230819" y="417251"/>
                  </a:cubicBezTo>
                  <a:cubicBezTo>
                    <a:pt x="187306" y="351981"/>
                    <a:pt x="202017" y="388448"/>
                    <a:pt x="142043" y="328474"/>
                  </a:cubicBezTo>
                  <a:cubicBezTo>
                    <a:pt x="131581" y="318012"/>
                    <a:pt x="126964" y="302206"/>
                    <a:pt x="115410" y="292963"/>
                  </a:cubicBezTo>
                  <a:cubicBezTo>
                    <a:pt x="-64473" y="149058"/>
                    <a:pt x="171108" y="375295"/>
                    <a:pt x="0" y="204187"/>
                  </a:cubicBezTo>
                  <a:cubicBezTo>
                    <a:pt x="64495" y="128942"/>
                    <a:pt x="39229" y="165438"/>
                    <a:pt x="79899" y="97655"/>
                  </a:cubicBezTo>
                </a:path>
              </a:pathLst>
            </a:custGeom>
            <a:solidFill>
              <a:schemeClr val="tx1">
                <a:lumMod val="95000"/>
                <a:lumOff val="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171" name="Skupina 33"/>
          <p:cNvGrpSpPr>
            <a:grpSpLocks/>
          </p:cNvGrpSpPr>
          <p:nvPr/>
        </p:nvGrpSpPr>
        <p:grpSpPr bwMode="auto">
          <a:xfrm>
            <a:off x="6704013" y="2117725"/>
            <a:ext cx="3925887" cy="4305300"/>
            <a:chOff x="1075154" y="2290438"/>
            <a:chExt cx="3925884" cy="4305790"/>
          </a:xfrm>
        </p:grpSpPr>
        <p:pic>
          <p:nvPicPr>
            <p:cNvPr id="7178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3693" y="2865544"/>
              <a:ext cx="3180149" cy="31801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7179" name="Skupina 35"/>
            <p:cNvGrpSpPr>
              <a:grpSpLocks/>
            </p:cNvGrpSpPr>
            <p:nvPr/>
          </p:nvGrpSpPr>
          <p:grpSpPr bwMode="auto">
            <a:xfrm rot="-2240985">
              <a:off x="1337985" y="2290438"/>
              <a:ext cx="842961" cy="1341545"/>
              <a:chOff x="5253039" y="3506679"/>
              <a:chExt cx="842961" cy="1341545"/>
            </a:xfrm>
          </p:grpSpPr>
          <p:pic>
            <p:nvPicPr>
              <p:cNvPr id="7199" name="Picture 4" descr="Boy Play With Youo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253039" y="3506679"/>
                <a:ext cx="796824" cy="134154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57" name="Obdélník 56"/>
              <p:cNvSpPr/>
              <p:nvPr/>
            </p:nvSpPr>
            <p:spPr>
              <a:xfrm>
                <a:off x="5833350" y="4287654"/>
                <a:ext cx="263525" cy="19528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8" name="Rovnoramenný trojúhelník 57"/>
              <p:cNvSpPr/>
              <p:nvPr/>
            </p:nvSpPr>
            <p:spPr>
              <a:xfrm rot="10584273">
                <a:off x="5923269" y="4290927"/>
                <a:ext cx="144462" cy="211161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7180" name="Picture 6" descr="Apple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922183">
              <a:off x="4403523" y="2661220"/>
              <a:ext cx="567061" cy="6279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7181" name="Skupina 37"/>
            <p:cNvGrpSpPr>
              <a:grpSpLocks/>
            </p:cNvGrpSpPr>
            <p:nvPr/>
          </p:nvGrpSpPr>
          <p:grpSpPr bwMode="auto">
            <a:xfrm rot="8145505">
              <a:off x="4211090" y="5495159"/>
              <a:ext cx="312989" cy="1101069"/>
              <a:chOff x="6370417" y="1049248"/>
              <a:chExt cx="312989" cy="1101069"/>
            </a:xfrm>
          </p:grpSpPr>
          <p:grpSp>
            <p:nvGrpSpPr>
              <p:cNvPr id="7183" name="Skupina 39"/>
              <p:cNvGrpSpPr>
                <a:grpSpLocks/>
              </p:cNvGrpSpPr>
              <p:nvPr/>
            </p:nvGrpSpPr>
            <p:grpSpPr bwMode="auto">
              <a:xfrm>
                <a:off x="6391165" y="1238507"/>
                <a:ext cx="292241" cy="911810"/>
                <a:chOff x="6408198" y="1223639"/>
                <a:chExt cx="292241" cy="911810"/>
              </a:xfrm>
            </p:grpSpPr>
            <p:sp>
              <p:nvSpPr>
                <p:cNvPr id="43" name="Obdélník 42"/>
                <p:cNvSpPr/>
                <p:nvPr/>
              </p:nvSpPr>
              <p:spPr>
                <a:xfrm>
                  <a:off x="6396868" y="1366083"/>
                  <a:ext cx="279400" cy="47630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4" name="Obdélník 43"/>
                <p:cNvSpPr/>
                <p:nvPr/>
              </p:nvSpPr>
              <p:spPr>
                <a:xfrm>
                  <a:off x="6395782" y="1469898"/>
                  <a:ext cx="273050" cy="44455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5" name="Obdélník 44"/>
                <p:cNvSpPr/>
                <p:nvPr/>
              </p:nvSpPr>
              <p:spPr>
                <a:xfrm>
                  <a:off x="6395785" y="1596537"/>
                  <a:ext cx="273050" cy="46043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6" name="Obdélník 45"/>
                <p:cNvSpPr/>
                <p:nvPr/>
              </p:nvSpPr>
              <p:spPr>
                <a:xfrm>
                  <a:off x="6390867" y="1684156"/>
                  <a:ext cx="276225" cy="46042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7" name="Obdélník 46"/>
                <p:cNvSpPr/>
                <p:nvPr/>
              </p:nvSpPr>
              <p:spPr>
                <a:xfrm>
                  <a:off x="6407115" y="1764503"/>
                  <a:ext cx="268287" cy="44455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8" name="Obdélník 47"/>
                <p:cNvSpPr/>
                <p:nvPr/>
              </p:nvSpPr>
              <p:spPr>
                <a:xfrm>
                  <a:off x="6394813" y="1260591"/>
                  <a:ext cx="276225" cy="47630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cxnSp>
              <p:nvCxnSpPr>
                <p:cNvPr id="49" name="Přímá spojnice 48"/>
                <p:cNvCxnSpPr>
                  <a:stCxn id="48" idx="3"/>
                  <a:endCxn id="43" idx="1"/>
                </p:cNvCxnSpPr>
                <p:nvPr/>
              </p:nvCxnSpPr>
              <p:spPr>
                <a:xfrm flipH="1">
                  <a:off x="6403383" y="1276092"/>
                  <a:ext cx="279400" cy="109549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Přímá spojnice 49"/>
                <p:cNvCxnSpPr/>
                <p:nvPr/>
              </p:nvCxnSpPr>
              <p:spPr>
                <a:xfrm flipH="1">
                  <a:off x="6386508" y="1388719"/>
                  <a:ext cx="274637" cy="112726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1" name="Přímá spojnice 50"/>
                <p:cNvCxnSpPr/>
                <p:nvPr/>
              </p:nvCxnSpPr>
              <p:spPr>
                <a:xfrm flipH="1">
                  <a:off x="6377231" y="1505481"/>
                  <a:ext cx="279400" cy="109550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 flipH="1">
                  <a:off x="6408184" y="1621287"/>
                  <a:ext cx="277813" cy="109549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 flipH="1">
                  <a:off x="6418864" y="1688851"/>
                  <a:ext cx="276225" cy="111138"/>
                </a:xfrm>
                <a:prstGeom prst="line">
                  <a:avLst/>
                </a:prstGeom>
                <a:ln w="28575">
                  <a:solidFill>
                    <a:schemeClr val="accent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54" name="Tětiva 53"/>
                <p:cNvSpPr/>
                <p:nvPr/>
              </p:nvSpPr>
              <p:spPr>
                <a:xfrm rot="14211893" flipV="1">
                  <a:off x="6407015" y="1643331"/>
                  <a:ext cx="292133" cy="292100"/>
                </a:xfrm>
                <a:prstGeom prst="chord">
                  <a:avLst>
                    <a:gd name="adj1" fmla="val 2700000"/>
                    <a:gd name="adj2" fmla="val 14679731"/>
                  </a:avLst>
                </a:prstGeom>
                <a:solidFill>
                  <a:schemeClr val="bg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55" name="Obdélník 54"/>
                <p:cNvSpPr/>
                <p:nvPr/>
              </p:nvSpPr>
              <p:spPr>
                <a:xfrm>
                  <a:off x="6511308" y="1945309"/>
                  <a:ext cx="61912" cy="258793"/>
                </a:xfrm>
                <a:prstGeom prst="rect">
                  <a:avLst/>
                </a:prstGeom>
                <a:solidFill>
                  <a:srgbClr val="92D05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cxnSp>
            <p:nvCxnSpPr>
              <p:cNvPr id="41" name="Přímá spojnice 40"/>
              <p:cNvCxnSpPr>
                <a:cxnSpLocks/>
              </p:cNvCxnSpPr>
              <p:nvPr/>
            </p:nvCxnSpPr>
            <p:spPr>
              <a:xfrm>
                <a:off x="6524899" y="1079502"/>
                <a:ext cx="0" cy="188933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Obdélník 41"/>
              <p:cNvSpPr/>
              <p:nvPr/>
            </p:nvSpPr>
            <p:spPr>
              <a:xfrm>
                <a:off x="6357409" y="1090329"/>
                <a:ext cx="333375" cy="46042"/>
              </a:xfrm>
              <a:prstGeom prst="rect">
                <a:avLst/>
              </a:prstGeom>
              <a:ln>
                <a:solidFill>
                  <a:schemeClr val="accent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39" name="Volný tvar: obrazec 38"/>
            <p:cNvSpPr/>
            <p:nvPr/>
          </p:nvSpPr>
          <p:spPr>
            <a:xfrm>
              <a:off x="1075154" y="5575350"/>
              <a:ext cx="862011" cy="469953"/>
            </a:xfrm>
            <a:custGeom>
              <a:avLst/>
              <a:gdLst>
                <a:gd name="connsiteX0" fmla="*/ 35511 w 861253"/>
                <a:gd name="connsiteY0" fmla="*/ 150921 h 470517"/>
                <a:gd name="connsiteX1" fmla="*/ 79899 w 861253"/>
                <a:gd name="connsiteY1" fmla="*/ 97655 h 470517"/>
                <a:gd name="connsiteX2" fmla="*/ 248575 w 861253"/>
                <a:gd name="connsiteY2" fmla="*/ 0 h 470517"/>
                <a:gd name="connsiteX3" fmla="*/ 559293 w 861253"/>
                <a:gd name="connsiteY3" fmla="*/ 71022 h 470517"/>
                <a:gd name="connsiteX4" fmla="*/ 736846 w 861253"/>
                <a:gd name="connsiteY4" fmla="*/ 142043 h 470517"/>
                <a:gd name="connsiteX5" fmla="*/ 861134 w 861253"/>
                <a:gd name="connsiteY5" fmla="*/ 221942 h 470517"/>
                <a:gd name="connsiteX6" fmla="*/ 816746 w 861253"/>
                <a:gd name="connsiteY6" fmla="*/ 284086 h 470517"/>
                <a:gd name="connsiteX7" fmla="*/ 745724 w 861253"/>
                <a:gd name="connsiteY7" fmla="*/ 310719 h 470517"/>
                <a:gd name="connsiteX8" fmla="*/ 568171 w 861253"/>
                <a:gd name="connsiteY8" fmla="*/ 346229 h 470517"/>
                <a:gd name="connsiteX9" fmla="*/ 381740 w 861253"/>
                <a:gd name="connsiteY9" fmla="*/ 435006 h 470517"/>
                <a:gd name="connsiteX10" fmla="*/ 310718 w 861253"/>
                <a:gd name="connsiteY10" fmla="*/ 470517 h 470517"/>
                <a:gd name="connsiteX11" fmla="*/ 248575 w 861253"/>
                <a:gd name="connsiteY11" fmla="*/ 452761 h 470517"/>
                <a:gd name="connsiteX12" fmla="*/ 230819 w 861253"/>
                <a:gd name="connsiteY12" fmla="*/ 417251 h 470517"/>
                <a:gd name="connsiteX13" fmla="*/ 142043 w 861253"/>
                <a:gd name="connsiteY13" fmla="*/ 328474 h 470517"/>
                <a:gd name="connsiteX14" fmla="*/ 115410 w 861253"/>
                <a:gd name="connsiteY14" fmla="*/ 292963 h 470517"/>
                <a:gd name="connsiteX15" fmla="*/ 0 w 861253"/>
                <a:gd name="connsiteY15" fmla="*/ 204187 h 470517"/>
                <a:gd name="connsiteX16" fmla="*/ 79899 w 861253"/>
                <a:gd name="connsiteY16" fmla="*/ 97655 h 4705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61253" h="470517">
                  <a:moveTo>
                    <a:pt x="35511" y="150921"/>
                  </a:moveTo>
                  <a:cubicBezTo>
                    <a:pt x="50307" y="133166"/>
                    <a:pt x="62144" y="112451"/>
                    <a:pt x="79899" y="97655"/>
                  </a:cubicBezTo>
                  <a:cubicBezTo>
                    <a:pt x="173804" y="19401"/>
                    <a:pt x="165678" y="27633"/>
                    <a:pt x="248575" y="0"/>
                  </a:cubicBezTo>
                  <a:cubicBezTo>
                    <a:pt x="352148" y="23674"/>
                    <a:pt x="459637" y="34192"/>
                    <a:pt x="559293" y="71022"/>
                  </a:cubicBezTo>
                  <a:cubicBezTo>
                    <a:pt x="788182" y="155612"/>
                    <a:pt x="544745" y="163388"/>
                    <a:pt x="736846" y="142043"/>
                  </a:cubicBezTo>
                  <a:cubicBezTo>
                    <a:pt x="746696" y="146968"/>
                    <a:pt x="859001" y="196343"/>
                    <a:pt x="861134" y="221942"/>
                  </a:cubicBezTo>
                  <a:cubicBezTo>
                    <a:pt x="863248" y="247310"/>
                    <a:pt x="836923" y="268565"/>
                    <a:pt x="816746" y="284086"/>
                  </a:cubicBezTo>
                  <a:cubicBezTo>
                    <a:pt x="796705" y="299502"/>
                    <a:pt x="770253" y="304587"/>
                    <a:pt x="745724" y="310719"/>
                  </a:cubicBezTo>
                  <a:cubicBezTo>
                    <a:pt x="687170" y="325357"/>
                    <a:pt x="627355" y="334392"/>
                    <a:pt x="568171" y="346229"/>
                  </a:cubicBezTo>
                  <a:lnTo>
                    <a:pt x="381740" y="435006"/>
                  </a:lnTo>
                  <a:cubicBezTo>
                    <a:pt x="300793" y="472107"/>
                    <a:pt x="433097" y="397091"/>
                    <a:pt x="310718" y="470517"/>
                  </a:cubicBezTo>
                  <a:cubicBezTo>
                    <a:pt x="290004" y="464598"/>
                    <a:pt x="266500" y="464711"/>
                    <a:pt x="248575" y="452761"/>
                  </a:cubicBezTo>
                  <a:cubicBezTo>
                    <a:pt x="237564" y="445420"/>
                    <a:pt x="238160" y="428262"/>
                    <a:pt x="230819" y="417251"/>
                  </a:cubicBezTo>
                  <a:cubicBezTo>
                    <a:pt x="187306" y="351981"/>
                    <a:pt x="202017" y="388448"/>
                    <a:pt x="142043" y="328474"/>
                  </a:cubicBezTo>
                  <a:cubicBezTo>
                    <a:pt x="131581" y="318012"/>
                    <a:pt x="126964" y="302206"/>
                    <a:pt x="115410" y="292963"/>
                  </a:cubicBezTo>
                  <a:cubicBezTo>
                    <a:pt x="-64473" y="149058"/>
                    <a:pt x="171108" y="375295"/>
                    <a:pt x="0" y="204187"/>
                  </a:cubicBezTo>
                  <a:cubicBezTo>
                    <a:pt x="64495" y="128942"/>
                    <a:pt x="39229" y="165438"/>
                    <a:pt x="79899" y="97655"/>
                  </a:cubicBezTo>
                </a:path>
              </a:pathLst>
            </a:custGeom>
            <a:solidFill>
              <a:schemeClr val="tx1">
                <a:lumMod val="95000"/>
                <a:lumOff val="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7172" name="TextovéPole 30"/>
          <p:cNvSpPr txBox="1">
            <a:spLocks noChangeArrowheads="1"/>
          </p:cNvSpPr>
          <p:nvPr/>
        </p:nvSpPr>
        <p:spPr bwMode="auto">
          <a:xfrm>
            <a:off x="725488" y="479425"/>
            <a:ext cx="43926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Dokresli do obrázku gravitační síly</a:t>
            </a:r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7883525" y="3092450"/>
            <a:ext cx="784225" cy="102711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H="1">
            <a:off x="8810625" y="3384550"/>
            <a:ext cx="863600" cy="7080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>
            <a:cxnSpLocks/>
          </p:cNvCxnSpPr>
          <p:nvPr/>
        </p:nvCxnSpPr>
        <p:spPr>
          <a:xfrm flipH="1" flipV="1">
            <a:off x="8693150" y="4224338"/>
            <a:ext cx="788988" cy="107632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1" name="Přímá spojnice se šipkou 10240"/>
          <p:cNvCxnSpPr>
            <a:cxnSpLocks/>
          </p:cNvCxnSpPr>
          <p:nvPr/>
        </p:nvCxnSpPr>
        <p:spPr>
          <a:xfrm flipV="1">
            <a:off x="7651750" y="4456113"/>
            <a:ext cx="941388" cy="7016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5" name="Obdélník 10244"/>
          <p:cNvSpPr/>
          <p:nvPr/>
        </p:nvSpPr>
        <p:spPr>
          <a:xfrm>
            <a:off x="5956300" y="1476375"/>
            <a:ext cx="5940425" cy="5287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96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5"/>
                  </p:tgtEl>
                </p:cond>
              </p:nextCondLst>
            </p:seq>
          </p:childTnLst>
        </p:cTn>
      </p:par>
    </p:tnLst>
    <p:bldLst>
      <p:bldP spid="102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550863" y="434975"/>
            <a:ext cx="6945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Nakresli modely molekul z modelů atomů.         Atomy:</a:t>
            </a:r>
          </a:p>
        </p:txBody>
      </p:sp>
      <p:sp>
        <p:nvSpPr>
          <p:cNvPr id="3" name="Ovál 2"/>
          <p:cNvSpPr/>
          <p:nvPr/>
        </p:nvSpPr>
        <p:spPr>
          <a:xfrm>
            <a:off x="8051800" y="568325"/>
            <a:ext cx="558800" cy="52387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9621838" y="620713"/>
            <a:ext cx="558800" cy="523875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079163" y="568325"/>
            <a:ext cx="558800" cy="523875"/>
          </a:xfrm>
          <a:prstGeom prst="ellipse">
            <a:avLst/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7972425" y="1198563"/>
            <a:ext cx="3859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vodík           kyslík              uhlík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554038" y="968375"/>
            <a:ext cx="57832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Proveď kontrolu kliknutím na černý obdélník.</a:t>
            </a:r>
          </a:p>
        </p:txBody>
      </p:sp>
      <p:graphicFrame>
        <p:nvGraphicFramePr>
          <p:cNvPr id="8" name="Tabulka 8"/>
          <p:cNvGraphicFramePr>
            <a:graphicFrameLocks noGrp="1"/>
          </p:cNvGraphicFramePr>
          <p:nvPr/>
        </p:nvGraphicFramePr>
        <p:xfrm>
          <a:off x="976313" y="1917700"/>
          <a:ext cx="8128000" cy="197961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032000"/>
                <a:gridCol w="2032000"/>
                <a:gridCol w="2032000"/>
                <a:gridCol w="2032000"/>
              </a:tblGrid>
              <a:tr h="98980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</a:tr>
              <a:tr h="98980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1" marB="45731"/>
                </a:tc>
              </a:tr>
            </a:tbl>
          </a:graphicData>
        </a:graphic>
      </p:graphicFrame>
      <p:sp>
        <p:nvSpPr>
          <p:cNvPr id="8217" name="TextovéPole 9"/>
          <p:cNvSpPr txBox="1">
            <a:spLocks noChangeArrowheads="1"/>
          </p:cNvSpPr>
          <p:nvPr/>
        </p:nvSpPr>
        <p:spPr bwMode="auto">
          <a:xfrm>
            <a:off x="550863" y="1393825"/>
            <a:ext cx="1422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Molekuly:</a:t>
            </a:r>
          </a:p>
        </p:txBody>
      </p:sp>
      <p:sp>
        <p:nvSpPr>
          <p:cNvPr id="8218" name="TextovéPole 12"/>
          <p:cNvSpPr txBox="1">
            <a:spLocks noChangeArrowheads="1"/>
          </p:cNvSpPr>
          <p:nvPr/>
        </p:nvSpPr>
        <p:spPr bwMode="auto">
          <a:xfrm>
            <a:off x="1262063" y="1989138"/>
            <a:ext cx="8050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uhlíku C </a:t>
            </a:r>
            <a:r>
              <a:rPr lang="cs-CZ" altLang="cs-CZ" sz="1600"/>
              <a:t>2</a:t>
            </a:r>
            <a:r>
              <a:rPr lang="cs-CZ" altLang="cs-CZ" sz="2000"/>
              <a:t>            </a:t>
            </a:r>
            <a:r>
              <a:rPr lang="cs-CZ" altLang="cs-CZ" sz="2400"/>
              <a:t>vody H </a:t>
            </a:r>
            <a:r>
              <a:rPr lang="cs-CZ" altLang="cs-CZ" sz="1600"/>
              <a:t>2</a:t>
            </a:r>
            <a:r>
              <a:rPr lang="cs-CZ" altLang="cs-CZ" sz="2400"/>
              <a:t> O              kyslíku  0 </a:t>
            </a:r>
            <a:r>
              <a:rPr lang="cs-CZ" altLang="cs-CZ" sz="1600"/>
              <a:t>2        </a:t>
            </a:r>
            <a:r>
              <a:rPr lang="cs-CZ" altLang="cs-CZ" sz="2400"/>
              <a:t>oxidu uhličitého</a:t>
            </a:r>
            <a:endParaRPr lang="cs-CZ" altLang="cs-CZ" sz="1600"/>
          </a:p>
        </p:txBody>
      </p:sp>
      <p:sp>
        <p:nvSpPr>
          <p:cNvPr id="8219" name="TextovéPole 13"/>
          <p:cNvSpPr txBox="1">
            <a:spLocks noChangeArrowheads="1"/>
          </p:cNvSpPr>
          <p:nvPr/>
        </p:nvSpPr>
        <p:spPr bwMode="auto">
          <a:xfrm>
            <a:off x="7654925" y="2317750"/>
            <a:ext cx="676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C0 </a:t>
            </a:r>
            <a:r>
              <a:rPr lang="cs-CZ" altLang="cs-CZ" sz="1600"/>
              <a:t>2</a:t>
            </a:r>
          </a:p>
        </p:txBody>
      </p:sp>
      <p:graphicFrame>
        <p:nvGraphicFramePr>
          <p:cNvPr id="15" name="Tabulka 8"/>
          <p:cNvGraphicFramePr>
            <a:graphicFrameLocks noGrp="1"/>
          </p:cNvGraphicFramePr>
          <p:nvPr/>
        </p:nvGraphicFramePr>
        <p:xfrm>
          <a:off x="976313" y="4244975"/>
          <a:ext cx="8128000" cy="197961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032000"/>
                <a:gridCol w="2032000"/>
                <a:gridCol w="2032000"/>
                <a:gridCol w="2032000"/>
              </a:tblGrid>
              <a:tr h="98980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</a:tr>
              <a:tr h="98980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1" marB="4573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1" marB="45731"/>
                </a:tc>
              </a:tr>
            </a:tbl>
          </a:graphicData>
        </a:graphic>
      </p:graphicFrame>
      <p:sp>
        <p:nvSpPr>
          <p:cNvPr id="8237" name="TextovéPole 15"/>
          <p:cNvSpPr txBox="1">
            <a:spLocks noChangeArrowheads="1"/>
          </p:cNvSpPr>
          <p:nvPr/>
        </p:nvSpPr>
        <p:spPr bwMode="auto">
          <a:xfrm>
            <a:off x="1262063" y="4316413"/>
            <a:ext cx="805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uhlíku C </a:t>
            </a:r>
            <a:r>
              <a:rPr lang="cs-CZ" altLang="cs-CZ" sz="1600"/>
              <a:t>2</a:t>
            </a:r>
            <a:r>
              <a:rPr lang="cs-CZ" altLang="cs-CZ" sz="2000"/>
              <a:t>            </a:t>
            </a:r>
            <a:r>
              <a:rPr lang="cs-CZ" altLang="cs-CZ" sz="2400"/>
              <a:t>vody H </a:t>
            </a:r>
            <a:r>
              <a:rPr lang="cs-CZ" altLang="cs-CZ" sz="1600"/>
              <a:t>2</a:t>
            </a:r>
            <a:r>
              <a:rPr lang="cs-CZ" altLang="cs-CZ" sz="2400"/>
              <a:t> O              kyslíku  0 </a:t>
            </a:r>
            <a:r>
              <a:rPr lang="cs-CZ" altLang="cs-CZ" sz="1600"/>
              <a:t>2        </a:t>
            </a:r>
            <a:r>
              <a:rPr lang="cs-CZ" altLang="cs-CZ" sz="2400"/>
              <a:t>oxidu uhličitého</a:t>
            </a:r>
            <a:endParaRPr lang="cs-CZ" altLang="cs-CZ" sz="1600"/>
          </a:p>
        </p:txBody>
      </p:sp>
      <p:sp>
        <p:nvSpPr>
          <p:cNvPr id="8238" name="TextovéPole 16"/>
          <p:cNvSpPr txBox="1">
            <a:spLocks noChangeArrowheads="1"/>
          </p:cNvSpPr>
          <p:nvPr/>
        </p:nvSpPr>
        <p:spPr bwMode="auto">
          <a:xfrm>
            <a:off x="7654925" y="4645025"/>
            <a:ext cx="676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C0 </a:t>
            </a:r>
            <a:r>
              <a:rPr lang="cs-CZ" altLang="cs-CZ" sz="1600"/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7829550" y="5453063"/>
            <a:ext cx="558800" cy="523875"/>
          </a:xfrm>
          <a:prstGeom prst="ellipse">
            <a:avLst/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973263" y="5397500"/>
            <a:ext cx="558800" cy="523875"/>
          </a:xfrm>
          <a:prstGeom prst="ellipse">
            <a:avLst/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460500" y="5407025"/>
            <a:ext cx="558800" cy="523875"/>
          </a:xfrm>
          <a:prstGeom prst="ellipse">
            <a:avLst/>
          </a:prstGeom>
          <a:solidFill>
            <a:schemeClr val="tx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203575" y="5581650"/>
            <a:ext cx="558800" cy="52387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482975" y="5353050"/>
            <a:ext cx="558800" cy="52387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989638" y="5414963"/>
            <a:ext cx="558800" cy="523875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717925" y="5614988"/>
            <a:ext cx="558800" cy="523875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588000" y="5500688"/>
            <a:ext cx="558800" cy="523875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434263" y="5500688"/>
            <a:ext cx="558800" cy="523875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8224838" y="5461000"/>
            <a:ext cx="558800" cy="523875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50863" y="4075113"/>
            <a:ext cx="10528300" cy="25304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300038" y="0"/>
            <a:ext cx="76073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Klikni na políčka, která vyjadřují tělesa. Ta se zabarví zeleně.</a:t>
            </a:r>
          </a:p>
          <a:p>
            <a:pPr eaLnBrk="1" hangingPunct="1"/>
            <a:r>
              <a:rPr lang="cs-CZ" altLang="cs-CZ" sz="2400"/>
              <a:t>Nezabarvená políčka vyjadřují 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41388" y="1287463"/>
            <a:ext cx="80962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35725" y="2609850"/>
            <a:ext cx="1425575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list papíru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51013" y="3897313"/>
            <a:ext cx="219392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vzduch v balónu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764338" y="5681663"/>
            <a:ext cx="1682750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oxid uhličitý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993188" y="1749425"/>
            <a:ext cx="876300" cy="4603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olovo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602663" y="4127500"/>
            <a:ext cx="855662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láhev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751013" y="5770563"/>
            <a:ext cx="1350962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limonáda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081338" y="2085975"/>
            <a:ext cx="831850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vejce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243388" y="5105400"/>
            <a:ext cx="946150" cy="4603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mléko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712325" y="5335588"/>
            <a:ext cx="833438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602288" y="1366838"/>
            <a:ext cx="730250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váza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788025" y="3897313"/>
            <a:ext cx="862013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kyslík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9578975" y="2903538"/>
            <a:ext cx="952500" cy="46037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železo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9366250" y="506413"/>
            <a:ext cx="101282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noviny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58800" y="2770188"/>
            <a:ext cx="901700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52438" y="4838700"/>
            <a:ext cx="1008062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bavlna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243388" y="2978150"/>
            <a:ext cx="784225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skříň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973763" y="4757738"/>
            <a:ext cx="1971675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voda v bazénu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103688" y="6232525"/>
            <a:ext cx="1085850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počítač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972300" y="1287463"/>
            <a:ext cx="976313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člověk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847975" y="1136650"/>
            <a:ext cx="922338" cy="46196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10112375" y="3897313"/>
            <a:ext cx="865188" cy="46196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7" grpId="0" animBg="1"/>
      <p:bldP spid="18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77875" y="1609725"/>
            <a:ext cx="865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kniha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4" grpId="0"/>
      <p:bldP spid="15" grpId="0"/>
      <p:bldP spid="16" grpId="0"/>
      <p:bldP spid="17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77875" y="2243138"/>
            <a:ext cx="809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okno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5" grpId="0"/>
      <p:bldP spid="17" grpId="0"/>
      <p:bldP spid="18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49300" y="2878138"/>
            <a:ext cx="922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svíčka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6" grpId="0"/>
      <p:bldP spid="17" grpId="0"/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49300" y="3511550"/>
            <a:ext cx="754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dům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5" grpId="0"/>
      <p:bldP spid="16" grpId="0"/>
      <p:bldP spid="17" grpId="0"/>
      <p:bldP spid="18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47713" y="4103688"/>
            <a:ext cx="2251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televizní ovladač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1050" y="4737100"/>
            <a:ext cx="6905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šaty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5" grpId="0"/>
      <p:bldP spid="16" grpId="0"/>
      <p:bldP spid="18" grpId="0"/>
      <p:bldP spid="2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520700" y="374650"/>
            <a:ext cx="11058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 uvedených sloupcích jsou příklady těles a příklady látek. Klikni na látku, ze které může</a:t>
            </a:r>
          </a:p>
          <a:p>
            <a:pPr eaLnBrk="1" hangingPunct="1"/>
            <a:r>
              <a:rPr lang="cs-CZ" altLang="cs-CZ" sz="2400"/>
              <a:t>být těleso vytvořené.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77875" y="5372100"/>
            <a:ext cx="730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váza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0700" y="1390650"/>
            <a:ext cx="2963863" cy="4662488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24538" y="1609725"/>
            <a:ext cx="742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vosk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24538" y="2243138"/>
            <a:ext cx="922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beton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24538" y="2878138"/>
            <a:ext cx="676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824538" y="3511550"/>
            <a:ext cx="901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dřevo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826125" y="4103688"/>
            <a:ext cx="10366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textilie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24538" y="4757738"/>
            <a:ext cx="833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803900" y="5370513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plast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94300" y="1390650"/>
            <a:ext cx="3217863" cy="466248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6" grpId="0"/>
      <p:bldP spid="17" grpId="0"/>
      <p:bldP spid="18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736600" y="360363"/>
            <a:ext cx="451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látku s odpovídající vlastností.</a:t>
            </a:r>
          </a:p>
        </p:txBody>
      </p:sp>
      <p:grpSp>
        <p:nvGrpSpPr>
          <p:cNvPr id="17411" name="Skupina 28"/>
          <p:cNvGrpSpPr>
            <a:grpSpLocks/>
          </p:cNvGrpSpPr>
          <p:nvPr/>
        </p:nvGrpSpPr>
        <p:grpSpPr bwMode="auto">
          <a:xfrm>
            <a:off x="950913" y="5876925"/>
            <a:ext cx="3871912" cy="657225"/>
            <a:chOff x="951390" y="5877018"/>
            <a:chExt cx="3870664" cy="656947"/>
          </a:xfrm>
        </p:grpSpPr>
        <p:sp>
          <p:nvSpPr>
            <p:cNvPr id="9" name="Obdélník: se zakulacenými rohy 8"/>
            <p:cNvSpPr/>
            <p:nvPr/>
          </p:nvSpPr>
          <p:spPr>
            <a:xfrm>
              <a:off x="951390" y="5877018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40" name="TextovéPole 9"/>
            <p:cNvSpPr txBox="1">
              <a:spLocks noChangeArrowheads="1"/>
            </p:cNvSpPr>
            <p:nvPr/>
          </p:nvSpPr>
          <p:spPr bwMode="auto">
            <a:xfrm>
              <a:off x="1824826" y="5974658"/>
              <a:ext cx="212378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kytarová struna</a:t>
              </a:r>
            </a:p>
          </p:txBody>
        </p:sp>
      </p:grpSp>
      <p:grpSp>
        <p:nvGrpSpPr>
          <p:cNvPr id="17412" name="Skupina 27"/>
          <p:cNvGrpSpPr>
            <a:grpSpLocks/>
          </p:cNvGrpSpPr>
          <p:nvPr/>
        </p:nvGrpSpPr>
        <p:grpSpPr bwMode="auto">
          <a:xfrm>
            <a:off x="950913" y="5099050"/>
            <a:ext cx="3871912" cy="657225"/>
            <a:chOff x="951390" y="5098741"/>
            <a:chExt cx="3870664" cy="656947"/>
          </a:xfrm>
        </p:grpSpPr>
        <p:sp>
          <p:nvSpPr>
            <p:cNvPr id="8" name="Obdélník: se zakulacenými rohy 7"/>
            <p:cNvSpPr/>
            <p:nvPr/>
          </p:nvSpPr>
          <p:spPr>
            <a:xfrm>
              <a:off x="951390" y="509874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38" name="TextovéPole 10"/>
            <p:cNvSpPr txBox="1">
              <a:spLocks noChangeArrowheads="1"/>
            </p:cNvSpPr>
            <p:nvPr/>
          </p:nvSpPr>
          <p:spPr bwMode="auto">
            <a:xfrm>
              <a:off x="1542290" y="5196381"/>
              <a:ext cx="290124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upečené linecké těsto</a:t>
              </a:r>
            </a:p>
          </p:txBody>
        </p:sp>
      </p:grpSp>
      <p:grpSp>
        <p:nvGrpSpPr>
          <p:cNvPr id="17413" name="Skupina 26"/>
          <p:cNvGrpSpPr>
            <a:grpSpLocks/>
          </p:cNvGrpSpPr>
          <p:nvPr/>
        </p:nvGrpSpPr>
        <p:grpSpPr bwMode="auto">
          <a:xfrm>
            <a:off x="950913" y="4289425"/>
            <a:ext cx="3871912" cy="657225"/>
            <a:chOff x="951390" y="4289419"/>
            <a:chExt cx="3870664" cy="656947"/>
          </a:xfrm>
        </p:grpSpPr>
        <p:sp>
          <p:nvSpPr>
            <p:cNvPr id="7" name="Obdélník: se zakulacenými rohy 6"/>
            <p:cNvSpPr/>
            <p:nvPr/>
          </p:nvSpPr>
          <p:spPr>
            <a:xfrm>
              <a:off x="951390" y="4289419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36" name="TextovéPole 11"/>
            <p:cNvSpPr txBox="1">
              <a:spLocks noChangeArrowheads="1"/>
            </p:cNvSpPr>
            <p:nvPr/>
          </p:nvSpPr>
          <p:spPr bwMode="auto">
            <a:xfrm>
              <a:off x="2548326" y="4387059"/>
              <a:ext cx="10273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kámen</a:t>
              </a:r>
            </a:p>
          </p:txBody>
        </p:sp>
      </p:grpSp>
      <p:grpSp>
        <p:nvGrpSpPr>
          <p:cNvPr id="17414" name="Skupina 25"/>
          <p:cNvGrpSpPr>
            <a:grpSpLocks/>
          </p:cNvGrpSpPr>
          <p:nvPr/>
        </p:nvGrpSpPr>
        <p:grpSpPr bwMode="auto">
          <a:xfrm>
            <a:off x="950913" y="3482975"/>
            <a:ext cx="3871912" cy="657225"/>
            <a:chOff x="951390" y="3483083"/>
            <a:chExt cx="3870664" cy="656947"/>
          </a:xfrm>
        </p:grpSpPr>
        <p:sp>
          <p:nvSpPr>
            <p:cNvPr id="6" name="Obdélník: se zakulacenými rohy 5"/>
            <p:cNvSpPr/>
            <p:nvPr/>
          </p:nvSpPr>
          <p:spPr>
            <a:xfrm>
              <a:off x="951390" y="3483083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34" name="TextovéPole 12"/>
            <p:cNvSpPr txBox="1">
              <a:spLocks noChangeArrowheads="1"/>
            </p:cNvSpPr>
            <p:nvPr/>
          </p:nvSpPr>
          <p:spPr bwMode="auto">
            <a:xfrm>
              <a:off x="2158862" y="3580723"/>
              <a:ext cx="13849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plastelína</a:t>
              </a:r>
            </a:p>
          </p:txBody>
        </p:sp>
      </p:grpSp>
      <p:grpSp>
        <p:nvGrpSpPr>
          <p:cNvPr id="17415" name="Skupina 24"/>
          <p:cNvGrpSpPr>
            <a:grpSpLocks/>
          </p:cNvGrpSpPr>
          <p:nvPr/>
        </p:nvGrpSpPr>
        <p:grpSpPr bwMode="auto">
          <a:xfrm>
            <a:off x="950913" y="2673350"/>
            <a:ext cx="3871912" cy="657225"/>
            <a:chOff x="951390" y="2673736"/>
            <a:chExt cx="3870664" cy="656947"/>
          </a:xfrm>
        </p:grpSpPr>
        <p:sp>
          <p:nvSpPr>
            <p:cNvPr id="5" name="Obdélník: se zakulacenými rohy 4"/>
            <p:cNvSpPr/>
            <p:nvPr/>
          </p:nvSpPr>
          <p:spPr>
            <a:xfrm>
              <a:off x="951390" y="267373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32" name="TextovéPole 13"/>
            <p:cNvSpPr txBox="1">
              <a:spLocks noChangeArrowheads="1"/>
            </p:cNvSpPr>
            <p:nvPr/>
          </p:nvSpPr>
          <p:spPr bwMode="auto">
            <a:xfrm>
              <a:off x="2444933" y="2771376"/>
              <a:ext cx="88357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guma</a:t>
              </a:r>
            </a:p>
          </p:txBody>
        </p:sp>
      </p:grpSp>
      <p:grpSp>
        <p:nvGrpSpPr>
          <p:cNvPr id="17416" name="Skupina 23"/>
          <p:cNvGrpSpPr>
            <a:grpSpLocks/>
          </p:cNvGrpSpPr>
          <p:nvPr/>
        </p:nvGrpSpPr>
        <p:grpSpPr bwMode="auto">
          <a:xfrm>
            <a:off x="950913" y="1882775"/>
            <a:ext cx="3871912" cy="657225"/>
            <a:chOff x="951390" y="1883521"/>
            <a:chExt cx="3870664" cy="656947"/>
          </a:xfrm>
        </p:grpSpPr>
        <p:sp>
          <p:nvSpPr>
            <p:cNvPr id="4" name="Obdélník: se zakulacenými rohy 3"/>
            <p:cNvSpPr/>
            <p:nvPr/>
          </p:nvSpPr>
          <p:spPr>
            <a:xfrm>
              <a:off x="951390" y="188352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30" name="TextovéPole 14"/>
            <p:cNvSpPr txBox="1">
              <a:spLocks noChangeArrowheads="1"/>
            </p:cNvSpPr>
            <p:nvPr/>
          </p:nvSpPr>
          <p:spPr bwMode="auto">
            <a:xfrm>
              <a:off x="2327113" y="1981161"/>
              <a:ext cx="111921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vlhký jíl</a:t>
              </a:r>
            </a:p>
          </p:txBody>
        </p:sp>
      </p:grpSp>
      <p:grpSp>
        <p:nvGrpSpPr>
          <p:cNvPr id="23" name="Skupina 22"/>
          <p:cNvGrpSpPr>
            <a:grpSpLocks/>
          </p:cNvGrpSpPr>
          <p:nvPr/>
        </p:nvGrpSpPr>
        <p:grpSpPr bwMode="auto">
          <a:xfrm>
            <a:off x="950913" y="1076325"/>
            <a:ext cx="3871912" cy="657225"/>
            <a:chOff x="951390" y="1077032"/>
            <a:chExt cx="3870664" cy="656947"/>
          </a:xfrm>
        </p:grpSpPr>
        <p:sp>
          <p:nvSpPr>
            <p:cNvPr id="3" name="Obdélník: se zakulacenými rohy 2"/>
            <p:cNvSpPr/>
            <p:nvPr/>
          </p:nvSpPr>
          <p:spPr>
            <a:xfrm>
              <a:off x="951390" y="1077032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428" name="TextovéPole 15"/>
            <p:cNvSpPr txBox="1">
              <a:spLocks noChangeArrowheads="1"/>
            </p:cNvSpPr>
            <p:nvPr/>
          </p:nvSpPr>
          <p:spPr bwMode="auto">
            <a:xfrm>
              <a:off x="2229651" y="1124390"/>
              <a:ext cx="131414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keramika</a:t>
              </a:r>
            </a:p>
          </p:txBody>
        </p:sp>
      </p:grpSp>
      <p:sp>
        <p:nvSpPr>
          <p:cNvPr id="17" name="Obdélník: se zakulacenými rohy 16"/>
          <p:cNvSpPr/>
          <p:nvPr/>
        </p:nvSpPr>
        <p:spPr>
          <a:xfrm>
            <a:off x="7007225" y="2232025"/>
            <a:ext cx="3870325" cy="657225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: se zakulacenými rohy 17"/>
          <p:cNvSpPr/>
          <p:nvPr/>
        </p:nvSpPr>
        <p:spPr>
          <a:xfrm>
            <a:off x="7007225" y="3181350"/>
            <a:ext cx="3870325" cy="657225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bdélník: se zakulacenými rohy 18"/>
          <p:cNvSpPr/>
          <p:nvPr/>
        </p:nvSpPr>
        <p:spPr>
          <a:xfrm>
            <a:off x="7007225" y="4140200"/>
            <a:ext cx="3870325" cy="657225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21" name="TextovéPole 19"/>
          <p:cNvSpPr txBox="1">
            <a:spLocks noChangeArrowheads="1"/>
          </p:cNvSpPr>
          <p:nvPr/>
        </p:nvSpPr>
        <p:spPr bwMode="auto">
          <a:xfrm>
            <a:off x="8450263" y="4237038"/>
            <a:ext cx="1023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křehká</a:t>
            </a:r>
          </a:p>
        </p:txBody>
      </p:sp>
      <p:sp>
        <p:nvSpPr>
          <p:cNvPr id="17422" name="TextovéPole 20"/>
          <p:cNvSpPr txBox="1">
            <a:spLocks noChangeArrowheads="1"/>
          </p:cNvSpPr>
          <p:nvPr/>
        </p:nvSpPr>
        <p:spPr bwMode="auto">
          <a:xfrm>
            <a:off x="8450263" y="3252788"/>
            <a:ext cx="10461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pružná</a:t>
            </a:r>
          </a:p>
        </p:txBody>
      </p:sp>
      <p:sp>
        <p:nvSpPr>
          <p:cNvPr id="17423" name="TextovéPole 21"/>
          <p:cNvSpPr txBox="1">
            <a:spLocks noChangeArrowheads="1"/>
          </p:cNvSpPr>
          <p:nvPr/>
        </p:nvSpPr>
        <p:spPr bwMode="auto">
          <a:xfrm>
            <a:off x="8450263" y="2309813"/>
            <a:ext cx="985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tvárná</a:t>
            </a:r>
          </a:p>
        </p:txBody>
      </p:sp>
      <p:cxnSp>
        <p:nvCxnSpPr>
          <p:cNvPr id="31" name="Přímá spojnice se šipkou 30"/>
          <p:cNvCxnSpPr>
            <a:stCxn id="3" idx="3"/>
            <a:endCxn id="19" idx="1"/>
          </p:cNvCxnSpPr>
          <p:nvPr/>
        </p:nvCxnSpPr>
        <p:spPr>
          <a:xfrm>
            <a:off x="4822825" y="1404938"/>
            <a:ext cx="2184400" cy="30638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4" idx="3"/>
            <a:endCxn id="17" idx="1"/>
          </p:cNvCxnSpPr>
          <p:nvPr/>
        </p:nvCxnSpPr>
        <p:spPr>
          <a:xfrm>
            <a:off x="4822825" y="2211388"/>
            <a:ext cx="2184400" cy="34925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5" idx="3"/>
            <a:endCxn id="18" idx="1"/>
          </p:cNvCxnSpPr>
          <p:nvPr/>
        </p:nvCxnSpPr>
        <p:spPr>
          <a:xfrm>
            <a:off x="4822825" y="3001963"/>
            <a:ext cx="2184400" cy="50800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736600" y="360363"/>
            <a:ext cx="451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látku s odpovídající vlastností.</a:t>
            </a:r>
          </a:p>
        </p:txBody>
      </p:sp>
      <p:grpSp>
        <p:nvGrpSpPr>
          <p:cNvPr id="18435" name="Skupina 28"/>
          <p:cNvGrpSpPr>
            <a:grpSpLocks/>
          </p:cNvGrpSpPr>
          <p:nvPr/>
        </p:nvGrpSpPr>
        <p:grpSpPr bwMode="auto">
          <a:xfrm>
            <a:off x="950913" y="5876925"/>
            <a:ext cx="3871912" cy="657225"/>
            <a:chOff x="951390" y="5877018"/>
            <a:chExt cx="3870664" cy="656947"/>
          </a:xfrm>
        </p:grpSpPr>
        <p:sp>
          <p:nvSpPr>
            <p:cNvPr id="9" name="Obdélník: se zakulacenými rohy 8"/>
            <p:cNvSpPr/>
            <p:nvPr/>
          </p:nvSpPr>
          <p:spPr>
            <a:xfrm>
              <a:off x="951390" y="5877018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80" name="TextovéPole 9"/>
            <p:cNvSpPr txBox="1">
              <a:spLocks noChangeArrowheads="1"/>
            </p:cNvSpPr>
            <p:nvPr/>
          </p:nvSpPr>
          <p:spPr bwMode="auto">
            <a:xfrm>
              <a:off x="1824826" y="5974658"/>
              <a:ext cx="212378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kytarová struna</a:t>
              </a:r>
            </a:p>
          </p:txBody>
        </p:sp>
      </p:grpSp>
      <p:grpSp>
        <p:nvGrpSpPr>
          <p:cNvPr id="18436" name="Skupina 27"/>
          <p:cNvGrpSpPr>
            <a:grpSpLocks/>
          </p:cNvGrpSpPr>
          <p:nvPr/>
        </p:nvGrpSpPr>
        <p:grpSpPr bwMode="auto">
          <a:xfrm>
            <a:off x="950913" y="5099050"/>
            <a:ext cx="3871912" cy="657225"/>
            <a:chOff x="951390" y="5098741"/>
            <a:chExt cx="3870664" cy="656947"/>
          </a:xfrm>
        </p:grpSpPr>
        <p:sp>
          <p:nvSpPr>
            <p:cNvPr id="8" name="Obdélník: se zakulacenými rohy 7"/>
            <p:cNvSpPr/>
            <p:nvPr/>
          </p:nvSpPr>
          <p:spPr>
            <a:xfrm>
              <a:off x="951390" y="509874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78" name="TextovéPole 10"/>
            <p:cNvSpPr txBox="1">
              <a:spLocks noChangeArrowheads="1"/>
            </p:cNvSpPr>
            <p:nvPr/>
          </p:nvSpPr>
          <p:spPr bwMode="auto">
            <a:xfrm>
              <a:off x="1542290" y="5196381"/>
              <a:ext cx="290124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upečené linecké těsto</a:t>
              </a:r>
            </a:p>
          </p:txBody>
        </p:sp>
      </p:grpSp>
      <p:grpSp>
        <p:nvGrpSpPr>
          <p:cNvPr id="18437" name="Skupina 26"/>
          <p:cNvGrpSpPr>
            <a:grpSpLocks/>
          </p:cNvGrpSpPr>
          <p:nvPr/>
        </p:nvGrpSpPr>
        <p:grpSpPr bwMode="auto">
          <a:xfrm>
            <a:off x="950913" y="4289425"/>
            <a:ext cx="3871912" cy="657225"/>
            <a:chOff x="951390" y="4289419"/>
            <a:chExt cx="3870664" cy="656947"/>
          </a:xfrm>
        </p:grpSpPr>
        <p:sp>
          <p:nvSpPr>
            <p:cNvPr id="7" name="Obdélník: se zakulacenými rohy 6"/>
            <p:cNvSpPr/>
            <p:nvPr/>
          </p:nvSpPr>
          <p:spPr>
            <a:xfrm>
              <a:off x="951390" y="4289419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76" name="TextovéPole 11"/>
            <p:cNvSpPr txBox="1">
              <a:spLocks noChangeArrowheads="1"/>
            </p:cNvSpPr>
            <p:nvPr/>
          </p:nvSpPr>
          <p:spPr bwMode="auto">
            <a:xfrm>
              <a:off x="2548326" y="4387059"/>
              <a:ext cx="102739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kámen</a:t>
              </a:r>
            </a:p>
          </p:txBody>
        </p:sp>
      </p:grpSp>
      <p:grpSp>
        <p:nvGrpSpPr>
          <p:cNvPr id="18438" name="Skupina 25"/>
          <p:cNvGrpSpPr>
            <a:grpSpLocks/>
          </p:cNvGrpSpPr>
          <p:nvPr/>
        </p:nvGrpSpPr>
        <p:grpSpPr bwMode="auto">
          <a:xfrm>
            <a:off x="950913" y="3482975"/>
            <a:ext cx="3871912" cy="657225"/>
            <a:chOff x="951390" y="3483083"/>
            <a:chExt cx="3870664" cy="656947"/>
          </a:xfrm>
        </p:grpSpPr>
        <p:sp>
          <p:nvSpPr>
            <p:cNvPr id="6" name="Obdélník: se zakulacenými rohy 5"/>
            <p:cNvSpPr/>
            <p:nvPr/>
          </p:nvSpPr>
          <p:spPr>
            <a:xfrm>
              <a:off x="951390" y="3483083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74" name="TextovéPole 12"/>
            <p:cNvSpPr txBox="1">
              <a:spLocks noChangeArrowheads="1"/>
            </p:cNvSpPr>
            <p:nvPr/>
          </p:nvSpPr>
          <p:spPr bwMode="auto">
            <a:xfrm>
              <a:off x="2158862" y="3580723"/>
              <a:ext cx="13849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plastelína</a:t>
              </a:r>
            </a:p>
          </p:txBody>
        </p:sp>
      </p:grpSp>
      <p:grpSp>
        <p:nvGrpSpPr>
          <p:cNvPr id="18439" name="Skupina 24"/>
          <p:cNvGrpSpPr>
            <a:grpSpLocks/>
          </p:cNvGrpSpPr>
          <p:nvPr/>
        </p:nvGrpSpPr>
        <p:grpSpPr bwMode="auto">
          <a:xfrm>
            <a:off x="950913" y="2673350"/>
            <a:ext cx="3871912" cy="657225"/>
            <a:chOff x="951390" y="2673736"/>
            <a:chExt cx="3870664" cy="656947"/>
          </a:xfrm>
        </p:grpSpPr>
        <p:sp>
          <p:nvSpPr>
            <p:cNvPr id="5" name="Obdélník: se zakulacenými rohy 4"/>
            <p:cNvSpPr/>
            <p:nvPr/>
          </p:nvSpPr>
          <p:spPr>
            <a:xfrm>
              <a:off x="951390" y="267373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72" name="TextovéPole 13"/>
            <p:cNvSpPr txBox="1">
              <a:spLocks noChangeArrowheads="1"/>
            </p:cNvSpPr>
            <p:nvPr/>
          </p:nvSpPr>
          <p:spPr bwMode="auto">
            <a:xfrm>
              <a:off x="2444933" y="2771376"/>
              <a:ext cx="88357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guma</a:t>
              </a:r>
            </a:p>
          </p:txBody>
        </p:sp>
      </p:grpSp>
      <p:grpSp>
        <p:nvGrpSpPr>
          <p:cNvPr id="18440" name="Skupina 23"/>
          <p:cNvGrpSpPr>
            <a:grpSpLocks/>
          </p:cNvGrpSpPr>
          <p:nvPr/>
        </p:nvGrpSpPr>
        <p:grpSpPr bwMode="auto">
          <a:xfrm>
            <a:off x="950913" y="1882775"/>
            <a:ext cx="3871912" cy="657225"/>
            <a:chOff x="951390" y="1883521"/>
            <a:chExt cx="3870664" cy="656947"/>
          </a:xfrm>
        </p:grpSpPr>
        <p:sp>
          <p:nvSpPr>
            <p:cNvPr id="4" name="Obdélník: se zakulacenými rohy 3"/>
            <p:cNvSpPr/>
            <p:nvPr/>
          </p:nvSpPr>
          <p:spPr>
            <a:xfrm>
              <a:off x="951390" y="188352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70" name="TextovéPole 14"/>
            <p:cNvSpPr txBox="1">
              <a:spLocks noChangeArrowheads="1"/>
            </p:cNvSpPr>
            <p:nvPr/>
          </p:nvSpPr>
          <p:spPr bwMode="auto">
            <a:xfrm>
              <a:off x="2327113" y="1981161"/>
              <a:ext cx="111921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vlhký jíl</a:t>
              </a:r>
            </a:p>
          </p:txBody>
        </p:sp>
      </p:grpSp>
      <p:grpSp>
        <p:nvGrpSpPr>
          <p:cNvPr id="18441" name="Skupina 22"/>
          <p:cNvGrpSpPr>
            <a:grpSpLocks/>
          </p:cNvGrpSpPr>
          <p:nvPr/>
        </p:nvGrpSpPr>
        <p:grpSpPr bwMode="auto">
          <a:xfrm>
            <a:off x="950913" y="1076325"/>
            <a:ext cx="3871912" cy="657225"/>
            <a:chOff x="951390" y="1077032"/>
            <a:chExt cx="3870664" cy="656947"/>
          </a:xfrm>
        </p:grpSpPr>
        <p:sp>
          <p:nvSpPr>
            <p:cNvPr id="3" name="Obdélník: se zakulacenými rohy 2"/>
            <p:cNvSpPr/>
            <p:nvPr/>
          </p:nvSpPr>
          <p:spPr>
            <a:xfrm>
              <a:off x="951390" y="1077032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68" name="TextovéPole 15"/>
            <p:cNvSpPr txBox="1">
              <a:spLocks noChangeArrowheads="1"/>
            </p:cNvSpPr>
            <p:nvPr/>
          </p:nvSpPr>
          <p:spPr bwMode="auto">
            <a:xfrm>
              <a:off x="2229651" y="1124390"/>
              <a:ext cx="131414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keramika</a:t>
              </a:r>
            </a:p>
          </p:txBody>
        </p:sp>
      </p:grpSp>
      <p:grpSp>
        <p:nvGrpSpPr>
          <p:cNvPr id="18442" name="Skupina 29"/>
          <p:cNvGrpSpPr>
            <a:grpSpLocks/>
          </p:cNvGrpSpPr>
          <p:nvPr/>
        </p:nvGrpSpPr>
        <p:grpSpPr bwMode="auto">
          <a:xfrm>
            <a:off x="4897438" y="1076325"/>
            <a:ext cx="3871912" cy="657225"/>
            <a:chOff x="7037737" y="4149991"/>
            <a:chExt cx="3870664" cy="656947"/>
          </a:xfrm>
        </p:grpSpPr>
        <p:sp>
          <p:nvSpPr>
            <p:cNvPr id="19" name="Obdélník: se zakulacenými rohy 18"/>
            <p:cNvSpPr/>
            <p:nvPr/>
          </p:nvSpPr>
          <p:spPr>
            <a:xfrm>
              <a:off x="7037737" y="414999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66" name="TextovéPole 19"/>
            <p:cNvSpPr txBox="1">
              <a:spLocks noChangeArrowheads="1"/>
            </p:cNvSpPr>
            <p:nvPr/>
          </p:nvSpPr>
          <p:spPr bwMode="auto">
            <a:xfrm>
              <a:off x="8449528" y="4237670"/>
              <a:ext cx="10249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křehká</a:t>
              </a:r>
            </a:p>
          </p:txBody>
        </p:sp>
      </p:grpSp>
      <p:grpSp>
        <p:nvGrpSpPr>
          <p:cNvPr id="18443" name="Skupina 40"/>
          <p:cNvGrpSpPr>
            <a:grpSpLocks/>
          </p:cNvGrpSpPr>
          <p:nvPr/>
        </p:nvGrpSpPr>
        <p:grpSpPr bwMode="auto">
          <a:xfrm>
            <a:off x="4897438" y="2709863"/>
            <a:ext cx="3871912" cy="657225"/>
            <a:chOff x="7007441" y="3181331"/>
            <a:chExt cx="3870664" cy="656947"/>
          </a:xfrm>
        </p:grpSpPr>
        <p:sp>
          <p:nvSpPr>
            <p:cNvPr id="18" name="Obdélník: se zakulacenými rohy 17"/>
            <p:cNvSpPr/>
            <p:nvPr/>
          </p:nvSpPr>
          <p:spPr>
            <a:xfrm>
              <a:off x="7007441" y="318133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64" name="TextovéPole 20"/>
            <p:cNvSpPr txBox="1">
              <a:spLocks noChangeArrowheads="1"/>
            </p:cNvSpPr>
            <p:nvPr/>
          </p:nvSpPr>
          <p:spPr bwMode="auto">
            <a:xfrm>
              <a:off x="8449528" y="3252250"/>
              <a:ext cx="104708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pružná</a:t>
              </a:r>
            </a:p>
          </p:txBody>
        </p:sp>
      </p:grpSp>
      <p:grpSp>
        <p:nvGrpSpPr>
          <p:cNvPr id="18444" name="Skupina 31"/>
          <p:cNvGrpSpPr>
            <a:grpSpLocks/>
          </p:cNvGrpSpPr>
          <p:nvPr/>
        </p:nvGrpSpPr>
        <p:grpSpPr bwMode="auto">
          <a:xfrm>
            <a:off x="4897438" y="1917700"/>
            <a:ext cx="3871912" cy="657225"/>
            <a:chOff x="7007441" y="2232581"/>
            <a:chExt cx="3870664" cy="656947"/>
          </a:xfrm>
        </p:grpSpPr>
        <p:sp>
          <p:nvSpPr>
            <p:cNvPr id="17" name="Obdélník: se zakulacenými rohy 16"/>
            <p:cNvSpPr/>
            <p:nvPr/>
          </p:nvSpPr>
          <p:spPr>
            <a:xfrm>
              <a:off x="7007441" y="2232581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62" name="TextovéPole 21"/>
            <p:cNvSpPr txBox="1">
              <a:spLocks noChangeArrowheads="1"/>
            </p:cNvSpPr>
            <p:nvPr/>
          </p:nvSpPr>
          <p:spPr bwMode="auto">
            <a:xfrm>
              <a:off x="8449528" y="2309635"/>
              <a:ext cx="9864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tvárná</a:t>
              </a: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7369175" y="5138738"/>
            <a:ext cx="3871913" cy="657225"/>
            <a:chOff x="6617113" y="5649455"/>
            <a:chExt cx="3870664" cy="656947"/>
          </a:xfrm>
        </p:grpSpPr>
        <p:sp>
          <p:nvSpPr>
            <p:cNvPr id="37" name="Obdélník: se zakulacenými rohy 36"/>
            <p:cNvSpPr/>
            <p:nvPr/>
          </p:nvSpPr>
          <p:spPr>
            <a:xfrm>
              <a:off x="6617113" y="5649455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60" name="TextovéPole 37"/>
            <p:cNvSpPr txBox="1">
              <a:spLocks noChangeArrowheads="1"/>
            </p:cNvSpPr>
            <p:nvPr/>
          </p:nvSpPr>
          <p:spPr bwMode="auto">
            <a:xfrm>
              <a:off x="8039964" y="5743825"/>
              <a:ext cx="10249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křehká</a:t>
              </a:r>
            </a:p>
          </p:txBody>
        </p:sp>
      </p:grpSp>
      <p:grpSp>
        <p:nvGrpSpPr>
          <p:cNvPr id="43" name="Skupina 42"/>
          <p:cNvGrpSpPr>
            <a:grpSpLocks/>
          </p:cNvGrpSpPr>
          <p:nvPr/>
        </p:nvGrpSpPr>
        <p:grpSpPr bwMode="auto">
          <a:xfrm>
            <a:off x="7386638" y="4332288"/>
            <a:ext cx="3871912" cy="657225"/>
            <a:chOff x="6586817" y="4760306"/>
            <a:chExt cx="3870664" cy="656947"/>
          </a:xfrm>
        </p:grpSpPr>
        <p:sp>
          <p:nvSpPr>
            <p:cNvPr id="36" name="Obdélník: se zakulacenými rohy 35"/>
            <p:cNvSpPr/>
            <p:nvPr/>
          </p:nvSpPr>
          <p:spPr>
            <a:xfrm>
              <a:off x="6586817" y="4760306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58" name="TextovéPole 38"/>
            <p:cNvSpPr txBox="1">
              <a:spLocks noChangeArrowheads="1"/>
            </p:cNvSpPr>
            <p:nvPr/>
          </p:nvSpPr>
          <p:spPr bwMode="auto">
            <a:xfrm>
              <a:off x="8028904" y="4831225"/>
              <a:ext cx="104708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pružná</a:t>
              </a:r>
            </a:p>
          </p:txBody>
        </p:sp>
      </p:grpSp>
      <p:grpSp>
        <p:nvGrpSpPr>
          <p:cNvPr id="42" name="Skupina 41"/>
          <p:cNvGrpSpPr>
            <a:grpSpLocks/>
          </p:cNvGrpSpPr>
          <p:nvPr/>
        </p:nvGrpSpPr>
        <p:grpSpPr bwMode="auto">
          <a:xfrm>
            <a:off x="7386638" y="3502025"/>
            <a:ext cx="3871912" cy="655638"/>
            <a:chOff x="6586817" y="3747077"/>
            <a:chExt cx="3870664" cy="656947"/>
          </a:xfrm>
        </p:grpSpPr>
        <p:sp>
          <p:nvSpPr>
            <p:cNvPr id="34" name="Obdélník: se zakulacenými rohy 33"/>
            <p:cNvSpPr/>
            <p:nvPr/>
          </p:nvSpPr>
          <p:spPr>
            <a:xfrm>
              <a:off x="6586817" y="3747077"/>
              <a:ext cx="3870664" cy="656947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56" name="TextovéPole 39"/>
            <p:cNvSpPr txBox="1">
              <a:spLocks noChangeArrowheads="1"/>
            </p:cNvSpPr>
            <p:nvPr/>
          </p:nvSpPr>
          <p:spPr bwMode="auto">
            <a:xfrm>
              <a:off x="8028904" y="3888610"/>
              <a:ext cx="98648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tvárná</a:t>
              </a:r>
            </a:p>
          </p:txBody>
        </p:sp>
      </p:grpSp>
      <p:grpSp>
        <p:nvGrpSpPr>
          <p:cNvPr id="45" name="Skupina 44"/>
          <p:cNvGrpSpPr>
            <a:grpSpLocks/>
          </p:cNvGrpSpPr>
          <p:nvPr/>
        </p:nvGrpSpPr>
        <p:grpSpPr bwMode="auto">
          <a:xfrm>
            <a:off x="7386638" y="5943600"/>
            <a:ext cx="3871912" cy="1295400"/>
            <a:chOff x="6617113" y="5649455"/>
            <a:chExt cx="3870664" cy="1294699"/>
          </a:xfrm>
        </p:grpSpPr>
        <p:sp>
          <p:nvSpPr>
            <p:cNvPr id="46" name="Obdélník: se zakulacenými rohy 45"/>
            <p:cNvSpPr/>
            <p:nvPr/>
          </p:nvSpPr>
          <p:spPr>
            <a:xfrm>
              <a:off x="6617113" y="5649455"/>
              <a:ext cx="3870664" cy="656869"/>
            </a:xfrm>
            <a:prstGeom prst="roundRect">
              <a:avLst/>
            </a:prstGeom>
            <a:solidFill>
              <a:srgbClr val="FFFF00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454" name="TextovéPole 46"/>
            <p:cNvSpPr txBox="1">
              <a:spLocks noChangeArrowheads="1"/>
            </p:cNvSpPr>
            <p:nvPr/>
          </p:nvSpPr>
          <p:spPr bwMode="auto">
            <a:xfrm>
              <a:off x="8039964" y="5743825"/>
              <a:ext cx="839269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tvrdá</a:t>
              </a:r>
            </a:p>
            <a:p>
              <a:endParaRPr lang="cs-CZ" altLang="cs-CZ" sz="2400"/>
            </a:p>
            <a:p>
              <a:endParaRPr lang="cs-CZ" altLang="cs-CZ" sz="2400"/>
            </a:p>
          </p:txBody>
        </p:sp>
      </p:grpSp>
      <p:cxnSp>
        <p:nvCxnSpPr>
          <p:cNvPr id="49" name="Přímá spojnice se šipkou 48"/>
          <p:cNvCxnSpPr>
            <a:stCxn id="6" idx="3"/>
            <a:endCxn id="34" idx="1"/>
          </p:cNvCxnSpPr>
          <p:nvPr/>
        </p:nvCxnSpPr>
        <p:spPr>
          <a:xfrm>
            <a:off x="4822825" y="3811588"/>
            <a:ext cx="2563813" cy="1746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7" idx="3"/>
            <a:endCxn id="46" idx="1"/>
          </p:cNvCxnSpPr>
          <p:nvPr/>
        </p:nvCxnSpPr>
        <p:spPr>
          <a:xfrm>
            <a:off x="4822825" y="4618038"/>
            <a:ext cx="2563813" cy="16541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stCxn id="8" idx="3"/>
            <a:endCxn id="37" idx="1"/>
          </p:cNvCxnSpPr>
          <p:nvPr/>
        </p:nvCxnSpPr>
        <p:spPr>
          <a:xfrm>
            <a:off x="4822825" y="5427663"/>
            <a:ext cx="2546350" cy="39687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9" idx="3"/>
            <a:endCxn id="36" idx="1"/>
          </p:cNvCxnSpPr>
          <p:nvPr/>
        </p:nvCxnSpPr>
        <p:spPr>
          <a:xfrm flipV="1">
            <a:off x="4822825" y="4660900"/>
            <a:ext cx="2563813" cy="154463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16950" y="776288"/>
            <a:ext cx="340042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ovéPole 14"/>
          <p:cNvSpPr txBox="1">
            <a:spLocks noChangeArrowheads="1"/>
          </p:cNvSpPr>
          <p:nvPr/>
        </p:nvSpPr>
        <p:spPr bwMode="auto">
          <a:xfrm>
            <a:off x="373063" y="88900"/>
            <a:ext cx="25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9460" name="TextovéPole 15"/>
          <p:cNvSpPr txBox="1">
            <a:spLocks noChangeArrowheads="1"/>
          </p:cNvSpPr>
          <p:nvPr/>
        </p:nvSpPr>
        <p:spPr bwMode="auto">
          <a:xfrm>
            <a:off x="3921125" y="728663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1</a:t>
            </a:r>
          </a:p>
        </p:txBody>
      </p:sp>
      <p:sp>
        <p:nvSpPr>
          <p:cNvPr id="19461" name="TextovéPole 16"/>
          <p:cNvSpPr txBox="1">
            <a:spLocks noChangeArrowheads="1"/>
          </p:cNvSpPr>
          <p:nvPr/>
        </p:nvSpPr>
        <p:spPr bwMode="auto">
          <a:xfrm>
            <a:off x="260350" y="7651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1</a:t>
            </a:r>
          </a:p>
        </p:txBody>
      </p:sp>
      <p:sp>
        <p:nvSpPr>
          <p:cNvPr id="19462" name="TextovéPole 17"/>
          <p:cNvSpPr txBox="1">
            <a:spLocks noChangeArrowheads="1"/>
          </p:cNvSpPr>
          <p:nvPr/>
        </p:nvSpPr>
        <p:spPr bwMode="auto">
          <a:xfrm>
            <a:off x="600075" y="811213"/>
            <a:ext cx="3387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Společná vlastnost kapalin a plynů</a:t>
            </a:r>
          </a:p>
        </p:txBody>
      </p:sp>
      <p:sp>
        <p:nvSpPr>
          <p:cNvPr id="2" name="Obdélník 1"/>
          <p:cNvSpPr/>
          <p:nvPr/>
        </p:nvSpPr>
        <p:spPr>
          <a:xfrm>
            <a:off x="4849813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e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3572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t</a:t>
            </a:r>
          </a:p>
        </p:txBody>
      </p:sp>
      <p:sp>
        <p:nvSpPr>
          <p:cNvPr id="6" name="Obdélník 5"/>
          <p:cNvSpPr/>
          <p:nvPr/>
        </p:nvSpPr>
        <p:spPr>
          <a:xfrm>
            <a:off x="695007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o</a:t>
            </a:r>
          </a:p>
        </p:txBody>
      </p:sp>
      <p:sp>
        <p:nvSpPr>
          <p:cNvPr id="7" name="Obdélník 6"/>
          <p:cNvSpPr/>
          <p:nvPr/>
        </p:nvSpPr>
        <p:spPr>
          <a:xfrm>
            <a:off x="5911850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u</a:t>
            </a:r>
          </a:p>
        </p:txBody>
      </p:sp>
      <p:sp>
        <p:nvSpPr>
          <p:cNvPr id="8" name="Obdélník 7"/>
          <p:cNvSpPr/>
          <p:nvPr/>
        </p:nvSpPr>
        <p:spPr>
          <a:xfrm>
            <a:off x="748347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988300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87975" y="731838"/>
            <a:ext cx="523875" cy="496887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327525" y="731838"/>
            <a:ext cx="523875" cy="496887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t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337050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849813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70513" y="739775"/>
            <a:ext cx="523875" cy="49688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07088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53188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994525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508875" y="7318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032750" y="73025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79" name="TextovéPole 38"/>
          <p:cNvSpPr txBox="1">
            <a:spLocks noChangeArrowheads="1"/>
          </p:cNvSpPr>
          <p:nvPr/>
        </p:nvSpPr>
        <p:spPr bwMode="auto">
          <a:xfrm>
            <a:off x="2386013" y="1209675"/>
            <a:ext cx="341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19480" name="TextovéPole 39"/>
          <p:cNvSpPr txBox="1">
            <a:spLocks noChangeArrowheads="1"/>
          </p:cNvSpPr>
          <p:nvPr/>
        </p:nvSpPr>
        <p:spPr bwMode="auto">
          <a:xfrm>
            <a:off x="269875" y="1230313"/>
            <a:ext cx="1381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19481" name="TextovéPole 41"/>
          <p:cNvSpPr txBox="1">
            <a:spLocks noChangeArrowheads="1"/>
          </p:cNvSpPr>
          <p:nvPr/>
        </p:nvSpPr>
        <p:spPr bwMode="auto">
          <a:xfrm>
            <a:off x="501650" y="1263650"/>
            <a:ext cx="20256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Krystalická námraza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8024813" y="173355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500938" y="17224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977063" y="1743075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435725" y="17414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907088" y="172720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386388" y="17414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3275013" y="12334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779838" y="123031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38638" y="1243013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872038" y="1223963"/>
            <a:ext cx="522287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372100" y="1236663"/>
            <a:ext cx="523875" cy="49688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897563" y="123031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426200" y="12271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959600" y="121126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9496" name="Skupina 53"/>
          <p:cNvGrpSpPr>
            <a:grpSpLocks/>
          </p:cNvGrpSpPr>
          <p:nvPr/>
        </p:nvGrpSpPr>
        <p:grpSpPr bwMode="auto">
          <a:xfrm>
            <a:off x="2735263" y="1217613"/>
            <a:ext cx="523875" cy="496887"/>
            <a:chOff x="1629233" y="2089696"/>
            <a:chExt cx="523783" cy="497150"/>
          </a:xfrm>
        </p:grpSpPr>
        <p:sp>
          <p:nvSpPr>
            <p:cNvPr id="52" name="Obdélník 51"/>
            <p:cNvSpPr/>
            <p:nvPr/>
          </p:nvSpPr>
          <p:spPr>
            <a:xfrm>
              <a:off x="1629233" y="2089696"/>
              <a:ext cx="523783" cy="49715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641" name="TextovéPole 52"/>
            <p:cNvSpPr txBox="1">
              <a:spLocks noChangeArrowheads="1"/>
            </p:cNvSpPr>
            <p:nvPr/>
          </p:nvSpPr>
          <p:spPr bwMode="auto">
            <a:xfrm>
              <a:off x="1761923" y="2089696"/>
              <a:ext cx="25840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j</a:t>
              </a:r>
            </a:p>
          </p:txBody>
        </p:sp>
      </p:grpSp>
      <p:sp>
        <p:nvSpPr>
          <p:cNvPr id="29" name="Obdélník 28"/>
          <p:cNvSpPr/>
          <p:nvPr/>
        </p:nvSpPr>
        <p:spPr>
          <a:xfrm>
            <a:off x="3271838" y="121443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75075" y="124460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3790950" y="1228725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744788" y="1212850"/>
            <a:ext cx="522287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365750" y="1787525"/>
            <a:ext cx="523875" cy="49688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02" name="TextovéPole 12"/>
          <p:cNvSpPr txBox="1">
            <a:spLocks noChangeArrowheads="1"/>
          </p:cNvSpPr>
          <p:nvPr/>
        </p:nvSpPr>
        <p:spPr bwMode="auto">
          <a:xfrm>
            <a:off x="5441950" y="1709738"/>
            <a:ext cx="3476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</a:t>
            </a:r>
          </a:p>
        </p:txBody>
      </p:sp>
      <p:sp>
        <p:nvSpPr>
          <p:cNvPr id="19503" name="TextovéPole 13"/>
          <p:cNvSpPr txBox="1">
            <a:spLocks noChangeArrowheads="1"/>
          </p:cNvSpPr>
          <p:nvPr/>
        </p:nvSpPr>
        <p:spPr bwMode="auto">
          <a:xfrm>
            <a:off x="6011863" y="1739900"/>
            <a:ext cx="292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19504" name="TextovéPole 14"/>
          <p:cNvSpPr txBox="1">
            <a:spLocks noChangeArrowheads="1"/>
          </p:cNvSpPr>
          <p:nvPr/>
        </p:nvSpPr>
        <p:spPr bwMode="auto">
          <a:xfrm>
            <a:off x="6524625" y="172085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</a:t>
            </a:r>
          </a:p>
        </p:txBody>
      </p:sp>
      <p:sp>
        <p:nvSpPr>
          <p:cNvPr id="19505" name="TextovéPole 16"/>
          <p:cNvSpPr txBox="1">
            <a:spLocks noChangeArrowheads="1"/>
          </p:cNvSpPr>
          <p:nvPr/>
        </p:nvSpPr>
        <p:spPr bwMode="auto">
          <a:xfrm>
            <a:off x="8112125" y="170973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é</a:t>
            </a:r>
          </a:p>
        </p:txBody>
      </p:sp>
      <p:sp>
        <p:nvSpPr>
          <p:cNvPr id="19506" name="TextovéPole 60"/>
          <p:cNvSpPr txBox="1">
            <a:spLocks noChangeArrowheads="1"/>
          </p:cNvSpPr>
          <p:nvPr/>
        </p:nvSpPr>
        <p:spPr bwMode="auto">
          <a:xfrm>
            <a:off x="7646988" y="17018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9507" name="TextovéPole 61"/>
          <p:cNvSpPr txBox="1">
            <a:spLocks noChangeArrowheads="1"/>
          </p:cNvSpPr>
          <p:nvPr/>
        </p:nvSpPr>
        <p:spPr bwMode="auto">
          <a:xfrm>
            <a:off x="7105650" y="1720850"/>
            <a:ext cx="306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</a:t>
            </a:r>
          </a:p>
        </p:txBody>
      </p:sp>
      <p:sp>
        <p:nvSpPr>
          <p:cNvPr id="19508" name="TextovéPole 39"/>
          <p:cNvSpPr txBox="1">
            <a:spLocks noChangeArrowheads="1"/>
          </p:cNvSpPr>
          <p:nvPr/>
        </p:nvSpPr>
        <p:spPr bwMode="auto">
          <a:xfrm>
            <a:off x="5091113" y="1781175"/>
            <a:ext cx="138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5900738" y="1736725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427788" y="1731963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953250" y="1727200"/>
            <a:ext cx="523875" cy="4968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499350" y="17287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8032750" y="1716088"/>
            <a:ext cx="523875" cy="4968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14" name="TextovéPole 39"/>
          <p:cNvSpPr txBox="1">
            <a:spLocks noChangeArrowheads="1"/>
          </p:cNvSpPr>
          <p:nvPr/>
        </p:nvSpPr>
        <p:spPr bwMode="auto">
          <a:xfrm>
            <a:off x="257175" y="1790700"/>
            <a:ext cx="1381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19515" name="TextovéPole 17"/>
          <p:cNvSpPr txBox="1">
            <a:spLocks noChangeArrowheads="1"/>
          </p:cNvSpPr>
          <p:nvPr/>
        </p:nvSpPr>
        <p:spPr bwMode="auto">
          <a:xfrm>
            <a:off x="490538" y="1858963"/>
            <a:ext cx="4754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Pevné látky mohou být křehké, tvárné nebo ……..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8599488" y="22431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8061325" y="22479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551738" y="22383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013575" y="225901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6475413" y="223678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937250" y="225583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368925" y="2276475"/>
            <a:ext cx="538163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23" name="TextovéPole 27"/>
          <p:cNvSpPr txBox="1">
            <a:spLocks noChangeArrowheads="1"/>
          </p:cNvSpPr>
          <p:nvPr/>
        </p:nvSpPr>
        <p:spPr bwMode="auto">
          <a:xfrm>
            <a:off x="8740775" y="2276475"/>
            <a:ext cx="255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í</a:t>
            </a:r>
          </a:p>
        </p:txBody>
      </p:sp>
      <p:sp>
        <p:nvSpPr>
          <p:cNvPr id="19524" name="TextovéPole 75"/>
          <p:cNvSpPr txBox="1">
            <a:spLocks noChangeArrowheads="1"/>
          </p:cNvSpPr>
          <p:nvPr/>
        </p:nvSpPr>
        <p:spPr bwMode="auto">
          <a:xfrm>
            <a:off x="8166100" y="2276475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9525" name="TextovéPole 76"/>
          <p:cNvSpPr txBox="1">
            <a:spLocks noChangeArrowheads="1"/>
          </p:cNvSpPr>
          <p:nvPr/>
        </p:nvSpPr>
        <p:spPr bwMode="auto">
          <a:xfrm>
            <a:off x="7681913" y="2268538"/>
            <a:ext cx="279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f</a:t>
            </a:r>
          </a:p>
        </p:txBody>
      </p:sp>
      <p:sp>
        <p:nvSpPr>
          <p:cNvPr id="19526" name="TextovéPole 77"/>
          <p:cNvSpPr txBox="1">
            <a:spLocks noChangeArrowheads="1"/>
          </p:cNvSpPr>
          <p:nvPr/>
        </p:nvSpPr>
        <p:spPr bwMode="auto">
          <a:xfrm>
            <a:off x="7088188" y="2249488"/>
            <a:ext cx="292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19527" name="TextovéPole 78"/>
          <p:cNvSpPr txBox="1">
            <a:spLocks noChangeArrowheads="1"/>
          </p:cNvSpPr>
          <p:nvPr/>
        </p:nvSpPr>
        <p:spPr bwMode="auto">
          <a:xfrm>
            <a:off x="6584950" y="22590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sp>
        <p:nvSpPr>
          <p:cNvPr id="19528" name="TextovéPole 79"/>
          <p:cNvSpPr txBox="1">
            <a:spLocks noChangeArrowheads="1"/>
          </p:cNvSpPr>
          <p:nvPr/>
        </p:nvSpPr>
        <p:spPr bwMode="auto">
          <a:xfrm>
            <a:off x="5973763" y="2259013"/>
            <a:ext cx="428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</a:t>
            </a:r>
          </a:p>
        </p:txBody>
      </p:sp>
      <p:sp>
        <p:nvSpPr>
          <p:cNvPr id="19529" name="TextovéPole 80"/>
          <p:cNvSpPr txBox="1">
            <a:spLocks noChangeArrowheads="1"/>
          </p:cNvSpPr>
          <p:nvPr/>
        </p:nvSpPr>
        <p:spPr bwMode="auto">
          <a:xfrm>
            <a:off x="5499100" y="2259013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8077200" y="22320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9690100" y="280193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7542213" y="22558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8596313" y="225901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008813" y="225266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6467475" y="224948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5907088" y="223678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380038" y="2241550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38" name="TextovéPole 14335"/>
          <p:cNvSpPr txBox="1">
            <a:spLocks noChangeArrowheads="1"/>
          </p:cNvSpPr>
          <p:nvPr/>
        </p:nvSpPr>
        <p:spPr bwMode="auto">
          <a:xfrm>
            <a:off x="250825" y="5078413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8</a:t>
            </a:r>
          </a:p>
        </p:txBody>
      </p:sp>
      <p:sp>
        <p:nvSpPr>
          <p:cNvPr id="19539" name="TextovéPole 89"/>
          <p:cNvSpPr txBox="1">
            <a:spLocks noChangeArrowheads="1"/>
          </p:cNvSpPr>
          <p:nvPr/>
        </p:nvSpPr>
        <p:spPr bwMode="auto">
          <a:xfrm>
            <a:off x="225425" y="23304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4</a:t>
            </a:r>
          </a:p>
        </p:txBody>
      </p:sp>
      <p:sp>
        <p:nvSpPr>
          <p:cNvPr id="19540" name="TextovéPole 90"/>
          <p:cNvSpPr txBox="1">
            <a:spLocks noChangeArrowheads="1"/>
          </p:cNvSpPr>
          <p:nvPr/>
        </p:nvSpPr>
        <p:spPr bwMode="auto">
          <a:xfrm>
            <a:off x="5049838" y="2316163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4</a:t>
            </a:r>
          </a:p>
        </p:txBody>
      </p:sp>
      <p:sp>
        <p:nvSpPr>
          <p:cNvPr id="19541" name="TextovéPole 14336"/>
          <p:cNvSpPr txBox="1">
            <a:spLocks noChangeArrowheads="1"/>
          </p:cNvSpPr>
          <p:nvPr/>
        </p:nvSpPr>
        <p:spPr bwMode="auto">
          <a:xfrm>
            <a:off x="530225" y="2330450"/>
            <a:ext cx="44100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Pevné látky jako vosk, asfalt nebo sklo nejsou</a:t>
            </a:r>
          </a:p>
          <a:p>
            <a:r>
              <a:rPr lang="cs-CZ" altLang="cs-CZ"/>
              <a:t>krystalické, ale………..</a:t>
            </a:r>
          </a:p>
        </p:txBody>
      </p:sp>
      <p:sp>
        <p:nvSpPr>
          <p:cNvPr id="93" name="Obdélník 92"/>
          <p:cNvSpPr/>
          <p:nvPr/>
        </p:nvSpPr>
        <p:spPr>
          <a:xfrm>
            <a:off x="9158288" y="279241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8616950" y="27844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8078788" y="27844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7543800" y="27781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7000875" y="27844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6445250" y="277495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5911850" y="27781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386388" y="2767013"/>
            <a:ext cx="538162" cy="51593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306888" y="276066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832350" y="27686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52" name="TextovéPole 102"/>
          <p:cNvSpPr txBox="1">
            <a:spLocks noChangeArrowheads="1"/>
          </p:cNvSpPr>
          <p:nvPr/>
        </p:nvSpPr>
        <p:spPr bwMode="auto">
          <a:xfrm>
            <a:off x="238125" y="285908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5</a:t>
            </a:r>
          </a:p>
        </p:txBody>
      </p:sp>
      <p:sp>
        <p:nvSpPr>
          <p:cNvPr id="19553" name="TextovéPole 103"/>
          <p:cNvSpPr txBox="1">
            <a:spLocks noChangeArrowheads="1"/>
          </p:cNvSpPr>
          <p:nvPr/>
        </p:nvSpPr>
        <p:spPr bwMode="auto">
          <a:xfrm>
            <a:off x="4025900" y="2828925"/>
            <a:ext cx="341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5</a:t>
            </a:r>
          </a:p>
        </p:txBody>
      </p:sp>
      <p:sp>
        <p:nvSpPr>
          <p:cNvPr id="19554" name="TextovéPole 14341"/>
          <p:cNvSpPr txBox="1">
            <a:spLocks noChangeArrowheads="1"/>
          </p:cNvSpPr>
          <p:nvPr/>
        </p:nvSpPr>
        <p:spPr bwMode="auto">
          <a:xfrm>
            <a:off x="9790113" y="2768600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é</a:t>
            </a:r>
          </a:p>
        </p:txBody>
      </p:sp>
      <p:sp>
        <p:nvSpPr>
          <p:cNvPr id="19555" name="TextovéPole 116"/>
          <p:cNvSpPr txBox="1">
            <a:spLocks noChangeArrowheads="1"/>
          </p:cNvSpPr>
          <p:nvPr/>
        </p:nvSpPr>
        <p:spPr bwMode="auto">
          <a:xfrm>
            <a:off x="8758238" y="2819400"/>
            <a:ext cx="255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19556" name="TextovéPole 117"/>
          <p:cNvSpPr txBox="1">
            <a:spLocks noChangeArrowheads="1"/>
          </p:cNvSpPr>
          <p:nvPr/>
        </p:nvSpPr>
        <p:spPr bwMode="auto">
          <a:xfrm>
            <a:off x="8183563" y="27717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</a:t>
            </a:r>
          </a:p>
        </p:txBody>
      </p:sp>
      <p:sp>
        <p:nvSpPr>
          <p:cNvPr id="19557" name="TextovéPole 118"/>
          <p:cNvSpPr txBox="1">
            <a:spLocks noChangeArrowheads="1"/>
          </p:cNvSpPr>
          <p:nvPr/>
        </p:nvSpPr>
        <p:spPr bwMode="auto">
          <a:xfrm>
            <a:off x="7669213" y="2795588"/>
            <a:ext cx="287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9558" name="TextovéPole 119"/>
          <p:cNvSpPr txBox="1">
            <a:spLocks noChangeArrowheads="1"/>
          </p:cNvSpPr>
          <p:nvPr/>
        </p:nvSpPr>
        <p:spPr bwMode="auto">
          <a:xfrm>
            <a:off x="7105650" y="2800350"/>
            <a:ext cx="255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</a:t>
            </a:r>
          </a:p>
        </p:txBody>
      </p:sp>
      <p:sp>
        <p:nvSpPr>
          <p:cNvPr id="19559" name="TextovéPole 121"/>
          <p:cNvSpPr txBox="1">
            <a:spLocks noChangeArrowheads="1"/>
          </p:cNvSpPr>
          <p:nvPr/>
        </p:nvSpPr>
        <p:spPr bwMode="auto">
          <a:xfrm>
            <a:off x="6538913" y="2795588"/>
            <a:ext cx="314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č</a:t>
            </a:r>
          </a:p>
        </p:txBody>
      </p:sp>
      <p:sp>
        <p:nvSpPr>
          <p:cNvPr id="19560" name="TextovéPole 122"/>
          <p:cNvSpPr txBox="1">
            <a:spLocks noChangeArrowheads="1"/>
          </p:cNvSpPr>
          <p:nvPr/>
        </p:nvSpPr>
        <p:spPr bwMode="auto">
          <a:xfrm>
            <a:off x="6003925" y="2795588"/>
            <a:ext cx="331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9561" name="TextovéPole 123"/>
          <p:cNvSpPr txBox="1">
            <a:spLocks noChangeArrowheads="1"/>
          </p:cNvSpPr>
          <p:nvPr/>
        </p:nvSpPr>
        <p:spPr bwMode="auto">
          <a:xfrm>
            <a:off x="5489575" y="2819400"/>
            <a:ext cx="255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19562" name="TextovéPole 124"/>
          <p:cNvSpPr txBox="1">
            <a:spLocks noChangeArrowheads="1"/>
          </p:cNvSpPr>
          <p:nvPr/>
        </p:nvSpPr>
        <p:spPr bwMode="auto">
          <a:xfrm>
            <a:off x="4956175" y="2805113"/>
            <a:ext cx="287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9563" name="TextovéPole 125"/>
          <p:cNvSpPr txBox="1">
            <a:spLocks noChangeArrowheads="1"/>
          </p:cNvSpPr>
          <p:nvPr/>
        </p:nvSpPr>
        <p:spPr bwMode="auto">
          <a:xfrm>
            <a:off x="4395788" y="2803525"/>
            <a:ext cx="304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19564" name="TextovéPole 126"/>
          <p:cNvSpPr txBox="1">
            <a:spLocks noChangeArrowheads="1"/>
          </p:cNvSpPr>
          <p:nvPr/>
        </p:nvSpPr>
        <p:spPr bwMode="auto">
          <a:xfrm>
            <a:off x="9248775" y="28194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08" name="Obdélník 107"/>
          <p:cNvSpPr/>
          <p:nvPr/>
        </p:nvSpPr>
        <p:spPr>
          <a:xfrm>
            <a:off x="4311650" y="27463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30763" y="276542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9155113" y="28098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6996113" y="2781300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5381625" y="2774950"/>
            <a:ext cx="538163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5930900" y="278288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6467475" y="277812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7546975" y="2797175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8085138" y="27844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8618538" y="27844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9691688" y="279241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76" name="TextovéPole 14343"/>
          <p:cNvSpPr txBox="1">
            <a:spLocks noChangeArrowheads="1"/>
          </p:cNvSpPr>
          <p:nvPr/>
        </p:nvSpPr>
        <p:spPr bwMode="auto">
          <a:xfrm>
            <a:off x="509588" y="2833688"/>
            <a:ext cx="36671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Plyny snadno mění objem, říkáme, že</a:t>
            </a:r>
          </a:p>
          <a:p>
            <a:r>
              <a:rPr lang="cs-CZ" altLang="cs-CZ"/>
              <a:t>jsou……</a:t>
            </a:r>
          </a:p>
        </p:txBody>
      </p:sp>
      <p:sp>
        <p:nvSpPr>
          <p:cNvPr id="130" name="Obdélník 129"/>
          <p:cNvSpPr/>
          <p:nvPr/>
        </p:nvSpPr>
        <p:spPr>
          <a:xfrm>
            <a:off x="4856163" y="38306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5380038" y="3295650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79" name="TextovéPole 131"/>
          <p:cNvSpPr txBox="1">
            <a:spLocks noChangeArrowheads="1"/>
          </p:cNvSpPr>
          <p:nvPr/>
        </p:nvSpPr>
        <p:spPr bwMode="auto">
          <a:xfrm>
            <a:off x="5521325" y="3363913"/>
            <a:ext cx="254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</a:t>
            </a:r>
          </a:p>
        </p:txBody>
      </p:sp>
      <p:sp>
        <p:nvSpPr>
          <p:cNvPr id="19580" name="TextovéPole 133"/>
          <p:cNvSpPr txBox="1">
            <a:spLocks noChangeArrowheads="1"/>
          </p:cNvSpPr>
          <p:nvPr/>
        </p:nvSpPr>
        <p:spPr bwMode="auto">
          <a:xfrm>
            <a:off x="250825" y="38417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7</a:t>
            </a:r>
          </a:p>
        </p:txBody>
      </p:sp>
      <p:sp>
        <p:nvSpPr>
          <p:cNvPr id="135" name="Obdélník 134"/>
          <p:cNvSpPr/>
          <p:nvPr/>
        </p:nvSpPr>
        <p:spPr>
          <a:xfrm>
            <a:off x="2711450" y="38528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6" name="Obdélník 135"/>
          <p:cNvSpPr/>
          <p:nvPr/>
        </p:nvSpPr>
        <p:spPr>
          <a:xfrm>
            <a:off x="7002463" y="3825875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3248025" y="38528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6470650" y="38354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3784600" y="3835400"/>
            <a:ext cx="538163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5937250" y="384333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4319588" y="38433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5373688" y="3838575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589" name="TextovéPole 142"/>
          <p:cNvSpPr txBox="1">
            <a:spLocks noChangeArrowheads="1"/>
          </p:cNvSpPr>
          <p:nvPr/>
        </p:nvSpPr>
        <p:spPr bwMode="auto">
          <a:xfrm>
            <a:off x="2414588" y="3846513"/>
            <a:ext cx="341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7</a:t>
            </a:r>
          </a:p>
        </p:txBody>
      </p:sp>
      <p:sp>
        <p:nvSpPr>
          <p:cNvPr id="19590" name="TextovéPole 156"/>
          <p:cNvSpPr txBox="1">
            <a:spLocks noChangeArrowheads="1"/>
          </p:cNvSpPr>
          <p:nvPr/>
        </p:nvSpPr>
        <p:spPr bwMode="auto">
          <a:xfrm>
            <a:off x="6051550" y="3856038"/>
            <a:ext cx="333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9591" name="TextovéPole 157"/>
          <p:cNvSpPr txBox="1">
            <a:spLocks noChangeArrowheads="1"/>
          </p:cNvSpPr>
          <p:nvPr/>
        </p:nvSpPr>
        <p:spPr bwMode="auto">
          <a:xfrm>
            <a:off x="5464175" y="38735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9592" name="TextovéPole 158"/>
          <p:cNvSpPr txBox="1">
            <a:spLocks noChangeArrowheads="1"/>
          </p:cNvSpPr>
          <p:nvPr/>
        </p:nvSpPr>
        <p:spPr bwMode="auto">
          <a:xfrm>
            <a:off x="4957763" y="3895725"/>
            <a:ext cx="2555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í</a:t>
            </a:r>
          </a:p>
        </p:txBody>
      </p:sp>
      <p:sp>
        <p:nvSpPr>
          <p:cNvPr id="19593" name="TextovéPole 159"/>
          <p:cNvSpPr txBox="1">
            <a:spLocks noChangeArrowheads="1"/>
          </p:cNvSpPr>
          <p:nvPr/>
        </p:nvSpPr>
        <p:spPr bwMode="auto">
          <a:xfrm>
            <a:off x="4414838" y="38465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</a:t>
            </a:r>
          </a:p>
        </p:txBody>
      </p:sp>
      <p:sp>
        <p:nvSpPr>
          <p:cNvPr id="19594" name="TextovéPole 160"/>
          <p:cNvSpPr txBox="1">
            <a:spLocks noChangeArrowheads="1"/>
          </p:cNvSpPr>
          <p:nvPr/>
        </p:nvSpPr>
        <p:spPr bwMode="auto">
          <a:xfrm>
            <a:off x="3898900" y="3844925"/>
            <a:ext cx="307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</a:t>
            </a:r>
          </a:p>
        </p:txBody>
      </p:sp>
      <p:sp>
        <p:nvSpPr>
          <p:cNvPr id="19595" name="TextovéPole 161"/>
          <p:cNvSpPr txBox="1">
            <a:spLocks noChangeArrowheads="1"/>
          </p:cNvSpPr>
          <p:nvPr/>
        </p:nvSpPr>
        <p:spPr bwMode="auto">
          <a:xfrm>
            <a:off x="3338513" y="3860800"/>
            <a:ext cx="346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sp>
        <p:nvSpPr>
          <p:cNvPr id="19596" name="TextovéPole 162"/>
          <p:cNvSpPr txBox="1">
            <a:spLocks noChangeArrowheads="1"/>
          </p:cNvSpPr>
          <p:nvPr/>
        </p:nvSpPr>
        <p:spPr bwMode="auto">
          <a:xfrm>
            <a:off x="2833688" y="3838575"/>
            <a:ext cx="292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</a:t>
            </a:r>
          </a:p>
        </p:txBody>
      </p:sp>
      <p:sp>
        <p:nvSpPr>
          <p:cNvPr id="19597" name="TextovéPole 163"/>
          <p:cNvSpPr txBox="1">
            <a:spLocks noChangeArrowheads="1"/>
          </p:cNvSpPr>
          <p:nvPr/>
        </p:nvSpPr>
        <p:spPr bwMode="auto">
          <a:xfrm>
            <a:off x="7069138" y="3879850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é</a:t>
            </a:r>
          </a:p>
        </p:txBody>
      </p:sp>
      <p:sp>
        <p:nvSpPr>
          <p:cNvPr id="19598" name="TextovéPole 164"/>
          <p:cNvSpPr txBox="1">
            <a:spLocks noChangeArrowheads="1"/>
          </p:cNvSpPr>
          <p:nvPr/>
        </p:nvSpPr>
        <p:spPr bwMode="auto">
          <a:xfrm>
            <a:off x="6580188" y="3870325"/>
            <a:ext cx="323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</a:t>
            </a:r>
          </a:p>
        </p:txBody>
      </p:sp>
      <p:sp>
        <p:nvSpPr>
          <p:cNvPr id="144" name="Obdélník 143"/>
          <p:cNvSpPr/>
          <p:nvPr/>
        </p:nvSpPr>
        <p:spPr>
          <a:xfrm>
            <a:off x="2717800" y="384651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3255963" y="3841750"/>
            <a:ext cx="538162" cy="5159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6" name="Obdélník 145"/>
          <p:cNvSpPr/>
          <p:nvPr/>
        </p:nvSpPr>
        <p:spPr>
          <a:xfrm>
            <a:off x="3773488" y="3840163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4311650" y="3849688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8" name="Obdélník 147"/>
          <p:cNvSpPr/>
          <p:nvPr/>
        </p:nvSpPr>
        <p:spPr>
          <a:xfrm>
            <a:off x="4816475" y="38401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0" name="Obdélník 149"/>
          <p:cNvSpPr/>
          <p:nvPr/>
        </p:nvSpPr>
        <p:spPr>
          <a:xfrm>
            <a:off x="6445250" y="3840163"/>
            <a:ext cx="538163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1" name="Obdélník 150"/>
          <p:cNvSpPr/>
          <p:nvPr/>
        </p:nvSpPr>
        <p:spPr>
          <a:xfrm>
            <a:off x="5929313" y="3843338"/>
            <a:ext cx="538162" cy="5159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5370513" y="3863975"/>
            <a:ext cx="538162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607" name="TextovéPole 14345"/>
          <p:cNvSpPr txBox="1">
            <a:spLocks noChangeArrowheads="1"/>
          </p:cNvSpPr>
          <p:nvPr/>
        </p:nvSpPr>
        <p:spPr bwMode="auto">
          <a:xfrm>
            <a:off x="484188" y="3690938"/>
            <a:ext cx="20986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Na rozdíl od kapalin</a:t>
            </a:r>
          </a:p>
          <a:p>
            <a:r>
              <a:rPr lang="cs-CZ" altLang="cs-CZ"/>
              <a:t>a pevných látek jsou</a:t>
            </a:r>
          </a:p>
          <a:p>
            <a:r>
              <a:rPr lang="cs-CZ" altLang="cs-CZ"/>
              <a:t>plyny ……..</a:t>
            </a:r>
          </a:p>
        </p:txBody>
      </p:sp>
      <p:sp>
        <p:nvSpPr>
          <p:cNvPr id="167" name="Obdélník 166"/>
          <p:cNvSpPr/>
          <p:nvPr/>
        </p:nvSpPr>
        <p:spPr>
          <a:xfrm>
            <a:off x="3241675" y="4368800"/>
            <a:ext cx="538163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8" name="Obdélník 167"/>
          <p:cNvSpPr/>
          <p:nvPr/>
        </p:nvSpPr>
        <p:spPr>
          <a:xfrm>
            <a:off x="3794125" y="4368800"/>
            <a:ext cx="538163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9" name="Obdélník 168"/>
          <p:cNvSpPr/>
          <p:nvPr/>
        </p:nvSpPr>
        <p:spPr>
          <a:xfrm>
            <a:off x="4305300" y="4378325"/>
            <a:ext cx="538163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0" name="Obdélník 169"/>
          <p:cNvSpPr/>
          <p:nvPr/>
        </p:nvSpPr>
        <p:spPr>
          <a:xfrm>
            <a:off x="4829175" y="4354513"/>
            <a:ext cx="538163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1" name="Obdélník 170"/>
          <p:cNvSpPr/>
          <p:nvPr/>
        </p:nvSpPr>
        <p:spPr>
          <a:xfrm>
            <a:off x="5365750" y="4378325"/>
            <a:ext cx="538163" cy="51593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613" name="TextovéPole 127"/>
          <p:cNvSpPr txBox="1">
            <a:spLocks noChangeArrowheads="1"/>
          </p:cNvSpPr>
          <p:nvPr/>
        </p:nvSpPr>
        <p:spPr bwMode="auto">
          <a:xfrm>
            <a:off x="3362325" y="4381500"/>
            <a:ext cx="25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</a:t>
            </a:r>
          </a:p>
        </p:txBody>
      </p:sp>
      <p:sp>
        <p:nvSpPr>
          <p:cNvPr id="19614" name="TextovéPole 14344"/>
          <p:cNvSpPr txBox="1">
            <a:spLocks noChangeArrowheads="1"/>
          </p:cNvSpPr>
          <p:nvPr/>
        </p:nvSpPr>
        <p:spPr bwMode="auto">
          <a:xfrm>
            <a:off x="5464175" y="4356100"/>
            <a:ext cx="323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y</a:t>
            </a:r>
          </a:p>
        </p:txBody>
      </p:sp>
      <p:sp>
        <p:nvSpPr>
          <p:cNvPr id="19615" name="TextovéPole 155"/>
          <p:cNvSpPr txBox="1">
            <a:spLocks noChangeArrowheads="1"/>
          </p:cNvSpPr>
          <p:nvPr/>
        </p:nvSpPr>
        <p:spPr bwMode="auto">
          <a:xfrm>
            <a:off x="3851275" y="4375150"/>
            <a:ext cx="3317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á</a:t>
            </a:r>
          </a:p>
        </p:txBody>
      </p:sp>
      <p:sp>
        <p:nvSpPr>
          <p:cNvPr id="19616" name="TextovéPole 171"/>
          <p:cNvSpPr txBox="1">
            <a:spLocks noChangeArrowheads="1"/>
          </p:cNvSpPr>
          <p:nvPr/>
        </p:nvSpPr>
        <p:spPr bwMode="auto">
          <a:xfrm>
            <a:off x="4929188" y="4362450"/>
            <a:ext cx="325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19617" name="TextovéPole 172"/>
          <p:cNvSpPr txBox="1">
            <a:spLocks noChangeArrowheads="1"/>
          </p:cNvSpPr>
          <p:nvPr/>
        </p:nvSpPr>
        <p:spPr bwMode="auto">
          <a:xfrm>
            <a:off x="4406900" y="4381500"/>
            <a:ext cx="287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54" name="Obdélník 153"/>
          <p:cNvSpPr/>
          <p:nvPr/>
        </p:nvSpPr>
        <p:spPr>
          <a:xfrm>
            <a:off x="5383213" y="4392613"/>
            <a:ext cx="546100" cy="515937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6" name="Obdélník 175"/>
          <p:cNvSpPr/>
          <p:nvPr/>
        </p:nvSpPr>
        <p:spPr>
          <a:xfrm>
            <a:off x="4813300" y="4381500"/>
            <a:ext cx="546100" cy="515938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7" name="Obdélník 176"/>
          <p:cNvSpPr/>
          <p:nvPr/>
        </p:nvSpPr>
        <p:spPr>
          <a:xfrm>
            <a:off x="4306888" y="4354513"/>
            <a:ext cx="546100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8" name="Obdélník 177"/>
          <p:cNvSpPr/>
          <p:nvPr/>
        </p:nvSpPr>
        <p:spPr>
          <a:xfrm>
            <a:off x="3763963" y="4357688"/>
            <a:ext cx="547687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9" name="Obdélník 178"/>
          <p:cNvSpPr/>
          <p:nvPr/>
        </p:nvSpPr>
        <p:spPr>
          <a:xfrm>
            <a:off x="3259138" y="4370388"/>
            <a:ext cx="538162" cy="5159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623" name="TextovéPole 179"/>
          <p:cNvSpPr txBox="1">
            <a:spLocks noChangeArrowheads="1"/>
          </p:cNvSpPr>
          <p:nvPr/>
        </p:nvSpPr>
        <p:spPr bwMode="auto">
          <a:xfrm>
            <a:off x="2865438" y="439737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00B0F0"/>
                </a:solidFill>
              </a:rPr>
              <a:t>8</a:t>
            </a:r>
          </a:p>
        </p:txBody>
      </p:sp>
      <p:sp>
        <p:nvSpPr>
          <p:cNvPr id="19624" name="TextovéPole 14347"/>
          <p:cNvSpPr txBox="1">
            <a:spLocks noChangeArrowheads="1"/>
          </p:cNvSpPr>
          <p:nvPr/>
        </p:nvSpPr>
        <p:spPr bwMode="auto">
          <a:xfrm>
            <a:off x="590550" y="5187950"/>
            <a:ext cx="5934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Vosk, dřevo, měď nebo kyslík jsou čtyři různé………..</a:t>
            </a:r>
          </a:p>
        </p:txBody>
      </p:sp>
      <p:sp>
        <p:nvSpPr>
          <p:cNvPr id="14350" name="Obdélník 14349"/>
          <p:cNvSpPr/>
          <p:nvPr/>
        </p:nvSpPr>
        <p:spPr>
          <a:xfrm>
            <a:off x="7000875" y="3838575"/>
            <a:ext cx="565150" cy="5127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626" name="TextovéPole 14350"/>
          <p:cNvSpPr txBox="1">
            <a:spLocks noChangeArrowheads="1"/>
          </p:cNvSpPr>
          <p:nvPr/>
        </p:nvSpPr>
        <p:spPr bwMode="auto">
          <a:xfrm>
            <a:off x="7051675" y="1225550"/>
            <a:ext cx="333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9627" name="TextovéPole 191"/>
          <p:cNvSpPr txBox="1">
            <a:spLocks noChangeArrowheads="1"/>
          </p:cNvSpPr>
          <p:nvPr/>
        </p:nvSpPr>
        <p:spPr bwMode="auto">
          <a:xfrm>
            <a:off x="6556375" y="1233488"/>
            <a:ext cx="3254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</a:t>
            </a:r>
          </a:p>
        </p:txBody>
      </p:sp>
      <p:sp>
        <p:nvSpPr>
          <p:cNvPr id="19628" name="TextovéPole 192"/>
          <p:cNvSpPr txBox="1">
            <a:spLocks noChangeArrowheads="1"/>
          </p:cNvSpPr>
          <p:nvPr/>
        </p:nvSpPr>
        <p:spPr bwMode="auto">
          <a:xfrm>
            <a:off x="6049963" y="1266825"/>
            <a:ext cx="2873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</a:t>
            </a:r>
          </a:p>
        </p:txBody>
      </p:sp>
      <p:sp>
        <p:nvSpPr>
          <p:cNvPr id="19629" name="TextovéPole 193"/>
          <p:cNvSpPr txBox="1">
            <a:spLocks noChangeArrowheads="1"/>
          </p:cNvSpPr>
          <p:nvPr/>
        </p:nvSpPr>
        <p:spPr bwMode="auto">
          <a:xfrm>
            <a:off x="5472113" y="1208088"/>
            <a:ext cx="331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sp>
        <p:nvSpPr>
          <p:cNvPr id="19630" name="TextovéPole 194"/>
          <p:cNvSpPr txBox="1">
            <a:spLocks noChangeArrowheads="1"/>
          </p:cNvSpPr>
          <p:nvPr/>
        </p:nvSpPr>
        <p:spPr bwMode="auto">
          <a:xfrm>
            <a:off x="4975225" y="1223963"/>
            <a:ext cx="323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</a:t>
            </a:r>
          </a:p>
        </p:txBody>
      </p:sp>
      <p:sp>
        <p:nvSpPr>
          <p:cNvPr id="19631" name="TextovéPole 195"/>
          <p:cNvSpPr txBox="1">
            <a:spLocks noChangeArrowheads="1"/>
          </p:cNvSpPr>
          <p:nvPr/>
        </p:nvSpPr>
        <p:spPr bwMode="auto">
          <a:xfrm>
            <a:off x="4422775" y="1230313"/>
            <a:ext cx="346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sp>
        <p:nvSpPr>
          <p:cNvPr id="186" name="Obdélník 185"/>
          <p:cNvSpPr/>
          <p:nvPr/>
        </p:nvSpPr>
        <p:spPr>
          <a:xfrm>
            <a:off x="6969125" y="1217613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7" name="Obdélník 186"/>
          <p:cNvSpPr/>
          <p:nvPr/>
        </p:nvSpPr>
        <p:spPr>
          <a:xfrm>
            <a:off x="5916613" y="1252538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8" name="Obdélník 187"/>
          <p:cNvSpPr/>
          <p:nvPr/>
        </p:nvSpPr>
        <p:spPr>
          <a:xfrm>
            <a:off x="5389563" y="1247775"/>
            <a:ext cx="523875" cy="498475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9" name="Obdélník 188"/>
          <p:cNvSpPr/>
          <p:nvPr/>
        </p:nvSpPr>
        <p:spPr>
          <a:xfrm>
            <a:off x="4854575" y="1239838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0" name="Obdélník 189"/>
          <p:cNvSpPr/>
          <p:nvPr/>
        </p:nvSpPr>
        <p:spPr>
          <a:xfrm>
            <a:off x="4324350" y="1241425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7" name="Obdélník 196"/>
          <p:cNvSpPr/>
          <p:nvPr/>
        </p:nvSpPr>
        <p:spPr>
          <a:xfrm>
            <a:off x="6435725" y="1233488"/>
            <a:ext cx="523875" cy="4984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380038" y="1771650"/>
            <a:ext cx="523875" cy="496888"/>
          </a:xfrm>
          <a:prstGeom prst="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639" name="TextovéPole 14351"/>
          <p:cNvSpPr txBox="1">
            <a:spLocks noChangeArrowheads="1"/>
          </p:cNvSpPr>
          <p:nvPr/>
        </p:nvSpPr>
        <p:spPr bwMode="auto">
          <a:xfrm>
            <a:off x="306388" y="160338"/>
            <a:ext cx="109966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tajenku. Odpověz si na otázky a pak postupně klikej na jednotlivá políčka tajenky.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 nodeType="clickPar">
                      <p:stCondLst>
                        <p:cond delay="0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 nodeType="clickPar">
                      <p:stCondLst>
                        <p:cond delay="0"/>
                      </p:stCondLst>
                      <p:childTnLst>
                        <p:par>
                          <p:cTn id="1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 nodeType="clickPar">
                      <p:stCondLst>
                        <p:cond delay="0"/>
                      </p:stCondLst>
                      <p:childTnLst>
                        <p:par>
                          <p:cTn id="1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 nodeType="clickPar">
                      <p:stCondLst>
                        <p:cond delay="0"/>
                      </p:stCondLst>
                      <p:childTnLst>
                        <p:par>
                          <p:cTn id="1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 nodeType="clickPar">
                      <p:stCondLst>
                        <p:cond delay="0"/>
                      </p:stCondLst>
                      <p:childTnLst>
                        <p:par>
                          <p:cTn id="1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 nodeType="clickPar">
                      <p:stCondLst>
                        <p:cond delay="0"/>
                      </p:stCondLst>
                      <p:childTnLst>
                        <p:par>
                          <p:cTn id="1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 nodeType="clickPar">
                      <p:stCondLst>
                        <p:cond delay="0"/>
                      </p:stCondLst>
                      <p:childTnLst>
                        <p:par>
                          <p:cTn id="1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 nodeType="clickPar">
                      <p:stCondLst>
                        <p:cond delay="0"/>
                      </p:stCondLst>
                      <p:childTnLst>
                        <p:par>
                          <p:cTn id="1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 nodeType="clickPar">
                      <p:stCondLst>
                        <p:cond delay="0"/>
                      </p:stCondLst>
                      <p:childTnLst>
                        <p:par>
                          <p:cTn id="2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 nodeType="clickPar">
                      <p:stCondLst>
                        <p:cond delay="0"/>
                      </p:stCondLst>
                      <p:childTnLst>
                        <p:par>
                          <p:cTn id="2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 nodeType="clickPar">
                      <p:stCondLst>
                        <p:cond delay="0"/>
                      </p:stCondLst>
                      <p:childTnLst>
                        <p:par>
                          <p:cTn id="2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 nodeType="clickPar">
                      <p:stCondLst>
                        <p:cond delay="0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 nodeType="clickPar">
                      <p:stCondLst>
                        <p:cond delay="0"/>
                      </p:stCondLst>
                      <p:childTnLst>
                        <p:par>
                          <p:cTn id="2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 nodeType="clickPar">
                      <p:stCondLst>
                        <p:cond delay="0"/>
                      </p:stCondLst>
                      <p:childTnLst>
                        <p:par>
                          <p:cTn id="2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 nodeType="clickPar">
                      <p:stCondLst>
                        <p:cond delay="0"/>
                      </p:stCondLst>
                      <p:childTnLst>
                        <p:par>
                          <p:cTn id="2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 nodeType="clickPar">
                      <p:stCondLst>
                        <p:cond delay="0"/>
                      </p:stCondLst>
                      <p:childTnLst>
                        <p:par>
                          <p:cTn id="2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4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 nodeType="clickPar">
                      <p:stCondLst>
                        <p:cond delay="0"/>
                      </p:stCondLst>
                      <p:childTnLst>
                        <p:par>
                          <p:cTn id="2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50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 nodeType="clickPar">
                      <p:stCondLst>
                        <p:cond delay="0"/>
                      </p:stCondLst>
                      <p:childTnLst>
                        <p:par>
                          <p:cTn id="2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 nodeType="clickPar">
                      <p:stCondLst>
                        <p:cond delay="0"/>
                      </p:stCondLst>
                      <p:childTnLst>
                        <p:par>
                          <p:cTn id="2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 nodeType="clickPar">
                      <p:stCondLst>
                        <p:cond delay="0"/>
                      </p:stCondLst>
                      <p:childTnLst>
                        <p:par>
                          <p:cTn id="2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 nodeType="clickPar">
                      <p:stCondLst>
                        <p:cond delay="0"/>
                      </p:stCondLst>
                      <p:childTnLst>
                        <p:par>
                          <p:cTn id="2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51" grpId="0" animBg="1"/>
      <p:bldP spid="29" grpId="0" animBg="1"/>
      <p:bldP spid="30" grpId="0" animBg="1"/>
      <p:bldP spid="50" grpId="0" animBg="1"/>
      <p:bldP spid="49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67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108" grpId="0" animBg="1"/>
      <p:bldP spid="27" grpId="0" animBg="1"/>
      <p:bldP spid="105" grpId="0" animBg="1"/>
      <p:bldP spid="106" grpId="0" animBg="1"/>
      <p:bldP spid="107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0" grpId="0" animBg="1"/>
      <p:bldP spid="151" grpId="0" animBg="1"/>
      <p:bldP spid="115" grpId="0" animBg="1"/>
      <p:bldP spid="154" grpId="0" animBg="1"/>
      <p:bldP spid="176" grpId="0" animBg="1"/>
      <p:bldP spid="177" grpId="0" animBg="1"/>
      <p:bldP spid="178" grpId="0" animBg="1"/>
      <p:bldP spid="179" grpId="0" animBg="1"/>
      <p:bldP spid="14350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7" grpId="0" animBg="1"/>
      <p:bldP spid="3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Teapo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5113" y="2889250"/>
            <a:ext cx="3440112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2" descr="Teapo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850" y="2889250"/>
            <a:ext cx="3441700" cy="296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 descr="Teapo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1788" y="2755900"/>
            <a:ext cx="3594100" cy="310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133475" y="5376863"/>
            <a:ext cx="1500188" cy="292100"/>
          </a:xfrm>
          <a:custGeom>
            <a:avLst/>
            <a:gdLst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499616 w 1499616"/>
              <a:gd name="connsiteY2" fmla="*/ 292608 h 292608"/>
              <a:gd name="connsiteX3" fmla="*/ 0 w 1499616"/>
              <a:gd name="connsiteY3" fmla="*/ 292608 h 292608"/>
              <a:gd name="connsiteX4" fmla="*/ 0 w 1499616"/>
              <a:gd name="connsiteY4" fmla="*/ 0 h 292608"/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344168 w 1499616"/>
              <a:gd name="connsiteY2" fmla="*/ 256032 h 292608"/>
              <a:gd name="connsiteX3" fmla="*/ 0 w 1499616"/>
              <a:gd name="connsiteY3" fmla="*/ 292608 h 292608"/>
              <a:gd name="connsiteX4" fmla="*/ 0 w 1499616"/>
              <a:gd name="connsiteY4" fmla="*/ 0 h 292608"/>
              <a:gd name="connsiteX0" fmla="*/ 0 w 1499616"/>
              <a:gd name="connsiteY0" fmla="*/ 0 h 301752"/>
              <a:gd name="connsiteX1" fmla="*/ 1499616 w 1499616"/>
              <a:gd name="connsiteY1" fmla="*/ 0 h 301752"/>
              <a:gd name="connsiteX2" fmla="*/ 1344168 w 1499616"/>
              <a:gd name="connsiteY2" fmla="*/ 256032 h 301752"/>
              <a:gd name="connsiteX3" fmla="*/ 182880 w 1499616"/>
              <a:gd name="connsiteY3" fmla="*/ 301752 h 301752"/>
              <a:gd name="connsiteX4" fmla="*/ 0 w 1499616"/>
              <a:gd name="connsiteY4" fmla="*/ 0 h 301752"/>
              <a:gd name="connsiteX0" fmla="*/ 0 w 1499616"/>
              <a:gd name="connsiteY0" fmla="*/ 0 h 256032"/>
              <a:gd name="connsiteX1" fmla="*/ 1499616 w 1499616"/>
              <a:gd name="connsiteY1" fmla="*/ 0 h 256032"/>
              <a:gd name="connsiteX2" fmla="*/ 1344168 w 1499616"/>
              <a:gd name="connsiteY2" fmla="*/ 256032 h 256032"/>
              <a:gd name="connsiteX3" fmla="*/ 182880 w 1499616"/>
              <a:gd name="connsiteY3" fmla="*/ 228600 h 256032"/>
              <a:gd name="connsiteX4" fmla="*/ 0 w 1499616"/>
              <a:gd name="connsiteY4" fmla="*/ 0 h 256032"/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344168 w 1499616"/>
              <a:gd name="connsiteY2" fmla="*/ 256032 h 292608"/>
              <a:gd name="connsiteX3" fmla="*/ 182880 w 1499616"/>
              <a:gd name="connsiteY3" fmla="*/ 292608 h 292608"/>
              <a:gd name="connsiteX4" fmla="*/ 0 w 1499616"/>
              <a:gd name="connsiteY4" fmla="*/ 0 h 292608"/>
              <a:gd name="connsiteX0" fmla="*/ 0 w 1499616"/>
              <a:gd name="connsiteY0" fmla="*/ 0 h 292608"/>
              <a:gd name="connsiteX1" fmla="*/ 1499616 w 1499616"/>
              <a:gd name="connsiteY1" fmla="*/ 0 h 292608"/>
              <a:gd name="connsiteX2" fmla="*/ 1307592 w 1499616"/>
              <a:gd name="connsiteY2" fmla="*/ 292608 h 292608"/>
              <a:gd name="connsiteX3" fmla="*/ 182880 w 1499616"/>
              <a:gd name="connsiteY3" fmla="*/ 292608 h 292608"/>
              <a:gd name="connsiteX4" fmla="*/ 0 w 1499616"/>
              <a:gd name="connsiteY4" fmla="*/ 0 h 292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9616" h="292608">
                <a:moveTo>
                  <a:pt x="0" y="0"/>
                </a:moveTo>
                <a:lnTo>
                  <a:pt x="1499616" y="0"/>
                </a:lnTo>
                <a:lnTo>
                  <a:pt x="1307592" y="292608"/>
                </a:lnTo>
                <a:lnTo>
                  <a:pt x="182880" y="29260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79913" y="4552950"/>
            <a:ext cx="2332037" cy="1116013"/>
          </a:xfrm>
          <a:custGeom>
            <a:avLst/>
            <a:gdLst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0 w 2331720"/>
              <a:gd name="connsiteY3" fmla="*/ 1124712 h 1124712"/>
              <a:gd name="connsiteX4" fmla="*/ 0 w 2331720"/>
              <a:gd name="connsiteY4" fmla="*/ 0 h 1124712"/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521208 w 2331720"/>
              <a:gd name="connsiteY3" fmla="*/ 1097280 h 1124712"/>
              <a:gd name="connsiteX4" fmla="*/ 0 w 2331720"/>
              <a:gd name="connsiteY4" fmla="*/ 0 h 1124712"/>
              <a:gd name="connsiteX0" fmla="*/ 0 w 2331720"/>
              <a:gd name="connsiteY0" fmla="*/ 0 h 1097280"/>
              <a:gd name="connsiteX1" fmla="*/ 2331720 w 2331720"/>
              <a:gd name="connsiteY1" fmla="*/ 0 h 1097280"/>
              <a:gd name="connsiteX2" fmla="*/ 2029968 w 2331720"/>
              <a:gd name="connsiteY2" fmla="*/ 1005840 h 1097280"/>
              <a:gd name="connsiteX3" fmla="*/ 521208 w 2331720"/>
              <a:gd name="connsiteY3" fmla="*/ 1097280 h 1097280"/>
              <a:gd name="connsiteX4" fmla="*/ 0 w 2331720"/>
              <a:gd name="connsiteY4" fmla="*/ 0 h 1097280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020824 w 2331720"/>
              <a:gd name="connsiteY2" fmla="*/ 1115568 h 1115568"/>
              <a:gd name="connsiteX3" fmla="*/ 521208 w 2331720"/>
              <a:gd name="connsiteY3" fmla="*/ 1097280 h 1115568"/>
              <a:gd name="connsiteX4" fmla="*/ 0 w 2331720"/>
              <a:gd name="connsiteY4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52120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1264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100306 w 2331720"/>
              <a:gd name="connsiteY5" fmla="*/ 429768 h 1115568"/>
              <a:gd name="connsiteX6" fmla="*/ 0 w 2331720"/>
              <a:gd name="connsiteY6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493498 w 2331720"/>
              <a:gd name="connsiteY5" fmla="*/ 768096 h 1115568"/>
              <a:gd name="connsiteX6" fmla="*/ 100306 w 2331720"/>
              <a:gd name="connsiteY6" fmla="*/ 429768 h 1115568"/>
              <a:gd name="connsiteX7" fmla="*/ 0 w 2331720"/>
              <a:gd name="connsiteY7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0 w 2331720"/>
              <a:gd name="connsiteY8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27154 w 2331720"/>
              <a:gd name="connsiteY8" fmla="*/ 201168 h 1115568"/>
              <a:gd name="connsiteX9" fmla="*/ 0 w 2331720"/>
              <a:gd name="connsiteY9" fmla="*/ 0 h 111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31720" h="1115568">
                <a:moveTo>
                  <a:pt x="0" y="0"/>
                </a:moveTo>
                <a:lnTo>
                  <a:pt x="2331720" y="0"/>
                </a:lnTo>
                <a:cubicBezTo>
                  <a:pt x="2276856" y="179832"/>
                  <a:pt x="2340864" y="423672"/>
                  <a:pt x="2286000" y="603504"/>
                </a:cubicBezTo>
                <a:lnTo>
                  <a:pt x="2020824" y="1115568"/>
                </a:lnTo>
                <a:lnTo>
                  <a:pt x="676656" y="1088136"/>
                </a:lnTo>
                <a:cubicBezTo>
                  <a:pt x="434294" y="1075944"/>
                  <a:pt x="734336" y="1123188"/>
                  <a:pt x="703810" y="1069848"/>
                </a:cubicBezTo>
                <a:cubicBezTo>
                  <a:pt x="673284" y="1016508"/>
                  <a:pt x="571222" y="870204"/>
                  <a:pt x="493498" y="768096"/>
                </a:cubicBezTo>
                <a:cubicBezTo>
                  <a:pt x="415774" y="665988"/>
                  <a:pt x="174982" y="527304"/>
                  <a:pt x="100306" y="429768"/>
                </a:cubicBezTo>
                <a:cubicBezTo>
                  <a:pt x="82018" y="347472"/>
                  <a:pt x="45442" y="283464"/>
                  <a:pt x="27154" y="201168"/>
                </a:cubicBez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5"/>
          <p:cNvSpPr/>
          <p:nvPr/>
        </p:nvSpPr>
        <p:spPr>
          <a:xfrm>
            <a:off x="8120063" y="4170363"/>
            <a:ext cx="2593975" cy="1498600"/>
          </a:xfrm>
          <a:custGeom>
            <a:avLst/>
            <a:gdLst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0 w 2331720"/>
              <a:gd name="connsiteY3" fmla="*/ 1124712 h 1124712"/>
              <a:gd name="connsiteX4" fmla="*/ 0 w 2331720"/>
              <a:gd name="connsiteY4" fmla="*/ 0 h 1124712"/>
              <a:gd name="connsiteX0" fmla="*/ 0 w 2331720"/>
              <a:gd name="connsiteY0" fmla="*/ 0 h 1124712"/>
              <a:gd name="connsiteX1" fmla="*/ 2331720 w 2331720"/>
              <a:gd name="connsiteY1" fmla="*/ 0 h 1124712"/>
              <a:gd name="connsiteX2" fmla="*/ 2331720 w 2331720"/>
              <a:gd name="connsiteY2" fmla="*/ 1124712 h 1124712"/>
              <a:gd name="connsiteX3" fmla="*/ 521208 w 2331720"/>
              <a:gd name="connsiteY3" fmla="*/ 1097280 h 1124712"/>
              <a:gd name="connsiteX4" fmla="*/ 0 w 2331720"/>
              <a:gd name="connsiteY4" fmla="*/ 0 h 1124712"/>
              <a:gd name="connsiteX0" fmla="*/ 0 w 2331720"/>
              <a:gd name="connsiteY0" fmla="*/ 0 h 1097280"/>
              <a:gd name="connsiteX1" fmla="*/ 2331720 w 2331720"/>
              <a:gd name="connsiteY1" fmla="*/ 0 h 1097280"/>
              <a:gd name="connsiteX2" fmla="*/ 2029968 w 2331720"/>
              <a:gd name="connsiteY2" fmla="*/ 1005840 h 1097280"/>
              <a:gd name="connsiteX3" fmla="*/ 521208 w 2331720"/>
              <a:gd name="connsiteY3" fmla="*/ 1097280 h 1097280"/>
              <a:gd name="connsiteX4" fmla="*/ 0 w 2331720"/>
              <a:gd name="connsiteY4" fmla="*/ 0 h 1097280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020824 w 2331720"/>
              <a:gd name="connsiteY2" fmla="*/ 1115568 h 1115568"/>
              <a:gd name="connsiteX3" fmla="*/ 521208 w 2331720"/>
              <a:gd name="connsiteY3" fmla="*/ 1097280 h 1115568"/>
              <a:gd name="connsiteX4" fmla="*/ 0 w 2331720"/>
              <a:gd name="connsiteY4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52120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12648 w 2331720"/>
              <a:gd name="connsiteY4" fmla="*/ 1097280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0 w 2331720"/>
              <a:gd name="connsiteY5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100306 w 2331720"/>
              <a:gd name="connsiteY5" fmla="*/ 429768 h 1115568"/>
              <a:gd name="connsiteX6" fmla="*/ 0 w 2331720"/>
              <a:gd name="connsiteY6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493498 w 2331720"/>
              <a:gd name="connsiteY5" fmla="*/ 768096 h 1115568"/>
              <a:gd name="connsiteX6" fmla="*/ 100306 w 2331720"/>
              <a:gd name="connsiteY6" fmla="*/ 429768 h 1115568"/>
              <a:gd name="connsiteX7" fmla="*/ 0 w 2331720"/>
              <a:gd name="connsiteY7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0 w 2331720"/>
              <a:gd name="connsiteY8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00306 w 2331720"/>
              <a:gd name="connsiteY7" fmla="*/ 429768 h 1115568"/>
              <a:gd name="connsiteX8" fmla="*/ 27154 w 2331720"/>
              <a:gd name="connsiteY8" fmla="*/ 201168 h 1115568"/>
              <a:gd name="connsiteX9" fmla="*/ 0 w 2331720"/>
              <a:gd name="connsiteY9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93498 w 2331720"/>
              <a:gd name="connsiteY6" fmla="*/ 768096 h 1115568"/>
              <a:gd name="connsiteX7" fmla="*/ 147524 w 2331720"/>
              <a:gd name="connsiteY7" fmla="*/ 659818 h 1115568"/>
              <a:gd name="connsiteX8" fmla="*/ 100306 w 2331720"/>
              <a:gd name="connsiteY8" fmla="*/ 429768 h 1115568"/>
              <a:gd name="connsiteX9" fmla="*/ 27154 w 2331720"/>
              <a:gd name="connsiteY9" fmla="*/ 201168 h 1115568"/>
              <a:gd name="connsiteX10" fmla="*/ 0 w 2331720"/>
              <a:gd name="connsiteY10" fmla="*/ 0 h 1115568"/>
              <a:gd name="connsiteX0" fmla="*/ 0 w 2331720"/>
              <a:gd name="connsiteY0" fmla="*/ 0 h 1115568"/>
              <a:gd name="connsiteX1" fmla="*/ 2331720 w 2331720"/>
              <a:gd name="connsiteY1" fmla="*/ 0 h 1115568"/>
              <a:gd name="connsiteX2" fmla="*/ 2286000 w 2331720"/>
              <a:gd name="connsiteY2" fmla="*/ 603504 h 1115568"/>
              <a:gd name="connsiteX3" fmla="*/ 2020824 w 2331720"/>
              <a:gd name="connsiteY3" fmla="*/ 1115568 h 1115568"/>
              <a:gd name="connsiteX4" fmla="*/ 676656 w 2331720"/>
              <a:gd name="connsiteY4" fmla="*/ 1088136 h 1115568"/>
              <a:gd name="connsiteX5" fmla="*/ 703810 w 2331720"/>
              <a:gd name="connsiteY5" fmla="*/ 1069848 h 1115568"/>
              <a:gd name="connsiteX6" fmla="*/ 476142 w 2331720"/>
              <a:gd name="connsiteY6" fmla="*/ 829317 h 1115568"/>
              <a:gd name="connsiteX7" fmla="*/ 147524 w 2331720"/>
              <a:gd name="connsiteY7" fmla="*/ 659818 h 1115568"/>
              <a:gd name="connsiteX8" fmla="*/ 100306 w 2331720"/>
              <a:gd name="connsiteY8" fmla="*/ 429768 h 1115568"/>
              <a:gd name="connsiteX9" fmla="*/ 27154 w 2331720"/>
              <a:gd name="connsiteY9" fmla="*/ 201168 h 1115568"/>
              <a:gd name="connsiteX10" fmla="*/ 0 w 2331720"/>
              <a:gd name="connsiteY10" fmla="*/ 0 h 1115568"/>
              <a:gd name="connsiteX0" fmla="*/ 50946 w 2382666"/>
              <a:gd name="connsiteY0" fmla="*/ 0 h 1115568"/>
              <a:gd name="connsiteX1" fmla="*/ 2382666 w 2382666"/>
              <a:gd name="connsiteY1" fmla="*/ 0 h 1115568"/>
              <a:gd name="connsiteX2" fmla="*/ 2336946 w 2382666"/>
              <a:gd name="connsiteY2" fmla="*/ 603504 h 1115568"/>
              <a:gd name="connsiteX3" fmla="*/ 2071770 w 2382666"/>
              <a:gd name="connsiteY3" fmla="*/ 1115568 h 1115568"/>
              <a:gd name="connsiteX4" fmla="*/ 727602 w 2382666"/>
              <a:gd name="connsiteY4" fmla="*/ 1088136 h 1115568"/>
              <a:gd name="connsiteX5" fmla="*/ 754756 w 2382666"/>
              <a:gd name="connsiteY5" fmla="*/ 1069848 h 1115568"/>
              <a:gd name="connsiteX6" fmla="*/ 527088 w 2382666"/>
              <a:gd name="connsiteY6" fmla="*/ 829317 h 1115568"/>
              <a:gd name="connsiteX7" fmla="*/ 198470 w 2382666"/>
              <a:gd name="connsiteY7" fmla="*/ 659818 h 1115568"/>
              <a:gd name="connsiteX8" fmla="*/ 151252 w 2382666"/>
              <a:gd name="connsiteY8" fmla="*/ 429768 h 1115568"/>
              <a:gd name="connsiteX9" fmla="*/ 0 w 2382666"/>
              <a:gd name="connsiteY9" fmla="*/ 221575 h 1115568"/>
              <a:gd name="connsiteX10" fmla="*/ 50946 w 2382666"/>
              <a:gd name="connsiteY10" fmla="*/ 0 h 1115568"/>
              <a:gd name="connsiteX0" fmla="*/ 50946 w 2382666"/>
              <a:gd name="connsiteY0" fmla="*/ 0 h 1115568"/>
              <a:gd name="connsiteX1" fmla="*/ 2382666 w 2382666"/>
              <a:gd name="connsiteY1" fmla="*/ 0 h 1115568"/>
              <a:gd name="connsiteX2" fmla="*/ 2336946 w 2382666"/>
              <a:gd name="connsiteY2" fmla="*/ 603504 h 1115568"/>
              <a:gd name="connsiteX3" fmla="*/ 2071770 w 2382666"/>
              <a:gd name="connsiteY3" fmla="*/ 1115568 h 1115568"/>
              <a:gd name="connsiteX4" fmla="*/ 727602 w 2382666"/>
              <a:gd name="connsiteY4" fmla="*/ 1088136 h 1115568"/>
              <a:gd name="connsiteX5" fmla="*/ 754756 w 2382666"/>
              <a:gd name="connsiteY5" fmla="*/ 1069848 h 1115568"/>
              <a:gd name="connsiteX6" fmla="*/ 527088 w 2382666"/>
              <a:gd name="connsiteY6" fmla="*/ 829317 h 1115568"/>
              <a:gd name="connsiteX7" fmla="*/ 198470 w 2382666"/>
              <a:gd name="connsiteY7" fmla="*/ 659818 h 1115568"/>
              <a:gd name="connsiteX8" fmla="*/ 81829 w 2382666"/>
              <a:gd name="connsiteY8" fmla="*/ 463779 h 1115568"/>
              <a:gd name="connsiteX9" fmla="*/ 0 w 2382666"/>
              <a:gd name="connsiteY9" fmla="*/ 221575 h 1115568"/>
              <a:gd name="connsiteX10" fmla="*/ 50946 w 2382666"/>
              <a:gd name="connsiteY10" fmla="*/ 0 h 1115568"/>
              <a:gd name="connsiteX0" fmla="*/ 0 w 2461888"/>
              <a:gd name="connsiteY0" fmla="*/ 0 h 1115568"/>
              <a:gd name="connsiteX1" fmla="*/ 2461888 w 2461888"/>
              <a:gd name="connsiteY1" fmla="*/ 0 h 1115568"/>
              <a:gd name="connsiteX2" fmla="*/ 2416168 w 2461888"/>
              <a:gd name="connsiteY2" fmla="*/ 603504 h 1115568"/>
              <a:gd name="connsiteX3" fmla="*/ 2150992 w 2461888"/>
              <a:gd name="connsiteY3" fmla="*/ 1115568 h 1115568"/>
              <a:gd name="connsiteX4" fmla="*/ 806824 w 2461888"/>
              <a:gd name="connsiteY4" fmla="*/ 1088136 h 1115568"/>
              <a:gd name="connsiteX5" fmla="*/ 833978 w 2461888"/>
              <a:gd name="connsiteY5" fmla="*/ 1069848 h 1115568"/>
              <a:gd name="connsiteX6" fmla="*/ 606310 w 2461888"/>
              <a:gd name="connsiteY6" fmla="*/ 829317 h 1115568"/>
              <a:gd name="connsiteX7" fmla="*/ 277692 w 2461888"/>
              <a:gd name="connsiteY7" fmla="*/ 659818 h 1115568"/>
              <a:gd name="connsiteX8" fmla="*/ 161051 w 2461888"/>
              <a:gd name="connsiteY8" fmla="*/ 463779 h 1115568"/>
              <a:gd name="connsiteX9" fmla="*/ 79222 w 2461888"/>
              <a:gd name="connsiteY9" fmla="*/ 221575 h 1115568"/>
              <a:gd name="connsiteX10" fmla="*/ 0 w 2461888"/>
              <a:gd name="connsiteY10" fmla="*/ 0 h 111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61888" h="1115568">
                <a:moveTo>
                  <a:pt x="0" y="0"/>
                </a:moveTo>
                <a:lnTo>
                  <a:pt x="2461888" y="0"/>
                </a:lnTo>
                <a:cubicBezTo>
                  <a:pt x="2407024" y="179832"/>
                  <a:pt x="2471032" y="423672"/>
                  <a:pt x="2416168" y="603504"/>
                </a:cubicBezTo>
                <a:lnTo>
                  <a:pt x="2150992" y="1115568"/>
                </a:lnTo>
                <a:lnTo>
                  <a:pt x="806824" y="1088136"/>
                </a:lnTo>
                <a:cubicBezTo>
                  <a:pt x="564462" y="1075944"/>
                  <a:pt x="864504" y="1123188"/>
                  <a:pt x="833978" y="1069848"/>
                </a:cubicBezTo>
                <a:cubicBezTo>
                  <a:pt x="803452" y="1016508"/>
                  <a:pt x="675883" y="911260"/>
                  <a:pt x="606310" y="829317"/>
                </a:cubicBezTo>
                <a:cubicBezTo>
                  <a:pt x="536737" y="747374"/>
                  <a:pt x="343224" y="716206"/>
                  <a:pt x="277692" y="659818"/>
                </a:cubicBezTo>
                <a:cubicBezTo>
                  <a:pt x="212160" y="603430"/>
                  <a:pt x="204254" y="526616"/>
                  <a:pt x="161051" y="463779"/>
                </a:cubicBezTo>
                <a:cubicBezTo>
                  <a:pt x="142763" y="381483"/>
                  <a:pt x="97510" y="303871"/>
                  <a:pt x="79222" y="221575"/>
                </a:cubicBez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488" name="TextovéPole 6"/>
          <p:cNvSpPr txBox="1">
            <a:spLocks noChangeArrowheads="1"/>
          </p:cNvSpPr>
          <p:nvPr/>
        </p:nvSpPr>
        <p:spPr bwMode="auto">
          <a:xfrm>
            <a:off x="9390063" y="5754688"/>
            <a:ext cx="5953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C</a:t>
            </a:r>
          </a:p>
        </p:txBody>
      </p:sp>
      <p:sp>
        <p:nvSpPr>
          <p:cNvPr id="20489" name="TextovéPole 9"/>
          <p:cNvSpPr txBox="1">
            <a:spLocks noChangeArrowheads="1"/>
          </p:cNvSpPr>
          <p:nvPr/>
        </p:nvSpPr>
        <p:spPr bwMode="auto">
          <a:xfrm>
            <a:off x="5546725" y="5754688"/>
            <a:ext cx="60166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B</a:t>
            </a:r>
          </a:p>
        </p:txBody>
      </p:sp>
      <p:sp>
        <p:nvSpPr>
          <p:cNvPr id="20490" name="TextovéPole 10"/>
          <p:cNvSpPr txBox="1">
            <a:spLocks noChangeArrowheads="1"/>
          </p:cNvSpPr>
          <p:nvPr/>
        </p:nvSpPr>
        <p:spPr bwMode="auto">
          <a:xfrm>
            <a:off x="1568450" y="5754688"/>
            <a:ext cx="63023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6000"/>
              <a:t>A</a:t>
            </a:r>
          </a:p>
        </p:txBody>
      </p:sp>
      <p:sp>
        <p:nvSpPr>
          <p:cNvPr id="20491" name="TextovéPole 8"/>
          <p:cNvSpPr txBox="1">
            <a:spLocks noChangeArrowheads="1"/>
          </p:cNvSpPr>
          <p:nvPr/>
        </p:nvSpPr>
        <p:spPr bwMode="auto">
          <a:xfrm>
            <a:off x="914400" y="257175"/>
            <a:ext cx="10763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Která konvice je naplněna přibližně do čtyř pětin? Správná odpověď se zabarví zeleně.</a:t>
            </a:r>
          </a:p>
        </p:txBody>
      </p:sp>
      <p:sp>
        <p:nvSpPr>
          <p:cNvPr id="20492" name="TextovéPole 11"/>
          <p:cNvSpPr txBox="1">
            <a:spLocks noChangeArrowheads="1"/>
          </p:cNvSpPr>
          <p:nvPr/>
        </p:nvSpPr>
        <p:spPr bwMode="auto">
          <a:xfrm>
            <a:off x="930275" y="1603375"/>
            <a:ext cx="1387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Konvice B</a:t>
            </a:r>
          </a:p>
        </p:txBody>
      </p:sp>
      <p:sp>
        <p:nvSpPr>
          <p:cNvPr id="20493" name="TextovéPole 13"/>
          <p:cNvSpPr txBox="1">
            <a:spLocks noChangeArrowheads="1"/>
          </p:cNvSpPr>
          <p:nvPr/>
        </p:nvSpPr>
        <p:spPr bwMode="auto">
          <a:xfrm>
            <a:off x="903288" y="933450"/>
            <a:ext cx="1398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Konvice A</a:t>
            </a:r>
          </a:p>
        </p:txBody>
      </p:sp>
      <p:sp>
        <p:nvSpPr>
          <p:cNvPr id="20494" name="TextovéPole 14"/>
          <p:cNvSpPr txBox="1">
            <a:spLocks noChangeArrowheads="1"/>
          </p:cNvSpPr>
          <p:nvPr/>
        </p:nvSpPr>
        <p:spPr bwMode="auto">
          <a:xfrm>
            <a:off x="958850" y="2178050"/>
            <a:ext cx="1384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Konvice C</a:t>
            </a:r>
          </a:p>
        </p:txBody>
      </p:sp>
      <p:sp>
        <p:nvSpPr>
          <p:cNvPr id="13" name="Ovál 12"/>
          <p:cNvSpPr/>
          <p:nvPr/>
        </p:nvSpPr>
        <p:spPr>
          <a:xfrm>
            <a:off x="2400300" y="957263"/>
            <a:ext cx="436563" cy="46196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414588" y="1603375"/>
            <a:ext cx="436562" cy="4619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400300" y="2162175"/>
            <a:ext cx="436563" cy="461963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Volný tvar: obrazec 1"/>
          <p:cNvSpPr/>
          <p:nvPr/>
        </p:nvSpPr>
        <p:spPr>
          <a:xfrm>
            <a:off x="8366125" y="4051300"/>
            <a:ext cx="531813" cy="501650"/>
          </a:xfrm>
          <a:custGeom>
            <a:avLst/>
            <a:gdLst>
              <a:gd name="connsiteX0" fmla="*/ 0 w 531441"/>
              <a:gd name="connsiteY0" fmla="*/ 146304 h 502920"/>
              <a:gd name="connsiteX1" fmla="*/ 91440 w 531441"/>
              <a:gd name="connsiteY1" fmla="*/ 256032 h 502920"/>
              <a:gd name="connsiteX2" fmla="*/ 128016 w 531441"/>
              <a:gd name="connsiteY2" fmla="*/ 274320 h 502920"/>
              <a:gd name="connsiteX3" fmla="*/ 146304 w 531441"/>
              <a:gd name="connsiteY3" fmla="*/ 310896 h 502920"/>
              <a:gd name="connsiteX4" fmla="*/ 210312 w 531441"/>
              <a:gd name="connsiteY4" fmla="*/ 384048 h 502920"/>
              <a:gd name="connsiteX5" fmla="*/ 219456 w 531441"/>
              <a:gd name="connsiteY5" fmla="*/ 411480 h 502920"/>
              <a:gd name="connsiteX6" fmla="*/ 274320 w 531441"/>
              <a:gd name="connsiteY6" fmla="*/ 457200 h 502920"/>
              <a:gd name="connsiteX7" fmla="*/ 329184 w 531441"/>
              <a:gd name="connsiteY7" fmla="*/ 502920 h 502920"/>
              <a:gd name="connsiteX8" fmla="*/ 365760 w 531441"/>
              <a:gd name="connsiteY8" fmla="*/ 466344 h 502920"/>
              <a:gd name="connsiteX9" fmla="*/ 384048 w 531441"/>
              <a:gd name="connsiteY9" fmla="*/ 438912 h 502920"/>
              <a:gd name="connsiteX10" fmla="*/ 411480 w 531441"/>
              <a:gd name="connsiteY10" fmla="*/ 402336 h 502920"/>
              <a:gd name="connsiteX11" fmla="*/ 448056 w 531441"/>
              <a:gd name="connsiteY11" fmla="*/ 310896 h 502920"/>
              <a:gd name="connsiteX12" fmla="*/ 475488 w 531441"/>
              <a:gd name="connsiteY12" fmla="*/ 256032 h 502920"/>
              <a:gd name="connsiteX13" fmla="*/ 521208 w 531441"/>
              <a:gd name="connsiteY13" fmla="*/ 192024 h 502920"/>
              <a:gd name="connsiteX14" fmla="*/ 530352 w 531441"/>
              <a:gd name="connsiteY14" fmla="*/ 64008 h 502920"/>
              <a:gd name="connsiteX15" fmla="*/ 502920 w 531441"/>
              <a:gd name="connsiteY15" fmla="*/ 18288 h 502920"/>
              <a:gd name="connsiteX16" fmla="*/ 402336 w 531441"/>
              <a:gd name="connsiteY16" fmla="*/ 9144 h 502920"/>
              <a:gd name="connsiteX17" fmla="*/ 210312 w 531441"/>
              <a:gd name="connsiteY17" fmla="*/ 0 h 502920"/>
              <a:gd name="connsiteX18" fmla="*/ 146304 w 531441"/>
              <a:gd name="connsiteY18" fmla="*/ 18288 h 502920"/>
              <a:gd name="connsiteX19" fmla="*/ 9144 w 531441"/>
              <a:gd name="connsiteY19" fmla="*/ 91440 h 502920"/>
              <a:gd name="connsiteX20" fmla="*/ 0 w 531441"/>
              <a:gd name="connsiteY20" fmla="*/ 146304 h 502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31441" h="502920">
                <a:moveTo>
                  <a:pt x="0" y="146304"/>
                </a:moveTo>
                <a:cubicBezTo>
                  <a:pt x="23626" y="185681"/>
                  <a:pt x="47683" y="234153"/>
                  <a:pt x="91440" y="256032"/>
                </a:cubicBezTo>
                <a:lnTo>
                  <a:pt x="128016" y="274320"/>
                </a:lnTo>
                <a:cubicBezTo>
                  <a:pt x="134112" y="286512"/>
                  <a:pt x="138743" y="299554"/>
                  <a:pt x="146304" y="310896"/>
                </a:cubicBezTo>
                <a:cubicBezTo>
                  <a:pt x="168631" y="344387"/>
                  <a:pt x="183873" y="357609"/>
                  <a:pt x="210312" y="384048"/>
                </a:cubicBezTo>
                <a:cubicBezTo>
                  <a:pt x="213360" y="393192"/>
                  <a:pt x="214109" y="403460"/>
                  <a:pt x="219456" y="411480"/>
                </a:cubicBezTo>
                <a:cubicBezTo>
                  <a:pt x="249416" y="456420"/>
                  <a:pt x="240584" y="423464"/>
                  <a:pt x="274320" y="457200"/>
                </a:cubicBezTo>
                <a:cubicBezTo>
                  <a:pt x="324143" y="507023"/>
                  <a:pt x="276791" y="485456"/>
                  <a:pt x="329184" y="502920"/>
                </a:cubicBezTo>
                <a:cubicBezTo>
                  <a:pt x="341376" y="490728"/>
                  <a:pt x="354539" y="479435"/>
                  <a:pt x="365760" y="466344"/>
                </a:cubicBezTo>
                <a:cubicBezTo>
                  <a:pt x="372912" y="458000"/>
                  <a:pt x="377660" y="447855"/>
                  <a:pt x="384048" y="438912"/>
                </a:cubicBezTo>
                <a:cubicBezTo>
                  <a:pt x="392906" y="426511"/>
                  <a:pt x="403403" y="415259"/>
                  <a:pt x="411480" y="402336"/>
                </a:cubicBezTo>
                <a:cubicBezTo>
                  <a:pt x="436919" y="361633"/>
                  <a:pt x="427536" y="360144"/>
                  <a:pt x="448056" y="310896"/>
                </a:cubicBezTo>
                <a:cubicBezTo>
                  <a:pt x="455920" y="292022"/>
                  <a:pt x="465558" y="273906"/>
                  <a:pt x="475488" y="256032"/>
                </a:cubicBezTo>
                <a:cubicBezTo>
                  <a:pt x="485039" y="238841"/>
                  <a:pt x="511022" y="205606"/>
                  <a:pt x="521208" y="192024"/>
                </a:cubicBezTo>
                <a:cubicBezTo>
                  <a:pt x="524256" y="149352"/>
                  <a:pt x="534830" y="106554"/>
                  <a:pt x="530352" y="64008"/>
                </a:cubicBezTo>
                <a:cubicBezTo>
                  <a:pt x="528491" y="46333"/>
                  <a:pt x="519256" y="25289"/>
                  <a:pt x="502920" y="18288"/>
                </a:cubicBezTo>
                <a:cubicBezTo>
                  <a:pt x="471976" y="5026"/>
                  <a:pt x="435937" y="11244"/>
                  <a:pt x="402336" y="9144"/>
                </a:cubicBezTo>
                <a:cubicBezTo>
                  <a:pt x="338380" y="5147"/>
                  <a:pt x="274320" y="3048"/>
                  <a:pt x="210312" y="0"/>
                </a:cubicBezTo>
                <a:cubicBezTo>
                  <a:pt x="188976" y="6096"/>
                  <a:pt x="166907" y="10047"/>
                  <a:pt x="146304" y="18288"/>
                </a:cubicBezTo>
                <a:cubicBezTo>
                  <a:pt x="106666" y="34143"/>
                  <a:pt x="46801" y="69922"/>
                  <a:pt x="9144" y="91440"/>
                </a:cubicBezTo>
                <a:lnTo>
                  <a:pt x="0" y="14630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595313" y="469900"/>
            <a:ext cx="9653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tabulku a odpověz na otázky správným kliknutím. To se zabarví zeleně.</a:t>
            </a: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684213" y="2493963"/>
            <a:ext cx="23780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Mění snadno tvar</a:t>
            </a:r>
          </a:p>
          <a:p>
            <a:endParaRPr lang="cs-CZ" altLang="cs-CZ" sz="2400"/>
          </a:p>
          <a:p>
            <a:r>
              <a:rPr lang="cs-CZ" altLang="cs-CZ" sz="2400"/>
              <a:t>Jsou tekuté</a:t>
            </a:r>
          </a:p>
          <a:p>
            <a:endParaRPr lang="cs-CZ" altLang="cs-CZ" sz="2400"/>
          </a:p>
          <a:p>
            <a:r>
              <a:rPr lang="cs-CZ" altLang="cs-CZ" sz="2400"/>
              <a:t>Jsou rozpínavé</a:t>
            </a:r>
          </a:p>
          <a:p>
            <a:endParaRPr lang="cs-CZ" altLang="cs-CZ" sz="2400"/>
          </a:p>
          <a:p>
            <a:r>
              <a:rPr lang="cs-CZ" altLang="cs-CZ" sz="2400"/>
              <a:t>Jsou stlačitelné</a:t>
            </a:r>
          </a:p>
        </p:txBody>
      </p:sp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3178175" y="1819275"/>
            <a:ext cx="4840288" cy="46196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Pevné látky          Kapaliny            Plyny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59125" y="2568575"/>
            <a:ext cx="1606550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21025" y="3227388"/>
            <a:ext cx="1606550" cy="4603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4725" y="2568575"/>
            <a:ext cx="1606550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91275" y="2568575"/>
            <a:ext cx="1608138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59125" y="3986213"/>
            <a:ext cx="1606550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760913" y="3227388"/>
            <a:ext cx="1606550" cy="4603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97625" y="3238500"/>
            <a:ext cx="1606550" cy="46037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03775" y="4002088"/>
            <a:ext cx="1608138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450013" y="4002088"/>
            <a:ext cx="1606550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24613" y="4768850"/>
            <a:ext cx="1606550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803775" y="4768850"/>
            <a:ext cx="1608138" cy="4619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78175" y="4770438"/>
            <a:ext cx="1606550" cy="461962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: se zakulacenými rohy 10"/>
          <p:cNvSpPr/>
          <p:nvPr/>
        </p:nvSpPr>
        <p:spPr>
          <a:xfrm>
            <a:off x="420688" y="3429000"/>
            <a:ext cx="3402012" cy="3203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531" name="TextovéPole 1"/>
          <p:cNvSpPr txBox="1">
            <a:spLocks noChangeArrowheads="1"/>
          </p:cNvSpPr>
          <p:nvPr/>
        </p:nvSpPr>
        <p:spPr bwMode="auto">
          <a:xfrm>
            <a:off x="639763" y="438150"/>
            <a:ext cx="905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vlastnost do tabulky. Jedna vlastnost může být i ve více políčkách.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3684588" y="1385888"/>
            <a:ext cx="2278062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822825" y="2278063"/>
            <a:ext cx="2278063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Rozpínavé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6621463" y="12112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7" name="Obdélník: se zakulacenými rohy 6"/>
          <p:cNvSpPr/>
          <p:nvPr/>
        </p:nvSpPr>
        <p:spPr>
          <a:xfrm>
            <a:off x="1793875" y="22780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Stlačitelné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163050" y="1949450"/>
            <a:ext cx="2278063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22537" name="TextovéPole 9"/>
          <p:cNvSpPr txBox="1">
            <a:spLocks noChangeArrowheads="1"/>
          </p:cNvSpPr>
          <p:nvPr/>
        </p:nvSpPr>
        <p:spPr bwMode="auto">
          <a:xfrm>
            <a:off x="549275" y="3694113"/>
            <a:ext cx="7694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Krystalické pevné látky</a:t>
            </a:r>
            <a:r>
              <a:rPr lang="cs-CZ" altLang="cs-CZ" sz="2400"/>
              <a:t>                                                                   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1162050" y="1393825"/>
            <a:ext cx="2276475" cy="641350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Mohou vytvářet krystaly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0 L -0.0237 0.41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: se zakulacenými rohy 11"/>
          <p:cNvSpPr/>
          <p:nvPr/>
        </p:nvSpPr>
        <p:spPr>
          <a:xfrm>
            <a:off x="4260850" y="3462338"/>
            <a:ext cx="3402013" cy="320357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: se zakulacenými rohy 10"/>
          <p:cNvSpPr/>
          <p:nvPr/>
        </p:nvSpPr>
        <p:spPr>
          <a:xfrm>
            <a:off x="420688" y="3429000"/>
            <a:ext cx="3402012" cy="3203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556" name="TextovéPole 1"/>
          <p:cNvSpPr txBox="1">
            <a:spLocks noChangeArrowheads="1"/>
          </p:cNvSpPr>
          <p:nvPr/>
        </p:nvSpPr>
        <p:spPr bwMode="auto">
          <a:xfrm>
            <a:off x="639763" y="438150"/>
            <a:ext cx="905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vlastnost do tabulky. Jedna vlastnost může být i ve více políčkách.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3684588" y="1385888"/>
            <a:ext cx="2278062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822825" y="2278063"/>
            <a:ext cx="2278063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Rozpínavé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6621463" y="12112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7" name="Obdélník: se zakulacenými rohy 6"/>
          <p:cNvSpPr/>
          <p:nvPr/>
        </p:nvSpPr>
        <p:spPr>
          <a:xfrm>
            <a:off x="1793875" y="22780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Stlačitelné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163050" y="1949450"/>
            <a:ext cx="2278063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23562" name="TextovéPole 9"/>
          <p:cNvSpPr txBox="1">
            <a:spLocks noChangeArrowheads="1"/>
          </p:cNvSpPr>
          <p:nvPr/>
        </p:nvSpPr>
        <p:spPr bwMode="auto">
          <a:xfrm>
            <a:off x="549275" y="3694113"/>
            <a:ext cx="8972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Krystalické pevné látky</a:t>
            </a:r>
            <a:r>
              <a:rPr lang="cs-CZ" altLang="cs-CZ" sz="2400"/>
              <a:t>                        Kapaliny                                            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887413" y="4267200"/>
            <a:ext cx="2276475" cy="63976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Mohou vytvářet krystaly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0 L 0.07539 0.4046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" y="2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96296E-6 L -0.1625 0.5354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" y="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4.07407E-6 L -0.36862 0.5490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" y="2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: se zakulacenými rohy 12"/>
          <p:cNvSpPr/>
          <p:nvPr/>
        </p:nvSpPr>
        <p:spPr>
          <a:xfrm>
            <a:off x="8186738" y="3462338"/>
            <a:ext cx="3400425" cy="320357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: se zakulacenými rohy 11"/>
          <p:cNvSpPr/>
          <p:nvPr/>
        </p:nvSpPr>
        <p:spPr>
          <a:xfrm>
            <a:off x="4260850" y="3462338"/>
            <a:ext cx="3402013" cy="320357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: se zakulacenými rohy 10"/>
          <p:cNvSpPr/>
          <p:nvPr/>
        </p:nvSpPr>
        <p:spPr>
          <a:xfrm>
            <a:off x="420688" y="3429000"/>
            <a:ext cx="3402012" cy="3203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581" name="TextovéPole 1"/>
          <p:cNvSpPr txBox="1">
            <a:spLocks noChangeArrowheads="1"/>
          </p:cNvSpPr>
          <p:nvPr/>
        </p:nvSpPr>
        <p:spPr bwMode="auto">
          <a:xfrm>
            <a:off x="639763" y="438150"/>
            <a:ext cx="905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Doplň vlastnost do tabulky. Jedna vlastnost může být i ve více políčkách.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3684588" y="1385888"/>
            <a:ext cx="2278062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  <p:sp>
        <p:nvSpPr>
          <p:cNvPr id="5" name="Obdélník: se zakulacenými rohy 4"/>
          <p:cNvSpPr/>
          <p:nvPr/>
        </p:nvSpPr>
        <p:spPr>
          <a:xfrm>
            <a:off x="4822825" y="2278063"/>
            <a:ext cx="2278063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Rozpínavé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6621463" y="12112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7" name="Obdélník: se zakulacenými rohy 6"/>
          <p:cNvSpPr/>
          <p:nvPr/>
        </p:nvSpPr>
        <p:spPr>
          <a:xfrm>
            <a:off x="1793875" y="2278063"/>
            <a:ext cx="2276475" cy="658812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Stlačitelné</a:t>
            </a:r>
          </a:p>
        </p:txBody>
      </p:sp>
      <p:sp>
        <p:nvSpPr>
          <p:cNvPr id="8" name="Obdélník: se zakulacenými rohy 7"/>
          <p:cNvSpPr/>
          <p:nvPr/>
        </p:nvSpPr>
        <p:spPr>
          <a:xfrm>
            <a:off x="9163050" y="1949450"/>
            <a:ext cx="2278063" cy="65722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24587" name="TextovéPole 9"/>
          <p:cNvSpPr txBox="1">
            <a:spLocks noChangeArrowheads="1"/>
          </p:cNvSpPr>
          <p:nvPr/>
        </p:nvSpPr>
        <p:spPr bwMode="auto">
          <a:xfrm>
            <a:off x="549275" y="3694113"/>
            <a:ext cx="9337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</a:rPr>
              <a:t>Krystalické pevné látky</a:t>
            </a:r>
            <a:r>
              <a:rPr lang="cs-CZ" altLang="cs-CZ" sz="2400"/>
              <a:t>                        Kapaliny                                            Plyny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887413" y="4267200"/>
            <a:ext cx="2276475" cy="63976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Mohou vytvářet krystaly</a:t>
            </a:r>
          </a:p>
        </p:txBody>
      </p:sp>
      <p:sp>
        <p:nvSpPr>
          <p:cNvPr id="14" name="Obdélník: se zakulacenými rohy 13"/>
          <p:cNvSpPr/>
          <p:nvPr/>
        </p:nvSpPr>
        <p:spPr>
          <a:xfrm>
            <a:off x="4822825" y="4200525"/>
            <a:ext cx="2278063" cy="65881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Jsou tekuté</a:t>
            </a:r>
          </a:p>
        </p:txBody>
      </p:sp>
      <p:sp>
        <p:nvSpPr>
          <p:cNvPr id="15" name="Obdélník: se zakulacenými rohy 14"/>
          <p:cNvSpPr/>
          <p:nvPr/>
        </p:nvSpPr>
        <p:spPr>
          <a:xfrm>
            <a:off x="4822825" y="4940300"/>
            <a:ext cx="2278063" cy="65881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Snadno mění tvar</a:t>
            </a:r>
          </a:p>
        </p:txBody>
      </p:sp>
      <p:sp>
        <p:nvSpPr>
          <p:cNvPr id="16" name="Obdélník: se zakulacenými rohy 15"/>
          <p:cNvSpPr/>
          <p:nvPr/>
        </p:nvSpPr>
        <p:spPr>
          <a:xfrm>
            <a:off x="4822825" y="5730875"/>
            <a:ext cx="2278063" cy="65881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Mění objem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4.07407E-6 L -0.02344 0.333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0.58099 0.3932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" y="1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26 0.02963 L 0.33255 0.507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2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Atom Symbo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0" y="850900"/>
            <a:ext cx="1817688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1"/>
          <p:cNvSpPr txBox="1">
            <a:spLocks noChangeArrowheads="1"/>
          </p:cNvSpPr>
          <p:nvPr/>
        </p:nvSpPr>
        <p:spPr bwMode="auto">
          <a:xfrm>
            <a:off x="2527300" y="128588"/>
            <a:ext cx="9029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přepiš text a doplň ho. Proveď kontrolu kliknutím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25604" name="TextovéPole 2"/>
          <p:cNvSpPr txBox="1">
            <a:spLocks noChangeArrowheads="1"/>
          </p:cNvSpPr>
          <p:nvPr/>
        </p:nvSpPr>
        <p:spPr bwMode="auto">
          <a:xfrm>
            <a:off x="2527300" y="958850"/>
            <a:ext cx="879475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Atomy se skládají z ……………….a ………………….</a:t>
            </a:r>
          </a:p>
          <a:p>
            <a:r>
              <a:rPr lang="cs-CZ" altLang="cs-CZ" sz="2400"/>
              <a:t>V jádře jsou obsaženy……………….a……………….v obalu jsou………………….</a:t>
            </a:r>
          </a:p>
          <a:p>
            <a:r>
              <a:rPr lang="cs-CZ" altLang="cs-CZ" sz="2400"/>
              <a:t>Částice atomu s kladným nábojem se nazývá …………………………</a:t>
            </a:r>
          </a:p>
          <a:p>
            <a:r>
              <a:rPr lang="cs-CZ" altLang="cs-CZ" sz="2400"/>
              <a:t>Částice se záporným nábojem se nazývá ………………………………..</a:t>
            </a:r>
          </a:p>
          <a:p>
            <a:r>
              <a:rPr lang="cs-CZ" altLang="cs-CZ" sz="2400"/>
              <a:t>Částice bez elektrického náboje se nazývá ……………………………..</a:t>
            </a:r>
          </a:p>
        </p:txBody>
      </p:sp>
      <p:sp>
        <p:nvSpPr>
          <p:cNvPr id="25605" name="TextovéPole 4"/>
          <p:cNvSpPr txBox="1">
            <a:spLocks noChangeArrowheads="1"/>
          </p:cNvSpPr>
          <p:nvPr/>
        </p:nvSpPr>
        <p:spPr bwMode="auto">
          <a:xfrm>
            <a:off x="635000" y="3244850"/>
            <a:ext cx="11028363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Atomy se skládají z  </a:t>
            </a:r>
            <a:r>
              <a:rPr lang="cs-CZ" altLang="cs-CZ" sz="2400">
                <a:solidFill>
                  <a:srgbClr val="FF0000"/>
                </a:solidFill>
              </a:rPr>
              <a:t>jádra</a:t>
            </a:r>
            <a:r>
              <a:rPr lang="cs-CZ" altLang="cs-CZ" sz="2400"/>
              <a:t>……………….a    </a:t>
            </a:r>
            <a:r>
              <a:rPr lang="cs-CZ" altLang="cs-CZ" sz="2400">
                <a:solidFill>
                  <a:srgbClr val="FF0000"/>
                </a:solidFill>
              </a:rPr>
              <a:t>obalu</a:t>
            </a:r>
            <a:r>
              <a:rPr lang="cs-CZ" altLang="cs-CZ" sz="2400"/>
              <a:t>………………….</a:t>
            </a:r>
          </a:p>
          <a:p>
            <a:r>
              <a:rPr lang="cs-CZ" altLang="cs-CZ" sz="2400"/>
              <a:t>V jádře jsou obsaženy </a:t>
            </a:r>
            <a:r>
              <a:rPr lang="cs-CZ" altLang="cs-CZ" sz="2400">
                <a:solidFill>
                  <a:srgbClr val="FF0000"/>
                </a:solidFill>
              </a:rPr>
              <a:t>protony</a:t>
            </a:r>
            <a:r>
              <a:rPr lang="cs-CZ" altLang="cs-CZ" sz="2400"/>
              <a:t>……………….a </a:t>
            </a:r>
            <a:r>
              <a:rPr lang="cs-CZ" altLang="cs-CZ" sz="2400">
                <a:solidFill>
                  <a:srgbClr val="FF0000"/>
                </a:solidFill>
              </a:rPr>
              <a:t>neutrony </a:t>
            </a:r>
            <a:r>
              <a:rPr lang="cs-CZ" altLang="cs-CZ" sz="2400"/>
              <a:t>v obalu jsou </a:t>
            </a:r>
            <a:r>
              <a:rPr lang="cs-CZ" altLang="cs-CZ" sz="2400">
                <a:solidFill>
                  <a:srgbClr val="FF0000"/>
                </a:solidFill>
              </a:rPr>
              <a:t>elektrony</a:t>
            </a:r>
            <a:r>
              <a:rPr lang="cs-CZ" altLang="cs-CZ" sz="2400"/>
              <a:t>………………….</a:t>
            </a:r>
          </a:p>
          <a:p>
            <a:r>
              <a:rPr lang="cs-CZ" altLang="cs-CZ" sz="2400"/>
              <a:t>Částice atomu s kladným nábojem se nazývá </a:t>
            </a:r>
            <a:r>
              <a:rPr lang="cs-CZ" altLang="cs-CZ" sz="2400">
                <a:solidFill>
                  <a:srgbClr val="FF0000"/>
                </a:solidFill>
              </a:rPr>
              <a:t>proton</a:t>
            </a:r>
            <a:r>
              <a:rPr lang="cs-CZ" altLang="cs-CZ" sz="2400"/>
              <a:t> …………………………</a:t>
            </a:r>
          </a:p>
          <a:p>
            <a:r>
              <a:rPr lang="cs-CZ" altLang="cs-CZ" sz="2400"/>
              <a:t>Částice se záporným nábojem se nazývá </a:t>
            </a:r>
            <a:r>
              <a:rPr lang="cs-CZ" altLang="cs-CZ" sz="2400">
                <a:solidFill>
                  <a:srgbClr val="FF0000"/>
                </a:solidFill>
              </a:rPr>
              <a:t> elektron</a:t>
            </a:r>
            <a:r>
              <a:rPr lang="cs-CZ" altLang="cs-CZ" sz="2400"/>
              <a:t>………………………………..</a:t>
            </a:r>
          </a:p>
          <a:p>
            <a:r>
              <a:rPr lang="cs-CZ" altLang="cs-CZ" sz="2400"/>
              <a:t>Částice bez elektrického náboje se nazývá </a:t>
            </a:r>
            <a:r>
              <a:rPr lang="cs-CZ" altLang="cs-CZ" sz="2400">
                <a:solidFill>
                  <a:srgbClr val="FF0000"/>
                </a:solidFill>
              </a:rPr>
              <a:t>neutron</a:t>
            </a:r>
            <a:r>
              <a:rPr lang="cs-CZ" altLang="cs-CZ" sz="2400"/>
              <a:t>……………………………..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5125" y="3044825"/>
            <a:ext cx="11466513" cy="23955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ovéPole 1"/>
          <p:cNvSpPr txBox="1">
            <a:spLocks noChangeArrowheads="1"/>
          </p:cNvSpPr>
          <p:nvPr/>
        </p:nvSpPr>
        <p:spPr bwMode="auto">
          <a:xfrm>
            <a:off x="715963" y="161925"/>
            <a:ext cx="90312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přepiš text a doplň ho. Proveď kontrolu kliknutím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715963" y="809625"/>
            <a:ext cx="103298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Látky, které jsou složeny jen z jednoho druhu atomu, se nazývají …………………….</a:t>
            </a:r>
          </a:p>
          <a:p>
            <a:r>
              <a:rPr lang="cs-CZ" altLang="cs-CZ" sz="2400"/>
              <a:t>Částice, které jsou tvořeny dvěma nebo více atomy, se nazývá……………………………..</a:t>
            </a:r>
          </a:p>
        </p:txBody>
      </p:sp>
      <p:sp>
        <p:nvSpPr>
          <p:cNvPr id="26628" name="TextovéPole 3"/>
          <p:cNvSpPr txBox="1">
            <a:spLocks noChangeArrowheads="1"/>
          </p:cNvSpPr>
          <p:nvPr/>
        </p:nvSpPr>
        <p:spPr bwMode="auto">
          <a:xfrm>
            <a:off x="708025" y="1562100"/>
            <a:ext cx="9039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Látky, které jsou složeny jen z jednoho druhu atomu, se nazývají </a:t>
            </a:r>
            <a:r>
              <a:rPr lang="cs-CZ" altLang="cs-CZ" sz="2400">
                <a:solidFill>
                  <a:srgbClr val="FF0000"/>
                </a:solidFill>
              </a:rPr>
              <a:t>prvky.</a:t>
            </a:r>
            <a:endParaRPr lang="cs-CZ" altLang="cs-CZ" sz="2400"/>
          </a:p>
          <a:p>
            <a:r>
              <a:rPr lang="cs-CZ" altLang="cs-CZ" sz="2400"/>
              <a:t>Částice, které jsou tvořeny dvěma nebo více atomy, se nazývá </a:t>
            </a:r>
            <a:r>
              <a:rPr lang="cs-CZ" altLang="cs-CZ" sz="2400">
                <a:solidFill>
                  <a:srgbClr val="FF0000"/>
                </a:solidFill>
              </a:rPr>
              <a:t>molekuly</a:t>
            </a:r>
            <a:r>
              <a:rPr lang="cs-CZ" altLang="cs-CZ" sz="240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7238" y="1617663"/>
            <a:ext cx="8940800" cy="831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/>
              <a:t>Kontrola</a:t>
            </a:r>
          </a:p>
        </p:txBody>
      </p:sp>
      <p:pic>
        <p:nvPicPr>
          <p:cNvPr id="2663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673162">
            <a:off x="-131763" y="3262313"/>
            <a:ext cx="3419475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 rot="21005561">
            <a:off x="696913" y="5803900"/>
            <a:ext cx="2859087" cy="542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6632" name="Skupina 7"/>
          <p:cNvGrpSpPr>
            <a:grpSpLocks/>
          </p:cNvGrpSpPr>
          <p:nvPr/>
        </p:nvGrpSpPr>
        <p:grpSpPr bwMode="auto">
          <a:xfrm>
            <a:off x="273050" y="2517775"/>
            <a:ext cx="3014663" cy="3992563"/>
            <a:chOff x="1199960" y="2708866"/>
            <a:chExt cx="3008193" cy="3975872"/>
          </a:xfrm>
        </p:grpSpPr>
        <p:sp>
          <p:nvSpPr>
            <p:cNvPr id="4" name="Obdélník 3"/>
            <p:cNvSpPr/>
            <p:nvPr/>
          </p:nvSpPr>
          <p:spPr>
            <a:xfrm rot="20682790">
              <a:off x="3639463" y="2708866"/>
              <a:ext cx="568690" cy="34194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rot="20962752">
              <a:off x="1199960" y="3266911"/>
              <a:ext cx="388103" cy="341782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</p:grpSp>
      <p:sp>
        <p:nvSpPr>
          <p:cNvPr id="9" name="Volný tvar: obrazec 8"/>
          <p:cNvSpPr/>
          <p:nvPr/>
        </p:nvSpPr>
        <p:spPr>
          <a:xfrm>
            <a:off x="814388" y="6346825"/>
            <a:ext cx="668337" cy="515938"/>
          </a:xfrm>
          <a:custGeom>
            <a:avLst/>
            <a:gdLst>
              <a:gd name="connsiteX0" fmla="*/ 19497 w 667567"/>
              <a:gd name="connsiteY0" fmla="*/ 35526 h 514920"/>
              <a:gd name="connsiteX1" fmla="*/ 347971 w 667567"/>
              <a:gd name="connsiteY1" fmla="*/ 8893 h 514920"/>
              <a:gd name="connsiteX2" fmla="*/ 383481 w 667567"/>
              <a:gd name="connsiteY2" fmla="*/ 15 h 514920"/>
              <a:gd name="connsiteX3" fmla="*/ 605423 w 667567"/>
              <a:gd name="connsiteY3" fmla="*/ 17770 h 514920"/>
              <a:gd name="connsiteX4" fmla="*/ 623179 w 667567"/>
              <a:gd name="connsiteY4" fmla="*/ 35526 h 514920"/>
              <a:gd name="connsiteX5" fmla="*/ 667567 w 667567"/>
              <a:gd name="connsiteY5" fmla="*/ 186446 h 514920"/>
              <a:gd name="connsiteX6" fmla="*/ 605423 w 667567"/>
              <a:gd name="connsiteY6" fmla="*/ 390632 h 514920"/>
              <a:gd name="connsiteX7" fmla="*/ 587668 w 667567"/>
              <a:gd name="connsiteY7" fmla="*/ 426143 h 514920"/>
              <a:gd name="connsiteX8" fmla="*/ 463380 w 667567"/>
              <a:gd name="connsiteY8" fmla="*/ 479409 h 514920"/>
              <a:gd name="connsiteX9" fmla="*/ 330215 w 667567"/>
              <a:gd name="connsiteY9" fmla="*/ 514920 h 514920"/>
              <a:gd name="connsiteX10" fmla="*/ 117151 w 667567"/>
              <a:gd name="connsiteY10" fmla="*/ 479409 h 514920"/>
              <a:gd name="connsiteX11" fmla="*/ 108274 w 667567"/>
              <a:gd name="connsiteY11" fmla="*/ 443898 h 514920"/>
              <a:gd name="connsiteX12" fmla="*/ 81641 w 667567"/>
              <a:gd name="connsiteY12" fmla="*/ 372877 h 514920"/>
              <a:gd name="connsiteX13" fmla="*/ 72763 w 667567"/>
              <a:gd name="connsiteY13" fmla="*/ 337366 h 514920"/>
              <a:gd name="connsiteX14" fmla="*/ 55008 w 667567"/>
              <a:gd name="connsiteY14" fmla="*/ 275223 h 514920"/>
              <a:gd name="connsiteX15" fmla="*/ 46130 w 667567"/>
              <a:gd name="connsiteY15" fmla="*/ 168691 h 514920"/>
              <a:gd name="connsiteX16" fmla="*/ 37252 w 667567"/>
              <a:gd name="connsiteY16" fmla="*/ 26648 h 514920"/>
              <a:gd name="connsiteX17" fmla="*/ 19497 w 667567"/>
              <a:gd name="connsiteY17" fmla="*/ 35526 h 514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67567" h="514920">
                <a:moveTo>
                  <a:pt x="19497" y="35526"/>
                </a:moveTo>
                <a:cubicBezTo>
                  <a:pt x="71283" y="32567"/>
                  <a:pt x="238639" y="19560"/>
                  <a:pt x="347971" y="8893"/>
                </a:cubicBezTo>
                <a:cubicBezTo>
                  <a:pt x="360114" y="7708"/>
                  <a:pt x="371287" y="-405"/>
                  <a:pt x="383481" y="15"/>
                </a:cubicBezTo>
                <a:cubicBezTo>
                  <a:pt x="457654" y="2572"/>
                  <a:pt x="531442" y="11852"/>
                  <a:pt x="605423" y="17770"/>
                </a:cubicBezTo>
                <a:cubicBezTo>
                  <a:pt x="611342" y="23689"/>
                  <a:pt x="619436" y="28039"/>
                  <a:pt x="623179" y="35526"/>
                </a:cubicBezTo>
                <a:cubicBezTo>
                  <a:pt x="649735" y="88638"/>
                  <a:pt x="654747" y="128756"/>
                  <a:pt x="667567" y="186446"/>
                </a:cubicBezTo>
                <a:cubicBezTo>
                  <a:pt x="646852" y="254508"/>
                  <a:pt x="627921" y="323138"/>
                  <a:pt x="605423" y="390632"/>
                </a:cubicBezTo>
                <a:cubicBezTo>
                  <a:pt x="601238" y="403187"/>
                  <a:pt x="598255" y="418203"/>
                  <a:pt x="587668" y="426143"/>
                </a:cubicBezTo>
                <a:cubicBezTo>
                  <a:pt x="511131" y="483546"/>
                  <a:pt x="522450" y="459719"/>
                  <a:pt x="463380" y="479409"/>
                </a:cubicBezTo>
                <a:cubicBezTo>
                  <a:pt x="354769" y="515613"/>
                  <a:pt x="503179" y="480326"/>
                  <a:pt x="330215" y="514920"/>
                </a:cubicBezTo>
                <a:cubicBezTo>
                  <a:pt x="259194" y="503083"/>
                  <a:pt x="185726" y="501353"/>
                  <a:pt x="117151" y="479409"/>
                </a:cubicBezTo>
                <a:cubicBezTo>
                  <a:pt x="105530" y="475690"/>
                  <a:pt x="112132" y="455473"/>
                  <a:pt x="108274" y="443898"/>
                </a:cubicBezTo>
                <a:cubicBezTo>
                  <a:pt x="100279" y="419912"/>
                  <a:pt x="89636" y="396863"/>
                  <a:pt x="81641" y="372877"/>
                </a:cubicBezTo>
                <a:cubicBezTo>
                  <a:pt x="77783" y="361302"/>
                  <a:pt x="76115" y="349098"/>
                  <a:pt x="72763" y="337366"/>
                </a:cubicBezTo>
                <a:cubicBezTo>
                  <a:pt x="47299" y="248244"/>
                  <a:pt x="82749" y="386194"/>
                  <a:pt x="55008" y="275223"/>
                </a:cubicBezTo>
                <a:cubicBezTo>
                  <a:pt x="52049" y="239712"/>
                  <a:pt x="48669" y="204234"/>
                  <a:pt x="46130" y="168691"/>
                </a:cubicBezTo>
                <a:cubicBezTo>
                  <a:pt x="42750" y="121372"/>
                  <a:pt x="45051" y="73443"/>
                  <a:pt x="37252" y="26648"/>
                </a:cubicBezTo>
                <a:cubicBezTo>
                  <a:pt x="35246" y="14613"/>
                  <a:pt x="-32289" y="38485"/>
                  <a:pt x="19497" y="3552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76313" y="6278563"/>
            <a:ext cx="601662" cy="68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635" name="TextovéPole 11"/>
          <p:cNvSpPr txBox="1">
            <a:spLocks noChangeArrowheads="1"/>
          </p:cNvSpPr>
          <p:nvPr/>
        </p:nvSpPr>
        <p:spPr bwMode="auto">
          <a:xfrm>
            <a:off x="2803525" y="2473325"/>
            <a:ext cx="872966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tabulku a s použitím matematicko-fyzikálních</a:t>
            </a:r>
          </a:p>
          <a:p>
            <a:r>
              <a:rPr lang="cs-CZ" altLang="cs-CZ" sz="2400"/>
              <a:t> a chemických tabulek urči počet protonů a elektronů u následujících</a:t>
            </a:r>
          </a:p>
          <a:p>
            <a:r>
              <a:rPr lang="cs-CZ" altLang="cs-CZ" sz="2400"/>
              <a:t> prvků. Proveď kontrolu kliknutím na černý obdélník.</a:t>
            </a:r>
          </a:p>
          <a:p>
            <a:endParaRPr lang="cs-CZ" altLang="cs-CZ" sz="2400"/>
          </a:p>
        </p:txBody>
      </p:sp>
      <p:grpSp>
        <p:nvGrpSpPr>
          <p:cNvPr id="26636" name="Skupina 19"/>
          <p:cNvGrpSpPr>
            <a:grpSpLocks/>
          </p:cNvGrpSpPr>
          <p:nvPr/>
        </p:nvGrpSpPr>
        <p:grpSpPr bwMode="auto">
          <a:xfrm>
            <a:off x="3063875" y="3725863"/>
            <a:ext cx="4741863" cy="2620962"/>
            <a:chOff x="3064384" y="3726588"/>
            <a:chExt cx="4742039" cy="2620377"/>
          </a:xfrm>
        </p:grpSpPr>
        <p:grpSp>
          <p:nvGrpSpPr>
            <p:cNvPr id="26669" name="Skupina 14"/>
            <p:cNvGrpSpPr>
              <a:grpSpLocks/>
            </p:cNvGrpSpPr>
            <p:nvPr/>
          </p:nvGrpSpPr>
          <p:grpSpPr bwMode="auto">
            <a:xfrm>
              <a:off x="3064384" y="3726588"/>
              <a:ext cx="4742039" cy="2594571"/>
              <a:chOff x="3064384" y="3726588"/>
              <a:chExt cx="4742039" cy="2594571"/>
            </a:xfrm>
          </p:grpSpPr>
          <p:sp>
            <p:nvSpPr>
              <p:cNvPr id="26682" name="TextovéPole 12"/>
              <p:cNvSpPr txBox="1">
                <a:spLocks noChangeArrowheads="1"/>
              </p:cNvSpPr>
              <p:nvPr/>
            </p:nvSpPr>
            <p:spPr bwMode="auto">
              <a:xfrm>
                <a:off x="3064384" y="4382167"/>
                <a:ext cx="951864" cy="19389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vodík</a:t>
                </a:r>
              </a:p>
              <a:p>
                <a:r>
                  <a:rPr lang="cs-CZ" altLang="cs-CZ" sz="2400"/>
                  <a:t>kyslík</a:t>
                </a:r>
              </a:p>
              <a:p>
                <a:r>
                  <a:rPr lang="cs-CZ" altLang="cs-CZ" sz="2400"/>
                  <a:t>síra</a:t>
                </a:r>
              </a:p>
              <a:p>
                <a:r>
                  <a:rPr lang="cs-CZ" altLang="cs-CZ" sz="2400"/>
                  <a:t>železo</a:t>
                </a:r>
              </a:p>
              <a:p>
                <a:r>
                  <a:rPr lang="cs-CZ" altLang="cs-CZ" sz="2400"/>
                  <a:t>uran</a:t>
                </a:r>
              </a:p>
            </p:txBody>
          </p:sp>
          <p:sp>
            <p:nvSpPr>
              <p:cNvPr id="26683" name="TextovéPole 13"/>
              <p:cNvSpPr txBox="1">
                <a:spLocks noChangeArrowheads="1"/>
              </p:cNvSpPr>
              <p:nvPr/>
            </p:nvSpPr>
            <p:spPr bwMode="auto">
              <a:xfrm>
                <a:off x="3986531" y="3726588"/>
                <a:ext cx="3819892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Chemická Počet      Počet</a:t>
                </a:r>
              </a:p>
              <a:p>
                <a:r>
                  <a:rPr lang="cs-CZ" altLang="cs-CZ" sz="2400"/>
                  <a:t>značka      protonů elektronů</a:t>
                </a:r>
              </a:p>
            </p:txBody>
          </p:sp>
        </p:grpSp>
        <p:cxnSp>
          <p:nvCxnSpPr>
            <p:cNvPr id="17" name="Přímá spojnice 16"/>
            <p:cNvCxnSpPr/>
            <p:nvPr/>
          </p:nvCxnSpPr>
          <p:spPr>
            <a:xfrm>
              <a:off x="3064384" y="3726588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3064384" y="445667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3064384" y="4847113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3064384" y="5201046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3064384" y="5553392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3064384" y="5956527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3064384" y="634696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306438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97246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527585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6360156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762067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637" name="Skupina 33"/>
          <p:cNvGrpSpPr>
            <a:grpSpLocks/>
          </p:cNvGrpSpPr>
          <p:nvPr/>
        </p:nvGrpSpPr>
        <p:grpSpPr bwMode="auto">
          <a:xfrm>
            <a:off x="7616825" y="3744913"/>
            <a:ext cx="4741863" cy="2620962"/>
            <a:chOff x="3064384" y="3726588"/>
            <a:chExt cx="4742039" cy="2620377"/>
          </a:xfrm>
        </p:grpSpPr>
        <p:grpSp>
          <p:nvGrpSpPr>
            <p:cNvPr id="26654" name="Skupina 34"/>
            <p:cNvGrpSpPr>
              <a:grpSpLocks/>
            </p:cNvGrpSpPr>
            <p:nvPr/>
          </p:nvGrpSpPr>
          <p:grpSpPr bwMode="auto">
            <a:xfrm>
              <a:off x="3064384" y="3726588"/>
              <a:ext cx="4742039" cy="2594571"/>
              <a:chOff x="3064384" y="3726588"/>
              <a:chExt cx="4742039" cy="2594571"/>
            </a:xfrm>
          </p:grpSpPr>
          <p:sp>
            <p:nvSpPr>
              <p:cNvPr id="26667" name="TextovéPole 47"/>
              <p:cNvSpPr txBox="1">
                <a:spLocks noChangeArrowheads="1"/>
              </p:cNvSpPr>
              <p:nvPr/>
            </p:nvSpPr>
            <p:spPr bwMode="auto">
              <a:xfrm>
                <a:off x="3064384" y="4382167"/>
                <a:ext cx="951864" cy="193899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vodík</a:t>
                </a:r>
              </a:p>
              <a:p>
                <a:r>
                  <a:rPr lang="cs-CZ" altLang="cs-CZ" sz="2400"/>
                  <a:t>kyslík</a:t>
                </a:r>
              </a:p>
              <a:p>
                <a:r>
                  <a:rPr lang="cs-CZ" altLang="cs-CZ" sz="2400"/>
                  <a:t>síra</a:t>
                </a:r>
              </a:p>
              <a:p>
                <a:r>
                  <a:rPr lang="cs-CZ" altLang="cs-CZ" sz="2400"/>
                  <a:t>železo</a:t>
                </a:r>
              </a:p>
              <a:p>
                <a:r>
                  <a:rPr lang="cs-CZ" altLang="cs-CZ" sz="2400"/>
                  <a:t>uran</a:t>
                </a:r>
              </a:p>
            </p:txBody>
          </p:sp>
          <p:sp>
            <p:nvSpPr>
              <p:cNvPr id="26668" name="TextovéPole 48"/>
              <p:cNvSpPr txBox="1">
                <a:spLocks noChangeArrowheads="1"/>
              </p:cNvSpPr>
              <p:nvPr/>
            </p:nvSpPr>
            <p:spPr bwMode="auto">
              <a:xfrm>
                <a:off x="3986531" y="3726588"/>
                <a:ext cx="3819892" cy="8309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Chemická Počet      Počet</a:t>
                </a:r>
              </a:p>
              <a:p>
                <a:r>
                  <a:rPr lang="cs-CZ" altLang="cs-CZ" sz="2400"/>
                  <a:t>značka      protonů elektronů</a:t>
                </a:r>
              </a:p>
            </p:txBody>
          </p:sp>
        </p:grpSp>
        <p:cxnSp>
          <p:nvCxnSpPr>
            <p:cNvPr id="36" name="Přímá spojnice 35"/>
            <p:cNvCxnSpPr/>
            <p:nvPr/>
          </p:nvCxnSpPr>
          <p:spPr>
            <a:xfrm>
              <a:off x="3064384" y="3726588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3064384" y="445667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3064384" y="4847113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064384" y="5201046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3064384" y="5553392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3064384" y="5956527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3064384" y="6346965"/>
              <a:ext cx="45531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306438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397246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5275854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6360156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7620678" y="3726588"/>
              <a:ext cx="0" cy="262037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638" name="TextovéPole 26"/>
          <p:cNvSpPr txBox="1">
            <a:spLocks noChangeArrowheads="1"/>
          </p:cNvSpPr>
          <p:nvPr/>
        </p:nvSpPr>
        <p:spPr bwMode="auto">
          <a:xfrm>
            <a:off x="8916988" y="4803775"/>
            <a:ext cx="387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</a:t>
            </a:r>
          </a:p>
        </p:txBody>
      </p:sp>
      <p:pic>
        <p:nvPicPr>
          <p:cNvPr id="26639" name="Obrázek 2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31263" y="4381500"/>
            <a:ext cx="5603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40" name="TextovéPole 32"/>
          <p:cNvSpPr txBox="1">
            <a:spLocks noChangeArrowheads="1"/>
          </p:cNvSpPr>
          <p:nvPr/>
        </p:nvSpPr>
        <p:spPr bwMode="auto">
          <a:xfrm>
            <a:off x="8951913" y="5956300"/>
            <a:ext cx="381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U</a:t>
            </a:r>
          </a:p>
        </p:txBody>
      </p:sp>
      <p:sp>
        <p:nvSpPr>
          <p:cNvPr id="26641" name="TextovéPole 52"/>
          <p:cNvSpPr txBox="1">
            <a:spLocks noChangeArrowheads="1"/>
          </p:cNvSpPr>
          <p:nvPr/>
        </p:nvSpPr>
        <p:spPr bwMode="auto">
          <a:xfrm>
            <a:off x="8915400" y="5508625"/>
            <a:ext cx="474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Fe</a:t>
            </a:r>
          </a:p>
        </p:txBody>
      </p:sp>
      <p:sp>
        <p:nvSpPr>
          <p:cNvPr id="26642" name="TextovéPole 53"/>
          <p:cNvSpPr txBox="1">
            <a:spLocks noChangeArrowheads="1"/>
          </p:cNvSpPr>
          <p:nvPr/>
        </p:nvSpPr>
        <p:spPr bwMode="auto">
          <a:xfrm>
            <a:off x="8964613" y="5153025"/>
            <a:ext cx="325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26643" name="TextovéPole 49"/>
          <p:cNvSpPr txBox="1">
            <a:spLocks noChangeArrowheads="1"/>
          </p:cNvSpPr>
          <p:nvPr/>
        </p:nvSpPr>
        <p:spPr bwMode="auto">
          <a:xfrm>
            <a:off x="10147300" y="44037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</a:t>
            </a:r>
          </a:p>
        </p:txBody>
      </p:sp>
      <p:sp>
        <p:nvSpPr>
          <p:cNvPr id="26644" name="TextovéPole 50"/>
          <p:cNvSpPr txBox="1">
            <a:spLocks noChangeArrowheads="1"/>
          </p:cNvSpPr>
          <p:nvPr/>
        </p:nvSpPr>
        <p:spPr bwMode="auto">
          <a:xfrm>
            <a:off x="10155238" y="4797425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26645" name="TextovéPole 54"/>
          <p:cNvSpPr txBox="1">
            <a:spLocks noChangeArrowheads="1"/>
          </p:cNvSpPr>
          <p:nvPr/>
        </p:nvSpPr>
        <p:spPr bwMode="auto">
          <a:xfrm>
            <a:off x="10006013" y="518477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16</a:t>
            </a:r>
          </a:p>
        </p:txBody>
      </p:sp>
      <p:sp>
        <p:nvSpPr>
          <p:cNvPr id="26646" name="TextovéPole 55"/>
          <p:cNvSpPr txBox="1">
            <a:spLocks noChangeArrowheads="1"/>
          </p:cNvSpPr>
          <p:nvPr/>
        </p:nvSpPr>
        <p:spPr bwMode="auto">
          <a:xfrm>
            <a:off x="9996488" y="5534025"/>
            <a:ext cx="4953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26</a:t>
            </a:r>
          </a:p>
        </p:txBody>
      </p:sp>
      <p:sp>
        <p:nvSpPr>
          <p:cNvPr id="26647" name="TextovéPole 56"/>
          <p:cNvSpPr txBox="1">
            <a:spLocks noChangeArrowheads="1"/>
          </p:cNvSpPr>
          <p:nvPr/>
        </p:nvSpPr>
        <p:spPr bwMode="auto">
          <a:xfrm>
            <a:off x="9991725" y="5903913"/>
            <a:ext cx="495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92</a:t>
            </a:r>
          </a:p>
        </p:txBody>
      </p:sp>
      <p:sp>
        <p:nvSpPr>
          <p:cNvPr id="26648" name="TextovéPole 57"/>
          <p:cNvSpPr txBox="1">
            <a:spLocks noChangeArrowheads="1"/>
          </p:cNvSpPr>
          <p:nvPr/>
        </p:nvSpPr>
        <p:spPr bwMode="auto">
          <a:xfrm>
            <a:off x="11134725" y="592772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92</a:t>
            </a:r>
          </a:p>
        </p:txBody>
      </p:sp>
      <p:sp>
        <p:nvSpPr>
          <p:cNvPr id="26649" name="TextovéPole 61"/>
          <p:cNvSpPr txBox="1">
            <a:spLocks noChangeArrowheads="1"/>
          </p:cNvSpPr>
          <p:nvPr/>
        </p:nvSpPr>
        <p:spPr bwMode="auto">
          <a:xfrm>
            <a:off x="11134725" y="5559425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26</a:t>
            </a:r>
          </a:p>
        </p:txBody>
      </p:sp>
      <p:sp>
        <p:nvSpPr>
          <p:cNvPr id="26650" name="TextovéPole 62"/>
          <p:cNvSpPr txBox="1">
            <a:spLocks noChangeArrowheads="1"/>
          </p:cNvSpPr>
          <p:nvPr/>
        </p:nvSpPr>
        <p:spPr bwMode="auto">
          <a:xfrm>
            <a:off x="11117263" y="5153025"/>
            <a:ext cx="496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16</a:t>
            </a:r>
          </a:p>
        </p:txBody>
      </p:sp>
      <p:sp>
        <p:nvSpPr>
          <p:cNvPr id="26651" name="TextovéPole 63"/>
          <p:cNvSpPr txBox="1">
            <a:spLocks noChangeArrowheads="1"/>
          </p:cNvSpPr>
          <p:nvPr/>
        </p:nvSpPr>
        <p:spPr bwMode="auto">
          <a:xfrm>
            <a:off x="11293475" y="4803775"/>
            <a:ext cx="34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8</a:t>
            </a:r>
          </a:p>
        </p:txBody>
      </p:sp>
      <p:sp>
        <p:nvSpPr>
          <p:cNvPr id="26652" name="TextovéPole 64"/>
          <p:cNvSpPr txBox="1">
            <a:spLocks noChangeArrowheads="1"/>
          </p:cNvSpPr>
          <p:nvPr/>
        </p:nvSpPr>
        <p:spPr bwMode="auto">
          <a:xfrm>
            <a:off x="11261725" y="4408488"/>
            <a:ext cx="341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7616825" y="3725863"/>
            <a:ext cx="4575175" cy="26400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5" grpId="0" animBg="1"/>
      <p:bldP spid="5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92700" y="534988"/>
            <a:ext cx="4425950" cy="53975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092700" y="534988"/>
            <a:ext cx="750888" cy="539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769350" y="534988"/>
            <a:ext cx="749300" cy="5397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653" name="TextovéPole 4"/>
          <p:cNvSpPr txBox="1">
            <a:spLocks noChangeArrowheads="1"/>
          </p:cNvSpPr>
          <p:nvPr/>
        </p:nvSpPr>
        <p:spPr bwMode="auto">
          <a:xfrm>
            <a:off x="841375" y="612775"/>
            <a:ext cx="3422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Bude magnet přitahovat ?</a:t>
            </a:r>
          </a:p>
        </p:txBody>
      </p:sp>
      <p:sp>
        <p:nvSpPr>
          <p:cNvPr id="27654" name="TextovéPole 5"/>
          <p:cNvSpPr txBox="1">
            <a:spLocks noChangeArrowheads="1"/>
          </p:cNvSpPr>
          <p:nvPr/>
        </p:nvSpPr>
        <p:spPr bwMode="auto">
          <a:xfrm>
            <a:off x="841375" y="1463675"/>
            <a:ext cx="9001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dřevo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443413" y="1463675"/>
            <a:ext cx="6572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096000" y="1463675"/>
            <a:ext cx="500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27657" name="TextovéPole 8"/>
          <p:cNvSpPr txBox="1">
            <a:spLocks noChangeArrowheads="1"/>
          </p:cNvSpPr>
          <p:nvPr/>
        </p:nvSpPr>
        <p:spPr bwMode="auto">
          <a:xfrm>
            <a:off x="841375" y="2312988"/>
            <a:ext cx="714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pryž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443413" y="2219325"/>
            <a:ext cx="6572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096000" y="2219325"/>
            <a:ext cx="500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27660" name="TextovéPole 11"/>
          <p:cNvSpPr txBox="1">
            <a:spLocks noChangeArrowheads="1"/>
          </p:cNvSpPr>
          <p:nvPr/>
        </p:nvSpPr>
        <p:spPr bwMode="auto">
          <a:xfrm>
            <a:off x="841375" y="2967038"/>
            <a:ext cx="1463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železo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443413" y="2892425"/>
            <a:ext cx="6572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096000" y="2892425"/>
            <a:ext cx="50006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27663" name="TextovéPole 14"/>
          <p:cNvSpPr txBox="1">
            <a:spLocks noChangeArrowheads="1"/>
          </p:cNvSpPr>
          <p:nvPr/>
        </p:nvSpPr>
        <p:spPr bwMode="auto">
          <a:xfrm flipH="1">
            <a:off x="841375" y="3625850"/>
            <a:ext cx="1362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sklo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443413" y="3557588"/>
            <a:ext cx="6572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096000" y="3557588"/>
            <a:ext cx="5000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27666" name="TextovéPole 17"/>
          <p:cNvSpPr txBox="1">
            <a:spLocks noChangeArrowheads="1"/>
          </p:cNvSpPr>
          <p:nvPr/>
        </p:nvSpPr>
        <p:spPr bwMode="auto">
          <a:xfrm flipH="1">
            <a:off x="841375" y="4316413"/>
            <a:ext cx="1792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nikl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443413" y="4224338"/>
            <a:ext cx="6572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096000" y="4176713"/>
            <a:ext cx="5000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27669" name="TextovéPole 20"/>
          <p:cNvSpPr txBox="1">
            <a:spLocks noChangeArrowheads="1"/>
          </p:cNvSpPr>
          <p:nvPr/>
        </p:nvSpPr>
        <p:spPr bwMode="auto">
          <a:xfrm>
            <a:off x="814388" y="4941888"/>
            <a:ext cx="858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hliník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435475" y="4848225"/>
            <a:ext cx="6556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096000" y="4762500"/>
            <a:ext cx="500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27672" name="TextovéPole 23"/>
          <p:cNvSpPr txBox="1">
            <a:spLocks noChangeArrowheads="1"/>
          </p:cNvSpPr>
          <p:nvPr/>
        </p:nvSpPr>
        <p:spPr bwMode="auto">
          <a:xfrm>
            <a:off x="768350" y="5554663"/>
            <a:ext cx="957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kobalt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435475" y="5421313"/>
            <a:ext cx="6556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096000" y="5378450"/>
            <a:ext cx="500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27675" name="TextovéPole 26"/>
          <p:cNvSpPr txBox="1">
            <a:spLocks noChangeArrowheads="1"/>
          </p:cNvSpPr>
          <p:nvPr/>
        </p:nvSpPr>
        <p:spPr bwMode="auto">
          <a:xfrm>
            <a:off x="744538" y="6167438"/>
            <a:ext cx="981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mosaz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4443413" y="6046788"/>
            <a:ext cx="6572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096000" y="6016625"/>
            <a:ext cx="500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pic>
        <p:nvPicPr>
          <p:cNvPr id="27678" name="Picture 2" descr="Student Study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75613" y="1827213"/>
            <a:ext cx="2868612" cy="405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 nodeType="clickPar">
                      <p:stCondLst>
                        <p:cond delay="0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 nodeType="clickPar">
                      <p:stCondLst>
                        <p:cond delay="0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 nodeType="clickPar">
                      <p:stCondLst>
                        <p:cond delay="0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1263650" y="1476375"/>
            <a:ext cx="1563688" cy="15271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70050" y="1970088"/>
            <a:ext cx="4425950" cy="53975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70050" y="1970088"/>
            <a:ext cx="749300" cy="539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46700" y="1970088"/>
            <a:ext cx="749300" cy="5397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78" name="TextovéPole 4"/>
          <p:cNvSpPr txBox="1">
            <a:spLocks noChangeArrowheads="1"/>
          </p:cNvSpPr>
          <p:nvPr/>
        </p:nvSpPr>
        <p:spPr bwMode="auto">
          <a:xfrm>
            <a:off x="622300" y="374650"/>
            <a:ext cx="6727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je tyčový magnet. Označ kliknutím póly.</a:t>
            </a:r>
          </a:p>
        </p:txBody>
      </p:sp>
      <p:sp>
        <p:nvSpPr>
          <p:cNvPr id="28679" name="TextovéPole 6"/>
          <p:cNvSpPr txBox="1">
            <a:spLocks noChangeArrowheads="1"/>
          </p:cNvSpPr>
          <p:nvPr/>
        </p:nvSpPr>
        <p:spPr bwMode="auto">
          <a:xfrm>
            <a:off x="7770813" y="1216025"/>
            <a:ext cx="121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jižní pól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 flipH="1">
            <a:off x="9756775" y="1216025"/>
            <a:ext cx="411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28681" name="TextovéPole 8"/>
          <p:cNvSpPr txBox="1">
            <a:spLocks noChangeArrowheads="1"/>
          </p:cNvSpPr>
          <p:nvPr/>
        </p:nvSpPr>
        <p:spPr bwMode="auto">
          <a:xfrm>
            <a:off x="7770813" y="1970088"/>
            <a:ext cx="1620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severní pól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flipH="1">
            <a:off x="9756775" y="1970088"/>
            <a:ext cx="411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1" name="Ovál 10"/>
          <p:cNvSpPr/>
          <p:nvPr/>
        </p:nvSpPr>
        <p:spPr>
          <a:xfrm>
            <a:off x="4938713" y="3584575"/>
            <a:ext cx="1563687" cy="152717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70050" y="4078288"/>
            <a:ext cx="4425950" cy="53975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70050" y="4078288"/>
            <a:ext cx="749300" cy="539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46700" y="4078288"/>
            <a:ext cx="749300" cy="53975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687" name="TextovéPole 14"/>
          <p:cNvSpPr txBox="1">
            <a:spLocks noChangeArrowheads="1"/>
          </p:cNvSpPr>
          <p:nvPr/>
        </p:nvSpPr>
        <p:spPr bwMode="auto">
          <a:xfrm>
            <a:off x="1882775" y="4137025"/>
            <a:ext cx="325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28688" name="TextovéPole 15"/>
          <p:cNvSpPr txBox="1">
            <a:spLocks noChangeArrowheads="1"/>
          </p:cNvSpPr>
          <p:nvPr/>
        </p:nvSpPr>
        <p:spPr bwMode="auto">
          <a:xfrm>
            <a:off x="7770813" y="4078288"/>
            <a:ext cx="1620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severní pól 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 flipH="1">
            <a:off x="9772650" y="4078288"/>
            <a:ext cx="411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7.40741E-7 L -0.34362 0.00787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7037E-7 L -0.65104 0.1057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" y="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10" grpId="0"/>
      <p:bldP spid="11" grpId="0" animBg="1"/>
      <p:bldP spid="1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Boy Has A Questi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39125" y="1549400"/>
            <a:ext cx="1800225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9699" name="Skupina 17"/>
          <p:cNvGrpSpPr>
            <a:grpSpLocks/>
          </p:cNvGrpSpPr>
          <p:nvPr/>
        </p:nvGrpSpPr>
        <p:grpSpPr bwMode="auto">
          <a:xfrm>
            <a:off x="6980238" y="4386263"/>
            <a:ext cx="2517775" cy="619125"/>
            <a:chOff x="5526024" y="3255264"/>
            <a:chExt cx="2517648" cy="618744"/>
          </a:xfrm>
        </p:grpSpPr>
        <p:sp>
          <p:nvSpPr>
            <p:cNvPr id="11" name="Obdélník 10"/>
            <p:cNvSpPr/>
            <p:nvPr/>
          </p:nvSpPr>
          <p:spPr>
            <a:xfrm>
              <a:off x="5676828" y="3429782"/>
              <a:ext cx="2295409" cy="37441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526024" y="3429782"/>
              <a:ext cx="374631" cy="3744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7522998" y="3429782"/>
              <a:ext cx="374631" cy="374419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Volný tvar: obrazec 13"/>
            <p:cNvSpPr/>
            <p:nvPr/>
          </p:nvSpPr>
          <p:spPr>
            <a:xfrm>
              <a:off x="6568958" y="3420262"/>
              <a:ext cx="255575" cy="393458"/>
            </a:xfrm>
            <a:custGeom>
              <a:avLst/>
              <a:gdLst>
                <a:gd name="connsiteX0" fmla="*/ 9391 w 256279"/>
                <a:gd name="connsiteY0" fmla="*/ 0 h 393192"/>
                <a:gd name="connsiteX1" fmla="*/ 27679 w 256279"/>
                <a:gd name="connsiteY1" fmla="*/ 100584 h 393192"/>
                <a:gd name="connsiteX2" fmla="*/ 91687 w 256279"/>
                <a:gd name="connsiteY2" fmla="*/ 109728 h 393192"/>
                <a:gd name="connsiteX3" fmla="*/ 183127 w 256279"/>
                <a:gd name="connsiteY3" fmla="*/ 192024 h 393192"/>
                <a:gd name="connsiteX4" fmla="*/ 201415 w 256279"/>
                <a:gd name="connsiteY4" fmla="*/ 265176 h 393192"/>
                <a:gd name="connsiteX5" fmla="*/ 256279 w 256279"/>
                <a:gd name="connsiteY5" fmla="*/ 393192 h 393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6279" h="393192">
                  <a:moveTo>
                    <a:pt x="9391" y="0"/>
                  </a:moveTo>
                  <a:cubicBezTo>
                    <a:pt x="2198" y="35967"/>
                    <a:pt x="-14545" y="71027"/>
                    <a:pt x="27679" y="100584"/>
                  </a:cubicBezTo>
                  <a:cubicBezTo>
                    <a:pt x="45336" y="112944"/>
                    <a:pt x="70351" y="106680"/>
                    <a:pt x="91687" y="109728"/>
                  </a:cubicBezTo>
                  <a:cubicBezTo>
                    <a:pt x="126796" y="133134"/>
                    <a:pt x="159201" y="152147"/>
                    <a:pt x="183127" y="192024"/>
                  </a:cubicBezTo>
                  <a:cubicBezTo>
                    <a:pt x="196059" y="213577"/>
                    <a:pt x="192305" y="241751"/>
                    <a:pt x="201415" y="265176"/>
                  </a:cubicBezTo>
                  <a:cubicBezTo>
                    <a:pt x="273291" y="450001"/>
                    <a:pt x="231297" y="293262"/>
                    <a:pt x="256279" y="393192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824533" y="3255264"/>
              <a:ext cx="1219139" cy="61874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Volný tvar: obrazec 14"/>
            <p:cNvSpPr/>
            <p:nvPr/>
          </p:nvSpPr>
          <p:spPr>
            <a:xfrm>
              <a:off x="6546735" y="3264783"/>
              <a:ext cx="485750" cy="539418"/>
            </a:xfrm>
            <a:custGeom>
              <a:avLst/>
              <a:gdLst>
                <a:gd name="connsiteX0" fmla="*/ 36576 w 484632"/>
                <a:gd name="connsiteY0" fmla="*/ 182880 h 539496"/>
                <a:gd name="connsiteX1" fmla="*/ 27432 w 484632"/>
                <a:gd name="connsiteY1" fmla="*/ 228600 h 539496"/>
                <a:gd name="connsiteX2" fmla="*/ 128016 w 484632"/>
                <a:gd name="connsiteY2" fmla="*/ 283464 h 539496"/>
                <a:gd name="connsiteX3" fmla="*/ 182880 w 484632"/>
                <a:gd name="connsiteY3" fmla="*/ 320040 h 539496"/>
                <a:gd name="connsiteX4" fmla="*/ 201168 w 484632"/>
                <a:gd name="connsiteY4" fmla="*/ 438912 h 539496"/>
                <a:gd name="connsiteX5" fmla="*/ 210312 w 484632"/>
                <a:gd name="connsiteY5" fmla="*/ 493776 h 539496"/>
                <a:gd name="connsiteX6" fmla="*/ 265176 w 484632"/>
                <a:gd name="connsiteY6" fmla="*/ 539496 h 539496"/>
                <a:gd name="connsiteX7" fmla="*/ 402336 w 484632"/>
                <a:gd name="connsiteY7" fmla="*/ 502920 h 539496"/>
                <a:gd name="connsiteX8" fmla="*/ 429768 w 484632"/>
                <a:gd name="connsiteY8" fmla="*/ 438912 h 539496"/>
                <a:gd name="connsiteX9" fmla="*/ 457200 w 484632"/>
                <a:gd name="connsiteY9" fmla="*/ 384048 h 539496"/>
                <a:gd name="connsiteX10" fmla="*/ 484632 w 484632"/>
                <a:gd name="connsiteY10" fmla="*/ 256032 h 539496"/>
                <a:gd name="connsiteX11" fmla="*/ 475488 w 484632"/>
                <a:gd name="connsiteY11" fmla="*/ 73152 h 539496"/>
                <a:gd name="connsiteX12" fmla="*/ 438912 w 484632"/>
                <a:gd name="connsiteY12" fmla="*/ 36576 h 539496"/>
                <a:gd name="connsiteX13" fmla="*/ 310896 w 484632"/>
                <a:gd name="connsiteY13" fmla="*/ 0 h 539496"/>
                <a:gd name="connsiteX14" fmla="*/ 73152 w 484632"/>
                <a:gd name="connsiteY14" fmla="*/ 45720 h 539496"/>
                <a:gd name="connsiteX15" fmla="*/ 27432 w 484632"/>
                <a:gd name="connsiteY15" fmla="*/ 64008 h 539496"/>
                <a:gd name="connsiteX16" fmla="*/ 0 w 484632"/>
                <a:gd name="connsiteY16" fmla="*/ 100584 h 539496"/>
                <a:gd name="connsiteX17" fmla="*/ 36576 w 484632"/>
                <a:gd name="connsiteY17" fmla="*/ 182880 h 5394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4632" h="539496">
                  <a:moveTo>
                    <a:pt x="36576" y="182880"/>
                  </a:moveTo>
                  <a:cubicBezTo>
                    <a:pt x="41148" y="204216"/>
                    <a:pt x="20481" y="214699"/>
                    <a:pt x="27432" y="228600"/>
                  </a:cubicBezTo>
                  <a:cubicBezTo>
                    <a:pt x="50937" y="275610"/>
                    <a:pt x="87221" y="275305"/>
                    <a:pt x="128016" y="283464"/>
                  </a:cubicBezTo>
                  <a:cubicBezTo>
                    <a:pt x="146304" y="295656"/>
                    <a:pt x="178569" y="298487"/>
                    <a:pt x="182880" y="320040"/>
                  </a:cubicBezTo>
                  <a:cubicBezTo>
                    <a:pt x="200344" y="407362"/>
                    <a:pt x="184560" y="322659"/>
                    <a:pt x="201168" y="438912"/>
                  </a:cubicBezTo>
                  <a:cubicBezTo>
                    <a:pt x="203790" y="457266"/>
                    <a:pt x="202782" y="476834"/>
                    <a:pt x="210312" y="493776"/>
                  </a:cubicBezTo>
                  <a:cubicBezTo>
                    <a:pt x="217723" y="510451"/>
                    <a:pt x="250603" y="529780"/>
                    <a:pt x="265176" y="539496"/>
                  </a:cubicBezTo>
                  <a:cubicBezTo>
                    <a:pt x="302169" y="535386"/>
                    <a:pt x="371400" y="537294"/>
                    <a:pt x="402336" y="502920"/>
                  </a:cubicBezTo>
                  <a:cubicBezTo>
                    <a:pt x="417865" y="485666"/>
                    <a:pt x="420040" y="459988"/>
                    <a:pt x="429768" y="438912"/>
                  </a:cubicBezTo>
                  <a:cubicBezTo>
                    <a:pt x="438336" y="420347"/>
                    <a:pt x="448056" y="402336"/>
                    <a:pt x="457200" y="384048"/>
                  </a:cubicBezTo>
                  <a:cubicBezTo>
                    <a:pt x="477953" y="280285"/>
                    <a:pt x="467949" y="322764"/>
                    <a:pt x="484632" y="256032"/>
                  </a:cubicBezTo>
                  <a:cubicBezTo>
                    <a:pt x="481584" y="195072"/>
                    <a:pt x="487937" y="132905"/>
                    <a:pt x="475488" y="73152"/>
                  </a:cubicBezTo>
                  <a:cubicBezTo>
                    <a:pt x="471971" y="56272"/>
                    <a:pt x="453258" y="46140"/>
                    <a:pt x="438912" y="36576"/>
                  </a:cubicBezTo>
                  <a:cubicBezTo>
                    <a:pt x="410187" y="17426"/>
                    <a:pt x="335449" y="5456"/>
                    <a:pt x="310896" y="0"/>
                  </a:cubicBezTo>
                  <a:cubicBezTo>
                    <a:pt x="231648" y="15240"/>
                    <a:pt x="151870" y="27945"/>
                    <a:pt x="73152" y="45720"/>
                  </a:cubicBezTo>
                  <a:cubicBezTo>
                    <a:pt x="57141" y="49335"/>
                    <a:pt x="40563" y="54160"/>
                    <a:pt x="27432" y="64008"/>
                  </a:cubicBezTo>
                  <a:cubicBezTo>
                    <a:pt x="15240" y="73152"/>
                    <a:pt x="9144" y="88392"/>
                    <a:pt x="0" y="100584"/>
                  </a:cubicBezTo>
                  <a:cubicBezTo>
                    <a:pt x="19963" y="170453"/>
                    <a:pt x="32004" y="161544"/>
                    <a:pt x="36576" y="18288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9700" name="Skupina 16"/>
          <p:cNvGrpSpPr>
            <a:grpSpLocks/>
          </p:cNvGrpSpPr>
          <p:nvPr/>
        </p:nvGrpSpPr>
        <p:grpSpPr bwMode="auto">
          <a:xfrm>
            <a:off x="8112125" y="4386263"/>
            <a:ext cx="2670175" cy="714375"/>
            <a:chOff x="5526024" y="4863780"/>
            <a:chExt cx="2670048" cy="714060"/>
          </a:xfrm>
        </p:grpSpPr>
        <p:sp>
          <p:nvSpPr>
            <p:cNvPr id="2" name="Obdélník 1"/>
            <p:cNvSpPr/>
            <p:nvPr/>
          </p:nvSpPr>
          <p:spPr>
            <a:xfrm>
              <a:off x="5824460" y="4965335"/>
              <a:ext cx="2295416" cy="37448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5824460" y="4965335"/>
              <a:ext cx="374632" cy="37448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7821440" y="4965335"/>
              <a:ext cx="374632" cy="374485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Volný tvar: obrazec 3"/>
            <p:cNvSpPr/>
            <p:nvPr/>
          </p:nvSpPr>
          <p:spPr>
            <a:xfrm>
              <a:off x="6867398" y="4955814"/>
              <a:ext cx="255575" cy="393526"/>
            </a:xfrm>
            <a:custGeom>
              <a:avLst/>
              <a:gdLst>
                <a:gd name="connsiteX0" fmla="*/ 9391 w 256279"/>
                <a:gd name="connsiteY0" fmla="*/ 0 h 393192"/>
                <a:gd name="connsiteX1" fmla="*/ 27679 w 256279"/>
                <a:gd name="connsiteY1" fmla="*/ 100584 h 393192"/>
                <a:gd name="connsiteX2" fmla="*/ 91687 w 256279"/>
                <a:gd name="connsiteY2" fmla="*/ 109728 h 393192"/>
                <a:gd name="connsiteX3" fmla="*/ 183127 w 256279"/>
                <a:gd name="connsiteY3" fmla="*/ 192024 h 393192"/>
                <a:gd name="connsiteX4" fmla="*/ 201415 w 256279"/>
                <a:gd name="connsiteY4" fmla="*/ 265176 h 393192"/>
                <a:gd name="connsiteX5" fmla="*/ 256279 w 256279"/>
                <a:gd name="connsiteY5" fmla="*/ 393192 h 393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6279" h="393192">
                  <a:moveTo>
                    <a:pt x="9391" y="0"/>
                  </a:moveTo>
                  <a:cubicBezTo>
                    <a:pt x="2198" y="35967"/>
                    <a:pt x="-14545" y="71027"/>
                    <a:pt x="27679" y="100584"/>
                  </a:cubicBezTo>
                  <a:cubicBezTo>
                    <a:pt x="45336" y="112944"/>
                    <a:pt x="70351" y="106680"/>
                    <a:pt x="91687" y="109728"/>
                  </a:cubicBezTo>
                  <a:cubicBezTo>
                    <a:pt x="126796" y="133134"/>
                    <a:pt x="159201" y="152147"/>
                    <a:pt x="183127" y="192024"/>
                  </a:cubicBezTo>
                  <a:cubicBezTo>
                    <a:pt x="196059" y="213577"/>
                    <a:pt x="192305" y="241751"/>
                    <a:pt x="201415" y="265176"/>
                  </a:cubicBezTo>
                  <a:cubicBezTo>
                    <a:pt x="273291" y="450001"/>
                    <a:pt x="231297" y="293262"/>
                    <a:pt x="256279" y="393192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Volný tvar: obrazec 15"/>
            <p:cNvSpPr/>
            <p:nvPr/>
          </p:nvSpPr>
          <p:spPr>
            <a:xfrm>
              <a:off x="5526024" y="4863780"/>
              <a:ext cx="1506466" cy="714060"/>
            </a:xfrm>
            <a:custGeom>
              <a:avLst/>
              <a:gdLst>
                <a:gd name="connsiteX0" fmla="*/ 109882 w 1411958"/>
                <a:gd name="connsiteY0" fmla="*/ 0 h 577727"/>
                <a:gd name="connsiteX1" fmla="*/ 173890 w 1411958"/>
                <a:gd name="connsiteY1" fmla="*/ 9144 h 577727"/>
                <a:gd name="connsiteX2" fmla="*/ 265330 w 1411958"/>
                <a:gd name="connsiteY2" fmla="*/ 18288 h 577727"/>
                <a:gd name="connsiteX3" fmla="*/ 329338 w 1411958"/>
                <a:gd name="connsiteY3" fmla="*/ 36576 h 577727"/>
                <a:gd name="connsiteX4" fmla="*/ 402490 w 1411958"/>
                <a:gd name="connsiteY4" fmla="*/ 54864 h 577727"/>
                <a:gd name="connsiteX5" fmla="*/ 448210 w 1411958"/>
                <a:gd name="connsiteY5" fmla="*/ 64008 h 577727"/>
                <a:gd name="connsiteX6" fmla="*/ 475642 w 1411958"/>
                <a:gd name="connsiteY6" fmla="*/ 73152 h 577727"/>
                <a:gd name="connsiteX7" fmla="*/ 612802 w 1411958"/>
                <a:gd name="connsiteY7" fmla="*/ 82296 h 577727"/>
                <a:gd name="connsiteX8" fmla="*/ 896266 w 1411958"/>
                <a:gd name="connsiteY8" fmla="*/ 73152 h 577727"/>
                <a:gd name="connsiteX9" fmla="*/ 987706 w 1411958"/>
                <a:gd name="connsiteY9" fmla="*/ 36576 h 577727"/>
                <a:gd name="connsiteX10" fmla="*/ 1079146 w 1411958"/>
                <a:gd name="connsiteY10" fmla="*/ 9144 h 577727"/>
                <a:gd name="connsiteX11" fmla="*/ 1134010 w 1411958"/>
                <a:gd name="connsiteY11" fmla="*/ 18288 h 577727"/>
                <a:gd name="connsiteX12" fmla="*/ 1152298 w 1411958"/>
                <a:gd name="connsiteY12" fmla="*/ 54864 h 577727"/>
                <a:gd name="connsiteX13" fmla="*/ 1252882 w 1411958"/>
                <a:gd name="connsiteY13" fmla="*/ 155448 h 577727"/>
                <a:gd name="connsiteX14" fmla="*/ 1307746 w 1411958"/>
                <a:gd name="connsiteY14" fmla="*/ 219456 h 577727"/>
                <a:gd name="connsiteX15" fmla="*/ 1335178 w 1411958"/>
                <a:gd name="connsiteY15" fmla="*/ 256032 h 577727"/>
                <a:gd name="connsiteX16" fmla="*/ 1390042 w 1411958"/>
                <a:gd name="connsiteY16" fmla="*/ 283464 h 577727"/>
                <a:gd name="connsiteX17" fmla="*/ 1408330 w 1411958"/>
                <a:gd name="connsiteY17" fmla="*/ 393192 h 577727"/>
                <a:gd name="connsiteX18" fmla="*/ 576226 w 1411958"/>
                <a:gd name="connsiteY18" fmla="*/ 502920 h 577727"/>
                <a:gd name="connsiteX19" fmla="*/ 521362 w 1411958"/>
                <a:gd name="connsiteY19" fmla="*/ 484632 h 577727"/>
                <a:gd name="connsiteX20" fmla="*/ 484786 w 1411958"/>
                <a:gd name="connsiteY20" fmla="*/ 475488 h 577727"/>
                <a:gd name="connsiteX21" fmla="*/ 420778 w 1411958"/>
                <a:gd name="connsiteY21" fmla="*/ 448056 h 577727"/>
                <a:gd name="connsiteX22" fmla="*/ 265330 w 1411958"/>
                <a:gd name="connsiteY22" fmla="*/ 411480 h 577727"/>
                <a:gd name="connsiteX23" fmla="*/ 164746 w 1411958"/>
                <a:gd name="connsiteY23" fmla="*/ 402336 h 577727"/>
                <a:gd name="connsiteX24" fmla="*/ 55018 w 1411958"/>
                <a:gd name="connsiteY24" fmla="*/ 329184 h 577727"/>
                <a:gd name="connsiteX25" fmla="*/ 27586 w 1411958"/>
                <a:gd name="connsiteY25" fmla="*/ 301752 h 577727"/>
                <a:gd name="connsiteX26" fmla="*/ 18442 w 1411958"/>
                <a:gd name="connsiteY26" fmla="*/ 256032 h 577727"/>
                <a:gd name="connsiteX27" fmla="*/ 154 w 1411958"/>
                <a:gd name="connsiteY27" fmla="*/ 228600 h 577727"/>
                <a:gd name="connsiteX28" fmla="*/ 109882 w 1411958"/>
                <a:gd name="connsiteY28" fmla="*/ 27432 h 577727"/>
                <a:gd name="connsiteX29" fmla="*/ 210466 w 1411958"/>
                <a:gd name="connsiteY29" fmla="*/ 54864 h 577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1411958" h="577727">
                  <a:moveTo>
                    <a:pt x="109882" y="0"/>
                  </a:moveTo>
                  <a:cubicBezTo>
                    <a:pt x="131218" y="3048"/>
                    <a:pt x="152485" y="6626"/>
                    <a:pt x="173890" y="9144"/>
                  </a:cubicBezTo>
                  <a:cubicBezTo>
                    <a:pt x="204312" y="12723"/>
                    <a:pt x="235164" y="12965"/>
                    <a:pt x="265330" y="18288"/>
                  </a:cubicBezTo>
                  <a:cubicBezTo>
                    <a:pt x="287182" y="22144"/>
                    <a:pt x="307897" y="30859"/>
                    <a:pt x="329338" y="36576"/>
                  </a:cubicBezTo>
                  <a:cubicBezTo>
                    <a:pt x="353624" y="43052"/>
                    <a:pt x="377999" y="49212"/>
                    <a:pt x="402490" y="54864"/>
                  </a:cubicBezTo>
                  <a:cubicBezTo>
                    <a:pt x="417634" y="58359"/>
                    <a:pt x="433132" y="60239"/>
                    <a:pt x="448210" y="64008"/>
                  </a:cubicBezTo>
                  <a:cubicBezTo>
                    <a:pt x="457561" y="66346"/>
                    <a:pt x="466062" y="72088"/>
                    <a:pt x="475642" y="73152"/>
                  </a:cubicBezTo>
                  <a:cubicBezTo>
                    <a:pt x="521183" y="78212"/>
                    <a:pt x="567082" y="79248"/>
                    <a:pt x="612802" y="82296"/>
                  </a:cubicBezTo>
                  <a:cubicBezTo>
                    <a:pt x="707290" y="79248"/>
                    <a:pt x="802424" y="84596"/>
                    <a:pt x="896266" y="73152"/>
                  </a:cubicBezTo>
                  <a:cubicBezTo>
                    <a:pt x="928853" y="69178"/>
                    <a:pt x="956721" y="47421"/>
                    <a:pt x="987706" y="36576"/>
                  </a:cubicBezTo>
                  <a:cubicBezTo>
                    <a:pt x="1017742" y="26064"/>
                    <a:pt x="1048666" y="18288"/>
                    <a:pt x="1079146" y="9144"/>
                  </a:cubicBezTo>
                  <a:cubicBezTo>
                    <a:pt x="1097434" y="12192"/>
                    <a:pt x="1118288" y="8462"/>
                    <a:pt x="1134010" y="18288"/>
                  </a:cubicBezTo>
                  <a:cubicBezTo>
                    <a:pt x="1145569" y="25512"/>
                    <a:pt x="1143371" y="44563"/>
                    <a:pt x="1152298" y="54864"/>
                  </a:cubicBezTo>
                  <a:cubicBezTo>
                    <a:pt x="1183352" y="90696"/>
                    <a:pt x="1224433" y="117515"/>
                    <a:pt x="1252882" y="155448"/>
                  </a:cubicBezTo>
                  <a:cubicBezTo>
                    <a:pt x="1333102" y="262408"/>
                    <a:pt x="1231329" y="130303"/>
                    <a:pt x="1307746" y="219456"/>
                  </a:cubicBezTo>
                  <a:cubicBezTo>
                    <a:pt x="1317664" y="231027"/>
                    <a:pt x="1323148" y="246676"/>
                    <a:pt x="1335178" y="256032"/>
                  </a:cubicBezTo>
                  <a:cubicBezTo>
                    <a:pt x="1351318" y="268585"/>
                    <a:pt x="1371754" y="274320"/>
                    <a:pt x="1390042" y="283464"/>
                  </a:cubicBezTo>
                  <a:cubicBezTo>
                    <a:pt x="1396138" y="320040"/>
                    <a:pt x="1421209" y="358420"/>
                    <a:pt x="1408330" y="393192"/>
                  </a:cubicBezTo>
                  <a:cubicBezTo>
                    <a:pt x="1285902" y="723749"/>
                    <a:pt x="789867" y="511033"/>
                    <a:pt x="576226" y="502920"/>
                  </a:cubicBezTo>
                  <a:cubicBezTo>
                    <a:pt x="557938" y="496824"/>
                    <a:pt x="539826" y="490171"/>
                    <a:pt x="521362" y="484632"/>
                  </a:cubicBezTo>
                  <a:cubicBezTo>
                    <a:pt x="509325" y="481021"/>
                    <a:pt x="496597" y="479783"/>
                    <a:pt x="484786" y="475488"/>
                  </a:cubicBezTo>
                  <a:cubicBezTo>
                    <a:pt x="462971" y="467555"/>
                    <a:pt x="442800" y="455397"/>
                    <a:pt x="420778" y="448056"/>
                  </a:cubicBezTo>
                  <a:cubicBezTo>
                    <a:pt x="403649" y="442346"/>
                    <a:pt x="279046" y="413537"/>
                    <a:pt x="265330" y="411480"/>
                  </a:cubicBezTo>
                  <a:cubicBezTo>
                    <a:pt x="232036" y="406486"/>
                    <a:pt x="198274" y="405384"/>
                    <a:pt x="164746" y="402336"/>
                  </a:cubicBezTo>
                  <a:cubicBezTo>
                    <a:pt x="119338" y="375091"/>
                    <a:pt x="99858" y="365056"/>
                    <a:pt x="55018" y="329184"/>
                  </a:cubicBezTo>
                  <a:cubicBezTo>
                    <a:pt x="44920" y="321106"/>
                    <a:pt x="36730" y="310896"/>
                    <a:pt x="27586" y="301752"/>
                  </a:cubicBezTo>
                  <a:cubicBezTo>
                    <a:pt x="24538" y="286512"/>
                    <a:pt x="23899" y="270584"/>
                    <a:pt x="18442" y="256032"/>
                  </a:cubicBezTo>
                  <a:cubicBezTo>
                    <a:pt x="14583" y="245742"/>
                    <a:pt x="-1756" y="239422"/>
                    <a:pt x="154" y="228600"/>
                  </a:cubicBezTo>
                  <a:cubicBezTo>
                    <a:pt x="20894" y="111074"/>
                    <a:pt x="41691" y="105365"/>
                    <a:pt x="109882" y="27432"/>
                  </a:cubicBezTo>
                  <a:cubicBezTo>
                    <a:pt x="197961" y="56792"/>
                    <a:pt x="163262" y="54864"/>
                    <a:pt x="210466" y="54864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9701" name="TextovéPole 18"/>
          <p:cNvSpPr txBox="1">
            <a:spLocks noChangeArrowheads="1"/>
          </p:cNvSpPr>
          <p:nvPr/>
        </p:nvSpPr>
        <p:spPr bwMode="auto">
          <a:xfrm>
            <a:off x="549275" y="539750"/>
            <a:ext cx="10531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Pepíkovi upadl tyčový magnet. Rozlomil se na dva kusy. Klikni na správnou odpověď.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85800" y="1408113"/>
            <a:ext cx="7310438" cy="831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Vzniknou 2 magnety pouze </a:t>
            </a:r>
            <a:r>
              <a:rPr lang="cs-CZ" altLang="cs-CZ" sz="2400" dirty="0" smtClean="0"/>
              <a:t>s </a:t>
            </a:r>
            <a:r>
              <a:rPr lang="cs-CZ" altLang="cs-CZ" sz="2400" dirty="0"/>
              <a:t>jedním, buď </a:t>
            </a:r>
            <a:r>
              <a:rPr lang="cs-CZ" altLang="cs-CZ" sz="2400" dirty="0" smtClean="0"/>
              <a:t>severním </a:t>
            </a:r>
            <a:r>
              <a:rPr lang="cs-CZ" altLang="cs-CZ" sz="2400" dirty="0"/>
              <a:t>nebo</a:t>
            </a:r>
          </a:p>
          <a:p>
            <a:r>
              <a:rPr lang="cs-CZ" altLang="cs-CZ" sz="2400" dirty="0"/>
              <a:t>j</a:t>
            </a:r>
            <a:r>
              <a:rPr lang="cs-CZ" altLang="cs-CZ" sz="2400" dirty="0" smtClean="0"/>
              <a:t>ižním, </a:t>
            </a:r>
            <a:r>
              <a:rPr lang="cs-CZ" altLang="cs-CZ" sz="2400" dirty="0"/>
              <a:t>pólem.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85800" y="2474913"/>
            <a:ext cx="69500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Vzniknou 2 magnety, každý bude mít severní i jižní pól.</a:t>
            </a:r>
          </a:p>
        </p:txBody>
      </p:sp>
      <p:sp>
        <p:nvSpPr>
          <p:cNvPr id="29704" name="TextovéPole 21"/>
          <p:cNvSpPr txBox="1">
            <a:spLocks noChangeArrowheads="1"/>
          </p:cNvSpPr>
          <p:nvPr/>
        </p:nvSpPr>
        <p:spPr bwMode="auto">
          <a:xfrm>
            <a:off x="685800" y="3086100"/>
            <a:ext cx="628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Klikni na správnou odpověď, ta se zabarví zeleně.</a:t>
            </a:r>
          </a:p>
        </p:txBody>
      </p: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565150" y="5500688"/>
            <a:ext cx="1941513" cy="460375"/>
            <a:chOff x="1325880" y="5486399"/>
            <a:chExt cx="1941576" cy="461665"/>
          </a:xfrm>
        </p:grpSpPr>
        <p:sp>
          <p:nvSpPr>
            <p:cNvPr id="23" name="Obdélník 22"/>
            <p:cNvSpPr/>
            <p:nvPr/>
          </p:nvSpPr>
          <p:spPr>
            <a:xfrm>
              <a:off x="1325880" y="5486399"/>
              <a:ext cx="1865374" cy="46166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1325880" y="5486399"/>
              <a:ext cx="328624" cy="4250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38832" y="5486399"/>
              <a:ext cx="328624" cy="461665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9706" name="Skupina 27"/>
          <p:cNvGrpSpPr>
            <a:grpSpLocks/>
          </p:cNvGrpSpPr>
          <p:nvPr/>
        </p:nvGrpSpPr>
        <p:grpSpPr bwMode="auto">
          <a:xfrm>
            <a:off x="3189288" y="5500688"/>
            <a:ext cx="1941512" cy="460375"/>
            <a:chOff x="1325880" y="5486399"/>
            <a:chExt cx="1941576" cy="461665"/>
          </a:xfrm>
        </p:grpSpPr>
        <p:sp>
          <p:nvSpPr>
            <p:cNvPr id="29" name="Obdélník 28"/>
            <p:cNvSpPr/>
            <p:nvPr/>
          </p:nvSpPr>
          <p:spPr>
            <a:xfrm>
              <a:off x="1325880" y="5486399"/>
              <a:ext cx="1865373" cy="46166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1325880" y="5486399"/>
              <a:ext cx="328623" cy="4250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2938833" y="5486399"/>
              <a:ext cx="328623" cy="461665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9707" name="TextovéPole 26"/>
          <p:cNvSpPr txBox="1">
            <a:spLocks noChangeArrowheads="1"/>
          </p:cNvSpPr>
          <p:nvPr/>
        </p:nvSpPr>
        <p:spPr bwMode="auto">
          <a:xfrm>
            <a:off x="185738" y="5500688"/>
            <a:ext cx="3635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</a:t>
            </a:r>
          </a:p>
        </p:txBody>
      </p:sp>
      <p:grpSp>
        <p:nvGrpSpPr>
          <p:cNvPr id="33" name="Skupina 32"/>
          <p:cNvGrpSpPr>
            <a:grpSpLocks/>
          </p:cNvGrpSpPr>
          <p:nvPr/>
        </p:nvGrpSpPr>
        <p:grpSpPr bwMode="auto">
          <a:xfrm>
            <a:off x="6543675" y="5481638"/>
            <a:ext cx="1941513" cy="461962"/>
            <a:chOff x="1325880" y="5486399"/>
            <a:chExt cx="1941576" cy="461665"/>
          </a:xfrm>
        </p:grpSpPr>
        <p:sp>
          <p:nvSpPr>
            <p:cNvPr id="34" name="Obdélník 33"/>
            <p:cNvSpPr/>
            <p:nvPr/>
          </p:nvSpPr>
          <p:spPr>
            <a:xfrm>
              <a:off x="1325880" y="5486399"/>
              <a:ext cx="1865374" cy="46166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1325880" y="5486399"/>
              <a:ext cx="328624" cy="42517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938832" y="5486399"/>
              <a:ext cx="328624" cy="461665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29709" name="Skupina 36"/>
          <p:cNvGrpSpPr>
            <a:grpSpLocks/>
          </p:cNvGrpSpPr>
          <p:nvPr/>
        </p:nvGrpSpPr>
        <p:grpSpPr bwMode="auto">
          <a:xfrm rot="10800000">
            <a:off x="9037638" y="5500688"/>
            <a:ext cx="1941512" cy="460375"/>
            <a:chOff x="1325880" y="5486399"/>
            <a:chExt cx="1941576" cy="461665"/>
          </a:xfrm>
        </p:grpSpPr>
        <p:sp>
          <p:nvSpPr>
            <p:cNvPr id="38" name="Obdélník 37"/>
            <p:cNvSpPr/>
            <p:nvPr/>
          </p:nvSpPr>
          <p:spPr>
            <a:xfrm>
              <a:off x="1325880" y="5486399"/>
              <a:ext cx="1865373" cy="46166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325880" y="5507095"/>
              <a:ext cx="328623" cy="4250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938833" y="5486399"/>
              <a:ext cx="328623" cy="461665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9710" name="TextovéPole 31"/>
          <p:cNvSpPr txBox="1">
            <a:spLocks noChangeArrowheads="1"/>
          </p:cNvSpPr>
          <p:nvPr/>
        </p:nvSpPr>
        <p:spPr bwMode="auto">
          <a:xfrm flipH="1">
            <a:off x="11256963" y="5500688"/>
            <a:ext cx="4984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B</a:t>
            </a:r>
          </a:p>
        </p:txBody>
      </p:sp>
      <p:sp>
        <p:nvSpPr>
          <p:cNvPr id="29711" name="TextovéPole 40"/>
          <p:cNvSpPr txBox="1">
            <a:spLocks noChangeArrowheads="1"/>
          </p:cNvSpPr>
          <p:nvPr/>
        </p:nvSpPr>
        <p:spPr bwMode="auto">
          <a:xfrm>
            <a:off x="549275" y="3482975"/>
            <a:ext cx="60753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budou chovat magnety podle obrázku A?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590550" y="3943350"/>
            <a:ext cx="2700338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Budou se přitahovat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3455988" y="3943350"/>
            <a:ext cx="27003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Budou se odputovat</a:t>
            </a:r>
          </a:p>
        </p:txBody>
      </p:sp>
      <p:sp>
        <p:nvSpPr>
          <p:cNvPr id="29714" name="TextovéPole 44"/>
          <p:cNvSpPr txBox="1">
            <a:spLocks noChangeArrowheads="1"/>
          </p:cNvSpPr>
          <p:nvPr/>
        </p:nvSpPr>
        <p:spPr bwMode="auto">
          <a:xfrm>
            <a:off x="527050" y="4386263"/>
            <a:ext cx="6075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se budou chovat magnety podle obrázku B?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3536950" y="4813300"/>
            <a:ext cx="27019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Budou se přitahovat</a:t>
            </a: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560388" y="4841875"/>
            <a:ext cx="279241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Budou se odpuzovat.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0.05534 0.0020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3.7037E-7 L -0.03568 -0.0023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 nodeType="clickPar">
                      <p:stCondLst>
                        <p:cond delay="0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Skupina 1"/>
          <p:cNvGrpSpPr>
            <a:grpSpLocks/>
          </p:cNvGrpSpPr>
          <p:nvPr/>
        </p:nvGrpSpPr>
        <p:grpSpPr bwMode="auto">
          <a:xfrm>
            <a:off x="1209675" y="3429000"/>
            <a:ext cx="1852613" cy="2867025"/>
            <a:chOff x="1209873" y="2105070"/>
            <a:chExt cx="1851930" cy="2866425"/>
          </a:xfrm>
        </p:grpSpPr>
        <p:sp>
          <p:nvSpPr>
            <p:cNvPr id="3" name="Ovál 2"/>
            <p:cNvSpPr/>
            <p:nvPr/>
          </p:nvSpPr>
          <p:spPr>
            <a:xfrm>
              <a:off x="1573277" y="4369959"/>
              <a:ext cx="1142579" cy="601536"/>
            </a:xfrm>
            <a:prstGeom prst="ellipse">
              <a:avLst/>
            </a:prstGeom>
            <a:blipFill>
              <a:blip r:embed="rId2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1687535" y="4369959"/>
              <a:ext cx="914063" cy="460279"/>
            </a:xfrm>
            <a:prstGeom prst="ellipse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30747" name="Skupina 4"/>
            <p:cNvGrpSpPr>
              <a:grpSpLocks/>
            </p:cNvGrpSpPr>
            <p:nvPr/>
          </p:nvGrpSpPr>
          <p:grpSpPr bwMode="auto">
            <a:xfrm>
              <a:off x="1947211" y="2406841"/>
              <a:ext cx="394971" cy="2152955"/>
              <a:chOff x="1914605" y="1479798"/>
              <a:chExt cx="394971" cy="2152955"/>
            </a:xfrm>
          </p:grpSpPr>
          <p:sp>
            <p:nvSpPr>
              <p:cNvPr id="11" name="Lichoběžník 10"/>
              <p:cNvSpPr/>
              <p:nvPr/>
            </p:nvSpPr>
            <p:spPr>
              <a:xfrm>
                <a:off x="1945334" y="1608150"/>
                <a:ext cx="334839" cy="1396707"/>
              </a:xfrm>
              <a:prstGeom prst="trapezoid">
                <a:avLst/>
              </a:prstGeom>
              <a:blipFill>
                <a:blip r:embed="rId3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2" name="Lichoběžník 11"/>
              <p:cNvSpPr/>
              <p:nvPr/>
            </p:nvSpPr>
            <p:spPr>
              <a:xfrm>
                <a:off x="1937400" y="3209602"/>
                <a:ext cx="333252" cy="423774"/>
              </a:xfrm>
              <a:prstGeom prst="trapezoid">
                <a:avLst/>
              </a:prstGeom>
              <a:blipFill>
                <a:blip r:embed="rId3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1999289" y="1479589"/>
                <a:ext cx="226929" cy="257121"/>
              </a:xfrm>
              <a:prstGeom prst="ellipse">
                <a:avLst/>
              </a:prstGeom>
              <a:blipFill>
                <a:blip r:embed="rId3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" name="Tětiva 13"/>
              <p:cNvSpPr/>
              <p:nvPr/>
            </p:nvSpPr>
            <p:spPr>
              <a:xfrm rot="17654021">
                <a:off x="1900073" y="2877122"/>
                <a:ext cx="425361" cy="395141"/>
              </a:xfrm>
              <a:prstGeom prst="chord">
                <a:avLst/>
              </a:prstGeom>
              <a:blipFill>
                <a:blip r:embed="rId3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6" name="Přímá spojnice 5"/>
            <p:cNvCxnSpPr>
              <a:cxnSpLocks/>
            </p:cNvCxnSpPr>
            <p:nvPr/>
          </p:nvCxnSpPr>
          <p:spPr>
            <a:xfrm flipH="1">
              <a:off x="2136631" y="2171731"/>
              <a:ext cx="7935" cy="26188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0749" name="Skupina 6"/>
            <p:cNvGrpSpPr>
              <a:grpSpLocks/>
            </p:cNvGrpSpPr>
            <p:nvPr/>
          </p:nvGrpSpPr>
          <p:grpSpPr bwMode="auto">
            <a:xfrm>
              <a:off x="1209873" y="2142752"/>
              <a:ext cx="1851930" cy="142045"/>
              <a:chOff x="4649819" y="1964578"/>
              <a:chExt cx="1851930" cy="142045"/>
            </a:xfrm>
          </p:grpSpPr>
          <p:sp>
            <p:nvSpPr>
              <p:cNvPr id="9" name="Vývojový diagram: rozhodnutí 8"/>
              <p:cNvSpPr/>
              <p:nvPr/>
            </p:nvSpPr>
            <p:spPr>
              <a:xfrm>
                <a:off x="4699014" y="1964988"/>
                <a:ext cx="1802735" cy="141258"/>
              </a:xfrm>
              <a:prstGeom prst="flowChartDecision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0" name="Rovnoramenný trojúhelník 9"/>
              <p:cNvSpPr/>
              <p:nvPr/>
            </p:nvSpPr>
            <p:spPr>
              <a:xfrm rot="16200000" flipH="1">
                <a:off x="5054472" y="1560335"/>
                <a:ext cx="141258" cy="950562"/>
              </a:xfrm>
              <a:prstGeom prst="triangle">
                <a:avLst>
                  <a:gd name="adj" fmla="val 52294"/>
                </a:avLst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2104893" y="2105070"/>
              <a:ext cx="80933" cy="141258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0723" name="TextovéPole 15"/>
          <p:cNvSpPr txBox="1">
            <a:spLocks noChangeArrowheads="1"/>
          </p:cNvSpPr>
          <p:nvPr/>
        </p:nvSpPr>
        <p:spPr bwMode="auto">
          <a:xfrm>
            <a:off x="576263" y="825500"/>
            <a:ext cx="41417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na obrázku A ?</a:t>
            </a:r>
          </a:p>
          <a:p>
            <a:r>
              <a:rPr lang="cs-CZ" altLang="cs-CZ" sz="2400"/>
              <a:t>Je to magnetka. Je to magnet</a:t>
            </a:r>
          </a:p>
          <a:p>
            <a:r>
              <a:rPr lang="cs-CZ" altLang="cs-CZ" sz="2400"/>
              <a:t>zhotovený z tenkého ocelového</a:t>
            </a:r>
          </a:p>
          <a:p>
            <a:r>
              <a:rPr lang="cs-CZ" altLang="cs-CZ" sz="2400"/>
              <a:t>plechu, otáčivý kolem osy.</a:t>
            </a:r>
          </a:p>
          <a:p>
            <a:r>
              <a:rPr lang="cs-CZ" altLang="cs-CZ" sz="2400"/>
              <a:t>Slouží k prozkoumání směru</a:t>
            </a:r>
          </a:p>
          <a:p>
            <a:r>
              <a:rPr lang="cs-CZ" altLang="cs-CZ" sz="2400"/>
              <a:t>působení magnetické síly.</a:t>
            </a:r>
          </a:p>
        </p:txBody>
      </p:sp>
      <p:sp>
        <p:nvSpPr>
          <p:cNvPr id="30724" name="TextovéPole 16"/>
          <p:cNvSpPr txBox="1">
            <a:spLocks noChangeArrowheads="1"/>
          </p:cNvSpPr>
          <p:nvPr/>
        </p:nvSpPr>
        <p:spPr bwMode="auto">
          <a:xfrm>
            <a:off x="728663" y="4900613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79425" y="1257300"/>
            <a:ext cx="4238625" cy="20050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  <p:grpSp>
        <p:nvGrpSpPr>
          <p:cNvPr id="30726" name="Skupina 18"/>
          <p:cNvGrpSpPr>
            <a:grpSpLocks/>
          </p:cNvGrpSpPr>
          <p:nvPr/>
        </p:nvGrpSpPr>
        <p:grpSpPr bwMode="auto">
          <a:xfrm rot="423578">
            <a:off x="9496425" y="3546475"/>
            <a:ext cx="1941513" cy="460375"/>
            <a:chOff x="1325880" y="5486399"/>
            <a:chExt cx="1941576" cy="461665"/>
          </a:xfrm>
        </p:grpSpPr>
        <p:sp>
          <p:nvSpPr>
            <p:cNvPr id="20" name="Obdélník 19"/>
            <p:cNvSpPr/>
            <p:nvPr/>
          </p:nvSpPr>
          <p:spPr>
            <a:xfrm>
              <a:off x="1325584" y="5486356"/>
              <a:ext cx="1865374" cy="46166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311366" y="5475925"/>
              <a:ext cx="328623" cy="42505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938513" y="5485742"/>
              <a:ext cx="328624" cy="461665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4" name="Ovál 23"/>
          <p:cNvSpPr/>
          <p:nvPr/>
        </p:nvSpPr>
        <p:spPr>
          <a:xfrm>
            <a:off x="7423150" y="5829300"/>
            <a:ext cx="1144588" cy="603250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539038" y="5829300"/>
            <a:ext cx="914400" cy="460375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0729" name="Skupina 25"/>
          <p:cNvGrpSpPr>
            <a:grpSpLocks/>
          </p:cNvGrpSpPr>
          <p:nvPr/>
        </p:nvGrpSpPr>
        <p:grpSpPr bwMode="auto">
          <a:xfrm>
            <a:off x="7797800" y="3867150"/>
            <a:ext cx="395288" cy="2152650"/>
            <a:chOff x="1914605" y="1479798"/>
            <a:chExt cx="394971" cy="2152955"/>
          </a:xfrm>
        </p:grpSpPr>
        <p:sp>
          <p:nvSpPr>
            <p:cNvPr id="32" name="Lichoběžník 31"/>
            <p:cNvSpPr/>
            <p:nvPr/>
          </p:nvSpPr>
          <p:spPr>
            <a:xfrm>
              <a:off x="1944744" y="1608404"/>
              <a:ext cx="334693" cy="1395610"/>
            </a:xfrm>
            <a:prstGeom prst="trapezoid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Lichoběžník 32"/>
            <p:cNvSpPr/>
            <p:nvPr/>
          </p:nvSpPr>
          <p:spPr>
            <a:xfrm>
              <a:off x="1936812" y="3208831"/>
              <a:ext cx="333108" cy="423922"/>
            </a:xfrm>
            <a:prstGeom prst="trapezoid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1998676" y="1479798"/>
              <a:ext cx="226830" cy="257211"/>
            </a:xfrm>
            <a:prstGeom prst="ellipse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Tětiva 34"/>
            <p:cNvSpPr/>
            <p:nvPr/>
          </p:nvSpPr>
          <p:spPr>
            <a:xfrm rot="17654021">
              <a:off x="1900129" y="2877182"/>
              <a:ext cx="423922" cy="394971"/>
            </a:xfrm>
            <a:prstGeom prst="chord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7" name="Přímá spojnice 26"/>
          <p:cNvCxnSpPr>
            <a:cxnSpLocks/>
          </p:cNvCxnSpPr>
          <p:nvPr/>
        </p:nvCxnSpPr>
        <p:spPr>
          <a:xfrm flipH="1">
            <a:off x="7986713" y="3632200"/>
            <a:ext cx="9525" cy="2619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7061200" y="3603625"/>
            <a:ext cx="1851025" cy="141288"/>
            <a:chOff x="4649819" y="1964578"/>
            <a:chExt cx="1851930" cy="142045"/>
          </a:xfrm>
        </p:grpSpPr>
        <p:sp>
          <p:nvSpPr>
            <p:cNvPr id="30" name="Vývojový diagram: rozhodnutí 29"/>
            <p:cNvSpPr/>
            <p:nvPr/>
          </p:nvSpPr>
          <p:spPr>
            <a:xfrm>
              <a:off x="4699056" y="1964578"/>
              <a:ext cx="1802693" cy="142045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Rovnoramenný trojúhelník 30"/>
            <p:cNvSpPr/>
            <p:nvPr/>
          </p:nvSpPr>
          <p:spPr>
            <a:xfrm rot="16200000" flipH="1">
              <a:off x="5054486" y="1559911"/>
              <a:ext cx="142045" cy="951378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9" name="Obdélník 28"/>
          <p:cNvSpPr/>
          <p:nvPr/>
        </p:nvSpPr>
        <p:spPr>
          <a:xfrm>
            <a:off x="7954963" y="3565525"/>
            <a:ext cx="80962" cy="1428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33" name="TextovéPole 36"/>
          <p:cNvSpPr txBox="1">
            <a:spLocks noChangeArrowheads="1"/>
          </p:cNvSpPr>
          <p:nvPr/>
        </p:nvSpPr>
        <p:spPr bwMode="auto">
          <a:xfrm>
            <a:off x="6626225" y="4972050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30734" name="TextovéPole 38"/>
          <p:cNvSpPr txBox="1">
            <a:spLocks noChangeArrowheads="1"/>
          </p:cNvSpPr>
          <p:nvPr/>
        </p:nvSpPr>
        <p:spPr bwMode="auto">
          <a:xfrm>
            <a:off x="6235700" y="152400"/>
            <a:ext cx="562292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Zdůvodni, proč se magnetka se natočila tak,</a:t>
            </a:r>
          </a:p>
          <a:p>
            <a:r>
              <a:rPr lang="cs-CZ" altLang="cs-CZ" sz="2400"/>
              <a:t>jak je na obrázku B ?</a:t>
            </a:r>
          </a:p>
          <a:p>
            <a:endParaRPr lang="cs-CZ" altLang="cs-CZ" sz="2400"/>
          </a:p>
          <a:p>
            <a:r>
              <a:rPr lang="cs-CZ" altLang="cs-CZ" sz="2400"/>
              <a:t>Protože severní pól magnetky je přitahován</a:t>
            </a:r>
          </a:p>
          <a:p>
            <a:r>
              <a:rPr lang="cs-CZ" altLang="cs-CZ" sz="2400"/>
              <a:t>jižním pólem trvalého magnetu.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235700" y="1257300"/>
            <a:ext cx="5541963" cy="10318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Rot by="10800000">
                                      <p:cBhvr>
                                        <p:cTn id="9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18" grpId="0" animBg="1"/>
      <p:bldP spid="4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Skupina 5"/>
          <p:cNvGrpSpPr>
            <a:grpSpLocks/>
          </p:cNvGrpSpPr>
          <p:nvPr/>
        </p:nvGrpSpPr>
        <p:grpSpPr bwMode="auto">
          <a:xfrm>
            <a:off x="1035050" y="2765425"/>
            <a:ext cx="2143125" cy="2828925"/>
            <a:chOff x="823960" y="2710450"/>
            <a:chExt cx="2143125" cy="2828925"/>
          </a:xfrm>
        </p:grpSpPr>
        <p:pic>
          <p:nvPicPr>
            <p:cNvPr id="31857" name="Picture 2" descr="Holding Hand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336299">
              <a:off x="823960" y="2710450"/>
              <a:ext cx="2143125" cy="2828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31858" name="Skupina 1"/>
            <p:cNvGrpSpPr>
              <a:grpSpLocks/>
            </p:cNvGrpSpPr>
            <p:nvPr/>
          </p:nvGrpSpPr>
          <p:grpSpPr bwMode="auto">
            <a:xfrm rot="-5400000">
              <a:off x="1660403" y="4389535"/>
              <a:ext cx="1941514" cy="242383"/>
              <a:chOff x="1325881" y="5486400"/>
              <a:chExt cx="1941577" cy="243062"/>
            </a:xfrm>
          </p:grpSpPr>
          <p:sp>
            <p:nvSpPr>
              <p:cNvPr id="3" name="Obdélník 2"/>
              <p:cNvSpPr/>
              <p:nvPr/>
            </p:nvSpPr>
            <p:spPr>
              <a:xfrm>
                <a:off x="1325139" y="5486316"/>
                <a:ext cx="1865373" cy="24356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1325139" y="5486316"/>
                <a:ext cx="328623" cy="2435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2828550" y="5486316"/>
                <a:ext cx="419114" cy="24356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31747" name="Skupina 19"/>
          <p:cNvGrpSpPr>
            <a:grpSpLocks/>
          </p:cNvGrpSpPr>
          <p:nvPr/>
        </p:nvGrpSpPr>
        <p:grpSpPr bwMode="auto">
          <a:xfrm>
            <a:off x="4816475" y="2765425"/>
            <a:ext cx="2143125" cy="2828925"/>
            <a:chOff x="823960" y="2710450"/>
            <a:chExt cx="2143125" cy="2828925"/>
          </a:xfrm>
        </p:grpSpPr>
        <p:pic>
          <p:nvPicPr>
            <p:cNvPr id="31852" name="Picture 2" descr="Holding Hand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336299">
              <a:off x="823960" y="2710450"/>
              <a:ext cx="2143125" cy="2828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31853" name="Skupina 21"/>
            <p:cNvGrpSpPr>
              <a:grpSpLocks/>
            </p:cNvGrpSpPr>
            <p:nvPr/>
          </p:nvGrpSpPr>
          <p:grpSpPr bwMode="auto">
            <a:xfrm rot="-5400000">
              <a:off x="1660403" y="4389535"/>
              <a:ext cx="1941514" cy="242383"/>
              <a:chOff x="1325881" y="5486400"/>
              <a:chExt cx="1941577" cy="243062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1325139" y="5486316"/>
                <a:ext cx="1865373" cy="24356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1325139" y="5486316"/>
                <a:ext cx="328623" cy="24356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Obdélník 24"/>
              <p:cNvSpPr/>
              <p:nvPr/>
            </p:nvSpPr>
            <p:spPr>
              <a:xfrm>
                <a:off x="2828550" y="5486316"/>
                <a:ext cx="419114" cy="243568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31748" name="Skupina 25"/>
          <p:cNvGrpSpPr>
            <a:grpSpLocks/>
          </p:cNvGrpSpPr>
          <p:nvPr/>
        </p:nvGrpSpPr>
        <p:grpSpPr bwMode="auto">
          <a:xfrm>
            <a:off x="8875713" y="2765425"/>
            <a:ext cx="2143125" cy="2828925"/>
            <a:chOff x="823960" y="2710450"/>
            <a:chExt cx="2143125" cy="2828925"/>
          </a:xfrm>
        </p:grpSpPr>
        <p:pic>
          <p:nvPicPr>
            <p:cNvPr id="31847" name="Picture 2" descr="Holding Hand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336299">
              <a:off x="823960" y="2710450"/>
              <a:ext cx="2143125" cy="2828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31848" name="Skupina 27"/>
            <p:cNvGrpSpPr>
              <a:grpSpLocks/>
            </p:cNvGrpSpPr>
            <p:nvPr/>
          </p:nvGrpSpPr>
          <p:grpSpPr bwMode="auto">
            <a:xfrm rot="-5400000">
              <a:off x="1660403" y="4389535"/>
              <a:ext cx="1941514" cy="242383"/>
              <a:chOff x="1325881" y="5486400"/>
              <a:chExt cx="1941577" cy="243062"/>
            </a:xfrm>
          </p:grpSpPr>
          <p:sp>
            <p:nvSpPr>
              <p:cNvPr id="29" name="Obdélník 28"/>
              <p:cNvSpPr/>
              <p:nvPr/>
            </p:nvSpPr>
            <p:spPr>
              <a:xfrm>
                <a:off x="1325140" y="5486317"/>
                <a:ext cx="1865373" cy="243567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1325140" y="5486317"/>
                <a:ext cx="328623" cy="243567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2828551" y="5486317"/>
                <a:ext cx="419114" cy="243567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32" name="Obdélník 31"/>
          <p:cNvSpPr/>
          <p:nvPr/>
        </p:nvSpPr>
        <p:spPr bwMode="auto">
          <a:xfrm rot="16200000">
            <a:off x="5876925" y="4443413"/>
            <a:ext cx="1941513" cy="242887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 bwMode="auto">
          <a:xfrm rot="16200000">
            <a:off x="9955212" y="4443413"/>
            <a:ext cx="1941513" cy="24288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 bwMode="auto">
          <a:xfrm rot="16200000">
            <a:off x="6667500" y="3683000"/>
            <a:ext cx="420688" cy="2428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 bwMode="auto">
          <a:xfrm rot="16200000">
            <a:off x="6692901" y="5245100"/>
            <a:ext cx="328612" cy="242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 bwMode="auto">
          <a:xfrm rot="16200000">
            <a:off x="10716419" y="3674269"/>
            <a:ext cx="419100" cy="242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 bwMode="auto">
          <a:xfrm rot="16200000">
            <a:off x="10740231" y="5244307"/>
            <a:ext cx="360363" cy="2413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8" name="Přímá spojnice 37"/>
          <p:cNvCxnSpPr>
            <a:cxnSpLocks/>
          </p:cNvCxnSpPr>
          <p:nvPr/>
        </p:nvCxnSpPr>
        <p:spPr>
          <a:xfrm flipH="1" flipV="1">
            <a:off x="2787650" y="6180138"/>
            <a:ext cx="25400" cy="18573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 flipV="1">
            <a:off x="2647950" y="5843588"/>
            <a:ext cx="158750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>
          <a:xfrm flipH="1" flipV="1">
            <a:off x="2684463" y="6011863"/>
            <a:ext cx="263525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cxnSpLocks/>
          </p:cNvCxnSpPr>
          <p:nvPr/>
        </p:nvCxnSpPr>
        <p:spPr>
          <a:xfrm flipH="1" flipV="1">
            <a:off x="2678113" y="5880100"/>
            <a:ext cx="263525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cxnSpLocks/>
          </p:cNvCxnSpPr>
          <p:nvPr/>
        </p:nvCxnSpPr>
        <p:spPr>
          <a:xfrm flipV="1">
            <a:off x="2736850" y="5908675"/>
            <a:ext cx="125413" cy="2635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 flipV="1">
            <a:off x="2727325" y="5749925"/>
            <a:ext cx="280988" cy="22066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cxnSpLocks/>
          </p:cNvCxnSpPr>
          <p:nvPr/>
        </p:nvCxnSpPr>
        <p:spPr>
          <a:xfrm flipV="1">
            <a:off x="2708275" y="5640388"/>
            <a:ext cx="182563" cy="2524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cxnSpLocks/>
          </p:cNvCxnSpPr>
          <p:nvPr/>
        </p:nvCxnSpPr>
        <p:spPr>
          <a:xfrm flipH="1" flipV="1">
            <a:off x="2716213" y="5768975"/>
            <a:ext cx="261937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cxnSpLocks/>
          </p:cNvCxnSpPr>
          <p:nvPr/>
        </p:nvCxnSpPr>
        <p:spPr>
          <a:xfrm flipH="1" flipV="1">
            <a:off x="2819400" y="5608638"/>
            <a:ext cx="263525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cxnSpLocks/>
          </p:cNvCxnSpPr>
          <p:nvPr/>
        </p:nvCxnSpPr>
        <p:spPr>
          <a:xfrm flipV="1">
            <a:off x="2747963" y="5453063"/>
            <a:ext cx="142875" cy="2413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cxnSpLocks/>
          </p:cNvCxnSpPr>
          <p:nvPr/>
        </p:nvCxnSpPr>
        <p:spPr>
          <a:xfrm flipV="1">
            <a:off x="2803525" y="6015038"/>
            <a:ext cx="158750" cy="22066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cxnSpLocks/>
          </p:cNvCxnSpPr>
          <p:nvPr/>
        </p:nvCxnSpPr>
        <p:spPr>
          <a:xfrm flipV="1">
            <a:off x="2716213" y="6062663"/>
            <a:ext cx="127000" cy="2603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cxnSpLocks/>
          </p:cNvCxnSpPr>
          <p:nvPr/>
        </p:nvCxnSpPr>
        <p:spPr>
          <a:xfrm flipH="1" flipV="1">
            <a:off x="2782888" y="5768975"/>
            <a:ext cx="263525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cxnSpLocks/>
          </p:cNvCxnSpPr>
          <p:nvPr/>
        </p:nvCxnSpPr>
        <p:spPr>
          <a:xfrm flipV="1">
            <a:off x="2862263" y="5781675"/>
            <a:ext cx="100012" cy="21431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cxnSpLocks/>
          </p:cNvCxnSpPr>
          <p:nvPr/>
        </p:nvCxnSpPr>
        <p:spPr>
          <a:xfrm flipH="1" flipV="1">
            <a:off x="2779713" y="5753100"/>
            <a:ext cx="319087" cy="18573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cxnSpLocks/>
          </p:cNvCxnSpPr>
          <p:nvPr/>
        </p:nvCxnSpPr>
        <p:spPr>
          <a:xfrm flipV="1">
            <a:off x="2678113" y="5541963"/>
            <a:ext cx="128587" cy="2127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cxnSpLocks/>
          </p:cNvCxnSpPr>
          <p:nvPr/>
        </p:nvCxnSpPr>
        <p:spPr>
          <a:xfrm flipH="1" flipV="1">
            <a:off x="2754313" y="5664200"/>
            <a:ext cx="261937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/>
          </p:cNvCxnSpPr>
          <p:nvPr/>
        </p:nvCxnSpPr>
        <p:spPr>
          <a:xfrm flipV="1">
            <a:off x="2719388" y="5607050"/>
            <a:ext cx="119062" cy="2159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cxnSpLocks/>
          </p:cNvCxnSpPr>
          <p:nvPr/>
        </p:nvCxnSpPr>
        <p:spPr>
          <a:xfrm flipH="1" flipV="1">
            <a:off x="2962275" y="5695950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cxnSpLocks/>
          </p:cNvCxnSpPr>
          <p:nvPr/>
        </p:nvCxnSpPr>
        <p:spPr>
          <a:xfrm flipH="1" flipV="1">
            <a:off x="2862263" y="5530850"/>
            <a:ext cx="261937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cxnSpLocks/>
          </p:cNvCxnSpPr>
          <p:nvPr/>
        </p:nvCxnSpPr>
        <p:spPr>
          <a:xfrm flipV="1">
            <a:off x="10879138" y="5573713"/>
            <a:ext cx="79375" cy="1539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cxnSpLocks/>
          </p:cNvCxnSpPr>
          <p:nvPr/>
        </p:nvCxnSpPr>
        <p:spPr>
          <a:xfrm flipH="1" flipV="1">
            <a:off x="10694988" y="5603875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>
            <a:cxnSpLocks/>
          </p:cNvCxnSpPr>
          <p:nvPr/>
        </p:nvCxnSpPr>
        <p:spPr>
          <a:xfrm flipV="1">
            <a:off x="10671175" y="5518150"/>
            <a:ext cx="144463" cy="41116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>
            <a:cxnSpLocks/>
          </p:cNvCxnSpPr>
          <p:nvPr/>
        </p:nvCxnSpPr>
        <p:spPr>
          <a:xfrm flipH="1" flipV="1">
            <a:off x="10826750" y="5522913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>
            <a:cxnSpLocks/>
          </p:cNvCxnSpPr>
          <p:nvPr/>
        </p:nvCxnSpPr>
        <p:spPr>
          <a:xfrm flipH="1" flipV="1">
            <a:off x="6702425" y="6186488"/>
            <a:ext cx="25400" cy="18573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>
            <a:cxnSpLocks/>
          </p:cNvCxnSpPr>
          <p:nvPr/>
        </p:nvCxnSpPr>
        <p:spPr>
          <a:xfrm flipV="1">
            <a:off x="6562725" y="5849938"/>
            <a:ext cx="160338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>
            <a:cxnSpLocks/>
          </p:cNvCxnSpPr>
          <p:nvPr/>
        </p:nvCxnSpPr>
        <p:spPr>
          <a:xfrm flipH="1" flipV="1">
            <a:off x="6600825" y="6018213"/>
            <a:ext cx="261938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>
            <a:cxnSpLocks/>
          </p:cNvCxnSpPr>
          <p:nvPr/>
        </p:nvCxnSpPr>
        <p:spPr>
          <a:xfrm flipH="1" flipV="1">
            <a:off x="6592888" y="5884863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>
            <a:cxnSpLocks/>
          </p:cNvCxnSpPr>
          <p:nvPr/>
        </p:nvCxnSpPr>
        <p:spPr>
          <a:xfrm flipV="1">
            <a:off x="6651625" y="5913438"/>
            <a:ext cx="125413" cy="2635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>
            <a:cxnSpLocks/>
          </p:cNvCxnSpPr>
          <p:nvPr/>
        </p:nvCxnSpPr>
        <p:spPr>
          <a:xfrm flipV="1">
            <a:off x="6643688" y="5756275"/>
            <a:ext cx="279400" cy="22066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>
            <a:cxnSpLocks/>
          </p:cNvCxnSpPr>
          <p:nvPr/>
        </p:nvCxnSpPr>
        <p:spPr>
          <a:xfrm flipV="1">
            <a:off x="6623050" y="5646738"/>
            <a:ext cx="182563" cy="2524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>
            <a:cxnSpLocks/>
          </p:cNvCxnSpPr>
          <p:nvPr/>
        </p:nvCxnSpPr>
        <p:spPr>
          <a:xfrm flipH="1" flipV="1">
            <a:off x="6630988" y="5775325"/>
            <a:ext cx="261937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>
            <a:cxnSpLocks/>
          </p:cNvCxnSpPr>
          <p:nvPr/>
        </p:nvCxnSpPr>
        <p:spPr>
          <a:xfrm flipH="1" flipV="1">
            <a:off x="6734175" y="5613400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>
            <a:cxnSpLocks/>
          </p:cNvCxnSpPr>
          <p:nvPr/>
        </p:nvCxnSpPr>
        <p:spPr>
          <a:xfrm flipV="1">
            <a:off x="6718300" y="6021388"/>
            <a:ext cx="158750" cy="22066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cxnSpLocks/>
          </p:cNvCxnSpPr>
          <p:nvPr/>
        </p:nvCxnSpPr>
        <p:spPr>
          <a:xfrm flipV="1">
            <a:off x="6630988" y="6069013"/>
            <a:ext cx="127000" cy="2603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cxnSpLocks/>
          </p:cNvCxnSpPr>
          <p:nvPr/>
        </p:nvCxnSpPr>
        <p:spPr>
          <a:xfrm flipH="1" flipV="1">
            <a:off x="6697663" y="5775325"/>
            <a:ext cx="263525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>
            <a:cxnSpLocks/>
          </p:cNvCxnSpPr>
          <p:nvPr/>
        </p:nvCxnSpPr>
        <p:spPr>
          <a:xfrm flipV="1">
            <a:off x="6777038" y="5786438"/>
            <a:ext cx="100012" cy="2143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>
            <a:cxnSpLocks/>
          </p:cNvCxnSpPr>
          <p:nvPr/>
        </p:nvCxnSpPr>
        <p:spPr>
          <a:xfrm flipH="1" flipV="1">
            <a:off x="6694488" y="5759450"/>
            <a:ext cx="319087" cy="18573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>
            <a:cxnSpLocks/>
          </p:cNvCxnSpPr>
          <p:nvPr/>
        </p:nvCxnSpPr>
        <p:spPr>
          <a:xfrm flipV="1">
            <a:off x="6592888" y="5548313"/>
            <a:ext cx="128587" cy="2127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>
            <a:cxnSpLocks/>
          </p:cNvCxnSpPr>
          <p:nvPr/>
        </p:nvCxnSpPr>
        <p:spPr>
          <a:xfrm flipH="1" flipV="1">
            <a:off x="6669088" y="5670550"/>
            <a:ext cx="261937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>
            <a:cxnSpLocks/>
          </p:cNvCxnSpPr>
          <p:nvPr/>
        </p:nvCxnSpPr>
        <p:spPr>
          <a:xfrm flipV="1">
            <a:off x="6634163" y="5613400"/>
            <a:ext cx="119062" cy="2159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>
            <a:cxnSpLocks/>
          </p:cNvCxnSpPr>
          <p:nvPr/>
        </p:nvCxnSpPr>
        <p:spPr>
          <a:xfrm flipH="1" flipV="1">
            <a:off x="6877050" y="5702300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>
            <a:cxnSpLocks/>
          </p:cNvCxnSpPr>
          <p:nvPr/>
        </p:nvCxnSpPr>
        <p:spPr>
          <a:xfrm flipH="1" flipV="1">
            <a:off x="6707188" y="5510213"/>
            <a:ext cx="261937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>
            <a:cxnSpLocks/>
          </p:cNvCxnSpPr>
          <p:nvPr/>
        </p:nvCxnSpPr>
        <p:spPr>
          <a:xfrm flipH="1" flipV="1">
            <a:off x="6508750" y="6424613"/>
            <a:ext cx="23813" cy="1873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>
            <a:cxnSpLocks/>
          </p:cNvCxnSpPr>
          <p:nvPr/>
        </p:nvCxnSpPr>
        <p:spPr>
          <a:xfrm flipV="1">
            <a:off x="6329363" y="6107113"/>
            <a:ext cx="160337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>
            <a:cxnSpLocks/>
          </p:cNvCxnSpPr>
          <p:nvPr/>
        </p:nvCxnSpPr>
        <p:spPr>
          <a:xfrm flipH="1" flipV="1">
            <a:off x="6405563" y="6256338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>
            <a:cxnSpLocks/>
          </p:cNvCxnSpPr>
          <p:nvPr/>
        </p:nvCxnSpPr>
        <p:spPr>
          <a:xfrm flipH="1" flipV="1">
            <a:off x="6361113" y="6143625"/>
            <a:ext cx="263525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>
            <a:cxnSpLocks/>
          </p:cNvCxnSpPr>
          <p:nvPr/>
        </p:nvCxnSpPr>
        <p:spPr>
          <a:xfrm flipV="1">
            <a:off x="6419850" y="6172200"/>
            <a:ext cx="125413" cy="2635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>
            <a:cxnSpLocks/>
          </p:cNvCxnSpPr>
          <p:nvPr/>
        </p:nvCxnSpPr>
        <p:spPr>
          <a:xfrm flipV="1">
            <a:off x="6410325" y="6013450"/>
            <a:ext cx="280988" cy="22066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>
            <a:cxnSpLocks/>
          </p:cNvCxnSpPr>
          <p:nvPr/>
        </p:nvCxnSpPr>
        <p:spPr>
          <a:xfrm flipV="1">
            <a:off x="6391275" y="5903913"/>
            <a:ext cx="182563" cy="2540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>
            <a:cxnSpLocks/>
          </p:cNvCxnSpPr>
          <p:nvPr/>
        </p:nvCxnSpPr>
        <p:spPr>
          <a:xfrm flipH="1" flipV="1">
            <a:off x="6399213" y="6032500"/>
            <a:ext cx="261937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>
            <a:cxnSpLocks/>
          </p:cNvCxnSpPr>
          <p:nvPr/>
        </p:nvCxnSpPr>
        <p:spPr>
          <a:xfrm flipH="1" flipV="1">
            <a:off x="6502400" y="5872163"/>
            <a:ext cx="263525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>
            <a:cxnSpLocks/>
          </p:cNvCxnSpPr>
          <p:nvPr/>
        </p:nvCxnSpPr>
        <p:spPr>
          <a:xfrm flipV="1">
            <a:off x="6486525" y="6278563"/>
            <a:ext cx="158750" cy="22066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>
            <a:cxnSpLocks/>
          </p:cNvCxnSpPr>
          <p:nvPr/>
        </p:nvCxnSpPr>
        <p:spPr>
          <a:xfrm flipV="1">
            <a:off x="6435725" y="6307138"/>
            <a:ext cx="127000" cy="2603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>
            <a:cxnSpLocks/>
          </p:cNvCxnSpPr>
          <p:nvPr/>
        </p:nvCxnSpPr>
        <p:spPr>
          <a:xfrm flipH="1" flipV="1">
            <a:off x="6465888" y="6032500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>
            <a:cxnSpLocks/>
          </p:cNvCxnSpPr>
          <p:nvPr/>
        </p:nvCxnSpPr>
        <p:spPr>
          <a:xfrm flipV="1">
            <a:off x="6559550" y="6099175"/>
            <a:ext cx="112713" cy="2428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>
            <a:cxnSpLocks/>
          </p:cNvCxnSpPr>
          <p:nvPr/>
        </p:nvCxnSpPr>
        <p:spPr>
          <a:xfrm flipH="1" flipV="1">
            <a:off x="6462713" y="6016625"/>
            <a:ext cx="319087" cy="18573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>
            <a:cxnSpLocks/>
          </p:cNvCxnSpPr>
          <p:nvPr/>
        </p:nvCxnSpPr>
        <p:spPr>
          <a:xfrm flipV="1">
            <a:off x="6361113" y="5805488"/>
            <a:ext cx="128587" cy="2127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>
            <a:cxnSpLocks/>
          </p:cNvCxnSpPr>
          <p:nvPr/>
        </p:nvCxnSpPr>
        <p:spPr>
          <a:xfrm flipH="1" flipV="1">
            <a:off x="6437313" y="5927725"/>
            <a:ext cx="336550" cy="984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>
            <a:cxnSpLocks/>
          </p:cNvCxnSpPr>
          <p:nvPr/>
        </p:nvCxnSpPr>
        <p:spPr>
          <a:xfrm flipV="1">
            <a:off x="6402388" y="5870575"/>
            <a:ext cx="119062" cy="2159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>
            <a:cxnSpLocks/>
          </p:cNvCxnSpPr>
          <p:nvPr/>
        </p:nvCxnSpPr>
        <p:spPr>
          <a:xfrm flipH="1" flipV="1">
            <a:off x="6645275" y="5959475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>
            <a:cxnSpLocks/>
          </p:cNvCxnSpPr>
          <p:nvPr/>
        </p:nvCxnSpPr>
        <p:spPr>
          <a:xfrm flipH="1" flipV="1">
            <a:off x="6545263" y="5794375"/>
            <a:ext cx="261937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>
            <a:cxnSpLocks/>
          </p:cNvCxnSpPr>
          <p:nvPr/>
        </p:nvCxnSpPr>
        <p:spPr>
          <a:xfrm flipH="1" flipV="1">
            <a:off x="6843713" y="6669088"/>
            <a:ext cx="25400" cy="18573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>
            <a:cxnSpLocks/>
          </p:cNvCxnSpPr>
          <p:nvPr/>
        </p:nvCxnSpPr>
        <p:spPr>
          <a:xfrm flipV="1">
            <a:off x="6702425" y="6332538"/>
            <a:ext cx="160338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>
            <a:cxnSpLocks/>
          </p:cNvCxnSpPr>
          <p:nvPr/>
        </p:nvCxnSpPr>
        <p:spPr>
          <a:xfrm flipH="1" flipV="1">
            <a:off x="6740525" y="6500813"/>
            <a:ext cx="263525" cy="3190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>
            <a:cxnSpLocks/>
          </p:cNvCxnSpPr>
          <p:nvPr/>
        </p:nvCxnSpPr>
        <p:spPr>
          <a:xfrm flipH="1" flipV="1">
            <a:off x="6734175" y="6367463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>
            <a:cxnSpLocks/>
          </p:cNvCxnSpPr>
          <p:nvPr/>
        </p:nvCxnSpPr>
        <p:spPr>
          <a:xfrm flipV="1">
            <a:off x="6792913" y="6396038"/>
            <a:ext cx="125412" cy="2635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>
            <a:cxnSpLocks/>
          </p:cNvCxnSpPr>
          <p:nvPr/>
        </p:nvCxnSpPr>
        <p:spPr>
          <a:xfrm flipV="1">
            <a:off x="6783388" y="6238875"/>
            <a:ext cx="280987" cy="22066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>
            <a:cxnSpLocks/>
          </p:cNvCxnSpPr>
          <p:nvPr/>
        </p:nvCxnSpPr>
        <p:spPr>
          <a:xfrm flipV="1">
            <a:off x="6764338" y="6129338"/>
            <a:ext cx="182562" cy="2524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>
            <a:cxnSpLocks/>
          </p:cNvCxnSpPr>
          <p:nvPr/>
        </p:nvCxnSpPr>
        <p:spPr>
          <a:xfrm flipH="1" flipV="1">
            <a:off x="6772275" y="6257925"/>
            <a:ext cx="261938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>
            <a:cxnSpLocks/>
          </p:cNvCxnSpPr>
          <p:nvPr/>
        </p:nvCxnSpPr>
        <p:spPr>
          <a:xfrm flipH="1" flipV="1">
            <a:off x="6875463" y="6096000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>
            <a:cxnSpLocks/>
          </p:cNvCxnSpPr>
          <p:nvPr/>
        </p:nvCxnSpPr>
        <p:spPr>
          <a:xfrm flipV="1">
            <a:off x="6859588" y="6503988"/>
            <a:ext cx="158750" cy="22066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>
            <a:cxnSpLocks/>
          </p:cNvCxnSpPr>
          <p:nvPr/>
        </p:nvCxnSpPr>
        <p:spPr>
          <a:xfrm flipV="1">
            <a:off x="6772275" y="6551613"/>
            <a:ext cx="127000" cy="2603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>
            <a:cxnSpLocks/>
          </p:cNvCxnSpPr>
          <p:nvPr/>
        </p:nvCxnSpPr>
        <p:spPr>
          <a:xfrm flipH="1" flipV="1">
            <a:off x="6838950" y="6257925"/>
            <a:ext cx="263525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>
            <a:cxnSpLocks/>
          </p:cNvCxnSpPr>
          <p:nvPr/>
        </p:nvCxnSpPr>
        <p:spPr>
          <a:xfrm flipV="1">
            <a:off x="6918325" y="6269038"/>
            <a:ext cx="100013" cy="21431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>
            <a:cxnSpLocks/>
          </p:cNvCxnSpPr>
          <p:nvPr/>
        </p:nvCxnSpPr>
        <p:spPr>
          <a:xfrm flipH="1" flipV="1">
            <a:off x="6835775" y="6242050"/>
            <a:ext cx="319088" cy="18573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>
            <a:cxnSpLocks/>
          </p:cNvCxnSpPr>
          <p:nvPr/>
        </p:nvCxnSpPr>
        <p:spPr>
          <a:xfrm flipV="1">
            <a:off x="6734175" y="6030913"/>
            <a:ext cx="128588" cy="2127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>
            <a:cxnSpLocks/>
          </p:cNvCxnSpPr>
          <p:nvPr/>
        </p:nvCxnSpPr>
        <p:spPr>
          <a:xfrm flipH="1" flipV="1">
            <a:off x="6810375" y="6153150"/>
            <a:ext cx="261938" cy="319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>
            <a:cxnSpLocks/>
          </p:cNvCxnSpPr>
          <p:nvPr/>
        </p:nvCxnSpPr>
        <p:spPr>
          <a:xfrm flipV="1">
            <a:off x="6775450" y="6096000"/>
            <a:ext cx="119063" cy="2159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>
            <a:cxnSpLocks/>
          </p:cNvCxnSpPr>
          <p:nvPr/>
        </p:nvCxnSpPr>
        <p:spPr>
          <a:xfrm flipH="1" flipV="1">
            <a:off x="7018338" y="6184900"/>
            <a:ext cx="263525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>
            <a:cxnSpLocks/>
          </p:cNvCxnSpPr>
          <p:nvPr/>
        </p:nvCxnSpPr>
        <p:spPr>
          <a:xfrm flipH="1" flipV="1">
            <a:off x="6918325" y="6019800"/>
            <a:ext cx="261938" cy="32067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836" name="TextovéPole 209"/>
          <p:cNvSpPr txBox="1">
            <a:spLocks noChangeArrowheads="1"/>
          </p:cNvSpPr>
          <p:nvPr/>
        </p:nvSpPr>
        <p:spPr bwMode="auto">
          <a:xfrm>
            <a:off x="5665788" y="5567363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31837" name="TextovéPole 210"/>
          <p:cNvSpPr txBox="1">
            <a:spLocks noChangeArrowheads="1"/>
          </p:cNvSpPr>
          <p:nvPr/>
        </p:nvSpPr>
        <p:spPr bwMode="auto">
          <a:xfrm>
            <a:off x="1622425" y="5526088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31838" name="TextovéPole 158"/>
          <p:cNvSpPr txBox="1">
            <a:spLocks noChangeArrowheads="1"/>
          </p:cNvSpPr>
          <p:nvPr/>
        </p:nvSpPr>
        <p:spPr bwMode="auto">
          <a:xfrm>
            <a:off x="746125" y="128588"/>
            <a:ext cx="87947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kterém obrázku jsme zesílili magnetické účinky trvalých magnetů?</a:t>
            </a:r>
          </a:p>
          <a:p>
            <a:r>
              <a:rPr lang="cs-CZ" altLang="cs-CZ" sz="2400"/>
              <a:t>Klikni na správnou odpověď.</a:t>
            </a:r>
          </a:p>
        </p:txBody>
      </p:sp>
      <p:sp>
        <p:nvSpPr>
          <p:cNvPr id="213" name="TextovéPole 212"/>
          <p:cNvSpPr txBox="1">
            <a:spLocks noChangeArrowheads="1"/>
          </p:cNvSpPr>
          <p:nvPr/>
        </p:nvSpPr>
        <p:spPr bwMode="auto">
          <a:xfrm>
            <a:off x="2032000" y="974725"/>
            <a:ext cx="481013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214" name="TextovéPole 213"/>
          <p:cNvSpPr txBox="1">
            <a:spLocks noChangeArrowheads="1"/>
          </p:cNvSpPr>
          <p:nvPr/>
        </p:nvSpPr>
        <p:spPr bwMode="auto">
          <a:xfrm>
            <a:off x="5665788" y="974725"/>
            <a:ext cx="463550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31841" name="TextovéPole 214"/>
          <p:cNvSpPr txBox="1">
            <a:spLocks noChangeArrowheads="1"/>
          </p:cNvSpPr>
          <p:nvPr/>
        </p:nvSpPr>
        <p:spPr bwMode="auto">
          <a:xfrm>
            <a:off x="9753600" y="5581650"/>
            <a:ext cx="4587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  <p:sp>
        <p:nvSpPr>
          <p:cNvPr id="216" name="TextovéPole 215"/>
          <p:cNvSpPr txBox="1">
            <a:spLocks noChangeArrowheads="1"/>
          </p:cNvSpPr>
          <p:nvPr/>
        </p:nvSpPr>
        <p:spPr bwMode="auto">
          <a:xfrm>
            <a:off x="9283700" y="974725"/>
            <a:ext cx="458788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  <p:sp>
        <p:nvSpPr>
          <p:cNvPr id="31843" name="TextovéPole 216"/>
          <p:cNvSpPr txBox="1">
            <a:spLocks noChangeArrowheads="1"/>
          </p:cNvSpPr>
          <p:nvPr/>
        </p:nvSpPr>
        <p:spPr bwMode="auto">
          <a:xfrm>
            <a:off x="833438" y="1792288"/>
            <a:ext cx="89630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kterém obrázku jsme zeslabili magnetické účinky trvalých magnetů?</a:t>
            </a:r>
          </a:p>
          <a:p>
            <a:r>
              <a:rPr lang="cs-CZ" altLang="cs-CZ" sz="2400"/>
              <a:t>Klikni na správnou odpověď.</a:t>
            </a:r>
          </a:p>
        </p:txBody>
      </p:sp>
      <p:sp>
        <p:nvSpPr>
          <p:cNvPr id="218" name="TextovéPole 217"/>
          <p:cNvSpPr txBox="1">
            <a:spLocks noChangeArrowheads="1"/>
          </p:cNvSpPr>
          <p:nvPr/>
        </p:nvSpPr>
        <p:spPr bwMode="auto">
          <a:xfrm>
            <a:off x="4659313" y="2252663"/>
            <a:ext cx="481012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219" name="TextovéPole 218"/>
          <p:cNvSpPr txBox="1">
            <a:spLocks noChangeArrowheads="1"/>
          </p:cNvSpPr>
          <p:nvPr/>
        </p:nvSpPr>
        <p:spPr bwMode="auto">
          <a:xfrm>
            <a:off x="6640513" y="2241550"/>
            <a:ext cx="463550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220" name="TextovéPole 219"/>
          <p:cNvSpPr txBox="1">
            <a:spLocks noChangeArrowheads="1"/>
          </p:cNvSpPr>
          <p:nvPr/>
        </p:nvSpPr>
        <p:spPr bwMode="auto">
          <a:xfrm>
            <a:off x="8824913" y="2224088"/>
            <a:ext cx="458787" cy="708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0"/>
                  </p:tgtEl>
                </p:cond>
              </p:nextCondLst>
            </p:seq>
          </p:childTnLst>
        </p:cTn>
      </p:par>
    </p:tnLst>
    <p:bldLst>
      <p:bldP spid="213" grpId="0" animBg="1"/>
      <p:bldP spid="21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vál 29"/>
          <p:cNvSpPr/>
          <p:nvPr/>
        </p:nvSpPr>
        <p:spPr>
          <a:xfrm>
            <a:off x="7483475" y="4500563"/>
            <a:ext cx="411163" cy="4302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705725" y="3811588"/>
            <a:ext cx="411163" cy="4302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510463" y="3105150"/>
            <a:ext cx="411162" cy="4286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991225" y="3187700"/>
            <a:ext cx="411163" cy="4302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973763" y="4524375"/>
            <a:ext cx="411162" cy="4302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424363" y="4608513"/>
            <a:ext cx="411162" cy="4286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184650" y="3814763"/>
            <a:ext cx="411163" cy="42862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449763" y="3121025"/>
            <a:ext cx="411162" cy="4302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2778" name="Skupina 1"/>
          <p:cNvGrpSpPr>
            <a:grpSpLocks/>
          </p:cNvGrpSpPr>
          <p:nvPr/>
        </p:nvGrpSpPr>
        <p:grpSpPr bwMode="auto">
          <a:xfrm>
            <a:off x="5124450" y="3805238"/>
            <a:ext cx="1941513" cy="460375"/>
            <a:chOff x="1325880" y="5486399"/>
            <a:chExt cx="1941576" cy="461665"/>
          </a:xfrm>
        </p:grpSpPr>
        <p:sp>
          <p:nvSpPr>
            <p:cNvPr id="3" name="Obdélník 2"/>
            <p:cNvSpPr/>
            <p:nvPr/>
          </p:nvSpPr>
          <p:spPr>
            <a:xfrm>
              <a:off x="1325880" y="5486399"/>
              <a:ext cx="1865374" cy="46166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325880" y="5486399"/>
              <a:ext cx="328624" cy="4250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938832" y="5486399"/>
              <a:ext cx="328624" cy="461665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79" name="Skupina 5"/>
          <p:cNvGrpSpPr>
            <a:grpSpLocks/>
          </p:cNvGrpSpPr>
          <p:nvPr/>
        </p:nvGrpSpPr>
        <p:grpSpPr bwMode="auto">
          <a:xfrm rot="-9896344">
            <a:off x="7237413" y="4611688"/>
            <a:ext cx="939800" cy="142875"/>
            <a:chOff x="7838382" y="2592749"/>
            <a:chExt cx="1806464" cy="146307"/>
          </a:xfrm>
        </p:grpSpPr>
        <p:sp>
          <p:nvSpPr>
            <p:cNvPr id="7" name="Vývojový diagram: rozhodnutí 6"/>
            <p:cNvSpPr/>
            <p:nvPr/>
          </p:nvSpPr>
          <p:spPr>
            <a:xfrm>
              <a:off x="7906936" y="2618407"/>
              <a:ext cx="1803414" cy="14143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Rovnoramenný trojúhelník 7"/>
            <p:cNvSpPr/>
            <p:nvPr/>
          </p:nvSpPr>
          <p:spPr>
            <a:xfrm rot="16200000" flipH="1">
              <a:off x="8268067" y="2218162"/>
              <a:ext cx="141431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80" name="Skupina 8"/>
          <p:cNvGrpSpPr>
            <a:grpSpLocks/>
          </p:cNvGrpSpPr>
          <p:nvPr/>
        </p:nvGrpSpPr>
        <p:grpSpPr bwMode="auto">
          <a:xfrm rot="8406577">
            <a:off x="7235825" y="3214688"/>
            <a:ext cx="939800" cy="142875"/>
            <a:chOff x="7838382" y="2592749"/>
            <a:chExt cx="1806464" cy="146307"/>
          </a:xfrm>
        </p:grpSpPr>
        <p:sp>
          <p:nvSpPr>
            <p:cNvPr id="10" name="Vývojový diagram: rozhodnutí 9"/>
            <p:cNvSpPr/>
            <p:nvPr/>
          </p:nvSpPr>
          <p:spPr>
            <a:xfrm>
              <a:off x="7867740" y="2631947"/>
              <a:ext cx="1803412" cy="14143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 rot="16200000" flipH="1">
              <a:off x="8237718" y="2222628"/>
              <a:ext cx="141431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81" name="Skupina 11"/>
          <p:cNvGrpSpPr>
            <a:grpSpLocks/>
          </p:cNvGrpSpPr>
          <p:nvPr/>
        </p:nvGrpSpPr>
        <p:grpSpPr bwMode="auto">
          <a:xfrm rot="9198438">
            <a:off x="4186238" y="4713288"/>
            <a:ext cx="939800" cy="142875"/>
            <a:chOff x="7838382" y="2592749"/>
            <a:chExt cx="1806464" cy="146307"/>
          </a:xfrm>
        </p:grpSpPr>
        <p:sp>
          <p:nvSpPr>
            <p:cNvPr id="13" name="Vývojový diagram: rozhodnutí 12"/>
            <p:cNvSpPr/>
            <p:nvPr/>
          </p:nvSpPr>
          <p:spPr>
            <a:xfrm>
              <a:off x="7874565" y="2629035"/>
              <a:ext cx="1803414" cy="14143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Rovnoramenný trojúhelník 13"/>
            <p:cNvSpPr/>
            <p:nvPr/>
          </p:nvSpPr>
          <p:spPr>
            <a:xfrm rot="16200000" flipH="1">
              <a:off x="8247037" y="2222814"/>
              <a:ext cx="141431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82" name="Skupina 14"/>
          <p:cNvGrpSpPr>
            <a:grpSpLocks/>
          </p:cNvGrpSpPr>
          <p:nvPr/>
        </p:nvGrpSpPr>
        <p:grpSpPr bwMode="auto">
          <a:xfrm rot="-8408195">
            <a:off x="4187825" y="3240088"/>
            <a:ext cx="939800" cy="141287"/>
            <a:chOff x="7838382" y="2592749"/>
            <a:chExt cx="1806464" cy="146307"/>
          </a:xfrm>
        </p:grpSpPr>
        <p:sp>
          <p:nvSpPr>
            <p:cNvPr id="16" name="Vývojový diagram: rozhodnutí 15"/>
            <p:cNvSpPr/>
            <p:nvPr/>
          </p:nvSpPr>
          <p:spPr>
            <a:xfrm>
              <a:off x="7889673" y="2569615"/>
              <a:ext cx="1803414" cy="14137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Rovnoramenný trojúhelník 16"/>
            <p:cNvSpPr/>
            <p:nvPr/>
          </p:nvSpPr>
          <p:spPr>
            <a:xfrm rot="16200000" flipH="1">
              <a:off x="8244872" y="2192000"/>
              <a:ext cx="141376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83" name="Skupina 17"/>
          <p:cNvGrpSpPr>
            <a:grpSpLocks/>
          </p:cNvGrpSpPr>
          <p:nvPr/>
        </p:nvGrpSpPr>
        <p:grpSpPr bwMode="auto">
          <a:xfrm rot="10800000">
            <a:off x="7454900" y="3960813"/>
            <a:ext cx="939800" cy="141287"/>
            <a:chOff x="7838382" y="2592749"/>
            <a:chExt cx="1806464" cy="146307"/>
          </a:xfrm>
        </p:grpSpPr>
        <p:sp>
          <p:nvSpPr>
            <p:cNvPr id="19" name="Vývojový diagram: rozhodnutí 18"/>
            <p:cNvSpPr/>
            <p:nvPr/>
          </p:nvSpPr>
          <p:spPr>
            <a:xfrm>
              <a:off x="7878050" y="2573022"/>
              <a:ext cx="1803414" cy="14137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Rovnoramenný trojúhelník 19"/>
            <p:cNvSpPr/>
            <p:nvPr/>
          </p:nvSpPr>
          <p:spPr>
            <a:xfrm rot="16200000" flipH="1">
              <a:off x="8243723" y="2172613"/>
              <a:ext cx="141376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84" name="Skupina 20"/>
          <p:cNvGrpSpPr>
            <a:grpSpLocks/>
          </p:cNvGrpSpPr>
          <p:nvPr/>
        </p:nvGrpSpPr>
        <p:grpSpPr bwMode="auto">
          <a:xfrm rot="10800000">
            <a:off x="3935413" y="3963988"/>
            <a:ext cx="939800" cy="142875"/>
            <a:chOff x="7838382" y="2592749"/>
            <a:chExt cx="1806464" cy="146307"/>
          </a:xfrm>
        </p:grpSpPr>
        <p:sp>
          <p:nvSpPr>
            <p:cNvPr id="22" name="Vývojový diagram: rozhodnutí 21"/>
            <p:cNvSpPr/>
            <p:nvPr/>
          </p:nvSpPr>
          <p:spPr>
            <a:xfrm>
              <a:off x="7914669" y="2612257"/>
              <a:ext cx="1803412" cy="141431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Rovnoramenný trojúhelník 22"/>
            <p:cNvSpPr/>
            <p:nvPr/>
          </p:nvSpPr>
          <p:spPr>
            <a:xfrm rot="16200000" flipH="1">
              <a:off x="8280312" y="2211821"/>
              <a:ext cx="141430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85" name="Skupina 23"/>
          <p:cNvGrpSpPr>
            <a:grpSpLocks/>
          </p:cNvGrpSpPr>
          <p:nvPr/>
        </p:nvGrpSpPr>
        <p:grpSpPr bwMode="auto">
          <a:xfrm>
            <a:off x="5738813" y="3316288"/>
            <a:ext cx="939800" cy="141287"/>
            <a:chOff x="7838382" y="2592749"/>
            <a:chExt cx="1806464" cy="146307"/>
          </a:xfrm>
        </p:grpSpPr>
        <p:sp>
          <p:nvSpPr>
            <p:cNvPr id="25" name="Vývojový diagram: rozhodnutí 24"/>
            <p:cNvSpPr/>
            <p:nvPr/>
          </p:nvSpPr>
          <p:spPr>
            <a:xfrm>
              <a:off x="7841432" y="2592749"/>
              <a:ext cx="1803414" cy="14137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Rovnoramenný trojúhelník 25"/>
            <p:cNvSpPr/>
            <p:nvPr/>
          </p:nvSpPr>
          <p:spPr>
            <a:xfrm rot="16200000" flipH="1">
              <a:off x="8243721" y="2192341"/>
              <a:ext cx="141376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2786" name="Skupina 26"/>
          <p:cNvGrpSpPr>
            <a:grpSpLocks/>
          </p:cNvGrpSpPr>
          <p:nvPr/>
        </p:nvGrpSpPr>
        <p:grpSpPr bwMode="auto">
          <a:xfrm>
            <a:off x="5713413" y="4646613"/>
            <a:ext cx="939800" cy="142875"/>
            <a:chOff x="7838382" y="2592749"/>
            <a:chExt cx="1806464" cy="146307"/>
          </a:xfrm>
        </p:grpSpPr>
        <p:sp>
          <p:nvSpPr>
            <p:cNvPr id="28" name="Vývojový diagram: rozhodnutí 27"/>
            <p:cNvSpPr/>
            <p:nvPr/>
          </p:nvSpPr>
          <p:spPr>
            <a:xfrm>
              <a:off x="7841432" y="2592749"/>
              <a:ext cx="1803414" cy="14143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Rovnoramenný trojúhelník 28"/>
            <p:cNvSpPr/>
            <p:nvPr/>
          </p:nvSpPr>
          <p:spPr>
            <a:xfrm rot="16200000" flipH="1">
              <a:off x="8243693" y="2192314"/>
              <a:ext cx="141431" cy="952055"/>
            </a:xfrm>
            <a:prstGeom prst="triangle">
              <a:avLst>
                <a:gd name="adj" fmla="val 52294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32787" name="TextovéPole 38"/>
          <p:cNvSpPr txBox="1">
            <a:spLocks noChangeArrowheads="1"/>
          </p:cNvSpPr>
          <p:nvPr/>
        </p:nvSpPr>
        <p:spPr bwMode="auto">
          <a:xfrm>
            <a:off x="539750" y="374650"/>
            <a:ext cx="1079182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Napiš do </a:t>
            </a:r>
            <a:r>
              <a:rPr lang="cs-CZ" altLang="cs-CZ" sz="2400" dirty="0" smtClean="0"/>
              <a:t>notesu, </a:t>
            </a:r>
            <a:r>
              <a:rPr lang="cs-CZ" altLang="cs-CZ" sz="2400" dirty="0"/>
              <a:t>co znázorňuje obrázek. Proveď kontrolu kliknutím na černý obdélník.</a:t>
            </a:r>
          </a:p>
          <a:p>
            <a:endParaRPr lang="cs-CZ" altLang="cs-CZ" sz="2400" dirty="0"/>
          </a:p>
          <a:p>
            <a:r>
              <a:rPr lang="cs-CZ" altLang="cs-CZ" sz="2400" dirty="0"/>
              <a:t>Obrázek znázorňuje magnetické pole v blízkosti trvalého magnetu. Magnetky na něj</a:t>
            </a:r>
          </a:p>
          <a:p>
            <a:r>
              <a:rPr lang="cs-CZ" altLang="cs-CZ" sz="2400" dirty="0"/>
              <a:t>reagují správným pootočením.</a:t>
            </a:r>
          </a:p>
          <a:p>
            <a:r>
              <a:rPr lang="cs-CZ" altLang="cs-CZ" sz="2400" dirty="0"/>
              <a:t>Účinky magnetického pole slábnou se vzdáleností od magnetu.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438150" y="1081088"/>
            <a:ext cx="11283950" cy="14398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94" name="Skupina 3"/>
          <p:cNvGrpSpPr>
            <a:grpSpLocks/>
          </p:cNvGrpSpPr>
          <p:nvPr/>
        </p:nvGrpSpPr>
        <p:grpSpPr bwMode="auto">
          <a:xfrm>
            <a:off x="687388" y="1411288"/>
            <a:ext cx="4044950" cy="5024437"/>
            <a:chOff x="3723722" y="736848"/>
            <a:chExt cx="4044239" cy="5024760"/>
          </a:xfrm>
        </p:grpSpPr>
        <p:pic>
          <p:nvPicPr>
            <p:cNvPr id="33810" name="Picture 2" descr="Magnetic Field Due To Current Loop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23722" y="736848"/>
              <a:ext cx="4044239" cy="5024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3811" name="Picture 10" descr="Planet Earth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69774" y="2490819"/>
              <a:ext cx="1556902" cy="15307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6782296" y="852742"/>
              <a:ext cx="461882" cy="64774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" name="Obdélník 4"/>
          <p:cNvSpPr/>
          <p:nvPr/>
        </p:nvSpPr>
        <p:spPr>
          <a:xfrm>
            <a:off x="1403350" y="4119563"/>
            <a:ext cx="415925" cy="576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0288" y="3622675"/>
            <a:ext cx="903287" cy="496888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1774825" y="3589338"/>
            <a:ext cx="44450" cy="682625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 rot="21094259">
            <a:off x="1204913" y="3578225"/>
            <a:ext cx="82550" cy="593725"/>
          </a:xfrm>
          <a:custGeom>
            <a:avLst/>
            <a:gdLst>
              <a:gd name="connsiteX0" fmla="*/ 55474 w 55474"/>
              <a:gd name="connsiteY0" fmla="*/ 0 h 598910"/>
              <a:gd name="connsiteX1" fmla="*/ 2208 w 55474"/>
              <a:gd name="connsiteY1" fmla="*/ 568171 h 598910"/>
              <a:gd name="connsiteX2" fmla="*/ 11086 w 55474"/>
              <a:gd name="connsiteY2" fmla="*/ 523782 h 598910"/>
              <a:gd name="connsiteX3" fmla="*/ 19963 w 55474"/>
              <a:gd name="connsiteY3" fmla="*/ 532660 h 598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74" h="598910">
                <a:moveTo>
                  <a:pt x="55474" y="0"/>
                </a:moveTo>
                <a:cubicBezTo>
                  <a:pt x="32540" y="240437"/>
                  <a:pt x="9606" y="480874"/>
                  <a:pt x="2208" y="568171"/>
                </a:cubicBezTo>
                <a:cubicBezTo>
                  <a:pt x="-5190" y="655468"/>
                  <a:pt x="8127" y="529700"/>
                  <a:pt x="11086" y="523782"/>
                </a:cubicBezTo>
                <a:cubicBezTo>
                  <a:pt x="14045" y="517864"/>
                  <a:pt x="17004" y="525262"/>
                  <a:pt x="19963" y="532660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799" name="TextovéPole 8"/>
          <p:cNvSpPr txBox="1">
            <a:spLocks noChangeArrowheads="1"/>
          </p:cNvSpPr>
          <p:nvPr/>
        </p:nvSpPr>
        <p:spPr bwMode="auto">
          <a:xfrm>
            <a:off x="381000" y="190500"/>
            <a:ext cx="9112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Správným kliknutím na magnetku stanov její polohu v daných bodech.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10056813" y="3468688"/>
            <a:ext cx="207962" cy="1190625"/>
            <a:chOff x="7790111" y="2384491"/>
            <a:chExt cx="208670" cy="1190404"/>
          </a:xfrm>
        </p:grpSpPr>
        <p:sp>
          <p:nvSpPr>
            <p:cNvPr id="10" name="Vývojový diagram: rozhodnutí 9"/>
            <p:cNvSpPr/>
            <p:nvPr/>
          </p:nvSpPr>
          <p:spPr>
            <a:xfrm rot="5400000">
              <a:off x="7342891" y="2919006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7790111" y="2384491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 rot="10800000">
            <a:off x="9105900" y="4945063"/>
            <a:ext cx="207963" cy="1190625"/>
            <a:chOff x="7790111" y="2384491"/>
            <a:chExt cx="208670" cy="1190404"/>
          </a:xfrm>
        </p:grpSpPr>
        <p:sp>
          <p:nvSpPr>
            <p:cNvPr id="15" name="Vývojový diagram: rozhodnutí 14"/>
            <p:cNvSpPr/>
            <p:nvPr/>
          </p:nvSpPr>
          <p:spPr>
            <a:xfrm rot="5400000">
              <a:off x="7342892" y="2938053"/>
              <a:ext cx="1103107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7790111" y="2403537"/>
              <a:ext cx="208670" cy="63964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 rot="5400000">
            <a:off x="9460707" y="1423194"/>
            <a:ext cx="209550" cy="1189037"/>
            <a:chOff x="7790111" y="2384491"/>
            <a:chExt cx="208670" cy="1190404"/>
          </a:xfrm>
        </p:grpSpPr>
        <p:sp>
          <p:nvSpPr>
            <p:cNvPr id="18" name="Vývojový diagram: rozhodnutí 17"/>
            <p:cNvSpPr/>
            <p:nvPr/>
          </p:nvSpPr>
          <p:spPr>
            <a:xfrm rot="5400000">
              <a:off x="7342951" y="2899993"/>
              <a:ext cx="1102992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7790111" y="2365419"/>
              <a:ext cx="208670" cy="638909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3" name="Ovál 12"/>
          <p:cNvSpPr/>
          <p:nvPr/>
        </p:nvSpPr>
        <p:spPr>
          <a:xfrm>
            <a:off x="2378075" y="2609850"/>
            <a:ext cx="663575" cy="647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3.7037E-7 L -0.53815 -0.514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" y="-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18" name="Skupina 3"/>
          <p:cNvGrpSpPr>
            <a:grpSpLocks/>
          </p:cNvGrpSpPr>
          <p:nvPr/>
        </p:nvGrpSpPr>
        <p:grpSpPr bwMode="auto">
          <a:xfrm>
            <a:off x="687388" y="1411288"/>
            <a:ext cx="4044950" cy="5024437"/>
            <a:chOff x="3723722" y="736848"/>
            <a:chExt cx="4044239" cy="5024760"/>
          </a:xfrm>
        </p:grpSpPr>
        <p:pic>
          <p:nvPicPr>
            <p:cNvPr id="34834" name="Picture 2" descr="Magnetic Field Due To Current Loop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23722" y="736848"/>
              <a:ext cx="4044239" cy="5024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4835" name="Picture 10" descr="Planet Earth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69774" y="2490819"/>
              <a:ext cx="1556902" cy="15307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6782296" y="852742"/>
              <a:ext cx="461882" cy="64774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" name="Obdélník 4"/>
          <p:cNvSpPr/>
          <p:nvPr/>
        </p:nvSpPr>
        <p:spPr>
          <a:xfrm>
            <a:off x="1403350" y="4119563"/>
            <a:ext cx="415925" cy="576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0288" y="3622675"/>
            <a:ext cx="903287" cy="496888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1774825" y="3589338"/>
            <a:ext cx="44450" cy="682625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 rot="21094259">
            <a:off x="1204913" y="3578225"/>
            <a:ext cx="82550" cy="593725"/>
          </a:xfrm>
          <a:custGeom>
            <a:avLst/>
            <a:gdLst>
              <a:gd name="connsiteX0" fmla="*/ 55474 w 55474"/>
              <a:gd name="connsiteY0" fmla="*/ 0 h 598910"/>
              <a:gd name="connsiteX1" fmla="*/ 2208 w 55474"/>
              <a:gd name="connsiteY1" fmla="*/ 568171 h 598910"/>
              <a:gd name="connsiteX2" fmla="*/ 11086 w 55474"/>
              <a:gd name="connsiteY2" fmla="*/ 523782 h 598910"/>
              <a:gd name="connsiteX3" fmla="*/ 19963 w 55474"/>
              <a:gd name="connsiteY3" fmla="*/ 532660 h 598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74" h="598910">
                <a:moveTo>
                  <a:pt x="55474" y="0"/>
                </a:moveTo>
                <a:cubicBezTo>
                  <a:pt x="32540" y="240437"/>
                  <a:pt x="9606" y="480874"/>
                  <a:pt x="2208" y="568171"/>
                </a:cubicBezTo>
                <a:cubicBezTo>
                  <a:pt x="-5190" y="655468"/>
                  <a:pt x="8127" y="529700"/>
                  <a:pt x="11086" y="523782"/>
                </a:cubicBezTo>
                <a:cubicBezTo>
                  <a:pt x="14045" y="517864"/>
                  <a:pt x="17004" y="525262"/>
                  <a:pt x="19963" y="532660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823" name="TextovéPole 8"/>
          <p:cNvSpPr txBox="1">
            <a:spLocks noChangeArrowheads="1"/>
          </p:cNvSpPr>
          <p:nvPr/>
        </p:nvSpPr>
        <p:spPr bwMode="auto">
          <a:xfrm>
            <a:off x="381000" y="190500"/>
            <a:ext cx="9112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Správným kliknutím na magnetku stanov její polohu v daných bodech.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10056813" y="3468688"/>
            <a:ext cx="207962" cy="1190625"/>
            <a:chOff x="7790111" y="2384491"/>
            <a:chExt cx="208670" cy="1190404"/>
          </a:xfrm>
        </p:grpSpPr>
        <p:sp>
          <p:nvSpPr>
            <p:cNvPr id="10" name="Vývojový diagram: rozhodnutí 9"/>
            <p:cNvSpPr/>
            <p:nvPr/>
          </p:nvSpPr>
          <p:spPr>
            <a:xfrm rot="5400000">
              <a:off x="7342891" y="2919006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7790111" y="2384491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4825" name="Skupina 13"/>
          <p:cNvGrpSpPr>
            <a:grpSpLocks/>
          </p:cNvGrpSpPr>
          <p:nvPr/>
        </p:nvGrpSpPr>
        <p:grpSpPr bwMode="auto">
          <a:xfrm rot="10800000">
            <a:off x="2589213" y="1851025"/>
            <a:ext cx="207962" cy="1190625"/>
            <a:chOff x="7790111" y="2384491"/>
            <a:chExt cx="208670" cy="1190404"/>
          </a:xfrm>
        </p:grpSpPr>
        <p:sp>
          <p:nvSpPr>
            <p:cNvPr id="15" name="Vývojový diagram: rozhodnutí 14"/>
            <p:cNvSpPr/>
            <p:nvPr/>
          </p:nvSpPr>
          <p:spPr>
            <a:xfrm rot="5400000">
              <a:off x="7362007" y="2938052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7809226" y="2403537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 rot="5400000">
            <a:off x="9460707" y="1423194"/>
            <a:ext cx="209550" cy="1189037"/>
            <a:chOff x="7790111" y="2384491"/>
            <a:chExt cx="208670" cy="1190404"/>
          </a:xfrm>
        </p:grpSpPr>
        <p:sp>
          <p:nvSpPr>
            <p:cNvPr id="18" name="Vývojový diagram: rozhodnutí 17"/>
            <p:cNvSpPr/>
            <p:nvPr/>
          </p:nvSpPr>
          <p:spPr>
            <a:xfrm rot="5400000">
              <a:off x="7342951" y="2899993"/>
              <a:ext cx="1102992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7790111" y="2365419"/>
              <a:ext cx="208670" cy="638909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1" name="Ovál 20"/>
          <p:cNvSpPr/>
          <p:nvPr/>
        </p:nvSpPr>
        <p:spPr>
          <a:xfrm>
            <a:off x="3790950" y="3575050"/>
            <a:ext cx="663575" cy="647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-0.45455 -0.0303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" y="-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Skupina 3"/>
          <p:cNvGrpSpPr>
            <a:grpSpLocks/>
          </p:cNvGrpSpPr>
          <p:nvPr/>
        </p:nvGrpSpPr>
        <p:grpSpPr bwMode="auto">
          <a:xfrm>
            <a:off x="687388" y="1411288"/>
            <a:ext cx="4044950" cy="5024437"/>
            <a:chOff x="3723722" y="736848"/>
            <a:chExt cx="4044239" cy="5024760"/>
          </a:xfrm>
        </p:grpSpPr>
        <p:pic>
          <p:nvPicPr>
            <p:cNvPr id="35861" name="Picture 2" descr="Magnetic Field Due To Current Loop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23722" y="736848"/>
              <a:ext cx="4044239" cy="50247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5862" name="Picture 10" descr="Planet Earth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69774" y="2490819"/>
              <a:ext cx="1556902" cy="15307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>
              <a:off x="6782296" y="852742"/>
              <a:ext cx="461882" cy="64774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" name="Obdélník 4"/>
          <p:cNvSpPr/>
          <p:nvPr/>
        </p:nvSpPr>
        <p:spPr>
          <a:xfrm>
            <a:off x="1403350" y="4119563"/>
            <a:ext cx="415925" cy="576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0288" y="3622675"/>
            <a:ext cx="903287" cy="496888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1774825" y="3589338"/>
            <a:ext cx="44450" cy="682625"/>
          </a:xfrm>
          <a:prstGeom prst="lef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 rot="21094259">
            <a:off x="1204913" y="3578225"/>
            <a:ext cx="82550" cy="593725"/>
          </a:xfrm>
          <a:custGeom>
            <a:avLst/>
            <a:gdLst>
              <a:gd name="connsiteX0" fmla="*/ 55474 w 55474"/>
              <a:gd name="connsiteY0" fmla="*/ 0 h 598910"/>
              <a:gd name="connsiteX1" fmla="*/ 2208 w 55474"/>
              <a:gd name="connsiteY1" fmla="*/ 568171 h 598910"/>
              <a:gd name="connsiteX2" fmla="*/ 11086 w 55474"/>
              <a:gd name="connsiteY2" fmla="*/ 523782 h 598910"/>
              <a:gd name="connsiteX3" fmla="*/ 19963 w 55474"/>
              <a:gd name="connsiteY3" fmla="*/ 532660 h 598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74" h="598910">
                <a:moveTo>
                  <a:pt x="55474" y="0"/>
                </a:moveTo>
                <a:cubicBezTo>
                  <a:pt x="32540" y="240437"/>
                  <a:pt x="9606" y="480874"/>
                  <a:pt x="2208" y="568171"/>
                </a:cubicBezTo>
                <a:cubicBezTo>
                  <a:pt x="-5190" y="655468"/>
                  <a:pt x="8127" y="529700"/>
                  <a:pt x="11086" y="523782"/>
                </a:cubicBezTo>
                <a:cubicBezTo>
                  <a:pt x="14045" y="517864"/>
                  <a:pt x="17004" y="525262"/>
                  <a:pt x="19963" y="532660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847" name="TextovéPole 8"/>
          <p:cNvSpPr txBox="1">
            <a:spLocks noChangeArrowheads="1"/>
          </p:cNvSpPr>
          <p:nvPr/>
        </p:nvSpPr>
        <p:spPr bwMode="auto">
          <a:xfrm>
            <a:off x="381000" y="190500"/>
            <a:ext cx="9112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Správným kliknutím na magnetku stanov její polohu v daných bodech.</a:t>
            </a:r>
          </a:p>
        </p:txBody>
      </p:sp>
      <p:grpSp>
        <p:nvGrpSpPr>
          <p:cNvPr id="35848" name="Skupina 11"/>
          <p:cNvGrpSpPr>
            <a:grpSpLocks/>
          </p:cNvGrpSpPr>
          <p:nvPr/>
        </p:nvGrpSpPr>
        <p:grpSpPr bwMode="auto">
          <a:xfrm rot="-307021">
            <a:off x="4579938" y="3275013"/>
            <a:ext cx="207962" cy="1190625"/>
            <a:chOff x="7790111" y="2384491"/>
            <a:chExt cx="208670" cy="1190404"/>
          </a:xfrm>
        </p:grpSpPr>
        <p:sp>
          <p:nvSpPr>
            <p:cNvPr id="10" name="Vývojový diagram: rozhodnutí 9"/>
            <p:cNvSpPr/>
            <p:nvPr/>
          </p:nvSpPr>
          <p:spPr>
            <a:xfrm rot="5400000">
              <a:off x="7333634" y="2907200"/>
              <a:ext cx="1103107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7782863" y="2366807"/>
              <a:ext cx="208671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5849" name="Skupina 13"/>
          <p:cNvGrpSpPr>
            <a:grpSpLocks/>
          </p:cNvGrpSpPr>
          <p:nvPr/>
        </p:nvGrpSpPr>
        <p:grpSpPr bwMode="auto">
          <a:xfrm rot="10800000">
            <a:off x="2589213" y="1851025"/>
            <a:ext cx="207962" cy="1190625"/>
            <a:chOff x="7790111" y="2384491"/>
            <a:chExt cx="208670" cy="1190404"/>
          </a:xfrm>
        </p:grpSpPr>
        <p:sp>
          <p:nvSpPr>
            <p:cNvPr id="15" name="Vývojový diagram: rozhodnutí 14"/>
            <p:cNvSpPr/>
            <p:nvPr/>
          </p:nvSpPr>
          <p:spPr>
            <a:xfrm rot="5400000">
              <a:off x="7362007" y="2938052"/>
              <a:ext cx="1103108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7809226" y="2403537"/>
              <a:ext cx="208670" cy="639643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 rot="5400000">
            <a:off x="9460707" y="1423194"/>
            <a:ext cx="209550" cy="1189037"/>
            <a:chOff x="7790111" y="2384491"/>
            <a:chExt cx="208670" cy="1190404"/>
          </a:xfrm>
        </p:grpSpPr>
        <p:sp>
          <p:nvSpPr>
            <p:cNvPr id="18" name="Vývojový diagram: rozhodnutí 17"/>
            <p:cNvSpPr/>
            <p:nvPr/>
          </p:nvSpPr>
          <p:spPr>
            <a:xfrm rot="5400000">
              <a:off x="7342951" y="2899993"/>
              <a:ext cx="1102992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7790111" y="2365419"/>
              <a:ext cx="208670" cy="638909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2" name="Ovál 21"/>
          <p:cNvSpPr/>
          <p:nvPr/>
        </p:nvSpPr>
        <p:spPr>
          <a:xfrm>
            <a:off x="2316163" y="4119563"/>
            <a:ext cx="661987" cy="647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>
                <a:solidFill>
                  <a:schemeClr val="tx1"/>
                </a:solidFill>
              </a:rPr>
              <a:t>C</a:t>
            </a:r>
          </a:p>
        </p:txBody>
      </p:sp>
      <p:grpSp>
        <p:nvGrpSpPr>
          <p:cNvPr id="23" name="Skupina 22"/>
          <p:cNvGrpSpPr>
            <a:grpSpLocks/>
          </p:cNvGrpSpPr>
          <p:nvPr/>
        </p:nvGrpSpPr>
        <p:grpSpPr bwMode="auto">
          <a:xfrm rot="10800000">
            <a:off x="9461500" y="2833688"/>
            <a:ext cx="207963" cy="1190625"/>
            <a:chOff x="7790111" y="2384491"/>
            <a:chExt cx="208670" cy="1190404"/>
          </a:xfrm>
        </p:grpSpPr>
        <p:sp>
          <p:nvSpPr>
            <p:cNvPr id="24" name="Vývojový diagram: rozhodnutí 23"/>
            <p:cNvSpPr/>
            <p:nvPr/>
          </p:nvSpPr>
          <p:spPr>
            <a:xfrm rot="5400000">
              <a:off x="7342892" y="2938053"/>
              <a:ext cx="1103107" cy="208670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Rovnoramenný trojúhelník 24"/>
            <p:cNvSpPr/>
            <p:nvPr/>
          </p:nvSpPr>
          <p:spPr>
            <a:xfrm>
              <a:off x="7790111" y="2403537"/>
              <a:ext cx="208670" cy="639644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0 L -0.56732 0.29421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" y="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35975" y="769938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7" name="TextovéPole 2"/>
          <p:cNvSpPr txBox="1">
            <a:spLocks noChangeArrowheads="1"/>
          </p:cNvSpPr>
          <p:nvPr/>
        </p:nvSpPr>
        <p:spPr bwMode="auto">
          <a:xfrm>
            <a:off x="484188" y="292100"/>
            <a:ext cx="34480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Zvol vhodné měřidlo pro:</a:t>
            </a:r>
          </a:p>
          <a:p>
            <a:endParaRPr lang="cs-CZ" altLang="cs-CZ" sz="2400"/>
          </a:p>
          <a:p>
            <a:r>
              <a:rPr lang="cs-CZ" altLang="cs-CZ" sz="2400"/>
              <a:t>změření rozměrů učebnice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9331325" y="3054350"/>
            <a:ext cx="2117725" cy="1417638"/>
            <a:chOff x="1037877" y="3429000"/>
            <a:chExt cx="4844516" cy="3109387"/>
          </a:xfrm>
        </p:grpSpPr>
        <p:pic>
          <p:nvPicPr>
            <p:cNvPr id="36873" name="Obrázek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10620165">
              <a:off x="1518566" y="3726870"/>
              <a:ext cx="3761030" cy="23067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vál 5"/>
            <p:cNvSpPr/>
            <p:nvPr/>
          </p:nvSpPr>
          <p:spPr>
            <a:xfrm>
              <a:off x="1037877" y="3429000"/>
              <a:ext cx="3373731" cy="3109387"/>
            </a:xfrm>
            <a:prstGeom prst="ellipse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6875" name="TextovéPole 13"/>
            <p:cNvSpPr txBox="1">
              <a:spLocks noChangeArrowheads="1"/>
            </p:cNvSpPr>
            <p:nvPr/>
          </p:nvSpPr>
          <p:spPr bwMode="auto">
            <a:xfrm>
              <a:off x="2319047" y="3943099"/>
              <a:ext cx="80983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50 m</a:t>
              </a:r>
            </a:p>
          </p:txBody>
        </p:sp>
        <p:sp>
          <p:nvSpPr>
            <p:cNvPr id="8" name="Rámeček 7"/>
            <p:cNvSpPr/>
            <p:nvPr/>
          </p:nvSpPr>
          <p:spPr>
            <a:xfrm>
              <a:off x="5156079" y="3630953"/>
              <a:ext cx="395842" cy="383015"/>
            </a:xfrm>
            <a:prstGeom prst="fram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" name="Rovnoramenný trojúhelník 8"/>
            <p:cNvSpPr/>
            <p:nvPr/>
          </p:nvSpPr>
          <p:spPr>
            <a:xfrm rot="5400000">
              <a:off x="5546094" y="3646330"/>
              <a:ext cx="320340" cy="352261"/>
            </a:xfrm>
            <a:prstGeom prst="triangl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Šipka: zahnutá doleva 9"/>
            <p:cNvSpPr/>
            <p:nvPr/>
          </p:nvSpPr>
          <p:spPr>
            <a:xfrm rot="8539999">
              <a:off x="1517244" y="4672059"/>
              <a:ext cx="729947" cy="1807134"/>
            </a:xfrm>
            <a:prstGeom prst="curvedLef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6879" name="Skupina 18"/>
            <p:cNvGrpSpPr>
              <a:grpSpLocks/>
            </p:cNvGrpSpPr>
            <p:nvPr/>
          </p:nvGrpSpPr>
          <p:grpSpPr bwMode="auto">
            <a:xfrm>
              <a:off x="2348642" y="4880252"/>
              <a:ext cx="530087" cy="1503499"/>
              <a:chOff x="772833" y="4729118"/>
              <a:chExt cx="530087" cy="1503499"/>
            </a:xfrm>
          </p:grpSpPr>
          <p:sp>
            <p:nvSpPr>
              <p:cNvPr id="12" name="Kosoúhelník 11"/>
              <p:cNvSpPr/>
              <p:nvPr/>
            </p:nvSpPr>
            <p:spPr>
              <a:xfrm>
                <a:off x="773066" y="4729842"/>
                <a:ext cx="530211" cy="1504205"/>
              </a:xfrm>
              <a:prstGeom prst="parallelogram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929223" y="4837781"/>
                <a:ext cx="290526" cy="292484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831172" y="5798801"/>
                <a:ext cx="305053" cy="351679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pic>
        <p:nvPicPr>
          <p:cNvPr id="15" name="Obrázek 14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383713" y="4840288"/>
            <a:ext cx="2065337" cy="179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1092010">
            <a:off x="6694488" y="5254625"/>
            <a:ext cx="2789237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65925" y="3146425"/>
            <a:ext cx="18097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2" name="Picture 2" descr="Book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310357">
            <a:off x="1801813" y="1619250"/>
            <a:ext cx="27432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4.44444E-6 L -0.39713 -0.193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" y="-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35975" y="769938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1" name="TextovéPole 2"/>
          <p:cNvSpPr txBox="1">
            <a:spLocks noChangeArrowheads="1"/>
          </p:cNvSpPr>
          <p:nvPr/>
        </p:nvSpPr>
        <p:spPr bwMode="auto">
          <a:xfrm>
            <a:off x="484188" y="292100"/>
            <a:ext cx="34480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Zvol vhodné měřidlo pro:</a:t>
            </a:r>
          </a:p>
          <a:p>
            <a:endParaRPr lang="cs-CZ" altLang="cs-CZ" sz="2400"/>
          </a:p>
          <a:p>
            <a:r>
              <a:rPr lang="cs-CZ" altLang="cs-CZ" sz="2400"/>
              <a:t>změření délky hřiště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9331325" y="3054350"/>
            <a:ext cx="2117725" cy="1417638"/>
            <a:chOff x="1037877" y="3429000"/>
            <a:chExt cx="4844516" cy="3109387"/>
          </a:xfrm>
        </p:grpSpPr>
        <p:pic>
          <p:nvPicPr>
            <p:cNvPr id="37896" name="Obrázek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10620165">
              <a:off x="1518566" y="3726870"/>
              <a:ext cx="3761030" cy="23067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vál 5"/>
            <p:cNvSpPr/>
            <p:nvPr/>
          </p:nvSpPr>
          <p:spPr>
            <a:xfrm>
              <a:off x="1037877" y="3429000"/>
              <a:ext cx="3373731" cy="3109387"/>
            </a:xfrm>
            <a:prstGeom prst="ellipse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898" name="TextovéPole 13"/>
            <p:cNvSpPr txBox="1">
              <a:spLocks noChangeArrowheads="1"/>
            </p:cNvSpPr>
            <p:nvPr/>
          </p:nvSpPr>
          <p:spPr bwMode="auto">
            <a:xfrm>
              <a:off x="2319047" y="3943099"/>
              <a:ext cx="80983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50 m</a:t>
              </a:r>
            </a:p>
          </p:txBody>
        </p:sp>
        <p:sp>
          <p:nvSpPr>
            <p:cNvPr id="8" name="Rámeček 7"/>
            <p:cNvSpPr/>
            <p:nvPr/>
          </p:nvSpPr>
          <p:spPr>
            <a:xfrm>
              <a:off x="5156079" y="3630953"/>
              <a:ext cx="395842" cy="383015"/>
            </a:xfrm>
            <a:prstGeom prst="fram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" name="Rovnoramenný trojúhelník 8"/>
            <p:cNvSpPr/>
            <p:nvPr/>
          </p:nvSpPr>
          <p:spPr>
            <a:xfrm rot="5400000">
              <a:off x="5546094" y="3646330"/>
              <a:ext cx="320340" cy="352261"/>
            </a:xfrm>
            <a:prstGeom prst="triangl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Šipka: zahnutá doleva 9"/>
            <p:cNvSpPr/>
            <p:nvPr/>
          </p:nvSpPr>
          <p:spPr>
            <a:xfrm rot="8539999">
              <a:off x="1517244" y="4672059"/>
              <a:ext cx="729947" cy="1807134"/>
            </a:xfrm>
            <a:prstGeom prst="curvedLeftArrow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7902" name="Skupina 18"/>
            <p:cNvGrpSpPr>
              <a:grpSpLocks/>
            </p:cNvGrpSpPr>
            <p:nvPr/>
          </p:nvGrpSpPr>
          <p:grpSpPr bwMode="auto">
            <a:xfrm>
              <a:off x="2348642" y="4880252"/>
              <a:ext cx="530087" cy="1503499"/>
              <a:chOff x="772833" y="4729118"/>
              <a:chExt cx="530087" cy="1503499"/>
            </a:xfrm>
          </p:grpSpPr>
          <p:sp>
            <p:nvSpPr>
              <p:cNvPr id="12" name="Kosoúhelník 11"/>
              <p:cNvSpPr/>
              <p:nvPr/>
            </p:nvSpPr>
            <p:spPr>
              <a:xfrm>
                <a:off x="773066" y="4729842"/>
                <a:ext cx="530211" cy="1504205"/>
              </a:xfrm>
              <a:prstGeom prst="parallelogram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13" name="Ovál 12"/>
              <p:cNvSpPr/>
              <p:nvPr/>
            </p:nvSpPr>
            <p:spPr>
              <a:xfrm>
                <a:off x="929223" y="4837781"/>
                <a:ext cx="290526" cy="292484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831172" y="5798801"/>
                <a:ext cx="305053" cy="351679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pic>
        <p:nvPicPr>
          <p:cNvPr id="15" name="Obrázek 14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383713" y="4840288"/>
            <a:ext cx="2065337" cy="179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65925" y="3146425"/>
            <a:ext cx="18097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5" name="Picture 2" descr="Soccer Field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757102">
            <a:off x="974725" y="2149475"/>
            <a:ext cx="2746375" cy="381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11111E-6 L -0.50416 0.2835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35975" y="769938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5" name="TextovéPole 2"/>
          <p:cNvSpPr txBox="1">
            <a:spLocks noChangeArrowheads="1"/>
          </p:cNvSpPr>
          <p:nvPr/>
        </p:nvSpPr>
        <p:spPr bwMode="auto">
          <a:xfrm>
            <a:off x="484188" y="292100"/>
            <a:ext cx="34480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Zvol vhodné měřidlo pro:</a:t>
            </a:r>
          </a:p>
          <a:p>
            <a:endParaRPr lang="cs-CZ" altLang="cs-CZ" sz="2400"/>
          </a:p>
          <a:p>
            <a:r>
              <a:rPr lang="cs-CZ" altLang="cs-CZ" sz="2400"/>
              <a:t>změření desky stolu</a:t>
            </a:r>
          </a:p>
        </p:txBody>
      </p:sp>
      <p:pic>
        <p:nvPicPr>
          <p:cNvPr id="15" name="Obrázek 14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83713" y="4840288"/>
            <a:ext cx="2065337" cy="179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65925" y="3146425"/>
            <a:ext cx="18097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2" descr="Student Desk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7713" y="2159000"/>
            <a:ext cx="3635375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1.48148E-6 L -0.58567 0.5733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" y="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ovéPole 2"/>
          <p:cNvSpPr txBox="1">
            <a:spLocks noChangeArrowheads="1"/>
          </p:cNvSpPr>
          <p:nvPr/>
        </p:nvSpPr>
        <p:spPr bwMode="auto">
          <a:xfrm>
            <a:off x="484188" y="292100"/>
            <a:ext cx="34480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Zvol vhodné měřidlo pro:</a:t>
            </a:r>
          </a:p>
          <a:p>
            <a:endParaRPr lang="cs-CZ" altLang="cs-CZ" sz="2400"/>
          </a:p>
          <a:p>
            <a:r>
              <a:rPr lang="cs-CZ" altLang="cs-CZ" sz="2400"/>
              <a:t>změření látky na šaty</a:t>
            </a:r>
          </a:p>
        </p:txBody>
      </p:sp>
      <p:pic>
        <p:nvPicPr>
          <p:cNvPr id="17" name="Obrázek 16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65925" y="3146425"/>
            <a:ext cx="18097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1638" y="1803400"/>
            <a:ext cx="316230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383713" y="4913313"/>
            <a:ext cx="2065337" cy="179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2.22222E-6 L -0.46576 -0.0525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" y="-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ovéPole 2"/>
          <p:cNvSpPr txBox="1">
            <a:spLocks noChangeArrowheads="1"/>
          </p:cNvSpPr>
          <p:nvPr/>
        </p:nvSpPr>
        <p:spPr bwMode="auto">
          <a:xfrm>
            <a:off x="484188" y="292100"/>
            <a:ext cx="49561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Zvol vhodné měřidlo pro:</a:t>
            </a:r>
          </a:p>
          <a:p>
            <a:endParaRPr lang="cs-CZ" altLang="cs-CZ" sz="2400"/>
          </a:p>
          <a:p>
            <a:r>
              <a:rPr lang="cs-CZ" altLang="cs-CZ" sz="2400"/>
              <a:t>změření prken v nákupním středisku</a:t>
            </a:r>
          </a:p>
        </p:txBody>
      </p:sp>
      <p:pic>
        <p:nvPicPr>
          <p:cNvPr id="4096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5038" y="1622425"/>
            <a:ext cx="4762500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Obsah obrázku objekt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65925" y="3173413"/>
            <a:ext cx="18097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11111E-6 L -0.32539 0.276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" y="1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ovéPole 1"/>
          <p:cNvSpPr txBox="1">
            <a:spLocks noChangeArrowheads="1"/>
          </p:cNvSpPr>
          <p:nvPr/>
        </p:nvSpPr>
        <p:spPr bwMode="auto">
          <a:xfrm>
            <a:off x="523875" y="1693863"/>
            <a:ext cx="3373438" cy="6370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100 cm = ? dm    10 dm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240 cm = ? m       2,4 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10 dm = ? m           1 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120 mm = ? dm    12 dm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70 mm = ?  cm        7 cm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80 dm = ? m          8 m           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</p:txBody>
      </p:sp>
      <p:sp>
        <p:nvSpPr>
          <p:cNvPr id="41987" name="TextovéPole 2"/>
          <p:cNvSpPr txBox="1">
            <a:spLocks noChangeArrowheads="1"/>
          </p:cNvSpPr>
          <p:nvPr/>
        </p:nvSpPr>
        <p:spPr bwMode="auto">
          <a:xfrm>
            <a:off x="374650" y="568325"/>
            <a:ext cx="11668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Napiš si na papír výsledky vypočítaných příkladů a zkontroluj je kliknutím na černé obdélníky.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622550" y="1708150"/>
            <a:ext cx="207010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22550" y="3198813"/>
            <a:ext cx="2070100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22550" y="3908425"/>
            <a:ext cx="207010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2550" y="4702175"/>
            <a:ext cx="207010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22550" y="5407025"/>
            <a:ext cx="2070100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22550" y="2419350"/>
            <a:ext cx="207010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41994" name="TextovéPole 9"/>
          <p:cNvSpPr txBox="1">
            <a:spLocks noChangeArrowheads="1"/>
          </p:cNvSpPr>
          <p:nvPr/>
        </p:nvSpPr>
        <p:spPr bwMode="auto">
          <a:xfrm>
            <a:off x="5635625" y="1708150"/>
            <a:ext cx="3248025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320 cm = ? dm    32 dm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450 mm = ? dm   4,5 dm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90 cm = ? m          0,9 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390 mm = ? m     0,39 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720013" y="1708150"/>
            <a:ext cx="1978025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720013" y="2405063"/>
            <a:ext cx="1978025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720013" y="3165475"/>
            <a:ext cx="1978025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720013" y="3908425"/>
            <a:ext cx="1978025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pic>
        <p:nvPicPr>
          <p:cNvPr id="16" name="Obrázek 15" descr="Obsah obrázku kreslení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5263" y="4613275"/>
            <a:ext cx="3003550" cy="154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000" name="TextovéPole 16"/>
          <p:cNvSpPr txBox="1">
            <a:spLocks noChangeArrowheads="1"/>
          </p:cNvSpPr>
          <p:nvPr/>
        </p:nvSpPr>
        <p:spPr bwMode="auto">
          <a:xfrm rot="3222131">
            <a:off x="7765256" y="5491957"/>
            <a:ext cx="561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b="1">
                <a:solidFill>
                  <a:schemeClr val="bg1"/>
                </a:solidFill>
              </a:rPr>
              <a:t>OK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ovéPole 1"/>
          <p:cNvSpPr txBox="1">
            <a:spLocks noChangeArrowheads="1"/>
          </p:cNvSpPr>
          <p:nvPr/>
        </p:nvSpPr>
        <p:spPr bwMode="auto">
          <a:xfrm>
            <a:off x="374650" y="568325"/>
            <a:ext cx="11668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Napiš si na papír výsledky vypočítaných příkladů a zkontroluj je kliknutím na černé obdélníky.</a:t>
            </a:r>
          </a:p>
        </p:txBody>
      </p:sp>
      <p:sp>
        <p:nvSpPr>
          <p:cNvPr id="43011" name="TextovéPole 2"/>
          <p:cNvSpPr txBox="1">
            <a:spLocks noChangeArrowheads="1"/>
          </p:cNvSpPr>
          <p:nvPr/>
        </p:nvSpPr>
        <p:spPr bwMode="auto">
          <a:xfrm>
            <a:off x="676275" y="1365250"/>
            <a:ext cx="10206038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5,3 km = ? m    5 300 m                       0,35 km = ? m    350 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1 km = ? dm      10 000 dm                  1 m 30 cm = ? cm   130 cm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 m = ? cm        500 cm                          3,2 cm = ? mm   32 mm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35 dm = ? mm  3 500 mm                    1m 3 dm 4 cm 5 mm =  1 345 mm                  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2 m 3 dm = ? dm 23  dm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10 dm 5 cm = ?  cm   105 cm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12 cm 5 mm = ? mm  125 mm 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</p:txBody>
      </p:sp>
      <p:sp>
        <p:nvSpPr>
          <p:cNvPr id="4" name="Obdélník 3"/>
          <p:cNvSpPr/>
          <p:nvPr/>
        </p:nvSpPr>
        <p:spPr>
          <a:xfrm>
            <a:off x="2557463" y="1365250"/>
            <a:ext cx="16827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57463" y="2082800"/>
            <a:ext cx="16827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57463" y="2789238"/>
            <a:ext cx="168275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57463" y="3495675"/>
            <a:ext cx="16827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82900" y="4281488"/>
            <a:ext cx="168275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27388" y="4987925"/>
            <a:ext cx="16827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79775" y="5762625"/>
            <a:ext cx="1682750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110413" y="1365250"/>
            <a:ext cx="16827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400925" y="2082800"/>
            <a:ext cx="16827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294563" y="2803525"/>
            <a:ext cx="1684337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129588" y="3543300"/>
            <a:ext cx="1684337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výsledek</a:t>
            </a:r>
          </a:p>
        </p:txBody>
      </p:sp>
      <p:pic>
        <p:nvPicPr>
          <p:cNvPr id="15" name="Obrázek 14" descr="Obsah obrázku kreslení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5263" y="4613275"/>
            <a:ext cx="3003550" cy="154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24" name="TextovéPole 15"/>
          <p:cNvSpPr txBox="1">
            <a:spLocks noChangeArrowheads="1"/>
          </p:cNvSpPr>
          <p:nvPr/>
        </p:nvSpPr>
        <p:spPr bwMode="auto">
          <a:xfrm rot="3222131">
            <a:off x="7765256" y="5491957"/>
            <a:ext cx="561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b="1">
                <a:solidFill>
                  <a:schemeClr val="bg1"/>
                </a:solidFill>
              </a:rPr>
              <a:t>OK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ovéPole 1"/>
          <p:cNvSpPr txBox="1">
            <a:spLocks noChangeArrowheads="1"/>
          </p:cNvSpPr>
          <p:nvPr/>
        </p:nvSpPr>
        <p:spPr bwMode="auto">
          <a:xfrm>
            <a:off x="209550" y="146050"/>
            <a:ext cx="11614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 notesu si překresli tabulku a doplň převody. Proveď kontrolu kliknutím na černý obdélník.</a:t>
            </a:r>
          </a:p>
          <a:p>
            <a:pPr eaLnBrk="1" hangingPunct="1"/>
            <a:endParaRPr lang="cs-CZ" altLang="cs-CZ" sz="2400"/>
          </a:p>
        </p:txBody>
      </p:sp>
      <p:graphicFrame>
        <p:nvGraphicFramePr>
          <p:cNvPr id="4" name="Tabulka 4"/>
          <p:cNvGraphicFramePr>
            <a:graphicFrameLocks noGrp="1"/>
          </p:cNvGraphicFramePr>
          <p:nvPr/>
        </p:nvGraphicFramePr>
        <p:xfrm>
          <a:off x="1108075" y="814388"/>
          <a:ext cx="8128000" cy="2224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37068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</a:tr>
              <a:tr h="37068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</a:tr>
              <a:tr h="37068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</a:tr>
              <a:tr h="37068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</a:tr>
              <a:tr h="37068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</a:tr>
              <a:tr h="37068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00" marB="4570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00" marB="45700"/>
                </a:tc>
              </a:tr>
            </a:tbl>
          </a:graphicData>
        </a:graphic>
      </p:graphicFrame>
      <p:sp>
        <p:nvSpPr>
          <p:cNvPr id="44079" name="TextovéPole 4"/>
          <p:cNvSpPr txBox="1">
            <a:spLocks noChangeArrowheads="1"/>
          </p:cNvSpPr>
          <p:nvPr/>
        </p:nvSpPr>
        <p:spPr bwMode="auto">
          <a:xfrm>
            <a:off x="1563688" y="814388"/>
            <a:ext cx="4730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km</a:t>
            </a:r>
          </a:p>
        </p:txBody>
      </p:sp>
      <p:sp>
        <p:nvSpPr>
          <p:cNvPr id="44080" name="TextovéPole 5"/>
          <p:cNvSpPr txBox="1">
            <a:spLocks noChangeArrowheads="1"/>
          </p:cNvSpPr>
          <p:nvPr/>
        </p:nvSpPr>
        <p:spPr bwMode="auto">
          <a:xfrm>
            <a:off x="3333750" y="792163"/>
            <a:ext cx="369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44081" name="TextovéPole 6"/>
          <p:cNvSpPr txBox="1">
            <a:spLocks noChangeArrowheads="1"/>
          </p:cNvSpPr>
          <p:nvPr/>
        </p:nvSpPr>
        <p:spPr bwMode="auto">
          <a:xfrm>
            <a:off x="4924425" y="814388"/>
            <a:ext cx="490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dm</a:t>
            </a:r>
          </a:p>
        </p:txBody>
      </p:sp>
      <p:sp>
        <p:nvSpPr>
          <p:cNvPr id="44082" name="TextovéPole 7"/>
          <p:cNvSpPr txBox="1">
            <a:spLocks noChangeArrowheads="1"/>
          </p:cNvSpPr>
          <p:nvPr/>
        </p:nvSpPr>
        <p:spPr bwMode="auto">
          <a:xfrm>
            <a:off x="6540500" y="814388"/>
            <a:ext cx="4667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cm</a:t>
            </a:r>
          </a:p>
        </p:txBody>
      </p:sp>
      <p:sp>
        <p:nvSpPr>
          <p:cNvPr id="44083" name="TextovéPole 8"/>
          <p:cNvSpPr txBox="1">
            <a:spLocks noChangeArrowheads="1"/>
          </p:cNvSpPr>
          <p:nvPr/>
        </p:nvSpPr>
        <p:spPr bwMode="auto">
          <a:xfrm>
            <a:off x="8131175" y="831850"/>
            <a:ext cx="554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mm</a:t>
            </a:r>
          </a:p>
        </p:txBody>
      </p:sp>
      <p:sp>
        <p:nvSpPr>
          <p:cNvPr id="44084" name="TextovéPole 9"/>
          <p:cNvSpPr txBox="1">
            <a:spLocks noChangeArrowheads="1"/>
          </p:cNvSpPr>
          <p:nvPr/>
        </p:nvSpPr>
        <p:spPr bwMode="auto">
          <a:xfrm>
            <a:off x="7927975" y="2665413"/>
            <a:ext cx="822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39 500</a:t>
            </a:r>
          </a:p>
        </p:txBody>
      </p:sp>
      <p:sp>
        <p:nvSpPr>
          <p:cNvPr id="44085" name="TextovéPole 10"/>
          <p:cNvSpPr txBox="1">
            <a:spLocks noChangeArrowheads="1"/>
          </p:cNvSpPr>
          <p:nvPr/>
        </p:nvSpPr>
        <p:spPr bwMode="auto">
          <a:xfrm>
            <a:off x="4814888" y="1925638"/>
            <a:ext cx="7096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123,7</a:t>
            </a:r>
          </a:p>
        </p:txBody>
      </p:sp>
      <p:sp>
        <p:nvSpPr>
          <p:cNvPr id="44086" name="TextovéPole 11"/>
          <p:cNvSpPr txBox="1">
            <a:spLocks noChangeArrowheads="1"/>
          </p:cNvSpPr>
          <p:nvPr/>
        </p:nvSpPr>
        <p:spPr bwMode="auto">
          <a:xfrm>
            <a:off x="3282950" y="154781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71</a:t>
            </a:r>
          </a:p>
        </p:txBody>
      </p:sp>
      <p:sp>
        <p:nvSpPr>
          <p:cNvPr id="44087" name="TextovéPole 12"/>
          <p:cNvSpPr txBox="1">
            <a:spLocks noChangeArrowheads="1"/>
          </p:cNvSpPr>
          <p:nvPr/>
        </p:nvSpPr>
        <p:spPr bwMode="auto">
          <a:xfrm>
            <a:off x="1649413" y="12017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44088" name="TextovéPole 13"/>
          <p:cNvSpPr txBox="1">
            <a:spLocks noChangeArrowheads="1"/>
          </p:cNvSpPr>
          <p:nvPr/>
        </p:nvSpPr>
        <p:spPr bwMode="auto">
          <a:xfrm>
            <a:off x="6197600" y="2295525"/>
            <a:ext cx="939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406 800</a:t>
            </a:r>
          </a:p>
        </p:txBody>
      </p:sp>
      <p:graphicFrame>
        <p:nvGraphicFramePr>
          <p:cNvPr id="15" name="Tabulka 4"/>
          <p:cNvGraphicFramePr>
            <a:graphicFrameLocks noGrp="1"/>
          </p:cNvGraphicFramePr>
          <p:nvPr/>
        </p:nvGraphicFramePr>
        <p:xfrm>
          <a:off x="1177925" y="3983038"/>
          <a:ext cx="8128000" cy="2225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/>
                <a:gridCol w="1625600"/>
                <a:gridCol w="1625600"/>
                <a:gridCol w="1625600"/>
                <a:gridCol w="1625600"/>
              </a:tblGrid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3" marB="45733"/>
                </a:tc>
              </a:tr>
            </a:tbl>
          </a:graphicData>
        </a:graphic>
      </p:graphicFrame>
      <p:sp>
        <p:nvSpPr>
          <p:cNvPr id="44133" name="TextovéPole 15"/>
          <p:cNvSpPr txBox="1">
            <a:spLocks noChangeArrowheads="1"/>
          </p:cNvSpPr>
          <p:nvPr/>
        </p:nvSpPr>
        <p:spPr bwMode="auto">
          <a:xfrm>
            <a:off x="1633538" y="3983038"/>
            <a:ext cx="473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km</a:t>
            </a:r>
          </a:p>
        </p:txBody>
      </p:sp>
      <p:sp>
        <p:nvSpPr>
          <p:cNvPr id="44134" name="TextovéPole 16"/>
          <p:cNvSpPr txBox="1">
            <a:spLocks noChangeArrowheads="1"/>
          </p:cNvSpPr>
          <p:nvPr/>
        </p:nvSpPr>
        <p:spPr bwMode="auto">
          <a:xfrm>
            <a:off x="3405188" y="3962400"/>
            <a:ext cx="368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44135" name="TextovéPole 17"/>
          <p:cNvSpPr txBox="1">
            <a:spLocks noChangeArrowheads="1"/>
          </p:cNvSpPr>
          <p:nvPr/>
        </p:nvSpPr>
        <p:spPr bwMode="auto">
          <a:xfrm>
            <a:off x="4994275" y="3983038"/>
            <a:ext cx="4905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dm</a:t>
            </a:r>
          </a:p>
        </p:txBody>
      </p:sp>
      <p:sp>
        <p:nvSpPr>
          <p:cNvPr id="44136" name="TextovéPole 18"/>
          <p:cNvSpPr txBox="1">
            <a:spLocks noChangeArrowheads="1"/>
          </p:cNvSpPr>
          <p:nvPr/>
        </p:nvSpPr>
        <p:spPr bwMode="auto">
          <a:xfrm>
            <a:off x="6610350" y="3983038"/>
            <a:ext cx="466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cm</a:t>
            </a:r>
          </a:p>
        </p:txBody>
      </p:sp>
      <p:sp>
        <p:nvSpPr>
          <p:cNvPr id="44137" name="TextovéPole 19"/>
          <p:cNvSpPr txBox="1">
            <a:spLocks noChangeArrowheads="1"/>
          </p:cNvSpPr>
          <p:nvPr/>
        </p:nvSpPr>
        <p:spPr bwMode="auto">
          <a:xfrm>
            <a:off x="8202613" y="4002088"/>
            <a:ext cx="552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solidFill>
                  <a:schemeClr val="bg1"/>
                </a:solidFill>
              </a:rPr>
              <a:t>mm</a:t>
            </a:r>
          </a:p>
        </p:txBody>
      </p:sp>
      <p:sp>
        <p:nvSpPr>
          <p:cNvPr id="44138" name="TextovéPole 20"/>
          <p:cNvSpPr txBox="1">
            <a:spLocks noChangeArrowheads="1"/>
          </p:cNvSpPr>
          <p:nvPr/>
        </p:nvSpPr>
        <p:spPr bwMode="auto">
          <a:xfrm>
            <a:off x="7997825" y="5834063"/>
            <a:ext cx="822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39 500</a:t>
            </a:r>
          </a:p>
        </p:txBody>
      </p:sp>
      <p:sp>
        <p:nvSpPr>
          <p:cNvPr id="44139" name="TextovéPole 21"/>
          <p:cNvSpPr txBox="1">
            <a:spLocks noChangeArrowheads="1"/>
          </p:cNvSpPr>
          <p:nvPr/>
        </p:nvSpPr>
        <p:spPr bwMode="auto">
          <a:xfrm>
            <a:off x="4884738" y="5095875"/>
            <a:ext cx="711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123,7</a:t>
            </a:r>
          </a:p>
        </p:txBody>
      </p:sp>
      <p:sp>
        <p:nvSpPr>
          <p:cNvPr id="44140" name="TextovéPole 22"/>
          <p:cNvSpPr txBox="1">
            <a:spLocks noChangeArrowheads="1"/>
          </p:cNvSpPr>
          <p:nvPr/>
        </p:nvSpPr>
        <p:spPr bwMode="auto">
          <a:xfrm>
            <a:off x="3352800" y="4718050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71</a:t>
            </a:r>
          </a:p>
        </p:txBody>
      </p:sp>
      <p:sp>
        <p:nvSpPr>
          <p:cNvPr id="44141" name="TextovéPole 23"/>
          <p:cNvSpPr txBox="1">
            <a:spLocks noChangeArrowheads="1"/>
          </p:cNvSpPr>
          <p:nvPr/>
        </p:nvSpPr>
        <p:spPr bwMode="auto">
          <a:xfrm>
            <a:off x="1719263" y="43703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44142" name="TextovéPole 24"/>
          <p:cNvSpPr txBox="1">
            <a:spLocks noChangeArrowheads="1"/>
          </p:cNvSpPr>
          <p:nvPr/>
        </p:nvSpPr>
        <p:spPr bwMode="auto">
          <a:xfrm>
            <a:off x="6267450" y="5465763"/>
            <a:ext cx="939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406 800</a:t>
            </a:r>
          </a:p>
        </p:txBody>
      </p:sp>
      <p:sp>
        <p:nvSpPr>
          <p:cNvPr id="44143" name="TextovéPole 25"/>
          <p:cNvSpPr txBox="1">
            <a:spLocks noChangeArrowheads="1"/>
          </p:cNvSpPr>
          <p:nvPr/>
        </p:nvSpPr>
        <p:spPr bwMode="auto">
          <a:xfrm>
            <a:off x="7985125" y="5075238"/>
            <a:ext cx="876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12  370</a:t>
            </a:r>
          </a:p>
        </p:txBody>
      </p:sp>
      <p:sp>
        <p:nvSpPr>
          <p:cNvPr id="44144" name="TextovéPole 26"/>
          <p:cNvSpPr txBox="1">
            <a:spLocks noChangeArrowheads="1"/>
          </p:cNvSpPr>
          <p:nvPr/>
        </p:nvSpPr>
        <p:spPr bwMode="auto">
          <a:xfrm>
            <a:off x="7997825" y="4389438"/>
            <a:ext cx="11096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4 000 000</a:t>
            </a:r>
          </a:p>
        </p:txBody>
      </p:sp>
      <p:sp>
        <p:nvSpPr>
          <p:cNvPr id="44145" name="TextovéPole 27"/>
          <p:cNvSpPr txBox="1">
            <a:spLocks noChangeArrowheads="1"/>
          </p:cNvSpPr>
          <p:nvPr/>
        </p:nvSpPr>
        <p:spPr bwMode="auto">
          <a:xfrm>
            <a:off x="6421438" y="4368800"/>
            <a:ext cx="939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400 000</a:t>
            </a:r>
          </a:p>
        </p:txBody>
      </p:sp>
      <p:sp>
        <p:nvSpPr>
          <p:cNvPr id="44146" name="TextovéPole 28"/>
          <p:cNvSpPr txBox="1">
            <a:spLocks noChangeArrowheads="1"/>
          </p:cNvSpPr>
          <p:nvPr/>
        </p:nvSpPr>
        <p:spPr bwMode="auto">
          <a:xfrm>
            <a:off x="4757738" y="4348163"/>
            <a:ext cx="823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40 000</a:t>
            </a:r>
          </a:p>
        </p:txBody>
      </p:sp>
      <p:sp>
        <p:nvSpPr>
          <p:cNvPr id="44147" name="TextovéPole 29"/>
          <p:cNvSpPr txBox="1">
            <a:spLocks noChangeArrowheads="1"/>
          </p:cNvSpPr>
          <p:nvPr/>
        </p:nvSpPr>
        <p:spPr bwMode="auto">
          <a:xfrm>
            <a:off x="3243263" y="4352925"/>
            <a:ext cx="706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4 000</a:t>
            </a:r>
          </a:p>
        </p:txBody>
      </p:sp>
      <p:sp>
        <p:nvSpPr>
          <p:cNvPr id="44148" name="TextovéPole 30"/>
          <p:cNvSpPr txBox="1">
            <a:spLocks noChangeArrowheads="1"/>
          </p:cNvSpPr>
          <p:nvPr/>
        </p:nvSpPr>
        <p:spPr bwMode="auto">
          <a:xfrm>
            <a:off x="6354763" y="5080000"/>
            <a:ext cx="7048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1 237</a:t>
            </a:r>
          </a:p>
        </p:txBody>
      </p:sp>
      <p:sp>
        <p:nvSpPr>
          <p:cNvPr id="44149" name="TextovéPole 31"/>
          <p:cNvSpPr txBox="1">
            <a:spLocks noChangeArrowheads="1"/>
          </p:cNvSpPr>
          <p:nvPr/>
        </p:nvSpPr>
        <p:spPr bwMode="auto">
          <a:xfrm>
            <a:off x="1639888" y="5459413"/>
            <a:ext cx="7635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4, 068</a:t>
            </a:r>
          </a:p>
        </p:txBody>
      </p:sp>
      <p:sp>
        <p:nvSpPr>
          <p:cNvPr id="44150" name="TextovéPole 32"/>
          <p:cNvSpPr txBox="1">
            <a:spLocks noChangeArrowheads="1"/>
          </p:cNvSpPr>
          <p:nvPr/>
        </p:nvSpPr>
        <p:spPr bwMode="auto">
          <a:xfrm>
            <a:off x="8128000" y="4748213"/>
            <a:ext cx="822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71 000</a:t>
            </a:r>
          </a:p>
        </p:txBody>
      </p:sp>
      <p:sp>
        <p:nvSpPr>
          <p:cNvPr id="44151" name="TextovéPole 33"/>
          <p:cNvSpPr txBox="1">
            <a:spLocks noChangeArrowheads="1"/>
          </p:cNvSpPr>
          <p:nvPr/>
        </p:nvSpPr>
        <p:spPr bwMode="auto">
          <a:xfrm>
            <a:off x="1530350" y="4762500"/>
            <a:ext cx="763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0, 071</a:t>
            </a:r>
          </a:p>
        </p:txBody>
      </p:sp>
      <p:sp>
        <p:nvSpPr>
          <p:cNvPr id="44152" name="TextovéPole 34"/>
          <p:cNvSpPr txBox="1">
            <a:spLocks noChangeArrowheads="1"/>
          </p:cNvSpPr>
          <p:nvPr/>
        </p:nvSpPr>
        <p:spPr bwMode="auto">
          <a:xfrm>
            <a:off x="1341438" y="5080000"/>
            <a:ext cx="9985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0, 01237</a:t>
            </a:r>
          </a:p>
        </p:txBody>
      </p:sp>
      <p:sp>
        <p:nvSpPr>
          <p:cNvPr id="44153" name="TextovéPole 35"/>
          <p:cNvSpPr txBox="1">
            <a:spLocks noChangeArrowheads="1"/>
          </p:cNvSpPr>
          <p:nvPr/>
        </p:nvSpPr>
        <p:spPr bwMode="auto">
          <a:xfrm>
            <a:off x="3282950" y="5070475"/>
            <a:ext cx="711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12,37</a:t>
            </a:r>
          </a:p>
        </p:txBody>
      </p:sp>
      <p:sp>
        <p:nvSpPr>
          <p:cNvPr id="44154" name="TextovéPole 36"/>
          <p:cNvSpPr txBox="1">
            <a:spLocks noChangeArrowheads="1"/>
          </p:cNvSpPr>
          <p:nvPr/>
        </p:nvSpPr>
        <p:spPr bwMode="auto">
          <a:xfrm>
            <a:off x="6486525" y="4695825"/>
            <a:ext cx="7064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7 100</a:t>
            </a:r>
          </a:p>
        </p:txBody>
      </p:sp>
      <p:sp>
        <p:nvSpPr>
          <p:cNvPr id="44155" name="TextovéPole 37"/>
          <p:cNvSpPr txBox="1">
            <a:spLocks noChangeArrowheads="1"/>
          </p:cNvSpPr>
          <p:nvPr/>
        </p:nvSpPr>
        <p:spPr bwMode="auto">
          <a:xfrm>
            <a:off x="4924425" y="4700588"/>
            <a:ext cx="534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710</a:t>
            </a:r>
          </a:p>
        </p:txBody>
      </p:sp>
      <p:sp>
        <p:nvSpPr>
          <p:cNvPr id="44156" name="TextovéPole 38"/>
          <p:cNvSpPr txBox="1">
            <a:spLocks noChangeArrowheads="1"/>
          </p:cNvSpPr>
          <p:nvPr/>
        </p:nvSpPr>
        <p:spPr bwMode="auto">
          <a:xfrm>
            <a:off x="3287713" y="5481638"/>
            <a:ext cx="7064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4 068</a:t>
            </a:r>
          </a:p>
        </p:txBody>
      </p:sp>
      <p:sp>
        <p:nvSpPr>
          <p:cNvPr id="44157" name="TextovéPole 39"/>
          <p:cNvSpPr txBox="1">
            <a:spLocks noChangeArrowheads="1"/>
          </p:cNvSpPr>
          <p:nvPr/>
        </p:nvSpPr>
        <p:spPr bwMode="auto">
          <a:xfrm>
            <a:off x="4767263" y="5448300"/>
            <a:ext cx="823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40 680</a:t>
            </a:r>
          </a:p>
        </p:txBody>
      </p:sp>
      <p:sp>
        <p:nvSpPr>
          <p:cNvPr id="44158" name="TextovéPole 40"/>
          <p:cNvSpPr txBox="1">
            <a:spLocks noChangeArrowheads="1"/>
          </p:cNvSpPr>
          <p:nvPr/>
        </p:nvSpPr>
        <p:spPr bwMode="auto">
          <a:xfrm>
            <a:off x="7912100" y="5465763"/>
            <a:ext cx="11096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4 068 000</a:t>
            </a:r>
          </a:p>
        </p:txBody>
      </p:sp>
      <p:sp>
        <p:nvSpPr>
          <p:cNvPr id="44159" name="TextovéPole 42"/>
          <p:cNvSpPr txBox="1">
            <a:spLocks noChangeArrowheads="1"/>
          </p:cNvSpPr>
          <p:nvPr/>
        </p:nvSpPr>
        <p:spPr bwMode="auto">
          <a:xfrm>
            <a:off x="1563688" y="5859463"/>
            <a:ext cx="881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0, 0395</a:t>
            </a:r>
          </a:p>
        </p:txBody>
      </p:sp>
      <p:sp>
        <p:nvSpPr>
          <p:cNvPr id="44160" name="TextovéPole 43"/>
          <p:cNvSpPr txBox="1">
            <a:spLocks noChangeArrowheads="1"/>
          </p:cNvSpPr>
          <p:nvPr/>
        </p:nvSpPr>
        <p:spPr bwMode="auto">
          <a:xfrm>
            <a:off x="3240088" y="5832475"/>
            <a:ext cx="6461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39, 5</a:t>
            </a:r>
          </a:p>
        </p:txBody>
      </p:sp>
      <p:sp>
        <p:nvSpPr>
          <p:cNvPr id="44161" name="TextovéPole 44"/>
          <p:cNvSpPr txBox="1">
            <a:spLocks noChangeArrowheads="1"/>
          </p:cNvSpPr>
          <p:nvPr/>
        </p:nvSpPr>
        <p:spPr bwMode="auto">
          <a:xfrm>
            <a:off x="4921250" y="5829300"/>
            <a:ext cx="5349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395</a:t>
            </a:r>
          </a:p>
        </p:txBody>
      </p:sp>
      <p:sp>
        <p:nvSpPr>
          <p:cNvPr id="44162" name="TextovéPole 45"/>
          <p:cNvSpPr txBox="1">
            <a:spLocks noChangeArrowheads="1"/>
          </p:cNvSpPr>
          <p:nvPr/>
        </p:nvSpPr>
        <p:spPr bwMode="auto">
          <a:xfrm>
            <a:off x="6423025" y="5808663"/>
            <a:ext cx="7064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3 950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1108075" y="3497263"/>
            <a:ext cx="9740900" cy="2898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Obrázek 2" descr="Obsah obrázku zařízení, jídelní nádob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54013" y="382588"/>
            <a:ext cx="5291138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>
            <a:cxnSpLocks/>
          </p:cNvCxnSpPr>
          <p:nvPr/>
        </p:nvCxnSpPr>
        <p:spPr>
          <a:xfrm flipH="1">
            <a:off x="2435225" y="3292475"/>
            <a:ext cx="111918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060" name="Obrázek 11" descr="Obsah obrázku zařízení, jídelní nádob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62400" y="525463"/>
            <a:ext cx="5291138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nice se šipkou 12"/>
          <p:cNvCxnSpPr>
            <a:cxnSpLocks/>
          </p:cNvCxnSpPr>
          <p:nvPr/>
        </p:nvCxnSpPr>
        <p:spPr>
          <a:xfrm flipH="1">
            <a:off x="6738938" y="4652963"/>
            <a:ext cx="112077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62" name="TextovéPole 13"/>
          <p:cNvSpPr txBox="1">
            <a:spLocks noChangeArrowheads="1"/>
          </p:cNvSpPr>
          <p:nvPr/>
        </p:nvSpPr>
        <p:spPr bwMode="auto">
          <a:xfrm>
            <a:off x="1663700" y="330200"/>
            <a:ext cx="9024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45063" name="TextovéPole 14"/>
          <p:cNvSpPr txBox="1">
            <a:spLocks noChangeArrowheads="1"/>
          </p:cNvSpPr>
          <p:nvPr/>
        </p:nvSpPr>
        <p:spPr bwMode="auto">
          <a:xfrm>
            <a:off x="7720013" y="1139825"/>
            <a:ext cx="4078287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sp>
        <p:nvSpPr>
          <p:cNvPr id="45064" name="TextovéPole 15"/>
          <p:cNvSpPr txBox="1">
            <a:spLocks noChangeArrowheads="1"/>
          </p:cNvSpPr>
          <p:nvPr/>
        </p:nvSpPr>
        <p:spPr bwMode="auto">
          <a:xfrm>
            <a:off x="3748088" y="3148013"/>
            <a:ext cx="10350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680 ml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705225" y="3148013"/>
            <a:ext cx="1120775" cy="46196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8540750" y="4652963"/>
            <a:ext cx="1120775" cy="4603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340 ml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540750" y="4652963"/>
            <a:ext cx="1120775" cy="4603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347913" y="1577975"/>
            <a:ext cx="446087" cy="1936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761163" y="1695450"/>
            <a:ext cx="374650" cy="182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Obrázek 2" descr="Obsah obrázku zařízení, jídelní nádob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54013" y="382588"/>
            <a:ext cx="5291138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>
            <a:cxnSpLocks/>
          </p:cNvCxnSpPr>
          <p:nvPr/>
        </p:nvCxnSpPr>
        <p:spPr>
          <a:xfrm flipH="1">
            <a:off x="2449513" y="4808538"/>
            <a:ext cx="111918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6084" name="Obrázek 11" descr="Obsah obrázku zařízení, jídelní nádob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62400" y="525463"/>
            <a:ext cx="5291138" cy="702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nice se šipkou 12"/>
          <p:cNvCxnSpPr>
            <a:cxnSpLocks/>
          </p:cNvCxnSpPr>
          <p:nvPr/>
        </p:nvCxnSpPr>
        <p:spPr>
          <a:xfrm flipH="1">
            <a:off x="6694488" y="2478088"/>
            <a:ext cx="111918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6" name="TextovéPole 5"/>
          <p:cNvSpPr txBox="1">
            <a:spLocks noChangeArrowheads="1"/>
          </p:cNvSpPr>
          <p:nvPr/>
        </p:nvSpPr>
        <p:spPr bwMode="auto">
          <a:xfrm>
            <a:off x="1663700" y="330200"/>
            <a:ext cx="9024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46087" name="TextovéPole 6"/>
          <p:cNvSpPr txBox="1">
            <a:spLocks noChangeArrowheads="1"/>
          </p:cNvSpPr>
          <p:nvPr/>
        </p:nvSpPr>
        <p:spPr bwMode="auto">
          <a:xfrm>
            <a:off x="7704138" y="2855913"/>
            <a:ext cx="4078287" cy="267811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sp>
        <p:nvSpPr>
          <p:cNvPr id="2" name="Obdélník 1"/>
          <p:cNvSpPr/>
          <p:nvPr/>
        </p:nvSpPr>
        <p:spPr>
          <a:xfrm>
            <a:off x="3584575" y="4578350"/>
            <a:ext cx="1120775" cy="4619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260 ml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84575" y="4578350"/>
            <a:ext cx="1120775" cy="4619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813675" y="2189163"/>
            <a:ext cx="1120775" cy="4778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940 ml</a:t>
            </a:r>
          </a:p>
        </p:txBody>
      </p:sp>
      <p:sp>
        <p:nvSpPr>
          <p:cNvPr id="9" name="Obdélník 8"/>
          <p:cNvSpPr/>
          <p:nvPr/>
        </p:nvSpPr>
        <p:spPr>
          <a:xfrm>
            <a:off x="7813675" y="2127250"/>
            <a:ext cx="1120775" cy="5143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49513" y="1566863"/>
            <a:ext cx="388937" cy="1714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65925" y="1697038"/>
            <a:ext cx="388938" cy="1714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Obrázek 2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73213" y="-471488"/>
            <a:ext cx="6175376" cy="894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7850" y="-433388"/>
            <a:ext cx="6175375" cy="894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8" name="TextovéPole 5"/>
          <p:cNvSpPr txBox="1">
            <a:spLocks noChangeArrowheads="1"/>
          </p:cNvSpPr>
          <p:nvPr/>
        </p:nvSpPr>
        <p:spPr bwMode="auto">
          <a:xfrm>
            <a:off x="1393825" y="0"/>
            <a:ext cx="9024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47109" name="TextovéPole 6"/>
          <p:cNvSpPr txBox="1">
            <a:spLocks noChangeArrowheads="1"/>
          </p:cNvSpPr>
          <p:nvPr/>
        </p:nvSpPr>
        <p:spPr bwMode="auto">
          <a:xfrm>
            <a:off x="7478713" y="477838"/>
            <a:ext cx="4078287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9" name="Přímá spojnice se šipkou 8"/>
          <p:cNvCxnSpPr>
            <a:cxnSpLocks/>
          </p:cNvCxnSpPr>
          <p:nvPr/>
        </p:nvCxnSpPr>
        <p:spPr>
          <a:xfrm flipH="1">
            <a:off x="1773238" y="3806825"/>
            <a:ext cx="11255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cxnSpLocks/>
          </p:cNvCxnSpPr>
          <p:nvPr/>
        </p:nvCxnSpPr>
        <p:spPr>
          <a:xfrm>
            <a:off x="4348163" y="3124200"/>
            <a:ext cx="11382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905125" y="3536950"/>
            <a:ext cx="1123950" cy="5143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560 ml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898775" y="3498850"/>
            <a:ext cx="1119188" cy="5397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54363" y="2762250"/>
            <a:ext cx="1193800" cy="5969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700 ml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154363" y="2762250"/>
            <a:ext cx="1193800" cy="5699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47825" y="1085850"/>
            <a:ext cx="473075" cy="2746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380163" y="1085850"/>
            <a:ext cx="473075" cy="2746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Obrázek 2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65275" y="-471488"/>
            <a:ext cx="6176963" cy="894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1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65988" y="-347663"/>
            <a:ext cx="6175375" cy="894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2" name="TextovéPole 3"/>
          <p:cNvSpPr txBox="1">
            <a:spLocks noChangeArrowheads="1"/>
          </p:cNvSpPr>
          <p:nvPr/>
        </p:nvSpPr>
        <p:spPr bwMode="auto">
          <a:xfrm>
            <a:off x="2752725" y="644525"/>
            <a:ext cx="9024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48133" name="TextovéPole 5"/>
          <p:cNvSpPr txBox="1">
            <a:spLocks noChangeArrowheads="1"/>
          </p:cNvSpPr>
          <p:nvPr/>
        </p:nvSpPr>
        <p:spPr bwMode="auto">
          <a:xfrm>
            <a:off x="5081588" y="1514475"/>
            <a:ext cx="4078287" cy="26781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9" name="Přímá spojnice se šipkou 8"/>
          <p:cNvCxnSpPr>
            <a:cxnSpLocks/>
          </p:cNvCxnSpPr>
          <p:nvPr/>
        </p:nvCxnSpPr>
        <p:spPr>
          <a:xfrm flipH="1">
            <a:off x="1724025" y="2614613"/>
            <a:ext cx="95091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674938" y="2344738"/>
            <a:ext cx="1120775" cy="5397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820 ml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92400" y="2344738"/>
            <a:ext cx="1120775" cy="5397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4" name="Přímá spojnice se šipkou 13"/>
          <p:cNvCxnSpPr>
            <a:cxnSpLocks/>
          </p:cNvCxnSpPr>
          <p:nvPr/>
        </p:nvCxnSpPr>
        <p:spPr>
          <a:xfrm>
            <a:off x="8602663" y="5572125"/>
            <a:ext cx="13049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138" name="Skupina 17"/>
          <p:cNvGrpSpPr>
            <a:grpSpLocks/>
          </p:cNvGrpSpPr>
          <p:nvPr/>
        </p:nvGrpSpPr>
        <p:grpSpPr bwMode="auto">
          <a:xfrm>
            <a:off x="7408863" y="5297488"/>
            <a:ext cx="1204912" cy="573087"/>
            <a:chOff x="5081090" y="5704285"/>
            <a:chExt cx="1203529" cy="572568"/>
          </a:xfrm>
        </p:grpSpPr>
        <p:sp>
          <p:nvSpPr>
            <p:cNvPr id="16" name="Obdélník 15"/>
            <p:cNvSpPr/>
            <p:nvPr/>
          </p:nvSpPr>
          <p:spPr>
            <a:xfrm>
              <a:off x="5081090" y="5704285"/>
              <a:ext cx="1203529" cy="5725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143" name="TextovéPole 16"/>
            <p:cNvSpPr txBox="1">
              <a:spLocks noChangeArrowheads="1"/>
            </p:cNvSpPr>
            <p:nvPr/>
          </p:nvSpPr>
          <p:spPr bwMode="auto">
            <a:xfrm>
              <a:off x="5113329" y="5759736"/>
              <a:ext cx="117129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180 ml</a:t>
              </a:r>
            </a:p>
          </p:txBody>
        </p:sp>
      </p:grpSp>
      <p:sp>
        <p:nvSpPr>
          <p:cNvPr id="8" name="Obdélník 7"/>
          <p:cNvSpPr/>
          <p:nvPr/>
        </p:nvSpPr>
        <p:spPr>
          <a:xfrm>
            <a:off x="7408863" y="5287963"/>
            <a:ext cx="1193800" cy="56991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73225" y="1144588"/>
            <a:ext cx="525463" cy="2619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518775" y="1243013"/>
            <a:ext cx="479425" cy="2667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Obrázek 2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73213" y="-471488"/>
            <a:ext cx="6175376" cy="894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5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67550" y="-471488"/>
            <a:ext cx="6175375" cy="894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156" name="TextovéPole 3"/>
          <p:cNvSpPr txBox="1">
            <a:spLocks noChangeArrowheads="1"/>
          </p:cNvSpPr>
          <p:nvPr/>
        </p:nvSpPr>
        <p:spPr bwMode="auto">
          <a:xfrm>
            <a:off x="2894013" y="215900"/>
            <a:ext cx="9023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49157" name="TextovéPole 5"/>
          <p:cNvSpPr txBox="1">
            <a:spLocks noChangeArrowheads="1"/>
          </p:cNvSpPr>
          <p:nvPr/>
        </p:nvSpPr>
        <p:spPr bwMode="auto">
          <a:xfrm>
            <a:off x="4057650" y="677863"/>
            <a:ext cx="4076700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7" name="Přímá spojnice se šipkou 6"/>
          <p:cNvCxnSpPr>
            <a:cxnSpLocks/>
          </p:cNvCxnSpPr>
          <p:nvPr/>
        </p:nvCxnSpPr>
        <p:spPr>
          <a:xfrm flipH="1">
            <a:off x="1755775" y="4335463"/>
            <a:ext cx="1138238" cy="635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cxnSpLocks/>
          </p:cNvCxnSpPr>
          <p:nvPr/>
        </p:nvCxnSpPr>
        <p:spPr>
          <a:xfrm>
            <a:off x="8474075" y="5010150"/>
            <a:ext cx="12446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2911475" y="4065588"/>
            <a:ext cx="1120775" cy="5397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440 ml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894013" y="4065588"/>
            <a:ext cx="1119187" cy="5397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299325" y="4724400"/>
            <a:ext cx="1193800" cy="56991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280 ml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299325" y="4724400"/>
            <a:ext cx="1193800" cy="5699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592263" y="1077913"/>
            <a:ext cx="630237" cy="2984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336213" y="1117600"/>
            <a:ext cx="528637" cy="2587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Obrázek 2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815975" y="-150813"/>
            <a:ext cx="6175375" cy="894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79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13" y="-442913"/>
            <a:ext cx="6175375" cy="894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80" name="TextovéPole 3"/>
          <p:cNvSpPr txBox="1">
            <a:spLocks noChangeArrowheads="1"/>
          </p:cNvSpPr>
          <p:nvPr/>
        </p:nvSpPr>
        <p:spPr bwMode="auto">
          <a:xfrm>
            <a:off x="2894013" y="215900"/>
            <a:ext cx="9023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50181" name="TextovéPole 5"/>
          <p:cNvSpPr txBox="1">
            <a:spLocks noChangeArrowheads="1"/>
          </p:cNvSpPr>
          <p:nvPr/>
        </p:nvSpPr>
        <p:spPr bwMode="auto">
          <a:xfrm>
            <a:off x="4057650" y="677863"/>
            <a:ext cx="4076700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7" name="Přímá spojnice se šipkou 6"/>
          <p:cNvCxnSpPr>
            <a:cxnSpLocks/>
          </p:cNvCxnSpPr>
          <p:nvPr/>
        </p:nvCxnSpPr>
        <p:spPr>
          <a:xfrm>
            <a:off x="690563" y="5024438"/>
            <a:ext cx="127158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cxnSpLocks/>
          </p:cNvCxnSpPr>
          <p:nvPr/>
        </p:nvCxnSpPr>
        <p:spPr>
          <a:xfrm>
            <a:off x="8286750" y="5180013"/>
            <a:ext cx="14700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63513" y="4321175"/>
            <a:ext cx="1163637" cy="6413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350 </a:t>
            </a:r>
            <a:r>
              <a:rPr lang="cs-CZ" sz="2400" dirty="0" err="1">
                <a:solidFill>
                  <a:schemeClr val="tx1"/>
                </a:solidFill>
              </a:rPr>
              <a:t>ml</a:t>
            </a:r>
            <a:r>
              <a:rPr lang="cs-CZ" dirty="0" err="1"/>
              <a:t>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3513" y="4321175"/>
            <a:ext cx="1163637" cy="6413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056438" y="4859338"/>
            <a:ext cx="1230312" cy="6175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250 ml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064375" y="4859338"/>
            <a:ext cx="1214438" cy="61753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409825" y="1439863"/>
            <a:ext cx="527050" cy="2174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247313" y="1135063"/>
            <a:ext cx="563562" cy="2016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Obrázek 2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85913" y="-471488"/>
            <a:ext cx="6175376" cy="894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3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37388" y="-379413"/>
            <a:ext cx="6176962" cy="894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4" name="TextovéPole 3"/>
          <p:cNvSpPr txBox="1">
            <a:spLocks noChangeArrowheads="1"/>
          </p:cNvSpPr>
          <p:nvPr/>
        </p:nvSpPr>
        <p:spPr bwMode="auto">
          <a:xfrm>
            <a:off x="2693988" y="101600"/>
            <a:ext cx="9023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51205" name="TextovéPole 5"/>
          <p:cNvSpPr txBox="1">
            <a:spLocks noChangeArrowheads="1"/>
          </p:cNvSpPr>
          <p:nvPr/>
        </p:nvSpPr>
        <p:spPr bwMode="auto">
          <a:xfrm>
            <a:off x="4057650" y="677863"/>
            <a:ext cx="4076700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9" name="Přímá spojnice se šipkou 8"/>
          <p:cNvCxnSpPr>
            <a:cxnSpLocks/>
          </p:cNvCxnSpPr>
          <p:nvPr/>
        </p:nvCxnSpPr>
        <p:spPr>
          <a:xfrm flipH="1">
            <a:off x="1595438" y="3840163"/>
            <a:ext cx="116205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207" name="Skupina 12"/>
          <p:cNvGrpSpPr>
            <a:grpSpLocks/>
          </p:cNvGrpSpPr>
          <p:nvPr/>
        </p:nvGrpSpPr>
        <p:grpSpPr bwMode="auto">
          <a:xfrm>
            <a:off x="2566988" y="3976688"/>
            <a:ext cx="1163637" cy="641350"/>
            <a:chOff x="-1019334" y="1740655"/>
            <a:chExt cx="1163173" cy="641107"/>
          </a:xfrm>
        </p:grpSpPr>
        <p:sp>
          <p:nvSpPr>
            <p:cNvPr id="11" name="Obdélník 10"/>
            <p:cNvSpPr/>
            <p:nvPr/>
          </p:nvSpPr>
          <p:spPr>
            <a:xfrm>
              <a:off x="-1019334" y="1740655"/>
              <a:ext cx="1163173" cy="64110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217" name="TextovéPole 11"/>
            <p:cNvSpPr txBox="1">
              <a:spLocks noChangeArrowheads="1"/>
            </p:cNvSpPr>
            <p:nvPr/>
          </p:nvSpPr>
          <p:spPr bwMode="auto">
            <a:xfrm>
              <a:off x="-955679" y="1855806"/>
              <a:ext cx="10358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550 ml</a:t>
              </a:r>
            </a:p>
          </p:txBody>
        </p:sp>
      </p:grpSp>
      <p:sp>
        <p:nvSpPr>
          <p:cNvPr id="7" name="Obdélník 6"/>
          <p:cNvSpPr/>
          <p:nvPr/>
        </p:nvSpPr>
        <p:spPr>
          <a:xfrm>
            <a:off x="2566988" y="3976688"/>
            <a:ext cx="1163637" cy="6413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se šipkou 15"/>
          <p:cNvCxnSpPr>
            <a:cxnSpLocks/>
          </p:cNvCxnSpPr>
          <p:nvPr/>
        </p:nvCxnSpPr>
        <p:spPr>
          <a:xfrm>
            <a:off x="8407400" y="5397500"/>
            <a:ext cx="12827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210" name="Skupina 19"/>
          <p:cNvGrpSpPr>
            <a:grpSpLocks/>
          </p:cNvGrpSpPr>
          <p:nvPr/>
        </p:nvGrpSpPr>
        <p:grpSpPr bwMode="auto">
          <a:xfrm>
            <a:off x="7037388" y="5200650"/>
            <a:ext cx="1216025" cy="628650"/>
            <a:chOff x="7037886" y="5199860"/>
            <a:chExt cx="1214783" cy="629409"/>
          </a:xfrm>
        </p:grpSpPr>
        <p:sp>
          <p:nvSpPr>
            <p:cNvPr id="18" name="Obdélník 17"/>
            <p:cNvSpPr/>
            <p:nvPr/>
          </p:nvSpPr>
          <p:spPr>
            <a:xfrm>
              <a:off x="7037886" y="5199860"/>
              <a:ext cx="1214783" cy="62940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215" name="TextovéPole 18"/>
            <p:cNvSpPr txBox="1">
              <a:spLocks noChangeArrowheads="1"/>
            </p:cNvSpPr>
            <p:nvPr/>
          </p:nvSpPr>
          <p:spPr bwMode="auto">
            <a:xfrm>
              <a:off x="7216808" y="5283731"/>
              <a:ext cx="10358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210 ml</a:t>
              </a:r>
            </a:p>
          </p:txBody>
        </p:sp>
      </p:grpSp>
      <p:sp>
        <p:nvSpPr>
          <p:cNvPr id="8" name="Obdélník 7"/>
          <p:cNvSpPr/>
          <p:nvPr/>
        </p:nvSpPr>
        <p:spPr>
          <a:xfrm>
            <a:off x="7037388" y="5205413"/>
            <a:ext cx="1216025" cy="61753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639888" y="1085850"/>
            <a:ext cx="547687" cy="2508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201275" y="1135063"/>
            <a:ext cx="593725" cy="3079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Obrázek 2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668463" y="-471488"/>
            <a:ext cx="6176963" cy="894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27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9463" y="-442913"/>
            <a:ext cx="6175375" cy="894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8" name="TextovéPole 3"/>
          <p:cNvSpPr txBox="1">
            <a:spLocks noChangeArrowheads="1"/>
          </p:cNvSpPr>
          <p:nvPr/>
        </p:nvSpPr>
        <p:spPr bwMode="auto">
          <a:xfrm>
            <a:off x="2803525" y="0"/>
            <a:ext cx="9023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52229" name="TextovéPole 5"/>
          <p:cNvSpPr txBox="1">
            <a:spLocks noChangeArrowheads="1"/>
          </p:cNvSpPr>
          <p:nvPr/>
        </p:nvSpPr>
        <p:spPr bwMode="auto">
          <a:xfrm>
            <a:off x="2970213" y="3686175"/>
            <a:ext cx="4078287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grpSp>
        <p:nvGrpSpPr>
          <p:cNvPr id="52230" name="Skupina 6"/>
          <p:cNvGrpSpPr>
            <a:grpSpLocks/>
          </p:cNvGrpSpPr>
          <p:nvPr/>
        </p:nvGrpSpPr>
        <p:grpSpPr bwMode="auto">
          <a:xfrm>
            <a:off x="2903538" y="2708275"/>
            <a:ext cx="1163637" cy="641350"/>
            <a:chOff x="-969625" y="1740655"/>
            <a:chExt cx="1163173" cy="641107"/>
          </a:xfrm>
        </p:grpSpPr>
        <p:sp>
          <p:nvSpPr>
            <p:cNvPr id="8" name="Obdélník 7"/>
            <p:cNvSpPr/>
            <p:nvPr/>
          </p:nvSpPr>
          <p:spPr>
            <a:xfrm>
              <a:off x="-969625" y="1740655"/>
              <a:ext cx="1163173" cy="64110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2241" name="TextovéPole 8"/>
            <p:cNvSpPr txBox="1">
              <a:spLocks noChangeArrowheads="1"/>
            </p:cNvSpPr>
            <p:nvPr/>
          </p:nvSpPr>
          <p:spPr bwMode="auto">
            <a:xfrm>
              <a:off x="-955679" y="1855806"/>
              <a:ext cx="10358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730 ml</a:t>
              </a:r>
            </a:p>
          </p:txBody>
        </p:sp>
      </p:grpSp>
      <p:sp>
        <p:nvSpPr>
          <p:cNvPr id="10" name="Obdélník 9"/>
          <p:cNvSpPr/>
          <p:nvPr/>
        </p:nvSpPr>
        <p:spPr>
          <a:xfrm>
            <a:off x="2917825" y="2687638"/>
            <a:ext cx="1163638" cy="64135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1" name="Přímá spojnice se šipkou 10"/>
          <p:cNvCxnSpPr>
            <a:cxnSpLocks/>
          </p:cNvCxnSpPr>
          <p:nvPr/>
        </p:nvCxnSpPr>
        <p:spPr>
          <a:xfrm flipH="1">
            <a:off x="1490663" y="3028950"/>
            <a:ext cx="131286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2233" name="Skupina 13"/>
          <p:cNvGrpSpPr>
            <a:grpSpLocks/>
          </p:cNvGrpSpPr>
          <p:nvPr/>
        </p:nvGrpSpPr>
        <p:grpSpPr bwMode="auto">
          <a:xfrm>
            <a:off x="7435850" y="3371850"/>
            <a:ext cx="1214438" cy="628650"/>
            <a:chOff x="7127346" y="5226581"/>
            <a:chExt cx="1214783" cy="629409"/>
          </a:xfrm>
        </p:grpSpPr>
        <p:sp>
          <p:nvSpPr>
            <p:cNvPr id="15" name="Obdélník 14"/>
            <p:cNvSpPr/>
            <p:nvPr/>
          </p:nvSpPr>
          <p:spPr>
            <a:xfrm>
              <a:off x="7127346" y="5226581"/>
              <a:ext cx="1214783" cy="62940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2239" name="TextovéPole 15"/>
            <p:cNvSpPr txBox="1">
              <a:spLocks noChangeArrowheads="1"/>
            </p:cNvSpPr>
            <p:nvPr/>
          </p:nvSpPr>
          <p:spPr bwMode="auto">
            <a:xfrm>
              <a:off x="7216808" y="5283731"/>
              <a:ext cx="10358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590 ml</a:t>
              </a:r>
            </a:p>
          </p:txBody>
        </p:sp>
      </p:grpSp>
      <p:sp>
        <p:nvSpPr>
          <p:cNvPr id="17" name="Obdélník 16"/>
          <p:cNvSpPr/>
          <p:nvPr/>
        </p:nvSpPr>
        <p:spPr>
          <a:xfrm>
            <a:off x="7427913" y="3398838"/>
            <a:ext cx="1214437" cy="61753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9" name="Přímá spojnice se šipkou 18"/>
          <p:cNvCxnSpPr>
            <a:cxnSpLocks/>
          </p:cNvCxnSpPr>
          <p:nvPr/>
        </p:nvCxnSpPr>
        <p:spPr>
          <a:xfrm>
            <a:off x="8755063" y="3663950"/>
            <a:ext cx="10128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619250" y="1123950"/>
            <a:ext cx="527050" cy="2587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339388" y="1108075"/>
            <a:ext cx="468312" cy="2746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Obrázek 5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-922338" y="76358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1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7199313" y="642938"/>
            <a:ext cx="5727700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252" name="TextovéPole 3"/>
          <p:cNvSpPr txBox="1">
            <a:spLocks noChangeArrowheads="1"/>
          </p:cNvSpPr>
          <p:nvPr/>
        </p:nvSpPr>
        <p:spPr bwMode="auto">
          <a:xfrm>
            <a:off x="4027488" y="1203325"/>
            <a:ext cx="4078287" cy="26781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sp>
        <p:nvSpPr>
          <p:cNvPr id="53253" name="TextovéPole 6"/>
          <p:cNvSpPr txBox="1">
            <a:spLocks noChangeArrowheads="1"/>
          </p:cNvSpPr>
          <p:nvPr/>
        </p:nvSpPr>
        <p:spPr bwMode="auto">
          <a:xfrm>
            <a:off x="2997200" y="763588"/>
            <a:ext cx="9023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628650" y="2206625"/>
            <a:ext cx="87947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233363" y="1728788"/>
            <a:ext cx="879475" cy="3397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455 ml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3363" y="1712913"/>
            <a:ext cx="879475" cy="36512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2" name="Přímá spojnice se šipkou 11"/>
          <p:cNvCxnSpPr>
            <a:cxnSpLocks/>
          </p:cNvCxnSpPr>
          <p:nvPr/>
        </p:nvCxnSpPr>
        <p:spPr>
          <a:xfrm>
            <a:off x="8609013" y="5126038"/>
            <a:ext cx="10636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7372350" y="4948238"/>
            <a:ext cx="1063625" cy="46513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115 ml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372350" y="4948238"/>
            <a:ext cx="1063625" cy="46196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986963" y="1081088"/>
            <a:ext cx="358775" cy="26352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846263" y="1203325"/>
            <a:ext cx="425450" cy="28416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 animBg="1"/>
      <p:bldP spid="15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Obrázek 5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-922338" y="76358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5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7385050" y="64293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276" name="TextovéPole 3"/>
          <p:cNvSpPr txBox="1">
            <a:spLocks noChangeArrowheads="1"/>
          </p:cNvSpPr>
          <p:nvPr/>
        </p:nvSpPr>
        <p:spPr bwMode="auto">
          <a:xfrm>
            <a:off x="2873375" y="642938"/>
            <a:ext cx="9023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54277" name="TextovéPole 6"/>
          <p:cNvSpPr txBox="1">
            <a:spLocks noChangeArrowheads="1"/>
          </p:cNvSpPr>
          <p:nvPr/>
        </p:nvSpPr>
        <p:spPr bwMode="auto">
          <a:xfrm>
            <a:off x="4057650" y="1225550"/>
            <a:ext cx="4076700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/>
          <p:cNvCxnSpPr>
            <a:cxnSpLocks/>
          </p:cNvCxnSpPr>
          <p:nvPr/>
        </p:nvCxnSpPr>
        <p:spPr>
          <a:xfrm flipH="1">
            <a:off x="1862138" y="4397375"/>
            <a:ext cx="131445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176588" y="4484688"/>
            <a:ext cx="1095375" cy="50958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220 ml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176588" y="4484688"/>
            <a:ext cx="1095375" cy="50958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2" name="Přímá spojnice se šipkou 11"/>
          <p:cNvCxnSpPr>
            <a:cxnSpLocks/>
          </p:cNvCxnSpPr>
          <p:nvPr/>
        </p:nvCxnSpPr>
        <p:spPr>
          <a:xfrm>
            <a:off x="8653463" y="4770438"/>
            <a:ext cx="121285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7385050" y="4532313"/>
            <a:ext cx="1093788" cy="4762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160 ml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70763" y="4532313"/>
            <a:ext cx="1093787" cy="46196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279063" y="1103313"/>
            <a:ext cx="346075" cy="2444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41513" y="1225550"/>
            <a:ext cx="344487" cy="2428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0" grpId="0" animBg="1"/>
      <p:bldP spid="15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Obrázek 5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-922338" y="76358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299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7385050" y="64293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5300" name="TextovéPole 3"/>
          <p:cNvSpPr txBox="1">
            <a:spLocks noChangeArrowheads="1"/>
          </p:cNvSpPr>
          <p:nvPr/>
        </p:nvSpPr>
        <p:spPr bwMode="auto">
          <a:xfrm>
            <a:off x="3022600" y="642938"/>
            <a:ext cx="9024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55301" name="TextovéPole 6"/>
          <p:cNvSpPr txBox="1">
            <a:spLocks noChangeArrowheads="1"/>
          </p:cNvSpPr>
          <p:nvPr/>
        </p:nvSpPr>
        <p:spPr bwMode="auto">
          <a:xfrm>
            <a:off x="4057650" y="3429000"/>
            <a:ext cx="4076700" cy="26781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/>
          <p:cNvCxnSpPr>
            <a:cxnSpLocks/>
          </p:cNvCxnSpPr>
          <p:nvPr/>
        </p:nvCxnSpPr>
        <p:spPr>
          <a:xfrm flipH="1">
            <a:off x="2124075" y="3192463"/>
            <a:ext cx="103346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cxnSpLocks/>
          </p:cNvCxnSpPr>
          <p:nvPr/>
        </p:nvCxnSpPr>
        <p:spPr>
          <a:xfrm>
            <a:off x="8734425" y="2233613"/>
            <a:ext cx="1144588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317875" y="2844800"/>
            <a:ext cx="1114425" cy="5238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350 ml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317875" y="2874963"/>
            <a:ext cx="1114425" cy="5238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610475" y="2051050"/>
            <a:ext cx="1038225" cy="4619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440 ml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610475" y="2051050"/>
            <a:ext cx="1038225" cy="4619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43100" y="1243013"/>
            <a:ext cx="349250" cy="25558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248900" y="1104900"/>
            <a:ext cx="334963" cy="2667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Obrázek 5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-908050" y="76358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323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7385050" y="64293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324" name="TextovéPole 3"/>
          <p:cNvSpPr txBox="1">
            <a:spLocks noChangeArrowheads="1"/>
          </p:cNvSpPr>
          <p:nvPr/>
        </p:nvSpPr>
        <p:spPr bwMode="auto">
          <a:xfrm>
            <a:off x="3022600" y="642938"/>
            <a:ext cx="9024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56325" name="TextovéPole 6"/>
          <p:cNvSpPr txBox="1">
            <a:spLocks noChangeArrowheads="1"/>
          </p:cNvSpPr>
          <p:nvPr/>
        </p:nvSpPr>
        <p:spPr bwMode="auto">
          <a:xfrm>
            <a:off x="4057650" y="1225550"/>
            <a:ext cx="4076700" cy="267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/>
          <p:cNvCxnSpPr>
            <a:cxnSpLocks/>
          </p:cNvCxnSpPr>
          <p:nvPr/>
        </p:nvCxnSpPr>
        <p:spPr>
          <a:xfrm>
            <a:off x="539750" y="5741988"/>
            <a:ext cx="11049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cxnSpLocks/>
          </p:cNvCxnSpPr>
          <p:nvPr/>
        </p:nvCxnSpPr>
        <p:spPr>
          <a:xfrm>
            <a:off x="8574088" y="5365750"/>
            <a:ext cx="133508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215900" y="5219700"/>
            <a:ext cx="1214438" cy="4619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60 ml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280275" y="5126038"/>
            <a:ext cx="1214438" cy="4619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90 ml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5900" y="5219700"/>
            <a:ext cx="1214438" cy="4619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80275" y="5126038"/>
            <a:ext cx="1214438" cy="46196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55800" y="1225550"/>
            <a:ext cx="360363" cy="2317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236200" y="1116013"/>
            <a:ext cx="358775" cy="2254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Obrázek 5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-922338" y="763588"/>
            <a:ext cx="5729288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47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2" cstate="print"/>
          <a:srcRect t="12396" r="-2" b="6239"/>
          <a:stretch>
            <a:fillRect/>
          </a:stretch>
        </p:blipFill>
        <p:spPr bwMode="auto">
          <a:xfrm>
            <a:off x="8105775" y="642938"/>
            <a:ext cx="5727700" cy="621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8" name="TextovéPole 3"/>
          <p:cNvSpPr txBox="1">
            <a:spLocks noChangeArrowheads="1"/>
          </p:cNvSpPr>
          <p:nvPr/>
        </p:nvSpPr>
        <p:spPr bwMode="auto">
          <a:xfrm>
            <a:off x="2978150" y="642938"/>
            <a:ext cx="9023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 a) Jaký je maximální rozsah odměrných válců?</a:t>
            </a:r>
          </a:p>
        </p:txBody>
      </p:sp>
      <p:sp>
        <p:nvSpPr>
          <p:cNvPr id="57349" name="TextovéPole 6"/>
          <p:cNvSpPr txBox="1">
            <a:spLocks noChangeArrowheads="1"/>
          </p:cNvSpPr>
          <p:nvPr/>
        </p:nvSpPr>
        <p:spPr bwMode="auto">
          <a:xfrm>
            <a:off x="4057650" y="3429000"/>
            <a:ext cx="4076700" cy="26781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endParaRPr lang="cs-CZ" altLang="cs-CZ" sz="2400"/>
          </a:p>
          <a:p>
            <a:r>
              <a:rPr lang="cs-CZ" altLang="cs-CZ" sz="2400"/>
              <a:t>c) Jaký objem v ml ukazují</a:t>
            </a:r>
          </a:p>
          <a:p>
            <a:r>
              <a:rPr lang="cs-CZ" altLang="cs-CZ" sz="2400"/>
              <a:t>    hroty šipky?</a:t>
            </a:r>
          </a:p>
          <a:p>
            <a:endParaRPr lang="cs-CZ" altLang="cs-CZ" sz="2400"/>
          </a:p>
          <a:p>
            <a:r>
              <a:rPr lang="cs-CZ" altLang="cs-CZ" sz="2400">
                <a:solidFill>
                  <a:srgbClr val="FF0000"/>
                </a:solidFill>
              </a:rPr>
              <a:t>Kliknutím na obdélník se dozvíš</a:t>
            </a:r>
          </a:p>
          <a:p>
            <a:r>
              <a:rPr lang="cs-CZ" altLang="cs-CZ" sz="2400">
                <a:solidFill>
                  <a:srgbClr val="FF0000"/>
                </a:solidFill>
              </a:rPr>
              <a:t>správný objem.</a:t>
            </a:r>
          </a:p>
        </p:txBody>
      </p:sp>
      <p:cxnSp>
        <p:nvCxnSpPr>
          <p:cNvPr id="3" name="Přímá spojnice se šipkou 2"/>
          <p:cNvCxnSpPr>
            <a:cxnSpLocks/>
          </p:cNvCxnSpPr>
          <p:nvPr/>
        </p:nvCxnSpPr>
        <p:spPr>
          <a:xfrm flipH="1">
            <a:off x="1889125" y="3013075"/>
            <a:ext cx="1363663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cxnSpLocks/>
          </p:cNvCxnSpPr>
          <p:nvPr/>
        </p:nvCxnSpPr>
        <p:spPr>
          <a:xfrm>
            <a:off x="9348788" y="2338388"/>
            <a:ext cx="1458912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317875" y="2782888"/>
            <a:ext cx="1074738" cy="4603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370 ml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134350" y="2108200"/>
            <a:ext cx="1103313" cy="4603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430 ml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302000" y="2782888"/>
            <a:ext cx="1074738" cy="4603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164513" y="2108200"/>
            <a:ext cx="1101725" cy="46037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43100" y="1289050"/>
            <a:ext cx="369888" cy="23971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969625" y="1109663"/>
            <a:ext cx="300038" cy="2397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extovéPole 1"/>
          <p:cNvSpPr txBox="1">
            <a:spLocks noChangeArrowheads="1"/>
          </p:cNvSpPr>
          <p:nvPr/>
        </p:nvSpPr>
        <p:spPr bwMode="auto">
          <a:xfrm>
            <a:off x="288925" y="195263"/>
            <a:ext cx="11614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překresli tabulku a doplň převody. Proveď kontrolu kliknutím na černý obdélník.</a:t>
            </a:r>
          </a:p>
        </p:txBody>
      </p:sp>
      <p:graphicFrame>
        <p:nvGraphicFramePr>
          <p:cNvPr id="3" name="Tabulka 3"/>
          <p:cNvGraphicFramePr>
            <a:graphicFrameLocks noGrp="1"/>
          </p:cNvGraphicFramePr>
          <p:nvPr/>
        </p:nvGraphicFramePr>
        <p:xfrm>
          <a:off x="1552575" y="1119188"/>
          <a:ext cx="8128002" cy="22193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/>
                <a:gridCol w="1354667"/>
                <a:gridCol w="1354667"/>
                <a:gridCol w="1354667"/>
                <a:gridCol w="1354667"/>
                <a:gridCol w="1354667"/>
              </a:tblGrid>
              <a:tr h="554831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</a:tr>
              <a:tr h="554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</a:tr>
              <a:tr h="554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</a:tr>
              <a:tr h="554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0" marB="45730"/>
                </a:tc>
              </a:tr>
            </a:tbl>
          </a:graphicData>
        </a:graphic>
      </p:graphicFrame>
      <p:grpSp>
        <p:nvGrpSpPr>
          <p:cNvPr id="58408" name="Skupina 10"/>
          <p:cNvGrpSpPr>
            <a:grpSpLocks/>
          </p:cNvGrpSpPr>
          <p:nvPr/>
        </p:nvGrpSpPr>
        <p:grpSpPr bwMode="auto">
          <a:xfrm>
            <a:off x="8486775" y="1116013"/>
            <a:ext cx="831850" cy="569912"/>
            <a:chOff x="3613212" y="3842841"/>
            <a:chExt cx="831214" cy="569387"/>
          </a:xfrm>
        </p:grpSpPr>
        <p:sp>
          <p:nvSpPr>
            <p:cNvPr id="58492" name="TextovéPole 11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74411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 mm</a:t>
              </a:r>
            </a:p>
          </p:txBody>
        </p:sp>
        <p:sp>
          <p:nvSpPr>
            <p:cNvPr id="58493" name="TextovéPole 12"/>
            <p:cNvSpPr txBox="1">
              <a:spLocks noChangeArrowheads="1"/>
            </p:cNvSpPr>
            <p:nvPr/>
          </p:nvSpPr>
          <p:spPr bwMode="auto">
            <a:xfrm>
              <a:off x="4155564" y="3842841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grpSp>
        <p:nvGrpSpPr>
          <p:cNvPr id="58409" name="Skupina 13"/>
          <p:cNvGrpSpPr>
            <a:grpSpLocks/>
          </p:cNvGrpSpPr>
          <p:nvPr/>
        </p:nvGrpSpPr>
        <p:grpSpPr bwMode="auto">
          <a:xfrm>
            <a:off x="6096000" y="1077913"/>
            <a:ext cx="568325" cy="608012"/>
            <a:chOff x="3394346" y="3865350"/>
            <a:chExt cx="568746" cy="608433"/>
          </a:xfrm>
        </p:grpSpPr>
        <p:sp>
          <p:nvSpPr>
            <p:cNvPr id="58490" name="TextovéPole 14"/>
            <p:cNvSpPr txBox="1">
              <a:spLocks noChangeArrowheads="1"/>
            </p:cNvSpPr>
            <p:nvPr/>
          </p:nvSpPr>
          <p:spPr bwMode="auto">
            <a:xfrm>
              <a:off x="3394346" y="4012118"/>
              <a:ext cx="55976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cm</a:t>
              </a:r>
            </a:p>
          </p:txBody>
        </p:sp>
        <p:sp>
          <p:nvSpPr>
            <p:cNvPr id="58491" name="TextovéPole 15"/>
            <p:cNvSpPr txBox="1">
              <a:spLocks noChangeArrowheads="1"/>
            </p:cNvSpPr>
            <p:nvPr/>
          </p:nvSpPr>
          <p:spPr bwMode="auto">
            <a:xfrm>
              <a:off x="3674230" y="3865350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grpSp>
        <p:nvGrpSpPr>
          <p:cNvPr id="58410" name="Skupina 16"/>
          <p:cNvGrpSpPr>
            <a:grpSpLocks/>
          </p:cNvGrpSpPr>
          <p:nvPr/>
        </p:nvGrpSpPr>
        <p:grpSpPr bwMode="auto">
          <a:xfrm>
            <a:off x="4532313" y="1119188"/>
            <a:ext cx="631825" cy="574675"/>
            <a:chOff x="3613212" y="3838100"/>
            <a:chExt cx="631836" cy="574128"/>
          </a:xfrm>
        </p:grpSpPr>
        <p:sp>
          <p:nvSpPr>
            <p:cNvPr id="58488" name="TextovéPole 17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59182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dm</a:t>
              </a:r>
            </a:p>
          </p:txBody>
        </p:sp>
        <p:sp>
          <p:nvSpPr>
            <p:cNvPr id="58489" name="TextovéPole 18"/>
            <p:cNvSpPr txBox="1">
              <a:spLocks noChangeArrowheads="1"/>
            </p:cNvSpPr>
            <p:nvPr/>
          </p:nvSpPr>
          <p:spPr bwMode="auto">
            <a:xfrm>
              <a:off x="3956186" y="3838100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grpSp>
        <p:nvGrpSpPr>
          <p:cNvPr id="58411" name="Skupina 19"/>
          <p:cNvGrpSpPr>
            <a:grpSpLocks/>
          </p:cNvGrpSpPr>
          <p:nvPr/>
        </p:nvGrpSpPr>
        <p:grpSpPr bwMode="auto">
          <a:xfrm>
            <a:off x="2008188" y="1125538"/>
            <a:ext cx="503237" cy="568325"/>
            <a:chOff x="3613212" y="3842841"/>
            <a:chExt cx="503825" cy="569387"/>
          </a:xfrm>
        </p:grpSpPr>
        <p:sp>
          <p:nvSpPr>
            <p:cNvPr id="58486" name="TextovéPole 20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42992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m</a:t>
              </a:r>
            </a:p>
          </p:txBody>
        </p:sp>
        <p:sp>
          <p:nvSpPr>
            <p:cNvPr id="58487" name="TextovéPole 21"/>
            <p:cNvSpPr txBox="1">
              <a:spLocks noChangeArrowheads="1"/>
            </p:cNvSpPr>
            <p:nvPr/>
          </p:nvSpPr>
          <p:spPr bwMode="auto">
            <a:xfrm>
              <a:off x="3828175" y="3842841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sp>
        <p:nvSpPr>
          <p:cNvPr id="58412" name="TextovéPole 22"/>
          <p:cNvSpPr txBox="1">
            <a:spLocks noChangeArrowheads="1"/>
          </p:cNvSpPr>
          <p:nvPr/>
        </p:nvSpPr>
        <p:spPr bwMode="auto">
          <a:xfrm>
            <a:off x="3352800" y="1211263"/>
            <a:ext cx="4159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hl</a:t>
            </a:r>
          </a:p>
        </p:txBody>
      </p:sp>
      <p:sp>
        <p:nvSpPr>
          <p:cNvPr id="58413" name="TextovéPole 23"/>
          <p:cNvSpPr txBox="1">
            <a:spLocks noChangeArrowheads="1"/>
          </p:cNvSpPr>
          <p:nvPr/>
        </p:nvSpPr>
        <p:spPr bwMode="auto">
          <a:xfrm>
            <a:off x="7346950" y="1184275"/>
            <a:ext cx="500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ml</a:t>
            </a:r>
          </a:p>
        </p:txBody>
      </p:sp>
      <p:sp>
        <p:nvSpPr>
          <p:cNvPr id="58414" name="TextovéPole 24"/>
          <p:cNvSpPr txBox="1">
            <a:spLocks noChangeArrowheads="1"/>
          </p:cNvSpPr>
          <p:nvPr/>
        </p:nvSpPr>
        <p:spPr bwMode="auto">
          <a:xfrm>
            <a:off x="4532313" y="2822575"/>
            <a:ext cx="754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74</a:t>
            </a:r>
          </a:p>
        </p:txBody>
      </p:sp>
      <p:sp>
        <p:nvSpPr>
          <p:cNvPr id="58415" name="TextovéPole 25"/>
          <p:cNvSpPr txBox="1">
            <a:spLocks noChangeArrowheads="1"/>
          </p:cNvSpPr>
          <p:nvPr/>
        </p:nvSpPr>
        <p:spPr bwMode="auto">
          <a:xfrm>
            <a:off x="3182938" y="2274888"/>
            <a:ext cx="755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120</a:t>
            </a:r>
          </a:p>
        </p:txBody>
      </p:sp>
      <p:sp>
        <p:nvSpPr>
          <p:cNvPr id="58416" name="TextovéPole 26"/>
          <p:cNvSpPr txBox="1">
            <a:spLocks noChangeArrowheads="1"/>
          </p:cNvSpPr>
          <p:nvPr/>
        </p:nvSpPr>
        <p:spPr bwMode="auto">
          <a:xfrm>
            <a:off x="1898650" y="1693863"/>
            <a:ext cx="754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0,05</a:t>
            </a:r>
          </a:p>
        </p:txBody>
      </p:sp>
      <p:graphicFrame>
        <p:nvGraphicFramePr>
          <p:cNvPr id="28" name="Tabulka 3"/>
          <p:cNvGraphicFramePr>
            <a:graphicFrameLocks noGrp="1"/>
          </p:cNvGraphicFramePr>
          <p:nvPr/>
        </p:nvGraphicFramePr>
        <p:xfrm>
          <a:off x="1543050" y="3978275"/>
          <a:ext cx="8128002" cy="22193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/>
                <a:gridCol w="1354667"/>
                <a:gridCol w="1354667"/>
                <a:gridCol w="1354667"/>
                <a:gridCol w="1354667"/>
                <a:gridCol w="1354667"/>
              </a:tblGrid>
              <a:tr h="554831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</a:tr>
              <a:tr h="554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</a:tr>
              <a:tr h="554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</a:tr>
              <a:tr h="554831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30" marB="45730"/>
                </a:tc>
              </a:tr>
            </a:tbl>
          </a:graphicData>
        </a:graphic>
      </p:graphicFrame>
      <p:grpSp>
        <p:nvGrpSpPr>
          <p:cNvPr id="58454" name="Skupina 28"/>
          <p:cNvGrpSpPr>
            <a:grpSpLocks/>
          </p:cNvGrpSpPr>
          <p:nvPr/>
        </p:nvGrpSpPr>
        <p:grpSpPr bwMode="auto">
          <a:xfrm>
            <a:off x="8486775" y="3937000"/>
            <a:ext cx="831850" cy="568325"/>
            <a:chOff x="3613212" y="3842841"/>
            <a:chExt cx="831214" cy="569387"/>
          </a:xfrm>
        </p:grpSpPr>
        <p:sp>
          <p:nvSpPr>
            <p:cNvPr id="58484" name="TextovéPole 29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74411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 mm</a:t>
              </a:r>
            </a:p>
          </p:txBody>
        </p:sp>
        <p:sp>
          <p:nvSpPr>
            <p:cNvPr id="58485" name="TextovéPole 30"/>
            <p:cNvSpPr txBox="1">
              <a:spLocks noChangeArrowheads="1"/>
            </p:cNvSpPr>
            <p:nvPr/>
          </p:nvSpPr>
          <p:spPr bwMode="auto">
            <a:xfrm>
              <a:off x="4155564" y="3842841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grpSp>
        <p:nvGrpSpPr>
          <p:cNvPr id="58455" name="Skupina 31"/>
          <p:cNvGrpSpPr>
            <a:grpSpLocks/>
          </p:cNvGrpSpPr>
          <p:nvPr/>
        </p:nvGrpSpPr>
        <p:grpSpPr bwMode="auto">
          <a:xfrm>
            <a:off x="6096000" y="3897313"/>
            <a:ext cx="568325" cy="608012"/>
            <a:chOff x="3394346" y="3865350"/>
            <a:chExt cx="568746" cy="608433"/>
          </a:xfrm>
        </p:grpSpPr>
        <p:sp>
          <p:nvSpPr>
            <p:cNvPr id="58482" name="TextovéPole 32"/>
            <p:cNvSpPr txBox="1">
              <a:spLocks noChangeArrowheads="1"/>
            </p:cNvSpPr>
            <p:nvPr/>
          </p:nvSpPr>
          <p:spPr bwMode="auto">
            <a:xfrm>
              <a:off x="3394346" y="4012118"/>
              <a:ext cx="55976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cm</a:t>
              </a:r>
            </a:p>
          </p:txBody>
        </p:sp>
        <p:sp>
          <p:nvSpPr>
            <p:cNvPr id="58483" name="TextovéPole 33"/>
            <p:cNvSpPr txBox="1">
              <a:spLocks noChangeArrowheads="1"/>
            </p:cNvSpPr>
            <p:nvPr/>
          </p:nvSpPr>
          <p:spPr bwMode="auto">
            <a:xfrm>
              <a:off x="3674230" y="3865350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grpSp>
        <p:nvGrpSpPr>
          <p:cNvPr id="58456" name="Skupina 34"/>
          <p:cNvGrpSpPr>
            <a:grpSpLocks/>
          </p:cNvGrpSpPr>
          <p:nvPr/>
        </p:nvGrpSpPr>
        <p:grpSpPr bwMode="auto">
          <a:xfrm>
            <a:off x="4532313" y="3938588"/>
            <a:ext cx="631825" cy="574675"/>
            <a:chOff x="3613212" y="3838100"/>
            <a:chExt cx="631836" cy="574128"/>
          </a:xfrm>
        </p:grpSpPr>
        <p:sp>
          <p:nvSpPr>
            <p:cNvPr id="58480" name="TextovéPole 35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59182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dm</a:t>
              </a:r>
            </a:p>
          </p:txBody>
        </p:sp>
        <p:sp>
          <p:nvSpPr>
            <p:cNvPr id="58481" name="TextovéPole 36"/>
            <p:cNvSpPr txBox="1">
              <a:spLocks noChangeArrowheads="1"/>
            </p:cNvSpPr>
            <p:nvPr/>
          </p:nvSpPr>
          <p:spPr bwMode="auto">
            <a:xfrm>
              <a:off x="3956186" y="3838100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grpSp>
        <p:nvGrpSpPr>
          <p:cNvPr id="58457" name="Skupina 37"/>
          <p:cNvGrpSpPr>
            <a:grpSpLocks/>
          </p:cNvGrpSpPr>
          <p:nvPr/>
        </p:nvGrpSpPr>
        <p:grpSpPr bwMode="auto">
          <a:xfrm>
            <a:off x="2008188" y="3944938"/>
            <a:ext cx="503237" cy="569912"/>
            <a:chOff x="3613212" y="3842841"/>
            <a:chExt cx="503825" cy="569387"/>
          </a:xfrm>
        </p:grpSpPr>
        <p:sp>
          <p:nvSpPr>
            <p:cNvPr id="58478" name="TextovéPole 38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42992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m</a:t>
              </a:r>
            </a:p>
          </p:txBody>
        </p:sp>
        <p:sp>
          <p:nvSpPr>
            <p:cNvPr id="58479" name="TextovéPole 39"/>
            <p:cNvSpPr txBox="1">
              <a:spLocks noChangeArrowheads="1"/>
            </p:cNvSpPr>
            <p:nvPr/>
          </p:nvSpPr>
          <p:spPr bwMode="auto">
            <a:xfrm>
              <a:off x="3828175" y="3842841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sp>
        <p:nvSpPr>
          <p:cNvPr id="58458" name="TextovéPole 40"/>
          <p:cNvSpPr txBox="1">
            <a:spLocks noChangeArrowheads="1"/>
          </p:cNvSpPr>
          <p:nvPr/>
        </p:nvSpPr>
        <p:spPr bwMode="auto">
          <a:xfrm>
            <a:off x="3352800" y="4032250"/>
            <a:ext cx="4159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hl</a:t>
            </a:r>
          </a:p>
        </p:txBody>
      </p:sp>
      <p:sp>
        <p:nvSpPr>
          <p:cNvPr id="58459" name="TextovéPole 41"/>
          <p:cNvSpPr txBox="1">
            <a:spLocks noChangeArrowheads="1"/>
          </p:cNvSpPr>
          <p:nvPr/>
        </p:nvSpPr>
        <p:spPr bwMode="auto">
          <a:xfrm>
            <a:off x="7346950" y="4005263"/>
            <a:ext cx="500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ml</a:t>
            </a:r>
          </a:p>
        </p:txBody>
      </p:sp>
      <p:sp>
        <p:nvSpPr>
          <p:cNvPr id="58460" name="TextovéPole 42"/>
          <p:cNvSpPr txBox="1">
            <a:spLocks noChangeArrowheads="1"/>
          </p:cNvSpPr>
          <p:nvPr/>
        </p:nvSpPr>
        <p:spPr bwMode="auto">
          <a:xfrm>
            <a:off x="4532313" y="5641975"/>
            <a:ext cx="754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74</a:t>
            </a:r>
          </a:p>
        </p:txBody>
      </p:sp>
      <p:sp>
        <p:nvSpPr>
          <p:cNvPr id="58461" name="TextovéPole 43"/>
          <p:cNvSpPr txBox="1">
            <a:spLocks noChangeArrowheads="1"/>
          </p:cNvSpPr>
          <p:nvPr/>
        </p:nvSpPr>
        <p:spPr bwMode="auto">
          <a:xfrm>
            <a:off x="3182938" y="5095875"/>
            <a:ext cx="7556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12</a:t>
            </a:r>
          </a:p>
        </p:txBody>
      </p:sp>
      <p:sp>
        <p:nvSpPr>
          <p:cNvPr id="58462" name="TextovéPole 44"/>
          <p:cNvSpPr txBox="1">
            <a:spLocks noChangeArrowheads="1"/>
          </p:cNvSpPr>
          <p:nvPr/>
        </p:nvSpPr>
        <p:spPr bwMode="auto">
          <a:xfrm>
            <a:off x="1898650" y="4513263"/>
            <a:ext cx="754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0,05</a:t>
            </a:r>
          </a:p>
        </p:txBody>
      </p:sp>
      <p:sp>
        <p:nvSpPr>
          <p:cNvPr id="58463" name="TextovéPole 45"/>
          <p:cNvSpPr txBox="1">
            <a:spLocks noChangeArrowheads="1"/>
          </p:cNvSpPr>
          <p:nvPr/>
        </p:nvSpPr>
        <p:spPr bwMode="auto">
          <a:xfrm>
            <a:off x="3381375" y="4513263"/>
            <a:ext cx="573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0,5</a:t>
            </a:r>
          </a:p>
        </p:txBody>
      </p:sp>
      <p:sp>
        <p:nvSpPr>
          <p:cNvPr id="58464" name="TextovéPole 47"/>
          <p:cNvSpPr txBox="1">
            <a:spLocks noChangeArrowheads="1"/>
          </p:cNvSpPr>
          <p:nvPr/>
        </p:nvSpPr>
        <p:spPr bwMode="auto">
          <a:xfrm>
            <a:off x="1874838" y="5087938"/>
            <a:ext cx="728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1,20</a:t>
            </a:r>
          </a:p>
        </p:txBody>
      </p:sp>
      <p:sp>
        <p:nvSpPr>
          <p:cNvPr id="58465" name="TextovéPole 49"/>
          <p:cNvSpPr txBox="1">
            <a:spLocks noChangeArrowheads="1"/>
          </p:cNvSpPr>
          <p:nvPr/>
        </p:nvSpPr>
        <p:spPr bwMode="auto">
          <a:xfrm>
            <a:off x="5648325" y="4495800"/>
            <a:ext cx="1030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50 000</a:t>
            </a:r>
          </a:p>
        </p:txBody>
      </p:sp>
      <p:sp>
        <p:nvSpPr>
          <p:cNvPr id="58466" name="TextovéPole 50"/>
          <p:cNvSpPr txBox="1">
            <a:spLocks noChangeArrowheads="1"/>
          </p:cNvSpPr>
          <p:nvPr/>
        </p:nvSpPr>
        <p:spPr bwMode="auto">
          <a:xfrm>
            <a:off x="4479925" y="4533900"/>
            <a:ext cx="495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8267700" y="1125538"/>
            <a:ext cx="1412875" cy="2212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8258175" y="3937000"/>
            <a:ext cx="1412875" cy="2212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469" name="TextovéPole 48"/>
          <p:cNvSpPr txBox="1">
            <a:spLocks noChangeArrowheads="1"/>
          </p:cNvSpPr>
          <p:nvPr/>
        </p:nvSpPr>
        <p:spPr bwMode="auto">
          <a:xfrm>
            <a:off x="6986588" y="4518025"/>
            <a:ext cx="1100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50 000 </a:t>
            </a:r>
          </a:p>
        </p:txBody>
      </p:sp>
      <p:sp>
        <p:nvSpPr>
          <p:cNvPr id="58470" name="TextovéPole 53"/>
          <p:cNvSpPr txBox="1">
            <a:spLocks noChangeArrowheads="1"/>
          </p:cNvSpPr>
          <p:nvPr/>
        </p:nvSpPr>
        <p:spPr bwMode="auto">
          <a:xfrm>
            <a:off x="4394200" y="5087938"/>
            <a:ext cx="876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1 200</a:t>
            </a:r>
          </a:p>
        </p:txBody>
      </p:sp>
      <p:sp>
        <p:nvSpPr>
          <p:cNvPr id="58471" name="TextovéPole 54"/>
          <p:cNvSpPr txBox="1">
            <a:spLocks noChangeArrowheads="1"/>
          </p:cNvSpPr>
          <p:nvPr/>
        </p:nvSpPr>
        <p:spPr bwMode="auto">
          <a:xfrm>
            <a:off x="5519738" y="5068888"/>
            <a:ext cx="22415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1 200 000</a:t>
            </a:r>
          </a:p>
        </p:txBody>
      </p:sp>
      <p:sp>
        <p:nvSpPr>
          <p:cNvPr id="58472" name="TextovéPole 54"/>
          <p:cNvSpPr txBox="1">
            <a:spLocks noChangeArrowheads="1"/>
          </p:cNvSpPr>
          <p:nvPr/>
        </p:nvSpPr>
        <p:spPr bwMode="auto">
          <a:xfrm>
            <a:off x="6902450" y="5140325"/>
            <a:ext cx="22415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1 200 000</a:t>
            </a:r>
          </a:p>
        </p:txBody>
      </p:sp>
      <p:sp>
        <p:nvSpPr>
          <p:cNvPr id="58473" name="TextovéPole 1"/>
          <p:cNvSpPr txBox="1">
            <a:spLocks noChangeArrowheads="1"/>
          </p:cNvSpPr>
          <p:nvPr/>
        </p:nvSpPr>
        <p:spPr bwMode="auto">
          <a:xfrm>
            <a:off x="5707063" y="5688013"/>
            <a:ext cx="1030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74 000</a:t>
            </a:r>
          </a:p>
        </p:txBody>
      </p:sp>
      <p:sp>
        <p:nvSpPr>
          <p:cNvPr id="58474" name="TextovéPole 55"/>
          <p:cNvSpPr txBox="1">
            <a:spLocks noChangeArrowheads="1"/>
          </p:cNvSpPr>
          <p:nvPr/>
        </p:nvSpPr>
        <p:spPr bwMode="auto">
          <a:xfrm>
            <a:off x="7108825" y="5668963"/>
            <a:ext cx="1030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74 000</a:t>
            </a:r>
          </a:p>
        </p:txBody>
      </p:sp>
      <p:sp>
        <p:nvSpPr>
          <p:cNvPr id="58475" name="TextovéPole 3"/>
          <p:cNvSpPr txBox="1">
            <a:spLocks noChangeArrowheads="1"/>
          </p:cNvSpPr>
          <p:nvPr/>
        </p:nvSpPr>
        <p:spPr bwMode="auto">
          <a:xfrm>
            <a:off x="1846263" y="5688013"/>
            <a:ext cx="952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0, 074</a:t>
            </a:r>
          </a:p>
        </p:txBody>
      </p:sp>
      <p:sp>
        <p:nvSpPr>
          <p:cNvPr id="58476" name="TextovéPole 57"/>
          <p:cNvSpPr txBox="1">
            <a:spLocks noChangeArrowheads="1"/>
          </p:cNvSpPr>
          <p:nvPr/>
        </p:nvSpPr>
        <p:spPr bwMode="auto">
          <a:xfrm>
            <a:off x="3184525" y="5630863"/>
            <a:ext cx="7969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0, 74</a:t>
            </a:r>
          </a:p>
        </p:txBody>
      </p:sp>
      <p:sp>
        <p:nvSpPr>
          <p:cNvPr id="5" name="Obdélník 4"/>
          <p:cNvSpPr/>
          <p:nvPr/>
        </p:nvSpPr>
        <p:spPr>
          <a:xfrm>
            <a:off x="1455738" y="3563938"/>
            <a:ext cx="7862887" cy="2787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Sas Face Colou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538" y="139700"/>
            <a:ext cx="24003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5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3" cstate="print"/>
          <a:srcRect t="12396" r="-2" b="6239"/>
          <a:stretch>
            <a:fillRect/>
          </a:stretch>
        </p:blipFill>
        <p:spPr bwMode="auto">
          <a:xfrm>
            <a:off x="7866063" y="542925"/>
            <a:ext cx="5727700" cy="621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6" name="Obrázek 4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3" cstate="print"/>
          <a:srcRect t="12396" r="-2" b="6239"/>
          <a:stretch>
            <a:fillRect/>
          </a:stretch>
        </p:blipFill>
        <p:spPr bwMode="auto">
          <a:xfrm>
            <a:off x="4413250" y="688975"/>
            <a:ext cx="5727700" cy="621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9397" name="Skupina 8"/>
          <p:cNvGrpSpPr>
            <a:grpSpLocks/>
          </p:cNvGrpSpPr>
          <p:nvPr/>
        </p:nvGrpSpPr>
        <p:grpSpPr bwMode="auto">
          <a:xfrm>
            <a:off x="10452100" y="5424488"/>
            <a:ext cx="547688" cy="555625"/>
            <a:chOff x="3960614" y="3459480"/>
            <a:chExt cx="1653771" cy="1705451"/>
          </a:xfrm>
        </p:grpSpPr>
        <p:pic>
          <p:nvPicPr>
            <p:cNvPr id="59476" name="Picture 6" descr="Gold Wedding Ring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60614" y="3459480"/>
              <a:ext cx="1653771" cy="17054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vál 5"/>
            <p:cNvSpPr/>
            <p:nvPr/>
          </p:nvSpPr>
          <p:spPr>
            <a:xfrm>
              <a:off x="4588569" y="3493587"/>
              <a:ext cx="397862" cy="25825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9398" name="TextovéPole 9"/>
          <p:cNvSpPr txBox="1">
            <a:spLocks noChangeArrowheads="1"/>
          </p:cNvSpPr>
          <p:nvPr/>
        </p:nvSpPr>
        <p:spPr bwMode="auto">
          <a:xfrm>
            <a:off x="2597150" y="728663"/>
            <a:ext cx="43322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Lucka chtěla změřit objem svého</a:t>
            </a:r>
          </a:p>
          <a:p>
            <a:r>
              <a:rPr lang="cs-CZ" altLang="cs-CZ" sz="2400"/>
              <a:t>prstýnku. Do odměrného válce</a:t>
            </a:r>
          </a:p>
          <a:p>
            <a:r>
              <a:rPr lang="cs-CZ" altLang="cs-CZ" sz="2400"/>
              <a:t>nalila vodu o objemu 300</a:t>
            </a:r>
          </a:p>
        </p:txBody>
      </p:sp>
      <p:grpSp>
        <p:nvGrpSpPr>
          <p:cNvPr id="59399" name="Skupina 6"/>
          <p:cNvGrpSpPr>
            <a:grpSpLocks/>
          </p:cNvGrpSpPr>
          <p:nvPr/>
        </p:nvGrpSpPr>
        <p:grpSpPr bwMode="auto">
          <a:xfrm>
            <a:off x="5835650" y="1363663"/>
            <a:ext cx="636588" cy="569912"/>
            <a:chOff x="3613212" y="3842628"/>
            <a:chExt cx="637456" cy="569174"/>
          </a:xfrm>
        </p:grpSpPr>
        <p:sp>
          <p:nvSpPr>
            <p:cNvPr id="59474" name="TextovéPole 4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637456" cy="4612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cm.</a:t>
              </a:r>
            </a:p>
          </p:txBody>
        </p:sp>
        <p:sp>
          <p:nvSpPr>
            <p:cNvPr id="59475" name="TextovéPole 5"/>
            <p:cNvSpPr txBox="1">
              <a:spLocks noChangeArrowheads="1"/>
            </p:cNvSpPr>
            <p:nvPr/>
          </p:nvSpPr>
          <p:spPr bwMode="auto">
            <a:xfrm>
              <a:off x="3961806" y="3842628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sp>
        <p:nvSpPr>
          <p:cNvPr id="59400" name="TextovéPole 10"/>
          <p:cNvSpPr txBox="1">
            <a:spLocks noChangeArrowheads="1"/>
          </p:cNvSpPr>
          <p:nvPr/>
        </p:nvSpPr>
        <p:spPr bwMode="auto">
          <a:xfrm>
            <a:off x="2597150" y="1863725"/>
            <a:ext cx="41306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Ponořila prstýnek do vody a tím</a:t>
            </a:r>
          </a:p>
          <a:p>
            <a:r>
              <a:rPr lang="cs-CZ" altLang="cs-CZ" sz="2400"/>
              <a:t>stoupla hladina vody na 305</a:t>
            </a:r>
          </a:p>
        </p:txBody>
      </p:sp>
      <p:grpSp>
        <p:nvGrpSpPr>
          <p:cNvPr id="59401" name="Skupina 6"/>
          <p:cNvGrpSpPr>
            <a:grpSpLocks/>
          </p:cNvGrpSpPr>
          <p:nvPr/>
        </p:nvGrpSpPr>
        <p:grpSpPr bwMode="auto">
          <a:xfrm>
            <a:off x="6154738" y="2125663"/>
            <a:ext cx="636587" cy="568325"/>
            <a:chOff x="3613212" y="3842628"/>
            <a:chExt cx="637456" cy="569174"/>
          </a:xfrm>
        </p:grpSpPr>
        <p:sp>
          <p:nvSpPr>
            <p:cNvPr id="59472" name="TextovéPole 4"/>
            <p:cNvSpPr txBox="1">
              <a:spLocks noChangeArrowheads="1"/>
            </p:cNvSpPr>
            <p:nvPr/>
          </p:nvSpPr>
          <p:spPr bwMode="auto">
            <a:xfrm>
              <a:off x="3613212" y="3950563"/>
              <a:ext cx="637456" cy="4612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cm.</a:t>
              </a:r>
            </a:p>
          </p:txBody>
        </p:sp>
        <p:sp>
          <p:nvSpPr>
            <p:cNvPr id="59473" name="TextovéPole 5"/>
            <p:cNvSpPr txBox="1">
              <a:spLocks noChangeArrowheads="1"/>
            </p:cNvSpPr>
            <p:nvPr/>
          </p:nvSpPr>
          <p:spPr bwMode="auto">
            <a:xfrm>
              <a:off x="3885227" y="3842628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sp>
        <p:nvSpPr>
          <p:cNvPr id="59402" name="TextovéPole 11"/>
          <p:cNvSpPr txBox="1">
            <a:spLocks noChangeArrowheads="1"/>
          </p:cNvSpPr>
          <p:nvPr/>
        </p:nvSpPr>
        <p:spPr bwMode="auto">
          <a:xfrm>
            <a:off x="2587625" y="2636838"/>
            <a:ext cx="33258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Jaký má prstýnek objem?</a:t>
            </a:r>
          </a:p>
        </p:txBody>
      </p:sp>
      <p:sp>
        <p:nvSpPr>
          <p:cNvPr id="59403" name="TextovéPole 12"/>
          <p:cNvSpPr txBox="1">
            <a:spLocks noChangeArrowheads="1"/>
          </p:cNvSpPr>
          <p:nvPr/>
        </p:nvSpPr>
        <p:spPr bwMode="auto">
          <a:xfrm>
            <a:off x="-28575" y="3006725"/>
            <a:ext cx="6856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opiš příklady a porovnej a doplň ( &lt;,=, &gt; )</a:t>
            </a:r>
          </a:p>
        </p:txBody>
      </p:sp>
      <p:grpSp>
        <p:nvGrpSpPr>
          <p:cNvPr id="59404" name="Skupina 48"/>
          <p:cNvGrpSpPr>
            <a:grpSpLocks/>
          </p:cNvGrpSpPr>
          <p:nvPr/>
        </p:nvGrpSpPr>
        <p:grpSpPr bwMode="auto">
          <a:xfrm>
            <a:off x="165100" y="3541713"/>
            <a:ext cx="3017838" cy="3081337"/>
            <a:chOff x="164659" y="3542063"/>
            <a:chExt cx="3018345" cy="3080627"/>
          </a:xfrm>
        </p:grpSpPr>
        <p:sp>
          <p:nvSpPr>
            <p:cNvPr id="59446" name="TextovéPole 16"/>
            <p:cNvSpPr txBox="1">
              <a:spLocks noChangeArrowheads="1"/>
            </p:cNvSpPr>
            <p:nvPr/>
          </p:nvSpPr>
          <p:spPr bwMode="auto">
            <a:xfrm>
              <a:off x="180221" y="3649885"/>
              <a:ext cx="79701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73,2 </a:t>
              </a:r>
            </a:p>
          </p:txBody>
        </p:sp>
        <p:grpSp>
          <p:nvGrpSpPr>
            <p:cNvPr id="59447" name="Skupina 6"/>
            <p:cNvGrpSpPr>
              <a:grpSpLocks/>
            </p:cNvGrpSpPr>
            <p:nvPr/>
          </p:nvGrpSpPr>
          <p:grpSpPr bwMode="auto">
            <a:xfrm>
              <a:off x="852355" y="3542063"/>
              <a:ext cx="591829" cy="569487"/>
              <a:chOff x="3613212" y="3842841"/>
              <a:chExt cx="592519" cy="568962"/>
            </a:xfrm>
          </p:grpSpPr>
          <p:sp>
            <p:nvSpPr>
              <p:cNvPr id="59470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592519" cy="461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dm</a:t>
                </a:r>
              </a:p>
            </p:txBody>
          </p:sp>
          <p:sp>
            <p:nvSpPr>
              <p:cNvPr id="59471" name="TextovéPole 5"/>
              <p:cNvSpPr txBox="1">
                <a:spLocks noChangeArrowheads="1"/>
              </p:cNvSpPr>
              <p:nvPr/>
            </p:nvSpPr>
            <p:spPr bwMode="auto">
              <a:xfrm>
                <a:off x="3828175" y="3842841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grpSp>
          <p:nvGrpSpPr>
            <p:cNvPr id="59448" name="Skupina 6"/>
            <p:cNvGrpSpPr>
              <a:grpSpLocks/>
            </p:cNvGrpSpPr>
            <p:nvPr/>
          </p:nvGrpSpPr>
          <p:grpSpPr bwMode="auto">
            <a:xfrm>
              <a:off x="486547" y="4237478"/>
              <a:ext cx="580521" cy="569699"/>
              <a:chOff x="3613212" y="3842629"/>
              <a:chExt cx="581198" cy="569174"/>
            </a:xfrm>
          </p:grpSpPr>
          <p:sp>
            <p:nvSpPr>
              <p:cNvPr id="59468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560422" cy="461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cm</a:t>
                </a:r>
              </a:p>
            </p:txBody>
          </p:sp>
          <p:sp>
            <p:nvSpPr>
              <p:cNvPr id="59469" name="TextovéPole 5"/>
              <p:cNvSpPr txBox="1">
                <a:spLocks noChangeArrowheads="1"/>
              </p:cNvSpPr>
              <p:nvPr/>
            </p:nvSpPr>
            <p:spPr bwMode="auto">
              <a:xfrm>
                <a:off x="3905548" y="3842629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grpSp>
          <p:nvGrpSpPr>
            <p:cNvPr id="59449" name="Skupina 6"/>
            <p:cNvGrpSpPr>
              <a:grpSpLocks/>
            </p:cNvGrpSpPr>
            <p:nvPr/>
          </p:nvGrpSpPr>
          <p:grpSpPr bwMode="auto">
            <a:xfrm>
              <a:off x="2218428" y="4509862"/>
              <a:ext cx="870751" cy="561754"/>
              <a:chOff x="3613212" y="3850566"/>
              <a:chExt cx="871766" cy="561236"/>
            </a:xfrm>
          </p:grpSpPr>
          <p:sp>
            <p:nvSpPr>
              <p:cNvPr id="59466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871766" cy="46123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41cm</a:t>
                </a:r>
              </a:p>
            </p:txBody>
          </p:sp>
          <p:sp>
            <p:nvSpPr>
              <p:cNvPr id="59467" name="TextovéPole 5"/>
              <p:cNvSpPr txBox="1">
                <a:spLocks noChangeArrowheads="1"/>
              </p:cNvSpPr>
              <p:nvPr/>
            </p:nvSpPr>
            <p:spPr bwMode="auto">
              <a:xfrm>
                <a:off x="4149666" y="3850566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grpSp>
          <p:nvGrpSpPr>
            <p:cNvPr id="59450" name="Skupina 6"/>
            <p:cNvGrpSpPr>
              <a:grpSpLocks/>
            </p:cNvGrpSpPr>
            <p:nvPr/>
          </p:nvGrpSpPr>
          <p:grpSpPr bwMode="auto">
            <a:xfrm>
              <a:off x="266974" y="6095476"/>
              <a:ext cx="592328" cy="527214"/>
              <a:chOff x="3613212" y="3885075"/>
              <a:chExt cx="593019" cy="526728"/>
            </a:xfrm>
          </p:grpSpPr>
          <p:sp>
            <p:nvSpPr>
              <p:cNvPr id="59464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586100" cy="461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9m</a:t>
                </a:r>
              </a:p>
            </p:txBody>
          </p:sp>
          <p:sp>
            <p:nvSpPr>
              <p:cNvPr id="59465" name="TextovéPole 5"/>
              <p:cNvSpPr txBox="1">
                <a:spLocks noChangeArrowheads="1"/>
              </p:cNvSpPr>
              <p:nvPr/>
            </p:nvSpPr>
            <p:spPr bwMode="auto">
              <a:xfrm>
                <a:off x="3917369" y="3885075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sp>
          <p:nvSpPr>
            <p:cNvPr id="59451" name="TextovéPole 20"/>
            <p:cNvSpPr txBox="1">
              <a:spLocks noChangeArrowheads="1"/>
            </p:cNvSpPr>
            <p:nvPr/>
          </p:nvSpPr>
          <p:spPr bwMode="auto">
            <a:xfrm>
              <a:off x="2357302" y="3640507"/>
              <a:ext cx="63511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73 l</a:t>
              </a:r>
            </a:p>
            <a:p>
              <a:endParaRPr lang="cs-CZ" altLang="cs-CZ" sz="2400"/>
            </a:p>
          </p:txBody>
        </p:sp>
        <p:sp>
          <p:nvSpPr>
            <p:cNvPr id="59452" name="TextovéPole 21"/>
            <p:cNvSpPr txBox="1">
              <a:spLocks noChangeArrowheads="1"/>
            </p:cNvSpPr>
            <p:nvPr/>
          </p:nvSpPr>
          <p:spPr bwMode="auto">
            <a:xfrm>
              <a:off x="173446" y="3959743"/>
              <a:ext cx="10294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0,08 hl</a:t>
              </a:r>
            </a:p>
          </p:txBody>
        </p:sp>
        <p:sp>
          <p:nvSpPr>
            <p:cNvPr id="59453" name="TextovéPole 22"/>
            <p:cNvSpPr txBox="1">
              <a:spLocks noChangeArrowheads="1"/>
            </p:cNvSpPr>
            <p:nvPr/>
          </p:nvSpPr>
          <p:spPr bwMode="auto">
            <a:xfrm>
              <a:off x="2288058" y="3959742"/>
              <a:ext cx="7120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7,8 l</a:t>
              </a:r>
            </a:p>
          </p:txBody>
        </p:sp>
        <p:sp>
          <p:nvSpPr>
            <p:cNvPr id="59454" name="TextovéPole 38"/>
            <p:cNvSpPr txBox="1">
              <a:spLocks noChangeArrowheads="1"/>
            </p:cNvSpPr>
            <p:nvPr/>
          </p:nvSpPr>
          <p:spPr bwMode="auto">
            <a:xfrm>
              <a:off x="188266" y="4313949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3</a:t>
              </a:r>
            </a:p>
          </p:txBody>
        </p:sp>
        <p:sp>
          <p:nvSpPr>
            <p:cNvPr id="59455" name="TextovéPole 39"/>
            <p:cNvSpPr txBox="1">
              <a:spLocks noChangeArrowheads="1"/>
            </p:cNvSpPr>
            <p:nvPr/>
          </p:nvSpPr>
          <p:spPr bwMode="auto">
            <a:xfrm>
              <a:off x="2214769" y="4265720"/>
              <a:ext cx="95731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3,1 ml</a:t>
              </a:r>
            </a:p>
          </p:txBody>
        </p:sp>
        <p:sp>
          <p:nvSpPr>
            <p:cNvPr id="59456" name="TextovéPole 40"/>
            <p:cNvSpPr txBox="1">
              <a:spLocks noChangeArrowheads="1"/>
            </p:cNvSpPr>
            <p:nvPr/>
          </p:nvSpPr>
          <p:spPr bwMode="auto">
            <a:xfrm>
              <a:off x="164659" y="4701146"/>
              <a:ext cx="10294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4,06 dl</a:t>
              </a:r>
            </a:p>
          </p:txBody>
        </p:sp>
        <p:sp>
          <p:nvSpPr>
            <p:cNvPr id="59457" name="TextovéPole 41"/>
            <p:cNvSpPr txBox="1">
              <a:spLocks noChangeArrowheads="1"/>
            </p:cNvSpPr>
            <p:nvPr/>
          </p:nvSpPr>
          <p:spPr bwMode="auto">
            <a:xfrm>
              <a:off x="175470" y="5057083"/>
              <a:ext cx="10358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150 ml</a:t>
              </a:r>
            </a:p>
          </p:txBody>
        </p:sp>
        <p:sp>
          <p:nvSpPr>
            <p:cNvPr id="59458" name="TextovéPole 42"/>
            <p:cNvSpPr txBox="1">
              <a:spLocks noChangeArrowheads="1"/>
            </p:cNvSpPr>
            <p:nvPr/>
          </p:nvSpPr>
          <p:spPr bwMode="auto">
            <a:xfrm>
              <a:off x="2214769" y="5042237"/>
              <a:ext cx="7120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1,5 l</a:t>
              </a:r>
            </a:p>
          </p:txBody>
        </p:sp>
        <p:sp>
          <p:nvSpPr>
            <p:cNvPr id="59459" name="TextovéPole 43"/>
            <p:cNvSpPr txBox="1">
              <a:spLocks noChangeArrowheads="1"/>
            </p:cNvSpPr>
            <p:nvPr/>
          </p:nvSpPr>
          <p:spPr bwMode="auto">
            <a:xfrm>
              <a:off x="242098" y="5398311"/>
              <a:ext cx="87395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6,2 hl</a:t>
              </a:r>
            </a:p>
          </p:txBody>
        </p:sp>
        <p:sp>
          <p:nvSpPr>
            <p:cNvPr id="59460" name="TextovéPole 44"/>
            <p:cNvSpPr txBox="1">
              <a:spLocks noChangeArrowheads="1"/>
            </p:cNvSpPr>
            <p:nvPr/>
          </p:nvSpPr>
          <p:spPr bwMode="auto">
            <a:xfrm>
              <a:off x="2230499" y="5423821"/>
              <a:ext cx="95250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600 hl</a:t>
              </a:r>
            </a:p>
          </p:txBody>
        </p:sp>
        <p:sp>
          <p:nvSpPr>
            <p:cNvPr id="59461" name="TextovéPole 45"/>
            <p:cNvSpPr txBox="1">
              <a:spLocks noChangeArrowheads="1"/>
            </p:cNvSpPr>
            <p:nvPr/>
          </p:nvSpPr>
          <p:spPr bwMode="auto">
            <a:xfrm>
              <a:off x="268639" y="5767543"/>
              <a:ext cx="79701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20 dl</a:t>
              </a:r>
            </a:p>
          </p:txBody>
        </p:sp>
        <p:sp>
          <p:nvSpPr>
            <p:cNvPr id="59462" name="TextovéPole 46"/>
            <p:cNvSpPr txBox="1">
              <a:spLocks noChangeArrowheads="1"/>
            </p:cNvSpPr>
            <p:nvPr/>
          </p:nvSpPr>
          <p:spPr bwMode="auto">
            <a:xfrm>
              <a:off x="2327857" y="5767542"/>
              <a:ext cx="47961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 l</a:t>
              </a:r>
            </a:p>
          </p:txBody>
        </p:sp>
        <p:sp>
          <p:nvSpPr>
            <p:cNvPr id="59463" name="TextovéPole 47"/>
            <p:cNvSpPr txBox="1">
              <a:spLocks noChangeArrowheads="1"/>
            </p:cNvSpPr>
            <p:nvPr/>
          </p:nvSpPr>
          <p:spPr bwMode="auto">
            <a:xfrm>
              <a:off x="2364764" y="6138577"/>
              <a:ext cx="47961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9 l</a:t>
              </a:r>
            </a:p>
          </p:txBody>
        </p:sp>
      </p:grpSp>
      <p:grpSp>
        <p:nvGrpSpPr>
          <p:cNvPr id="59405" name="Skupina 52"/>
          <p:cNvGrpSpPr>
            <a:grpSpLocks/>
          </p:cNvGrpSpPr>
          <p:nvPr/>
        </p:nvGrpSpPr>
        <p:grpSpPr bwMode="auto">
          <a:xfrm>
            <a:off x="3382963" y="3519488"/>
            <a:ext cx="3017837" cy="3081337"/>
            <a:chOff x="164659" y="3542063"/>
            <a:chExt cx="3018345" cy="3080619"/>
          </a:xfrm>
        </p:grpSpPr>
        <p:sp>
          <p:nvSpPr>
            <p:cNvPr id="59420" name="TextovéPole 53"/>
            <p:cNvSpPr txBox="1">
              <a:spLocks noChangeArrowheads="1"/>
            </p:cNvSpPr>
            <p:nvPr/>
          </p:nvSpPr>
          <p:spPr bwMode="auto">
            <a:xfrm>
              <a:off x="180221" y="3649885"/>
              <a:ext cx="79701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73,2 </a:t>
              </a:r>
            </a:p>
          </p:txBody>
        </p:sp>
        <p:grpSp>
          <p:nvGrpSpPr>
            <p:cNvPr id="59421" name="Skupina 6"/>
            <p:cNvGrpSpPr>
              <a:grpSpLocks/>
            </p:cNvGrpSpPr>
            <p:nvPr/>
          </p:nvGrpSpPr>
          <p:grpSpPr bwMode="auto">
            <a:xfrm>
              <a:off x="852355" y="3542063"/>
              <a:ext cx="591829" cy="569487"/>
              <a:chOff x="3613212" y="3842841"/>
              <a:chExt cx="592519" cy="568962"/>
            </a:xfrm>
          </p:grpSpPr>
          <p:sp>
            <p:nvSpPr>
              <p:cNvPr id="59444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592519" cy="461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dm</a:t>
                </a:r>
              </a:p>
            </p:txBody>
          </p:sp>
          <p:sp>
            <p:nvSpPr>
              <p:cNvPr id="59445" name="TextovéPole 5"/>
              <p:cNvSpPr txBox="1">
                <a:spLocks noChangeArrowheads="1"/>
              </p:cNvSpPr>
              <p:nvPr/>
            </p:nvSpPr>
            <p:spPr bwMode="auto">
              <a:xfrm>
                <a:off x="3828175" y="3842841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grpSp>
          <p:nvGrpSpPr>
            <p:cNvPr id="59422" name="Skupina 6"/>
            <p:cNvGrpSpPr>
              <a:grpSpLocks/>
            </p:cNvGrpSpPr>
            <p:nvPr/>
          </p:nvGrpSpPr>
          <p:grpSpPr bwMode="auto">
            <a:xfrm>
              <a:off x="486547" y="4237478"/>
              <a:ext cx="580521" cy="569699"/>
              <a:chOff x="3613212" y="3842629"/>
              <a:chExt cx="581198" cy="569174"/>
            </a:xfrm>
          </p:grpSpPr>
          <p:sp>
            <p:nvSpPr>
              <p:cNvPr id="59442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560422" cy="46124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cm</a:t>
                </a:r>
              </a:p>
            </p:txBody>
          </p:sp>
          <p:sp>
            <p:nvSpPr>
              <p:cNvPr id="59443" name="TextovéPole 5"/>
              <p:cNvSpPr txBox="1">
                <a:spLocks noChangeArrowheads="1"/>
              </p:cNvSpPr>
              <p:nvPr/>
            </p:nvSpPr>
            <p:spPr bwMode="auto">
              <a:xfrm>
                <a:off x="3905548" y="3842629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grpSp>
          <p:nvGrpSpPr>
            <p:cNvPr id="59423" name="Skupina 6"/>
            <p:cNvGrpSpPr>
              <a:grpSpLocks/>
            </p:cNvGrpSpPr>
            <p:nvPr/>
          </p:nvGrpSpPr>
          <p:grpSpPr bwMode="auto">
            <a:xfrm>
              <a:off x="2218428" y="4509862"/>
              <a:ext cx="870751" cy="561754"/>
              <a:chOff x="3613212" y="3850566"/>
              <a:chExt cx="871766" cy="561236"/>
            </a:xfrm>
          </p:grpSpPr>
          <p:sp>
            <p:nvSpPr>
              <p:cNvPr id="59440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871766" cy="46123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41cm</a:t>
                </a:r>
              </a:p>
            </p:txBody>
          </p:sp>
          <p:sp>
            <p:nvSpPr>
              <p:cNvPr id="59441" name="TextovéPole 5"/>
              <p:cNvSpPr txBox="1">
                <a:spLocks noChangeArrowheads="1"/>
              </p:cNvSpPr>
              <p:nvPr/>
            </p:nvSpPr>
            <p:spPr bwMode="auto">
              <a:xfrm>
                <a:off x="4149666" y="3850566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grpSp>
          <p:nvGrpSpPr>
            <p:cNvPr id="59424" name="Skupina 6"/>
            <p:cNvGrpSpPr>
              <a:grpSpLocks/>
            </p:cNvGrpSpPr>
            <p:nvPr/>
          </p:nvGrpSpPr>
          <p:grpSpPr bwMode="auto">
            <a:xfrm>
              <a:off x="266975" y="6059771"/>
              <a:ext cx="816249" cy="562911"/>
              <a:chOff x="3613212" y="3849409"/>
              <a:chExt cx="817201" cy="562393"/>
            </a:xfrm>
          </p:grpSpPr>
          <p:sp>
            <p:nvSpPr>
              <p:cNvPr id="59438" name="TextovéPole 4"/>
              <p:cNvSpPr txBox="1">
                <a:spLocks noChangeArrowheads="1"/>
              </p:cNvSpPr>
              <p:nvPr/>
            </p:nvSpPr>
            <p:spPr bwMode="auto">
              <a:xfrm>
                <a:off x="3613212" y="3950563"/>
                <a:ext cx="817201" cy="46123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9 dm</a:t>
                </a:r>
              </a:p>
            </p:txBody>
          </p:sp>
          <p:sp>
            <p:nvSpPr>
              <p:cNvPr id="59439" name="TextovéPole 5"/>
              <p:cNvSpPr txBox="1">
                <a:spLocks noChangeArrowheads="1"/>
              </p:cNvSpPr>
              <p:nvPr/>
            </p:nvSpPr>
            <p:spPr bwMode="auto">
              <a:xfrm>
                <a:off x="4127071" y="3849409"/>
                <a:ext cx="28886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1600"/>
                  <a:t>3</a:t>
                </a:r>
              </a:p>
            </p:txBody>
          </p:sp>
        </p:grpSp>
        <p:sp>
          <p:nvSpPr>
            <p:cNvPr id="59425" name="TextovéPole 58"/>
            <p:cNvSpPr txBox="1">
              <a:spLocks noChangeArrowheads="1"/>
            </p:cNvSpPr>
            <p:nvPr/>
          </p:nvSpPr>
          <p:spPr bwMode="auto">
            <a:xfrm>
              <a:off x="2357302" y="3640507"/>
              <a:ext cx="63511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73 l</a:t>
              </a:r>
            </a:p>
            <a:p>
              <a:endParaRPr lang="cs-CZ" altLang="cs-CZ" sz="2400"/>
            </a:p>
          </p:txBody>
        </p:sp>
        <p:sp>
          <p:nvSpPr>
            <p:cNvPr id="59426" name="TextovéPole 59"/>
            <p:cNvSpPr txBox="1">
              <a:spLocks noChangeArrowheads="1"/>
            </p:cNvSpPr>
            <p:nvPr/>
          </p:nvSpPr>
          <p:spPr bwMode="auto">
            <a:xfrm>
              <a:off x="173446" y="3959743"/>
              <a:ext cx="10294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0,08 hl</a:t>
              </a:r>
            </a:p>
          </p:txBody>
        </p:sp>
        <p:sp>
          <p:nvSpPr>
            <p:cNvPr id="59427" name="TextovéPole 60"/>
            <p:cNvSpPr txBox="1">
              <a:spLocks noChangeArrowheads="1"/>
            </p:cNvSpPr>
            <p:nvPr/>
          </p:nvSpPr>
          <p:spPr bwMode="auto">
            <a:xfrm>
              <a:off x="2288058" y="3959742"/>
              <a:ext cx="7120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7,8 l</a:t>
              </a:r>
            </a:p>
          </p:txBody>
        </p:sp>
        <p:sp>
          <p:nvSpPr>
            <p:cNvPr id="59428" name="TextovéPole 61"/>
            <p:cNvSpPr txBox="1">
              <a:spLocks noChangeArrowheads="1"/>
            </p:cNvSpPr>
            <p:nvPr/>
          </p:nvSpPr>
          <p:spPr bwMode="auto">
            <a:xfrm>
              <a:off x="188266" y="4313949"/>
              <a:ext cx="34015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3</a:t>
              </a:r>
            </a:p>
          </p:txBody>
        </p:sp>
        <p:sp>
          <p:nvSpPr>
            <p:cNvPr id="59429" name="TextovéPole 62"/>
            <p:cNvSpPr txBox="1">
              <a:spLocks noChangeArrowheads="1"/>
            </p:cNvSpPr>
            <p:nvPr/>
          </p:nvSpPr>
          <p:spPr bwMode="auto">
            <a:xfrm>
              <a:off x="2214769" y="4265720"/>
              <a:ext cx="95731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3,1 ml</a:t>
              </a:r>
            </a:p>
          </p:txBody>
        </p:sp>
        <p:sp>
          <p:nvSpPr>
            <p:cNvPr id="59430" name="TextovéPole 63"/>
            <p:cNvSpPr txBox="1">
              <a:spLocks noChangeArrowheads="1"/>
            </p:cNvSpPr>
            <p:nvPr/>
          </p:nvSpPr>
          <p:spPr bwMode="auto">
            <a:xfrm>
              <a:off x="164659" y="4701146"/>
              <a:ext cx="1029449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4,06 dl</a:t>
              </a:r>
            </a:p>
          </p:txBody>
        </p:sp>
        <p:sp>
          <p:nvSpPr>
            <p:cNvPr id="59431" name="TextovéPole 64"/>
            <p:cNvSpPr txBox="1">
              <a:spLocks noChangeArrowheads="1"/>
            </p:cNvSpPr>
            <p:nvPr/>
          </p:nvSpPr>
          <p:spPr bwMode="auto">
            <a:xfrm>
              <a:off x="175470" y="5057083"/>
              <a:ext cx="103586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150 ml</a:t>
              </a:r>
            </a:p>
          </p:txBody>
        </p:sp>
        <p:sp>
          <p:nvSpPr>
            <p:cNvPr id="59432" name="TextovéPole 65"/>
            <p:cNvSpPr txBox="1">
              <a:spLocks noChangeArrowheads="1"/>
            </p:cNvSpPr>
            <p:nvPr/>
          </p:nvSpPr>
          <p:spPr bwMode="auto">
            <a:xfrm>
              <a:off x="2214769" y="5042237"/>
              <a:ext cx="7120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1,5 l</a:t>
              </a:r>
            </a:p>
          </p:txBody>
        </p:sp>
        <p:sp>
          <p:nvSpPr>
            <p:cNvPr id="59433" name="TextovéPole 66"/>
            <p:cNvSpPr txBox="1">
              <a:spLocks noChangeArrowheads="1"/>
            </p:cNvSpPr>
            <p:nvPr/>
          </p:nvSpPr>
          <p:spPr bwMode="auto">
            <a:xfrm>
              <a:off x="242098" y="5398311"/>
              <a:ext cx="87395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6,2 hl</a:t>
              </a:r>
            </a:p>
          </p:txBody>
        </p:sp>
        <p:sp>
          <p:nvSpPr>
            <p:cNvPr id="59434" name="TextovéPole 67"/>
            <p:cNvSpPr txBox="1">
              <a:spLocks noChangeArrowheads="1"/>
            </p:cNvSpPr>
            <p:nvPr/>
          </p:nvSpPr>
          <p:spPr bwMode="auto">
            <a:xfrm>
              <a:off x="2230499" y="5423821"/>
              <a:ext cx="952505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600 hl</a:t>
              </a:r>
            </a:p>
          </p:txBody>
        </p:sp>
        <p:sp>
          <p:nvSpPr>
            <p:cNvPr id="59435" name="TextovéPole 68"/>
            <p:cNvSpPr txBox="1">
              <a:spLocks noChangeArrowheads="1"/>
            </p:cNvSpPr>
            <p:nvPr/>
          </p:nvSpPr>
          <p:spPr bwMode="auto">
            <a:xfrm>
              <a:off x="268639" y="5767543"/>
              <a:ext cx="79701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20 dl</a:t>
              </a:r>
            </a:p>
          </p:txBody>
        </p:sp>
        <p:sp>
          <p:nvSpPr>
            <p:cNvPr id="59436" name="TextovéPole 69"/>
            <p:cNvSpPr txBox="1">
              <a:spLocks noChangeArrowheads="1"/>
            </p:cNvSpPr>
            <p:nvPr/>
          </p:nvSpPr>
          <p:spPr bwMode="auto">
            <a:xfrm>
              <a:off x="2327857" y="5767542"/>
              <a:ext cx="47961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1 l</a:t>
              </a:r>
            </a:p>
          </p:txBody>
        </p:sp>
        <p:sp>
          <p:nvSpPr>
            <p:cNvPr id="59437" name="TextovéPole 70"/>
            <p:cNvSpPr txBox="1">
              <a:spLocks noChangeArrowheads="1"/>
            </p:cNvSpPr>
            <p:nvPr/>
          </p:nvSpPr>
          <p:spPr bwMode="auto">
            <a:xfrm>
              <a:off x="2364764" y="6138577"/>
              <a:ext cx="47961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9 l</a:t>
              </a:r>
            </a:p>
          </p:txBody>
        </p:sp>
      </p:grpSp>
      <p:sp>
        <p:nvSpPr>
          <p:cNvPr id="59406" name="TextovéPole 49"/>
          <p:cNvSpPr txBox="1">
            <a:spLocks noChangeArrowheads="1"/>
          </p:cNvSpPr>
          <p:nvPr/>
        </p:nvSpPr>
        <p:spPr bwMode="auto">
          <a:xfrm>
            <a:off x="4873625" y="4256088"/>
            <a:ext cx="338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&lt;</a:t>
            </a:r>
          </a:p>
        </p:txBody>
      </p:sp>
      <p:sp>
        <p:nvSpPr>
          <p:cNvPr id="59407" name="TextovéPole 80"/>
          <p:cNvSpPr txBox="1">
            <a:spLocks noChangeArrowheads="1"/>
          </p:cNvSpPr>
          <p:nvPr/>
        </p:nvSpPr>
        <p:spPr bwMode="auto">
          <a:xfrm>
            <a:off x="4906963" y="577850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&lt;</a:t>
            </a:r>
          </a:p>
        </p:txBody>
      </p:sp>
      <p:sp>
        <p:nvSpPr>
          <p:cNvPr id="59408" name="TextovéPole 51"/>
          <p:cNvSpPr txBox="1">
            <a:spLocks noChangeArrowheads="1"/>
          </p:cNvSpPr>
          <p:nvPr/>
        </p:nvSpPr>
        <p:spPr bwMode="auto">
          <a:xfrm>
            <a:off x="4886325" y="3622675"/>
            <a:ext cx="3381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&gt;</a:t>
            </a:r>
          </a:p>
        </p:txBody>
      </p:sp>
      <p:sp>
        <p:nvSpPr>
          <p:cNvPr id="59409" name="TextovéPole 83"/>
          <p:cNvSpPr txBox="1">
            <a:spLocks noChangeArrowheads="1"/>
          </p:cNvSpPr>
          <p:nvPr/>
        </p:nvSpPr>
        <p:spPr bwMode="auto">
          <a:xfrm>
            <a:off x="4894263" y="6151563"/>
            <a:ext cx="3381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=</a:t>
            </a:r>
          </a:p>
        </p:txBody>
      </p:sp>
      <p:sp>
        <p:nvSpPr>
          <p:cNvPr id="59410" name="TextovéPole 84"/>
          <p:cNvSpPr txBox="1">
            <a:spLocks noChangeArrowheads="1"/>
          </p:cNvSpPr>
          <p:nvPr/>
        </p:nvSpPr>
        <p:spPr bwMode="auto">
          <a:xfrm>
            <a:off x="4891088" y="3922713"/>
            <a:ext cx="338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&gt;</a:t>
            </a:r>
          </a:p>
        </p:txBody>
      </p:sp>
      <p:sp>
        <p:nvSpPr>
          <p:cNvPr id="59411" name="TextovéPole 85"/>
          <p:cNvSpPr txBox="1">
            <a:spLocks noChangeArrowheads="1"/>
          </p:cNvSpPr>
          <p:nvPr/>
        </p:nvSpPr>
        <p:spPr bwMode="auto">
          <a:xfrm>
            <a:off x="4864100" y="5018088"/>
            <a:ext cx="3381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&lt;</a:t>
            </a:r>
          </a:p>
        </p:txBody>
      </p:sp>
      <p:sp>
        <p:nvSpPr>
          <p:cNvPr id="59412" name="TextovéPole 86"/>
          <p:cNvSpPr txBox="1">
            <a:spLocks noChangeArrowheads="1"/>
          </p:cNvSpPr>
          <p:nvPr/>
        </p:nvSpPr>
        <p:spPr bwMode="auto">
          <a:xfrm>
            <a:off x="4902200" y="4610100"/>
            <a:ext cx="3381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&gt;</a:t>
            </a:r>
          </a:p>
        </p:txBody>
      </p:sp>
      <p:sp>
        <p:nvSpPr>
          <p:cNvPr id="59413" name="TextovéPole 87"/>
          <p:cNvSpPr txBox="1">
            <a:spLocks noChangeArrowheads="1"/>
          </p:cNvSpPr>
          <p:nvPr/>
        </p:nvSpPr>
        <p:spPr bwMode="auto">
          <a:xfrm>
            <a:off x="4872038" y="5399088"/>
            <a:ext cx="3381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&lt;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3282950" y="3519488"/>
            <a:ext cx="3159125" cy="31035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  <p:cxnSp>
        <p:nvCxnSpPr>
          <p:cNvPr id="4" name="Přímá spojnice se šipkou 3"/>
          <p:cNvCxnSpPr>
            <a:cxnSpLocks/>
          </p:cNvCxnSpPr>
          <p:nvPr/>
        </p:nvCxnSpPr>
        <p:spPr>
          <a:xfrm flipH="1">
            <a:off x="7534275" y="3573463"/>
            <a:ext cx="663575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9742488" y="3359150"/>
            <a:ext cx="638175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417" name="TextovéPole 10"/>
          <p:cNvSpPr txBox="1">
            <a:spLocks noChangeArrowheads="1"/>
          </p:cNvSpPr>
          <p:nvPr/>
        </p:nvSpPr>
        <p:spPr bwMode="auto">
          <a:xfrm>
            <a:off x="5761038" y="2671763"/>
            <a:ext cx="13096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5 cm</a:t>
            </a:r>
          </a:p>
        </p:txBody>
      </p:sp>
      <p:sp>
        <p:nvSpPr>
          <p:cNvPr id="59418" name="TextovéPole 5"/>
          <p:cNvSpPr txBox="1">
            <a:spLocks noChangeArrowheads="1"/>
          </p:cNvSpPr>
          <p:nvPr/>
        </p:nvSpPr>
        <p:spPr bwMode="auto">
          <a:xfrm>
            <a:off x="6256338" y="253523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822950" y="2601913"/>
            <a:ext cx="817563" cy="530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80" grpId="0" animBg="1"/>
      <p:bldP spid="1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Obrázek 2" descr="Obsah obrázku kreslení, hra, podepsat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625" y="998538"/>
            <a:ext cx="1258888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19" name="Obrázek 4" descr="Obsah obrázku stůl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63963" y="1101725"/>
            <a:ext cx="2060575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0" name="Obrázek 6" descr="Obsah obrázku monitor, hodiny, vsedě, počítač&#10;&#10;Popis byl vytvořen automatic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05750" y="1125538"/>
            <a:ext cx="3276600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1" name="Obrázek 8" descr="Obsah obrázku zařízení, měřítko, vsedě, stůl&#10;&#10;Popis byl vytvořen automatic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3425" y="3587750"/>
            <a:ext cx="2009775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2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11850" y="3473450"/>
            <a:ext cx="2952750" cy="234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3" name="Obrázek 14" descr="Obsah obrázku visící, vsedě, velké, voda&#10;&#10;Popis byl vytvořen automatic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71063" y="3022600"/>
            <a:ext cx="19050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697288" y="477838"/>
            <a:ext cx="38560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Znáš tato měřidla hmotnosti?</a:t>
            </a:r>
          </a:p>
        </p:txBody>
      </p:sp>
      <p:sp>
        <p:nvSpPr>
          <p:cNvPr id="60425" name="TextovéPole 16"/>
          <p:cNvSpPr txBox="1">
            <a:spLocks noChangeArrowheads="1"/>
          </p:cNvSpPr>
          <p:nvPr/>
        </p:nvSpPr>
        <p:spPr bwMode="auto">
          <a:xfrm>
            <a:off x="515938" y="2624138"/>
            <a:ext cx="16843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osobní váha</a:t>
            </a:r>
          </a:p>
        </p:txBody>
      </p:sp>
      <p:sp>
        <p:nvSpPr>
          <p:cNvPr id="60426" name="TextovéPole 17"/>
          <p:cNvSpPr txBox="1">
            <a:spLocks noChangeArrowheads="1"/>
          </p:cNvSpPr>
          <p:nvPr/>
        </p:nvSpPr>
        <p:spPr bwMode="auto">
          <a:xfrm>
            <a:off x="6061075" y="1741488"/>
            <a:ext cx="2120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kuchyňské váhy</a:t>
            </a:r>
          </a:p>
        </p:txBody>
      </p:sp>
      <p:sp>
        <p:nvSpPr>
          <p:cNvPr id="60427" name="TextovéPole 18"/>
          <p:cNvSpPr txBox="1">
            <a:spLocks noChangeArrowheads="1"/>
          </p:cNvSpPr>
          <p:nvPr/>
        </p:nvSpPr>
        <p:spPr bwMode="auto">
          <a:xfrm>
            <a:off x="5989638" y="5964238"/>
            <a:ext cx="1446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decimálka</a:t>
            </a:r>
          </a:p>
        </p:txBody>
      </p:sp>
      <p:sp>
        <p:nvSpPr>
          <p:cNvPr id="60428" name="TextovéPole 19"/>
          <p:cNvSpPr txBox="1">
            <a:spLocks noChangeArrowheads="1"/>
          </p:cNvSpPr>
          <p:nvPr/>
        </p:nvSpPr>
        <p:spPr bwMode="auto">
          <a:xfrm>
            <a:off x="10218738" y="5137150"/>
            <a:ext cx="969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mincíř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15938" y="2624138"/>
            <a:ext cx="1900237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?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983288" y="5964238"/>
            <a:ext cx="1900237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?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6032500" y="1803400"/>
            <a:ext cx="2119313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?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9775825" y="5137150"/>
            <a:ext cx="1900238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?</a:t>
            </a:r>
          </a:p>
        </p:txBody>
      </p:sp>
      <p:sp>
        <p:nvSpPr>
          <p:cNvPr id="60433" name="TextovéPole 21"/>
          <p:cNvSpPr txBox="1">
            <a:spLocks noChangeArrowheads="1"/>
          </p:cNvSpPr>
          <p:nvPr/>
        </p:nvSpPr>
        <p:spPr bwMode="auto">
          <a:xfrm>
            <a:off x="823913" y="5807075"/>
            <a:ext cx="2235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laboratorní váha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912813" y="5732463"/>
            <a:ext cx="2233612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16" grpId="0"/>
      <p:bldP spid="21" grpId="0" animBg="1"/>
      <p:bldP spid="31" grpId="0" animBg="1"/>
      <p:bldP spid="32" grpId="0" animBg="1"/>
      <p:bldP spid="34" grpId="0" animBg="1"/>
      <p:bldP spid="33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ovéPole 1"/>
          <p:cNvSpPr txBox="1">
            <a:spLocks noChangeArrowheads="1"/>
          </p:cNvSpPr>
          <p:nvPr/>
        </p:nvSpPr>
        <p:spPr bwMode="auto">
          <a:xfrm>
            <a:off x="741363" y="384175"/>
            <a:ext cx="116522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 dirty="0" smtClean="0"/>
              <a:t>Dokážeš </a:t>
            </a:r>
            <a:r>
              <a:rPr lang="cs-CZ" altLang="cs-CZ" sz="2400" dirty="0"/>
              <a:t>sám vypočítat tyto </a:t>
            </a:r>
            <a:r>
              <a:rPr lang="cs-CZ" altLang="cs-CZ" sz="2400" dirty="0" smtClean="0"/>
              <a:t>příklady?</a:t>
            </a:r>
            <a:endParaRPr lang="cs-CZ" altLang="cs-CZ" sz="2400" dirty="0"/>
          </a:p>
          <a:p>
            <a:pPr eaLnBrk="1" hangingPunct="1"/>
            <a:r>
              <a:rPr lang="cs-CZ" altLang="cs-CZ" sz="2400" dirty="0" smtClean="0"/>
              <a:t>Vypočítej </a:t>
            </a:r>
            <a:r>
              <a:rPr lang="cs-CZ" altLang="cs-CZ" sz="2400" dirty="0"/>
              <a:t>příklady do  notesu a kliknutím na černý obdélník se přesvědč, </a:t>
            </a:r>
          </a:p>
          <a:p>
            <a:pPr eaLnBrk="1" hangingPunct="1"/>
            <a:r>
              <a:rPr lang="cs-CZ" altLang="cs-CZ" sz="2400" dirty="0"/>
              <a:t>že </a:t>
            </a:r>
            <a:r>
              <a:rPr lang="cs-CZ" altLang="cs-CZ" sz="2400" dirty="0" smtClean="0"/>
              <a:t>jsi </a:t>
            </a:r>
            <a:r>
              <a:rPr lang="cs-CZ" altLang="cs-CZ" sz="2400" dirty="0"/>
              <a:t>počítal správně.</a:t>
            </a:r>
          </a:p>
          <a:p>
            <a:pPr eaLnBrk="1" hangingPunct="1"/>
            <a:endParaRPr lang="cs-CZ" altLang="cs-CZ" sz="2400" dirty="0"/>
          </a:p>
        </p:txBody>
      </p:sp>
      <p:sp>
        <p:nvSpPr>
          <p:cNvPr id="61443" name="TextovéPole 2"/>
          <p:cNvSpPr txBox="1">
            <a:spLocks noChangeArrowheads="1"/>
          </p:cNvSpPr>
          <p:nvPr/>
        </p:nvSpPr>
        <p:spPr bwMode="auto">
          <a:xfrm>
            <a:off x="1020763" y="2252663"/>
            <a:ext cx="8175625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72 kg = ?        72 000 g                           5 800 mg  = ? g   5,8 g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500 g = ? mg    500 000 mg                  320 g = ? kg    0,32 kg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6 t = ? kg      6 000 kg                             0,05 kg = ? g    50 g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200 dkg = ? kg        2 kg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5 200 kg = ? t     5,2 t 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0,5 t = ? dkg  = 50 000 dkg</a:t>
            </a:r>
            <a:endParaRPr lang="cs-CZ" altLang="cs-CZ"/>
          </a:p>
        </p:txBody>
      </p:sp>
      <p:sp>
        <p:nvSpPr>
          <p:cNvPr id="4" name="Obdélník 3"/>
          <p:cNvSpPr/>
          <p:nvPr/>
        </p:nvSpPr>
        <p:spPr>
          <a:xfrm>
            <a:off x="2690813" y="2252663"/>
            <a:ext cx="1735137" cy="463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43200" y="2965450"/>
            <a:ext cx="1736725" cy="463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78100" y="3678238"/>
            <a:ext cx="1735138" cy="463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7" name="Obdélník 6"/>
          <p:cNvSpPr/>
          <p:nvPr/>
        </p:nvSpPr>
        <p:spPr>
          <a:xfrm>
            <a:off x="2981325" y="4389438"/>
            <a:ext cx="1736725" cy="463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2981325" y="5153025"/>
            <a:ext cx="1736725" cy="463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81325" y="5864225"/>
            <a:ext cx="173672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626350" y="2260600"/>
            <a:ext cx="173672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308850" y="3019425"/>
            <a:ext cx="1735138" cy="463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308850" y="3776663"/>
            <a:ext cx="1735138" cy="4635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výsledek</a:t>
            </a:r>
          </a:p>
        </p:txBody>
      </p: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9193213" y="2260600"/>
            <a:ext cx="2243137" cy="4365625"/>
            <a:chOff x="9478034" y="2261153"/>
            <a:chExt cx="2244109" cy="4364851"/>
          </a:xfrm>
        </p:grpSpPr>
        <p:pic>
          <p:nvPicPr>
            <p:cNvPr id="61454" name="Obrázek 13" descr="Obsah obrázku kreslení&#10;&#10;Popis byl vytvořen automaticky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478034" y="2261153"/>
              <a:ext cx="1690076" cy="40396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1455" name="Obrázek 14" descr="Obsah obrázku kreslení, hra, podepsat&#10;&#10;Popis byl vytvořen automaticky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7224133">
              <a:off x="10847757" y="5751618"/>
              <a:ext cx="871452" cy="877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rychle 2"/>
          <p:cNvSpPr/>
          <p:nvPr/>
        </p:nvSpPr>
        <p:spPr>
          <a:xfrm>
            <a:off x="496888" y="4243388"/>
            <a:ext cx="1216025" cy="1216025"/>
          </a:xfrm>
          <a:prstGeom prst="cub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2087563" y="4243388"/>
            <a:ext cx="1216025" cy="1216025"/>
          </a:xfrm>
          <a:prstGeom prst="cub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657600" y="4243388"/>
            <a:ext cx="1216025" cy="1216025"/>
          </a:xfrm>
          <a:prstGeom prst="cub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5416550" y="4243388"/>
            <a:ext cx="1216025" cy="1216025"/>
          </a:xfrm>
          <a:prstGeom prst="cub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7032625" y="4156075"/>
            <a:ext cx="1216025" cy="1216025"/>
          </a:xfrm>
          <a:prstGeom prst="cub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8623300" y="4156075"/>
            <a:ext cx="1216025" cy="1216025"/>
          </a:xfrm>
          <a:prstGeom prst="cub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10213975" y="4094163"/>
            <a:ext cx="1216025" cy="1216025"/>
          </a:xfrm>
          <a:prstGeom prst="cub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473" name="TextovéPole 9"/>
          <p:cNvSpPr txBox="1">
            <a:spLocks noChangeArrowheads="1"/>
          </p:cNvSpPr>
          <p:nvPr/>
        </p:nvSpPr>
        <p:spPr bwMode="auto">
          <a:xfrm>
            <a:off x="758825" y="3632200"/>
            <a:ext cx="9001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dřevo</a:t>
            </a:r>
          </a:p>
        </p:txBody>
      </p:sp>
      <p:sp>
        <p:nvSpPr>
          <p:cNvPr id="62474" name="TextovéPole 10"/>
          <p:cNvSpPr txBox="1">
            <a:spLocks noChangeArrowheads="1"/>
          </p:cNvSpPr>
          <p:nvPr/>
        </p:nvSpPr>
        <p:spPr bwMode="auto">
          <a:xfrm>
            <a:off x="2460625" y="3632200"/>
            <a:ext cx="876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olovo</a:t>
            </a:r>
          </a:p>
        </p:txBody>
      </p:sp>
      <p:sp>
        <p:nvSpPr>
          <p:cNvPr id="62475" name="TextovéPole 11"/>
          <p:cNvSpPr txBox="1">
            <a:spLocks noChangeArrowheads="1"/>
          </p:cNvSpPr>
          <p:nvPr/>
        </p:nvSpPr>
        <p:spPr bwMode="auto">
          <a:xfrm>
            <a:off x="4037013" y="3632200"/>
            <a:ext cx="873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korek</a:t>
            </a:r>
          </a:p>
        </p:txBody>
      </p:sp>
      <p:sp>
        <p:nvSpPr>
          <p:cNvPr id="62476" name="TextovéPole 12"/>
          <p:cNvSpPr txBox="1">
            <a:spLocks noChangeArrowheads="1"/>
          </p:cNvSpPr>
          <p:nvPr/>
        </p:nvSpPr>
        <p:spPr bwMode="auto">
          <a:xfrm>
            <a:off x="5810250" y="3632200"/>
            <a:ext cx="571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led</a:t>
            </a:r>
          </a:p>
        </p:txBody>
      </p:sp>
      <p:sp>
        <p:nvSpPr>
          <p:cNvPr id="62477" name="TextovéPole 13"/>
          <p:cNvSpPr txBox="1">
            <a:spLocks noChangeArrowheads="1"/>
          </p:cNvSpPr>
          <p:nvPr/>
        </p:nvSpPr>
        <p:spPr bwMode="auto">
          <a:xfrm>
            <a:off x="7394575" y="3568700"/>
            <a:ext cx="782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zlato</a:t>
            </a:r>
          </a:p>
        </p:txBody>
      </p:sp>
      <p:sp>
        <p:nvSpPr>
          <p:cNvPr id="62478" name="TextovéPole 14"/>
          <p:cNvSpPr txBox="1">
            <a:spLocks noChangeArrowheads="1"/>
          </p:cNvSpPr>
          <p:nvPr/>
        </p:nvSpPr>
        <p:spPr bwMode="auto">
          <a:xfrm>
            <a:off x="9055100" y="3568700"/>
            <a:ext cx="676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sklo</a:t>
            </a:r>
          </a:p>
        </p:txBody>
      </p:sp>
      <p:sp>
        <p:nvSpPr>
          <p:cNvPr id="62479" name="TextovéPole 15"/>
          <p:cNvSpPr txBox="1">
            <a:spLocks noChangeArrowheads="1"/>
          </p:cNvSpPr>
          <p:nvPr/>
        </p:nvSpPr>
        <p:spPr bwMode="auto">
          <a:xfrm>
            <a:off x="10345738" y="3568700"/>
            <a:ext cx="952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železo</a:t>
            </a:r>
          </a:p>
        </p:txBody>
      </p:sp>
      <p:sp>
        <p:nvSpPr>
          <p:cNvPr id="62480" name="TextovéPole 16"/>
          <p:cNvSpPr txBox="1">
            <a:spLocks noChangeArrowheads="1"/>
          </p:cNvSpPr>
          <p:nvPr/>
        </p:nvSpPr>
        <p:spPr bwMode="auto">
          <a:xfrm>
            <a:off x="10550525" y="5372100"/>
            <a:ext cx="4191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S</a:t>
            </a:r>
          </a:p>
        </p:txBody>
      </p:sp>
      <p:sp>
        <p:nvSpPr>
          <p:cNvPr id="62481" name="TextovéPole 17"/>
          <p:cNvSpPr txBox="1">
            <a:spLocks noChangeArrowheads="1"/>
          </p:cNvSpPr>
          <p:nvPr/>
        </p:nvSpPr>
        <p:spPr bwMode="auto">
          <a:xfrm>
            <a:off x="8878888" y="5414963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T</a:t>
            </a:r>
          </a:p>
        </p:txBody>
      </p:sp>
      <p:sp>
        <p:nvSpPr>
          <p:cNvPr id="62482" name="TextovéPole 18"/>
          <p:cNvSpPr txBox="1">
            <a:spLocks noChangeArrowheads="1"/>
          </p:cNvSpPr>
          <p:nvPr/>
        </p:nvSpPr>
        <p:spPr bwMode="auto">
          <a:xfrm>
            <a:off x="7243763" y="5459413"/>
            <a:ext cx="5032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H</a:t>
            </a:r>
          </a:p>
        </p:txBody>
      </p:sp>
      <p:sp>
        <p:nvSpPr>
          <p:cNvPr id="62483" name="TextovéPole 19"/>
          <p:cNvSpPr txBox="1">
            <a:spLocks noChangeArrowheads="1"/>
          </p:cNvSpPr>
          <p:nvPr/>
        </p:nvSpPr>
        <p:spPr bwMode="auto">
          <a:xfrm>
            <a:off x="5605463" y="5459413"/>
            <a:ext cx="5254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O</a:t>
            </a:r>
          </a:p>
        </p:txBody>
      </p:sp>
      <p:sp>
        <p:nvSpPr>
          <p:cNvPr id="62484" name="TextovéPole 20"/>
          <p:cNvSpPr txBox="1">
            <a:spLocks noChangeArrowheads="1"/>
          </p:cNvSpPr>
          <p:nvPr/>
        </p:nvSpPr>
        <p:spPr bwMode="auto">
          <a:xfrm>
            <a:off x="3900488" y="5530850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62485" name="TextovéPole 21"/>
          <p:cNvSpPr txBox="1">
            <a:spLocks noChangeArrowheads="1"/>
          </p:cNvSpPr>
          <p:nvPr/>
        </p:nvSpPr>
        <p:spPr bwMode="auto">
          <a:xfrm>
            <a:off x="2325688" y="5591175"/>
            <a:ext cx="5127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U</a:t>
            </a:r>
          </a:p>
        </p:txBody>
      </p:sp>
      <p:sp>
        <p:nvSpPr>
          <p:cNvPr id="62486" name="TextovéPole 22"/>
          <p:cNvSpPr txBox="1">
            <a:spLocks noChangeArrowheads="1"/>
          </p:cNvSpPr>
          <p:nvPr/>
        </p:nvSpPr>
        <p:spPr bwMode="auto">
          <a:xfrm>
            <a:off x="774700" y="5530850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T</a:t>
            </a:r>
          </a:p>
        </p:txBody>
      </p:sp>
      <p:sp>
        <p:nvSpPr>
          <p:cNvPr id="62487" name="TextovéPole 23"/>
          <p:cNvSpPr txBox="1">
            <a:spLocks noChangeArrowheads="1"/>
          </p:cNvSpPr>
          <p:nvPr/>
        </p:nvSpPr>
        <p:spPr bwMode="auto">
          <a:xfrm>
            <a:off x="400050" y="14288"/>
            <a:ext cx="106822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 obrázku je 7 stejných kostiček o stejném objemu z různých látek. Uspořádej jejich</a:t>
            </a:r>
          </a:p>
          <a:p>
            <a:r>
              <a:rPr lang="cs-CZ" altLang="cs-CZ" sz="2400"/>
              <a:t>hmotnosti od největší k nejmenší, použij písmena pod obrázky.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 flipH="1">
            <a:off x="6130925" y="1076325"/>
            <a:ext cx="568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7.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 flipH="1">
            <a:off x="1374775" y="1120775"/>
            <a:ext cx="568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1.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 flipH="1">
            <a:off x="2125663" y="1093788"/>
            <a:ext cx="568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2.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 flipH="1">
            <a:off x="2876550" y="1093788"/>
            <a:ext cx="568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3.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 flipH="1">
            <a:off x="3697288" y="1093788"/>
            <a:ext cx="568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4.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 flipH="1">
            <a:off x="5321300" y="1076325"/>
            <a:ext cx="568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6.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 flipH="1">
            <a:off x="4600575" y="1076325"/>
            <a:ext cx="568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5.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7747000" y="1344613"/>
            <a:ext cx="5048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H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8299450" y="1352550"/>
            <a:ext cx="5127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U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8902700" y="1325563"/>
            <a:ext cx="4445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400"/>
              <a:t>S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401175" y="1352550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T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9852025" y="1325563"/>
            <a:ext cx="523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O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10382250" y="1344613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T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10829925" y="1344613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7.40741E-7 L 0.48502 0.522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" y="26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4.44444E-6 L 0.01927 0.54421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" y="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4.44444E-6 L 0.628 0.5166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" y="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0.42643 0.51666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258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7.40741E-7 L 0.08451 0.529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" y="2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 nodeType="clickPar">
                      <p:stCondLst>
                        <p:cond delay="0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7.40741E-7 L -0.37579 0.53588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" y="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7.40741E-7 L -0.18047 0.5319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" y="2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7" grpId="0"/>
      <p:bldP spid="38" grpId="0"/>
      <p:bldP spid="39" grpId="0"/>
      <p:bldP spid="40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Obrázek 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025895">
            <a:off x="274638" y="4019550"/>
            <a:ext cx="593725" cy="80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3491" name="Skupina 4"/>
          <p:cNvGrpSpPr>
            <a:grpSpLocks/>
          </p:cNvGrpSpPr>
          <p:nvPr/>
        </p:nvGrpSpPr>
        <p:grpSpPr bwMode="auto">
          <a:xfrm>
            <a:off x="488950" y="2538413"/>
            <a:ext cx="2316163" cy="3595687"/>
            <a:chOff x="2273607" y="565868"/>
            <a:chExt cx="3132893" cy="5186678"/>
          </a:xfrm>
        </p:grpSpPr>
        <p:pic>
          <p:nvPicPr>
            <p:cNvPr id="63511" name="Picture 2" descr="Boy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73607" y="565868"/>
              <a:ext cx="3132893" cy="51866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" name="Obdélník 1"/>
            <p:cNvSpPr/>
            <p:nvPr/>
          </p:nvSpPr>
          <p:spPr>
            <a:xfrm rot="2062281">
              <a:off x="3980701" y="4158759"/>
              <a:ext cx="431604" cy="632019"/>
            </a:xfrm>
            <a:custGeom>
              <a:avLst/>
              <a:gdLst>
                <a:gd name="connsiteX0" fmla="*/ 0 w 431026"/>
                <a:gd name="connsiteY0" fmla="*/ 0 h 630174"/>
                <a:gd name="connsiteX1" fmla="*/ 431026 w 431026"/>
                <a:gd name="connsiteY1" fmla="*/ 0 h 630174"/>
                <a:gd name="connsiteX2" fmla="*/ 431026 w 431026"/>
                <a:gd name="connsiteY2" fmla="*/ 630174 h 630174"/>
                <a:gd name="connsiteX3" fmla="*/ 0 w 431026"/>
                <a:gd name="connsiteY3" fmla="*/ 630174 h 630174"/>
                <a:gd name="connsiteX4" fmla="*/ 0 w 431026"/>
                <a:gd name="connsiteY4" fmla="*/ 0 h 630174"/>
                <a:gd name="connsiteX0" fmla="*/ 0 w 431026"/>
                <a:gd name="connsiteY0" fmla="*/ 0 h 630466"/>
                <a:gd name="connsiteX1" fmla="*/ 431026 w 431026"/>
                <a:gd name="connsiteY1" fmla="*/ 0 h 630466"/>
                <a:gd name="connsiteX2" fmla="*/ 431026 w 431026"/>
                <a:gd name="connsiteY2" fmla="*/ 630174 h 630466"/>
                <a:gd name="connsiteX3" fmla="*/ 264884 w 431026"/>
                <a:gd name="connsiteY3" fmla="*/ 507189 h 630466"/>
                <a:gd name="connsiteX4" fmla="*/ 0 w 431026"/>
                <a:gd name="connsiteY4" fmla="*/ 630174 h 630466"/>
                <a:gd name="connsiteX5" fmla="*/ 0 w 431026"/>
                <a:gd name="connsiteY5" fmla="*/ 0 h 630466"/>
                <a:gd name="connsiteX0" fmla="*/ 0 w 431026"/>
                <a:gd name="connsiteY0" fmla="*/ 0 h 630466"/>
                <a:gd name="connsiteX1" fmla="*/ 431026 w 431026"/>
                <a:gd name="connsiteY1" fmla="*/ 0 h 630466"/>
                <a:gd name="connsiteX2" fmla="*/ 431026 w 431026"/>
                <a:gd name="connsiteY2" fmla="*/ 630174 h 630466"/>
                <a:gd name="connsiteX3" fmla="*/ 264884 w 431026"/>
                <a:gd name="connsiteY3" fmla="*/ 507189 h 630466"/>
                <a:gd name="connsiteX4" fmla="*/ 112558 w 431026"/>
                <a:gd name="connsiteY4" fmla="*/ 536087 h 630466"/>
                <a:gd name="connsiteX5" fmla="*/ 0 w 431026"/>
                <a:gd name="connsiteY5" fmla="*/ 630174 h 630466"/>
                <a:gd name="connsiteX6" fmla="*/ 0 w 431026"/>
                <a:gd name="connsiteY6" fmla="*/ 0 h 6304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1026" h="630466">
                  <a:moveTo>
                    <a:pt x="0" y="0"/>
                  </a:moveTo>
                  <a:lnTo>
                    <a:pt x="431026" y="0"/>
                  </a:lnTo>
                  <a:lnTo>
                    <a:pt x="431026" y="630174"/>
                  </a:lnTo>
                  <a:cubicBezTo>
                    <a:pt x="372938" y="637638"/>
                    <a:pt x="322972" y="499725"/>
                    <a:pt x="264884" y="507189"/>
                  </a:cubicBezTo>
                  <a:cubicBezTo>
                    <a:pt x="222462" y="529034"/>
                    <a:pt x="154980" y="514242"/>
                    <a:pt x="112558" y="536087"/>
                  </a:cubicBezTo>
                  <a:lnTo>
                    <a:pt x="0" y="630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 rot="2087174">
              <a:off x="3506150" y="4937333"/>
              <a:ext cx="410133" cy="407607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3492" name="TextovéPole 6"/>
          <p:cNvSpPr txBox="1">
            <a:spLocks noChangeArrowheads="1"/>
          </p:cNvSpPr>
          <p:nvPr/>
        </p:nvSpPr>
        <p:spPr bwMode="auto">
          <a:xfrm>
            <a:off x="808038" y="254000"/>
            <a:ext cx="976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Vítek přinesl kovovou desku </a:t>
            </a:r>
            <a:r>
              <a:rPr lang="cs-CZ" altLang="cs-CZ" sz="2400" dirty="0" smtClean="0"/>
              <a:t>(její </a:t>
            </a:r>
            <a:r>
              <a:rPr lang="cs-CZ" altLang="cs-CZ" sz="2400" dirty="0"/>
              <a:t>rozměry jsou na </a:t>
            </a:r>
            <a:r>
              <a:rPr lang="cs-CZ" altLang="cs-CZ" sz="2400" dirty="0" smtClean="0"/>
              <a:t>obrázku). </a:t>
            </a:r>
            <a:r>
              <a:rPr lang="cs-CZ" altLang="cs-CZ" sz="2400" dirty="0"/>
              <a:t>Z jakého je kovu,</a:t>
            </a:r>
          </a:p>
          <a:p>
            <a:r>
              <a:rPr lang="cs-CZ" altLang="cs-CZ" sz="2400" dirty="0"/>
              <a:t>jestliže má hmotnost 504 g? Vypočítej příklad do notesu a proveď kontrolu</a:t>
            </a:r>
          </a:p>
          <a:p>
            <a:r>
              <a:rPr lang="cs-CZ" altLang="cs-CZ" sz="2400" dirty="0"/>
              <a:t>kliknutím na černý obdélník.</a:t>
            </a:r>
          </a:p>
        </p:txBody>
      </p:sp>
      <p:sp>
        <p:nvSpPr>
          <p:cNvPr id="8" name="Krychle 7"/>
          <p:cNvSpPr/>
          <p:nvPr/>
        </p:nvSpPr>
        <p:spPr>
          <a:xfrm>
            <a:off x="3479800" y="5037138"/>
            <a:ext cx="4154488" cy="985837"/>
          </a:xfrm>
          <a:prstGeom prst="cub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494" name="TextovéPole 8"/>
          <p:cNvSpPr txBox="1">
            <a:spLocks noChangeArrowheads="1"/>
          </p:cNvSpPr>
          <p:nvPr/>
        </p:nvSpPr>
        <p:spPr bwMode="auto">
          <a:xfrm>
            <a:off x="4646613" y="6181725"/>
            <a:ext cx="1377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 = 10 cm</a:t>
            </a:r>
          </a:p>
        </p:txBody>
      </p:sp>
      <p:sp>
        <p:nvSpPr>
          <p:cNvPr id="63495" name="TextovéPole 9"/>
          <p:cNvSpPr txBox="1">
            <a:spLocks noChangeArrowheads="1"/>
          </p:cNvSpPr>
          <p:nvPr/>
        </p:nvSpPr>
        <p:spPr bwMode="auto">
          <a:xfrm>
            <a:off x="7500938" y="5870575"/>
            <a:ext cx="1238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 = 3 cm</a:t>
            </a:r>
          </a:p>
        </p:txBody>
      </p:sp>
      <p:sp>
        <p:nvSpPr>
          <p:cNvPr id="63496" name="TextovéPole 10"/>
          <p:cNvSpPr txBox="1">
            <a:spLocks noChangeArrowheads="1"/>
          </p:cNvSpPr>
          <p:nvPr/>
        </p:nvSpPr>
        <p:spPr bwMode="auto">
          <a:xfrm>
            <a:off x="7634288" y="5148263"/>
            <a:ext cx="1206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 = 2 cm</a:t>
            </a:r>
          </a:p>
        </p:txBody>
      </p:sp>
      <p:sp>
        <p:nvSpPr>
          <p:cNvPr id="63497" name="TextovéPole 11"/>
          <p:cNvSpPr txBox="1">
            <a:spLocks noChangeArrowheads="1"/>
          </p:cNvSpPr>
          <p:nvPr/>
        </p:nvSpPr>
        <p:spPr bwMode="auto">
          <a:xfrm>
            <a:off x="5057775" y="5337175"/>
            <a:ext cx="9985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/>
              <a:t>V = ?</a:t>
            </a:r>
          </a:p>
        </p:txBody>
      </p:sp>
      <p:sp>
        <p:nvSpPr>
          <p:cNvPr id="63498" name="TextovéPole 12"/>
          <p:cNvSpPr txBox="1">
            <a:spLocks noChangeArrowheads="1"/>
          </p:cNvSpPr>
          <p:nvPr/>
        </p:nvSpPr>
        <p:spPr bwMode="auto">
          <a:xfrm>
            <a:off x="3551238" y="1927225"/>
            <a:ext cx="3910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= a . b . c = 10 . 3 . 2 = 60 cm</a:t>
            </a:r>
          </a:p>
        </p:txBody>
      </p:sp>
      <p:sp>
        <p:nvSpPr>
          <p:cNvPr id="63499" name="TextovéPole 13"/>
          <p:cNvSpPr txBox="1">
            <a:spLocks noChangeArrowheads="1"/>
          </p:cNvSpPr>
          <p:nvPr/>
        </p:nvSpPr>
        <p:spPr bwMode="auto">
          <a:xfrm>
            <a:off x="7172325" y="1819275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63500" name="TextovéPole 15"/>
          <p:cNvSpPr txBox="1">
            <a:spLocks noChangeArrowheads="1"/>
          </p:cNvSpPr>
          <p:nvPr/>
        </p:nvSpPr>
        <p:spPr bwMode="auto">
          <a:xfrm>
            <a:off x="3479800" y="2414588"/>
            <a:ext cx="14017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 = 504 g</a:t>
            </a:r>
          </a:p>
        </p:txBody>
      </p:sp>
      <p:pic>
        <p:nvPicPr>
          <p:cNvPr id="63501" name="Picture 4" descr="ρ | greek small letter rho | Times New Roman, Regular @ Graphemic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84550" y="2860675"/>
            <a:ext cx="619125" cy="620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502" name="TextovéPole 16"/>
          <p:cNvSpPr txBox="1">
            <a:spLocks noChangeArrowheads="1"/>
          </p:cNvSpPr>
          <p:nvPr/>
        </p:nvSpPr>
        <p:spPr bwMode="auto">
          <a:xfrm>
            <a:off x="3808413" y="2967038"/>
            <a:ext cx="5508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= ?</a:t>
            </a:r>
          </a:p>
        </p:txBody>
      </p:sp>
      <p:pic>
        <p:nvPicPr>
          <p:cNvPr id="63503" name="Picture 4" descr="ρ | greek small letter rho | Times New Roman, Regular @ Graphemic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33763" y="3486150"/>
            <a:ext cx="619125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3504" name="TextovéPole 17"/>
          <p:cNvSpPr txBox="1">
            <a:spLocks noChangeArrowheads="1"/>
          </p:cNvSpPr>
          <p:nvPr/>
        </p:nvSpPr>
        <p:spPr bwMode="auto">
          <a:xfrm>
            <a:off x="3835400" y="3640138"/>
            <a:ext cx="5638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= m : V = 504 : 60 = 8,4 g/ cm = 8 400 kg / m</a:t>
            </a:r>
          </a:p>
        </p:txBody>
      </p:sp>
      <p:sp>
        <p:nvSpPr>
          <p:cNvPr id="63505" name="TextovéPole 21"/>
          <p:cNvSpPr txBox="1">
            <a:spLocks noChangeArrowheads="1"/>
          </p:cNvSpPr>
          <p:nvPr/>
        </p:nvSpPr>
        <p:spPr bwMode="auto">
          <a:xfrm>
            <a:off x="7316788" y="349726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63506" name="TextovéPole 22"/>
          <p:cNvSpPr txBox="1">
            <a:spLocks noChangeArrowheads="1"/>
          </p:cNvSpPr>
          <p:nvPr/>
        </p:nvSpPr>
        <p:spPr bwMode="auto">
          <a:xfrm>
            <a:off x="9109075" y="351948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9" name="Šipka: doprava 18"/>
          <p:cNvSpPr/>
          <p:nvPr/>
        </p:nvSpPr>
        <p:spPr>
          <a:xfrm>
            <a:off x="9398000" y="3741738"/>
            <a:ext cx="298450" cy="2571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508" name="TextovéPole 20"/>
          <p:cNvSpPr txBox="1">
            <a:spLocks noChangeArrowheads="1"/>
          </p:cNvSpPr>
          <p:nvPr/>
        </p:nvSpPr>
        <p:spPr bwMode="auto">
          <a:xfrm>
            <a:off x="9763125" y="3605213"/>
            <a:ext cx="70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ocel</a:t>
            </a:r>
          </a:p>
        </p:txBody>
      </p:sp>
      <p:sp>
        <p:nvSpPr>
          <p:cNvPr id="63509" name="TextovéPole 23"/>
          <p:cNvSpPr txBox="1">
            <a:spLocks noChangeArrowheads="1"/>
          </p:cNvSpPr>
          <p:nvPr/>
        </p:nvSpPr>
        <p:spPr bwMode="auto">
          <a:xfrm>
            <a:off x="3551238" y="4191000"/>
            <a:ext cx="33861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Kovová destička je z oceli.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495675" y="1544638"/>
            <a:ext cx="7518400" cy="31829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Grandfather Smil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000" y="741363"/>
            <a:ext cx="142875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Řečová bublina: oválný bublinový popisek 1"/>
          <p:cNvSpPr/>
          <p:nvPr/>
        </p:nvSpPr>
        <p:spPr>
          <a:xfrm>
            <a:off x="2063750" y="384175"/>
            <a:ext cx="5651500" cy="1308100"/>
          </a:xfrm>
          <a:prstGeom prst="wedgeEllipseCallout">
            <a:avLst>
              <a:gd name="adj1" fmla="val -63875"/>
              <a:gd name="adj2" fmla="val 647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Tady máš klíč z oceli a odměrku s vodou. Zjisti hmotnost klíče.</a:t>
            </a:r>
          </a:p>
        </p:txBody>
      </p:sp>
      <p:pic>
        <p:nvPicPr>
          <p:cNvPr id="64516" name="Picture 4" descr="Wheelchai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48713" y="688975"/>
            <a:ext cx="2760662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Obrázek 2" descr="Obsah obrázku zařízení&#10;&#10;Popis se vygeneroval automaticky.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5700" y="-76200"/>
            <a:ext cx="1722438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Řečová bublina: oválný bublinový popisek 2"/>
          <p:cNvSpPr/>
          <p:nvPr/>
        </p:nvSpPr>
        <p:spPr>
          <a:xfrm>
            <a:off x="3335338" y="1858963"/>
            <a:ext cx="3759200" cy="1436687"/>
          </a:xfrm>
          <a:prstGeom prst="wedgeEllipseCallout">
            <a:avLst>
              <a:gd name="adj1" fmla="val 137335"/>
              <a:gd name="adj2" fmla="val -75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Dědo, odměrkou se měří </a:t>
            </a:r>
            <a:r>
              <a:rPr lang="cs-CZ" dirty="0" smtClean="0"/>
              <a:t>objem </a:t>
            </a:r>
            <a:r>
              <a:rPr lang="cs-CZ" dirty="0"/>
              <a:t>a ne hmotnost</a:t>
            </a:r>
          </a:p>
        </p:txBody>
      </p:sp>
      <p:pic>
        <p:nvPicPr>
          <p:cNvPr id="64519" name="Picture 6" descr="Olde Key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019276">
            <a:off x="1541463" y="2097087"/>
            <a:ext cx="382588" cy="87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0" name="TextovéPole 3"/>
          <p:cNvSpPr txBox="1">
            <a:spLocks noChangeArrowheads="1"/>
          </p:cNvSpPr>
          <p:nvPr/>
        </p:nvSpPr>
        <p:spPr bwMode="auto">
          <a:xfrm>
            <a:off x="635000" y="3429000"/>
            <a:ext cx="97901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Lucka zjistila, že klíč má objem 4 cm.</a:t>
            </a:r>
          </a:p>
          <a:p>
            <a:r>
              <a:rPr lang="cs-CZ" altLang="cs-CZ" sz="2400"/>
              <a:t>Má děda pravdu, že pomocí odměrky s vodou můžeme zjistit hmotnost klíče?</a:t>
            </a:r>
          </a:p>
          <a:p>
            <a:r>
              <a:rPr lang="cs-CZ" altLang="cs-CZ" sz="2400"/>
              <a:t>Napiš do notesu řešení a proveď kontrolu kliknutím na černý obdélník.</a:t>
            </a:r>
          </a:p>
        </p:txBody>
      </p:sp>
      <p:sp>
        <p:nvSpPr>
          <p:cNvPr id="64521" name="TextovéPole 4"/>
          <p:cNvSpPr txBox="1">
            <a:spLocks noChangeArrowheads="1"/>
          </p:cNvSpPr>
          <p:nvPr/>
        </p:nvSpPr>
        <p:spPr bwMode="auto">
          <a:xfrm>
            <a:off x="4926013" y="3321050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64522" name="TextovéPole 6"/>
          <p:cNvSpPr txBox="1">
            <a:spLocks noChangeArrowheads="1"/>
          </p:cNvSpPr>
          <p:nvPr/>
        </p:nvSpPr>
        <p:spPr bwMode="auto">
          <a:xfrm>
            <a:off x="625475" y="4756150"/>
            <a:ext cx="1250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= 4 cm</a:t>
            </a:r>
          </a:p>
        </p:txBody>
      </p:sp>
      <p:sp>
        <p:nvSpPr>
          <p:cNvPr id="64523" name="TextovéPole 10"/>
          <p:cNvSpPr txBox="1">
            <a:spLocks noChangeArrowheads="1"/>
          </p:cNvSpPr>
          <p:nvPr/>
        </p:nvSpPr>
        <p:spPr bwMode="auto">
          <a:xfrm>
            <a:off x="4481513" y="521811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64524" name="TextovéPole 11"/>
          <p:cNvSpPr txBox="1">
            <a:spLocks noChangeArrowheads="1"/>
          </p:cNvSpPr>
          <p:nvPr/>
        </p:nvSpPr>
        <p:spPr bwMode="auto">
          <a:xfrm>
            <a:off x="1587500" y="4648200"/>
            <a:ext cx="2889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pic>
        <p:nvPicPr>
          <p:cNvPr id="64525" name="Picture 4" descr="ρ | greek small letter rho | Times New Roman, Regular @ Graphemic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0225" y="5121275"/>
            <a:ext cx="620713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26" name="TextovéPole 7"/>
          <p:cNvSpPr txBox="1">
            <a:spLocks noChangeArrowheads="1"/>
          </p:cNvSpPr>
          <p:nvPr/>
        </p:nvSpPr>
        <p:spPr bwMode="auto">
          <a:xfrm>
            <a:off x="841375" y="5470525"/>
            <a:ext cx="677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oceli </a:t>
            </a:r>
          </a:p>
        </p:txBody>
      </p:sp>
      <p:sp>
        <p:nvSpPr>
          <p:cNvPr id="64527" name="TextovéPole 8"/>
          <p:cNvSpPr txBox="1">
            <a:spLocks noChangeArrowheads="1"/>
          </p:cNvSpPr>
          <p:nvPr/>
        </p:nvSpPr>
        <p:spPr bwMode="auto">
          <a:xfrm>
            <a:off x="1460500" y="5364163"/>
            <a:ext cx="3419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= 8 400 kg /m = 8, 4 g/cm</a:t>
            </a:r>
          </a:p>
        </p:txBody>
      </p:sp>
      <p:sp>
        <p:nvSpPr>
          <p:cNvPr id="64528" name="TextovéPole 15"/>
          <p:cNvSpPr txBox="1">
            <a:spLocks noChangeArrowheads="1"/>
          </p:cNvSpPr>
          <p:nvPr/>
        </p:nvSpPr>
        <p:spPr bwMode="auto">
          <a:xfrm>
            <a:off x="3105150" y="5237163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64529" name="TextovéPole 9"/>
          <p:cNvSpPr txBox="1">
            <a:spLocks noChangeArrowheads="1"/>
          </p:cNvSpPr>
          <p:nvPr/>
        </p:nvSpPr>
        <p:spPr bwMode="auto">
          <a:xfrm>
            <a:off x="612775" y="5930900"/>
            <a:ext cx="1473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 = ?  [ g ]</a:t>
            </a:r>
          </a:p>
        </p:txBody>
      </p:sp>
      <p:sp>
        <p:nvSpPr>
          <p:cNvPr id="64530" name="TextovéPole 13"/>
          <p:cNvSpPr txBox="1">
            <a:spLocks noChangeArrowheads="1"/>
          </p:cNvSpPr>
          <p:nvPr/>
        </p:nvSpPr>
        <p:spPr bwMode="auto">
          <a:xfrm>
            <a:off x="5715000" y="5121275"/>
            <a:ext cx="722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 = </a:t>
            </a:r>
          </a:p>
        </p:txBody>
      </p:sp>
      <p:pic>
        <p:nvPicPr>
          <p:cNvPr id="64531" name="Picture 4" descr="ρ | greek small letter rho | Times New Roman, Regular @ Graphemic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05538" y="5094288"/>
            <a:ext cx="461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32" name="TextovéPole 14"/>
          <p:cNvSpPr txBox="1">
            <a:spLocks noChangeArrowheads="1"/>
          </p:cNvSpPr>
          <p:nvPr/>
        </p:nvSpPr>
        <p:spPr bwMode="auto">
          <a:xfrm>
            <a:off x="6492875" y="5094288"/>
            <a:ext cx="27416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. V = 8,4 . 4 = 33, 6 g </a:t>
            </a:r>
          </a:p>
        </p:txBody>
      </p:sp>
      <p:sp>
        <p:nvSpPr>
          <p:cNvPr id="64533" name="TextovéPole 16"/>
          <p:cNvSpPr txBox="1">
            <a:spLocks noChangeArrowheads="1"/>
          </p:cNvSpPr>
          <p:nvPr/>
        </p:nvSpPr>
        <p:spPr bwMode="auto">
          <a:xfrm>
            <a:off x="5715000" y="5826125"/>
            <a:ext cx="3263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Klíč má hmotnost 33,6 g.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30225" y="4572000"/>
            <a:ext cx="10820400" cy="20732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8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Posing Body Build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17738"/>
            <a:ext cx="2846388" cy="457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39" name="TextovéPole 1"/>
          <p:cNvSpPr txBox="1">
            <a:spLocks noChangeArrowheads="1"/>
          </p:cNvSpPr>
          <p:nvPr/>
        </p:nvSpPr>
        <p:spPr bwMode="auto">
          <a:xfrm>
            <a:off x="933450" y="503238"/>
            <a:ext cx="100282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Průměrná hustota lidského těla je 1 100 kg /m . Vypočítej do notesu objem těla</a:t>
            </a:r>
          </a:p>
          <a:p>
            <a:r>
              <a:rPr lang="cs-CZ" altLang="cs-CZ" sz="2400"/>
              <a:t>o hmotnosti 100 kg. Proveď kontrolu kliknutím na černý obdélník. </a:t>
            </a:r>
          </a:p>
        </p:txBody>
      </p:sp>
      <p:sp>
        <p:nvSpPr>
          <p:cNvPr id="65540" name="TextovéPole 2"/>
          <p:cNvSpPr txBox="1">
            <a:spLocks noChangeArrowheads="1"/>
          </p:cNvSpPr>
          <p:nvPr/>
        </p:nvSpPr>
        <p:spPr bwMode="auto">
          <a:xfrm>
            <a:off x="6802438" y="4451350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65541" name="TextovéPole 4"/>
          <p:cNvSpPr txBox="1">
            <a:spLocks noChangeArrowheads="1"/>
          </p:cNvSpPr>
          <p:nvPr/>
        </p:nvSpPr>
        <p:spPr bwMode="auto">
          <a:xfrm>
            <a:off x="6580188" y="39528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pic>
        <p:nvPicPr>
          <p:cNvPr id="65542" name="Picture 4" descr="ρ | greek small letter rho | Times New Roman, Regular @ Graphemic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6388" y="1597025"/>
            <a:ext cx="463550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43" name="TextovéPole 7"/>
          <p:cNvSpPr txBox="1">
            <a:spLocks noChangeArrowheads="1"/>
          </p:cNvSpPr>
          <p:nvPr/>
        </p:nvSpPr>
        <p:spPr bwMode="auto">
          <a:xfrm>
            <a:off x="3956050" y="263048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grpSp>
        <p:nvGrpSpPr>
          <p:cNvPr id="65544" name="Skupina 6"/>
          <p:cNvGrpSpPr>
            <a:grpSpLocks/>
          </p:cNvGrpSpPr>
          <p:nvPr/>
        </p:nvGrpSpPr>
        <p:grpSpPr bwMode="auto">
          <a:xfrm>
            <a:off x="3227388" y="1544638"/>
            <a:ext cx="1895475" cy="569912"/>
            <a:chOff x="4471416" y="1953640"/>
            <a:chExt cx="1894814" cy="569387"/>
          </a:xfrm>
        </p:grpSpPr>
        <p:sp>
          <p:nvSpPr>
            <p:cNvPr id="65551" name="TextovéPole 3"/>
            <p:cNvSpPr txBox="1">
              <a:spLocks noChangeArrowheads="1"/>
            </p:cNvSpPr>
            <p:nvPr/>
          </p:nvSpPr>
          <p:spPr bwMode="auto">
            <a:xfrm>
              <a:off x="4471416" y="2061362"/>
              <a:ext cx="189481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= 1 100 kg/m</a:t>
              </a:r>
            </a:p>
          </p:txBody>
        </p:sp>
        <p:sp>
          <p:nvSpPr>
            <p:cNvPr id="65552" name="TextovéPole 8"/>
            <p:cNvSpPr txBox="1">
              <a:spLocks noChangeArrowheads="1"/>
            </p:cNvSpPr>
            <p:nvPr/>
          </p:nvSpPr>
          <p:spPr bwMode="auto">
            <a:xfrm>
              <a:off x="5985807" y="1953640"/>
              <a:ext cx="28886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1600"/>
                <a:t>3</a:t>
              </a:r>
            </a:p>
          </p:txBody>
        </p:sp>
      </p:grpSp>
      <p:sp>
        <p:nvSpPr>
          <p:cNvPr id="65545" name="TextovéPole 9"/>
          <p:cNvSpPr txBox="1">
            <a:spLocks noChangeArrowheads="1"/>
          </p:cNvSpPr>
          <p:nvPr/>
        </p:nvSpPr>
        <p:spPr bwMode="auto">
          <a:xfrm>
            <a:off x="2971800" y="2168525"/>
            <a:ext cx="1541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 = 100 kg</a:t>
            </a:r>
          </a:p>
        </p:txBody>
      </p:sp>
      <p:sp>
        <p:nvSpPr>
          <p:cNvPr id="65546" name="TextovéPole 10"/>
          <p:cNvSpPr txBox="1">
            <a:spLocks noChangeArrowheads="1"/>
          </p:cNvSpPr>
          <p:nvPr/>
        </p:nvSpPr>
        <p:spPr bwMode="auto">
          <a:xfrm>
            <a:off x="2971800" y="2738438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= ? [ m ]</a:t>
            </a:r>
          </a:p>
        </p:txBody>
      </p:sp>
      <p:sp>
        <p:nvSpPr>
          <p:cNvPr id="65547" name="TextovéPole 11"/>
          <p:cNvSpPr txBox="1">
            <a:spLocks noChangeArrowheads="1"/>
          </p:cNvSpPr>
          <p:nvPr/>
        </p:nvSpPr>
        <p:spPr bwMode="auto">
          <a:xfrm>
            <a:off x="3078163" y="3867150"/>
            <a:ext cx="4278312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 = m :      = 100 : 1 100 = 0, 09 m</a:t>
            </a:r>
          </a:p>
          <a:p>
            <a:endParaRPr lang="cs-CZ" altLang="cs-CZ" sz="2400"/>
          </a:p>
          <a:p>
            <a:r>
              <a:rPr lang="cs-CZ" altLang="cs-CZ" sz="2400"/>
              <a:t>Objem těla sportovce je 90 dm. </a:t>
            </a:r>
          </a:p>
        </p:txBody>
      </p:sp>
      <p:pic>
        <p:nvPicPr>
          <p:cNvPr id="65548" name="Picture 4" descr="ρ | greek small letter rho | Times New Roman, Regular @ Graphemic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6375" y="3806825"/>
            <a:ext cx="463550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49" name="TextovéPole 14"/>
          <p:cNvSpPr txBox="1">
            <a:spLocks noChangeArrowheads="1"/>
          </p:cNvSpPr>
          <p:nvPr/>
        </p:nvSpPr>
        <p:spPr bwMode="auto">
          <a:xfrm>
            <a:off x="7019925" y="3741738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600"/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846388" y="1597025"/>
            <a:ext cx="5903912" cy="40719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Obrázek 1" descr="Obsah obrázku budova, vsedě, hodiny, vpředu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309688"/>
            <a:ext cx="3532188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3" name="Obrázek 2" descr="Obsah obrázku hodiny, budova, exteriér, věž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7863" y="2505075"/>
            <a:ext cx="413385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4" name="TextovéPole 3"/>
          <p:cNvSpPr txBox="1">
            <a:spLocks noChangeArrowheads="1"/>
          </p:cNvSpPr>
          <p:nvPr/>
        </p:nvSpPr>
        <p:spPr bwMode="auto">
          <a:xfrm>
            <a:off x="3432175" y="365125"/>
            <a:ext cx="40592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Jaké hodiny jsou na obrázcích ?</a:t>
            </a:r>
          </a:p>
        </p:txBody>
      </p:sp>
      <p:sp>
        <p:nvSpPr>
          <p:cNvPr id="66565" name="TextovéPole 4"/>
          <p:cNvSpPr txBox="1">
            <a:spLocks noChangeArrowheads="1"/>
          </p:cNvSpPr>
          <p:nvPr/>
        </p:nvSpPr>
        <p:spPr bwMode="auto">
          <a:xfrm>
            <a:off x="1228725" y="5081588"/>
            <a:ext cx="2136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sluneční hodiny</a:t>
            </a:r>
          </a:p>
        </p:txBody>
      </p:sp>
      <p:sp>
        <p:nvSpPr>
          <p:cNvPr id="66566" name="TextovéPole 5"/>
          <p:cNvSpPr txBox="1">
            <a:spLocks noChangeArrowheads="1"/>
          </p:cNvSpPr>
          <p:nvPr/>
        </p:nvSpPr>
        <p:spPr bwMode="auto">
          <a:xfrm>
            <a:off x="5981700" y="6086475"/>
            <a:ext cx="20685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kostelní hodiny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22350" y="4968875"/>
            <a:ext cx="2549525" cy="6445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757863" y="6086475"/>
            <a:ext cx="2755900" cy="584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Obrázek 1" descr="Obsah obrázku objekt, stůl, vsedě, sklo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1700" y="417513"/>
            <a:ext cx="2905125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37050" y="2749550"/>
            <a:ext cx="2487613" cy="371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88" name="TextovéPole 3"/>
          <p:cNvSpPr txBox="1">
            <a:spLocks noChangeArrowheads="1"/>
          </p:cNvSpPr>
          <p:nvPr/>
        </p:nvSpPr>
        <p:spPr bwMode="auto">
          <a:xfrm>
            <a:off x="3971925" y="928688"/>
            <a:ext cx="2289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přesýpací hodiny</a:t>
            </a:r>
          </a:p>
        </p:txBody>
      </p:sp>
      <p:sp>
        <p:nvSpPr>
          <p:cNvPr id="67589" name="TextovéPole 4"/>
          <p:cNvSpPr txBox="1">
            <a:spLocks noChangeArrowheads="1"/>
          </p:cNvSpPr>
          <p:nvPr/>
        </p:nvSpPr>
        <p:spPr bwMode="auto">
          <a:xfrm>
            <a:off x="7494588" y="4248150"/>
            <a:ext cx="1787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stolní hodiny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71925" y="928688"/>
            <a:ext cx="2289175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7494588" y="4248150"/>
            <a:ext cx="1933575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Obrázek 1" descr="Obsah obrázku objekt, hodinky, řetěz, hodiny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5700" y="428625"/>
            <a:ext cx="3887788" cy="256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1" name="Obrázek 2" descr="Obsah obrázku objekt, hodinky, hodiny, osoba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8800" y="3216275"/>
            <a:ext cx="3432175" cy="343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2" name="TextovéPole 3"/>
          <p:cNvSpPr txBox="1">
            <a:spLocks noChangeArrowheads="1"/>
          </p:cNvSpPr>
          <p:nvPr/>
        </p:nvSpPr>
        <p:spPr bwMode="auto">
          <a:xfrm>
            <a:off x="5500688" y="1423988"/>
            <a:ext cx="22018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kapesní hodinky</a:t>
            </a:r>
          </a:p>
        </p:txBody>
      </p:sp>
      <p:sp>
        <p:nvSpPr>
          <p:cNvPr id="68613" name="TextovéPole 4"/>
          <p:cNvSpPr txBox="1">
            <a:spLocks noChangeArrowheads="1"/>
          </p:cNvSpPr>
          <p:nvPr/>
        </p:nvSpPr>
        <p:spPr bwMode="auto">
          <a:xfrm>
            <a:off x="7148513" y="4346575"/>
            <a:ext cx="2633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náramkové hodinky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00688" y="1316038"/>
            <a:ext cx="2444750" cy="5699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6972300" y="4321175"/>
            <a:ext cx="2809875" cy="5699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Obrázek 1" descr="Obsah obrázku hodinky, objekt, stůl, vsedě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23950" y="1050925"/>
            <a:ext cx="440055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635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0025" y="4141788"/>
            <a:ext cx="3797300" cy="2535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636" name="TextovéPole 3"/>
          <p:cNvSpPr txBox="1">
            <a:spLocks noChangeArrowheads="1"/>
          </p:cNvSpPr>
          <p:nvPr/>
        </p:nvSpPr>
        <p:spPr bwMode="auto">
          <a:xfrm>
            <a:off x="6326188" y="1993900"/>
            <a:ext cx="3767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digitální  náramkové hodinky</a:t>
            </a:r>
          </a:p>
        </p:txBody>
      </p:sp>
      <p:sp>
        <p:nvSpPr>
          <p:cNvPr id="69637" name="TextovéPole 5"/>
          <p:cNvSpPr txBox="1">
            <a:spLocks noChangeArrowheads="1"/>
          </p:cNvSpPr>
          <p:nvPr/>
        </p:nvSpPr>
        <p:spPr bwMode="auto">
          <a:xfrm>
            <a:off x="8408988" y="4932363"/>
            <a:ext cx="2038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chytré hodinky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6326188" y="1889125"/>
            <a:ext cx="4121150" cy="8270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8408988" y="4932363"/>
            <a:ext cx="2293937" cy="584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ovéPole 1"/>
          <p:cNvSpPr txBox="1">
            <a:spLocks noChangeArrowheads="1"/>
          </p:cNvSpPr>
          <p:nvPr/>
        </p:nvSpPr>
        <p:spPr bwMode="auto">
          <a:xfrm>
            <a:off x="1198563" y="1274763"/>
            <a:ext cx="232886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Rozdělení hodin :</a:t>
            </a:r>
          </a:p>
        </p:txBody>
      </p: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3513138" y="403225"/>
            <a:ext cx="5429250" cy="1082675"/>
            <a:chOff x="3512489" y="402906"/>
            <a:chExt cx="5429260" cy="1082878"/>
          </a:xfrm>
        </p:grpSpPr>
        <p:sp>
          <p:nvSpPr>
            <p:cNvPr id="70681" name="TextovéPole 2"/>
            <p:cNvSpPr txBox="1">
              <a:spLocks noChangeArrowheads="1"/>
            </p:cNvSpPr>
            <p:nvPr/>
          </p:nvSpPr>
          <p:spPr bwMode="auto">
            <a:xfrm>
              <a:off x="4441879" y="654787"/>
              <a:ext cx="3799758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analogové - ručičkové hodiny</a:t>
              </a:r>
            </a:p>
            <a:p>
              <a:pPr eaLnBrk="1" hangingPunct="1"/>
              <a:endParaRPr lang="cs-CZ" altLang="cs-CZ" sz="2400"/>
            </a:p>
          </p:txBody>
        </p:sp>
        <p:cxnSp>
          <p:nvCxnSpPr>
            <p:cNvPr id="5" name="Přímá spojnice se šipkou 4"/>
            <p:cNvCxnSpPr/>
            <p:nvPr/>
          </p:nvCxnSpPr>
          <p:spPr>
            <a:xfrm flipV="1">
              <a:off x="3512489" y="984040"/>
              <a:ext cx="928689" cy="457286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0683" name="Obrázek 8" descr="Obsah obrázku objekt, hodiny&#10;&#10;Popis byl vytvořen automaticky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136706" y="402906"/>
              <a:ext cx="805043" cy="809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3513138" y="1571625"/>
            <a:ext cx="4410075" cy="485775"/>
            <a:chOff x="2942863" y="4849319"/>
            <a:chExt cx="4411456" cy="486679"/>
          </a:xfrm>
        </p:grpSpPr>
        <p:cxnSp>
          <p:nvCxnSpPr>
            <p:cNvPr id="7" name="Přímá spojnice se šipkou 6"/>
            <p:cNvCxnSpPr/>
            <p:nvPr/>
          </p:nvCxnSpPr>
          <p:spPr>
            <a:xfrm>
              <a:off x="2942863" y="4849319"/>
              <a:ext cx="928978" cy="27355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70679" name="Obrázek 10" descr="Obsah obrázku objekt, hodiny, kreslení&#10;&#10;Popis byl vytvořen automaticky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217761" y="4872384"/>
              <a:ext cx="1136558" cy="4276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0680" name="TextovéPole 12"/>
            <p:cNvSpPr txBox="1">
              <a:spLocks noChangeArrowheads="1"/>
            </p:cNvSpPr>
            <p:nvPr/>
          </p:nvSpPr>
          <p:spPr bwMode="auto">
            <a:xfrm>
              <a:off x="3994014" y="4874333"/>
              <a:ext cx="210198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1" hangingPunct="1"/>
              <a:r>
                <a:rPr lang="cs-CZ" altLang="cs-CZ" sz="2400"/>
                <a:t>digitální hodiny</a:t>
              </a:r>
            </a:p>
          </p:txBody>
        </p:sp>
      </p:grp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198563" y="2668588"/>
            <a:ext cx="48212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Kolik hodin ukazují ručičkové hodiny?</a:t>
            </a:r>
          </a:p>
        </p:txBody>
      </p:sp>
      <p:pic>
        <p:nvPicPr>
          <p:cNvPr id="70662" name="Obrázek 17" descr="Obsah obrázku objekt, hodiny&#10;&#10;Popis byl vytvořen automatic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98563" y="3429000"/>
            <a:ext cx="1444625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663" name="Obrázek 19" descr="Obsah obrázku objekt, hodiny&#10;&#10;Popis byl vytvořen automatic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19438" y="3429000"/>
            <a:ext cx="1444625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664" name="Obrázek 21" descr="Obsah obrázku objekt, hodiny&#10;&#10;Popis byl vytvořen automatic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1288" y="3429000"/>
            <a:ext cx="1444625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665" name="Obrázek 23" descr="Obsah obrázku hodiny, objekt, povrch, čas&#10;&#10;Popis byl vytvořen automatic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54888" y="3429000"/>
            <a:ext cx="1444625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666" name="Obrázek 25" descr="Obsah obrázku objekt, hodiny, povrch, čtení&#10;&#10;Popis byl vytvořen automatick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490075" y="3429000"/>
            <a:ext cx="1441450" cy="144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667" name="TextovéPole 26"/>
          <p:cNvSpPr txBox="1">
            <a:spLocks noChangeArrowheads="1"/>
          </p:cNvSpPr>
          <p:nvPr/>
        </p:nvSpPr>
        <p:spPr bwMode="auto">
          <a:xfrm>
            <a:off x="1198563" y="5230813"/>
            <a:ext cx="120681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půl druhé         šest hodin              půl deváté         čtvrt na jednu      šest hodin čtyřicet</a:t>
            </a:r>
          </a:p>
          <a:p>
            <a:pPr eaLnBrk="1" hangingPunct="1"/>
            <a:r>
              <a:rPr lang="cs-CZ" altLang="cs-CZ" sz="2400"/>
              <a:t>                                                                                                                       minut</a:t>
            </a:r>
          </a:p>
        </p:txBody>
      </p:sp>
      <p:sp>
        <p:nvSpPr>
          <p:cNvPr id="70668" name="TextovéPole 27"/>
          <p:cNvSpPr txBox="1">
            <a:spLocks noChangeArrowheads="1"/>
          </p:cNvSpPr>
          <p:nvPr/>
        </p:nvSpPr>
        <p:spPr bwMode="auto">
          <a:xfrm>
            <a:off x="1198563" y="5646738"/>
            <a:ext cx="1654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13 h 30 min</a:t>
            </a:r>
          </a:p>
        </p:txBody>
      </p:sp>
      <p:sp>
        <p:nvSpPr>
          <p:cNvPr id="70669" name="TextovéPole 28"/>
          <p:cNvSpPr txBox="1">
            <a:spLocks noChangeArrowheads="1"/>
          </p:cNvSpPr>
          <p:nvPr/>
        </p:nvSpPr>
        <p:spPr bwMode="auto">
          <a:xfrm>
            <a:off x="3114675" y="5600700"/>
            <a:ext cx="727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18 h</a:t>
            </a:r>
          </a:p>
        </p:txBody>
      </p:sp>
      <p:sp>
        <p:nvSpPr>
          <p:cNvPr id="70670" name="TextovéPole 29"/>
          <p:cNvSpPr txBox="1">
            <a:spLocks noChangeArrowheads="1"/>
          </p:cNvSpPr>
          <p:nvPr/>
        </p:nvSpPr>
        <p:spPr bwMode="auto">
          <a:xfrm>
            <a:off x="5221288" y="5614988"/>
            <a:ext cx="1652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20 h 30 min</a:t>
            </a:r>
          </a:p>
        </p:txBody>
      </p:sp>
      <p:sp>
        <p:nvSpPr>
          <p:cNvPr id="70671" name="TextovéPole 30"/>
          <p:cNvSpPr txBox="1">
            <a:spLocks noChangeArrowheads="1"/>
          </p:cNvSpPr>
          <p:nvPr/>
        </p:nvSpPr>
        <p:spPr bwMode="auto">
          <a:xfrm>
            <a:off x="7146925" y="5591175"/>
            <a:ext cx="1652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12 h 15 min</a:t>
            </a:r>
          </a:p>
        </p:txBody>
      </p:sp>
      <p:sp>
        <p:nvSpPr>
          <p:cNvPr id="70672" name="TextovéPole 31"/>
          <p:cNvSpPr txBox="1">
            <a:spLocks noChangeArrowheads="1"/>
          </p:cNvSpPr>
          <p:nvPr/>
        </p:nvSpPr>
        <p:spPr bwMode="auto">
          <a:xfrm>
            <a:off x="9193213" y="5961063"/>
            <a:ext cx="29733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za 5 min tři čtvrtě na 7</a:t>
            </a:r>
          </a:p>
          <a:p>
            <a:pPr eaLnBrk="1" hangingPunct="1"/>
            <a:r>
              <a:rPr lang="cs-CZ" altLang="cs-CZ" sz="2400"/>
              <a:t>18 h 40 min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198563" y="5230813"/>
            <a:ext cx="1654175" cy="1038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005138" y="5230813"/>
            <a:ext cx="1652587" cy="1038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191125" y="5230813"/>
            <a:ext cx="1652588" cy="1038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7212013" y="5230813"/>
            <a:ext cx="1795462" cy="10382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9220200" y="5230813"/>
            <a:ext cx="2921000" cy="15065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16" grpId="0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extovéPole 1"/>
          <p:cNvSpPr txBox="1">
            <a:spLocks noChangeArrowheads="1"/>
          </p:cNvSpPr>
          <p:nvPr/>
        </p:nvSpPr>
        <p:spPr bwMode="auto">
          <a:xfrm>
            <a:off x="900113" y="1049338"/>
            <a:ext cx="7164387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6 h = ? min   360 min                 480 min = ? h  8 h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 min = ? s     300 s                     3 h = ? d    0,125 h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2 h = ? min      120 min             24 000 s = ? h   6,66 h             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 d = ? h        120 h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240 s = ? min    4 min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540 s = ? min   9 min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300 min = ? h    5 h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47938" y="1049338"/>
            <a:ext cx="1439862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47938" y="1819275"/>
            <a:ext cx="1439862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47938" y="2552700"/>
            <a:ext cx="1439862" cy="4810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47938" y="3287713"/>
            <a:ext cx="1439862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38425" y="4019550"/>
            <a:ext cx="1438275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38425" y="4741863"/>
            <a:ext cx="1438275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9" name="Obdélník 8"/>
          <p:cNvSpPr/>
          <p:nvPr/>
        </p:nvSpPr>
        <p:spPr>
          <a:xfrm>
            <a:off x="2760663" y="5437188"/>
            <a:ext cx="1439862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478588" y="1049338"/>
            <a:ext cx="1438275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983288" y="1814513"/>
            <a:ext cx="1439862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478588" y="2546350"/>
            <a:ext cx="1438275" cy="4794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6843713" y="3386138"/>
            <a:ext cx="2870200" cy="3065462"/>
            <a:chOff x="6843497" y="3385789"/>
            <a:chExt cx="2870129" cy="3065586"/>
          </a:xfrm>
        </p:grpSpPr>
        <p:pic>
          <p:nvPicPr>
            <p:cNvPr id="71695" name="Obrázek 15" descr="Obsah obrázku stůl&#10;&#10;Popis byl vytvořen automaticky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166801" y="3571922"/>
              <a:ext cx="539330" cy="895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1696" name="Obrázek 1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843497" y="3385789"/>
              <a:ext cx="2870129" cy="30655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71694" name="TextovéPole 1"/>
          <p:cNvSpPr txBox="1">
            <a:spLocks noChangeArrowheads="1"/>
          </p:cNvSpPr>
          <p:nvPr/>
        </p:nvSpPr>
        <p:spPr bwMode="auto">
          <a:xfrm>
            <a:off x="749300" y="284163"/>
            <a:ext cx="11168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Vypočítej převody do notesu a proveď kontrolu kliknutím na jednotlivé černé obdélníčky.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ovéPole 2"/>
          <p:cNvSpPr txBox="1">
            <a:spLocks noChangeArrowheads="1"/>
          </p:cNvSpPr>
          <p:nvPr/>
        </p:nvSpPr>
        <p:spPr bwMode="auto">
          <a:xfrm>
            <a:off x="520700" y="474663"/>
            <a:ext cx="10682288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převeď časy. Proveď kontrolu kliknutím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45 min = ……………..s                         45 x 60 = 2 700 s</a:t>
            </a:r>
          </a:p>
          <a:p>
            <a:endParaRPr lang="cs-CZ" altLang="cs-CZ" sz="2400"/>
          </a:p>
          <a:p>
            <a:r>
              <a:rPr lang="cs-CZ" altLang="cs-CZ" sz="2400"/>
              <a:t>1 d 1 h 20 min …………..s                  (24 x 3 600) + (1 x 3 600) + (20 x 60) = 91 200 s</a:t>
            </a:r>
          </a:p>
          <a:p>
            <a:endParaRPr lang="cs-CZ" altLang="cs-CZ" sz="2400"/>
          </a:p>
          <a:p>
            <a:r>
              <a:rPr lang="cs-CZ" altLang="cs-CZ" sz="2400"/>
              <a:t>2h 15 min 21 s ……………s                 ( 2 x 3 600) + (15 x 60) + 21 = 8 100 s</a:t>
            </a:r>
          </a:p>
          <a:p>
            <a:endParaRPr lang="cs-CZ" altLang="cs-CZ" sz="2400"/>
          </a:p>
          <a:p>
            <a:r>
              <a:rPr lang="cs-CZ" altLang="cs-CZ" sz="2400"/>
              <a:t>0,5 d 3 h 5 min 10 s …………..s         ( 12 x 3 600) + (3 x 3 600) + (5 x 60) + 10 = 54 300 s</a:t>
            </a:r>
          </a:p>
          <a:p>
            <a:endParaRPr lang="cs-CZ" altLang="cs-CZ" sz="2400"/>
          </a:p>
          <a:p>
            <a:r>
              <a:rPr lang="cs-CZ" altLang="cs-CZ" sz="2400"/>
              <a:t>8 h 40 min 7 s ……………..s                 (8 x 3600) + (40 x 60) + 7 = 31 200 s</a:t>
            </a:r>
          </a:p>
        </p:txBody>
      </p:sp>
      <p:sp>
        <p:nvSpPr>
          <p:cNvPr id="4" name="Obdélník 3"/>
          <p:cNvSpPr/>
          <p:nvPr/>
        </p:nvSpPr>
        <p:spPr>
          <a:xfrm>
            <a:off x="4454525" y="1112838"/>
            <a:ext cx="7216775" cy="39354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 descr="Cold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17125" y="1052513"/>
            <a:ext cx="1700213" cy="501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1" name="TextovéPole 1"/>
          <p:cNvSpPr txBox="1">
            <a:spLocks noChangeArrowheads="1"/>
          </p:cNvSpPr>
          <p:nvPr/>
        </p:nvSpPr>
        <p:spPr bwMode="auto">
          <a:xfrm>
            <a:off x="341313" y="196850"/>
            <a:ext cx="841057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Večer byla naměřena teplota 24 °C.</a:t>
            </a:r>
          </a:p>
          <a:p>
            <a:r>
              <a:rPr lang="cs-CZ" altLang="cs-CZ" sz="2400" dirty="0"/>
              <a:t>Jaká byla teplota v noci, kdy se ochladilo a teplota poklesla o 17 °C</a:t>
            </a:r>
          </a:p>
          <a:p>
            <a:r>
              <a:rPr lang="cs-CZ" altLang="cs-CZ" sz="2400" dirty="0"/>
              <a:t>Ráno bylo o 8 °C více než v noci.</a:t>
            </a:r>
          </a:p>
          <a:p>
            <a:r>
              <a:rPr lang="cs-CZ" altLang="cs-CZ" sz="2400" dirty="0"/>
              <a:t>Dokázal by </a:t>
            </a:r>
            <a:r>
              <a:rPr lang="cs-CZ" altLang="cs-CZ" sz="2400" dirty="0" smtClean="0"/>
              <a:t>jsi </a:t>
            </a:r>
            <a:r>
              <a:rPr lang="cs-CZ" altLang="cs-CZ" sz="2400" dirty="0"/>
              <a:t>vytvořit sloupcový graf naměřených teplot? Proveď</a:t>
            </a:r>
          </a:p>
          <a:p>
            <a:r>
              <a:rPr lang="cs-CZ" altLang="cs-CZ" sz="2400" dirty="0"/>
              <a:t>kontrolu kliknutím na černý obdélník.</a:t>
            </a:r>
          </a:p>
        </p:txBody>
      </p:sp>
      <p:sp>
        <p:nvSpPr>
          <p:cNvPr id="73732" name="TextovéPole 2"/>
          <p:cNvSpPr txBox="1">
            <a:spLocks noChangeArrowheads="1"/>
          </p:cNvSpPr>
          <p:nvPr/>
        </p:nvSpPr>
        <p:spPr bwMode="auto">
          <a:xfrm>
            <a:off x="341313" y="2136775"/>
            <a:ext cx="7183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Večer  24 °C     v noci 24 – 17 = 7 °C      ráno  7 + 8 = 15 °C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985838" y="2671763"/>
            <a:ext cx="0" cy="38100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941388" y="6472238"/>
            <a:ext cx="642778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35" name="TextovéPole 7"/>
          <p:cNvSpPr txBox="1">
            <a:spLocks noChangeArrowheads="1"/>
          </p:cNvSpPr>
          <p:nvPr/>
        </p:nvSpPr>
        <p:spPr bwMode="auto">
          <a:xfrm>
            <a:off x="577850" y="2552700"/>
            <a:ext cx="385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°C</a:t>
            </a:r>
          </a:p>
        </p:txBody>
      </p:sp>
      <p:sp>
        <p:nvSpPr>
          <p:cNvPr id="73736" name="TextovéPole 8"/>
          <p:cNvSpPr txBox="1">
            <a:spLocks noChangeArrowheads="1"/>
          </p:cNvSpPr>
          <p:nvPr/>
        </p:nvSpPr>
        <p:spPr bwMode="auto">
          <a:xfrm>
            <a:off x="7413625" y="6296025"/>
            <a:ext cx="4810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čas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842963" y="5297488"/>
            <a:ext cx="304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42963" y="3271838"/>
            <a:ext cx="304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842963" y="4249738"/>
            <a:ext cx="304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40" name="TextovéPole 11"/>
          <p:cNvSpPr txBox="1">
            <a:spLocks noChangeArrowheads="1"/>
          </p:cNvSpPr>
          <p:nvPr/>
        </p:nvSpPr>
        <p:spPr bwMode="auto">
          <a:xfrm>
            <a:off x="169863" y="3130550"/>
            <a:ext cx="673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30 °C</a:t>
            </a:r>
          </a:p>
        </p:txBody>
      </p:sp>
      <p:sp>
        <p:nvSpPr>
          <p:cNvPr id="73741" name="TextovéPole 15"/>
          <p:cNvSpPr txBox="1">
            <a:spLocks noChangeArrowheads="1"/>
          </p:cNvSpPr>
          <p:nvPr/>
        </p:nvSpPr>
        <p:spPr bwMode="auto">
          <a:xfrm>
            <a:off x="107950" y="4078288"/>
            <a:ext cx="673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20 °C</a:t>
            </a:r>
          </a:p>
        </p:txBody>
      </p:sp>
      <p:sp>
        <p:nvSpPr>
          <p:cNvPr id="73742" name="TextovéPole 16"/>
          <p:cNvSpPr txBox="1">
            <a:spLocks noChangeArrowheads="1"/>
          </p:cNvSpPr>
          <p:nvPr/>
        </p:nvSpPr>
        <p:spPr bwMode="auto">
          <a:xfrm>
            <a:off x="138113" y="5113338"/>
            <a:ext cx="673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10 °C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1936750" y="6296025"/>
            <a:ext cx="0" cy="3016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949575" y="6321425"/>
            <a:ext cx="0" cy="3016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25888" y="6321425"/>
            <a:ext cx="0" cy="3016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46" name="TextovéPole 18"/>
          <p:cNvSpPr txBox="1">
            <a:spLocks noChangeArrowheads="1"/>
          </p:cNvSpPr>
          <p:nvPr/>
        </p:nvSpPr>
        <p:spPr bwMode="auto">
          <a:xfrm>
            <a:off x="1082675" y="6413500"/>
            <a:ext cx="695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večer</a:t>
            </a:r>
          </a:p>
        </p:txBody>
      </p:sp>
      <p:sp>
        <p:nvSpPr>
          <p:cNvPr id="73747" name="TextovéPole 21"/>
          <p:cNvSpPr txBox="1">
            <a:spLocks noChangeArrowheads="1"/>
          </p:cNvSpPr>
          <p:nvPr/>
        </p:nvSpPr>
        <p:spPr bwMode="auto">
          <a:xfrm>
            <a:off x="2179638" y="6413500"/>
            <a:ext cx="5270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noc</a:t>
            </a:r>
          </a:p>
        </p:txBody>
      </p:sp>
      <p:sp>
        <p:nvSpPr>
          <p:cNvPr id="73748" name="TextovéPole 22"/>
          <p:cNvSpPr txBox="1">
            <a:spLocks noChangeArrowheads="1"/>
          </p:cNvSpPr>
          <p:nvPr/>
        </p:nvSpPr>
        <p:spPr bwMode="auto">
          <a:xfrm>
            <a:off x="3192463" y="6413500"/>
            <a:ext cx="614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ráno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985838" y="3800475"/>
            <a:ext cx="950912" cy="2671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936750" y="5611813"/>
            <a:ext cx="1012825" cy="85248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949575" y="4625975"/>
            <a:ext cx="976313" cy="18462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03200" y="2122488"/>
            <a:ext cx="9609138" cy="46482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extovéPole 1"/>
          <p:cNvSpPr txBox="1">
            <a:spLocks noChangeArrowheads="1"/>
          </p:cNvSpPr>
          <p:nvPr/>
        </p:nvSpPr>
        <p:spPr bwMode="auto">
          <a:xfrm>
            <a:off x="196850" y="115888"/>
            <a:ext cx="11549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Adam sledoval od rána teplotu vzduchu na venkovním teploměru a údaje zapsal do tabulky.</a:t>
            </a:r>
          </a:p>
        </p:txBody>
      </p:sp>
      <p:graphicFrame>
        <p:nvGraphicFramePr>
          <p:cNvPr id="3" name="Tabulka 3"/>
          <p:cNvGraphicFramePr>
            <a:graphicFrameLocks noGrp="1"/>
          </p:cNvGraphicFramePr>
          <p:nvPr/>
        </p:nvGraphicFramePr>
        <p:xfrm>
          <a:off x="887413" y="719138"/>
          <a:ext cx="11071228" cy="24638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</a:tblGrid>
              <a:tr h="82126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</a:tr>
              <a:tr h="82126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</a:tr>
              <a:tr h="82126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8" marR="91438" marT="45738" marB="45738"/>
                </a:tc>
              </a:tr>
            </a:tbl>
          </a:graphicData>
        </a:graphic>
      </p:graphicFrame>
      <p:sp>
        <p:nvSpPr>
          <p:cNvPr id="74817" name="TextovéPole 4"/>
          <p:cNvSpPr txBox="1">
            <a:spLocks noChangeArrowheads="1"/>
          </p:cNvSpPr>
          <p:nvPr/>
        </p:nvSpPr>
        <p:spPr bwMode="auto">
          <a:xfrm>
            <a:off x="881063" y="941388"/>
            <a:ext cx="10974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Čas (h)       7             8             9           10           11           12           13          14           15          16          17            18           19</a:t>
            </a:r>
          </a:p>
        </p:txBody>
      </p:sp>
      <p:sp>
        <p:nvSpPr>
          <p:cNvPr id="74818" name="TextovéPole 5"/>
          <p:cNvSpPr txBox="1">
            <a:spLocks noChangeArrowheads="1"/>
          </p:cNvSpPr>
          <p:nvPr/>
        </p:nvSpPr>
        <p:spPr bwMode="auto">
          <a:xfrm>
            <a:off x="833438" y="1600200"/>
            <a:ext cx="873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Teplota</a:t>
            </a:r>
          </a:p>
          <a:p>
            <a:r>
              <a:rPr lang="cs-CZ" altLang="cs-CZ"/>
              <a:t>   (°F)</a:t>
            </a:r>
          </a:p>
        </p:txBody>
      </p:sp>
      <p:sp>
        <p:nvSpPr>
          <p:cNvPr id="74819" name="TextovéPole 6"/>
          <p:cNvSpPr txBox="1">
            <a:spLocks noChangeArrowheads="1"/>
          </p:cNvSpPr>
          <p:nvPr/>
        </p:nvSpPr>
        <p:spPr bwMode="auto">
          <a:xfrm>
            <a:off x="857250" y="2411413"/>
            <a:ext cx="873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Teplota</a:t>
            </a:r>
          </a:p>
          <a:p>
            <a:r>
              <a:rPr lang="cs-CZ" altLang="cs-CZ"/>
              <a:t>   (°C)</a:t>
            </a:r>
          </a:p>
        </p:txBody>
      </p:sp>
      <p:sp>
        <p:nvSpPr>
          <p:cNvPr id="74820" name="TextovéPole 7"/>
          <p:cNvSpPr txBox="1">
            <a:spLocks noChangeArrowheads="1"/>
          </p:cNvSpPr>
          <p:nvPr/>
        </p:nvSpPr>
        <p:spPr bwMode="auto">
          <a:xfrm>
            <a:off x="1760538" y="1738313"/>
            <a:ext cx="105076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33,8       37,4        37,4       39,2        42,8        46,4      48,2       48,2        46,4       46,4       42,8         41          39,2      </a:t>
            </a:r>
          </a:p>
        </p:txBody>
      </p:sp>
      <p:graphicFrame>
        <p:nvGraphicFramePr>
          <p:cNvPr id="10" name="Tabulka 3"/>
          <p:cNvGraphicFramePr>
            <a:graphicFrameLocks noGrp="1"/>
          </p:cNvGraphicFramePr>
          <p:nvPr/>
        </p:nvGraphicFramePr>
        <p:xfrm>
          <a:off x="887413" y="4062413"/>
          <a:ext cx="11071228" cy="24638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  <a:gridCol w="790802"/>
              </a:tblGrid>
              <a:tr h="82126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</a:tr>
              <a:tr h="82126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</a:tr>
              <a:tr h="82126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38" marR="91438" marT="45738" marB="45738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8" marR="91438" marT="45738" marB="45738"/>
                </a:tc>
              </a:tr>
            </a:tbl>
          </a:graphicData>
        </a:graphic>
      </p:graphicFrame>
      <p:sp>
        <p:nvSpPr>
          <p:cNvPr id="74883" name="TextovéPole 10"/>
          <p:cNvSpPr txBox="1">
            <a:spLocks noChangeArrowheads="1"/>
          </p:cNvSpPr>
          <p:nvPr/>
        </p:nvSpPr>
        <p:spPr bwMode="auto">
          <a:xfrm>
            <a:off x="881063" y="4284663"/>
            <a:ext cx="10974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Čas (h)       7             8             9           10           11           12           13          14           15          16          17            18           19</a:t>
            </a:r>
          </a:p>
        </p:txBody>
      </p:sp>
      <p:sp>
        <p:nvSpPr>
          <p:cNvPr id="74884" name="TextovéPole 11"/>
          <p:cNvSpPr txBox="1">
            <a:spLocks noChangeArrowheads="1"/>
          </p:cNvSpPr>
          <p:nvPr/>
        </p:nvSpPr>
        <p:spPr bwMode="auto">
          <a:xfrm>
            <a:off x="833438" y="4943475"/>
            <a:ext cx="873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Teplota</a:t>
            </a:r>
          </a:p>
          <a:p>
            <a:r>
              <a:rPr lang="cs-CZ" altLang="cs-CZ"/>
              <a:t>   (°F)</a:t>
            </a:r>
          </a:p>
        </p:txBody>
      </p:sp>
      <p:sp>
        <p:nvSpPr>
          <p:cNvPr id="74885" name="TextovéPole 12"/>
          <p:cNvSpPr txBox="1">
            <a:spLocks noChangeArrowheads="1"/>
          </p:cNvSpPr>
          <p:nvPr/>
        </p:nvSpPr>
        <p:spPr bwMode="auto">
          <a:xfrm>
            <a:off x="857250" y="5754688"/>
            <a:ext cx="873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Teplota</a:t>
            </a:r>
          </a:p>
          <a:p>
            <a:r>
              <a:rPr lang="cs-CZ" altLang="cs-CZ"/>
              <a:t>   (°C)</a:t>
            </a:r>
          </a:p>
        </p:txBody>
      </p:sp>
      <p:sp>
        <p:nvSpPr>
          <p:cNvPr id="74886" name="TextovéPole 13"/>
          <p:cNvSpPr txBox="1">
            <a:spLocks noChangeArrowheads="1"/>
          </p:cNvSpPr>
          <p:nvPr/>
        </p:nvSpPr>
        <p:spPr bwMode="auto">
          <a:xfrm>
            <a:off x="1760538" y="5081588"/>
            <a:ext cx="105076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33,8       37,4        37,4       39,2        42,8        46,4      48,2       48,2        46,4       46,4       42,8         41          39,2      </a:t>
            </a:r>
          </a:p>
        </p:txBody>
      </p:sp>
      <p:sp>
        <p:nvSpPr>
          <p:cNvPr id="74887" name="TextovéPole 14"/>
          <p:cNvSpPr txBox="1">
            <a:spLocks noChangeArrowheads="1"/>
          </p:cNvSpPr>
          <p:nvPr/>
        </p:nvSpPr>
        <p:spPr bwMode="auto">
          <a:xfrm>
            <a:off x="1730375" y="5880100"/>
            <a:ext cx="10152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1 °C       2,78 °C  2,78 °C    4 °C         6 °C         8 °C      9 °C         9 °C         8 °C        8 °C        6 °C        5 °C       4 °C</a:t>
            </a:r>
          </a:p>
        </p:txBody>
      </p:sp>
      <p:sp>
        <p:nvSpPr>
          <p:cNvPr id="74888" name="TextovéPole 15"/>
          <p:cNvSpPr txBox="1">
            <a:spLocks noChangeArrowheads="1"/>
          </p:cNvSpPr>
          <p:nvPr/>
        </p:nvSpPr>
        <p:spPr bwMode="auto">
          <a:xfrm>
            <a:off x="311150" y="3173413"/>
            <a:ext cx="116300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Převeď stupně Fahrenheita na stupně Celsia. Použij převodník na internetu. Proveď kontrolu</a:t>
            </a:r>
          </a:p>
          <a:p>
            <a:r>
              <a:rPr lang="cs-CZ" altLang="cs-CZ" sz="2400"/>
              <a:t>kliknutím na černý obdélník.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11150" y="4003675"/>
            <a:ext cx="11777663" cy="27384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Hand Point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36638" y="1825625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nice 3"/>
          <p:cNvCxnSpPr>
            <a:cxnSpLocks/>
            <a:endCxn id="6" idx="4"/>
          </p:cNvCxnSpPr>
          <p:nvPr/>
        </p:nvCxnSpPr>
        <p:spPr>
          <a:xfrm>
            <a:off x="1722438" y="2671763"/>
            <a:ext cx="41275" cy="28416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780" name="Skupina 6"/>
          <p:cNvGrpSpPr>
            <a:grpSpLocks/>
          </p:cNvGrpSpPr>
          <p:nvPr/>
        </p:nvGrpSpPr>
        <p:grpSpPr bwMode="auto">
          <a:xfrm>
            <a:off x="1484313" y="5281613"/>
            <a:ext cx="560387" cy="755650"/>
            <a:chOff x="1511420" y="4438834"/>
            <a:chExt cx="559293" cy="754603"/>
          </a:xfrm>
        </p:grpSpPr>
        <p:sp>
          <p:nvSpPr>
            <p:cNvPr id="2" name="Ovál 1"/>
            <p:cNvSpPr/>
            <p:nvPr/>
          </p:nvSpPr>
          <p:spPr>
            <a:xfrm>
              <a:off x="1511420" y="4660776"/>
              <a:ext cx="559293" cy="532661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Kruh: dutý 5"/>
            <p:cNvSpPr/>
            <p:nvPr/>
          </p:nvSpPr>
          <p:spPr>
            <a:xfrm>
              <a:off x="1679366" y="4438834"/>
              <a:ext cx="223400" cy="231454"/>
            </a:xfrm>
            <a:prstGeom prst="donu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9" name="Kruh: dutý 8"/>
          <p:cNvSpPr/>
          <p:nvPr/>
        </p:nvSpPr>
        <p:spPr>
          <a:xfrm>
            <a:off x="1393825" y="4941888"/>
            <a:ext cx="723900" cy="384175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oloviční rámeček 9"/>
          <p:cNvSpPr/>
          <p:nvPr/>
        </p:nvSpPr>
        <p:spPr>
          <a:xfrm flipH="1">
            <a:off x="2068513" y="5054600"/>
            <a:ext cx="417512" cy="1446213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2008188" y="6037263"/>
            <a:ext cx="914400" cy="612775"/>
          </a:xfrm>
          <a:prstGeom prst="flowChartMagneticDisk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75784" name="Picture 2" descr="Hand Point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25925" y="1825625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nice 15"/>
          <p:cNvCxnSpPr>
            <a:cxnSpLocks/>
          </p:cNvCxnSpPr>
          <p:nvPr/>
        </p:nvCxnSpPr>
        <p:spPr>
          <a:xfrm>
            <a:off x="4913313" y="2671763"/>
            <a:ext cx="0" cy="21129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5786" name="Skupina 16"/>
          <p:cNvGrpSpPr>
            <a:grpSpLocks/>
          </p:cNvGrpSpPr>
          <p:nvPr/>
        </p:nvGrpSpPr>
        <p:grpSpPr bwMode="auto">
          <a:xfrm>
            <a:off x="4632325" y="4740275"/>
            <a:ext cx="560388" cy="755650"/>
            <a:chOff x="1511420" y="4438834"/>
            <a:chExt cx="559293" cy="754603"/>
          </a:xfrm>
        </p:grpSpPr>
        <p:sp>
          <p:nvSpPr>
            <p:cNvPr id="21" name="Ovál 20"/>
            <p:cNvSpPr/>
            <p:nvPr/>
          </p:nvSpPr>
          <p:spPr>
            <a:xfrm>
              <a:off x="1511420" y="4660776"/>
              <a:ext cx="559293" cy="532661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Kruh: dutý 21"/>
            <p:cNvSpPr/>
            <p:nvPr/>
          </p:nvSpPr>
          <p:spPr>
            <a:xfrm>
              <a:off x="1679366" y="4438834"/>
              <a:ext cx="223401" cy="231454"/>
            </a:xfrm>
            <a:prstGeom prst="donu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75787" name="Picture 4" descr="Fire 8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5488" y="5407025"/>
            <a:ext cx="754062" cy="1363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5788" name="Picture 2" descr="Hand Point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0188" y="1947863"/>
            <a:ext cx="2857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Kruh: dutý 28"/>
          <p:cNvSpPr/>
          <p:nvPr/>
        </p:nvSpPr>
        <p:spPr>
          <a:xfrm>
            <a:off x="8329613" y="5054600"/>
            <a:ext cx="698500" cy="38735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Poloviční rámeček 29"/>
          <p:cNvSpPr/>
          <p:nvPr/>
        </p:nvSpPr>
        <p:spPr>
          <a:xfrm flipH="1">
            <a:off x="8931275" y="5162550"/>
            <a:ext cx="368300" cy="146050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Vývojový diagram: magnetický disk 30"/>
          <p:cNvSpPr/>
          <p:nvPr/>
        </p:nvSpPr>
        <p:spPr>
          <a:xfrm>
            <a:off x="8821738" y="6157913"/>
            <a:ext cx="914400" cy="612775"/>
          </a:xfrm>
          <a:prstGeom prst="flowChartMagneticDisk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5792" name="Skupina 27"/>
          <p:cNvGrpSpPr>
            <a:grpSpLocks/>
          </p:cNvGrpSpPr>
          <p:nvPr/>
        </p:nvGrpSpPr>
        <p:grpSpPr bwMode="auto">
          <a:xfrm>
            <a:off x="8407400" y="4643438"/>
            <a:ext cx="560388" cy="754062"/>
            <a:chOff x="1511420" y="4438834"/>
            <a:chExt cx="559293" cy="754603"/>
          </a:xfrm>
        </p:grpSpPr>
        <p:sp>
          <p:nvSpPr>
            <p:cNvPr id="32" name="Ovál 31"/>
            <p:cNvSpPr/>
            <p:nvPr/>
          </p:nvSpPr>
          <p:spPr>
            <a:xfrm>
              <a:off x="1511420" y="4661243"/>
              <a:ext cx="559293" cy="532194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Kruh: dutý 32"/>
            <p:cNvSpPr/>
            <p:nvPr/>
          </p:nvSpPr>
          <p:spPr>
            <a:xfrm>
              <a:off x="1679366" y="4438834"/>
              <a:ext cx="223401" cy="230352"/>
            </a:xfrm>
            <a:prstGeom prst="donu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34" name="Volný tvar: obrazec 33"/>
          <p:cNvSpPr/>
          <p:nvPr/>
        </p:nvSpPr>
        <p:spPr>
          <a:xfrm>
            <a:off x="8434388" y="2947988"/>
            <a:ext cx="328612" cy="1730375"/>
          </a:xfrm>
          <a:custGeom>
            <a:avLst/>
            <a:gdLst>
              <a:gd name="connsiteX0" fmla="*/ 97655 w 328505"/>
              <a:gd name="connsiteY0" fmla="*/ 0 h 1731146"/>
              <a:gd name="connsiteX1" fmla="*/ 106532 w 328505"/>
              <a:gd name="connsiteY1" fmla="*/ 292964 h 1731146"/>
              <a:gd name="connsiteX2" fmla="*/ 124288 w 328505"/>
              <a:gd name="connsiteY2" fmla="*/ 355107 h 1731146"/>
              <a:gd name="connsiteX3" fmla="*/ 150921 w 328505"/>
              <a:gd name="connsiteY3" fmla="*/ 372863 h 1731146"/>
              <a:gd name="connsiteX4" fmla="*/ 186431 w 328505"/>
              <a:gd name="connsiteY4" fmla="*/ 452762 h 1731146"/>
              <a:gd name="connsiteX5" fmla="*/ 213064 w 328505"/>
              <a:gd name="connsiteY5" fmla="*/ 479395 h 1731146"/>
              <a:gd name="connsiteX6" fmla="*/ 248575 w 328505"/>
              <a:gd name="connsiteY6" fmla="*/ 532661 h 1731146"/>
              <a:gd name="connsiteX7" fmla="*/ 275208 w 328505"/>
              <a:gd name="connsiteY7" fmla="*/ 559294 h 1731146"/>
              <a:gd name="connsiteX8" fmla="*/ 319597 w 328505"/>
              <a:gd name="connsiteY8" fmla="*/ 656948 h 1731146"/>
              <a:gd name="connsiteX9" fmla="*/ 328474 w 328505"/>
              <a:gd name="connsiteY9" fmla="*/ 701336 h 1731146"/>
              <a:gd name="connsiteX10" fmla="*/ 310719 w 328505"/>
              <a:gd name="connsiteY10" fmla="*/ 905523 h 1731146"/>
              <a:gd name="connsiteX11" fmla="*/ 301841 w 328505"/>
              <a:gd name="connsiteY11" fmla="*/ 941033 h 1731146"/>
              <a:gd name="connsiteX12" fmla="*/ 266331 w 328505"/>
              <a:gd name="connsiteY12" fmla="*/ 1012055 h 1731146"/>
              <a:gd name="connsiteX13" fmla="*/ 248575 w 328505"/>
              <a:gd name="connsiteY13" fmla="*/ 1038688 h 1731146"/>
              <a:gd name="connsiteX14" fmla="*/ 204187 w 328505"/>
              <a:gd name="connsiteY14" fmla="*/ 1091954 h 1731146"/>
              <a:gd name="connsiteX15" fmla="*/ 159798 w 328505"/>
              <a:gd name="connsiteY15" fmla="*/ 1109709 h 1731146"/>
              <a:gd name="connsiteX16" fmla="*/ 0 w 328505"/>
              <a:gd name="connsiteY16" fmla="*/ 1260630 h 1731146"/>
              <a:gd name="connsiteX17" fmla="*/ 8878 w 328505"/>
              <a:gd name="connsiteY17" fmla="*/ 1402672 h 1731146"/>
              <a:gd name="connsiteX18" fmla="*/ 44389 w 328505"/>
              <a:gd name="connsiteY18" fmla="*/ 1411550 h 1731146"/>
              <a:gd name="connsiteX19" fmla="*/ 142043 w 328505"/>
              <a:gd name="connsiteY19" fmla="*/ 1473694 h 1731146"/>
              <a:gd name="connsiteX20" fmla="*/ 195309 w 328505"/>
              <a:gd name="connsiteY20" fmla="*/ 1562470 h 1731146"/>
              <a:gd name="connsiteX21" fmla="*/ 204187 w 328505"/>
              <a:gd name="connsiteY21" fmla="*/ 1642369 h 1731146"/>
              <a:gd name="connsiteX22" fmla="*/ 221942 w 328505"/>
              <a:gd name="connsiteY22" fmla="*/ 1731146 h 1731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28505" h="1731146">
                <a:moveTo>
                  <a:pt x="97655" y="0"/>
                </a:moveTo>
                <a:cubicBezTo>
                  <a:pt x="100614" y="97655"/>
                  <a:pt x="99225" y="195538"/>
                  <a:pt x="106532" y="292964"/>
                </a:cubicBezTo>
                <a:cubicBezTo>
                  <a:pt x="108143" y="314447"/>
                  <a:pt x="113826" y="336275"/>
                  <a:pt x="124288" y="355107"/>
                </a:cubicBezTo>
                <a:cubicBezTo>
                  <a:pt x="129470" y="364434"/>
                  <a:pt x="142043" y="366944"/>
                  <a:pt x="150921" y="372863"/>
                </a:cubicBezTo>
                <a:cubicBezTo>
                  <a:pt x="161074" y="413478"/>
                  <a:pt x="157634" y="414366"/>
                  <a:pt x="186431" y="452762"/>
                </a:cubicBezTo>
                <a:cubicBezTo>
                  <a:pt x="193964" y="462806"/>
                  <a:pt x="205356" y="469485"/>
                  <a:pt x="213064" y="479395"/>
                </a:cubicBezTo>
                <a:cubicBezTo>
                  <a:pt x="226165" y="496239"/>
                  <a:pt x="235474" y="515817"/>
                  <a:pt x="248575" y="532661"/>
                </a:cubicBezTo>
                <a:cubicBezTo>
                  <a:pt x="256283" y="542571"/>
                  <a:pt x="268244" y="548848"/>
                  <a:pt x="275208" y="559294"/>
                </a:cubicBezTo>
                <a:cubicBezTo>
                  <a:pt x="292086" y="584611"/>
                  <a:pt x="308020" y="628008"/>
                  <a:pt x="319597" y="656948"/>
                </a:cubicBezTo>
                <a:cubicBezTo>
                  <a:pt x="322556" y="671744"/>
                  <a:pt x="329013" y="686257"/>
                  <a:pt x="328474" y="701336"/>
                </a:cubicBezTo>
                <a:cubicBezTo>
                  <a:pt x="326035" y="769612"/>
                  <a:pt x="318264" y="837622"/>
                  <a:pt x="310719" y="905523"/>
                </a:cubicBezTo>
                <a:cubicBezTo>
                  <a:pt x="309372" y="917649"/>
                  <a:pt x="306534" y="929771"/>
                  <a:pt x="301841" y="941033"/>
                </a:cubicBezTo>
                <a:cubicBezTo>
                  <a:pt x="291661" y="965465"/>
                  <a:pt x="279005" y="988819"/>
                  <a:pt x="266331" y="1012055"/>
                </a:cubicBezTo>
                <a:cubicBezTo>
                  <a:pt x="261222" y="1021422"/>
                  <a:pt x="255126" y="1030266"/>
                  <a:pt x="248575" y="1038688"/>
                </a:cubicBezTo>
                <a:cubicBezTo>
                  <a:pt x="234385" y="1056932"/>
                  <a:pt x="222235" y="1077516"/>
                  <a:pt x="204187" y="1091954"/>
                </a:cubicBezTo>
                <a:cubicBezTo>
                  <a:pt x="191743" y="1101909"/>
                  <a:pt x="174594" y="1103791"/>
                  <a:pt x="159798" y="1109709"/>
                </a:cubicBezTo>
                <a:cubicBezTo>
                  <a:pt x="25049" y="1244460"/>
                  <a:pt x="82383" y="1198843"/>
                  <a:pt x="0" y="1260630"/>
                </a:cubicBezTo>
                <a:cubicBezTo>
                  <a:pt x="2959" y="1307977"/>
                  <a:pt x="-4508" y="1357160"/>
                  <a:pt x="8878" y="1402672"/>
                </a:cubicBezTo>
                <a:cubicBezTo>
                  <a:pt x="12321" y="1414378"/>
                  <a:pt x="33239" y="1406595"/>
                  <a:pt x="44389" y="1411550"/>
                </a:cubicBezTo>
                <a:cubicBezTo>
                  <a:pt x="63195" y="1419908"/>
                  <a:pt x="128687" y="1464790"/>
                  <a:pt x="142043" y="1473694"/>
                </a:cubicBezTo>
                <a:cubicBezTo>
                  <a:pt x="184895" y="1537971"/>
                  <a:pt x="168011" y="1507874"/>
                  <a:pt x="195309" y="1562470"/>
                </a:cubicBezTo>
                <a:cubicBezTo>
                  <a:pt x="198268" y="1589103"/>
                  <a:pt x="200008" y="1615900"/>
                  <a:pt x="204187" y="1642369"/>
                </a:cubicBezTo>
                <a:cubicBezTo>
                  <a:pt x="208894" y="1672178"/>
                  <a:pt x="221942" y="1731146"/>
                  <a:pt x="221942" y="173114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5794" name="TextovéPole 34"/>
          <p:cNvSpPr txBox="1">
            <a:spLocks noChangeArrowheads="1"/>
          </p:cNvSpPr>
          <p:nvPr/>
        </p:nvSpPr>
        <p:spPr bwMode="auto">
          <a:xfrm>
            <a:off x="177800" y="80963"/>
            <a:ext cx="116538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Proč kovová kulička projde prstencem a proč neprojde prstencem, když je zahřátá kahanem?</a:t>
            </a:r>
          </a:p>
          <a:p>
            <a:r>
              <a:rPr lang="cs-CZ" altLang="cs-CZ" sz="2400"/>
              <a:t>Odpověz na otázku a proveď kontrolu kliknutím na černý obdélník.</a:t>
            </a:r>
          </a:p>
          <a:p>
            <a:r>
              <a:rPr lang="cs-CZ" altLang="cs-CZ" sz="2400"/>
              <a:t>Zahřátím kuličky se zvětšil její objem, při ochlazení se objem kuličky zmenší.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150813" y="868363"/>
            <a:ext cx="11753850" cy="4762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extovéPole 1"/>
          <p:cNvSpPr txBox="1">
            <a:spLocks noChangeArrowheads="1"/>
          </p:cNvSpPr>
          <p:nvPr/>
        </p:nvSpPr>
        <p:spPr bwMode="auto">
          <a:xfrm>
            <a:off x="385763" y="115888"/>
            <a:ext cx="11306175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Víš co je to bimetal? Je to pásek tvořený ze dvou kovů, z oceli a mosazi. Co se stane, když</a:t>
            </a:r>
          </a:p>
          <a:p>
            <a:r>
              <a:rPr lang="cs-CZ" altLang="cs-CZ" sz="2400"/>
              <a:t>bimetal budeme zahřívat? Bimetalový pásek se ohne. Urči, zda podle obr. A nebo obr. B ? </a:t>
            </a:r>
          </a:p>
          <a:p>
            <a:r>
              <a:rPr lang="cs-CZ" altLang="cs-CZ" sz="2400"/>
              <a:t>Zdůvodni. Proveď kontrolu kliknutím na černý obdélník.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3088" y="1693863"/>
            <a:ext cx="63500" cy="2278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6804" name="Skupina 15"/>
          <p:cNvGrpSpPr>
            <a:grpSpLocks/>
          </p:cNvGrpSpPr>
          <p:nvPr/>
        </p:nvGrpSpPr>
        <p:grpSpPr bwMode="auto">
          <a:xfrm>
            <a:off x="2397125" y="1693863"/>
            <a:ext cx="590550" cy="2735262"/>
            <a:chOff x="2981099" y="1694329"/>
            <a:chExt cx="591001" cy="2734541"/>
          </a:xfrm>
        </p:grpSpPr>
        <p:sp>
          <p:nvSpPr>
            <p:cNvPr id="4" name="Obdélník 3"/>
            <p:cNvSpPr/>
            <p:nvPr/>
          </p:nvSpPr>
          <p:spPr>
            <a:xfrm>
              <a:off x="3244825" y="1694329"/>
              <a:ext cx="63548" cy="227746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Tětiva 7"/>
            <p:cNvSpPr/>
            <p:nvPr/>
          </p:nvSpPr>
          <p:spPr>
            <a:xfrm rot="6737389">
              <a:off x="2986957" y="3843728"/>
              <a:ext cx="579284" cy="591001"/>
            </a:xfrm>
            <a:prstGeom prst="chord">
              <a:avLst/>
            </a:prstGeom>
            <a:blipFill>
              <a:blip r:embed="rId2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9" name="Tětiva 8"/>
          <p:cNvSpPr/>
          <p:nvPr/>
        </p:nvSpPr>
        <p:spPr>
          <a:xfrm rot="6840008">
            <a:off x="340519" y="3771107"/>
            <a:ext cx="574675" cy="592137"/>
          </a:xfrm>
          <a:prstGeom prst="chord">
            <a:avLst>
              <a:gd name="adj1" fmla="val 2700000"/>
              <a:gd name="adj2" fmla="val 15742115"/>
            </a:avLst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6806" name="Skupina 17"/>
          <p:cNvGrpSpPr>
            <a:grpSpLocks/>
          </p:cNvGrpSpPr>
          <p:nvPr/>
        </p:nvGrpSpPr>
        <p:grpSpPr bwMode="auto">
          <a:xfrm>
            <a:off x="3735388" y="1693863"/>
            <a:ext cx="2698750" cy="2660650"/>
            <a:chOff x="3735754" y="1694329"/>
            <a:chExt cx="2698358" cy="2660405"/>
          </a:xfrm>
        </p:grpSpPr>
        <p:grpSp>
          <p:nvGrpSpPr>
            <p:cNvPr id="76837" name="Skupina 12"/>
            <p:cNvGrpSpPr>
              <a:grpSpLocks/>
            </p:cNvGrpSpPr>
            <p:nvPr/>
          </p:nvGrpSpPr>
          <p:grpSpPr bwMode="auto">
            <a:xfrm>
              <a:off x="3735754" y="1694329"/>
              <a:ext cx="591001" cy="2660405"/>
              <a:chOff x="5363325" y="1694329"/>
              <a:chExt cx="591001" cy="2660405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5647446" y="1694329"/>
                <a:ext cx="63491" cy="2276265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0" name="Tětiva 9"/>
              <p:cNvSpPr/>
              <p:nvPr/>
            </p:nvSpPr>
            <p:spPr>
              <a:xfrm rot="6737389">
                <a:off x="5368865" y="3769810"/>
                <a:ext cx="579385" cy="590464"/>
              </a:xfrm>
              <a:prstGeom prst="chord">
                <a:avLst/>
              </a:prstGeom>
              <a:blipFill>
                <a:blip r:embed="rId2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6838" name="Skupina 16"/>
            <p:cNvGrpSpPr>
              <a:grpSpLocks/>
            </p:cNvGrpSpPr>
            <p:nvPr/>
          </p:nvGrpSpPr>
          <p:grpSpPr bwMode="auto">
            <a:xfrm>
              <a:off x="5843111" y="1708230"/>
              <a:ext cx="591001" cy="2637072"/>
              <a:chOff x="6275852" y="1797832"/>
              <a:chExt cx="591001" cy="2637072"/>
            </a:xfrm>
          </p:grpSpPr>
          <p:sp>
            <p:nvSpPr>
              <p:cNvPr id="14" name="Obdélník 13"/>
              <p:cNvSpPr/>
              <p:nvPr/>
            </p:nvSpPr>
            <p:spPr>
              <a:xfrm>
                <a:off x="6509717" y="1798217"/>
                <a:ext cx="61904" cy="2276265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5" name="Tětiva 14"/>
              <p:cNvSpPr/>
              <p:nvPr/>
            </p:nvSpPr>
            <p:spPr>
              <a:xfrm rot="6737389">
                <a:off x="6281929" y="3849888"/>
                <a:ext cx="579385" cy="590464"/>
              </a:xfrm>
              <a:prstGeom prst="chord">
                <a:avLst/>
              </a:prstGeom>
              <a:blipFill>
                <a:blip r:embed="rId2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76807" name="Skupina 18"/>
          <p:cNvGrpSpPr>
            <a:grpSpLocks/>
          </p:cNvGrpSpPr>
          <p:nvPr/>
        </p:nvGrpSpPr>
        <p:grpSpPr bwMode="auto">
          <a:xfrm>
            <a:off x="7558088" y="1762125"/>
            <a:ext cx="2792412" cy="2660650"/>
            <a:chOff x="3735754" y="1694329"/>
            <a:chExt cx="2793464" cy="2660405"/>
          </a:xfrm>
        </p:grpSpPr>
        <p:grpSp>
          <p:nvGrpSpPr>
            <p:cNvPr id="76831" name="Skupina 19"/>
            <p:cNvGrpSpPr>
              <a:grpSpLocks/>
            </p:cNvGrpSpPr>
            <p:nvPr/>
          </p:nvGrpSpPr>
          <p:grpSpPr bwMode="auto">
            <a:xfrm>
              <a:off x="3735754" y="1694329"/>
              <a:ext cx="591001" cy="2660405"/>
              <a:chOff x="5363325" y="1694329"/>
              <a:chExt cx="591001" cy="2660405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5647594" y="1694329"/>
                <a:ext cx="63524" cy="2276265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Tětiva 24"/>
              <p:cNvSpPr/>
              <p:nvPr/>
            </p:nvSpPr>
            <p:spPr>
              <a:xfrm rot="6737389">
                <a:off x="5369019" y="3769656"/>
                <a:ext cx="579384" cy="590773"/>
              </a:xfrm>
              <a:prstGeom prst="chord">
                <a:avLst/>
              </a:prstGeom>
              <a:blipFill>
                <a:blip r:embed="rId2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6832" name="Skupina 20"/>
            <p:cNvGrpSpPr>
              <a:grpSpLocks/>
            </p:cNvGrpSpPr>
            <p:nvPr/>
          </p:nvGrpSpPr>
          <p:grpSpPr bwMode="auto">
            <a:xfrm>
              <a:off x="5938217" y="1739856"/>
              <a:ext cx="591001" cy="2598122"/>
              <a:chOff x="6370958" y="1829458"/>
              <a:chExt cx="591001" cy="2598122"/>
            </a:xfrm>
          </p:grpSpPr>
          <p:sp>
            <p:nvSpPr>
              <p:cNvPr id="22" name="Obdélník 21"/>
              <p:cNvSpPr/>
              <p:nvPr/>
            </p:nvSpPr>
            <p:spPr>
              <a:xfrm>
                <a:off x="6604637" y="1829965"/>
                <a:ext cx="61935" cy="2276266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3" name="Tětiva 22"/>
              <p:cNvSpPr/>
              <p:nvPr/>
            </p:nvSpPr>
            <p:spPr>
              <a:xfrm rot="6737389">
                <a:off x="6376880" y="3841797"/>
                <a:ext cx="579385" cy="590773"/>
              </a:xfrm>
              <a:prstGeom prst="chord">
                <a:avLst/>
              </a:prstGeom>
              <a:blipFill>
                <a:blip r:embed="rId2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26" name="Obdélník 25"/>
          <p:cNvSpPr/>
          <p:nvPr/>
        </p:nvSpPr>
        <p:spPr>
          <a:xfrm>
            <a:off x="249238" y="4141788"/>
            <a:ext cx="10652125" cy="14287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76809" name="Skupina 41"/>
          <p:cNvGrpSpPr>
            <a:grpSpLocks/>
          </p:cNvGrpSpPr>
          <p:nvPr/>
        </p:nvGrpSpPr>
        <p:grpSpPr bwMode="auto">
          <a:xfrm>
            <a:off x="566738" y="2360613"/>
            <a:ext cx="2093912" cy="142875"/>
            <a:chOff x="627885" y="5163671"/>
            <a:chExt cx="2447777" cy="91615"/>
          </a:xfrm>
        </p:grpSpPr>
        <p:sp>
          <p:nvSpPr>
            <p:cNvPr id="27" name="Vývojový diagram: ukončení 26"/>
            <p:cNvSpPr/>
            <p:nvPr/>
          </p:nvSpPr>
          <p:spPr>
            <a:xfrm>
              <a:off x="627885" y="5163671"/>
              <a:ext cx="300637" cy="91615"/>
            </a:xfrm>
            <a:prstGeom prst="flowChartTerminator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1" name="Přímá spojnice 30"/>
            <p:cNvCxnSpPr>
              <a:cxnSpLocks/>
            </p:cNvCxnSpPr>
            <p:nvPr/>
          </p:nvCxnSpPr>
          <p:spPr>
            <a:xfrm>
              <a:off x="768924" y="5203371"/>
              <a:ext cx="23067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cxnSpLocks/>
            </p:cNvCxnSpPr>
            <p:nvPr/>
          </p:nvCxnSpPr>
          <p:spPr>
            <a:xfrm>
              <a:off x="768924" y="5223729"/>
              <a:ext cx="2306738" cy="0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810" name="Skupina 42"/>
          <p:cNvGrpSpPr>
            <a:grpSpLocks/>
          </p:cNvGrpSpPr>
          <p:nvPr/>
        </p:nvGrpSpPr>
        <p:grpSpPr bwMode="auto">
          <a:xfrm rot="306457">
            <a:off x="4011613" y="2432050"/>
            <a:ext cx="2093912" cy="142875"/>
            <a:chOff x="627885" y="5163671"/>
            <a:chExt cx="2447777" cy="91615"/>
          </a:xfrm>
        </p:grpSpPr>
        <p:sp>
          <p:nvSpPr>
            <p:cNvPr id="44" name="Vývojový diagram: ukončení 43"/>
            <p:cNvSpPr/>
            <p:nvPr/>
          </p:nvSpPr>
          <p:spPr>
            <a:xfrm>
              <a:off x="627254" y="5163193"/>
              <a:ext cx="300637" cy="91615"/>
            </a:xfrm>
            <a:prstGeom prst="flowChartTerminator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5" name="Přímá spojnice 44"/>
            <p:cNvCxnSpPr>
              <a:cxnSpLocks/>
            </p:cNvCxnSpPr>
            <p:nvPr/>
          </p:nvCxnSpPr>
          <p:spPr>
            <a:xfrm>
              <a:off x="768149" y="5202993"/>
              <a:ext cx="23067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>
              <a:cxnSpLocks/>
            </p:cNvCxnSpPr>
            <p:nvPr/>
          </p:nvCxnSpPr>
          <p:spPr>
            <a:xfrm>
              <a:off x="751647" y="5216066"/>
              <a:ext cx="2306738" cy="0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811" name="Skupina 46"/>
          <p:cNvGrpSpPr>
            <a:grpSpLocks/>
          </p:cNvGrpSpPr>
          <p:nvPr/>
        </p:nvGrpSpPr>
        <p:grpSpPr bwMode="auto">
          <a:xfrm rot="-383055">
            <a:off x="7854950" y="2360613"/>
            <a:ext cx="2093913" cy="142875"/>
            <a:chOff x="627885" y="5163671"/>
            <a:chExt cx="2447777" cy="91615"/>
          </a:xfrm>
        </p:grpSpPr>
        <p:sp>
          <p:nvSpPr>
            <p:cNvPr id="48" name="Vývojový diagram: ukončení 47"/>
            <p:cNvSpPr/>
            <p:nvPr/>
          </p:nvSpPr>
          <p:spPr>
            <a:xfrm>
              <a:off x="615816" y="5153377"/>
              <a:ext cx="300637" cy="91615"/>
            </a:xfrm>
            <a:prstGeom prst="flowChartTerminator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9" name="Přímá spojnice 48"/>
            <p:cNvCxnSpPr>
              <a:cxnSpLocks/>
            </p:cNvCxnSpPr>
            <p:nvPr/>
          </p:nvCxnSpPr>
          <p:spPr>
            <a:xfrm>
              <a:off x="751709" y="5195337"/>
              <a:ext cx="230673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>
              <a:cxnSpLocks/>
            </p:cNvCxnSpPr>
            <p:nvPr/>
          </p:nvCxnSpPr>
          <p:spPr>
            <a:xfrm>
              <a:off x="753114" y="5215909"/>
              <a:ext cx="2306738" cy="0"/>
            </a:xfrm>
            <a:prstGeom prst="line">
              <a:avLst/>
            </a:prstGeom>
            <a:ln w="381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12" name="TextovéPole 50"/>
          <p:cNvSpPr txBox="1">
            <a:spLocks noChangeArrowheads="1"/>
          </p:cNvSpPr>
          <p:nvPr/>
        </p:nvSpPr>
        <p:spPr bwMode="auto">
          <a:xfrm>
            <a:off x="1741488" y="1716088"/>
            <a:ext cx="571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ocel</a:t>
            </a:r>
          </a:p>
        </p:txBody>
      </p:sp>
      <p:sp>
        <p:nvSpPr>
          <p:cNvPr id="76813" name="TextovéPole 51"/>
          <p:cNvSpPr txBox="1">
            <a:spLocks noChangeArrowheads="1"/>
          </p:cNvSpPr>
          <p:nvPr/>
        </p:nvSpPr>
        <p:spPr bwMode="auto">
          <a:xfrm>
            <a:off x="1730375" y="2805113"/>
            <a:ext cx="7826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mosaz</a:t>
            </a:r>
          </a:p>
        </p:txBody>
      </p:sp>
      <p:cxnSp>
        <p:nvCxnSpPr>
          <p:cNvPr id="54" name="Přímá spojnice se šipkou 53"/>
          <p:cNvCxnSpPr>
            <a:cxnSpLocks/>
          </p:cNvCxnSpPr>
          <p:nvPr/>
        </p:nvCxnSpPr>
        <p:spPr>
          <a:xfrm flipH="1">
            <a:off x="1603375" y="2085975"/>
            <a:ext cx="352425" cy="27463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 flipV="1">
            <a:off x="1674813" y="2417763"/>
            <a:ext cx="352425" cy="4826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6816" name="Picture 4" descr="Fire 8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1063" y="2805113"/>
            <a:ext cx="755650" cy="136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6817" name="Picture 4" descr="Fire 8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58213" y="2805113"/>
            <a:ext cx="755650" cy="136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6818" name="TextovéPole 58"/>
          <p:cNvSpPr txBox="1">
            <a:spLocks noChangeArrowheads="1"/>
          </p:cNvSpPr>
          <p:nvPr/>
        </p:nvSpPr>
        <p:spPr bwMode="auto">
          <a:xfrm>
            <a:off x="4833938" y="4305300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76819" name="TextovéPole 59"/>
          <p:cNvSpPr txBox="1">
            <a:spLocks noChangeArrowheads="1"/>
          </p:cNvSpPr>
          <p:nvPr/>
        </p:nvSpPr>
        <p:spPr bwMode="auto">
          <a:xfrm>
            <a:off x="8729663" y="4305300"/>
            <a:ext cx="5921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76820" name="TextovéPole 60"/>
          <p:cNvSpPr txBox="1">
            <a:spLocks noChangeArrowheads="1"/>
          </p:cNvSpPr>
          <p:nvPr/>
        </p:nvSpPr>
        <p:spPr bwMode="auto">
          <a:xfrm>
            <a:off x="430213" y="5221288"/>
            <a:ext cx="10587037" cy="82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Mosazný pásek se prodloužil více než ocelový, proto se bimetalový pásek  prohnul</a:t>
            </a:r>
          </a:p>
          <a:p>
            <a:r>
              <a:rPr lang="cs-CZ" altLang="cs-CZ" sz="2400"/>
              <a:t>podle varianty B. 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385763" y="5065713"/>
            <a:ext cx="11179175" cy="13239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62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1813" y="3114675"/>
            <a:ext cx="3935412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78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7950" y="3313113"/>
            <a:ext cx="3373438" cy="297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7828" name="TextovéPole 3"/>
          <p:cNvSpPr txBox="1">
            <a:spLocks noChangeArrowheads="1"/>
          </p:cNvSpPr>
          <p:nvPr/>
        </p:nvSpPr>
        <p:spPr bwMode="auto">
          <a:xfrm>
            <a:off x="322263" y="6059488"/>
            <a:ext cx="4425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Průvěs drátů elektrického vedení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8318500" y="3254375"/>
            <a:ext cx="350838" cy="31099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7830" name="TextovéPole 5"/>
          <p:cNvSpPr txBox="1">
            <a:spLocks noChangeArrowheads="1"/>
          </p:cNvSpPr>
          <p:nvPr/>
        </p:nvSpPr>
        <p:spPr bwMode="auto">
          <a:xfrm>
            <a:off x="8758238" y="4524375"/>
            <a:ext cx="25828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Pružná vyrovnávací</a:t>
            </a:r>
          </a:p>
          <a:p>
            <a:r>
              <a:rPr lang="cs-CZ" altLang="cs-CZ" sz="2400"/>
              <a:t>část potrubí</a:t>
            </a:r>
          </a:p>
        </p:txBody>
      </p:sp>
      <p:sp>
        <p:nvSpPr>
          <p:cNvPr id="77831" name="TextovéPole 7"/>
          <p:cNvSpPr txBox="1">
            <a:spLocks noChangeArrowheads="1"/>
          </p:cNvSpPr>
          <p:nvPr/>
        </p:nvSpPr>
        <p:spPr bwMode="auto">
          <a:xfrm>
            <a:off x="115888" y="141288"/>
            <a:ext cx="12160250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Zdůvodni, proč jsou prověšeny dráty elektrického vedení a proč potrubí má pružnou vyrovnávací</a:t>
            </a:r>
          </a:p>
          <a:p>
            <a:r>
              <a:rPr lang="cs-CZ" altLang="cs-CZ" sz="2400"/>
              <a:t>část. Proveď kontrolu kliknutím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Kdyby se napínali dráty v létě a napnuli by se velmi pevně, v zimě by se dráty přetrhli. Proto</a:t>
            </a:r>
          </a:p>
          <a:p>
            <a:r>
              <a:rPr lang="cs-CZ" altLang="cs-CZ" sz="2400"/>
              <a:t>musí být průvěs. Podobnou úlohu má pružná vyrovnávací část potrubí.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25413" y="1219200"/>
            <a:ext cx="12066587" cy="9588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850" name="Skupina 29"/>
          <p:cNvGrpSpPr>
            <a:grpSpLocks/>
          </p:cNvGrpSpPr>
          <p:nvPr/>
        </p:nvGrpSpPr>
        <p:grpSpPr bwMode="auto">
          <a:xfrm>
            <a:off x="849313" y="2951163"/>
            <a:ext cx="3783012" cy="1900237"/>
            <a:chOff x="621437" y="2378170"/>
            <a:chExt cx="5474563" cy="2717613"/>
          </a:xfrm>
        </p:grpSpPr>
        <p:pic>
          <p:nvPicPr>
            <p:cNvPr id="78930" name="Obrázek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39192" y="2396971"/>
              <a:ext cx="4901823" cy="24324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639816" y="2378170"/>
              <a:ext cx="3276008" cy="3746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639816" y="2752778"/>
              <a:ext cx="186084" cy="111701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Volný tvar: obrazec 5"/>
            <p:cNvSpPr/>
            <p:nvPr/>
          </p:nvSpPr>
          <p:spPr>
            <a:xfrm>
              <a:off x="731709" y="2437199"/>
              <a:ext cx="728256" cy="612996"/>
            </a:xfrm>
            <a:custGeom>
              <a:avLst/>
              <a:gdLst>
                <a:gd name="connsiteX0" fmla="*/ 115409 w 728337"/>
                <a:gd name="connsiteY0" fmla="*/ 613152 h 613152"/>
                <a:gd name="connsiteX1" fmla="*/ 204186 w 728337"/>
                <a:gd name="connsiteY1" fmla="*/ 533253 h 613152"/>
                <a:gd name="connsiteX2" fmla="*/ 248574 w 728337"/>
                <a:gd name="connsiteY2" fmla="*/ 506620 h 613152"/>
                <a:gd name="connsiteX3" fmla="*/ 301840 w 728337"/>
                <a:gd name="connsiteY3" fmla="*/ 453354 h 613152"/>
                <a:gd name="connsiteX4" fmla="*/ 417250 w 728337"/>
                <a:gd name="connsiteY4" fmla="*/ 355700 h 613152"/>
                <a:gd name="connsiteX5" fmla="*/ 452761 w 728337"/>
                <a:gd name="connsiteY5" fmla="*/ 311311 h 613152"/>
                <a:gd name="connsiteX6" fmla="*/ 577048 w 728337"/>
                <a:gd name="connsiteY6" fmla="*/ 231412 h 613152"/>
                <a:gd name="connsiteX7" fmla="*/ 639192 w 728337"/>
                <a:gd name="connsiteY7" fmla="*/ 178146 h 613152"/>
                <a:gd name="connsiteX8" fmla="*/ 701336 w 728337"/>
                <a:gd name="connsiteY8" fmla="*/ 133758 h 613152"/>
                <a:gd name="connsiteX9" fmla="*/ 727969 w 728337"/>
                <a:gd name="connsiteY9" fmla="*/ 53859 h 613152"/>
                <a:gd name="connsiteX10" fmla="*/ 550415 w 728337"/>
                <a:gd name="connsiteY10" fmla="*/ 593 h 613152"/>
                <a:gd name="connsiteX11" fmla="*/ 133165 w 728337"/>
                <a:gd name="connsiteY11" fmla="*/ 44981 h 613152"/>
                <a:gd name="connsiteX12" fmla="*/ 106532 w 728337"/>
                <a:gd name="connsiteY12" fmla="*/ 53859 h 613152"/>
                <a:gd name="connsiteX13" fmla="*/ 44388 w 728337"/>
                <a:gd name="connsiteY13" fmla="*/ 107125 h 613152"/>
                <a:gd name="connsiteX14" fmla="*/ 26633 w 728337"/>
                <a:gd name="connsiteY14" fmla="*/ 142636 h 613152"/>
                <a:gd name="connsiteX15" fmla="*/ 17755 w 728337"/>
                <a:gd name="connsiteY15" fmla="*/ 195902 h 613152"/>
                <a:gd name="connsiteX16" fmla="*/ 0 w 728337"/>
                <a:gd name="connsiteY16" fmla="*/ 258045 h 613152"/>
                <a:gd name="connsiteX17" fmla="*/ 35510 w 728337"/>
                <a:gd name="connsiteY17" fmla="*/ 453354 h 613152"/>
                <a:gd name="connsiteX18" fmla="*/ 71021 w 728337"/>
                <a:gd name="connsiteY18" fmla="*/ 559886 h 613152"/>
                <a:gd name="connsiteX19" fmla="*/ 177553 w 728337"/>
                <a:gd name="connsiteY19" fmla="*/ 613152 h 613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28337" h="613152">
                  <a:moveTo>
                    <a:pt x="115409" y="613152"/>
                  </a:moveTo>
                  <a:cubicBezTo>
                    <a:pt x="150839" y="577723"/>
                    <a:pt x="163704" y="561591"/>
                    <a:pt x="204186" y="533253"/>
                  </a:cubicBezTo>
                  <a:cubicBezTo>
                    <a:pt x="218322" y="523358"/>
                    <a:pt x="235219" y="517547"/>
                    <a:pt x="248574" y="506620"/>
                  </a:cubicBezTo>
                  <a:cubicBezTo>
                    <a:pt x="268008" y="490719"/>
                    <a:pt x="283127" y="470097"/>
                    <a:pt x="301840" y="453354"/>
                  </a:cubicBezTo>
                  <a:cubicBezTo>
                    <a:pt x="339396" y="419752"/>
                    <a:pt x="380553" y="390238"/>
                    <a:pt x="417250" y="355700"/>
                  </a:cubicBezTo>
                  <a:cubicBezTo>
                    <a:pt x="431048" y="342713"/>
                    <a:pt x="438793" y="324115"/>
                    <a:pt x="452761" y="311311"/>
                  </a:cubicBezTo>
                  <a:cubicBezTo>
                    <a:pt x="576984" y="197439"/>
                    <a:pt x="472278" y="303945"/>
                    <a:pt x="577048" y="231412"/>
                  </a:cubicBezTo>
                  <a:cubicBezTo>
                    <a:pt x="599480" y="215882"/>
                    <a:pt x="617739" y="195002"/>
                    <a:pt x="639192" y="178146"/>
                  </a:cubicBezTo>
                  <a:cubicBezTo>
                    <a:pt x="659209" y="162419"/>
                    <a:pt x="680621" y="148554"/>
                    <a:pt x="701336" y="133758"/>
                  </a:cubicBezTo>
                  <a:cubicBezTo>
                    <a:pt x="701724" y="132789"/>
                    <a:pt x="731993" y="62912"/>
                    <a:pt x="727969" y="53859"/>
                  </a:cubicBezTo>
                  <a:cubicBezTo>
                    <a:pt x="695547" y="-19091"/>
                    <a:pt x="612138" y="4708"/>
                    <a:pt x="550415" y="593"/>
                  </a:cubicBezTo>
                  <a:lnTo>
                    <a:pt x="133165" y="44981"/>
                  </a:lnTo>
                  <a:cubicBezTo>
                    <a:pt x="123874" y="46096"/>
                    <a:pt x="114657" y="49216"/>
                    <a:pt x="106532" y="53859"/>
                  </a:cubicBezTo>
                  <a:cubicBezTo>
                    <a:pt x="79957" y="69045"/>
                    <a:pt x="65378" y="86135"/>
                    <a:pt x="44388" y="107125"/>
                  </a:cubicBezTo>
                  <a:cubicBezTo>
                    <a:pt x="38470" y="118962"/>
                    <a:pt x="30436" y="129960"/>
                    <a:pt x="26633" y="142636"/>
                  </a:cubicBezTo>
                  <a:cubicBezTo>
                    <a:pt x="21461" y="159877"/>
                    <a:pt x="21803" y="178363"/>
                    <a:pt x="17755" y="195902"/>
                  </a:cubicBezTo>
                  <a:cubicBezTo>
                    <a:pt x="12911" y="216894"/>
                    <a:pt x="5918" y="237331"/>
                    <a:pt x="0" y="258045"/>
                  </a:cubicBezTo>
                  <a:cubicBezTo>
                    <a:pt x="11837" y="323148"/>
                    <a:pt x="20354" y="388943"/>
                    <a:pt x="35510" y="453354"/>
                  </a:cubicBezTo>
                  <a:cubicBezTo>
                    <a:pt x="44083" y="489791"/>
                    <a:pt x="35168" y="549130"/>
                    <a:pt x="71021" y="559886"/>
                  </a:cubicBezTo>
                  <a:cubicBezTo>
                    <a:pt x="170018" y="589585"/>
                    <a:pt x="142661" y="560812"/>
                    <a:pt x="177553" y="613152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Volný tvar: obrazec 6"/>
            <p:cNvSpPr/>
            <p:nvPr/>
          </p:nvSpPr>
          <p:spPr>
            <a:xfrm>
              <a:off x="621437" y="3906118"/>
              <a:ext cx="4900228" cy="1189665"/>
            </a:xfrm>
            <a:custGeom>
              <a:avLst/>
              <a:gdLst>
                <a:gd name="connsiteX0" fmla="*/ 79899 w 4900474"/>
                <a:gd name="connsiteY0" fmla="*/ 0 h 1189608"/>
                <a:gd name="connsiteX1" fmla="*/ 124287 w 4900474"/>
                <a:gd name="connsiteY1" fmla="*/ 363984 h 1189608"/>
                <a:gd name="connsiteX2" fmla="*/ 204186 w 4900474"/>
                <a:gd name="connsiteY2" fmla="*/ 346229 h 1189608"/>
                <a:gd name="connsiteX3" fmla="*/ 328474 w 4900474"/>
                <a:gd name="connsiteY3" fmla="*/ 310718 h 1189608"/>
                <a:gd name="connsiteX4" fmla="*/ 355107 w 4900474"/>
                <a:gd name="connsiteY4" fmla="*/ 301841 h 1189608"/>
                <a:gd name="connsiteX5" fmla="*/ 497149 w 4900474"/>
                <a:gd name="connsiteY5" fmla="*/ 328474 h 1189608"/>
                <a:gd name="connsiteX6" fmla="*/ 514905 w 4900474"/>
                <a:gd name="connsiteY6" fmla="*/ 497149 h 1189608"/>
                <a:gd name="connsiteX7" fmla="*/ 532660 w 4900474"/>
                <a:gd name="connsiteY7" fmla="*/ 585926 h 1189608"/>
                <a:gd name="connsiteX8" fmla="*/ 541538 w 4900474"/>
                <a:gd name="connsiteY8" fmla="*/ 612559 h 1189608"/>
                <a:gd name="connsiteX9" fmla="*/ 594804 w 4900474"/>
                <a:gd name="connsiteY9" fmla="*/ 683580 h 1189608"/>
                <a:gd name="connsiteX10" fmla="*/ 612559 w 4900474"/>
                <a:gd name="connsiteY10" fmla="*/ 710213 h 1189608"/>
                <a:gd name="connsiteX11" fmla="*/ 639192 w 4900474"/>
                <a:gd name="connsiteY11" fmla="*/ 736846 h 1189608"/>
                <a:gd name="connsiteX12" fmla="*/ 674703 w 4900474"/>
                <a:gd name="connsiteY12" fmla="*/ 781235 h 1189608"/>
                <a:gd name="connsiteX13" fmla="*/ 701336 w 4900474"/>
                <a:gd name="connsiteY13" fmla="*/ 790112 h 1189608"/>
                <a:gd name="connsiteX14" fmla="*/ 790113 w 4900474"/>
                <a:gd name="connsiteY14" fmla="*/ 798990 h 1189608"/>
                <a:gd name="connsiteX15" fmla="*/ 843379 w 4900474"/>
                <a:gd name="connsiteY15" fmla="*/ 807868 h 1189608"/>
                <a:gd name="connsiteX16" fmla="*/ 1047565 w 4900474"/>
                <a:gd name="connsiteY16" fmla="*/ 825623 h 1189608"/>
                <a:gd name="connsiteX17" fmla="*/ 1296140 w 4900474"/>
                <a:gd name="connsiteY17" fmla="*/ 852256 h 1189608"/>
                <a:gd name="connsiteX18" fmla="*/ 1358283 w 4900474"/>
                <a:gd name="connsiteY18" fmla="*/ 816745 h 1189608"/>
                <a:gd name="connsiteX19" fmla="*/ 1411549 w 4900474"/>
                <a:gd name="connsiteY19" fmla="*/ 807868 h 1189608"/>
                <a:gd name="connsiteX20" fmla="*/ 1429305 w 4900474"/>
                <a:gd name="connsiteY20" fmla="*/ 781235 h 1189608"/>
                <a:gd name="connsiteX21" fmla="*/ 1562470 w 4900474"/>
                <a:gd name="connsiteY21" fmla="*/ 772357 h 1189608"/>
                <a:gd name="connsiteX22" fmla="*/ 1997476 w 4900474"/>
                <a:gd name="connsiteY22" fmla="*/ 798990 h 1189608"/>
                <a:gd name="connsiteX23" fmla="*/ 2201662 w 4900474"/>
                <a:gd name="connsiteY23" fmla="*/ 763479 h 1189608"/>
                <a:gd name="connsiteX24" fmla="*/ 2787588 w 4900474"/>
                <a:gd name="connsiteY24" fmla="*/ 736846 h 1189608"/>
                <a:gd name="connsiteX25" fmla="*/ 2920753 w 4900474"/>
                <a:gd name="connsiteY25" fmla="*/ 719091 h 1189608"/>
                <a:gd name="connsiteX26" fmla="*/ 3266982 w 4900474"/>
                <a:gd name="connsiteY26" fmla="*/ 692458 h 1189608"/>
                <a:gd name="connsiteX27" fmla="*/ 3515557 w 4900474"/>
                <a:gd name="connsiteY27" fmla="*/ 648070 h 1189608"/>
                <a:gd name="connsiteX28" fmla="*/ 4021584 w 4900474"/>
                <a:gd name="connsiteY28" fmla="*/ 683580 h 1189608"/>
                <a:gd name="connsiteX29" fmla="*/ 4554245 w 4900474"/>
                <a:gd name="connsiteY29" fmla="*/ 736846 h 1189608"/>
                <a:gd name="connsiteX30" fmla="*/ 4873841 w 4900474"/>
                <a:gd name="connsiteY30" fmla="*/ 781235 h 1189608"/>
                <a:gd name="connsiteX31" fmla="*/ 4900474 w 4900474"/>
                <a:gd name="connsiteY31" fmla="*/ 807868 h 1189608"/>
                <a:gd name="connsiteX32" fmla="*/ 4882718 w 4900474"/>
                <a:gd name="connsiteY32" fmla="*/ 870011 h 1189608"/>
                <a:gd name="connsiteX33" fmla="*/ 4873841 w 4900474"/>
                <a:gd name="connsiteY33" fmla="*/ 896644 h 1189608"/>
                <a:gd name="connsiteX34" fmla="*/ 4847208 w 4900474"/>
                <a:gd name="connsiteY34" fmla="*/ 949910 h 1189608"/>
                <a:gd name="connsiteX35" fmla="*/ 4776186 w 4900474"/>
                <a:gd name="connsiteY35" fmla="*/ 1012054 h 1189608"/>
                <a:gd name="connsiteX36" fmla="*/ 4749553 w 4900474"/>
                <a:gd name="connsiteY36" fmla="*/ 1020932 h 1189608"/>
                <a:gd name="connsiteX37" fmla="*/ 4616388 w 4900474"/>
                <a:gd name="connsiteY37" fmla="*/ 1038687 h 1189608"/>
                <a:gd name="connsiteX38" fmla="*/ 4429957 w 4900474"/>
                <a:gd name="connsiteY38" fmla="*/ 1074198 h 1189608"/>
                <a:gd name="connsiteX39" fmla="*/ 3861786 w 4900474"/>
                <a:gd name="connsiteY39" fmla="*/ 1118586 h 1189608"/>
                <a:gd name="connsiteX40" fmla="*/ 3648722 w 4900474"/>
                <a:gd name="connsiteY40" fmla="*/ 1127464 h 1189608"/>
                <a:gd name="connsiteX41" fmla="*/ 1216241 w 4900474"/>
                <a:gd name="connsiteY41" fmla="*/ 1189608 h 1189608"/>
                <a:gd name="connsiteX42" fmla="*/ 514905 w 4900474"/>
                <a:gd name="connsiteY42" fmla="*/ 1171852 h 1189608"/>
                <a:gd name="connsiteX43" fmla="*/ 426128 w 4900474"/>
                <a:gd name="connsiteY43" fmla="*/ 1162975 h 1189608"/>
                <a:gd name="connsiteX44" fmla="*/ 159798 w 4900474"/>
                <a:gd name="connsiteY44" fmla="*/ 1118586 h 1189608"/>
                <a:gd name="connsiteX45" fmla="*/ 79899 w 4900474"/>
                <a:gd name="connsiteY45" fmla="*/ 1065320 h 1189608"/>
                <a:gd name="connsiteX46" fmla="*/ 35511 w 4900474"/>
                <a:gd name="connsiteY46" fmla="*/ 1047565 h 1189608"/>
                <a:gd name="connsiteX47" fmla="*/ 26633 w 4900474"/>
                <a:gd name="connsiteY47" fmla="*/ 949910 h 1189608"/>
                <a:gd name="connsiteX48" fmla="*/ 8878 w 4900474"/>
                <a:gd name="connsiteY48" fmla="*/ 914400 h 1189608"/>
                <a:gd name="connsiteX49" fmla="*/ 0 w 4900474"/>
                <a:gd name="connsiteY49" fmla="*/ 878889 h 1189608"/>
                <a:gd name="connsiteX50" fmla="*/ 79899 w 4900474"/>
                <a:gd name="connsiteY50" fmla="*/ 577048 h 1189608"/>
                <a:gd name="connsiteX51" fmla="*/ 150920 w 4900474"/>
                <a:gd name="connsiteY51" fmla="*/ 523782 h 1189608"/>
                <a:gd name="connsiteX52" fmla="*/ 221942 w 4900474"/>
                <a:gd name="connsiteY52" fmla="*/ 479394 h 1189608"/>
                <a:gd name="connsiteX53" fmla="*/ 275208 w 4900474"/>
                <a:gd name="connsiteY53" fmla="*/ 381740 h 1189608"/>
                <a:gd name="connsiteX54" fmla="*/ 301841 w 4900474"/>
                <a:gd name="connsiteY54" fmla="*/ 319596 h 1189608"/>
                <a:gd name="connsiteX55" fmla="*/ 372862 w 4900474"/>
                <a:gd name="connsiteY55" fmla="*/ 301841 h 1189608"/>
                <a:gd name="connsiteX56" fmla="*/ 488272 w 4900474"/>
                <a:gd name="connsiteY56" fmla="*/ 221942 h 1189608"/>
                <a:gd name="connsiteX57" fmla="*/ 452761 w 4900474"/>
                <a:gd name="connsiteY57" fmla="*/ 230819 h 1189608"/>
                <a:gd name="connsiteX58" fmla="*/ 390617 w 4900474"/>
                <a:gd name="connsiteY58" fmla="*/ 266330 h 1189608"/>
                <a:gd name="connsiteX59" fmla="*/ 292963 w 4900474"/>
                <a:gd name="connsiteY59" fmla="*/ 328474 h 1189608"/>
                <a:gd name="connsiteX60" fmla="*/ 319596 w 4900474"/>
                <a:gd name="connsiteY60" fmla="*/ 284085 h 1189608"/>
                <a:gd name="connsiteX61" fmla="*/ 372862 w 4900474"/>
                <a:gd name="connsiteY61" fmla="*/ 248575 h 1189608"/>
                <a:gd name="connsiteX62" fmla="*/ 292963 w 4900474"/>
                <a:gd name="connsiteY62" fmla="*/ 337351 h 1189608"/>
                <a:gd name="connsiteX63" fmla="*/ 266330 w 4900474"/>
                <a:gd name="connsiteY63" fmla="*/ 346229 h 1189608"/>
                <a:gd name="connsiteX64" fmla="*/ 399495 w 4900474"/>
                <a:gd name="connsiteY64" fmla="*/ 204186 h 1189608"/>
                <a:gd name="connsiteX65" fmla="*/ 399495 w 4900474"/>
                <a:gd name="connsiteY65" fmla="*/ 213064 h 1189608"/>
                <a:gd name="connsiteX66" fmla="*/ 372862 w 4900474"/>
                <a:gd name="connsiteY66" fmla="*/ 248575 h 1189608"/>
                <a:gd name="connsiteX67" fmla="*/ 355107 w 4900474"/>
                <a:gd name="connsiteY67" fmla="*/ 284085 h 1189608"/>
                <a:gd name="connsiteX68" fmla="*/ 328474 w 4900474"/>
                <a:gd name="connsiteY68" fmla="*/ 301841 h 118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900474" h="1189608">
                  <a:moveTo>
                    <a:pt x="79899" y="0"/>
                  </a:moveTo>
                  <a:cubicBezTo>
                    <a:pt x="83908" y="72153"/>
                    <a:pt x="90905" y="310058"/>
                    <a:pt x="124287" y="363984"/>
                  </a:cubicBezTo>
                  <a:cubicBezTo>
                    <a:pt x="138647" y="387182"/>
                    <a:pt x="177629" y="352478"/>
                    <a:pt x="204186" y="346229"/>
                  </a:cubicBezTo>
                  <a:cubicBezTo>
                    <a:pt x="280003" y="328390"/>
                    <a:pt x="262306" y="332774"/>
                    <a:pt x="328474" y="310718"/>
                  </a:cubicBezTo>
                  <a:lnTo>
                    <a:pt x="355107" y="301841"/>
                  </a:lnTo>
                  <a:cubicBezTo>
                    <a:pt x="402454" y="310719"/>
                    <a:pt x="466644" y="291191"/>
                    <a:pt x="497149" y="328474"/>
                  </a:cubicBezTo>
                  <a:cubicBezTo>
                    <a:pt x="532950" y="372230"/>
                    <a:pt x="507180" y="441144"/>
                    <a:pt x="514905" y="497149"/>
                  </a:cubicBezTo>
                  <a:cubicBezTo>
                    <a:pt x="519029" y="527044"/>
                    <a:pt x="525874" y="556520"/>
                    <a:pt x="532660" y="585926"/>
                  </a:cubicBezTo>
                  <a:cubicBezTo>
                    <a:pt x="534764" y="595044"/>
                    <a:pt x="536514" y="604664"/>
                    <a:pt x="541538" y="612559"/>
                  </a:cubicBezTo>
                  <a:cubicBezTo>
                    <a:pt x="557425" y="637525"/>
                    <a:pt x="578389" y="658958"/>
                    <a:pt x="594804" y="683580"/>
                  </a:cubicBezTo>
                  <a:cubicBezTo>
                    <a:pt x="600722" y="692458"/>
                    <a:pt x="605729" y="702016"/>
                    <a:pt x="612559" y="710213"/>
                  </a:cubicBezTo>
                  <a:cubicBezTo>
                    <a:pt x="620596" y="719858"/>
                    <a:pt x="630925" y="727397"/>
                    <a:pt x="639192" y="736846"/>
                  </a:cubicBezTo>
                  <a:cubicBezTo>
                    <a:pt x="651670" y="751106"/>
                    <a:pt x="660316" y="768904"/>
                    <a:pt x="674703" y="781235"/>
                  </a:cubicBezTo>
                  <a:cubicBezTo>
                    <a:pt x="681808" y="787325"/>
                    <a:pt x="692087" y="788689"/>
                    <a:pt x="701336" y="790112"/>
                  </a:cubicBezTo>
                  <a:cubicBezTo>
                    <a:pt x="730730" y="794634"/>
                    <a:pt x="760603" y="795301"/>
                    <a:pt x="790113" y="798990"/>
                  </a:cubicBezTo>
                  <a:cubicBezTo>
                    <a:pt x="807974" y="801223"/>
                    <a:pt x="825474" y="806016"/>
                    <a:pt x="843379" y="807868"/>
                  </a:cubicBezTo>
                  <a:cubicBezTo>
                    <a:pt x="911335" y="814898"/>
                    <a:pt x="979503" y="819705"/>
                    <a:pt x="1047565" y="825623"/>
                  </a:cubicBezTo>
                  <a:cubicBezTo>
                    <a:pt x="1204771" y="886086"/>
                    <a:pt x="1122119" y="875458"/>
                    <a:pt x="1296140" y="852256"/>
                  </a:cubicBezTo>
                  <a:cubicBezTo>
                    <a:pt x="1316854" y="840419"/>
                    <a:pt x="1336015" y="825309"/>
                    <a:pt x="1358283" y="816745"/>
                  </a:cubicBezTo>
                  <a:cubicBezTo>
                    <a:pt x="1375083" y="810283"/>
                    <a:pt x="1395449" y="815918"/>
                    <a:pt x="1411549" y="807868"/>
                  </a:cubicBezTo>
                  <a:cubicBezTo>
                    <a:pt x="1421092" y="803096"/>
                    <a:pt x="1418919" y="783679"/>
                    <a:pt x="1429305" y="781235"/>
                  </a:cubicBezTo>
                  <a:cubicBezTo>
                    <a:pt x="1472609" y="771046"/>
                    <a:pt x="1518082" y="775316"/>
                    <a:pt x="1562470" y="772357"/>
                  </a:cubicBezTo>
                  <a:cubicBezTo>
                    <a:pt x="1707472" y="781235"/>
                    <a:pt x="1852216" y="801008"/>
                    <a:pt x="1997476" y="798990"/>
                  </a:cubicBezTo>
                  <a:cubicBezTo>
                    <a:pt x="2066553" y="798031"/>
                    <a:pt x="2132817" y="769216"/>
                    <a:pt x="2201662" y="763479"/>
                  </a:cubicBezTo>
                  <a:cubicBezTo>
                    <a:pt x="2538619" y="735400"/>
                    <a:pt x="2343479" y="747420"/>
                    <a:pt x="2787588" y="736846"/>
                  </a:cubicBezTo>
                  <a:cubicBezTo>
                    <a:pt x="2831976" y="730928"/>
                    <a:pt x="2876163" y="723220"/>
                    <a:pt x="2920753" y="719091"/>
                  </a:cubicBezTo>
                  <a:cubicBezTo>
                    <a:pt x="3036011" y="708419"/>
                    <a:pt x="3152048" y="706181"/>
                    <a:pt x="3266982" y="692458"/>
                  </a:cubicBezTo>
                  <a:cubicBezTo>
                    <a:pt x="3350557" y="682479"/>
                    <a:pt x="3515557" y="648070"/>
                    <a:pt x="3515557" y="648070"/>
                  </a:cubicBezTo>
                  <a:cubicBezTo>
                    <a:pt x="3684233" y="659907"/>
                    <a:pt x="3853549" y="664719"/>
                    <a:pt x="4021584" y="683580"/>
                  </a:cubicBezTo>
                  <a:cubicBezTo>
                    <a:pt x="4589875" y="747367"/>
                    <a:pt x="4194586" y="755776"/>
                    <a:pt x="4554245" y="736846"/>
                  </a:cubicBezTo>
                  <a:cubicBezTo>
                    <a:pt x="4678075" y="705890"/>
                    <a:pt x="4618423" y="715556"/>
                    <a:pt x="4873841" y="781235"/>
                  </a:cubicBezTo>
                  <a:cubicBezTo>
                    <a:pt x="4886000" y="784362"/>
                    <a:pt x="4891596" y="798990"/>
                    <a:pt x="4900474" y="807868"/>
                  </a:cubicBezTo>
                  <a:cubicBezTo>
                    <a:pt x="4894555" y="828582"/>
                    <a:pt x="4888908" y="849376"/>
                    <a:pt x="4882718" y="870011"/>
                  </a:cubicBezTo>
                  <a:cubicBezTo>
                    <a:pt x="4880029" y="878974"/>
                    <a:pt x="4877642" y="888093"/>
                    <a:pt x="4873841" y="896644"/>
                  </a:cubicBezTo>
                  <a:cubicBezTo>
                    <a:pt x="4865779" y="914784"/>
                    <a:pt x="4860031" y="934756"/>
                    <a:pt x="4847208" y="949910"/>
                  </a:cubicBezTo>
                  <a:cubicBezTo>
                    <a:pt x="4826888" y="973924"/>
                    <a:pt x="4801627" y="993552"/>
                    <a:pt x="4776186" y="1012054"/>
                  </a:cubicBezTo>
                  <a:cubicBezTo>
                    <a:pt x="4768618" y="1017558"/>
                    <a:pt x="4758784" y="1019394"/>
                    <a:pt x="4749553" y="1020932"/>
                  </a:cubicBezTo>
                  <a:cubicBezTo>
                    <a:pt x="4705381" y="1028294"/>
                    <a:pt x="4660560" y="1031325"/>
                    <a:pt x="4616388" y="1038687"/>
                  </a:cubicBezTo>
                  <a:cubicBezTo>
                    <a:pt x="4553988" y="1049087"/>
                    <a:pt x="4492198" y="1062882"/>
                    <a:pt x="4429957" y="1074198"/>
                  </a:cubicBezTo>
                  <a:cubicBezTo>
                    <a:pt x="4206271" y="1114868"/>
                    <a:pt x="4210007" y="1100258"/>
                    <a:pt x="3861786" y="1118586"/>
                  </a:cubicBezTo>
                  <a:cubicBezTo>
                    <a:pt x="3790801" y="1122322"/>
                    <a:pt x="3719781" y="1125629"/>
                    <a:pt x="3648722" y="1127464"/>
                  </a:cubicBezTo>
                  <a:lnTo>
                    <a:pt x="1216241" y="1189608"/>
                  </a:lnTo>
                  <a:lnTo>
                    <a:pt x="514905" y="1171852"/>
                  </a:lnTo>
                  <a:cubicBezTo>
                    <a:pt x="485182" y="1170850"/>
                    <a:pt x="455607" y="1166905"/>
                    <a:pt x="426128" y="1162975"/>
                  </a:cubicBezTo>
                  <a:cubicBezTo>
                    <a:pt x="270581" y="1142236"/>
                    <a:pt x="281113" y="1142850"/>
                    <a:pt x="159798" y="1118586"/>
                  </a:cubicBezTo>
                  <a:cubicBezTo>
                    <a:pt x="133165" y="1100831"/>
                    <a:pt x="107691" y="1081201"/>
                    <a:pt x="79899" y="1065320"/>
                  </a:cubicBezTo>
                  <a:cubicBezTo>
                    <a:pt x="66063" y="1057414"/>
                    <a:pt x="42189" y="1062034"/>
                    <a:pt x="35511" y="1047565"/>
                  </a:cubicBezTo>
                  <a:cubicBezTo>
                    <a:pt x="21814" y="1017888"/>
                    <a:pt x="33043" y="981961"/>
                    <a:pt x="26633" y="949910"/>
                  </a:cubicBezTo>
                  <a:cubicBezTo>
                    <a:pt x="24038" y="936933"/>
                    <a:pt x="13525" y="926791"/>
                    <a:pt x="8878" y="914400"/>
                  </a:cubicBezTo>
                  <a:cubicBezTo>
                    <a:pt x="4594" y="902976"/>
                    <a:pt x="2959" y="890726"/>
                    <a:pt x="0" y="878889"/>
                  </a:cubicBezTo>
                  <a:cubicBezTo>
                    <a:pt x="26805" y="740398"/>
                    <a:pt x="-8929" y="649726"/>
                    <a:pt x="79899" y="577048"/>
                  </a:cubicBezTo>
                  <a:cubicBezTo>
                    <a:pt x="102802" y="558309"/>
                    <a:pt x="126535" y="540547"/>
                    <a:pt x="150920" y="523782"/>
                  </a:cubicBezTo>
                  <a:cubicBezTo>
                    <a:pt x="173925" y="507966"/>
                    <a:pt x="198268" y="494190"/>
                    <a:pt x="221942" y="479394"/>
                  </a:cubicBezTo>
                  <a:cubicBezTo>
                    <a:pt x="239697" y="446843"/>
                    <a:pt x="259528" y="415340"/>
                    <a:pt x="275208" y="381740"/>
                  </a:cubicBezTo>
                  <a:cubicBezTo>
                    <a:pt x="282565" y="365974"/>
                    <a:pt x="280909" y="330062"/>
                    <a:pt x="301841" y="319596"/>
                  </a:cubicBezTo>
                  <a:cubicBezTo>
                    <a:pt x="323667" y="308683"/>
                    <a:pt x="349188" y="307759"/>
                    <a:pt x="372862" y="301841"/>
                  </a:cubicBezTo>
                  <a:cubicBezTo>
                    <a:pt x="411546" y="282499"/>
                    <a:pt x="464635" y="261337"/>
                    <a:pt x="488272" y="221942"/>
                  </a:cubicBezTo>
                  <a:cubicBezTo>
                    <a:pt x="494549" y="211479"/>
                    <a:pt x="464598" y="227860"/>
                    <a:pt x="452761" y="230819"/>
                  </a:cubicBezTo>
                  <a:cubicBezTo>
                    <a:pt x="324019" y="327374"/>
                    <a:pt x="485516" y="212101"/>
                    <a:pt x="390617" y="266330"/>
                  </a:cubicBezTo>
                  <a:cubicBezTo>
                    <a:pt x="357117" y="285473"/>
                    <a:pt x="325514" y="307759"/>
                    <a:pt x="292963" y="328474"/>
                  </a:cubicBezTo>
                  <a:cubicBezTo>
                    <a:pt x="301841" y="313678"/>
                    <a:pt x="307395" y="296286"/>
                    <a:pt x="319596" y="284085"/>
                  </a:cubicBezTo>
                  <a:cubicBezTo>
                    <a:pt x="334685" y="268996"/>
                    <a:pt x="382405" y="229489"/>
                    <a:pt x="372862" y="248575"/>
                  </a:cubicBezTo>
                  <a:cubicBezTo>
                    <a:pt x="355057" y="284184"/>
                    <a:pt x="322311" y="310449"/>
                    <a:pt x="292963" y="337351"/>
                  </a:cubicBezTo>
                  <a:cubicBezTo>
                    <a:pt x="286065" y="343674"/>
                    <a:pt x="275208" y="343270"/>
                    <a:pt x="266330" y="346229"/>
                  </a:cubicBezTo>
                  <a:cubicBezTo>
                    <a:pt x="310718" y="298881"/>
                    <a:pt x="355952" y="252312"/>
                    <a:pt x="399495" y="204186"/>
                  </a:cubicBezTo>
                  <a:cubicBezTo>
                    <a:pt x="417448" y="184344"/>
                    <a:pt x="480304" y="97623"/>
                    <a:pt x="399495" y="213064"/>
                  </a:cubicBezTo>
                  <a:cubicBezTo>
                    <a:pt x="391010" y="225186"/>
                    <a:pt x="380704" y="236028"/>
                    <a:pt x="372862" y="248575"/>
                  </a:cubicBezTo>
                  <a:cubicBezTo>
                    <a:pt x="365848" y="259797"/>
                    <a:pt x="363579" y="273918"/>
                    <a:pt x="355107" y="284085"/>
                  </a:cubicBezTo>
                  <a:cubicBezTo>
                    <a:pt x="348276" y="292282"/>
                    <a:pt x="337352" y="295922"/>
                    <a:pt x="328474" y="3018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621437" y="3860710"/>
              <a:ext cx="310140" cy="687918"/>
            </a:xfrm>
            <a:custGeom>
              <a:avLst/>
              <a:gdLst>
                <a:gd name="connsiteX0" fmla="*/ 0 w 204186"/>
                <a:gd name="connsiteY0" fmla="*/ 0 h 688317"/>
                <a:gd name="connsiteX1" fmla="*/ 204186 w 204186"/>
                <a:gd name="connsiteY1" fmla="*/ 0 h 688317"/>
                <a:gd name="connsiteX2" fmla="*/ 204186 w 204186"/>
                <a:gd name="connsiteY2" fmla="*/ 688317 h 688317"/>
                <a:gd name="connsiteX3" fmla="*/ 0 w 204186"/>
                <a:gd name="connsiteY3" fmla="*/ 688317 h 688317"/>
                <a:gd name="connsiteX4" fmla="*/ 0 w 204186"/>
                <a:gd name="connsiteY4" fmla="*/ 0 h 688317"/>
                <a:gd name="connsiteX0" fmla="*/ 0 w 310718"/>
                <a:gd name="connsiteY0" fmla="*/ 0 h 688317"/>
                <a:gd name="connsiteX1" fmla="*/ 204186 w 310718"/>
                <a:gd name="connsiteY1" fmla="*/ 0 h 688317"/>
                <a:gd name="connsiteX2" fmla="*/ 310718 w 310718"/>
                <a:gd name="connsiteY2" fmla="*/ 475253 h 688317"/>
                <a:gd name="connsiteX3" fmla="*/ 0 w 310718"/>
                <a:gd name="connsiteY3" fmla="*/ 688317 h 688317"/>
                <a:gd name="connsiteX4" fmla="*/ 0 w 310718"/>
                <a:gd name="connsiteY4" fmla="*/ 0 h 68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718" h="688317">
                  <a:moveTo>
                    <a:pt x="0" y="0"/>
                  </a:moveTo>
                  <a:lnTo>
                    <a:pt x="204186" y="0"/>
                  </a:lnTo>
                  <a:lnTo>
                    <a:pt x="310718" y="475253"/>
                  </a:lnTo>
                  <a:lnTo>
                    <a:pt x="0" y="6883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825900" y="2966191"/>
              <a:ext cx="310142" cy="869546"/>
            </a:xfrm>
            <a:custGeom>
              <a:avLst/>
              <a:gdLst>
                <a:gd name="connsiteX0" fmla="*/ 0 w 310718"/>
                <a:gd name="connsiteY0" fmla="*/ 0 h 869715"/>
                <a:gd name="connsiteX1" fmla="*/ 310718 w 310718"/>
                <a:gd name="connsiteY1" fmla="*/ 0 h 869715"/>
                <a:gd name="connsiteX2" fmla="*/ 310718 w 310718"/>
                <a:gd name="connsiteY2" fmla="*/ 869715 h 869715"/>
                <a:gd name="connsiteX3" fmla="*/ 0 w 310718"/>
                <a:gd name="connsiteY3" fmla="*/ 869715 h 869715"/>
                <a:gd name="connsiteX4" fmla="*/ 0 w 310718"/>
                <a:gd name="connsiteY4" fmla="*/ 0 h 869715"/>
                <a:gd name="connsiteX0" fmla="*/ 0 w 310718"/>
                <a:gd name="connsiteY0" fmla="*/ 0 h 869715"/>
                <a:gd name="connsiteX1" fmla="*/ 88776 w 310718"/>
                <a:gd name="connsiteY1" fmla="*/ 88777 h 869715"/>
                <a:gd name="connsiteX2" fmla="*/ 310718 w 310718"/>
                <a:gd name="connsiteY2" fmla="*/ 869715 h 869715"/>
                <a:gd name="connsiteX3" fmla="*/ 0 w 310718"/>
                <a:gd name="connsiteY3" fmla="*/ 869715 h 869715"/>
                <a:gd name="connsiteX4" fmla="*/ 0 w 310718"/>
                <a:gd name="connsiteY4" fmla="*/ 0 h 8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718" h="869715">
                  <a:moveTo>
                    <a:pt x="0" y="0"/>
                  </a:moveTo>
                  <a:lnTo>
                    <a:pt x="88776" y="88777"/>
                  </a:lnTo>
                  <a:lnTo>
                    <a:pt x="310718" y="869715"/>
                  </a:lnTo>
                  <a:lnTo>
                    <a:pt x="0" y="8697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5365446" y="2378170"/>
              <a:ext cx="638661" cy="23180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 rot="10800000">
              <a:off x="4935843" y="2378170"/>
              <a:ext cx="1160157" cy="144167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846246" y="3976499"/>
              <a:ext cx="519199" cy="68791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Volný tvar: obrazec 13"/>
            <p:cNvSpPr/>
            <p:nvPr/>
          </p:nvSpPr>
          <p:spPr>
            <a:xfrm>
              <a:off x="2326064" y="4030988"/>
              <a:ext cx="2504102" cy="631158"/>
            </a:xfrm>
            <a:custGeom>
              <a:avLst/>
              <a:gdLst>
                <a:gd name="connsiteX0" fmla="*/ 2485747 w 2504344"/>
                <a:gd name="connsiteY0" fmla="*/ 0 h 631502"/>
                <a:gd name="connsiteX1" fmla="*/ 2432481 w 2504344"/>
                <a:gd name="connsiteY1" fmla="*/ 26633 h 631502"/>
                <a:gd name="connsiteX2" fmla="*/ 2450236 w 2504344"/>
                <a:gd name="connsiteY2" fmla="*/ 79899 h 631502"/>
                <a:gd name="connsiteX3" fmla="*/ 2459114 w 2504344"/>
                <a:gd name="connsiteY3" fmla="*/ 195309 h 631502"/>
                <a:gd name="connsiteX4" fmla="*/ 2450236 w 2504344"/>
                <a:gd name="connsiteY4" fmla="*/ 301841 h 631502"/>
                <a:gd name="connsiteX5" fmla="*/ 2423603 w 2504344"/>
                <a:gd name="connsiteY5" fmla="*/ 328474 h 631502"/>
                <a:gd name="connsiteX6" fmla="*/ 2414726 w 2504344"/>
                <a:gd name="connsiteY6" fmla="*/ 372862 h 631502"/>
                <a:gd name="connsiteX7" fmla="*/ 2396970 w 2504344"/>
                <a:gd name="connsiteY7" fmla="*/ 390618 h 631502"/>
                <a:gd name="connsiteX8" fmla="*/ 2352582 w 2504344"/>
                <a:gd name="connsiteY8" fmla="*/ 452761 h 631502"/>
                <a:gd name="connsiteX9" fmla="*/ 2325949 w 2504344"/>
                <a:gd name="connsiteY9" fmla="*/ 488272 h 631502"/>
                <a:gd name="connsiteX10" fmla="*/ 2281561 w 2504344"/>
                <a:gd name="connsiteY10" fmla="*/ 506027 h 631502"/>
                <a:gd name="connsiteX11" fmla="*/ 2148396 w 2504344"/>
                <a:gd name="connsiteY11" fmla="*/ 559293 h 631502"/>
                <a:gd name="connsiteX12" fmla="*/ 2050741 w 2504344"/>
                <a:gd name="connsiteY12" fmla="*/ 532660 h 631502"/>
                <a:gd name="connsiteX13" fmla="*/ 2024108 w 2504344"/>
                <a:gd name="connsiteY13" fmla="*/ 497150 h 631502"/>
                <a:gd name="connsiteX14" fmla="*/ 2006353 w 2504344"/>
                <a:gd name="connsiteY14" fmla="*/ 479394 h 631502"/>
                <a:gd name="connsiteX15" fmla="*/ 1979720 w 2504344"/>
                <a:gd name="connsiteY15" fmla="*/ 426128 h 631502"/>
                <a:gd name="connsiteX16" fmla="*/ 1908699 w 2504344"/>
                <a:gd name="connsiteY16" fmla="*/ 355107 h 631502"/>
                <a:gd name="connsiteX17" fmla="*/ 1882066 w 2504344"/>
                <a:gd name="connsiteY17" fmla="*/ 328474 h 631502"/>
                <a:gd name="connsiteX18" fmla="*/ 1864310 w 2504344"/>
                <a:gd name="connsiteY18" fmla="*/ 292963 h 631502"/>
                <a:gd name="connsiteX19" fmla="*/ 1846555 w 2504344"/>
                <a:gd name="connsiteY19" fmla="*/ 266330 h 631502"/>
                <a:gd name="connsiteX20" fmla="*/ 1811044 w 2504344"/>
                <a:gd name="connsiteY20" fmla="*/ 150921 h 631502"/>
                <a:gd name="connsiteX21" fmla="*/ 1802167 w 2504344"/>
                <a:gd name="connsiteY21" fmla="*/ 106532 h 631502"/>
                <a:gd name="connsiteX22" fmla="*/ 1793289 w 2504344"/>
                <a:gd name="connsiteY22" fmla="*/ 79899 h 631502"/>
                <a:gd name="connsiteX23" fmla="*/ 1784411 w 2504344"/>
                <a:gd name="connsiteY23" fmla="*/ 35511 h 631502"/>
                <a:gd name="connsiteX24" fmla="*/ 1669001 w 2504344"/>
                <a:gd name="connsiteY24" fmla="*/ 71021 h 631502"/>
                <a:gd name="connsiteX25" fmla="*/ 1393794 w 2504344"/>
                <a:gd name="connsiteY25" fmla="*/ 53266 h 631502"/>
                <a:gd name="connsiteX26" fmla="*/ 1225118 w 2504344"/>
                <a:gd name="connsiteY26" fmla="*/ 62144 h 631502"/>
                <a:gd name="connsiteX27" fmla="*/ 932155 w 2504344"/>
                <a:gd name="connsiteY27" fmla="*/ 79899 h 631502"/>
                <a:gd name="connsiteX28" fmla="*/ 958788 w 2504344"/>
                <a:gd name="connsiteY28" fmla="*/ 213064 h 631502"/>
                <a:gd name="connsiteX29" fmla="*/ 949910 w 2504344"/>
                <a:gd name="connsiteY29" fmla="*/ 275208 h 631502"/>
                <a:gd name="connsiteX30" fmla="*/ 559293 w 2504344"/>
                <a:gd name="connsiteY30" fmla="*/ 284086 h 631502"/>
                <a:gd name="connsiteX31" fmla="*/ 390617 w 2504344"/>
                <a:gd name="connsiteY31" fmla="*/ 328474 h 631502"/>
                <a:gd name="connsiteX32" fmla="*/ 284085 w 2504344"/>
                <a:gd name="connsiteY32" fmla="*/ 319596 h 631502"/>
                <a:gd name="connsiteX33" fmla="*/ 275207 w 2504344"/>
                <a:gd name="connsiteY33" fmla="*/ 168676 h 631502"/>
                <a:gd name="connsiteX34" fmla="*/ 266330 w 2504344"/>
                <a:gd name="connsiteY34" fmla="*/ 106532 h 631502"/>
                <a:gd name="connsiteX35" fmla="*/ 133165 w 2504344"/>
                <a:gd name="connsiteY35" fmla="*/ 115410 h 631502"/>
                <a:gd name="connsiteX36" fmla="*/ 142042 w 2504344"/>
                <a:gd name="connsiteY36" fmla="*/ 186431 h 631502"/>
                <a:gd name="connsiteX37" fmla="*/ 159798 w 2504344"/>
                <a:gd name="connsiteY37" fmla="*/ 221942 h 631502"/>
                <a:gd name="connsiteX38" fmla="*/ 168675 w 2504344"/>
                <a:gd name="connsiteY38" fmla="*/ 248575 h 631502"/>
                <a:gd name="connsiteX39" fmla="*/ 115409 w 2504344"/>
                <a:gd name="connsiteY39" fmla="*/ 497150 h 631502"/>
                <a:gd name="connsiteX40" fmla="*/ 97654 w 2504344"/>
                <a:gd name="connsiteY40" fmla="*/ 532660 h 631502"/>
                <a:gd name="connsiteX41" fmla="*/ 62143 w 2504344"/>
                <a:gd name="connsiteY41" fmla="*/ 550416 h 631502"/>
                <a:gd name="connsiteX42" fmla="*/ 0 w 2504344"/>
                <a:gd name="connsiteY42" fmla="*/ 585926 h 631502"/>
                <a:gd name="connsiteX43" fmla="*/ 381739 w 2504344"/>
                <a:gd name="connsiteY43" fmla="*/ 577049 h 631502"/>
                <a:gd name="connsiteX44" fmla="*/ 781234 w 2504344"/>
                <a:gd name="connsiteY44" fmla="*/ 594804 h 631502"/>
                <a:gd name="connsiteX45" fmla="*/ 843378 w 2504344"/>
                <a:gd name="connsiteY45" fmla="*/ 621437 h 631502"/>
                <a:gd name="connsiteX46" fmla="*/ 878889 w 2504344"/>
                <a:gd name="connsiteY46" fmla="*/ 630315 h 631502"/>
                <a:gd name="connsiteX47" fmla="*/ 1518081 w 2504344"/>
                <a:gd name="connsiteY47" fmla="*/ 603682 h 631502"/>
                <a:gd name="connsiteX48" fmla="*/ 1624613 w 2504344"/>
                <a:gd name="connsiteY48" fmla="*/ 577049 h 631502"/>
                <a:gd name="connsiteX49" fmla="*/ 1740023 w 2504344"/>
                <a:gd name="connsiteY49" fmla="*/ 559293 h 631502"/>
                <a:gd name="connsiteX50" fmla="*/ 1855433 w 2504344"/>
                <a:gd name="connsiteY50" fmla="*/ 541538 h 631502"/>
                <a:gd name="connsiteX51" fmla="*/ 2112885 w 2504344"/>
                <a:gd name="connsiteY51" fmla="*/ 550416 h 631502"/>
                <a:gd name="connsiteX52" fmla="*/ 2148396 w 2504344"/>
                <a:gd name="connsiteY52" fmla="*/ 577049 h 631502"/>
                <a:gd name="connsiteX53" fmla="*/ 2263805 w 2504344"/>
                <a:gd name="connsiteY53" fmla="*/ 550416 h 631502"/>
                <a:gd name="connsiteX54" fmla="*/ 2299316 w 2504344"/>
                <a:gd name="connsiteY54" fmla="*/ 461639 h 631502"/>
                <a:gd name="connsiteX55" fmla="*/ 2459114 w 2504344"/>
                <a:gd name="connsiteY55" fmla="*/ 372862 h 631502"/>
                <a:gd name="connsiteX56" fmla="*/ 2503502 w 2504344"/>
                <a:gd name="connsiteY56" fmla="*/ 301841 h 631502"/>
                <a:gd name="connsiteX57" fmla="*/ 2485747 w 2504344"/>
                <a:gd name="connsiteY57" fmla="*/ 186431 h 631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504344" h="631502">
                  <a:moveTo>
                    <a:pt x="2485747" y="0"/>
                  </a:moveTo>
                  <a:cubicBezTo>
                    <a:pt x="2467992" y="8878"/>
                    <a:pt x="2440543" y="8493"/>
                    <a:pt x="2432481" y="26633"/>
                  </a:cubicBezTo>
                  <a:cubicBezTo>
                    <a:pt x="2424880" y="43736"/>
                    <a:pt x="2447317" y="61412"/>
                    <a:pt x="2450236" y="79899"/>
                  </a:cubicBezTo>
                  <a:cubicBezTo>
                    <a:pt x="2456254" y="118011"/>
                    <a:pt x="2456155" y="156839"/>
                    <a:pt x="2459114" y="195309"/>
                  </a:cubicBezTo>
                  <a:cubicBezTo>
                    <a:pt x="2456155" y="230820"/>
                    <a:pt x="2459418" y="267410"/>
                    <a:pt x="2450236" y="301841"/>
                  </a:cubicBezTo>
                  <a:cubicBezTo>
                    <a:pt x="2447001" y="313972"/>
                    <a:pt x="2429218" y="317245"/>
                    <a:pt x="2423603" y="328474"/>
                  </a:cubicBezTo>
                  <a:cubicBezTo>
                    <a:pt x="2416855" y="341970"/>
                    <a:pt x="2420670" y="358993"/>
                    <a:pt x="2414726" y="372862"/>
                  </a:cubicBezTo>
                  <a:cubicBezTo>
                    <a:pt x="2411429" y="380555"/>
                    <a:pt x="2401613" y="383654"/>
                    <a:pt x="2396970" y="390618"/>
                  </a:cubicBezTo>
                  <a:cubicBezTo>
                    <a:pt x="2319572" y="506714"/>
                    <a:pt x="2439829" y="350972"/>
                    <a:pt x="2352582" y="452761"/>
                  </a:cubicBezTo>
                  <a:cubicBezTo>
                    <a:pt x="2342953" y="463995"/>
                    <a:pt x="2337786" y="479394"/>
                    <a:pt x="2325949" y="488272"/>
                  </a:cubicBezTo>
                  <a:cubicBezTo>
                    <a:pt x="2313200" y="497833"/>
                    <a:pt x="2296030" y="499349"/>
                    <a:pt x="2281561" y="506027"/>
                  </a:cubicBezTo>
                  <a:cubicBezTo>
                    <a:pt x="2171518" y="556816"/>
                    <a:pt x="2252065" y="529673"/>
                    <a:pt x="2148396" y="559293"/>
                  </a:cubicBezTo>
                  <a:cubicBezTo>
                    <a:pt x="2124570" y="554528"/>
                    <a:pt x="2070054" y="545535"/>
                    <a:pt x="2050741" y="532660"/>
                  </a:cubicBezTo>
                  <a:cubicBezTo>
                    <a:pt x="2038430" y="524453"/>
                    <a:pt x="2033580" y="508517"/>
                    <a:pt x="2024108" y="497150"/>
                  </a:cubicBezTo>
                  <a:cubicBezTo>
                    <a:pt x="2018750" y="490720"/>
                    <a:pt x="2010789" y="486492"/>
                    <a:pt x="2006353" y="479394"/>
                  </a:cubicBezTo>
                  <a:cubicBezTo>
                    <a:pt x="1995832" y="462560"/>
                    <a:pt x="1991984" y="441737"/>
                    <a:pt x="1979720" y="426128"/>
                  </a:cubicBezTo>
                  <a:cubicBezTo>
                    <a:pt x="1959036" y="399802"/>
                    <a:pt x="1932373" y="378781"/>
                    <a:pt x="1908699" y="355107"/>
                  </a:cubicBezTo>
                  <a:cubicBezTo>
                    <a:pt x="1899821" y="346229"/>
                    <a:pt x="1887681" y="339703"/>
                    <a:pt x="1882066" y="328474"/>
                  </a:cubicBezTo>
                  <a:cubicBezTo>
                    <a:pt x="1876147" y="316637"/>
                    <a:pt x="1870876" y="304454"/>
                    <a:pt x="1864310" y="292963"/>
                  </a:cubicBezTo>
                  <a:cubicBezTo>
                    <a:pt x="1859016" y="283699"/>
                    <a:pt x="1850888" y="276080"/>
                    <a:pt x="1846555" y="266330"/>
                  </a:cubicBezTo>
                  <a:cubicBezTo>
                    <a:pt x="1838203" y="247537"/>
                    <a:pt x="1815277" y="167853"/>
                    <a:pt x="1811044" y="150921"/>
                  </a:cubicBezTo>
                  <a:cubicBezTo>
                    <a:pt x="1807384" y="136282"/>
                    <a:pt x="1805827" y="121171"/>
                    <a:pt x="1802167" y="106532"/>
                  </a:cubicBezTo>
                  <a:cubicBezTo>
                    <a:pt x="1799897" y="97453"/>
                    <a:pt x="1795559" y="88977"/>
                    <a:pt x="1793289" y="79899"/>
                  </a:cubicBezTo>
                  <a:cubicBezTo>
                    <a:pt x="1789629" y="65261"/>
                    <a:pt x="1787370" y="50307"/>
                    <a:pt x="1784411" y="35511"/>
                  </a:cubicBezTo>
                  <a:cubicBezTo>
                    <a:pt x="1710707" y="60079"/>
                    <a:pt x="1749141" y="48125"/>
                    <a:pt x="1669001" y="71021"/>
                  </a:cubicBezTo>
                  <a:cubicBezTo>
                    <a:pt x="1576106" y="62577"/>
                    <a:pt x="1488370" y="53266"/>
                    <a:pt x="1393794" y="53266"/>
                  </a:cubicBezTo>
                  <a:cubicBezTo>
                    <a:pt x="1337491" y="53266"/>
                    <a:pt x="1281328" y="58901"/>
                    <a:pt x="1225118" y="62144"/>
                  </a:cubicBezTo>
                  <a:lnTo>
                    <a:pt x="932155" y="79899"/>
                  </a:lnTo>
                  <a:cubicBezTo>
                    <a:pt x="955348" y="137883"/>
                    <a:pt x="958788" y="134591"/>
                    <a:pt x="958788" y="213064"/>
                  </a:cubicBezTo>
                  <a:cubicBezTo>
                    <a:pt x="958788" y="233989"/>
                    <a:pt x="970512" y="271545"/>
                    <a:pt x="949910" y="275208"/>
                  </a:cubicBezTo>
                  <a:cubicBezTo>
                    <a:pt x="821681" y="298004"/>
                    <a:pt x="689499" y="281127"/>
                    <a:pt x="559293" y="284086"/>
                  </a:cubicBezTo>
                  <a:cubicBezTo>
                    <a:pt x="508964" y="300862"/>
                    <a:pt x="447300" y="328474"/>
                    <a:pt x="390617" y="328474"/>
                  </a:cubicBezTo>
                  <a:cubicBezTo>
                    <a:pt x="354983" y="328474"/>
                    <a:pt x="319596" y="322555"/>
                    <a:pt x="284085" y="319596"/>
                  </a:cubicBezTo>
                  <a:cubicBezTo>
                    <a:pt x="281126" y="269289"/>
                    <a:pt x="279392" y="218896"/>
                    <a:pt x="275207" y="168676"/>
                  </a:cubicBezTo>
                  <a:cubicBezTo>
                    <a:pt x="273469" y="147823"/>
                    <a:pt x="285923" y="113879"/>
                    <a:pt x="266330" y="106532"/>
                  </a:cubicBezTo>
                  <a:cubicBezTo>
                    <a:pt x="224676" y="90912"/>
                    <a:pt x="177553" y="112451"/>
                    <a:pt x="133165" y="115410"/>
                  </a:cubicBezTo>
                  <a:cubicBezTo>
                    <a:pt x="136124" y="139084"/>
                    <a:pt x="136256" y="163285"/>
                    <a:pt x="142042" y="186431"/>
                  </a:cubicBezTo>
                  <a:cubicBezTo>
                    <a:pt x="145252" y="199270"/>
                    <a:pt x="154585" y="209778"/>
                    <a:pt x="159798" y="221942"/>
                  </a:cubicBezTo>
                  <a:cubicBezTo>
                    <a:pt x="163484" y="230543"/>
                    <a:pt x="165716" y="239697"/>
                    <a:pt x="168675" y="248575"/>
                  </a:cubicBezTo>
                  <a:cubicBezTo>
                    <a:pt x="134210" y="512804"/>
                    <a:pt x="178764" y="383111"/>
                    <a:pt x="115409" y="497150"/>
                  </a:cubicBezTo>
                  <a:cubicBezTo>
                    <a:pt x="108982" y="508718"/>
                    <a:pt x="107012" y="523302"/>
                    <a:pt x="97654" y="532660"/>
                  </a:cubicBezTo>
                  <a:cubicBezTo>
                    <a:pt x="88296" y="542018"/>
                    <a:pt x="73761" y="544079"/>
                    <a:pt x="62143" y="550416"/>
                  </a:cubicBezTo>
                  <a:cubicBezTo>
                    <a:pt x="41198" y="561840"/>
                    <a:pt x="20714" y="574089"/>
                    <a:pt x="0" y="585926"/>
                  </a:cubicBezTo>
                  <a:cubicBezTo>
                    <a:pt x="105332" y="691264"/>
                    <a:pt x="-13242" y="581642"/>
                    <a:pt x="381739" y="577049"/>
                  </a:cubicBezTo>
                  <a:cubicBezTo>
                    <a:pt x="515026" y="575499"/>
                    <a:pt x="648069" y="588886"/>
                    <a:pt x="781234" y="594804"/>
                  </a:cubicBezTo>
                  <a:cubicBezTo>
                    <a:pt x="801949" y="603682"/>
                    <a:pt x="822198" y="613735"/>
                    <a:pt x="843378" y="621437"/>
                  </a:cubicBezTo>
                  <a:cubicBezTo>
                    <a:pt x="854845" y="625607"/>
                    <a:pt x="866692" y="630636"/>
                    <a:pt x="878889" y="630315"/>
                  </a:cubicBezTo>
                  <a:cubicBezTo>
                    <a:pt x="1092064" y="624705"/>
                    <a:pt x="1305017" y="612560"/>
                    <a:pt x="1518081" y="603682"/>
                  </a:cubicBezTo>
                  <a:cubicBezTo>
                    <a:pt x="1553592" y="594804"/>
                    <a:pt x="1588435" y="582615"/>
                    <a:pt x="1624613" y="577049"/>
                  </a:cubicBezTo>
                  <a:lnTo>
                    <a:pt x="1740023" y="559293"/>
                  </a:lnTo>
                  <a:cubicBezTo>
                    <a:pt x="1852901" y="543168"/>
                    <a:pt x="1770646" y="558496"/>
                    <a:pt x="1855433" y="541538"/>
                  </a:cubicBezTo>
                  <a:cubicBezTo>
                    <a:pt x="1941250" y="544497"/>
                    <a:pt x="2027641" y="540083"/>
                    <a:pt x="2112885" y="550416"/>
                  </a:cubicBezTo>
                  <a:cubicBezTo>
                    <a:pt x="2127574" y="552196"/>
                    <a:pt x="2133600" y="577049"/>
                    <a:pt x="2148396" y="577049"/>
                  </a:cubicBezTo>
                  <a:cubicBezTo>
                    <a:pt x="2187877" y="577049"/>
                    <a:pt x="2225335" y="559294"/>
                    <a:pt x="2263805" y="550416"/>
                  </a:cubicBezTo>
                  <a:cubicBezTo>
                    <a:pt x="2264862" y="547246"/>
                    <a:pt x="2287959" y="469589"/>
                    <a:pt x="2299316" y="461639"/>
                  </a:cubicBezTo>
                  <a:cubicBezTo>
                    <a:pt x="2349235" y="426695"/>
                    <a:pt x="2459114" y="372862"/>
                    <a:pt x="2459114" y="372862"/>
                  </a:cubicBezTo>
                  <a:cubicBezTo>
                    <a:pt x="2473910" y="349188"/>
                    <a:pt x="2499554" y="329478"/>
                    <a:pt x="2503502" y="301841"/>
                  </a:cubicBezTo>
                  <a:cubicBezTo>
                    <a:pt x="2509006" y="263310"/>
                    <a:pt x="2485747" y="186431"/>
                    <a:pt x="2485747" y="18643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Volný tvar: obrazec 14"/>
            <p:cNvSpPr/>
            <p:nvPr/>
          </p:nvSpPr>
          <p:spPr>
            <a:xfrm>
              <a:off x="4542997" y="4008284"/>
              <a:ext cx="358385" cy="585751"/>
            </a:xfrm>
            <a:custGeom>
              <a:avLst/>
              <a:gdLst>
                <a:gd name="connsiteX0" fmla="*/ 287400 w 358422"/>
                <a:gd name="connsiteY0" fmla="*/ 212 h 584793"/>
                <a:gd name="connsiteX1" fmla="*/ 243012 w 358422"/>
                <a:gd name="connsiteY1" fmla="*/ 17967 h 584793"/>
                <a:gd name="connsiteX2" fmla="*/ 180868 w 358422"/>
                <a:gd name="connsiteY2" fmla="*/ 53478 h 584793"/>
                <a:gd name="connsiteX3" fmla="*/ 189746 w 358422"/>
                <a:gd name="connsiteY3" fmla="*/ 115622 h 584793"/>
                <a:gd name="connsiteX4" fmla="*/ 198624 w 358422"/>
                <a:gd name="connsiteY4" fmla="*/ 186643 h 584793"/>
                <a:gd name="connsiteX5" fmla="*/ 216379 w 358422"/>
                <a:gd name="connsiteY5" fmla="*/ 213276 h 584793"/>
                <a:gd name="connsiteX6" fmla="*/ 171991 w 358422"/>
                <a:gd name="connsiteY6" fmla="*/ 364196 h 584793"/>
                <a:gd name="connsiteX7" fmla="*/ 136480 w 358422"/>
                <a:gd name="connsiteY7" fmla="*/ 435218 h 584793"/>
                <a:gd name="connsiteX8" fmla="*/ 47703 w 358422"/>
                <a:gd name="connsiteY8" fmla="*/ 506239 h 584793"/>
                <a:gd name="connsiteX9" fmla="*/ 3315 w 358422"/>
                <a:gd name="connsiteY9" fmla="*/ 577260 h 584793"/>
                <a:gd name="connsiteX10" fmla="*/ 83214 w 358422"/>
                <a:gd name="connsiteY10" fmla="*/ 559505 h 584793"/>
                <a:gd name="connsiteX11" fmla="*/ 358422 w 358422"/>
                <a:gd name="connsiteY11" fmla="*/ 523994 h 584793"/>
                <a:gd name="connsiteX12" fmla="*/ 349544 w 358422"/>
                <a:gd name="connsiteY12" fmla="*/ 302053 h 584793"/>
                <a:gd name="connsiteX13" fmla="*/ 340666 w 358422"/>
                <a:gd name="connsiteY13" fmla="*/ 9089 h 584793"/>
                <a:gd name="connsiteX14" fmla="*/ 287400 w 358422"/>
                <a:gd name="connsiteY14" fmla="*/ 212 h 58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8422" h="584793">
                  <a:moveTo>
                    <a:pt x="287400" y="212"/>
                  </a:moveTo>
                  <a:cubicBezTo>
                    <a:pt x="271124" y="1692"/>
                    <a:pt x="256526" y="9521"/>
                    <a:pt x="243012" y="17967"/>
                  </a:cubicBezTo>
                  <a:cubicBezTo>
                    <a:pt x="172490" y="62043"/>
                    <a:pt x="262828" y="32988"/>
                    <a:pt x="180868" y="53478"/>
                  </a:cubicBezTo>
                  <a:cubicBezTo>
                    <a:pt x="183827" y="74193"/>
                    <a:pt x="186980" y="94881"/>
                    <a:pt x="189746" y="115622"/>
                  </a:cubicBezTo>
                  <a:cubicBezTo>
                    <a:pt x="192899" y="139271"/>
                    <a:pt x="192347" y="163626"/>
                    <a:pt x="198624" y="186643"/>
                  </a:cubicBezTo>
                  <a:cubicBezTo>
                    <a:pt x="201431" y="196937"/>
                    <a:pt x="210461" y="204398"/>
                    <a:pt x="216379" y="213276"/>
                  </a:cubicBezTo>
                  <a:cubicBezTo>
                    <a:pt x="201583" y="263583"/>
                    <a:pt x="189753" y="314858"/>
                    <a:pt x="171991" y="364196"/>
                  </a:cubicBezTo>
                  <a:cubicBezTo>
                    <a:pt x="163026" y="389100"/>
                    <a:pt x="159176" y="421600"/>
                    <a:pt x="136480" y="435218"/>
                  </a:cubicBezTo>
                  <a:cubicBezTo>
                    <a:pt x="94150" y="460616"/>
                    <a:pt x="80039" y="464203"/>
                    <a:pt x="47703" y="506239"/>
                  </a:cubicBezTo>
                  <a:cubicBezTo>
                    <a:pt x="30682" y="528367"/>
                    <a:pt x="-12171" y="554032"/>
                    <a:pt x="3315" y="577260"/>
                  </a:cubicBezTo>
                  <a:cubicBezTo>
                    <a:pt x="18449" y="599960"/>
                    <a:pt x="56413" y="564610"/>
                    <a:pt x="83214" y="559505"/>
                  </a:cubicBezTo>
                  <a:cubicBezTo>
                    <a:pt x="200162" y="537230"/>
                    <a:pt x="225164" y="538022"/>
                    <a:pt x="358422" y="523994"/>
                  </a:cubicBezTo>
                  <a:cubicBezTo>
                    <a:pt x="355463" y="450014"/>
                    <a:pt x="352096" y="376049"/>
                    <a:pt x="349544" y="302053"/>
                  </a:cubicBezTo>
                  <a:cubicBezTo>
                    <a:pt x="346177" y="204412"/>
                    <a:pt x="369959" y="102294"/>
                    <a:pt x="340666" y="9089"/>
                  </a:cubicBezTo>
                  <a:cubicBezTo>
                    <a:pt x="339490" y="5346"/>
                    <a:pt x="303676" y="-1268"/>
                    <a:pt x="287400" y="21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Volný tvar: obrazec 15"/>
            <p:cNvSpPr/>
            <p:nvPr/>
          </p:nvSpPr>
          <p:spPr>
            <a:xfrm>
              <a:off x="1508211" y="4162668"/>
              <a:ext cx="1798817" cy="658403"/>
            </a:xfrm>
            <a:custGeom>
              <a:avLst/>
              <a:gdLst>
                <a:gd name="connsiteX0" fmla="*/ 284861 w 1798164"/>
                <a:gd name="connsiteY0" fmla="*/ 18941 h 658133"/>
                <a:gd name="connsiteX1" fmla="*/ 364760 w 1798164"/>
                <a:gd name="connsiteY1" fmla="*/ 27818 h 658133"/>
                <a:gd name="connsiteX2" fmla="*/ 355883 w 1798164"/>
                <a:gd name="connsiteY2" fmla="*/ 143228 h 658133"/>
                <a:gd name="connsiteX3" fmla="*/ 382516 w 1798164"/>
                <a:gd name="connsiteY3" fmla="*/ 267515 h 658133"/>
                <a:gd name="connsiteX4" fmla="*/ 409149 w 1798164"/>
                <a:gd name="connsiteY4" fmla="*/ 329659 h 658133"/>
                <a:gd name="connsiteX5" fmla="*/ 444659 w 1798164"/>
                <a:gd name="connsiteY5" fmla="*/ 338537 h 658133"/>
                <a:gd name="connsiteX6" fmla="*/ 453537 w 1798164"/>
                <a:gd name="connsiteY6" fmla="*/ 382925 h 658133"/>
                <a:gd name="connsiteX7" fmla="*/ 480170 w 1798164"/>
                <a:gd name="connsiteY7" fmla="*/ 409558 h 658133"/>
                <a:gd name="connsiteX8" fmla="*/ 560069 w 1798164"/>
                <a:gd name="connsiteY8" fmla="*/ 453946 h 658133"/>
                <a:gd name="connsiteX9" fmla="*/ 595580 w 1798164"/>
                <a:gd name="connsiteY9" fmla="*/ 471702 h 658133"/>
                <a:gd name="connsiteX10" fmla="*/ 675479 w 1798164"/>
                <a:gd name="connsiteY10" fmla="*/ 489457 h 658133"/>
                <a:gd name="connsiteX11" fmla="*/ 773133 w 1798164"/>
                <a:gd name="connsiteY11" fmla="*/ 471702 h 658133"/>
                <a:gd name="connsiteX12" fmla="*/ 844155 w 1798164"/>
                <a:gd name="connsiteY12" fmla="*/ 436191 h 658133"/>
                <a:gd name="connsiteX13" fmla="*/ 941809 w 1798164"/>
                <a:gd name="connsiteY13" fmla="*/ 391803 h 658133"/>
                <a:gd name="connsiteX14" fmla="*/ 1341304 w 1798164"/>
                <a:gd name="connsiteY14" fmla="*/ 400680 h 658133"/>
                <a:gd name="connsiteX15" fmla="*/ 1430081 w 1798164"/>
                <a:gd name="connsiteY15" fmla="*/ 462824 h 658133"/>
                <a:gd name="connsiteX16" fmla="*/ 1785188 w 1798164"/>
                <a:gd name="connsiteY16" fmla="*/ 489457 h 658133"/>
                <a:gd name="connsiteX17" fmla="*/ 1749677 w 1798164"/>
                <a:gd name="connsiteY17" fmla="*/ 622622 h 658133"/>
                <a:gd name="connsiteX18" fmla="*/ 1696411 w 1798164"/>
                <a:gd name="connsiteY18" fmla="*/ 631500 h 658133"/>
                <a:gd name="connsiteX19" fmla="*/ 1323549 w 1798164"/>
                <a:gd name="connsiteY19" fmla="*/ 622622 h 658133"/>
                <a:gd name="connsiteX20" fmla="*/ 924054 w 1798164"/>
                <a:gd name="connsiteY20" fmla="*/ 640377 h 658133"/>
                <a:gd name="connsiteX21" fmla="*/ 746500 w 1798164"/>
                <a:gd name="connsiteY21" fmla="*/ 658133 h 658133"/>
                <a:gd name="connsiteX22" fmla="*/ 648846 w 1798164"/>
                <a:gd name="connsiteY22" fmla="*/ 640377 h 658133"/>
                <a:gd name="connsiteX23" fmla="*/ 471292 w 1798164"/>
                <a:gd name="connsiteY23" fmla="*/ 622622 h 658133"/>
                <a:gd name="connsiteX24" fmla="*/ 426904 w 1798164"/>
                <a:gd name="connsiteY24" fmla="*/ 604867 h 658133"/>
                <a:gd name="connsiteX25" fmla="*/ 275984 w 1798164"/>
                <a:gd name="connsiteY25" fmla="*/ 569356 h 658133"/>
                <a:gd name="connsiteX26" fmla="*/ 98430 w 1798164"/>
                <a:gd name="connsiteY26" fmla="*/ 595989 h 658133"/>
                <a:gd name="connsiteX27" fmla="*/ 71797 w 1798164"/>
                <a:gd name="connsiteY27" fmla="*/ 604867 h 658133"/>
                <a:gd name="connsiteX28" fmla="*/ 18531 w 1798164"/>
                <a:gd name="connsiteY28" fmla="*/ 595989 h 658133"/>
                <a:gd name="connsiteX29" fmla="*/ 776 w 1798164"/>
                <a:gd name="connsiteY29" fmla="*/ 560478 h 658133"/>
                <a:gd name="connsiteX30" fmla="*/ 36287 w 1798164"/>
                <a:gd name="connsiteY30" fmla="*/ 498335 h 658133"/>
                <a:gd name="connsiteX31" fmla="*/ 71797 w 1798164"/>
                <a:gd name="connsiteY31" fmla="*/ 489457 h 658133"/>
                <a:gd name="connsiteX32" fmla="*/ 107308 w 1798164"/>
                <a:gd name="connsiteY32" fmla="*/ 471702 h 658133"/>
                <a:gd name="connsiteX33" fmla="*/ 151696 w 1798164"/>
                <a:gd name="connsiteY33" fmla="*/ 462824 h 658133"/>
                <a:gd name="connsiteX34" fmla="*/ 204962 w 1798164"/>
                <a:gd name="connsiteY34" fmla="*/ 445069 h 658133"/>
                <a:gd name="connsiteX35" fmla="*/ 213840 w 1798164"/>
                <a:gd name="connsiteY35" fmla="*/ 365170 h 658133"/>
                <a:gd name="connsiteX36" fmla="*/ 258228 w 1798164"/>
                <a:gd name="connsiteY36" fmla="*/ 311904 h 658133"/>
                <a:gd name="connsiteX37" fmla="*/ 275984 w 1798164"/>
                <a:gd name="connsiteY37" fmla="*/ 240882 h 658133"/>
                <a:gd name="connsiteX38" fmla="*/ 284861 w 1798164"/>
                <a:gd name="connsiteY38" fmla="*/ 18941 h 658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798164" h="658133">
                  <a:moveTo>
                    <a:pt x="284861" y="18941"/>
                  </a:moveTo>
                  <a:cubicBezTo>
                    <a:pt x="299657" y="-16570"/>
                    <a:pt x="351465" y="4552"/>
                    <a:pt x="364760" y="27818"/>
                  </a:cubicBezTo>
                  <a:cubicBezTo>
                    <a:pt x="383903" y="61318"/>
                    <a:pt x="355883" y="104644"/>
                    <a:pt x="355883" y="143228"/>
                  </a:cubicBezTo>
                  <a:cubicBezTo>
                    <a:pt x="355883" y="236744"/>
                    <a:pt x="349842" y="218506"/>
                    <a:pt x="382516" y="267515"/>
                  </a:cubicBezTo>
                  <a:cubicBezTo>
                    <a:pt x="387225" y="281644"/>
                    <a:pt x="399021" y="321218"/>
                    <a:pt x="409149" y="329659"/>
                  </a:cubicBezTo>
                  <a:cubicBezTo>
                    <a:pt x="418522" y="337470"/>
                    <a:pt x="432822" y="335578"/>
                    <a:pt x="444659" y="338537"/>
                  </a:cubicBezTo>
                  <a:cubicBezTo>
                    <a:pt x="447618" y="353333"/>
                    <a:pt x="446789" y="369429"/>
                    <a:pt x="453537" y="382925"/>
                  </a:cubicBezTo>
                  <a:cubicBezTo>
                    <a:pt x="459152" y="394154"/>
                    <a:pt x="470260" y="401850"/>
                    <a:pt x="480170" y="409558"/>
                  </a:cubicBezTo>
                  <a:cubicBezTo>
                    <a:pt x="550958" y="464615"/>
                    <a:pt x="508922" y="432026"/>
                    <a:pt x="560069" y="453946"/>
                  </a:cubicBezTo>
                  <a:cubicBezTo>
                    <a:pt x="572233" y="459159"/>
                    <a:pt x="583188" y="467055"/>
                    <a:pt x="595580" y="471702"/>
                  </a:cubicBezTo>
                  <a:cubicBezTo>
                    <a:pt x="609903" y="477073"/>
                    <a:pt x="663433" y="487048"/>
                    <a:pt x="675479" y="489457"/>
                  </a:cubicBezTo>
                  <a:cubicBezTo>
                    <a:pt x="708030" y="483539"/>
                    <a:pt x="741584" y="481665"/>
                    <a:pt x="773133" y="471702"/>
                  </a:cubicBezTo>
                  <a:cubicBezTo>
                    <a:pt x="798373" y="463732"/>
                    <a:pt x="819045" y="444561"/>
                    <a:pt x="844155" y="436191"/>
                  </a:cubicBezTo>
                  <a:cubicBezTo>
                    <a:pt x="895898" y="418943"/>
                    <a:pt x="862418" y="431498"/>
                    <a:pt x="941809" y="391803"/>
                  </a:cubicBezTo>
                  <a:lnTo>
                    <a:pt x="1341304" y="400680"/>
                  </a:lnTo>
                  <a:cubicBezTo>
                    <a:pt x="1397110" y="403005"/>
                    <a:pt x="1351240" y="447727"/>
                    <a:pt x="1430081" y="462824"/>
                  </a:cubicBezTo>
                  <a:cubicBezTo>
                    <a:pt x="1546664" y="485148"/>
                    <a:pt x="1666819" y="480579"/>
                    <a:pt x="1785188" y="489457"/>
                  </a:cubicBezTo>
                  <a:cubicBezTo>
                    <a:pt x="1802829" y="542385"/>
                    <a:pt x="1811642" y="549390"/>
                    <a:pt x="1749677" y="622622"/>
                  </a:cubicBezTo>
                  <a:cubicBezTo>
                    <a:pt x="1738050" y="636363"/>
                    <a:pt x="1714166" y="628541"/>
                    <a:pt x="1696411" y="631500"/>
                  </a:cubicBezTo>
                  <a:cubicBezTo>
                    <a:pt x="1572124" y="628541"/>
                    <a:pt x="1447863" y="621193"/>
                    <a:pt x="1323549" y="622622"/>
                  </a:cubicBezTo>
                  <a:cubicBezTo>
                    <a:pt x="1190261" y="624154"/>
                    <a:pt x="1057172" y="633492"/>
                    <a:pt x="924054" y="640377"/>
                  </a:cubicBezTo>
                  <a:cubicBezTo>
                    <a:pt x="825463" y="645477"/>
                    <a:pt x="826403" y="646718"/>
                    <a:pt x="746500" y="658133"/>
                  </a:cubicBezTo>
                  <a:cubicBezTo>
                    <a:pt x="713949" y="652214"/>
                    <a:pt x="681659" y="644611"/>
                    <a:pt x="648846" y="640377"/>
                  </a:cubicBezTo>
                  <a:cubicBezTo>
                    <a:pt x="589855" y="632765"/>
                    <a:pt x="530025" y="632019"/>
                    <a:pt x="471292" y="622622"/>
                  </a:cubicBezTo>
                  <a:cubicBezTo>
                    <a:pt x="455556" y="620104"/>
                    <a:pt x="442278" y="609060"/>
                    <a:pt x="426904" y="604867"/>
                  </a:cubicBezTo>
                  <a:cubicBezTo>
                    <a:pt x="377045" y="591269"/>
                    <a:pt x="275984" y="569356"/>
                    <a:pt x="275984" y="569356"/>
                  </a:cubicBezTo>
                  <a:cubicBezTo>
                    <a:pt x="216799" y="578234"/>
                    <a:pt x="157392" y="585735"/>
                    <a:pt x="98430" y="595989"/>
                  </a:cubicBezTo>
                  <a:cubicBezTo>
                    <a:pt x="89210" y="597592"/>
                    <a:pt x="81155" y="604867"/>
                    <a:pt x="71797" y="604867"/>
                  </a:cubicBezTo>
                  <a:cubicBezTo>
                    <a:pt x="53797" y="604867"/>
                    <a:pt x="36286" y="598948"/>
                    <a:pt x="18531" y="595989"/>
                  </a:cubicBezTo>
                  <a:cubicBezTo>
                    <a:pt x="12613" y="584152"/>
                    <a:pt x="2237" y="573631"/>
                    <a:pt x="776" y="560478"/>
                  </a:cubicBezTo>
                  <a:cubicBezTo>
                    <a:pt x="-3143" y="525203"/>
                    <a:pt x="7628" y="510618"/>
                    <a:pt x="36287" y="498335"/>
                  </a:cubicBezTo>
                  <a:cubicBezTo>
                    <a:pt x="47501" y="493529"/>
                    <a:pt x="60373" y="493741"/>
                    <a:pt x="71797" y="489457"/>
                  </a:cubicBezTo>
                  <a:cubicBezTo>
                    <a:pt x="84188" y="484810"/>
                    <a:pt x="94753" y="475887"/>
                    <a:pt x="107308" y="471702"/>
                  </a:cubicBezTo>
                  <a:cubicBezTo>
                    <a:pt x="121623" y="466930"/>
                    <a:pt x="137139" y="466794"/>
                    <a:pt x="151696" y="462824"/>
                  </a:cubicBezTo>
                  <a:cubicBezTo>
                    <a:pt x="169752" y="457900"/>
                    <a:pt x="187207" y="450987"/>
                    <a:pt x="204962" y="445069"/>
                  </a:cubicBezTo>
                  <a:cubicBezTo>
                    <a:pt x="207921" y="418436"/>
                    <a:pt x="203888" y="390050"/>
                    <a:pt x="213840" y="365170"/>
                  </a:cubicBezTo>
                  <a:cubicBezTo>
                    <a:pt x="222424" y="343711"/>
                    <a:pt x="245408" y="331135"/>
                    <a:pt x="258228" y="311904"/>
                  </a:cubicBezTo>
                  <a:cubicBezTo>
                    <a:pt x="265146" y="301528"/>
                    <a:pt x="276126" y="245151"/>
                    <a:pt x="275984" y="240882"/>
                  </a:cubicBezTo>
                  <a:cubicBezTo>
                    <a:pt x="273511" y="166706"/>
                    <a:pt x="270065" y="54452"/>
                    <a:pt x="284861" y="1894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78943" name="Skupina 18"/>
            <p:cNvGrpSpPr>
              <a:grpSpLocks/>
            </p:cNvGrpSpPr>
            <p:nvPr/>
          </p:nvGrpSpPr>
          <p:grpSpPr bwMode="auto">
            <a:xfrm>
              <a:off x="4115725" y="3878382"/>
              <a:ext cx="639193" cy="656948"/>
              <a:chOff x="9341269" y="2931260"/>
              <a:chExt cx="639193" cy="656948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9341236" y="2931752"/>
                <a:ext cx="638660" cy="656133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9458401" y="3061163"/>
                <a:ext cx="404332" cy="39731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8944" name="Skupina 19"/>
            <p:cNvGrpSpPr>
              <a:grpSpLocks/>
            </p:cNvGrpSpPr>
            <p:nvPr/>
          </p:nvGrpSpPr>
          <p:grpSpPr bwMode="auto">
            <a:xfrm>
              <a:off x="1839233" y="3988889"/>
              <a:ext cx="639193" cy="656948"/>
              <a:chOff x="9341269" y="2931260"/>
              <a:chExt cx="639193" cy="656948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9341064" y="2930222"/>
                <a:ext cx="638660" cy="658402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9458227" y="3059633"/>
                <a:ext cx="404332" cy="399582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8945" name="Skupina 22"/>
            <p:cNvGrpSpPr>
              <a:grpSpLocks/>
            </p:cNvGrpSpPr>
            <p:nvPr/>
          </p:nvGrpSpPr>
          <p:grpSpPr bwMode="auto">
            <a:xfrm>
              <a:off x="1129867" y="3992880"/>
              <a:ext cx="639193" cy="656948"/>
              <a:chOff x="9341269" y="2931260"/>
              <a:chExt cx="639193" cy="656948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9340551" y="2930771"/>
                <a:ext cx="640959" cy="658402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9457716" y="3060182"/>
                <a:ext cx="406628" cy="399582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26" name="Obdélník 25"/>
            <p:cNvSpPr/>
            <p:nvPr/>
          </p:nvSpPr>
          <p:spPr>
            <a:xfrm>
              <a:off x="1956191" y="2627909"/>
              <a:ext cx="521497" cy="1248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2592556" y="4314781"/>
              <a:ext cx="1059074" cy="3882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 rot="21425559">
              <a:off x="1129149" y="4600846"/>
              <a:ext cx="4077781" cy="45407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Tětiva 28"/>
            <p:cNvSpPr/>
            <p:nvPr/>
          </p:nvSpPr>
          <p:spPr>
            <a:xfrm rot="1204772">
              <a:off x="736304" y="2727805"/>
              <a:ext cx="1111913" cy="1203288"/>
            </a:xfrm>
            <a:prstGeom prst="chord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8851" name="Skupina 30"/>
          <p:cNvGrpSpPr>
            <a:grpSpLocks/>
          </p:cNvGrpSpPr>
          <p:nvPr/>
        </p:nvGrpSpPr>
        <p:grpSpPr bwMode="auto">
          <a:xfrm>
            <a:off x="4519613" y="2868613"/>
            <a:ext cx="3781425" cy="1900237"/>
            <a:chOff x="621437" y="2378170"/>
            <a:chExt cx="5474563" cy="2717613"/>
          </a:xfrm>
        </p:grpSpPr>
        <p:pic>
          <p:nvPicPr>
            <p:cNvPr id="78904" name="Obrázek 3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39192" y="2396971"/>
              <a:ext cx="4901823" cy="24324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3" name="Obdélník 32"/>
            <p:cNvSpPr/>
            <p:nvPr/>
          </p:nvSpPr>
          <p:spPr>
            <a:xfrm>
              <a:off x="639823" y="2378170"/>
              <a:ext cx="3275084" cy="3746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39823" y="2752778"/>
              <a:ext cx="186162" cy="111701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Volný tvar: obrazec 34"/>
            <p:cNvSpPr/>
            <p:nvPr/>
          </p:nvSpPr>
          <p:spPr>
            <a:xfrm>
              <a:off x="731756" y="2437199"/>
              <a:ext cx="728562" cy="612996"/>
            </a:xfrm>
            <a:custGeom>
              <a:avLst/>
              <a:gdLst>
                <a:gd name="connsiteX0" fmla="*/ 115409 w 728337"/>
                <a:gd name="connsiteY0" fmla="*/ 613152 h 613152"/>
                <a:gd name="connsiteX1" fmla="*/ 204186 w 728337"/>
                <a:gd name="connsiteY1" fmla="*/ 533253 h 613152"/>
                <a:gd name="connsiteX2" fmla="*/ 248574 w 728337"/>
                <a:gd name="connsiteY2" fmla="*/ 506620 h 613152"/>
                <a:gd name="connsiteX3" fmla="*/ 301840 w 728337"/>
                <a:gd name="connsiteY3" fmla="*/ 453354 h 613152"/>
                <a:gd name="connsiteX4" fmla="*/ 417250 w 728337"/>
                <a:gd name="connsiteY4" fmla="*/ 355700 h 613152"/>
                <a:gd name="connsiteX5" fmla="*/ 452761 w 728337"/>
                <a:gd name="connsiteY5" fmla="*/ 311311 h 613152"/>
                <a:gd name="connsiteX6" fmla="*/ 577048 w 728337"/>
                <a:gd name="connsiteY6" fmla="*/ 231412 h 613152"/>
                <a:gd name="connsiteX7" fmla="*/ 639192 w 728337"/>
                <a:gd name="connsiteY7" fmla="*/ 178146 h 613152"/>
                <a:gd name="connsiteX8" fmla="*/ 701336 w 728337"/>
                <a:gd name="connsiteY8" fmla="*/ 133758 h 613152"/>
                <a:gd name="connsiteX9" fmla="*/ 727969 w 728337"/>
                <a:gd name="connsiteY9" fmla="*/ 53859 h 613152"/>
                <a:gd name="connsiteX10" fmla="*/ 550415 w 728337"/>
                <a:gd name="connsiteY10" fmla="*/ 593 h 613152"/>
                <a:gd name="connsiteX11" fmla="*/ 133165 w 728337"/>
                <a:gd name="connsiteY11" fmla="*/ 44981 h 613152"/>
                <a:gd name="connsiteX12" fmla="*/ 106532 w 728337"/>
                <a:gd name="connsiteY12" fmla="*/ 53859 h 613152"/>
                <a:gd name="connsiteX13" fmla="*/ 44388 w 728337"/>
                <a:gd name="connsiteY13" fmla="*/ 107125 h 613152"/>
                <a:gd name="connsiteX14" fmla="*/ 26633 w 728337"/>
                <a:gd name="connsiteY14" fmla="*/ 142636 h 613152"/>
                <a:gd name="connsiteX15" fmla="*/ 17755 w 728337"/>
                <a:gd name="connsiteY15" fmla="*/ 195902 h 613152"/>
                <a:gd name="connsiteX16" fmla="*/ 0 w 728337"/>
                <a:gd name="connsiteY16" fmla="*/ 258045 h 613152"/>
                <a:gd name="connsiteX17" fmla="*/ 35510 w 728337"/>
                <a:gd name="connsiteY17" fmla="*/ 453354 h 613152"/>
                <a:gd name="connsiteX18" fmla="*/ 71021 w 728337"/>
                <a:gd name="connsiteY18" fmla="*/ 559886 h 613152"/>
                <a:gd name="connsiteX19" fmla="*/ 177553 w 728337"/>
                <a:gd name="connsiteY19" fmla="*/ 613152 h 613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28337" h="613152">
                  <a:moveTo>
                    <a:pt x="115409" y="613152"/>
                  </a:moveTo>
                  <a:cubicBezTo>
                    <a:pt x="150839" y="577723"/>
                    <a:pt x="163704" y="561591"/>
                    <a:pt x="204186" y="533253"/>
                  </a:cubicBezTo>
                  <a:cubicBezTo>
                    <a:pt x="218322" y="523358"/>
                    <a:pt x="235219" y="517547"/>
                    <a:pt x="248574" y="506620"/>
                  </a:cubicBezTo>
                  <a:cubicBezTo>
                    <a:pt x="268008" y="490719"/>
                    <a:pt x="283127" y="470097"/>
                    <a:pt x="301840" y="453354"/>
                  </a:cubicBezTo>
                  <a:cubicBezTo>
                    <a:pt x="339396" y="419752"/>
                    <a:pt x="380553" y="390238"/>
                    <a:pt x="417250" y="355700"/>
                  </a:cubicBezTo>
                  <a:cubicBezTo>
                    <a:pt x="431048" y="342713"/>
                    <a:pt x="438793" y="324115"/>
                    <a:pt x="452761" y="311311"/>
                  </a:cubicBezTo>
                  <a:cubicBezTo>
                    <a:pt x="576984" y="197439"/>
                    <a:pt x="472278" y="303945"/>
                    <a:pt x="577048" y="231412"/>
                  </a:cubicBezTo>
                  <a:cubicBezTo>
                    <a:pt x="599480" y="215882"/>
                    <a:pt x="617739" y="195002"/>
                    <a:pt x="639192" y="178146"/>
                  </a:cubicBezTo>
                  <a:cubicBezTo>
                    <a:pt x="659209" y="162419"/>
                    <a:pt x="680621" y="148554"/>
                    <a:pt x="701336" y="133758"/>
                  </a:cubicBezTo>
                  <a:cubicBezTo>
                    <a:pt x="701724" y="132789"/>
                    <a:pt x="731993" y="62912"/>
                    <a:pt x="727969" y="53859"/>
                  </a:cubicBezTo>
                  <a:cubicBezTo>
                    <a:pt x="695547" y="-19091"/>
                    <a:pt x="612138" y="4708"/>
                    <a:pt x="550415" y="593"/>
                  </a:cubicBezTo>
                  <a:lnTo>
                    <a:pt x="133165" y="44981"/>
                  </a:lnTo>
                  <a:cubicBezTo>
                    <a:pt x="123874" y="46096"/>
                    <a:pt x="114657" y="49216"/>
                    <a:pt x="106532" y="53859"/>
                  </a:cubicBezTo>
                  <a:cubicBezTo>
                    <a:pt x="79957" y="69045"/>
                    <a:pt x="65378" y="86135"/>
                    <a:pt x="44388" y="107125"/>
                  </a:cubicBezTo>
                  <a:cubicBezTo>
                    <a:pt x="38470" y="118962"/>
                    <a:pt x="30436" y="129960"/>
                    <a:pt x="26633" y="142636"/>
                  </a:cubicBezTo>
                  <a:cubicBezTo>
                    <a:pt x="21461" y="159877"/>
                    <a:pt x="21803" y="178363"/>
                    <a:pt x="17755" y="195902"/>
                  </a:cubicBezTo>
                  <a:cubicBezTo>
                    <a:pt x="12911" y="216894"/>
                    <a:pt x="5918" y="237331"/>
                    <a:pt x="0" y="258045"/>
                  </a:cubicBezTo>
                  <a:cubicBezTo>
                    <a:pt x="11837" y="323148"/>
                    <a:pt x="20354" y="388943"/>
                    <a:pt x="35510" y="453354"/>
                  </a:cubicBezTo>
                  <a:cubicBezTo>
                    <a:pt x="44083" y="489791"/>
                    <a:pt x="35168" y="549130"/>
                    <a:pt x="71021" y="559886"/>
                  </a:cubicBezTo>
                  <a:cubicBezTo>
                    <a:pt x="170018" y="589585"/>
                    <a:pt x="142661" y="560812"/>
                    <a:pt x="177553" y="613152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Volný tvar: obrazec 35"/>
            <p:cNvSpPr/>
            <p:nvPr/>
          </p:nvSpPr>
          <p:spPr>
            <a:xfrm>
              <a:off x="621437" y="3906118"/>
              <a:ext cx="4899987" cy="1189665"/>
            </a:xfrm>
            <a:custGeom>
              <a:avLst/>
              <a:gdLst>
                <a:gd name="connsiteX0" fmla="*/ 79899 w 4900474"/>
                <a:gd name="connsiteY0" fmla="*/ 0 h 1189608"/>
                <a:gd name="connsiteX1" fmla="*/ 124287 w 4900474"/>
                <a:gd name="connsiteY1" fmla="*/ 363984 h 1189608"/>
                <a:gd name="connsiteX2" fmla="*/ 204186 w 4900474"/>
                <a:gd name="connsiteY2" fmla="*/ 346229 h 1189608"/>
                <a:gd name="connsiteX3" fmla="*/ 328474 w 4900474"/>
                <a:gd name="connsiteY3" fmla="*/ 310718 h 1189608"/>
                <a:gd name="connsiteX4" fmla="*/ 355107 w 4900474"/>
                <a:gd name="connsiteY4" fmla="*/ 301841 h 1189608"/>
                <a:gd name="connsiteX5" fmla="*/ 497149 w 4900474"/>
                <a:gd name="connsiteY5" fmla="*/ 328474 h 1189608"/>
                <a:gd name="connsiteX6" fmla="*/ 514905 w 4900474"/>
                <a:gd name="connsiteY6" fmla="*/ 497149 h 1189608"/>
                <a:gd name="connsiteX7" fmla="*/ 532660 w 4900474"/>
                <a:gd name="connsiteY7" fmla="*/ 585926 h 1189608"/>
                <a:gd name="connsiteX8" fmla="*/ 541538 w 4900474"/>
                <a:gd name="connsiteY8" fmla="*/ 612559 h 1189608"/>
                <a:gd name="connsiteX9" fmla="*/ 594804 w 4900474"/>
                <a:gd name="connsiteY9" fmla="*/ 683580 h 1189608"/>
                <a:gd name="connsiteX10" fmla="*/ 612559 w 4900474"/>
                <a:gd name="connsiteY10" fmla="*/ 710213 h 1189608"/>
                <a:gd name="connsiteX11" fmla="*/ 639192 w 4900474"/>
                <a:gd name="connsiteY11" fmla="*/ 736846 h 1189608"/>
                <a:gd name="connsiteX12" fmla="*/ 674703 w 4900474"/>
                <a:gd name="connsiteY12" fmla="*/ 781235 h 1189608"/>
                <a:gd name="connsiteX13" fmla="*/ 701336 w 4900474"/>
                <a:gd name="connsiteY13" fmla="*/ 790112 h 1189608"/>
                <a:gd name="connsiteX14" fmla="*/ 790113 w 4900474"/>
                <a:gd name="connsiteY14" fmla="*/ 798990 h 1189608"/>
                <a:gd name="connsiteX15" fmla="*/ 843379 w 4900474"/>
                <a:gd name="connsiteY15" fmla="*/ 807868 h 1189608"/>
                <a:gd name="connsiteX16" fmla="*/ 1047565 w 4900474"/>
                <a:gd name="connsiteY16" fmla="*/ 825623 h 1189608"/>
                <a:gd name="connsiteX17" fmla="*/ 1296140 w 4900474"/>
                <a:gd name="connsiteY17" fmla="*/ 852256 h 1189608"/>
                <a:gd name="connsiteX18" fmla="*/ 1358283 w 4900474"/>
                <a:gd name="connsiteY18" fmla="*/ 816745 h 1189608"/>
                <a:gd name="connsiteX19" fmla="*/ 1411549 w 4900474"/>
                <a:gd name="connsiteY19" fmla="*/ 807868 h 1189608"/>
                <a:gd name="connsiteX20" fmla="*/ 1429305 w 4900474"/>
                <a:gd name="connsiteY20" fmla="*/ 781235 h 1189608"/>
                <a:gd name="connsiteX21" fmla="*/ 1562470 w 4900474"/>
                <a:gd name="connsiteY21" fmla="*/ 772357 h 1189608"/>
                <a:gd name="connsiteX22" fmla="*/ 1997476 w 4900474"/>
                <a:gd name="connsiteY22" fmla="*/ 798990 h 1189608"/>
                <a:gd name="connsiteX23" fmla="*/ 2201662 w 4900474"/>
                <a:gd name="connsiteY23" fmla="*/ 763479 h 1189608"/>
                <a:gd name="connsiteX24" fmla="*/ 2787588 w 4900474"/>
                <a:gd name="connsiteY24" fmla="*/ 736846 h 1189608"/>
                <a:gd name="connsiteX25" fmla="*/ 2920753 w 4900474"/>
                <a:gd name="connsiteY25" fmla="*/ 719091 h 1189608"/>
                <a:gd name="connsiteX26" fmla="*/ 3266982 w 4900474"/>
                <a:gd name="connsiteY26" fmla="*/ 692458 h 1189608"/>
                <a:gd name="connsiteX27" fmla="*/ 3515557 w 4900474"/>
                <a:gd name="connsiteY27" fmla="*/ 648070 h 1189608"/>
                <a:gd name="connsiteX28" fmla="*/ 4021584 w 4900474"/>
                <a:gd name="connsiteY28" fmla="*/ 683580 h 1189608"/>
                <a:gd name="connsiteX29" fmla="*/ 4554245 w 4900474"/>
                <a:gd name="connsiteY29" fmla="*/ 736846 h 1189608"/>
                <a:gd name="connsiteX30" fmla="*/ 4873841 w 4900474"/>
                <a:gd name="connsiteY30" fmla="*/ 781235 h 1189608"/>
                <a:gd name="connsiteX31" fmla="*/ 4900474 w 4900474"/>
                <a:gd name="connsiteY31" fmla="*/ 807868 h 1189608"/>
                <a:gd name="connsiteX32" fmla="*/ 4882718 w 4900474"/>
                <a:gd name="connsiteY32" fmla="*/ 870011 h 1189608"/>
                <a:gd name="connsiteX33" fmla="*/ 4873841 w 4900474"/>
                <a:gd name="connsiteY33" fmla="*/ 896644 h 1189608"/>
                <a:gd name="connsiteX34" fmla="*/ 4847208 w 4900474"/>
                <a:gd name="connsiteY34" fmla="*/ 949910 h 1189608"/>
                <a:gd name="connsiteX35" fmla="*/ 4776186 w 4900474"/>
                <a:gd name="connsiteY35" fmla="*/ 1012054 h 1189608"/>
                <a:gd name="connsiteX36" fmla="*/ 4749553 w 4900474"/>
                <a:gd name="connsiteY36" fmla="*/ 1020932 h 1189608"/>
                <a:gd name="connsiteX37" fmla="*/ 4616388 w 4900474"/>
                <a:gd name="connsiteY37" fmla="*/ 1038687 h 1189608"/>
                <a:gd name="connsiteX38" fmla="*/ 4429957 w 4900474"/>
                <a:gd name="connsiteY38" fmla="*/ 1074198 h 1189608"/>
                <a:gd name="connsiteX39" fmla="*/ 3861786 w 4900474"/>
                <a:gd name="connsiteY39" fmla="*/ 1118586 h 1189608"/>
                <a:gd name="connsiteX40" fmla="*/ 3648722 w 4900474"/>
                <a:gd name="connsiteY40" fmla="*/ 1127464 h 1189608"/>
                <a:gd name="connsiteX41" fmla="*/ 1216241 w 4900474"/>
                <a:gd name="connsiteY41" fmla="*/ 1189608 h 1189608"/>
                <a:gd name="connsiteX42" fmla="*/ 514905 w 4900474"/>
                <a:gd name="connsiteY42" fmla="*/ 1171852 h 1189608"/>
                <a:gd name="connsiteX43" fmla="*/ 426128 w 4900474"/>
                <a:gd name="connsiteY43" fmla="*/ 1162975 h 1189608"/>
                <a:gd name="connsiteX44" fmla="*/ 159798 w 4900474"/>
                <a:gd name="connsiteY44" fmla="*/ 1118586 h 1189608"/>
                <a:gd name="connsiteX45" fmla="*/ 79899 w 4900474"/>
                <a:gd name="connsiteY45" fmla="*/ 1065320 h 1189608"/>
                <a:gd name="connsiteX46" fmla="*/ 35511 w 4900474"/>
                <a:gd name="connsiteY46" fmla="*/ 1047565 h 1189608"/>
                <a:gd name="connsiteX47" fmla="*/ 26633 w 4900474"/>
                <a:gd name="connsiteY47" fmla="*/ 949910 h 1189608"/>
                <a:gd name="connsiteX48" fmla="*/ 8878 w 4900474"/>
                <a:gd name="connsiteY48" fmla="*/ 914400 h 1189608"/>
                <a:gd name="connsiteX49" fmla="*/ 0 w 4900474"/>
                <a:gd name="connsiteY49" fmla="*/ 878889 h 1189608"/>
                <a:gd name="connsiteX50" fmla="*/ 79899 w 4900474"/>
                <a:gd name="connsiteY50" fmla="*/ 577048 h 1189608"/>
                <a:gd name="connsiteX51" fmla="*/ 150920 w 4900474"/>
                <a:gd name="connsiteY51" fmla="*/ 523782 h 1189608"/>
                <a:gd name="connsiteX52" fmla="*/ 221942 w 4900474"/>
                <a:gd name="connsiteY52" fmla="*/ 479394 h 1189608"/>
                <a:gd name="connsiteX53" fmla="*/ 275208 w 4900474"/>
                <a:gd name="connsiteY53" fmla="*/ 381740 h 1189608"/>
                <a:gd name="connsiteX54" fmla="*/ 301841 w 4900474"/>
                <a:gd name="connsiteY54" fmla="*/ 319596 h 1189608"/>
                <a:gd name="connsiteX55" fmla="*/ 372862 w 4900474"/>
                <a:gd name="connsiteY55" fmla="*/ 301841 h 1189608"/>
                <a:gd name="connsiteX56" fmla="*/ 488272 w 4900474"/>
                <a:gd name="connsiteY56" fmla="*/ 221942 h 1189608"/>
                <a:gd name="connsiteX57" fmla="*/ 452761 w 4900474"/>
                <a:gd name="connsiteY57" fmla="*/ 230819 h 1189608"/>
                <a:gd name="connsiteX58" fmla="*/ 390617 w 4900474"/>
                <a:gd name="connsiteY58" fmla="*/ 266330 h 1189608"/>
                <a:gd name="connsiteX59" fmla="*/ 292963 w 4900474"/>
                <a:gd name="connsiteY59" fmla="*/ 328474 h 1189608"/>
                <a:gd name="connsiteX60" fmla="*/ 319596 w 4900474"/>
                <a:gd name="connsiteY60" fmla="*/ 284085 h 1189608"/>
                <a:gd name="connsiteX61" fmla="*/ 372862 w 4900474"/>
                <a:gd name="connsiteY61" fmla="*/ 248575 h 1189608"/>
                <a:gd name="connsiteX62" fmla="*/ 292963 w 4900474"/>
                <a:gd name="connsiteY62" fmla="*/ 337351 h 1189608"/>
                <a:gd name="connsiteX63" fmla="*/ 266330 w 4900474"/>
                <a:gd name="connsiteY63" fmla="*/ 346229 h 1189608"/>
                <a:gd name="connsiteX64" fmla="*/ 399495 w 4900474"/>
                <a:gd name="connsiteY64" fmla="*/ 204186 h 1189608"/>
                <a:gd name="connsiteX65" fmla="*/ 399495 w 4900474"/>
                <a:gd name="connsiteY65" fmla="*/ 213064 h 1189608"/>
                <a:gd name="connsiteX66" fmla="*/ 372862 w 4900474"/>
                <a:gd name="connsiteY66" fmla="*/ 248575 h 1189608"/>
                <a:gd name="connsiteX67" fmla="*/ 355107 w 4900474"/>
                <a:gd name="connsiteY67" fmla="*/ 284085 h 1189608"/>
                <a:gd name="connsiteX68" fmla="*/ 328474 w 4900474"/>
                <a:gd name="connsiteY68" fmla="*/ 301841 h 118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900474" h="1189608">
                  <a:moveTo>
                    <a:pt x="79899" y="0"/>
                  </a:moveTo>
                  <a:cubicBezTo>
                    <a:pt x="83908" y="72153"/>
                    <a:pt x="90905" y="310058"/>
                    <a:pt x="124287" y="363984"/>
                  </a:cubicBezTo>
                  <a:cubicBezTo>
                    <a:pt x="138647" y="387182"/>
                    <a:pt x="177629" y="352478"/>
                    <a:pt x="204186" y="346229"/>
                  </a:cubicBezTo>
                  <a:cubicBezTo>
                    <a:pt x="280003" y="328390"/>
                    <a:pt x="262306" y="332774"/>
                    <a:pt x="328474" y="310718"/>
                  </a:cubicBezTo>
                  <a:lnTo>
                    <a:pt x="355107" y="301841"/>
                  </a:lnTo>
                  <a:cubicBezTo>
                    <a:pt x="402454" y="310719"/>
                    <a:pt x="466644" y="291191"/>
                    <a:pt x="497149" y="328474"/>
                  </a:cubicBezTo>
                  <a:cubicBezTo>
                    <a:pt x="532950" y="372230"/>
                    <a:pt x="507180" y="441144"/>
                    <a:pt x="514905" y="497149"/>
                  </a:cubicBezTo>
                  <a:cubicBezTo>
                    <a:pt x="519029" y="527044"/>
                    <a:pt x="525874" y="556520"/>
                    <a:pt x="532660" y="585926"/>
                  </a:cubicBezTo>
                  <a:cubicBezTo>
                    <a:pt x="534764" y="595044"/>
                    <a:pt x="536514" y="604664"/>
                    <a:pt x="541538" y="612559"/>
                  </a:cubicBezTo>
                  <a:cubicBezTo>
                    <a:pt x="557425" y="637525"/>
                    <a:pt x="578389" y="658958"/>
                    <a:pt x="594804" y="683580"/>
                  </a:cubicBezTo>
                  <a:cubicBezTo>
                    <a:pt x="600722" y="692458"/>
                    <a:pt x="605729" y="702016"/>
                    <a:pt x="612559" y="710213"/>
                  </a:cubicBezTo>
                  <a:cubicBezTo>
                    <a:pt x="620596" y="719858"/>
                    <a:pt x="630925" y="727397"/>
                    <a:pt x="639192" y="736846"/>
                  </a:cubicBezTo>
                  <a:cubicBezTo>
                    <a:pt x="651670" y="751106"/>
                    <a:pt x="660316" y="768904"/>
                    <a:pt x="674703" y="781235"/>
                  </a:cubicBezTo>
                  <a:cubicBezTo>
                    <a:pt x="681808" y="787325"/>
                    <a:pt x="692087" y="788689"/>
                    <a:pt x="701336" y="790112"/>
                  </a:cubicBezTo>
                  <a:cubicBezTo>
                    <a:pt x="730730" y="794634"/>
                    <a:pt x="760603" y="795301"/>
                    <a:pt x="790113" y="798990"/>
                  </a:cubicBezTo>
                  <a:cubicBezTo>
                    <a:pt x="807974" y="801223"/>
                    <a:pt x="825474" y="806016"/>
                    <a:pt x="843379" y="807868"/>
                  </a:cubicBezTo>
                  <a:cubicBezTo>
                    <a:pt x="911335" y="814898"/>
                    <a:pt x="979503" y="819705"/>
                    <a:pt x="1047565" y="825623"/>
                  </a:cubicBezTo>
                  <a:cubicBezTo>
                    <a:pt x="1204771" y="886086"/>
                    <a:pt x="1122119" y="875458"/>
                    <a:pt x="1296140" y="852256"/>
                  </a:cubicBezTo>
                  <a:cubicBezTo>
                    <a:pt x="1316854" y="840419"/>
                    <a:pt x="1336015" y="825309"/>
                    <a:pt x="1358283" y="816745"/>
                  </a:cubicBezTo>
                  <a:cubicBezTo>
                    <a:pt x="1375083" y="810283"/>
                    <a:pt x="1395449" y="815918"/>
                    <a:pt x="1411549" y="807868"/>
                  </a:cubicBezTo>
                  <a:cubicBezTo>
                    <a:pt x="1421092" y="803096"/>
                    <a:pt x="1418919" y="783679"/>
                    <a:pt x="1429305" y="781235"/>
                  </a:cubicBezTo>
                  <a:cubicBezTo>
                    <a:pt x="1472609" y="771046"/>
                    <a:pt x="1518082" y="775316"/>
                    <a:pt x="1562470" y="772357"/>
                  </a:cubicBezTo>
                  <a:cubicBezTo>
                    <a:pt x="1707472" y="781235"/>
                    <a:pt x="1852216" y="801008"/>
                    <a:pt x="1997476" y="798990"/>
                  </a:cubicBezTo>
                  <a:cubicBezTo>
                    <a:pt x="2066553" y="798031"/>
                    <a:pt x="2132817" y="769216"/>
                    <a:pt x="2201662" y="763479"/>
                  </a:cubicBezTo>
                  <a:cubicBezTo>
                    <a:pt x="2538619" y="735400"/>
                    <a:pt x="2343479" y="747420"/>
                    <a:pt x="2787588" y="736846"/>
                  </a:cubicBezTo>
                  <a:cubicBezTo>
                    <a:pt x="2831976" y="730928"/>
                    <a:pt x="2876163" y="723220"/>
                    <a:pt x="2920753" y="719091"/>
                  </a:cubicBezTo>
                  <a:cubicBezTo>
                    <a:pt x="3036011" y="708419"/>
                    <a:pt x="3152048" y="706181"/>
                    <a:pt x="3266982" y="692458"/>
                  </a:cubicBezTo>
                  <a:cubicBezTo>
                    <a:pt x="3350557" y="682479"/>
                    <a:pt x="3515557" y="648070"/>
                    <a:pt x="3515557" y="648070"/>
                  </a:cubicBezTo>
                  <a:cubicBezTo>
                    <a:pt x="3684233" y="659907"/>
                    <a:pt x="3853549" y="664719"/>
                    <a:pt x="4021584" y="683580"/>
                  </a:cubicBezTo>
                  <a:cubicBezTo>
                    <a:pt x="4589875" y="747367"/>
                    <a:pt x="4194586" y="755776"/>
                    <a:pt x="4554245" y="736846"/>
                  </a:cubicBezTo>
                  <a:cubicBezTo>
                    <a:pt x="4678075" y="705890"/>
                    <a:pt x="4618423" y="715556"/>
                    <a:pt x="4873841" y="781235"/>
                  </a:cubicBezTo>
                  <a:cubicBezTo>
                    <a:pt x="4886000" y="784362"/>
                    <a:pt x="4891596" y="798990"/>
                    <a:pt x="4900474" y="807868"/>
                  </a:cubicBezTo>
                  <a:cubicBezTo>
                    <a:pt x="4894555" y="828582"/>
                    <a:pt x="4888908" y="849376"/>
                    <a:pt x="4882718" y="870011"/>
                  </a:cubicBezTo>
                  <a:cubicBezTo>
                    <a:pt x="4880029" y="878974"/>
                    <a:pt x="4877642" y="888093"/>
                    <a:pt x="4873841" y="896644"/>
                  </a:cubicBezTo>
                  <a:cubicBezTo>
                    <a:pt x="4865779" y="914784"/>
                    <a:pt x="4860031" y="934756"/>
                    <a:pt x="4847208" y="949910"/>
                  </a:cubicBezTo>
                  <a:cubicBezTo>
                    <a:pt x="4826888" y="973924"/>
                    <a:pt x="4801627" y="993552"/>
                    <a:pt x="4776186" y="1012054"/>
                  </a:cubicBezTo>
                  <a:cubicBezTo>
                    <a:pt x="4768618" y="1017558"/>
                    <a:pt x="4758784" y="1019394"/>
                    <a:pt x="4749553" y="1020932"/>
                  </a:cubicBezTo>
                  <a:cubicBezTo>
                    <a:pt x="4705381" y="1028294"/>
                    <a:pt x="4660560" y="1031325"/>
                    <a:pt x="4616388" y="1038687"/>
                  </a:cubicBezTo>
                  <a:cubicBezTo>
                    <a:pt x="4553988" y="1049087"/>
                    <a:pt x="4492198" y="1062882"/>
                    <a:pt x="4429957" y="1074198"/>
                  </a:cubicBezTo>
                  <a:cubicBezTo>
                    <a:pt x="4206271" y="1114868"/>
                    <a:pt x="4210007" y="1100258"/>
                    <a:pt x="3861786" y="1118586"/>
                  </a:cubicBezTo>
                  <a:cubicBezTo>
                    <a:pt x="3790801" y="1122322"/>
                    <a:pt x="3719781" y="1125629"/>
                    <a:pt x="3648722" y="1127464"/>
                  </a:cubicBezTo>
                  <a:lnTo>
                    <a:pt x="1216241" y="1189608"/>
                  </a:lnTo>
                  <a:lnTo>
                    <a:pt x="514905" y="1171852"/>
                  </a:lnTo>
                  <a:cubicBezTo>
                    <a:pt x="485182" y="1170850"/>
                    <a:pt x="455607" y="1166905"/>
                    <a:pt x="426128" y="1162975"/>
                  </a:cubicBezTo>
                  <a:cubicBezTo>
                    <a:pt x="270581" y="1142236"/>
                    <a:pt x="281113" y="1142850"/>
                    <a:pt x="159798" y="1118586"/>
                  </a:cubicBezTo>
                  <a:cubicBezTo>
                    <a:pt x="133165" y="1100831"/>
                    <a:pt x="107691" y="1081201"/>
                    <a:pt x="79899" y="1065320"/>
                  </a:cubicBezTo>
                  <a:cubicBezTo>
                    <a:pt x="66063" y="1057414"/>
                    <a:pt x="42189" y="1062034"/>
                    <a:pt x="35511" y="1047565"/>
                  </a:cubicBezTo>
                  <a:cubicBezTo>
                    <a:pt x="21814" y="1017888"/>
                    <a:pt x="33043" y="981961"/>
                    <a:pt x="26633" y="949910"/>
                  </a:cubicBezTo>
                  <a:cubicBezTo>
                    <a:pt x="24038" y="936933"/>
                    <a:pt x="13525" y="926791"/>
                    <a:pt x="8878" y="914400"/>
                  </a:cubicBezTo>
                  <a:cubicBezTo>
                    <a:pt x="4594" y="902976"/>
                    <a:pt x="2959" y="890726"/>
                    <a:pt x="0" y="878889"/>
                  </a:cubicBezTo>
                  <a:cubicBezTo>
                    <a:pt x="26805" y="740398"/>
                    <a:pt x="-8929" y="649726"/>
                    <a:pt x="79899" y="577048"/>
                  </a:cubicBezTo>
                  <a:cubicBezTo>
                    <a:pt x="102802" y="558309"/>
                    <a:pt x="126535" y="540547"/>
                    <a:pt x="150920" y="523782"/>
                  </a:cubicBezTo>
                  <a:cubicBezTo>
                    <a:pt x="173925" y="507966"/>
                    <a:pt x="198268" y="494190"/>
                    <a:pt x="221942" y="479394"/>
                  </a:cubicBezTo>
                  <a:cubicBezTo>
                    <a:pt x="239697" y="446843"/>
                    <a:pt x="259528" y="415340"/>
                    <a:pt x="275208" y="381740"/>
                  </a:cubicBezTo>
                  <a:cubicBezTo>
                    <a:pt x="282565" y="365974"/>
                    <a:pt x="280909" y="330062"/>
                    <a:pt x="301841" y="319596"/>
                  </a:cubicBezTo>
                  <a:cubicBezTo>
                    <a:pt x="323667" y="308683"/>
                    <a:pt x="349188" y="307759"/>
                    <a:pt x="372862" y="301841"/>
                  </a:cubicBezTo>
                  <a:cubicBezTo>
                    <a:pt x="411546" y="282499"/>
                    <a:pt x="464635" y="261337"/>
                    <a:pt x="488272" y="221942"/>
                  </a:cubicBezTo>
                  <a:cubicBezTo>
                    <a:pt x="494549" y="211479"/>
                    <a:pt x="464598" y="227860"/>
                    <a:pt x="452761" y="230819"/>
                  </a:cubicBezTo>
                  <a:cubicBezTo>
                    <a:pt x="324019" y="327374"/>
                    <a:pt x="485516" y="212101"/>
                    <a:pt x="390617" y="266330"/>
                  </a:cubicBezTo>
                  <a:cubicBezTo>
                    <a:pt x="357117" y="285473"/>
                    <a:pt x="325514" y="307759"/>
                    <a:pt x="292963" y="328474"/>
                  </a:cubicBezTo>
                  <a:cubicBezTo>
                    <a:pt x="301841" y="313678"/>
                    <a:pt x="307395" y="296286"/>
                    <a:pt x="319596" y="284085"/>
                  </a:cubicBezTo>
                  <a:cubicBezTo>
                    <a:pt x="334685" y="268996"/>
                    <a:pt x="382405" y="229489"/>
                    <a:pt x="372862" y="248575"/>
                  </a:cubicBezTo>
                  <a:cubicBezTo>
                    <a:pt x="355057" y="284184"/>
                    <a:pt x="322311" y="310449"/>
                    <a:pt x="292963" y="337351"/>
                  </a:cubicBezTo>
                  <a:cubicBezTo>
                    <a:pt x="286065" y="343674"/>
                    <a:pt x="275208" y="343270"/>
                    <a:pt x="266330" y="346229"/>
                  </a:cubicBezTo>
                  <a:cubicBezTo>
                    <a:pt x="310718" y="298881"/>
                    <a:pt x="355952" y="252312"/>
                    <a:pt x="399495" y="204186"/>
                  </a:cubicBezTo>
                  <a:cubicBezTo>
                    <a:pt x="417448" y="184344"/>
                    <a:pt x="480304" y="97623"/>
                    <a:pt x="399495" y="213064"/>
                  </a:cubicBezTo>
                  <a:cubicBezTo>
                    <a:pt x="391010" y="225186"/>
                    <a:pt x="380704" y="236028"/>
                    <a:pt x="372862" y="248575"/>
                  </a:cubicBezTo>
                  <a:cubicBezTo>
                    <a:pt x="365848" y="259797"/>
                    <a:pt x="363579" y="273918"/>
                    <a:pt x="355107" y="284085"/>
                  </a:cubicBezTo>
                  <a:cubicBezTo>
                    <a:pt x="348276" y="292282"/>
                    <a:pt x="337352" y="295922"/>
                    <a:pt x="328474" y="3018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bdélník 7"/>
            <p:cNvSpPr/>
            <p:nvPr/>
          </p:nvSpPr>
          <p:spPr>
            <a:xfrm>
              <a:off x="621437" y="3860710"/>
              <a:ext cx="310270" cy="687918"/>
            </a:xfrm>
            <a:custGeom>
              <a:avLst/>
              <a:gdLst>
                <a:gd name="connsiteX0" fmla="*/ 0 w 204186"/>
                <a:gd name="connsiteY0" fmla="*/ 0 h 688317"/>
                <a:gd name="connsiteX1" fmla="*/ 204186 w 204186"/>
                <a:gd name="connsiteY1" fmla="*/ 0 h 688317"/>
                <a:gd name="connsiteX2" fmla="*/ 204186 w 204186"/>
                <a:gd name="connsiteY2" fmla="*/ 688317 h 688317"/>
                <a:gd name="connsiteX3" fmla="*/ 0 w 204186"/>
                <a:gd name="connsiteY3" fmla="*/ 688317 h 688317"/>
                <a:gd name="connsiteX4" fmla="*/ 0 w 204186"/>
                <a:gd name="connsiteY4" fmla="*/ 0 h 688317"/>
                <a:gd name="connsiteX0" fmla="*/ 0 w 310718"/>
                <a:gd name="connsiteY0" fmla="*/ 0 h 688317"/>
                <a:gd name="connsiteX1" fmla="*/ 204186 w 310718"/>
                <a:gd name="connsiteY1" fmla="*/ 0 h 688317"/>
                <a:gd name="connsiteX2" fmla="*/ 310718 w 310718"/>
                <a:gd name="connsiteY2" fmla="*/ 475253 h 688317"/>
                <a:gd name="connsiteX3" fmla="*/ 0 w 310718"/>
                <a:gd name="connsiteY3" fmla="*/ 688317 h 688317"/>
                <a:gd name="connsiteX4" fmla="*/ 0 w 310718"/>
                <a:gd name="connsiteY4" fmla="*/ 0 h 68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718" h="688317">
                  <a:moveTo>
                    <a:pt x="0" y="0"/>
                  </a:moveTo>
                  <a:lnTo>
                    <a:pt x="204186" y="0"/>
                  </a:lnTo>
                  <a:lnTo>
                    <a:pt x="310718" y="475253"/>
                  </a:lnTo>
                  <a:lnTo>
                    <a:pt x="0" y="6883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bdélník 8"/>
            <p:cNvSpPr/>
            <p:nvPr/>
          </p:nvSpPr>
          <p:spPr>
            <a:xfrm>
              <a:off x="825985" y="2966191"/>
              <a:ext cx="310272" cy="869546"/>
            </a:xfrm>
            <a:custGeom>
              <a:avLst/>
              <a:gdLst>
                <a:gd name="connsiteX0" fmla="*/ 0 w 310718"/>
                <a:gd name="connsiteY0" fmla="*/ 0 h 869715"/>
                <a:gd name="connsiteX1" fmla="*/ 310718 w 310718"/>
                <a:gd name="connsiteY1" fmla="*/ 0 h 869715"/>
                <a:gd name="connsiteX2" fmla="*/ 310718 w 310718"/>
                <a:gd name="connsiteY2" fmla="*/ 869715 h 869715"/>
                <a:gd name="connsiteX3" fmla="*/ 0 w 310718"/>
                <a:gd name="connsiteY3" fmla="*/ 869715 h 869715"/>
                <a:gd name="connsiteX4" fmla="*/ 0 w 310718"/>
                <a:gd name="connsiteY4" fmla="*/ 0 h 869715"/>
                <a:gd name="connsiteX0" fmla="*/ 0 w 310718"/>
                <a:gd name="connsiteY0" fmla="*/ 0 h 869715"/>
                <a:gd name="connsiteX1" fmla="*/ 88776 w 310718"/>
                <a:gd name="connsiteY1" fmla="*/ 88777 h 869715"/>
                <a:gd name="connsiteX2" fmla="*/ 310718 w 310718"/>
                <a:gd name="connsiteY2" fmla="*/ 869715 h 869715"/>
                <a:gd name="connsiteX3" fmla="*/ 0 w 310718"/>
                <a:gd name="connsiteY3" fmla="*/ 869715 h 869715"/>
                <a:gd name="connsiteX4" fmla="*/ 0 w 310718"/>
                <a:gd name="connsiteY4" fmla="*/ 0 h 8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718" h="869715">
                  <a:moveTo>
                    <a:pt x="0" y="0"/>
                  </a:moveTo>
                  <a:lnTo>
                    <a:pt x="88776" y="88777"/>
                  </a:lnTo>
                  <a:lnTo>
                    <a:pt x="310718" y="869715"/>
                  </a:lnTo>
                  <a:lnTo>
                    <a:pt x="0" y="8697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5365139" y="2378170"/>
              <a:ext cx="638929" cy="23180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Rovnoramenný trojúhelník 39"/>
            <p:cNvSpPr/>
            <p:nvPr/>
          </p:nvSpPr>
          <p:spPr>
            <a:xfrm rot="10800000">
              <a:off x="4937654" y="2378170"/>
              <a:ext cx="1158346" cy="1441674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848020" y="3976499"/>
              <a:ext cx="517119" cy="68791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Volný tvar: obrazec 41"/>
            <p:cNvSpPr/>
            <p:nvPr/>
          </p:nvSpPr>
          <p:spPr>
            <a:xfrm>
              <a:off x="2326779" y="4030988"/>
              <a:ext cx="2502854" cy="631158"/>
            </a:xfrm>
            <a:custGeom>
              <a:avLst/>
              <a:gdLst>
                <a:gd name="connsiteX0" fmla="*/ 2485747 w 2504344"/>
                <a:gd name="connsiteY0" fmla="*/ 0 h 631502"/>
                <a:gd name="connsiteX1" fmla="*/ 2432481 w 2504344"/>
                <a:gd name="connsiteY1" fmla="*/ 26633 h 631502"/>
                <a:gd name="connsiteX2" fmla="*/ 2450236 w 2504344"/>
                <a:gd name="connsiteY2" fmla="*/ 79899 h 631502"/>
                <a:gd name="connsiteX3" fmla="*/ 2459114 w 2504344"/>
                <a:gd name="connsiteY3" fmla="*/ 195309 h 631502"/>
                <a:gd name="connsiteX4" fmla="*/ 2450236 w 2504344"/>
                <a:gd name="connsiteY4" fmla="*/ 301841 h 631502"/>
                <a:gd name="connsiteX5" fmla="*/ 2423603 w 2504344"/>
                <a:gd name="connsiteY5" fmla="*/ 328474 h 631502"/>
                <a:gd name="connsiteX6" fmla="*/ 2414726 w 2504344"/>
                <a:gd name="connsiteY6" fmla="*/ 372862 h 631502"/>
                <a:gd name="connsiteX7" fmla="*/ 2396970 w 2504344"/>
                <a:gd name="connsiteY7" fmla="*/ 390618 h 631502"/>
                <a:gd name="connsiteX8" fmla="*/ 2352582 w 2504344"/>
                <a:gd name="connsiteY8" fmla="*/ 452761 h 631502"/>
                <a:gd name="connsiteX9" fmla="*/ 2325949 w 2504344"/>
                <a:gd name="connsiteY9" fmla="*/ 488272 h 631502"/>
                <a:gd name="connsiteX10" fmla="*/ 2281561 w 2504344"/>
                <a:gd name="connsiteY10" fmla="*/ 506027 h 631502"/>
                <a:gd name="connsiteX11" fmla="*/ 2148396 w 2504344"/>
                <a:gd name="connsiteY11" fmla="*/ 559293 h 631502"/>
                <a:gd name="connsiteX12" fmla="*/ 2050741 w 2504344"/>
                <a:gd name="connsiteY12" fmla="*/ 532660 h 631502"/>
                <a:gd name="connsiteX13" fmla="*/ 2024108 w 2504344"/>
                <a:gd name="connsiteY13" fmla="*/ 497150 h 631502"/>
                <a:gd name="connsiteX14" fmla="*/ 2006353 w 2504344"/>
                <a:gd name="connsiteY14" fmla="*/ 479394 h 631502"/>
                <a:gd name="connsiteX15" fmla="*/ 1979720 w 2504344"/>
                <a:gd name="connsiteY15" fmla="*/ 426128 h 631502"/>
                <a:gd name="connsiteX16" fmla="*/ 1908699 w 2504344"/>
                <a:gd name="connsiteY16" fmla="*/ 355107 h 631502"/>
                <a:gd name="connsiteX17" fmla="*/ 1882066 w 2504344"/>
                <a:gd name="connsiteY17" fmla="*/ 328474 h 631502"/>
                <a:gd name="connsiteX18" fmla="*/ 1864310 w 2504344"/>
                <a:gd name="connsiteY18" fmla="*/ 292963 h 631502"/>
                <a:gd name="connsiteX19" fmla="*/ 1846555 w 2504344"/>
                <a:gd name="connsiteY19" fmla="*/ 266330 h 631502"/>
                <a:gd name="connsiteX20" fmla="*/ 1811044 w 2504344"/>
                <a:gd name="connsiteY20" fmla="*/ 150921 h 631502"/>
                <a:gd name="connsiteX21" fmla="*/ 1802167 w 2504344"/>
                <a:gd name="connsiteY21" fmla="*/ 106532 h 631502"/>
                <a:gd name="connsiteX22" fmla="*/ 1793289 w 2504344"/>
                <a:gd name="connsiteY22" fmla="*/ 79899 h 631502"/>
                <a:gd name="connsiteX23" fmla="*/ 1784411 w 2504344"/>
                <a:gd name="connsiteY23" fmla="*/ 35511 h 631502"/>
                <a:gd name="connsiteX24" fmla="*/ 1669001 w 2504344"/>
                <a:gd name="connsiteY24" fmla="*/ 71021 h 631502"/>
                <a:gd name="connsiteX25" fmla="*/ 1393794 w 2504344"/>
                <a:gd name="connsiteY25" fmla="*/ 53266 h 631502"/>
                <a:gd name="connsiteX26" fmla="*/ 1225118 w 2504344"/>
                <a:gd name="connsiteY26" fmla="*/ 62144 h 631502"/>
                <a:gd name="connsiteX27" fmla="*/ 932155 w 2504344"/>
                <a:gd name="connsiteY27" fmla="*/ 79899 h 631502"/>
                <a:gd name="connsiteX28" fmla="*/ 958788 w 2504344"/>
                <a:gd name="connsiteY28" fmla="*/ 213064 h 631502"/>
                <a:gd name="connsiteX29" fmla="*/ 949910 w 2504344"/>
                <a:gd name="connsiteY29" fmla="*/ 275208 h 631502"/>
                <a:gd name="connsiteX30" fmla="*/ 559293 w 2504344"/>
                <a:gd name="connsiteY30" fmla="*/ 284086 h 631502"/>
                <a:gd name="connsiteX31" fmla="*/ 390617 w 2504344"/>
                <a:gd name="connsiteY31" fmla="*/ 328474 h 631502"/>
                <a:gd name="connsiteX32" fmla="*/ 284085 w 2504344"/>
                <a:gd name="connsiteY32" fmla="*/ 319596 h 631502"/>
                <a:gd name="connsiteX33" fmla="*/ 275207 w 2504344"/>
                <a:gd name="connsiteY33" fmla="*/ 168676 h 631502"/>
                <a:gd name="connsiteX34" fmla="*/ 266330 w 2504344"/>
                <a:gd name="connsiteY34" fmla="*/ 106532 h 631502"/>
                <a:gd name="connsiteX35" fmla="*/ 133165 w 2504344"/>
                <a:gd name="connsiteY35" fmla="*/ 115410 h 631502"/>
                <a:gd name="connsiteX36" fmla="*/ 142042 w 2504344"/>
                <a:gd name="connsiteY36" fmla="*/ 186431 h 631502"/>
                <a:gd name="connsiteX37" fmla="*/ 159798 w 2504344"/>
                <a:gd name="connsiteY37" fmla="*/ 221942 h 631502"/>
                <a:gd name="connsiteX38" fmla="*/ 168675 w 2504344"/>
                <a:gd name="connsiteY38" fmla="*/ 248575 h 631502"/>
                <a:gd name="connsiteX39" fmla="*/ 115409 w 2504344"/>
                <a:gd name="connsiteY39" fmla="*/ 497150 h 631502"/>
                <a:gd name="connsiteX40" fmla="*/ 97654 w 2504344"/>
                <a:gd name="connsiteY40" fmla="*/ 532660 h 631502"/>
                <a:gd name="connsiteX41" fmla="*/ 62143 w 2504344"/>
                <a:gd name="connsiteY41" fmla="*/ 550416 h 631502"/>
                <a:gd name="connsiteX42" fmla="*/ 0 w 2504344"/>
                <a:gd name="connsiteY42" fmla="*/ 585926 h 631502"/>
                <a:gd name="connsiteX43" fmla="*/ 381739 w 2504344"/>
                <a:gd name="connsiteY43" fmla="*/ 577049 h 631502"/>
                <a:gd name="connsiteX44" fmla="*/ 781234 w 2504344"/>
                <a:gd name="connsiteY44" fmla="*/ 594804 h 631502"/>
                <a:gd name="connsiteX45" fmla="*/ 843378 w 2504344"/>
                <a:gd name="connsiteY45" fmla="*/ 621437 h 631502"/>
                <a:gd name="connsiteX46" fmla="*/ 878889 w 2504344"/>
                <a:gd name="connsiteY46" fmla="*/ 630315 h 631502"/>
                <a:gd name="connsiteX47" fmla="*/ 1518081 w 2504344"/>
                <a:gd name="connsiteY47" fmla="*/ 603682 h 631502"/>
                <a:gd name="connsiteX48" fmla="*/ 1624613 w 2504344"/>
                <a:gd name="connsiteY48" fmla="*/ 577049 h 631502"/>
                <a:gd name="connsiteX49" fmla="*/ 1740023 w 2504344"/>
                <a:gd name="connsiteY49" fmla="*/ 559293 h 631502"/>
                <a:gd name="connsiteX50" fmla="*/ 1855433 w 2504344"/>
                <a:gd name="connsiteY50" fmla="*/ 541538 h 631502"/>
                <a:gd name="connsiteX51" fmla="*/ 2112885 w 2504344"/>
                <a:gd name="connsiteY51" fmla="*/ 550416 h 631502"/>
                <a:gd name="connsiteX52" fmla="*/ 2148396 w 2504344"/>
                <a:gd name="connsiteY52" fmla="*/ 577049 h 631502"/>
                <a:gd name="connsiteX53" fmla="*/ 2263805 w 2504344"/>
                <a:gd name="connsiteY53" fmla="*/ 550416 h 631502"/>
                <a:gd name="connsiteX54" fmla="*/ 2299316 w 2504344"/>
                <a:gd name="connsiteY54" fmla="*/ 461639 h 631502"/>
                <a:gd name="connsiteX55" fmla="*/ 2459114 w 2504344"/>
                <a:gd name="connsiteY55" fmla="*/ 372862 h 631502"/>
                <a:gd name="connsiteX56" fmla="*/ 2503502 w 2504344"/>
                <a:gd name="connsiteY56" fmla="*/ 301841 h 631502"/>
                <a:gd name="connsiteX57" fmla="*/ 2485747 w 2504344"/>
                <a:gd name="connsiteY57" fmla="*/ 186431 h 631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504344" h="631502">
                  <a:moveTo>
                    <a:pt x="2485747" y="0"/>
                  </a:moveTo>
                  <a:cubicBezTo>
                    <a:pt x="2467992" y="8878"/>
                    <a:pt x="2440543" y="8493"/>
                    <a:pt x="2432481" y="26633"/>
                  </a:cubicBezTo>
                  <a:cubicBezTo>
                    <a:pt x="2424880" y="43736"/>
                    <a:pt x="2447317" y="61412"/>
                    <a:pt x="2450236" y="79899"/>
                  </a:cubicBezTo>
                  <a:cubicBezTo>
                    <a:pt x="2456254" y="118011"/>
                    <a:pt x="2456155" y="156839"/>
                    <a:pt x="2459114" y="195309"/>
                  </a:cubicBezTo>
                  <a:cubicBezTo>
                    <a:pt x="2456155" y="230820"/>
                    <a:pt x="2459418" y="267410"/>
                    <a:pt x="2450236" y="301841"/>
                  </a:cubicBezTo>
                  <a:cubicBezTo>
                    <a:pt x="2447001" y="313972"/>
                    <a:pt x="2429218" y="317245"/>
                    <a:pt x="2423603" y="328474"/>
                  </a:cubicBezTo>
                  <a:cubicBezTo>
                    <a:pt x="2416855" y="341970"/>
                    <a:pt x="2420670" y="358993"/>
                    <a:pt x="2414726" y="372862"/>
                  </a:cubicBezTo>
                  <a:cubicBezTo>
                    <a:pt x="2411429" y="380555"/>
                    <a:pt x="2401613" y="383654"/>
                    <a:pt x="2396970" y="390618"/>
                  </a:cubicBezTo>
                  <a:cubicBezTo>
                    <a:pt x="2319572" y="506714"/>
                    <a:pt x="2439829" y="350972"/>
                    <a:pt x="2352582" y="452761"/>
                  </a:cubicBezTo>
                  <a:cubicBezTo>
                    <a:pt x="2342953" y="463995"/>
                    <a:pt x="2337786" y="479394"/>
                    <a:pt x="2325949" y="488272"/>
                  </a:cubicBezTo>
                  <a:cubicBezTo>
                    <a:pt x="2313200" y="497833"/>
                    <a:pt x="2296030" y="499349"/>
                    <a:pt x="2281561" y="506027"/>
                  </a:cubicBezTo>
                  <a:cubicBezTo>
                    <a:pt x="2171518" y="556816"/>
                    <a:pt x="2252065" y="529673"/>
                    <a:pt x="2148396" y="559293"/>
                  </a:cubicBezTo>
                  <a:cubicBezTo>
                    <a:pt x="2124570" y="554528"/>
                    <a:pt x="2070054" y="545535"/>
                    <a:pt x="2050741" y="532660"/>
                  </a:cubicBezTo>
                  <a:cubicBezTo>
                    <a:pt x="2038430" y="524453"/>
                    <a:pt x="2033580" y="508517"/>
                    <a:pt x="2024108" y="497150"/>
                  </a:cubicBezTo>
                  <a:cubicBezTo>
                    <a:pt x="2018750" y="490720"/>
                    <a:pt x="2010789" y="486492"/>
                    <a:pt x="2006353" y="479394"/>
                  </a:cubicBezTo>
                  <a:cubicBezTo>
                    <a:pt x="1995832" y="462560"/>
                    <a:pt x="1991984" y="441737"/>
                    <a:pt x="1979720" y="426128"/>
                  </a:cubicBezTo>
                  <a:cubicBezTo>
                    <a:pt x="1959036" y="399802"/>
                    <a:pt x="1932373" y="378781"/>
                    <a:pt x="1908699" y="355107"/>
                  </a:cubicBezTo>
                  <a:cubicBezTo>
                    <a:pt x="1899821" y="346229"/>
                    <a:pt x="1887681" y="339703"/>
                    <a:pt x="1882066" y="328474"/>
                  </a:cubicBezTo>
                  <a:cubicBezTo>
                    <a:pt x="1876147" y="316637"/>
                    <a:pt x="1870876" y="304454"/>
                    <a:pt x="1864310" y="292963"/>
                  </a:cubicBezTo>
                  <a:cubicBezTo>
                    <a:pt x="1859016" y="283699"/>
                    <a:pt x="1850888" y="276080"/>
                    <a:pt x="1846555" y="266330"/>
                  </a:cubicBezTo>
                  <a:cubicBezTo>
                    <a:pt x="1838203" y="247537"/>
                    <a:pt x="1815277" y="167853"/>
                    <a:pt x="1811044" y="150921"/>
                  </a:cubicBezTo>
                  <a:cubicBezTo>
                    <a:pt x="1807384" y="136282"/>
                    <a:pt x="1805827" y="121171"/>
                    <a:pt x="1802167" y="106532"/>
                  </a:cubicBezTo>
                  <a:cubicBezTo>
                    <a:pt x="1799897" y="97453"/>
                    <a:pt x="1795559" y="88977"/>
                    <a:pt x="1793289" y="79899"/>
                  </a:cubicBezTo>
                  <a:cubicBezTo>
                    <a:pt x="1789629" y="65261"/>
                    <a:pt x="1787370" y="50307"/>
                    <a:pt x="1784411" y="35511"/>
                  </a:cubicBezTo>
                  <a:cubicBezTo>
                    <a:pt x="1710707" y="60079"/>
                    <a:pt x="1749141" y="48125"/>
                    <a:pt x="1669001" y="71021"/>
                  </a:cubicBezTo>
                  <a:cubicBezTo>
                    <a:pt x="1576106" y="62577"/>
                    <a:pt x="1488370" y="53266"/>
                    <a:pt x="1393794" y="53266"/>
                  </a:cubicBezTo>
                  <a:cubicBezTo>
                    <a:pt x="1337491" y="53266"/>
                    <a:pt x="1281328" y="58901"/>
                    <a:pt x="1225118" y="62144"/>
                  </a:cubicBezTo>
                  <a:lnTo>
                    <a:pt x="932155" y="79899"/>
                  </a:lnTo>
                  <a:cubicBezTo>
                    <a:pt x="955348" y="137883"/>
                    <a:pt x="958788" y="134591"/>
                    <a:pt x="958788" y="213064"/>
                  </a:cubicBezTo>
                  <a:cubicBezTo>
                    <a:pt x="958788" y="233989"/>
                    <a:pt x="970512" y="271545"/>
                    <a:pt x="949910" y="275208"/>
                  </a:cubicBezTo>
                  <a:cubicBezTo>
                    <a:pt x="821681" y="298004"/>
                    <a:pt x="689499" y="281127"/>
                    <a:pt x="559293" y="284086"/>
                  </a:cubicBezTo>
                  <a:cubicBezTo>
                    <a:pt x="508964" y="300862"/>
                    <a:pt x="447300" y="328474"/>
                    <a:pt x="390617" y="328474"/>
                  </a:cubicBezTo>
                  <a:cubicBezTo>
                    <a:pt x="354983" y="328474"/>
                    <a:pt x="319596" y="322555"/>
                    <a:pt x="284085" y="319596"/>
                  </a:cubicBezTo>
                  <a:cubicBezTo>
                    <a:pt x="281126" y="269289"/>
                    <a:pt x="279392" y="218896"/>
                    <a:pt x="275207" y="168676"/>
                  </a:cubicBezTo>
                  <a:cubicBezTo>
                    <a:pt x="273469" y="147823"/>
                    <a:pt x="285923" y="113879"/>
                    <a:pt x="266330" y="106532"/>
                  </a:cubicBezTo>
                  <a:cubicBezTo>
                    <a:pt x="224676" y="90912"/>
                    <a:pt x="177553" y="112451"/>
                    <a:pt x="133165" y="115410"/>
                  </a:cubicBezTo>
                  <a:cubicBezTo>
                    <a:pt x="136124" y="139084"/>
                    <a:pt x="136256" y="163285"/>
                    <a:pt x="142042" y="186431"/>
                  </a:cubicBezTo>
                  <a:cubicBezTo>
                    <a:pt x="145252" y="199270"/>
                    <a:pt x="154585" y="209778"/>
                    <a:pt x="159798" y="221942"/>
                  </a:cubicBezTo>
                  <a:cubicBezTo>
                    <a:pt x="163484" y="230543"/>
                    <a:pt x="165716" y="239697"/>
                    <a:pt x="168675" y="248575"/>
                  </a:cubicBezTo>
                  <a:cubicBezTo>
                    <a:pt x="134210" y="512804"/>
                    <a:pt x="178764" y="383111"/>
                    <a:pt x="115409" y="497150"/>
                  </a:cubicBezTo>
                  <a:cubicBezTo>
                    <a:pt x="108982" y="508718"/>
                    <a:pt x="107012" y="523302"/>
                    <a:pt x="97654" y="532660"/>
                  </a:cubicBezTo>
                  <a:cubicBezTo>
                    <a:pt x="88296" y="542018"/>
                    <a:pt x="73761" y="544079"/>
                    <a:pt x="62143" y="550416"/>
                  </a:cubicBezTo>
                  <a:cubicBezTo>
                    <a:pt x="41198" y="561840"/>
                    <a:pt x="20714" y="574089"/>
                    <a:pt x="0" y="585926"/>
                  </a:cubicBezTo>
                  <a:cubicBezTo>
                    <a:pt x="105332" y="691264"/>
                    <a:pt x="-13242" y="581642"/>
                    <a:pt x="381739" y="577049"/>
                  </a:cubicBezTo>
                  <a:cubicBezTo>
                    <a:pt x="515026" y="575499"/>
                    <a:pt x="648069" y="588886"/>
                    <a:pt x="781234" y="594804"/>
                  </a:cubicBezTo>
                  <a:cubicBezTo>
                    <a:pt x="801949" y="603682"/>
                    <a:pt x="822198" y="613735"/>
                    <a:pt x="843378" y="621437"/>
                  </a:cubicBezTo>
                  <a:cubicBezTo>
                    <a:pt x="854845" y="625607"/>
                    <a:pt x="866692" y="630636"/>
                    <a:pt x="878889" y="630315"/>
                  </a:cubicBezTo>
                  <a:cubicBezTo>
                    <a:pt x="1092064" y="624705"/>
                    <a:pt x="1305017" y="612560"/>
                    <a:pt x="1518081" y="603682"/>
                  </a:cubicBezTo>
                  <a:cubicBezTo>
                    <a:pt x="1553592" y="594804"/>
                    <a:pt x="1588435" y="582615"/>
                    <a:pt x="1624613" y="577049"/>
                  </a:cubicBezTo>
                  <a:lnTo>
                    <a:pt x="1740023" y="559293"/>
                  </a:lnTo>
                  <a:cubicBezTo>
                    <a:pt x="1852901" y="543168"/>
                    <a:pt x="1770646" y="558496"/>
                    <a:pt x="1855433" y="541538"/>
                  </a:cubicBezTo>
                  <a:cubicBezTo>
                    <a:pt x="1941250" y="544497"/>
                    <a:pt x="2027641" y="540083"/>
                    <a:pt x="2112885" y="550416"/>
                  </a:cubicBezTo>
                  <a:cubicBezTo>
                    <a:pt x="2127574" y="552196"/>
                    <a:pt x="2133600" y="577049"/>
                    <a:pt x="2148396" y="577049"/>
                  </a:cubicBezTo>
                  <a:cubicBezTo>
                    <a:pt x="2187877" y="577049"/>
                    <a:pt x="2225335" y="559294"/>
                    <a:pt x="2263805" y="550416"/>
                  </a:cubicBezTo>
                  <a:cubicBezTo>
                    <a:pt x="2264862" y="547246"/>
                    <a:pt x="2287959" y="469589"/>
                    <a:pt x="2299316" y="461639"/>
                  </a:cubicBezTo>
                  <a:cubicBezTo>
                    <a:pt x="2349235" y="426695"/>
                    <a:pt x="2459114" y="372862"/>
                    <a:pt x="2459114" y="372862"/>
                  </a:cubicBezTo>
                  <a:cubicBezTo>
                    <a:pt x="2473910" y="349188"/>
                    <a:pt x="2499554" y="329478"/>
                    <a:pt x="2503502" y="301841"/>
                  </a:cubicBezTo>
                  <a:cubicBezTo>
                    <a:pt x="2509006" y="263310"/>
                    <a:pt x="2485747" y="186431"/>
                    <a:pt x="2485747" y="18643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Volný tvar: obrazec 42"/>
            <p:cNvSpPr/>
            <p:nvPr/>
          </p:nvSpPr>
          <p:spPr>
            <a:xfrm>
              <a:off x="4542346" y="4008284"/>
              <a:ext cx="358536" cy="585751"/>
            </a:xfrm>
            <a:custGeom>
              <a:avLst/>
              <a:gdLst>
                <a:gd name="connsiteX0" fmla="*/ 287400 w 358422"/>
                <a:gd name="connsiteY0" fmla="*/ 212 h 584793"/>
                <a:gd name="connsiteX1" fmla="*/ 243012 w 358422"/>
                <a:gd name="connsiteY1" fmla="*/ 17967 h 584793"/>
                <a:gd name="connsiteX2" fmla="*/ 180868 w 358422"/>
                <a:gd name="connsiteY2" fmla="*/ 53478 h 584793"/>
                <a:gd name="connsiteX3" fmla="*/ 189746 w 358422"/>
                <a:gd name="connsiteY3" fmla="*/ 115622 h 584793"/>
                <a:gd name="connsiteX4" fmla="*/ 198624 w 358422"/>
                <a:gd name="connsiteY4" fmla="*/ 186643 h 584793"/>
                <a:gd name="connsiteX5" fmla="*/ 216379 w 358422"/>
                <a:gd name="connsiteY5" fmla="*/ 213276 h 584793"/>
                <a:gd name="connsiteX6" fmla="*/ 171991 w 358422"/>
                <a:gd name="connsiteY6" fmla="*/ 364196 h 584793"/>
                <a:gd name="connsiteX7" fmla="*/ 136480 w 358422"/>
                <a:gd name="connsiteY7" fmla="*/ 435218 h 584793"/>
                <a:gd name="connsiteX8" fmla="*/ 47703 w 358422"/>
                <a:gd name="connsiteY8" fmla="*/ 506239 h 584793"/>
                <a:gd name="connsiteX9" fmla="*/ 3315 w 358422"/>
                <a:gd name="connsiteY9" fmla="*/ 577260 h 584793"/>
                <a:gd name="connsiteX10" fmla="*/ 83214 w 358422"/>
                <a:gd name="connsiteY10" fmla="*/ 559505 h 584793"/>
                <a:gd name="connsiteX11" fmla="*/ 358422 w 358422"/>
                <a:gd name="connsiteY11" fmla="*/ 523994 h 584793"/>
                <a:gd name="connsiteX12" fmla="*/ 349544 w 358422"/>
                <a:gd name="connsiteY12" fmla="*/ 302053 h 584793"/>
                <a:gd name="connsiteX13" fmla="*/ 340666 w 358422"/>
                <a:gd name="connsiteY13" fmla="*/ 9089 h 584793"/>
                <a:gd name="connsiteX14" fmla="*/ 287400 w 358422"/>
                <a:gd name="connsiteY14" fmla="*/ 212 h 58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8422" h="584793">
                  <a:moveTo>
                    <a:pt x="287400" y="212"/>
                  </a:moveTo>
                  <a:cubicBezTo>
                    <a:pt x="271124" y="1692"/>
                    <a:pt x="256526" y="9521"/>
                    <a:pt x="243012" y="17967"/>
                  </a:cubicBezTo>
                  <a:cubicBezTo>
                    <a:pt x="172490" y="62043"/>
                    <a:pt x="262828" y="32988"/>
                    <a:pt x="180868" y="53478"/>
                  </a:cubicBezTo>
                  <a:cubicBezTo>
                    <a:pt x="183827" y="74193"/>
                    <a:pt x="186980" y="94881"/>
                    <a:pt x="189746" y="115622"/>
                  </a:cubicBezTo>
                  <a:cubicBezTo>
                    <a:pt x="192899" y="139271"/>
                    <a:pt x="192347" y="163626"/>
                    <a:pt x="198624" y="186643"/>
                  </a:cubicBezTo>
                  <a:cubicBezTo>
                    <a:pt x="201431" y="196937"/>
                    <a:pt x="210461" y="204398"/>
                    <a:pt x="216379" y="213276"/>
                  </a:cubicBezTo>
                  <a:cubicBezTo>
                    <a:pt x="201583" y="263583"/>
                    <a:pt x="189753" y="314858"/>
                    <a:pt x="171991" y="364196"/>
                  </a:cubicBezTo>
                  <a:cubicBezTo>
                    <a:pt x="163026" y="389100"/>
                    <a:pt x="159176" y="421600"/>
                    <a:pt x="136480" y="435218"/>
                  </a:cubicBezTo>
                  <a:cubicBezTo>
                    <a:pt x="94150" y="460616"/>
                    <a:pt x="80039" y="464203"/>
                    <a:pt x="47703" y="506239"/>
                  </a:cubicBezTo>
                  <a:cubicBezTo>
                    <a:pt x="30682" y="528367"/>
                    <a:pt x="-12171" y="554032"/>
                    <a:pt x="3315" y="577260"/>
                  </a:cubicBezTo>
                  <a:cubicBezTo>
                    <a:pt x="18449" y="599960"/>
                    <a:pt x="56413" y="564610"/>
                    <a:pt x="83214" y="559505"/>
                  </a:cubicBezTo>
                  <a:cubicBezTo>
                    <a:pt x="200162" y="537230"/>
                    <a:pt x="225164" y="538022"/>
                    <a:pt x="358422" y="523994"/>
                  </a:cubicBezTo>
                  <a:cubicBezTo>
                    <a:pt x="355463" y="450014"/>
                    <a:pt x="352096" y="376049"/>
                    <a:pt x="349544" y="302053"/>
                  </a:cubicBezTo>
                  <a:cubicBezTo>
                    <a:pt x="346177" y="204412"/>
                    <a:pt x="369959" y="102294"/>
                    <a:pt x="340666" y="9089"/>
                  </a:cubicBezTo>
                  <a:cubicBezTo>
                    <a:pt x="339490" y="5346"/>
                    <a:pt x="303676" y="-1268"/>
                    <a:pt x="287400" y="21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Volný tvar: obrazec 43"/>
            <p:cNvSpPr/>
            <p:nvPr/>
          </p:nvSpPr>
          <p:spPr>
            <a:xfrm>
              <a:off x="1508583" y="4162668"/>
              <a:ext cx="1797275" cy="658403"/>
            </a:xfrm>
            <a:custGeom>
              <a:avLst/>
              <a:gdLst>
                <a:gd name="connsiteX0" fmla="*/ 284861 w 1798164"/>
                <a:gd name="connsiteY0" fmla="*/ 18941 h 658133"/>
                <a:gd name="connsiteX1" fmla="*/ 364760 w 1798164"/>
                <a:gd name="connsiteY1" fmla="*/ 27818 h 658133"/>
                <a:gd name="connsiteX2" fmla="*/ 355883 w 1798164"/>
                <a:gd name="connsiteY2" fmla="*/ 143228 h 658133"/>
                <a:gd name="connsiteX3" fmla="*/ 382516 w 1798164"/>
                <a:gd name="connsiteY3" fmla="*/ 267515 h 658133"/>
                <a:gd name="connsiteX4" fmla="*/ 409149 w 1798164"/>
                <a:gd name="connsiteY4" fmla="*/ 329659 h 658133"/>
                <a:gd name="connsiteX5" fmla="*/ 444659 w 1798164"/>
                <a:gd name="connsiteY5" fmla="*/ 338537 h 658133"/>
                <a:gd name="connsiteX6" fmla="*/ 453537 w 1798164"/>
                <a:gd name="connsiteY6" fmla="*/ 382925 h 658133"/>
                <a:gd name="connsiteX7" fmla="*/ 480170 w 1798164"/>
                <a:gd name="connsiteY7" fmla="*/ 409558 h 658133"/>
                <a:gd name="connsiteX8" fmla="*/ 560069 w 1798164"/>
                <a:gd name="connsiteY8" fmla="*/ 453946 h 658133"/>
                <a:gd name="connsiteX9" fmla="*/ 595580 w 1798164"/>
                <a:gd name="connsiteY9" fmla="*/ 471702 h 658133"/>
                <a:gd name="connsiteX10" fmla="*/ 675479 w 1798164"/>
                <a:gd name="connsiteY10" fmla="*/ 489457 h 658133"/>
                <a:gd name="connsiteX11" fmla="*/ 773133 w 1798164"/>
                <a:gd name="connsiteY11" fmla="*/ 471702 h 658133"/>
                <a:gd name="connsiteX12" fmla="*/ 844155 w 1798164"/>
                <a:gd name="connsiteY12" fmla="*/ 436191 h 658133"/>
                <a:gd name="connsiteX13" fmla="*/ 941809 w 1798164"/>
                <a:gd name="connsiteY13" fmla="*/ 391803 h 658133"/>
                <a:gd name="connsiteX14" fmla="*/ 1341304 w 1798164"/>
                <a:gd name="connsiteY14" fmla="*/ 400680 h 658133"/>
                <a:gd name="connsiteX15" fmla="*/ 1430081 w 1798164"/>
                <a:gd name="connsiteY15" fmla="*/ 462824 h 658133"/>
                <a:gd name="connsiteX16" fmla="*/ 1785188 w 1798164"/>
                <a:gd name="connsiteY16" fmla="*/ 489457 h 658133"/>
                <a:gd name="connsiteX17" fmla="*/ 1749677 w 1798164"/>
                <a:gd name="connsiteY17" fmla="*/ 622622 h 658133"/>
                <a:gd name="connsiteX18" fmla="*/ 1696411 w 1798164"/>
                <a:gd name="connsiteY18" fmla="*/ 631500 h 658133"/>
                <a:gd name="connsiteX19" fmla="*/ 1323549 w 1798164"/>
                <a:gd name="connsiteY19" fmla="*/ 622622 h 658133"/>
                <a:gd name="connsiteX20" fmla="*/ 924054 w 1798164"/>
                <a:gd name="connsiteY20" fmla="*/ 640377 h 658133"/>
                <a:gd name="connsiteX21" fmla="*/ 746500 w 1798164"/>
                <a:gd name="connsiteY21" fmla="*/ 658133 h 658133"/>
                <a:gd name="connsiteX22" fmla="*/ 648846 w 1798164"/>
                <a:gd name="connsiteY22" fmla="*/ 640377 h 658133"/>
                <a:gd name="connsiteX23" fmla="*/ 471292 w 1798164"/>
                <a:gd name="connsiteY23" fmla="*/ 622622 h 658133"/>
                <a:gd name="connsiteX24" fmla="*/ 426904 w 1798164"/>
                <a:gd name="connsiteY24" fmla="*/ 604867 h 658133"/>
                <a:gd name="connsiteX25" fmla="*/ 275984 w 1798164"/>
                <a:gd name="connsiteY25" fmla="*/ 569356 h 658133"/>
                <a:gd name="connsiteX26" fmla="*/ 98430 w 1798164"/>
                <a:gd name="connsiteY26" fmla="*/ 595989 h 658133"/>
                <a:gd name="connsiteX27" fmla="*/ 71797 w 1798164"/>
                <a:gd name="connsiteY27" fmla="*/ 604867 h 658133"/>
                <a:gd name="connsiteX28" fmla="*/ 18531 w 1798164"/>
                <a:gd name="connsiteY28" fmla="*/ 595989 h 658133"/>
                <a:gd name="connsiteX29" fmla="*/ 776 w 1798164"/>
                <a:gd name="connsiteY29" fmla="*/ 560478 h 658133"/>
                <a:gd name="connsiteX30" fmla="*/ 36287 w 1798164"/>
                <a:gd name="connsiteY30" fmla="*/ 498335 h 658133"/>
                <a:gd name="connsiteX31" fmla="*/ 71797 w 1798164"/>
                <a:gd name="connsiteY31" fmla="*/ 489457 h 658133"/>
                <a:gd name="connsiteX32" fmla="*/ 107308 w 1798164"/>
                <a:gd name="connsiteY32" fmla="*/ 471702 h 658133"/>
                <a:gd name="connsiteX33" fmla="*/ 151696 w 1798164"/>
                <a:gd name="connsiteY33" fmla="*/ 462824 h 658133"/>
                <a:gd name="connsiteX34" fmla="*/ 204962 w 1798164"/>
                <a:gd name="connsiteY34" fmla="*/ 445069 h 658133"/>
                <a:gd name="connsiteX35" fmla="*/ 213840 w 1798164"/>
                <a:gd name="connsiteY35" fmla="*/ 365170 h 658133"/>
                <a:gd name="connsiteX36" fmla="*/ 258228 w 1798164"/>
                <a:gd name="connsiteY36" fmla="*/ 311904 h 658133"/>
                <a:gd name="connsiteX37" fmla="*/ 275984 w 1798164"/>
                <a:gd name="connsiteY37" fmla="*/ 240882 h 658133"/>
                <a:gd name="connsiteX38" fmla="*/ 284861 w 1798164"/>
                <a:gd name="connsiteY38" fmla="*/ 18941 h 658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798164" h="658133">
                  <a:moveTo>
                    <a:pt x="284861" y="18941"/>
                  </a:moveTo>
                  <a:cubicBezTo>
                    <a:pt x="299657" y="-16570"/>
                    <a:pt x="351465" y="4552"/>
                    <a:pt x="364760" y="27818"/>
                  </a:cubicBezTo>
                  <a:cubicBezTo>
                    <a:pt x="383903" y="61318"/>
                    <a:pt x="355883" y="104644"/>
                    <a:pt x="355883" y="143228"/>
                  </a:cubicBezTo>
                  <a:cubicBezTo>
                    <a:pt x="355883" y="236744"/>
                    <a:pt x="349842" y="218506"/>
                    <a:pt x="382516" y="267515"/>
                  </a:cubicBezTo>
                  <a:cubicBezTo>
                    <a:pt x="387225" y="281644"/>
                    <a:pt x="399021" y="321218"/>
                    <a:pt x="409149" y="329659"/>
                  </a:cubicBezTo>
                  <a:cubicBezTo>
                    <a:pt x="418522" y="337470"/>
                    <a:pt x="432822" y="335578"/>
                    <a:pt x="444659" y="338537"/>
                  </a:cubicBezTo>
                  <a:cubicBezTo>
                    <a:pt x="447618" y="353333"/>
                    <a:pt x="446789" y="369429"/>
                    <a:pt x="453537" y="382925"/>
                  </a:cubicBezTo>
                  <a:cubicBezTo>
                    <a:pt x="459152" y="394154"/>
                    <a:pt x="470260" y="401850"/>
                    <a:pt x="480170" y="409558"/>
                  </a:cubicBezTo>
                  <a:cubicBezTo>
                    <a:pt x="550958" y="464615"/>
                    <a:pt x="508922" y="432026"/>
                    <a:pt x="560069" y="453946"/>
                  </a:cubicBezTo>
                  <a:cubicBezTo>
                    <a:pt x="572233" y="459159"/>
                    <a:pt x="583188" y="467055"/>
                    <a:pt x="595580" y="471702"/>
                  </a:cubicBezTo>
                  <a:cubicBezTo>
                    <a:pt x="609903" y="477073"/>
                    <a:pt x="663433" y="487048"/>
                    <a:pt x="675479" y="489457"/>
                  </a:cubicBezTo>
                  <a:cubicBezTo>
                    <a:pt x="708030" y="483539"/>
                    <a:pt x="741584" y="481665"/>
                    <a:pt x="773133" y="471702"/>
                  </a:cubicBezTo>
                  <a:cubicBezTo>
                    <a:pt x="798373" y="463732"/>
                    <a:pt x="819045" y="444561"/>
                    <a:pt x="844155" y="436191"/>
                  </a:cubicBezTo>
                  <a:cubicBezTo>
                    <a:pt x="895898" y="418943"/>
                    <a:pt x="862418" y="431498"/>
                    <a:pt x="941809" y="391803"/>
                  </a:cubicBezTo>
                  <a:lnTo>
                    <a:pt x="1341304" y="400680"/>
                  </a:lnTo>
                  <a:cubicBezTo>
                    <a:pt x="1397110" y="403005"/>
                    <a:pt x="1351240" y="447727"/>
                    <a:pt x="1430081" y="462824"/>
                  </a:cubicBezTo>
                  <a:cubicBezTo>
                    <a:pt x="1546664" y="485148"/>
                    <a:pt x="1666819" y="480579"/>
                    <a:pt x="1785188" y="489457"/>
                  </a:cubicBezTo>
                  <a:cubicBezTo>
                    <a:pt x="1802829" y="542385"/>
                    <a:pt x="1811642" y="549390"/>
                    <a:pt x="1749677" y="622622"/>
                  </a:cubicBezTo>
                  <a:cubicBezTo>
                    <a:pt x="1738050" y="636363"/>
                    <a:pt x="1714166" y="628541"/>
                    <a:pt x="1696411" y="631500"/>
                  </a:cubicBezTo>
                  <a:cubicBezTo>
                    <a:pt x="1572124" y="628541"/>
                    <a:pt x="1447863" y="621193"/>
                    <a:pt x="1323549" y="622622"/>
                  </a:cubicBezTo>
                  <a:cubicBezTo>
                    <a:pt x="1190261" y="624154"/>
                    <a:pt x="1057172" y="633492"/>
                    <a:pt x="924054" y="640377"/>
                  </a:cubicBezTo>
                  <a:cubicBezTo>
                    <a:pt x="825463" y="645477"/>
                    <a:pt x="826403" y="646718"/>
                    <a:pt x="746500" y="658133"/>
                  </a:cubicBezTo>
                  <a:cubicBezTo>
                    <a:pt x="713949" y="652214"/>
                    <a:pt x="681659" y="644611"/>
                    <a:pt x="648846" y="640377"/>
                  </a:cubicBezTo>
                  <a:cubicBezTo>
                    <a:pt x="589855" y="632765"/>
                    <a:pt x="530025" y="632019"/>
                    <a:pt x="471292" y="622622"/>
                  </a:cubicBezTo>
                  <a:cubicBezTo>
                    <a:pt x="455556" y="620104"/>
                    <a:pt x="442278" y="609060"/>
                    <a:pt x="426904" y="604867"/>
                  </a:cubicBezTo>
                  <a:cubicBezTo>
                    <a:pt x="377045" y="591269"/>
                    <a:pt x="275984" y="569356"/>
                    <a:pt x="275984" y="569356"/>
                  </a:cubicBezTo>
                  <a:cubicBezTo>
                    <a:pt x="216799" y="578234"/>
                    <a:pt x="157392" y="585735"/>
                    <a:pt x="98430" y="595989"/>
                  </a:cubicBezTo>
                  <a:cubicBezTo>
                    <a:pt x="89210" y="597592"/>
                    <a:pt x="81155" y="604867"/>
                    <a:pt x="71797" y="604867"/>
                  </a:cubicBezTo>
                  <a:cubicBezTo>
                    <a:pt x="53797" y="604867"/>
                    <a:pt x="36286" y="598948"/>
                    <a:pt x="18531" y="595989"/>
                  </a:cubicBezTo>
                  <a:cubicBezTo>
                    <a:pt x="12613" y="584152"/>
                    <a:pt x="2237" y="573631"/>
                    <a:pt x="776" y="560478"/>
                  </a:cubicBezTo>
                  <a:cubicBezTo>
                    <a:pt x="-3143" y="525203"/>
                    <a:pt x="7628" y="510618"/>
                    <a:pt x="36287" y="498335"/>
                  </a:cubicBezTo>
                  <a:cubicBezTo>
                    <a:pt x="47501" y="493529"/>
                    <a:pt x="60373" y="493741"/>
                    <a:pt x="71797" y="489457"/>
                  </a:cubicBezTo>
                  <a:cubicBezTo>
                    <a:pt x="84188" y="484810"/>
                    <a:pt x="94753" y="475887"/>
                    <a:pt x="107308" y="471702"/>
                  </a:cubicBezTo>
                  <a:cubicBezTo>
                    <a:pt x="121623" y="466930"/>
                    <a:pt x="137139" y="466794"/>
                    <a:pt x="151696" y="462824"/>
                  </a:cubicBezTo>
                  <a:cubicBezTo>
                    <a:pt x="169752" y="457900"/>
                    <a:pt x="187207" y="450987"/>
                    <a:pt x="204962" y="445069"/>
                  </a:cubicBezTo>
                  <a:cubicBezTo>
                    <a:pt x="207921" y="418436"/>
                    <a:pt x="203888" y="390050"/>
                    <a:pt x="213840" y="365170"/>
                  </a:cubicBezTo>
                  <a:cubicBezTo>
                    <a:pt x="222424" y="343711"/>
                    <a:pt x="245408" y="331135"/>
                    <a:pt x="258228" y="311904"/>
                  </a:cubicBezTo>
                  <a:cubicBezTo>
                    <a:pt x="265146" y="301528"/>
                    <a:pt x="276126" y="245151"/>
                    <a:pt x="275984" y="240882"/>
                  </a:cubicBezTo>
                  <a:cubicBezTo>
                    <a:pt x="273511" y="166706"/>
                    <a:pt x="270065" y="54452"/>
                    <a:pt x="284861" y="1894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78917" name="Skupina 44"/>
            <p:cNvGrpSpPr>
              <a:grpSpLocks/>
            </p:cNvGrpSpPr>
            <p:nvPr/>
          </p:nvGrpSpPr>
          <p:grpSpPr bwMode="auto">
            <a:xfrm>
              <a:off x="4115725" y="3878382"/>
              <a:ext cx="639193" cy="656948"/>
              <a:chOff x="9341269" y="2931260"/>
              <a:chExt cx="639193" cy="656948"/>
            </a:xfrm>
          </p:grpSpPr>
          <p:sp>
            <p:nvSpPr>
              <p:cNvPr id="56" name="Ovál 55"/>
              <p:cNvSpPr/>
              <p:nvPr/>
            </p:nvSpPr>
            <p:spPr>
              <a:xfrm>
                <a:off x="9340405" y="2931752"/>
                <a:ext cx="638930" cy="656133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9457618" y="3061163"/>
                <a:ext cx="404502" cy="39731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8918" name="Skupina 45"/>
            <p:cNvGrpSpPr>
              <a:grpSpLocks/>
            </p:cNvGrpSpPr>
            <p:nvPr/>
          </p:nvGrpSpPr>
          <p:grpSpPr bwMode="auto">
            <a:xfrm>
              <a:off x="1839233" y="3988889"/>
              <a:ext cx="639193" cy="656948"/>
              <a:chOff x="9341269" y="2931260"/>
              <a:chExt cx="639193" cy="656948"/>
            </a:xfrm>
          </p:grpSpPr>
          <p:sp>
            <p:nvSpPr>
              <p:cNvPr id="54" name="Ovál 53"/>
              <p:cNvSpPr/>
              <p:nvPr/>
            </p:nvSpPr>
            <p:spPr>
              <a:xfrm>
                <a:off x="9341574" y="2930222"/>
                <a:ext cx="638930" cy="658402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5" name="Ovál 54"/>
              <p:cNvSpPr/>
              <p:nvPr/>
            </p:nvSpPr>
            <p:spPr>
              <a:xfrm>
                <a:off x="9458787" y="3059633"/>
                <a:ext cx="404502" cy="399582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8919" name="Skupina 46"/>
            <p:cNvGrpSpPr>
              <a:grpSpLocks/>
            </p:cNvGrpSpPr>
            <p:nvPr/>
          </p:nvGrpSpPr>
          <p:grpSpPr bwMode="auto">
            <a:xfrm>
              <a:off x="1129867" y="3992880"/>
              <a:ext cx="639193" cy="656948"/>
              <a:chOff x="9341269" y="2931260"/>
              <a:chExt cx="639193" cy="656948"/>
            </a:xfrm>
          </p:grpSpPr>
          <p:sp>
            <p:nvSpPr>
              <p:cNvPr id="52" name="Ovál 51"/>
              <p:cNvSpPr/>
              <p:nvPr/>
            </p:nvSpPr>
            <p:spPr>
              <a:xfrm>
                <a:off x="9340764" y="2930771"/>
                <a:ext cx="638930" cy="658402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9457978" y="3060182"/>
                <a:ext cx="404502" cy="399582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48" name="Obdélník 47"/>
            <p:cNvSpPr/>
            <p:nvPr/>
          </p:nvSpPr>
          <p:spPr>
            <a:xfrm>
              <a:off x="1956752" y="2627909"/>
              <a:ext cx="521716" cy="124869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2593383" y="4314781"/>
              <a:ext cx="1057220" cy="3882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 rot="21425559">
              <a:off x="1129362" y="4600846"/>
              <a:ext cx="4077193" cy="45407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Tětiva 50"/>
            <p:cNvSpPr/>
            <p:nvPr/>
          </p:nvSpPr>
          <p:spPr>
            <a:xfrm rot="1204772">
              <a:off x="736352" y="2727805"/>
              <a:ext cx="1112380" cy="1203288"/>
            </a:xfrm>
            <a:prstGeom prst="chord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8852" name="Skupina 57"/>
          <p:cNvGrpSpPr>
            <a:grpSpLocks/>
          </p:cNvGrpSpPr>
          <p:nvPr/>
        </p:nvGrpSpPr>
        <p:grpSpPr bwMode="auto">
          <a:xfrm>
            <a:off x="8326438" y="2825750"/>
            <a:ext cx="3781425" cy="1898650"/>
            <a:chOff x="621437" y="2378170"/>
            <a:chExt cx="5474563" cy="2717613"/>
          </a:xfrm>
        </p:grpSpPr>
        <p:pic>
          <p:nvPicPr>
            <p:cNvPr id="78878" name="Obrázek 58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39192" y="2396971"/>
              <a:ext cx="4901823" cy="24324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0" name="Obdélník 59"/>
            <p:cNvSpPr/>
            <p:nvPr/>
          </p:nvSpPr>
          <p:spPr>
            <a:xfrm>
              <a:off x="639823" y="2378170"/>
              <a:ext cx="3275084" cy="37492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1" name="Obdélník 60"/>
            <p:cNvSpPr/>
            <p:nvPr/>
          </p:nvSpPr>
          <p:spPr>
            <a:xfrm>
              <a:off x="639823" y="2753092"/>
              <a:ext cx="186162" cy="111794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2" name="Volný tvar: obrazec 61"/>
            <p:cNvSpPr/>
            <p:nvPr/>
          </p:nvSpPr>
          <p:spPr>
            <a:xfrm>
              <a:off x="731756" y="2437249"/>
              <a:ext cx="728562" cy="613508"/>
            </a:xfrm>
            <a:custGeom>
              <a:avLst/>
              <a:gdLst>
                <a:gd name="connsiteX0" fmla="*/ 115409 w 728337"/>
                <a:gd name="connsiteY0" fmla="*/ 613152 h 613152"/>
                <a:gd name="connsiteX1" fmla="*/ 204186 w 728337"/>
                <a:gd name="connsiteY1" fmla="*/ 533253 h 613152"/>
                <a:gd name="connsiteX2" fmla="*/ 248574 w 728337"/>
                <a:gd name="connsiteY2" fmla="*/ 506620 h 613152"/>
                <a:gd name="connsiteX3" fmla="*/ 301840 w 728337"/>
                <a:gd name="connsiteY3" fmla="*/ 453354 h 613152"/>
                <a:gd name="connsiteX4" fmla="*/ 417250 w 728337"/>
                <a:gd name="connsiteY4" fmla="*/ 355700 h 613152"/>
                <a:gd name="connsiteX5" fmla="*/ 452761 w 728337"/>
                <a:gd name="connsiteY5" fmla="*/ 311311 h 613152"/>
                <a:gd name="connsiteX6" fmla="*/ 577048 w 728337"/>
                <a:gd name="connsiteY6" fmla="*/ 231412 h 613152"/>
                <a:gd name="connsiteX7" fmla="*/ 639192 w 728337"/>
                <a:gd name="connsiteY7" fmla="*/ 178146 h 613152"/>
                <a:gd name="connsiteX8" fmla="*/ 701336 w 728337"/>
                <a:gd name="connsiteY8" fmla="*/ 133758 h 613152"/>
                <a:gd name="connsiteX9" fmla="*/ 727969 w 728337"/>
                <a:gd name="connsiteY9" fmla="*/ 53859 h 613152"/>
                <a:gd name="connsiteX10" fmla="*/ 550415 w 728337"/>
                <a:gd name="connsiteY10" fmla="*/ 593 h 613152"/>
                <a:gd name="connsiteX11" fmla="*/ 133165 w 728337"/>
                <a:gd name="connsiteY11" fmla="*/ 44981 h 613152"/>
                <a:gd name="connsiteX12" fmla="*/ 106532 w 728337"/>
                <a:gd name="connsiteY12" fmla="*/ 53859 h 613152"/>
                <a:gd name="connsiteX13" fmla="*/ 44388 w 728337"/>
                <a:gd name="connsiteY13" fmla="*/ 107125 h 613152"/>
                <a:gd name="connsiteX14" fmla="*/ 26633 w 728337"/>
                <a:gd name="connsiteY14" fmla="*/ 142636 h 613152"/>
                <a:gd name="connsiteX15" fmla="*/ 17755 w 728337"/>
                <a:gd name="connsiteY15" fmla="*/ 195902 h 613152"/>
                <a:gd name="connsiteX16" fmla="*/ 0 w 728337"/>
                <a:gd name="connsiteY16" fmla="*/ 258045 h 613152"/>
                <a:gd name="connsiteX17" fmla="*/ 35510 w 728337"/>
                <a:gd name="connsiteY17" fmla="*/ 453354 h 613152"/>
                <a:gd name="connsiteX18" fmla="*/ 71021 w 728337"/>
                <a:gd name="connsiteY18" fmla="*/ 559886 h 613152"/>
                <a:gd name="connsiteX19" fmla="*/ 177553 w 728337"/>
                <a:gd name="connsiteY19" fmla="*/ 613152 h 613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728337" h="613152">
                  <a:moveTo>
                    <a:pt x="115409" y="613152"/>
                  </a:moveTo>
                  <a:cubicBezTo>
                    <a:pt x="150839" y="577723"/>
                    <a:pt x="163704" y="561591"/>
                    <a:pt x="204186" y="533253"/>
                  </a:cubicBezTo>
                  <a:cubicBezTo>
                    <a:pt x="218322" y="523358"/>
                    <a:pt x="235219" y="517547"/>
                    <a:pt x="248574" y="506620"/>
                  </a:cubicBezTo>
                  <a:cubicBezTo>
                    <a:pt x="268008" y="490719"/>
                    <a:pt x="283127" y="470097"/>
                    <a:pt x="301840" y="453354"/>
                  </a:cubicBezTo>
                  <a:cubicBezTo>
                    <a:pt x="339396" y="419752"/>
                    <a:pt x="380553" y="390238"/>
                    <a:pt x="417250" y="355700"/>
                  </a:cubicBezTo>
                  <a:cubicBezTo>
                    <a:pt x="431048" y="342713"/>
                    <a:pt x="438793" y="324115"/>
                    <a:pt x="452761" y="311311"/>
                  </a:cubicBezTo>
                  <a:cubicBezTo>
                    <a:pt x="576984" y="197439"/>
                    <a:pt x="472278" y="303945"/>
                    <a:pt x="577048" y="231412"/>
                  </a:cubicBezTo>
                  <a:cubicBezTo>
                    <a:pt x="599480" y="215882"/>
                    <a:pt x="617739" y="195002"/>
                    <a:pt x="639192" y="178146"/>
                  </a:cubicBezTo>
                  <a:cubicBezTo>
                    <a:pt x="659209" y="162419"/>
                    <a:pt x="680621" y="148554"/>
                    <a:pt x="701336" y="133758"/>
                  </a:cubicBezTo>
                  <a:cubicBezTo>
                    <a:pt x="701724" y="132789"/>
                    <a:pt x="731993" y="62912"/>
                    <a:pt x="727969" y="53859"/>
                  </a:cubicBezTo>
                  <a:cubicBezTo>
                    <a:pt x="695547" y="-19091"/>
                    <a:pt x="612138" y="4708"/>
                    <a:pt x="550415" y="593"/>
                  </a:cubicBezTo>
                  <a:lnTo>
                    <a:pt x="133165" y="44981"/>
                  </a:lnTo>
                  <a:cubicBezTo>
                    <a:pt x="123874" y="46096"/>
                    <a:pt x="114657" y="49216"/>
                    <a:pt x="106532" y="53859"/>
                  </a:cubicBezTo>
                  <a:cubicBezTo>
                    <a:pt x="79957" y="69045"/>
                    <a:pt x="65378" y="86135"/>
                    <a:pt x="44388" y="107125"/>
                  </a:cubicBezTo>
                  <a:cubicBezTo>
                    <a:pt x="38470" y="118962"/>
                    <a:pt x="30436" y="129960"/>
                    <a:pt x="26633" y="142636"/>
                  </a:cubicBezTo>
                  <a:cubicBezTo>
                    <a:pt x="21461" y="159877"/>
                    <a:pt x="21803" y="178363"/>
                    <a:pt x="17755" y="195902"/>
                  </a:cubicBezTo>
                  <a:cubicBezTo>
                    <a:pt x="12911" y="216894"/>
                    <a:pt x="5918" y="237331"/>
                    <a:pt x="0" y="258045"/>
                  </a:cubicBezTo>
                  <a:cubicBezTo>
                    <a:pt x="11837" y="323148"/>
                    <a:pt x="20354" y="388943"/>
                    <a:pt x="35510" y="453354"/>
                  </a:cubicBezTo>
                  <a:cubicBezTo>
                    <a:pt x="44083" y="489791"/>
                    <a:pt x="35168" y="549130"/>
                    <a:pt x="71021" y="559886"/>
                  </a:cubicBezTo>
                  <a:cubicBezTo>
                    <a:pt x="170018" y="589585"/>
                    <a:pt x="142661" y="560812"/>
                    <a:pt x="177553" y="613152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3" name="Volný tvar: obrazec 62"/>
            <p:cNvSpPr/>
            <p:nvPr/>
          </p:nvSpPr>
          <p:spPr>
            <a:xfrm>
              <a:off x="621437" y="3905123"/>
              <a:ext cx="4899987" cy="1190660"/>
            </a:xfrm>
            <a:custGeom>
              <a:avLst/>
              <a:gdLst>
                <a:gd name="connsiteX0" fmla="*/ 79899 w 4900474"/>
                <a:gd name="connsiteY0" fmla="*/ 0 h 1189608"/>
                <a:gd name="connsiteX1" fmla="*/ 124287 w 4900474"/>
                <a:gd name="connsiteY1" fmla="*/ 363984 h 1189608"/>
                <a:gd name="connsiteX2" fmla="*/ 204186 w 4900474"/>
                <a:gd name="connsiteY2" fmla="*/ 346229 h 1189608"/>
                <a:gd name="connsiteX3" fmla="*/ 328474 w 4900474"/>
                <a:gd name="connsiteY3" fmla="*/ 310718 h 1189608"/>
                <a:gd name="connsiteX4" fmla="*/ 355107 w 4900474"/>
                <a:gd name="connsiteY4" fmla="*/ 301841 h 1189608"/>
                <a:gd name="connsiteX5" fmla="*/ 497149 w 4900474"/>
                <a:gd name="connsiteY5" fmla="*/ 328474 h 1189608"/>
                <a:gd name="connsiteX6" fmla="*/ 514905 w 4900474"/>
                <a:gd name="connsiteY6" fmla="*/ 497149 h 1189608"/>
                <a:gd name="connsiteX7" fmla="*/ 532660 w 4900474"/>
                <a:gd name="connsiteY7" fmla="*/ 585926 h 1189608"/>
                <a:gd name="connsiteX8" fmla="*/ 541538 w 4900474"/>
                <a:gd name="connsiteY8" fmla="*/ 612559 h 1189608"/>
                <a:gd name="connsiteX9" fmla="*/ 594804 w 4900474"/>
                <a:gd name="connsiteY9" fmla="*/ 683580 h 1189608"/>
                <a:gd name="connsiteX10" fmla="*/ 612559 w 4900474"/>
                <a:gd name="connsiteY10" fmla="*/ 710213 h 1189608"/>
                <a:gd name="connsiteX11" fmla="*/ 639192 w 4900474"/>
                <a:gd name="connsiteY11" fmla="*/ 736846 h 1189608"/>
                <a:gd name="connsiteX12" fmla="*/ 674703 w 4900474"/>
                <a:gd name="connsiteY12" fmla="*/ 781235 h 1189608"/>
                <a:gd name="connsiteX13" fmla="*/ 701336 w 4900474"/>
                <a:gd name="connsiteY13" fmla="*/ 790112 h 1189608"/>
                <a:gd name="connsiteX14" fmla="*/ 790113 w 4900474"/>
                <a:gd name="connsiteY14" fmla="*/ 798990 h 1189608"/>
                <a:gd name="connsiteX15" fmla="*/ 843379 w 4900474"/>
                <a:gd name="connsiteY15" fmla="*/ 807868 h 1189608"/>
                <a:gd name="connsiteX16" fmla="*/ 1047565 w 4900474"/>
                <a:gd name="connsiteY16" fmla="*/ 825623 h 1189608"/>
                <a:gd name="connsiteX17" fmla="*/ 1296140 w 4900474"/>
                <a:gd name="connsiteY17" fmla="*/ 852256 h 1189608"/>
                <a:gd name="connsiteX18" fmla="*/ 1358283 w 4900474"/>
                <a:gd name="connsiteY18" fmla="*/ 816745 h 1189608"/>
                <a:gd name="connsiteX19" fmla="*/ 1411549 w 4900474"/>
                <a:gd name="connsiteY19" fmla="*/ 807868 h 1189608"/>
                <a:gd name="connsiteX20" fmla="*/ 1429305 w 4900474"/>
                <a:gd name="connsiteY20" fmla="*/ 781235 h 1189608"/>
                <a:gd name="connsiteX21" fmla="*/ 1562470 w 4900474"/>
                <a:gd name="connsiteY21" fmla="*/ 772357 h 1189608"/>
                <a:gd name="connsiteX22" fmla="*/ 1997476 w 4900474"/>
                <a:gd name="connsiteY22" fmla="*/ 798990 h 1189608"/>
                <a:gd name="connsiteX23" fmla="*/ 2201662 w 4900474"/>
                <a:gd name="connsiteY23" fmla="*/ 763479 h 1189608"/>
                <a:gd name="connsiteX24" fmla="*/ 2787588 w 4900474"/>
                <a:gd name="connsiteY24" fmla="*/ 736846 h 1189608"/>
                <a:gd name="connsiteX25" fmla="*/ 2920753 w 4900474"/>
                <a:gd name="connsiteY25" fmla="*/ 719091 h 1189608"/>
                <a:gd name="connsiteX26" fmla="*/ 3266982 w 4900474"/>
                <a:gd name="connsiteY26" fmla="*/ 692458 h 1189608"/>
                <a:gd name="connsiteX27" fmla="*/ 3515557 w 4900474"/>
                <a:gd name="connsiteY27" fmla="*/ 648070 h 1189608"/>
                <a:gd name="connsiteX28" fmla="*/ 4021584 w 4900474"/>
                <a:gd name="connsiteY28" fmla="*/ 683580 h 1189608"/>
                <a:gd name="connsiteX29" fmla="*/ 4554245 w 4900474"/>
                <a:gd name="connsiteY29" fmla="*/ 736846 h 1189608"/>
                <a:gd name="connsiteX30" fmla="*/ 4873841 w 4900474"/>
                <a:gd name="connsiteY30" fmla="*/ 781235 h 1189608"/>
                <a:gd name="connsiteX31" fmla="*/ 4900474 w 4900474"/>
                <a:gd name="connsiteY31" fmla="*/ 807868 h 1189608"/>
                <a:gd name="connsiteX32" fmla="*/ 4882718 w 4900474"/>
                <a:gd name="connsiteY32" fmla="*/ 870011 h 1189608"/>
                <a:gd name="connsiteX33" fmla="*/ 4873841 w 4900474"/>
                <a:gd name="connsiteY33" fmla="*/ 896644 h 1189608"/>
                <a:gd name="connsiteX34" fmla="*/ 4847208 w 4900474"/>
                <a:gd name="connsiteY34" fmla="*/ 949910 h 1189608"/>
                <a:gd name="connsiteX35" fmla="*/ 4776186 w 4900474"/>
                <a:gd name="connsiteY35" fmla="*/ 1012054 h 1189608"/>
                <a:gd name="connsiteX36" fmla="*/ 4749553 w 4900474"/>
                <a:gd name="connsiteY36" fmla="*/ 1020932 h 1189608"/>
                <a:gd name="connsiteX37" fmla="*/ 4616388 w 4900474"/>
                <a:gd name="connsiteY37" fmla="*/ 1038687 h 1189608"/>
                <a:gd name="connsiteX38" fmla="*/ 4429957 w 4900474"/>
                <a:gd name="connsiteY38" fmla="*/ 1074198 h 1189608"/>
                <a:gd name="connsiteX39" fmla="*/ 3861786 w 4900474"/>
                <a:gd name="connsiteY39" fmla="*/ 1118586 h 1189608"/>
                <a:gd name="connsiteX40" fmla="*/ 3648722 w 4900474"/>
                <a:gd name="connsiteY40" fmla="*/ 1127464 h 1189608"/>
                <a:gd name="connsiteX41" fmla="*/ 1216241 w 4900474"/>
                <a:gd name="connsiteY41" fmla="*/ 1189608 h 1189608"/>
                <a:gd name="connsiteX42" fmla="*/ 514905 w 4900474"/>
                <a:gd name="connsiteY42" fmla="*/ 1171852 h 1189608"/>
                <a:gd name="connsiteX43" fmla="*/ 426128 w 4900474"/>
                <a:gd name="connsiteY43" fmla="*/ 1162975 h 1189608"/>
                <a:gd name="connsiteX44" fmla="*/ 159798 w 4900474"/>
                <a:gd name="connsiteY44" fmla="*/ 1118586 h 1189608"/>
                <a:gd name="connsiteX45" fmla="*/ 79899 w 4900474"/>
                <a:gd name="connsiteY45" fmla="*/ 1065320 h 1189608"/>
                <a:gd name="connsiteX46" fmla="*/ 35511 w 4900474"/>
                <a:gd name="connsiteY46" fmla="*/ 1047565 h 1189608"/>
                <a:gd name="connsiteX47" fmla="*/ 26633 w 4900474"/>
                <a:gd name="connsiteY47" fmla="*/ 949910 h 1189608"/>
                <a:gd name="connsiteX48" fmla="*/ 8878 w 4900474"/>
                <a:gd name="connsiteY48" fmla="*/ 914400 h 1189608"/>
                <a:gd name="connsiteX49" fmla="*/ 0 w 4900474"/>
                <a:gd name="connsiteY49" fmla="*/ 878889 h 1189608"/>
                <a:gd name="connsiteX50" fmla="*/ 79899 w 4900474"/>
                <a:gd name="connsiteY50" fmla="*/ 577048 h 1189608"/>
                <a:gd name="connsiteX51" fmla="*/ 150920 w 4900474"/>
                <a:gd name="connsiteY51" fmla="*/ 523782 h 1189608"/>
                <a:gd name="connsiteX52" fmla="*/ 221942 w 4900474"/>
                <a:gd name="connsiteY52" fmla="*/ 479394 h 1189608"/>
                <a:gd name="connsiteX53" fmla="*/ 275208 w 4900474"/>
                <a:gd name="connsiteY53" fmla="*/ 381740 h 1189608"/>
                <a:gd name="connsiteX54" fmla="*/ 301841 w 4900474"/>
                <a:gd name="connsiteY54" fmla="*/ 319596 h 1189608"/>
                <a:gd name="connsiteX55" fmla="*/ 372862 w 4900474"/>
                <a:gd name="connsiteY55" fmla="*/ 301841 h 1189608"/>
                <a:gd name="connsiteX56" fmla="*/ 488272 w 4900474"/>
                <a:gd name="connsiteY56" fmla="*/ 221942 h 1189608"/>
                <a:gd name="connsiteX57" fmla="*/ 452761 w 4900474"/>
                <a:gd name="connsiteY57" fmla="*/ 230819 h 1189608"/>
                <a:gd name="connsiteX58" fmla="*/ 390617 w 4900474"/>
                <a:gd name="connsiteY58" fmla="*/ 266330 h 1189608"/>
                <a:gd name="connsiteX59" fmla="*/ 292963 w 4900474"/>
                <a:gd name="connsiteY59" fmla="*/ 328474 h 1189608"/>
                <a:gd name="connsiteX60" fmla="*/ 319596 w 4900474"/>
                <a:gd name="connsiteY60" fmla="*/ 284085 h 1189608"/>
                <a:gd name="connsiteX61" fmla="*/ 372862 w 4900474"/>
                <a:gd name="connsiteY61" fmla="*/ 248575 h 1189608"/>
                <a:gd name="connsiteX62" fmla="*/ 292963 w 4900474"/>
                <a:gd name="connsiteY62" fmla="*/ 337351 h 1189608"/>
                <a:gd name="connsiteX63" fmla="*/ 266330 w 4900474"/>
                <a:gd name="connsiteY63" fmla="*/ 346229 h 1189608"/>
                <a:gd name="connsiteX64" fmla="*/ 399495 w 4900474"/>
                <a:gd name="connsiteY64" fmla="*/ 204186 h 1189608"/>
                <a:gd name="connsiteX65" fmla="*/ 399495 w 4900474"/>
                <a:gd name="connsiteY65" fmla="*/ 213064 h 1189608"/>
                <a:gd name="connsiteX66" fmla="*/ 372862 w 4900474"/>
                <a:gd name="connsiteY66" fmla="*/ 248575 h 1189608"/>
                <a:gd name="connsiteX67" fmla="*/ 355107 w 4900474"/>
                <a:gd name="connsiteY67" fmla="*/ 284085 h 1189608"/>
                <a:gd name="connsiteX68" fmla="*/ 328474 w 4900474"/>
                <a:gd name="connsiteY68" fmla="*/ 301841 h 1189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900474" h="1189608">
                  <a:moveTo>
                    <a:pt x="79899" y="0"/>
                  </a:moveTo>
                  <a:cubicBezTo>
                    <a:pt x="83908" y="72153"/>
                    <a:pt x="90905" y="310058"/>
                    <a:pt x="124287" y="363984"/>
                  </a:cubicBezTo>
                  <a:cubicBezTo>
                    <a:pt x="138647" y="387182"/>
                    <a:pt x="177629" y="352478"/>
                    <a:pt x="204186" y="346229"/>
                  </a:cubicBezTo>
                  <a:cubicBezTo>
                    <a:pt x="280003" y="328390"/>
                    <a:pt x="262306" y="332774"/>
                    <a:pt x="328474" y="310718"/>
                  </a:cubicBezTo>
                  <a:lnTo>
                    <a:pt x="355107" y="301841"/>
                  </a:lnTo>
                  <a:cubicBezTo>
                    <a:pt x="402454" y="310719"/>
                    <a:pt x="466644" y="291191"/>
                    <a:pt x="497149" y="328474"/>
                  </a:cubicBezTo>
                  <a:cubicBezTo>
                    <a:pt x="532950" y="372230"/>
                    <a:pt x="507180" y="441144"/>
                    <a:pt x="514905" y="497149"/>
                  </a:cubicBezTo>
                  <a:cubicBezTo>
                    <a:pt x="519029" y="527044"/>
                    <a:pt x="525874" y="556520"/>
                    <a:pt x="532660" y="585926"/>
                  </a:cubicBezTo>
                  <a:cubicBezTo>
                    <a:pt x="534764" y="595044"/>
                    <a:pt x="536514" y="604664"/>
                    <a:pt x="541538" y="612559"/>
                  </a:cubicBezTo>
                  <a:cubicBezTo>
                    <a:pt x="557425" y="637525"/>
                    <a:pt x="578389" y="658958"/>
                    <a:pt x="594804" y="683580"/>
                  </a:cubicBezTo>
                  <a:cubicBezTo>
                    <a:pt x="600722" y="692458"/>
                    <a:pt x="605729" y="702016"/>
                    <a:pt x="612559" y="710213"/>
                  </a:cubicBezTo>
                  <a:cubicBezTo>
                    <a:pt x="620596" y="719858"/>
                    <a:pt x="630925" y="727397"/>
                    <a:pt x="639192" y="736846"/>
                  </a:cubicBezTo>
                  <a:cubicBezTo>
                    <a:pt x="651670" y="751106"/>
                    <a:pt x="660316" y="768904"/>
                    <a:pt x="674703" y="781235"/>
                  </a:cubicBezTo>
                  <a:cubicBezTo>
                    <a:pt x="681808" y="787325"/>
                    <a:pt x="692087" y="788689"/>
                    <a:pt x="701336" y="790112"/>
                  </a:cubicBezTo>
                  <a:cubicBezTo>
                    <a:pt x="730730" y="794634"/>
                    <a:pt x="760603" y="795301"/>
                    <a:pt x="790113" y="798990"/>
                  </a:cubicBezTo>
                  <a:cubicBezTo>
                    <a:pt x="807974" y="801223"/>
                    <a:pt x="825474" y="806016"/>
                    <a:pt x="843379" y="807868"/>
                  </a:cubicBezTo>
                  <a:cubicBezTo>
                    <a:pt x="911335" y="814898"/>
                    <a:pt x="979503" y="819705"/>
                    <a:pt x="1047565" y="825623"/>
                  </a:cubicBezTo>
                  <a:cubicBezTo>
                    <a:pt x="1204771" y="886086"/>
                    <a:pt x="1122119" y="875458"/>
                    <a:pt x="1296140" y="852256"/>
                  </a:cubicBezTo>
                  <a:cubicBezTo>
                    <a:pt x="1316854" y="840419"/>
                    <a:pt x="1336015" y="825309"/>
                    <a:pt x="1358283" y="816745"/>
                  </a:cubicBezTo>
                  <a:cubicBezTo>
                    <a:pt x="1375083" y="810283"/>
                    <a:pt x="1395449" y="815918"/>
                    <a:pt x="1411549" y="807868"/>
                  </a:cubicBezTo>
                  <a:cubicBezTo>
                    <a:pt x="1421092" y="803096"/>
                    <a:pt x="1418919" y="783679"/>
                    <a:pt x="1429305" y="781235"/>
                  </a:cubicBezTo>
                  <a:cubicBezTo>
                    <a:pt x="1472609" y="771046"/>
                    <a:pt x="1518082" y="775316"/>
                    <a:pt x="1562470" y="772357"/>
                  </a:cubicBezTo>
                  <a:cubicBezTo>
                    <a:pt x="1707472" y="781235"/>
                    <a:pt x="1852216" y="801008"/>
                    <a:pt x="1997476" y="798990"/>
                  </a:cubicBezTo>
                  <a:cubicBezTo>
                    <a:pt x="2066553" y="798031"/>
                    <a:pt x="2132817" y="769216"/>
                    <a:pt x="2201662" y="763479"/>
                  </a:cubicBezTo>
                  <a:cubicBezTo>
                    <a:pt x="2538619" y="735400"/>
                    <a:pt x="2343479" y="747420"/>
                    <a:pt x="2787588" y="736846"/>
                  </a:cubicBezTo>
                  <a:cubicBezTo>
                    <a:pt x="2831976" y="730928"/>
                    <a:pt x="2876163" y="723220"/>
                    <a:pt x="2920753" y="719091"/>
                  </a:cubicBezTo>
                  <a:cubicBezTo>
                    <a:pt x="3036011" y="708419"/>
                    <a:pt x="3152048" y="706181"/>
                    <a:pt x="3266982" y="692458"/>
                  </a:cubicBezTo>
                  <a:cubicBezTo>
                    <a:pt x="3350557" y="682479"/>
                    <a:pt x="3515557" y="648070"/>
                    <a:pt x="3515557" y="648070"/>
                  </a:cubicBezTo>
                  <a:cubicBezTo>
                    <a:pt x="3684233" y="659907"/>
                    <a:pt x="3853549" y="664719"/>
                    <a:pt x="4021584" y="683580"/>
                  </a:cubicBezTo>
                  <a:cubicBezTo>
                    <a:pt x="4589875" y="747367"/>
                    <a:pt x="4194586" y="755776"/>
                    <a:pt x="4554245" y="736846"/>
                  </a:cubicBezTo>
                  <a:cubicBezTo>
                    <a:pt x="4678075" y="705890"/>
                    <a:pt x="4618423" y="715556"/>
                    <a:pt x="4873841" y="781235"/>
                  </a:cubicBezTo>
                  <a:cubicBezTo>
                    <a:pt x="4886000" y="784362"/>
                    <a:pt x="4891596" y="798990"/>
                    <a:pt x="4900474" y="807868"/>
                  </a:cubicBezTo>
                  <a:cubicBezTo>
                    <a:pt x="4894555" y="828582"/>
                    <a:pt x="4888908" y="849376"/>
                    <a:pt x="4882718" y="870011"/>
                  </a:cubicBezTo>
                  <a:cubicBezTo>
                    <a:pt x="4880029" y="878974"/>
                    <a:pt x="4877642" y="888093"/>
                    <a:pt x="4873841" y="896644"/>
                  </a:cubicBezTo>
                  <a:cubicBezTo>
                    <a:pt x="4865779" y="914784"/>
                    <a:pt x="4860031" y="934756"/>
                    <a:pt x="4847208" y="949910"/>
                  </a:cubicBezTo>
                  <a:cubicBezTo>
                    <a:pt x="4826888" y="973924"/>
                    <a:pt x="4801627" y="993552"/>
                    <a:pt x="4776186" y="1012054"/>
                  </a:cubicBezTo>
                  <a:cubicBezTo>
                    <a:pt x="4768618" y="1017558"/>
                    <a:pt x="4758784" y="1019394"/>
                    <a:pt x="4749553" y="1020932"/>
                  </a:cubicBezTo>
                  <a:cubicBezTo>
                    <a:pt x="4705381" y="1028294"/>
                    <a:pt x="4660560" y="1031325"/>
                    <a:pt x="4616388" y="1038687"/>
                  </a:cubicBezTo>
                  <a:cubicBezTo>
                    <a:pt x="4553988" y="1049087"/>
                    <a:pt x="4492198" y="1062882"/>
                    <a:pt x="4429957" y="1074198"/>
                  </a:cubicBezTo>
                  <a:cubicBezTo>
                    <a:pt x="4206271" y="1114868"/>
                    <a:pt x="4210007" y="1100258"/>
                    <a:pt x="3861786" y="1118586"/>
                  </a:cubicBezTo>
                  <a:cubicBezTo>
                    <a:pt x="3790801" y="1122322"/>
                    <a:pt x="3719781" y="1125629"/>
                    <a:pt x="3648722" y="1127464"/>
                  </a:cubicBezTo>
                  <a:lnTo>
                    <a:pt x="1216241" y="1189608"/>
                  </a:lnTo>
                  <a:lnTo>
                    <a:pt x="514905" y="1171852"/>
                  </a:lnTo>
                  <a:cubicBezTo>
                    <a:pt x="485182" y="1170850"/>
                    <a:pt x="455607" y="1166905"/>
                    <a:pt x="426128" y="1162975"/>
                  </a:cubicBezTo>
                  <a:cubicBezTo>
                    <a:pt x="270581" y="1142236"/>
                    <a:pt x="281113" y="1142850"/>
                    <a:pt x="159798" y="1118586"/>
                  </a:cubicBezTo>
                  <a:cubicBezTo>
                    <a:pt x="133165" y="1100831"/>
                    <a:pt x="107691" y="1081201"/>
                    <a:pt x="79899" y="1065320"/>
                  </a:cubicBezTo>
                  <a:cubicBezTo>
                    <a:pt x="66063" y="1057414"/>
                    <a:pt x="42189" y="1062034"/>
                    <a:pt x="35511" y="1047565"/>
                  </a:cubicBezTo>
                  <a:cubicBezTo>
                    <a:pt x="21814" y="1017888"/>
                    <a:pt x="33043" y="981961"/>
                    <a:pt x="26633" y="949910"/>
                  </a:cubicBezTo>
                  <a:cubicBezTo>
                    <a:pt x="24038" y="936933"/>
                    <a:pt x="13525" y="926791"/>
                    <a:pt x="8878" y="914400"/>
                  </a:cubicBezTo>
                  <a:cubicBezTo>
                    <a:pt x="4594" y="902976"/>
                    <a:pt x="2959" y="890726"/>
                    <a:pt x="0" y="878889"/>
                  </a:cubicBezTo>
                  <a:cubicBezTo>
                    <a:pt x="26805" y="740398"/>
                    <a:pt x="-8929" y="649726"/>
                    <a:pt x="79899" y="577048"/>
                  </a:cubicBezTo>
                  <a:cubicBezTo>
                    <a:pt x="102802" y="558309"/>
                    <a:pt x="126535" y="540547"/>
                    <a:pt x="150920" y="523782"/>
                  </a:cubicBezTo>
                  <a:cubicBezTo>
                    <a:pt x="173925" y="507966"/>
                    <a:pt x="198268" y="494190"/>
                    <a:pt x="221942" y="479394"/>
                  </a:cubicBezTo>
                  <a:cubicBezTo>
                    <a:pt x="239697" y="446843"/>
                    <a:pt x="259528" y="415340"/>
                    <a:pt x="275208" y="381740"/>
                  </a:cubicBezTo>
                  <a:cubicBezTo>
                    <a:pt x="282565" y="365974"/>
                    <a:pt x="280909" y="330062"/>
                    <a:pt x="301841" y="319596"/>
                  </a:cubicBezTo>
                  <a:cubicBezTo>
                    <a:pt x="323667" y="308683"/>
                    <a:pt x="349188" y="307759"/>
                    <a:pt x="372862" y="301841"/>
                  </a:cubicBezTo>
                  <a:cubicBezTo>
                    <a:pt x="411546" y="282499"/>
                    <a:pt x="464635" y="261337"/>
                    <a:pt x="488272" y="221942"/>
                  </a:cubicBezTo>
                  <a:cubicBezTo>
                    <a:pt x="494549" y="211479"/>
                    <a:pt x="464598" y="227860"/>
                    <a:pt x="452761" y="230819"/>
                  </a:cubicBezTo>
                  <a:cubicBezTo>
                    <a:pt x="324019" y="327374"/>
                    <a:pt x="485516" y="212101"/>
                    <a:pt x="390617" y="266330"/>
                  </a:cubicBezTo>
                  <a:cubicBezTo>
                    <a:pt x="357117" y="285473"/>
                    <a:pt x="325514" y="307759"/>
                    <a:pt x="292963" y="328474"/>
                  </a:cubicBezTo>
                  <a:cubicBezTo>
                    <a:pt x="301841" y="313678"/>
                    <a:pt x="307395" y="296286"/>
                    <a:pt x="319596" y="284085"/>
                  </a:cubicBezTo>
                  <a:cubicBezTo>
                    <a:pt x="334685" y="268996"/>
                    <a:pt x="382405" y="229489"/>
                    <a:pt x="372862" y="248575"/>
                  </a:cubicBezTo>
                  <a:cubicBezTo>
                    <a:pt x="355057" y="284184"/>
                    <a:pt x="322311" y="310449"/>
                    <a:pt x="292963" y="337351"/>
                  </a:cubicBezTo>
                  <a:cubicBezTo>
                    <a:pt x="286065" y="343674"/>
                    <a:pt x="275208" y="343270"/>
                    <a:pt x="266330" y="346229"/>
                  </a:cubicBezTo>
                  <a:cubicBezTo>
                    <a:pt x="310718" y="298881"/>
                    <a:pt x="355952" y="252312"/>
                    <a:pt x="399495" y="204186"/>
                  </a:cubicBezTo>
                  <a:cubicBezTo>
                    <a:pt x="417448" y="184344"/>
                    <a:pt x="480304" y="97623"/>
                    <a:pt x="399495" y="213064"/>
                  </a:cubicBezTo>
                  <a:cubicBezTo>
                    <a:pt x="391010" y="225186"/>
                    <a:pt x="380704" y="236028"/>
                    <a:pt x="372862" y="248575"/>
                  </a:cubicBezTo>
                  <a:cubicBezTo>
                    <a:pt x="365848" y="259797"/>
                    <a:pt x="363579" y="273918"/>
                    <a:pt x="355107" y="284085"/>
                  </a:cubicBezTo>
                  <a:cubicBezTo>
                    <a:pt x="348276" y="292282"/>
                    <a:pt x="337352" y="295922"/>
                    <a:pt x="328474" y="3018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4" name="Obdélník 7"/>
            <p:cNvSpPr/>
            <p:nvPr/>
          </p:nvSpPr>
          <p:spPr>
            <a:xfrm>
              <a:off x="621437" y="3859678"/>
              <a:ext cx="310270" cy="688493"/>
            </a:xfrm>
            <a:custGeom>
              <a:avLst/>
              <a:gdLst>
                <a:gd name="connsiteX0" fmla="*/ 0 w 204186"/>
                <a:gd name="connsiteY0" fmla="*/ 0 h 688317"/>
                <a:gd name="connsiteX1" fmla="*/ 204186 w 204186"/>
                <a:gd name="connsiteY1" fmla="*/ 0 h 688317"/>
                <a:gd name="connsiteX2" fmla="*/ 204186 w 204186"/>
                <a:gd name="connsiteY2" fmla="*/ 688317 h 688317"/>
                <a:gd name="connsiteX3" fmla="*/ 0 w 204186"/>
                <a:gd name="connsiteY3" fmla="*/ 688317 h 688317"/>
                <a:gd name="connsiteX4" fmla="*/ 0 w 204186"/>
                <a:gd name="connsiteY4" fmla="*/ 0 h 688317"/>
                <a:gd name="connsiteX0" fmla="*/ 0 w 310718"/>
                <a:gd name="connsiteY0" fmla="*/ 0 h 688317"/>
                <a:gd name="connsiteX1" fmla="*/ 204186 w 310718"/>
                <a:gd name="connsiteY1" fmla="*/ 0 h 688317"/>
                <a:gd name="connsiteX2" fmla="*/ 310718 w 310718"/>
                <a:gd name="connsiteY2" fmla="*/ 475253 h 688317"/>
                <a:gd name="connsiteX3" fmla="*/ 0 w 310718"/>
                <a:gd name="connsiteY3" fmla="*/ 688317 h 688317"/>
                <a:gd name="connsiteX4" fmla="*/ 0 w 310718"/>
                <a:gd name="connsiteY4" fmla="*/ 0 h 688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718" h="688317">
                  <a:moveTo>
                    <a:pt x="0" y="0"/>
                  </a:moveTo>
                  <a:lnTo>
                    <a:pt x="204186" y="0"/>
                  </a:lnTo>
                  <a:lnTo>
                    <a:pt x="310718" y="475253"/>
                  </a:lnTo>
                  <a:lnTo>
                    <a:pt x="0" y="68831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5" name="Obdélník 8"/>
            <p:cNvSpPr/>
            <p:nvPr/>
          </p:nvSpPr>
          <p:spPr>
            <a:xfrm>
              <a:off x="825985" y="2966684"/>
              <a:ext cx="310272" cy="870272"/>
            </a:xfrm>
            <a:custGeom>
              <a:avLst/>
              <a:gdLst>
                <a:gd name="connsiteX0" fmla="*/ 0 w 310718"/>
                <a:gd name="connsiteY0" fmla="*/ 0 h 869715"/>
                <a:gd name="connsiteX1" fmla="*/ 310718 w 310718"/>
                <a:gd name="connsiteY1" fmla="*/ 0 h 869715"/>
                <a:gd name="connsiteX2" fmla="*/ 310718 w 310718"/>
                <a:gd name="connsiteY2" fmla="*/ 869715 h 869715"/>
                <a:gd name="connsiteX3" fmla="*/ 0 w 310718"/>
                <a:gd name="connsiteY3" fmla="*/ 869715 h 869715"/>
                <a:gd name="connsiteX4" fmla="*/ 0 w 310718"/>
                <a:gd name="connsiteY4" fmla="*/ 0 h 869715"/>
                <a:gd name="connsiteX0" fmla="*/ 0 w 310718"/>
                <a:gd name="connsiteY0" fmla="*/ 0 h 869715"/>
                <a:gd name="connsiteX1" fmla="*/ 88776 w 310718"/>
                <a:gd name="connsiteY1" fmla="*/ 88777 h 869715"/>
                <a:gd name="connsiteX2" fmla="*/ 310718 w 310718"/>
                <a:gd name="connsiteY2" fmla="*/ 869715 h 869715"/>
                <a:gd name="connsiteX3" fmla="*/ 0 w 310718"/>
                <a:gd name="connsiteY3" fmla="*/ 869715 h 869715"/>
                <a:gd name="connsiteX4" fmla="*/ 0 w 310718"/>
                <a:gd name="connsiteY4" fmla="*/ 0 h 869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0718" h="869715">
                  <a:moveTo>
                    <a:pt x="0" y="0"/>
                  </a:moveTo>
                  <a:lnTo>
                    <a:pt x="88776" y="88777"/>
                  </a:lnTo>
                  <a:lnTo>
                    <a:pt x="310718" y="869715"/>
                  </a:lnTo>
                  <a:lnTo>
                    <a:pt x="0" y="8697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5365139" y="2378170"/>
              <a:ext cx="638929" cy="231769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7" name="Rovnoramenný trojúhelník 66"/>
            <p:cNvSpPr/>
            <p:nvPr/>
          </p:nvSpPr>
          <p:spPr>
            <a:xfrm rot="10800000">
              <a:off x="4937654" y="2378170"/>
              <a:ext cx="1158346" cy="1440608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>
              <a:off x="4848020" y="3977835"/>
              <a:ext cx="517119" cy="6884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9" name="Volný tvar: obrazec 68"/>
            <p:cNvSpPr/>
            <p:nvPr/>
          </p:nvSpPr>
          <p:spPr>
            <a:xfrm>
              <a:off x="2326779" y="4030098"/>
              <a:ext cx="2502854" cy="631686"/>
            </a:xfrm>
            <a:custGeom>
              <a:avLst/>
              <a:gdLst>
                <a:gd name="connsiteX0" fmla="*/ 2485747 w 2504344"/>
                <a:gd name="connsiteY0" fmla="*/ 0 h 631502"/>
                <a:gd name="connsiteX1" fmla="*/ 2432481 w 2504344"/>
                <a:gd name="connsiteY1" fmla="*/ 26633 h 631502"/>
                <a:gd name="connsiteX2" fmla="*/ 2450236 w 2504344"/>
                <a:gd name="connsiteY2" fmla="*/ 79899 h 631502"/>
                <a:gd name="connsiteX3" fmla="*/ 2459114 w 2504344"/>
                <a:gd name="connsiteY3" fmla="*/ 195309 h 631502"/>
                <a:gd name="connsiteX4" fmla="*/ 2450236 w 2504344"/>
                <a:gd name="connsiteY4" fmla="*/ 301841 h 631502"/>
                <a:gd name="connsiteX5" fmla="*/ 2423603 w 2504344"/>
                <a:gd name="connsiteY5" fmla="*/ 328474 h 631502"/>
                <a:gd name="connsiteX6" fmla="*/ 2414726 w 2504344"/>
                <a:gd name="connsiteY6" fmla="*/ 372862 h 631502"/>
                <a:gd name="connsiteX7" fmla="*/ 2396970 w 2504344"/>
                <a:gd name="connsiteY7" fmla="*/ 390618 h 631502"/>
                <a:gd name="connsiteX8" fmla="*/ 2352582 w 2504344"/>
                <a:gd name="connsiteY8" fmla="*/ 452761 h 631502"/>
                <a:gd name="connsiteX9" fmla="*/ 2325949 w 2504344"/>
                <a:gd name="connsiteY9" fmla="*/ 488272 h 631502"/>
                <a:gd name="connsiteX10" fmla="*/ 2281561 w 2504344"/>
                <a:gd name="connsiteY10" fmla="*/ 506027 h 631502"/>
                <a:gd name="connsiteX11" fmla="*/ 2148396 w 2504344"/>
                <a:gd name="connsiteY11" fmla="*/ 559293 h 631502"/>
                <a:gd name="connsiteX12" fmla="*/ 2050741 w 2504344"/>
                <a:gd name="connsiteY12" fmla="*/ 532660 h 631502"/>
                <a:gd name="connsiteX13" fmla="*/ 2024108 w 2504344"/>
                <a:gd name="connsiteY13" fmla="*/ 497150 h 631502"/>
                <a:gd name="connsiteX14" fmla="*/ 2006353 w 2504344"/>
                <a:gd name="connsiteY14" fmla="*/ 479394 h 631502"/>
                <a:gd name="connsiteX15" fmla="*/ 1979720 w 2504344"/>
                <a:gd name="connsiteY15" fmla="*/ 426128 h 631502"/>
                <a:gd name="connsiteX16" fmla="*/ 1908699 w 2504344"/>
                <a:gd name="connsiteY16" fmla="*/ 355107 h 631502"/>
                <a:gd name="connsiteX17" fmla="*/ 1882066 w 2504344"/>
                <a:gd name="connsiteY17" fmla="*/ 328474 h 631502"/>
                <a:gd name="connsiteX18" fmla="*/ 1864310 w 2504344"/>
                <a:gd name="connsiteY18" fmla="*/ 292963 h 631502"/>
                <a:gd name="connsiteX19" fmla="*/ 1846555 w 2504344"/>
                <a:gd name="connsiteY19" fmla="*/ 266330 h 631502"/>
                <a:gd name="connsiteX20" fmla="*/ 1811044 w 2504344"/>
                <a:gd name="connsiteY20" fmla="*/ 150921 h 631502"/>
                <a:gd name="connsiteX21" fmla="*/ 1802167 w 2504344"/>
                <a:gd name="connsiteY21" fmla="*/ 106532 h 631502"/>
                <a:gd name="connsiteX22" fmla="*/ 1793289 w 2504344"/>
                <a:gd name="connsiteY22" fmla="*/ 79899 h 631502"/>
                <a:gd name="connsiteX23" fmla="*/ 1784411 w 2504344"/>
                <a:gd name="connsiteY23" fmla="*/ 35511 h 631502"/>
                <a:gd name="connsiteX24" fmla="*/ 1669001 w 2504344"/>
                <a:gd name="connsiteY24" fmla="*/ 71021 h 631502"/>
                <a:gd name="connsiteX25" fmla="*/ 1393794 w 2504344"/>
                <a:gd name="connsiteY25" fmla="*/ 53266 h 631502"/>
                <a:gd name="connsiteX26" fmla="*/ 1225118 w 2504344"/>
                <a:gd name="connsiteY26" fmla="*/ 62144 h 631502"/>
                <a:gd name="connsiteX27" fmla="*/ 932155 w 2504344"/>
                <a:gd name="connsiteY27" fmla="*/ 79899 h 631502"/>
                <a:gd name="connsiteX28" fmla="*/ 958788 w 2504344"/>
                <a:gd name="connsiteY28" fmla="*/ 213064 h 631502"/>
                <a:gd name="connsiteX29" fmla="*/ 949910 w 2504344"/>
                <a:gd name="connsiteY29" fmla="*/ 275208 h 631502"/>
                <a:gd name="connsiteX30" fmla="*/ 559293 w 2504344"/>
                <a:gd name="connsiteY30" fmla="*/ 284086 h 631502"/>
                <a:gd name="connsiteX31" fmla="*/ 390617 w 2504344"/>
                <a:gd name="connsiteY31" fmla="*/ 328474 h 631502"/>
                <a:gd name="connsiteX32" fmla="*/ 284085 w 2504344"/>
                <a:gd name="connsiteY32" fmla="*/ 319596 h 631502"/>
                <a:gd name="connsiteX33" fmla="*/ 275207 w 2504344"/>
                <a:gd name="connsiteY33" fmla="*/ 168676 h 631502"/>
                <a:gd name="connsiteX34" fmla="*/ 266330 w 2504344"/>
                <a:gd name="connsiteY34" fmla="*/ 106532 h 631502"/>
                <a:gd name="connsiteX35" fmla="*/ 133165 w 2504344"/>
                <a:gd name="connsiteY35" fmla="*/ 115410 h 631502"/>
                <a:gd name="connsiteX36" fmla="*/ 142042 w 2504344"/>
                <a:gd name="connsiteY36" fmla="*/ 186431 h 631502"/>
                <a:gd name="connsiteX37" fmla="*/ 159798 w 2504344"/>
                <a:gd name="connsiteY37" fmla="*/ 221942 h 631502"/>
                <a:gd name="connsiteX38" fmla="*/ 168675 w 2504344"/>
                <a:gd name="connsiteY38" fmla="*/ 248575 h 631502"/>
                <a:gd name="connsiteX39" fmla="*/ 115409 w 2504344"/>
                <a:gd name="connsiteY39" fmla="*/ 497150 h 631502"/>
                <a:gd name="connsiteX40" fmla="*/ 97654 w 2504344"/>
                <a:gd name="connsiteY40" fmla="*/ 532660 h 631502"/>
                <a:gd name="connsiteX41" fmla="*/ 62143 w 2504344"/>
                <a:gd name="connsiteY41" fmla="*/ 550416 h 631502"/>
                <a:gd name="connsiteX42" fmla="*/ 0 w 2504344"/>
                <a:gd name="connsiteY42" fmla="*/ 585926 h 631502"/>
                <a:gd name="connsiteX43" fmla="*/ 381739 w 2504344"/>
                <a:gd name="connsiteY43" fmla="*/ 577049 h 631502"/>
                <a:gd name="connsiteX44" fmla="*/ 781234 w 2504344"/>
                <a:gd name="connsiteY44" fmla="*/ 594804 h 631502"/>
                <a:gd name="connsiteX45" fmla="*/ 843378 w 2504344"/>
                <a:gd name="connsiteY45" fmla="*/ 621437 h 631502"/>
                <a:gd name="connsiteX46" fmla="*/ 878889 w 2504344"/>
                <a:gd name="connsiteY46" fmla="*/ 630315 h 631502"/>
                <a:gd name="connsiteX47" fmla="*/ 1518081 w 2504344"/>
                <a:gd name="connsiteY47" fmla="*/ 603682 h 631502"/>
                <a:gd name="connsiteX48" fmla="*/ 1624613 w 2504344"/>
                <a:gd name="connsiteY48" fmla="*/ 577049 h 631502"/>
                <a:gd name="connsiteX49" fmla="*/ 1740023 w 2504344"/>
                <a:gd name="connsiteY49" fmla="*/ 559293 h 631502"/>
                <a:gd name="connsiteX50" fmla="*/ 1855433 w 2504344"/>
                <a:gd name="connsiteY50" fmla="*/ 541538 h 631502"/>
                <a:gd name="connsiteX51" fmla="*/ 2112885 w 2504344"/>
                <a:gd name="connsiteY51" fmla="*/ 550416 h 631502"/>
                <a:gd name="connsiteX52" fmla="*/ 2148396 w 2504344"/>
                <a:gd name="connsiteY52" fmla="*/ 577049 h 631502"/>
                <a:gd name="connsiteX53" fmla="*/ 2263805 w 2504344"/>
                <a:gd name="connsiteY53" fmla="*/ 550416 h 631502"/>
                <a:gd name="connsiteX54" fmla="*/ 2299316 w 2504344"/>
                <a:gd name="connsiteY54" fmla="*/ 461639 h 631502"/>
                <a:gd name="connsiteX55" fmla="*/ 2459114 w 2504344"/>
                <a:gd name="connsiteY55" fmla="*/ 372862 h 631502"/>
                <a:gd name="connsiteX56" fmla="*/ 2503502 w 2504344"/>
                <a:gd name="connsiteY56" fmla="*/ 301841 h 631502"/>
                <a:gd name="connsiteX57" fmla="*/ 2485747 w 2504344"/>
                <a:gd name="connsiteY57" fmla="*/ 186431 h 631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504344" h="631502">
                  <a:moveTo>
                    <a:pt x="2485747" y="0"/>
                  </a:moveTo>
                  <a:cubicBezTo>
                    <a:pt x="2467992" y="8878"/>
                    <a:pt x="2440543" y="8493"/>
                    <a:pt x="2432481" y="26633"/>
                  </a:cubicBezTo>
                  <a:cubicBezTo>
                    <a:pt x="2424880" y="43736"/>
                    <a:pt x="2447317" y="61412"/>
                    <a:pt x="2450236" y="79899"/>
                  </a:cubicBezTo>
                  <a:cubicBezTo>
                    <a:pt x="2456254" y="118011"/>
                    <a:pt x="2456155" y="156839"/>
                    <a:pt x="2459114" y="195309"/>
                  </a:cubicBezTo>
                  <a:cubicBezTo>
                    <a:pt x="2456155" y="230820"/>
                    <a:pt x="2459418" y="267410"/>
                    <a:pt x="2450236" y="301841"/>
                  </a:cubicBezTo>
                  <a:cubicBezTo>
                    <a:pt x="2447001" y="313972"/>
                    <a:pt x="2429218" y="317245"/>
                    <a:pt x="2423603" y="328474"/>
                  </a:cubicBezTo>
                  <a:cubicBezTo>
                    <a:pt x="2416855" y="341970"/>
                    <a:pt x="2420670" y="358993"/>
                    <a:pt x="2414726" y="372862"/>
                  </a:cubicBezTo>
                  <a:cubicBezTo>
                    <a:pt x="2411429" y="380555"/>
                    <a:pt x="2401613" y="383654"/>
                    <a:pt x="2396970" y="390618"/>
                  </a:cubicBezTo>
                  <a:cubicBezTo>
                    <a:pt x="2319572" y="506714"/>
                    <a:pt x="2439829" y="350972"/>
                    <a:pt x="2352582" y="452761"/>
                  </a:cubicBezTo>
                  <a:cubicBezTo>
                    <a:pt x="2342953" y="463995"/>
                    <a:pt x="2337786" y="479394"/>
                    <a:pt x="2325949" y="488272"/>
                  </a:cubicBezTo>
                  <a:cubicBezTo>
                    <a:pt x="2313200" y="497833"/>
                    <a:pt x="2296030" y="499349"/>
                    <a:pt x="2281561" y="506027"/>
                  </a:cubicBezTo>
                  <a:cubicBezTo>
                    <a:pt x="2171518" y="556816"/>
                    <a:pt x="2252065" y="529673"/>
                    <a:pt x="2148396" y="559293"/>
                  </a:cubicBezTo>
                  <a:cubicBezTo>
                    <a:pt x="2124570" y="554528"/>
                    <a:pt x="2070054" y="545535"/>
                    <a:pt x="2050741" y="532660"/>
                  </a:cubicBezTo>
                  <a:cubicBezTo>
                    <a:pt x="2038430" y="524453"/>
                    <a:pt x="2033580" y="508517"/>
                    <a:pt x="2024108" y="497150"/>
                  </a:cubicBezTo>
                  <a:cubicBezTo>
                    <a:pt x="2018750" y="490720"/>
                    <a:pt x="2010789" y="486492"/>
                    <a:pt x="2006353" y="479394"/>
                  </a:cubicBezTo>
                  <a:cubicBezTo>
                    <a:pt x="1995832" y="462560"/>
                    <a:pt x="1991984" y="441737"/>
                    <a:pt x="1979720" y="426128"/>
                  </a:cubicBezTo>
                  <a:cubicBezTo>
                    <a:pt x="1959036" y="399802"/>
                    <a:pt x="1932373" y="378781"/>
                    <a:pt x="1908699" y="355107"/>
                  </a:cubicBezTo>
                  <a:cubicBezTo>
                    <a:pt x="1899821" y="346229"/>
                    <a:pt x="1887681" y="339703"/>
                    <a:pt x="1882066" y="328474"/>
                  </a:cubicBezTo>
                  <a:cubicBezTo>
                    <a:pt x="1876147" y="316637"/>
                    <a:pt x="1870876" y="304454"/>
                    <a:pt x="1864310" y="292963"/>
                  </a:cubicBezTo>
                  <a:cubicBezTo>
                    <a:pt x="1859016" y="283699"/>
                    <a:pt x="1850888" y="276080"/>
                    <a:pt x="1846555" y="266330"/>
                  </a:cubicBezTo>
                  <a:cubicBezTo>
                    <a:pt x="1838203" y="247537"/>
                    <a:pt x="1815277" y="167853"/>
                    <a:pt x="1811044" y="150921"/>
                  </a:cubicBezTo>
                  <a:cubicBezTo>
                    <a:pt x="1807384" y="136282"/>
                    <a:pt x="1805827" y="121171"/>
                    <a:pt x="1802167" y="106532"/>
                  </a:cubicBezTo>
                  <a:cubicBezTo>
                    <a:pt x="1799897" y="97453"/>
                    <a:pt x="1795559" y="88977"/>
                    <a:pt x="1793289" y="79899"/>
                  </a:cubicBezTo>
                  <a:cubicBezTo>
                    <a:pt x="1789629" y="65261"/>
                    <a:pt x="1787370" y="50307"/>
                    <a:pt x="1784411" y="35511"/>
                  </a:cubicBezTo>
                  <a:cubicBezTo>
                    <a:pt x="1710707" y="60079"/>
                    <a:pt x="1749141" y="48125"/>
                    <a:pt x="1669001" y="71021"/>
                  </a:cubicBezTo>
                  <a:cubicBezTo>
                    <a:pt x="1576106" y="62577"/>
                    <a:pt x="1488370" y="53266"/>
                    <a:pt x="1393794" y="53266"/>
                  </a:cubicBezTo>
                  <a:cubicBezTo>
                    <a:pt x="1337491" y="53266"/>
                    <a:pt x="1281328" y="58901"/>
                    <a:pt x="1225118" y="62144"/>
                  </a:cubicBezTo>
                  <a:lnTo>
                    <a:pt x="932155" y="79899"/>
                  </a:lnTo>
                  <a:cubicBezTo>
                    <a:pt x="955348" y="137883"/>
                    <a:pt x="958788" y="134591"/>
                    <a:pt x="958788" y="213064"/>
                  </a:cubicBezTo>
                  <a:cubicBezTo>
                    <a:pt x="958788" y="233989"/>
                    <a:pt x="970512" y="271545"/>
                    <a:pt x="949910" y="275208"/>
                  </a:cubicBezTo>
                  <a:cubicBezTo>
                    <a:pt x="821681" y="298004"/>
                    <a:pt x="689499" y="281127"/>
                    <a:pt x="559293" y="284086"/>
                  </a:cubicBezTo>
                  <a:cubicBezTo>
                    <a:pt x="508964" y="300862"/>
                    <a:pt x="447300" y="328474"/>
                    <a:pt x="390617" y="328474"/>
                  </a:cubicBezTo>
                  <a:cubicBezTo>
                    <a:pt x="354983" y="328474"/>
                    <a:pt x="319596" y="322555"/>
                    <a:pt x="284085" y="319596"/>
                  </a:cubicBezTo>
                  <a:cubicBezTo>
                    <a:pt x="281126" y="269289"/>
                    <a:pt x="279392" y="218896"/>
                    <a:pt x="275207" y="168676"/>
                  </a:cubicBezTo>
                  <a:cubicBezTo>
                    <a:pt x="273469" y="147823"/>
                    <a:pt x="285923" y="113879"/>
                    <a:pt x="266330" y="106532"/>
                  </a:cubicBezTo>
                  <a:cubicBezTo>
                    <a:pt x="224676" y="90912"/>
                    <a:pt x="177553" y="112451"/>
                    <a:pt x="133165" y="115410"/>
                  </a:cubicBezTo>
                  <a:cubicBezTo>
                    <a:pt x="136124" y="139084"/>
                    <a:pt x="136256" y="163285"/>
                    <a:pt x="142042" y="186431"/>
                  </a:cubicBezTo>
                  <a:cubicBezTo>
                    <a:pt x="145252" y="199270"/>
                    <a:pt x="154585" y="209778"/>
                    <a:pt x="159798" y="221942"/>
                  </a:cubicBezTo>
                  <a:cubicBezTo>
                    <a:pt x="163484" y="230543"/>
                    <a:pt x="165716" y="239697"/>
                    <a:pt x="168675" y="248575"/>
                  </a:cubicBezTo>
                  <a:cubicBezTo>
                    <a:pt x="134210" y="512804"/>
                    <a:pt x="178764" y="383111"/>
                    <a:pt x="115409" y="497150"/>
                  </a:cubicBezTo>
                  <a:cubicBezTo>
                    <a:pt x="108982" y="508718"/>
                    <a:pt x="107012" y="523302"/>
                    <a:pt x="97654" y="532660"/>
                  </a:cubicBezTo>
                  <a:cubicBezTo>
                    <a:pt x="88296" y="542018"/>
                    <a:pt x="73761" y="544079"/>
                    <a:pt x="62143" y="550416"/>
                  </a:cubicBezTo>
                  <a:cubicBezTo>
                    <a:pt x="41198" y="561840"/>
                    <a:pt x="20714" y="574089"/>
                    <a:pt x="0" y="585926"/>
                  </a:cubicBezTo>
                  <a:cubicBezTo>
                    <a:pt x="105332" y="691264"/>
                    <a:pt x="-13242" y="581642"/>
                    <a:pt x="381739" y="577049"/>
                  </a:cubicBezTo>
                  <a:cubicBezTo>
                    <a:pt x="515026" y="575499"/>
                    <a:pt x="648069" y="588886"/>
                    <a:pt x="781234" y="594804"/>
                  </a:cubicBezTo>
                  <a:cubicBezTo>
                    <a:pt x="801949" y="603682"/>
                    <a:pt x="822198" y="613735"/>
                    <a:pt x="843378" y="621437"/>
                  </a:cubicBezTo>
                  <a:cubicBezTo>
                    <a:pt x="854845" y="625607"/>
                    <a:pt x="866692" y="630636"/>
                    <a:pt x="878889" y="630315"/>
                  </a:cubicBezTo>
                  <a:cubicBezTo>
                    <a:pt x="1092064" y="624705"/>
                    <a:pt x="1305017" y="612560"/>
                    <a:pt x="1518081" y="603682"/>
                  </a:cubicBezTo>
                  <a:cubicBezTo>
                    <a:pt x="1553592" y="594804"/>
                    <a:pt x="1588435" y="582615"/>
                    <a:pt x="1624613" y="577049"/>
                  </a:cubicBezTo>
                  <a:lnTo>
                    <a:pt x="1740023" y="559293"/>
                  </a:lnTo>
                  <a:cubicBezTo>
                    <a:pt x="1852901" y="543168"/>
                    <a:pt x="1770646" y="558496"/>
                    <a:pt x="1855433" y="541538"/>
                  </a:cubicBezTo>
                  <a:cubicBezTo>
                    <a:pt x="1941250" y="544497"/>
                    <a:pt x="2027641" y="540083"/>
                    <a:pt x="2112885" y="550416"/>
                  </a:cubicBezTo>
                  <a:cubicBezTo>
                    <a:pt x="2127574" y="552196"/>
                    <a:pt x="2133600" y="577049"/>
                    <a:pt x="2148396" y="577049"/>
                  </a:cubicBezTo>
                  <a:cubicBezTo>
                    <a:pt x="2187877" y="577049"/>
                    <a:pt x="2225335" y="559294"/>
                    <a:pt x="2263805" y="550416"/>
                  </a:cubicBezTo>
                  <a:cubicBezTo>
                    <a:pt x="2264862" y="547246"/>
                    <a:pt x="2287959" y="469589"/>
                    <a:pt x="2299316" y="461639"/>
                  </a:cubicBezTo>
                  <a:cubicBezTo>
                    <a:pt x="2349235" y="426695"/>
                    <a:pt x="2459114" y="372862"/>
                    <a:pt x="2459114" y="372862"/>
                  </a:cubicBezTo>
                  <a:cubicBezTo>
                    <a:pt x="2473910" y="349188"/>
                    <a:pt x="2499554" y="329478"/>
                    <a:pt x="2503502" y="301841"/>
                  </a:cubicBezTo>
                  <a:cubicBezTo>
                    <a:pt x="2509006" y="263310"/>
                    <a:pt x="2485747" y="186431"/>
                    <a:pt x="2485747" y="18643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0" name="Volný tvar: obrazec 69"/>
            <p:cNvSpPr/>
            <p:nvPr/>
          </p:nvSpPr>
          <p:spPr>
            <a:xfrm>
              <a:off x="4542346" y="4007375"/>
              <a:ext cx="358536" cy="586241"/>
            </a:xfrm>
            <a:custGeom>
              <a:avLst/>
              <a:gdLst>
                <a:gd name="connsiteX0" fmla="*/ 287400 w 358422"/>
                <a:gd name="connsiteY0" fmla="*/ 212 h 584793"/>
                <a:gd name="connsiteX1" fmla="*/ 243012 w 358422"/>
                <a:gd name="connsiteY1" fmla="*/ 17967 h 584793"/>
                <a:gd name="connsiteX2" fmla="*/ 180868 w 358422"/>
                <a:gd name="connsiteY2" fmla="*/ 53478 h 584793"/>
                <a:gd name="connsiteX3" fmla="*/ 189746 w 358422"/>
                <a:gd name="connsiteY3" fmla="*/ 115622 h 584793"/>
                <a:gd name="connsiteX4" fmla="*/ 198624 w 358422"/>
                <a:gd name="connsiteY4" fmla="*/ 186643 h 584793"/>
                <a:gd name="connsiteX5" fmla="*/ 216379 w 358422"/>
                <a:gd name="connsiteY5" fmla="*/ 213276 h 584793"/>
                <a:gd name="connsiteX6" fmla="*/ 171991 w 358422"/>
                <a:gd name="connsiteY6" fmla="*/ 364196 h 584793"/>
                <a:gd name="connsiteX7" fmla="*/ 136480 w 358422"/>
                <a:gd name="connsiteY7" fmla="*/ 435218 h 584793"/>
                <a:gd name="connsiteX8" fmla="*/ 47703 w 358422"/>
                <a:gd name="connsiteY8" fmla="*/ 506239 h 584793"/>
                <a:gd name="connsiteX9" fmla="*/ 3315 w 358422"/>
                <a:gd name="connsiteY9" fmla="*/ 577260 h 584793"/>
                <a:gd name="connsiteX10" fmla="*/ 83214 w 358422"/>
                <a:gd name="connsiteY10" fmla="*/ 559505 h 584793"/>
                <a:gd name="connsiteX11" fmla="*/ 358422 w 358422"/>
                <a:gd name="connsiteY11" fmla="*/ 523994 h 584793"/>
                <a:gd name="connsiteX12" fmla="*/ 349544 w 358422"/>
                <a:gd name="connsiteY12" fmla="*/ 302053 h 584793"/>
                <a:gd name="connsiteX13" fmla="*/ 340666 w 358422"/>
                <a:gd name="connsiteY13" fmla="*/ 9089 h 584793"/>
                <a:gd name="connsiteX14" fmla="*/ 287400 w 358422"/>
                <a:gd name="connsiteY14" fmla="*/ 212 h 5847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58422" h="584793">
                  <a:moveTo>
                    <a:pt x="287400" y="212"/>
                  </a:moveTo>
                  <a:cubicBezTo>
                    <a:pt x="271124" y="1692"/>
                    <a:pt x="256526" y="9521"/>
                    <a:pt x="243012" y="17967"/>
                  </a:cubicBezTo>
                  <a:cubicBezTo>
                    <a:pt x="172490" y="62043"/>
                    <a:pt x="262828" y="32988"/>
                    <a:pt x="180868" y="53478"/>
                  </a:cubicBezTo>
                  <a:cubicBezTo>
                    <a:pt x="183827" y="74193"/>
                    <a:pt x="186980" y="94881"/>
                    <a:pt x="189746" y="115622"/>
                  </a:cubicBezTo>
                  <a:cubicBezTo>
                    <a:pt x="192899" y="139271"/>
                    <a:pt x="192347" y="163626"/>
                    <a:pt x="198624" y="186643"/>
                  </a:cubicBezTo>
                  <a:cubicBezTo>
                    <a:pt x="201431" y="196937"/>
                    <a:pt x="210461" y="204398"/>
                    <a:pt x="216379" y="213276"/>
                  </a:cubicBezTo>
                  <a:cubicBezTo>
                    <a:pt x="201583" y="263583"/>
                    <a:pt x="189753" y="314858"/>
                    <a:pt x="171991" y="364196"/>
                  </a:cubicBezTo>
                  <a:cubicBezTo>
                    <a:pt x="163026" y="389100"/>
                    <a:pt x="159176" y="421600"/>
                    <a:pt x="136480" y="435218"/>
                  </a:cubicBezTo>
                  <a:cubicBezTo>
                    <a:pt x="94150" y="460616"/>
                    <a:pt x="80039" y="464203"/>
                    <a:pt x="47703" y="506239"/>
                  </a:cubicBezTo>
                  <a:cubicBezTo>
                    <a:pt x="30682" y="528367"/>
                    <a:pt x="-12171" y="554032"/>
                    <a:pt x="3315" y="577260"/>
                  </a:cubicBezTo>
                  <a:cubicBezTo>
                    <a:pt x="18449" y="599960"/>
                    <a:pt x="56413" y="564610"/>
                    <a:pt x="83214" y="559505"/>
                  </a:cubicBezTo>
                  <a:cubicBezTo>
                    <a:pt x="200162" y="537230"/>
                    <a:pt x="225164" y="538022"/>
                    <a:pt x="358422" y="523994"/>
                  </a:cubicBezTo>
                  <a:cubicBezTo>
                    <a:pt x="355463" y="450014"/>
                    <a:pt x="352096" y="376049"/>
                    <a:pt x="349544" y="302053"/>
                  </a:cubicBezTo>
                  <a:cubicBezTo>
                    <a:pt x="346177" y="204412"/>
                    <a:pt x="369959" y="102294"/>
                    <a:pt x="340666" y="9089"/>
                  </a:cubicBezTo>
                  <a:cubicBezTo>
                    <a:pt x="339490" y="5346"/>
                    <a:pt x="303676" y="-1268"/>
                    <a:pt x="287400" y="21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1" name="Volný tvar: obrazec 70"/>
            <p:cNvSpPr/>
            <p:nvPr/>
          </p:nvSpPr>
          <p:spPr>
            <a:xfrm>
              <a:off x="1508583" y="4161888"/>
              <a:ext cx="1797275" cy="658953"/>
            </a:xfrm>
            <a:custGeom>
              <a:avLst/>
              <a:gdLst>
                <a:gd name="connsiteX0" fmla="*/ 284861 w 1798164"/>
                <a:gd name="connsiteY0" fmla="*/ 18941 h 658133"/>
                <a:gd name="connsiteX1" fmla="*/ 364760 w 1798164"/>
                <a:gd name="connsiteY1" fmla="*/ 27818 h 658133"/>
                <a:gd name="connsiteX2" fmla="*/ 355883 w 1798164"/>
                <a:gd name="connsiteY2" fmla="*/ 143228 h 658133"/>
                <a:gd name="connsiteX3" fmla="*/ 382516 w 1798164"/>
                <a:gd name="connsiteY3" fmla="*/ 267515 h 658133"/>
                <a:gd name="connsiteX4" fmla="*/ 409149 w 1798164"/>
                <a:gd name="connsiteY4" fmla="*/ 329659 h 658133"/>
                <a:gd name="connsiteX5" fmla="*/ 444659 w 1798164"/>
                <a:gd name="connsiteY5" fmla="*/ 338537 h 658133"/>
                <a:gd name="connsiteX6" fmla="*/ 453537 w 1798164"/>
                <a:gd name="connsiteY6" fmla="*/ 382925 h 658133"/>
                <a:gd name="connsiteX7" fmla="*/ 480170 w 1798164"/>
                <a:gd name="connsiteY7" fmla="*/ 409558 h 658133"/>
                <a:gd name="connsiteX8" fmla="*/ 560069 w 1798164"/>
                <a:gd name="connsiteY8" fmla="*/ 453946 h 658133"/>
                <a:gd name="connsiteX9" fmla="*/ 595580 w 1798164"/>
                <a:gd name="connsiteY9" fmla="*/ 471702 h 658133"/>
                <a:gd name="connsiteX10" fmla="*/ 675479 w 1798164"/>
                <a:gd name="connsiteY10" fmla="*/ 489457 h 658133"/>
                <a:gd name="connsiteX11" fmla="*/ 773133 w 1798164"/>
                <a:gd name="connsiteY11" fmla="*/ 471702 h 658133"/>
                <a:gd name="connsiteX12" fmla="*/ 844155 w 1798164"/>
                <a:gd name="connsiteY12" fmla="*/ 436191 h 658133"/>
                <a:gd name="connsiteX13" fmla="*/ 941809 w 1798164"/>
                <a:gd name="connsiteY13" fmla="*/ 391803 h 658133"/>
                <a:gd name="connsiteX14" fmla="*/ 1341304 w 1798164"/>
                <a:gd name="connsiteY14" fmla="*/ 400680 h 658133"/>
                <a:gd name="connsiteX15" fmla="*/ 1430081 w 1798164"/>
                <a:gd name="connsiteY15" fmla="*/ 462824 h 658133"/>
                <a:gd name="connsiteX16" fmla="*/ 1785188 w 1798164"/>
                <a:gd name="connsiteY16" fmla="*/ 489457 h 658133"/>
                <a:gd name="connsiteX17" fmla="*/ 1749677 w 1798164"/>
                <a:gd name="connsiteY17" fmla="*/ 622622 h 658133"/>
                <a:gd name="connsiteX18" fmla="*/ 1696411 w 1798164"/>
                <a:gd name="connsiteY18" fmla="*/ 631500 h 658133"/>
                <a:gd name="connsiteX19" fmla="*/ 1323549 w 1798164"/>
                <a:gd name="connsiteY19" fmla="*/ 622622 h 658133"/>
                <a:gd name="connsiteX20" fmla="*/ 924054 w 1798164"/>
                <a:gd name="connsiteY20" fmla="*/ 640377 h 658133"/>
                <a:gd name="connsiteX21" fmla="*/ 746500 w 1798164"/>
                <a:gd name="connsiteY21" fmla="*/ 658133 h 658133"/>
                <a:gd name="connsiteX22" fmla="*/ 648846 w 1798164"/>
                <a:gd name="connsiteY22" fmla="*/ 640377 h 658133"/>
                <a:gd name="connsiteX23" fmla="*/ 471292 w 1798164"/>
                <a:gd name="connsiteY23" fmla="*/ 622622 h 658133"/>
                <a:gd name="connsiteX24" fmla="*/ 426904 w 1798164"/>
                <a:gd name="connsiteY24" fmla="*/ 604867 h 658133"/>
                <a:gd name="connsiteX25" fmla="*/ 275984 w 1798164"/>
                <a:gd name="connsiteY25" fmla="*/ 569356 h 658133"/>
                <a:gd name="connsiteX26" fmla="*/ 98430 w 1798164"/>
                <a:gd name="connsiteY26" fmla="*/ 595989 h 658133"/>
                <a:gd name="connsiteX27" fmla="*/ 71797 w 1798164"/>
                <a:gd name="connsiteY27" fmla="*/ 604867 h 658133"/>
                <a:gd name="connsiteX28" fmla="*/ 18531 w 1798164"/>
                <a:gd name="connsiteY28" fmla="*/ 595989 h 658133"/>
                <a:gd name="connsiteX29" fmla="*/ 776 w 1798164"/>
                <a:gd name="connsiteY29" fmla="*/ 560478 h 658133"/>
                <a:gd name="connsiteX30" fmla="*/ 36287 w 1798164"/>
                <a:gd name="connsiteY30" fmla="*/ 498335 h 658133"/>
                <a:gd name="connsiteX31" fmla="*/ 71797 w 1798164"/>
                <a:gd name="connsiteY31" fmla="*/ 489457 h 658133"/>
                <a:gd name="connsiteX32" fmla="*/ 107308 w 1798164"/>
                <a:gd name="connsiteY32" fmla="*/ 471702 h 658133"/>
                <a:gd name="connsiteX33" fmla="*/ 151696 w 1798164"/>
                <a:gd name="connsiteY33" fmla="*/ 462824 h 658133"/>
                <a:gd name="connsiteX34" fmla="*/ 204962 w 1798164"/>
                <a:gd name="connsiteY34" fmla="*/ 445069 h 658133"/>
                <a:gd name="connsiteX35" fmla="*/ 213840 w 1798164"/>
                <a:gd name="connsiteY35" fmla="*/ 365170 h 658133"/>
                <a:gd name="connsiteX36" fmla="*/ 258228 w 1798164"/>
                <a:gd name="connsiteY36" fmla="*/ 311904 h 658133"/>
                <a:gd name="connsiteX37" fmla="*/ 275984 w 1798164"/>
                <a:gd name="connsiteY37" fmla="*/ 240882 h 658133"/>
                <a:gd name="connsiteX38" fmla="*/ 284861 w 1798164"/>
                <a:gd name="connsiteY38" fmla="*/ 18941 h 658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798164" h="658133">
                  <a:moveTo>
                    <a:pt x="284861" y="18941"/>
                  </a:moveTo>
                  <a:cubicBezTo>
                    <a:pt x="299657" y="-16570"/>
                    <a:pt x="351465" y="4552"/>
                    <a:pt x="364760" y="27818"/>
                  </a:cubicBezTo>
                  <a:cubicBezTo>
                    <a:pt x="383903" y="61318"/>
                    <a:pt x="355883" y="104644"/>
                    <a:pt x="355883" y="143228"/>
                  </a:cubicBezTo>
                  <a:cubicBezTo>
                    <a:pt x="355883" y="236744"/>
                    <a:pt x="349842" y="218506"/>
                    <a:pt x="382516" y="267515"/>
                  </a:cubicBezTo>
                  <a:cubicBezTo>
                    <a:pt x="387225" y="281644"/>
                    <a:pt x="399021" y="321218"/>
                    <a:pt x="409149" y="329659"/>
                  </a:cubicBezTo>
                  <a:cubicBezTo>
                    <a:pt x="418522" y="337470"/>
                    <a:pt x="432822" y="335578"/>
                    <a:pt x="444659" y="338537"/>
                  </a:cubicBezTo>
                  <a:cubicBezTo>
                    <a:pt x="447618" y="353333"/>
                    <a:pt x="446789" y="369429"/>
                    <a:pt x="453537" y="382925"/>
                  </a:cubicBezTo>
                  <a:cubicBezTo>
                    <a:pt x="459152" y="394154"/>
                    <a:pt x="470260" y="401850"/>
                    <a:pt x="480170" y="409558"/>
                  </a:cubicBezTo>
                  <a:cubicBezTo>
                    <a:pt x="550958" y="464615"/>
                    <a:pt x="508922" y="432026"/>
                    <a:pt x="560069" y="453946"/>
                  </a:cubicBezTo>
                  <a:cubicBezTo>
                    <a:pt x="572233" y="459159"/>
                    <a:pt x="583188" y="467055"/>
                    <a:pt x="595580" y="471702"/>
                  </a:cubicBezTo>
                  <a:cubicBezTo>
                    <a:pt x="609903" y="477073"/>
                    <a:pt x="663433" y="487048"/>
                    <a:pt x="675479" y="489457"/>
                  </a:cubicBezTo>
                  <a:cubicBezTo>
                    <a:pt x="708030" y="483539"/>
                    <a:pt x="741584" y="481665"/>
                    <a:pt x="773133" y="471702"/>
                  </a:cubicBezTo>
                  <a:cubicBezTo>
                    <a:pt x="798373" y="463732"/>
                    <a:pt x="819045" y="444561"/>
                    <a:pt x="844155" y="436191"/>
                  </a:cubicBezTo>
                  <a:cubicBezTo>
                    <a:pt x="895898" y="418943"/>
                    <a:pt x="862418" y="431498"/>
                    <a:pt x="941809" y="391803"/>
                  </a:cubicBezTo>
                  <a:lnTo>
                    <a:pt x="1341304" y="400680"/>
                  </a:lnTo>
                  <a:cubicBezTo>
                    <a:pt x="1397110" y="403005"/>
                    <a:pt x="1351240" y="447727"/>
                    <a:pt x="1430081" y="462824"/>
                  </a:cubicBezTo>
                  <a:cubicBezTo>
                    <a:pt x="1546664" y="485148"/>
                    <a:pt x="1666819" y="480579"/>
                    <a:pt x="1785188" y="489457"/>
                  </a:cubicBezTo>
                  <a:cubicBezTo>
                    <a:pt x="1802829" y="542385"/>
                    <a:pt x="1811642" y="549390"/>
                    <a:pt x="1749677" y="622622"/>
                  </a:cubicBezTo>
                  <a:cubicBezTo>
                    <a:pt x="1738050" y="636363"/>
                    <a:pt x="1714166" y="628541"/>
                    <a:pt x="1696411" y="631500"/>
                  </a:cubicBezTo>
                  <a:cubicBezTo>
                    <a:pt x="1572124" y="628541"/>
                    <a:pt x="1447863" y="621193"/>
                    <a:pt x="1323549" y="622622"/>
                  </a:cubicBezTo>
                  <a:cubicBezTo>
                    <a:pt x="1190261" y="624154"/>
                    <a:pt x="1057172" y="633492"/>
                    <a:pt x="924054" y="640377"/>
                  </a:cubicBezTo>
                  <a:cubicBezTo>
                    <a:pt x="825463" y="645477"/>
                    <a:pt x="826403" y="646718"/>
                    <a:pt x="746500" y="658133"/>
                  </a:cubicBezTo>
                  <a:cubicBezTo>
                    <a:pt x="713949" y="652214"/>
                    <a:pt x="681659" y="644611"/>
                    <a:pt x="648846" y="640377"/>
                  </a:cubicBezTo>
                  <a:cubicBezTo>
                    <a:pt x="589855" y="632765"/>
                    <a:pt x="530025" y="632019"/>
                    <a:pt x="471292" y="622622"/>
                  </a:cubicBezTo>
                  <a:cubicBezTo>
                    <a:pt x="455556" y="620104"/>
                    <a:pt x="442278" y="609060"/>
                    <a:pt x="426904" y="604867"/>
                  </a:cubicBezTo>
                  <a:cubicBezTo>
                    <a:pt x="377045" y="591269"/>
                    <a:pt x="275984" y="569356"/>
                    <a:pt x="275984" y="569356"/>
                  </a:cubicBezTo>
                  <a:cubicBezTo>
                    <a:pt x="216799" y="578234"/>
                    <a:pt x="157392" y="585735"/>
                    <a:pt x="98430" y="595989"/>
                  </a:cubicBezTo>
                  <a:cubicBezTo>
                    <a:pt x="89210" y="597592"/>
                    <a:pt x="81155" y="604867"/>
                    <a:pt x="71797" y="604867"/>
                  </a:cubicBezTo>
                  <a:cubicBezTo>
                    <a:pt x="53797" y="604867"/>
                    <a:pt x="36286" y="598948"/>
                    <a:pt x="18531" y="595989"/>
                  </a:cubicBezTo>
                  <a:cubicBezTo>
                    <a:pt x="12613" y="584152"/>
                    <a:pt x="2237" y="573631"/>
                    <a:pt x="776" y="560478"/>
                  </a:cubicBezTo>
                  <a:cubicBezTo>
                    <a:pt x="-3143" y="525203"/>
                    <a:pt x="7628" y="510618"/>
                    <a:pt x="36287" y="498335"/>
                  </a:cubicBezTo>
                  <a:cubicBezTo>
                    <a:pt x="47501" y="493529"/>
                    <a:pt x="60373" y="493741"/>
                    <a:pt x="71797" y="489457"/>
                  </a:cubicBezTo>
                  <a:cubicBezTo>
                    <a:pt x="84188" y="484810"/>
                    <a:pt x="94753" y="475887"/>
                    <a:pt x="107308" y="471702"/>
                  </a:cubicBezTo>
                  <a:cubicBezTo>
                    <a:pt x="121623" y="466930"/>
                    <a:pt x="137139" y="466794"/>
                    <a:pt x="151696" y="462824"/>
                  </a:cubicBezTo>
                  <a:cubicBezTo>
                    <a:pt x="169752" y="457900"/>
                    <a:pt x="187207" y="450987"/>
                    <a:pt x="204962" y="445069"/>
                  </a:cubicBezTo>
                  <a:cubicBezTo>
                    <a:pt x="207921" y="418436"/>
                    <a:pt x="203888" y="390050"/>
                    <a:pt x="213840" y="365170"/>
                  </a:cubicBezTo>
                  <a:cubicBezTo>
                    <a:pt x="222424" y="343711"/>
                    <a:pt x="245408" y="331135"/>
                    <a:pt x="258228" y="311904"/>
                  </a:cubicBezTo>
                  <a:cubicBezTo>
                    <a:pt x="265146" y="301528"/>
                    <a:pt x="276126" y="245151"/>
                    <a:pt x="275984" y="240882"/>
                  </a:cubicBezTo>
                  <a:cubicBezTo>
                    <a:pt x="273511" y="166706"/>
                    <a:pt x="270065" y="54452"/>
                    <a:pt x="284861" y="1894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78891" name="Skupina 71"/>
            <p:cNvGrpSpPr>
              <a:grpSpLocks/>
            </p:cNvGrpSpPr>
            <p:nvPr/>
          </p:nvGrpSpPr>
          <p:grpSpPr bwMode="auto">
            <a:xfrm>
              <a:off x="4115725" y="3878382"/>
              <a:ext cx="639193" cy="656948"/>
              <a:chOff x="9341269" y="2931260"/>
              <a:chExt cx="639193" cy="656948"/>
            </a:xfrm>
          </p:grpSpPr>
          <p:sp>
            <p:nvSpPr>
              <p:cNvPr id="83" name="Ovál 82"/>
              <p:cNvSpPr/>
              <p:nvPr/>
            </p:nvSpPr>
            <p:spPr>
              <a:xfrm>
                <a:off x="9340405" y="2930735"/>
                <a:ext cx="638930" cy="656682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4" name="Ovál 83"/>
              <p:cNvSpPr/>
              <p:nvPr/>
            </p:nvSpPr>
            <p:spPr>
              <a:xfrm>
                <a:off x="9457618" y="3060254"/>
                <a:ext cx="404502" cy="397644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8892" name="Skupina 72"/>
            <p:cNvGrpSpPr>
              <a:grpSpLocks/>
            </p:cNvGrpSpPr>
            <p:nvPr/>
          </p:nvGrpSpPr>
          <p:grpSpPr bwMode="auto">
            <a:xfrm>
              <a:off x="1839233" y="3988889"/>
              <a:ext cx="639193" cy="656948"/>
              <a:chOff x="9341269" y="2931260"/>
              <a:chExt cx="639193" cy="656948"/>
            </a:xfrm>
          </p:grpSpPr>
          <p:sp>
            <p:nvSpPr>
              <p:cNvPr id="81" name="Ovál 80"/>
              <p:cNvSpPr/>
              <p:nvPr/>
            </p:nvSpPr>
            <p:spPr>
              <a:xfrm>
                <a:off x="9341574" y="2931568"/>
                <a:ext cx="638930" cy="65668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9458787" y="3061085"/>
                <a:ext cx="404502" cy="397645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8893" name="Skupina 73"/>
            <p:cNvGrpSpPr>
              <a:grpSpLocks/>
            </p:cNvGrpSpPr>
            <p:nvPr/>
          </p:nvGrpSpPr>
          <p:grpSpPr bwMode="auto">
            <a:xfrm>
              <a:off x="1129867" y="3992880"/>
              <a:ext cx="639193" cy="656948"/>
              <a:chOff x="9341269" y="2931260"/>
              <a:chExt cx="639193" cy="656948"/>
            </a:xfrm>
          </p:grpSpPr>
          <p:sp>
            <p:nvSpPr>
              <p:cNvPr id="79" name="Ovál 78"/>
              <p:cNvSpPr/>
              <p:nvPr/>
            </p:nvSpPr>
            <p:spPr>
              <a:xfrm>
                <a:off x="9340764" y="2932122"/>
                <a:ext cx="638930" cy="656680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0" name="Ovál 79"/>
              <p:cNvSpPr/>
              <p:nvPr/>
            </p:nvSpPr>
            <p:spPr>
              <a:xfrm>
                <a:off x="9457978" y="3061639"/>
                <a:ext cx="404502" cy="397645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75" name="Obdélník 74"/>
            <p:cNvSpPr/>
            <p:nvPr/>
          </p:nvSpPr>
          <p:spPr>
            <a:xfrm>
              <a:off x="1956752" y="2628118"/>
              <a:ext cx="521716" cy="12497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2593383" y="4314128"/>
              <a:ext cx="1057220" cy="3885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7" name="Obdélník 76"/>
            <p:cNvSpPr/>
            <p:nvPr/>
          </p:nvSpPr>
          <p:spPr>
            <a:xfrm rot="21425559">
              <a:off x="1129362" y="4600432"/>
              <a:ext cx="4077193" cy="45445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8" name="Tětiva 77"/>
            <p:cNvSpPr/>
            <p:nvPr/>
          </p:nvSpPr>
          <p:spPr>
            <a:xfrm rot="1204772">
              <a:off x="736352" y="2728097"/>
              <a:ext cx="1112380" cy="1202022"/>
            </a:xfrm>
            <a:prstGeom prst="chord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78853" name="TextovéPole 84"/>
          <p:cNvSpPr txBox="1">
            <a:spLocks noChangeArrowheads="1"/>
          </p:cNvSpPr>
          <p:nvPr/>
        </p:nvSpPr>
        <p:spPr bwMode="auto">
          <a:xfrm>
            <a:off x="541338" y="469900"/>
            <a:ext cx="76374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potřeba počítat s teplotní objemovou roztažností kapalin.</a:t>
            </a:r>
          </a:p>
          <a:p>
            <a:r>
              <a:rPr lang="cs-CZ" altLang="cs-CZ" sz="2400"/>
              <a:t>Která z cisteren je správně naplněná?               </a:t>
            </a:r>
          </a:p>
        </p:txBody>
      </p:sp>
      <p:sp>
        <p:nvSpPr>
          <p:cNvPr id="78854" name="TextovéPole 85"/>
          <p:cNvSpPr txBox="1">
            <a:spLocks noChangeArrowheads="1"/>
          </p:cNvSpPr>
          <p:nvPr/>
        </p:nvSpPr>
        <p:spPr bwMode="auto">
          <a:xfrm>
            <a:off x="3473450" y="3355975"/>
            <a:ext cx="46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A</a:t>
            </a:r>
          </a:p>
        </p:txBody>
      </p:sp>
      <p:sp>
        <p:nvSpPr>
          <p:cNvPr id="78855" name="TextovéPole 86"/>
          <p:cNvSpPr txBox="1">
            <a:spLocks noChangeArrowheads="1"/>
          </p:cNvSpPr>
          <p:nvPr/>
        </p:nvSpPr>
        <p:spPr bwMode="auto">
          <a:xfrm>
            <a:off x="10928350" y="3255963"/>
            <a:ext cx="3079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C</a:t>
            </a:r>
          </a:p>
        </p:txBody>
      </p:sp>
      <p:sp>
        <p:nvSpPr>
          <p:cNvPr id="78856" name="TextovéPole 87"/>
          <p:cNvSpPr txBox="1">
            <a:spLocks noChangeArrowheads="1"/>
          </p:cNvSpPr>
          <p:nvPr/>
        </p:nvSpPr>
        <p:spPr bwMode="auto">
          <a:xfrm>
            <a:off x="7167563" y="3303588"/>
            <a:ext cx="309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</a:t>
            </a:r>
          </a:p>
        </p:txBody>
      </p:sp>
      <p:grpSp>
        <p:nvGrpSpPr>
          <p:cNvPr id="78857" name="Skupina 92"/>
          <p:cNvGrpSpPr>
            <a:grpSpLocks/>
          </p:cNvGrpSpPr>
          <p:nvPr/>
        </p:nvGrpSpPr>
        <p:grpSpPr bwMode="auto">
          <a:xfrm>
            <a:off x="4791075" y="3109913"/>
            <a:ext cx="1990725" cy="841375"/>
            <a:chOff x="1313765" y="5141039"/>
            <a:chExt cx="1991785" cy="840666"/>
          </a:xfrm>
        </p:grpSpPr>
        <p:grpSp>
          <p:nvGrpSpPr>
            <p:cNvPr id="78874" name="Skupina 90"/>
            <p:cNvGrpSpPr>
              <a:grpSpLocks/>
            </p:cNvGrpSpPr>
            <p:nvPr/>
          </p:nvGrpSpPr>
          <p:grpSpPr bwMode="auto">
            <a:xfrm>
              <a:off x="1313765" y="5141039"/>
              <a:ext cx="1991785" cy="840666"/>
              <a:chOff x="1104248" y="5219507"/>
              <a:chExt cx="1991785" cy="840666"/>
            </a:xfrm>
          </p:grpSpPr>
          <p:sp>
            <p:nvSpPr>
              <p:cNvPr id="89" name="Tětiva 88"/>
              <p:cNvSpPr/>
              <p:nvPr/>
            </p:nvSpPr>
            <p:spPr>
              <a:xfrm rot="1204772">
                <a:off x="1104248" y="5219507"/>
                <a:ext cx="768759" cy="840666"/>
              </a:xfrm>
              <a:prstGeom prst="chord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0" name="Tětiva 89"/>
              <p:cNvSpPr/>
              <p:nvPr/>
            </p:nvSpPr>
            <p:spPr>
              <a:xfrm rot="11948604">
                <a:off x="2314567" y="5221093"/>
                <a:ext cx="781466" cy="764530"/>
              </a:xfrm>
              <a:prstGeom prst="chord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92" name="Obdélník 91"/>
            <p:cNvSpPr/>
            <p:nvPr/>
          </p:nvSpPr>
          <p:spPr>
            <a:xfrm>
              <a:off x="1839508" y="5177520"/>
              <a:ext cx="989539" cy="747083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8858" name="Skupina 93"/>
          <p:cNvGrpSpPr>
            <a:grpSpLocks/>
          </p:cNvGrpSpPr>
          <p:nvPr/>
        </p:nvGrpSpPr>
        <p:grpSpPr bwMode="auto">
          <a:xfrm>
            <a:off x="8585200" y="3111500"/>
            <a:ext cx="1992313" cy="839788"/>
            <a:chOff x="1313765" y="5141039"/>
            <a:chExt cx="1991785" cy="840666"/>
          </a:xfrm>
        </p:grpSpPr>
        <p:grpSp>
          <p:nvGrpSpPr>
            <p:cNvPr id="78870" name="Skupina 94"/>
            <p:cNvGrpSpPr>
              <a:grpSpLocks/>
            </p:cNvGrpSpPr>
            <p:nvPr/>
          </p:nvGrpSpPr>
          <p:grpSpPr bwMode="auto">
            <a:xfrm>
              <a:off x="1313765" y="5141039"/>
              <a:ext cx="1991785" cy="840666"/>
              <a:chOff x="1104248" y="5219507"/>
              <a:chExt cx="1991785" cy="840666"/>
            </a:xfrm>
          </p:grpSpPr>
          <p:sp>
            <p:nvSpPr>
              <p:cNvPr id="97" name="Tětiva 96"/>
              <p:cNvSpPr/>
              <p:nvPr/>
            </p:nvSpPr>
            <p:spPr>
              <a:xfrm rot="1204772">
                <a:off x="1104248" y="5219507"/>
                <a:ext cx="768146" cy="840666"/>
              </a:xfrm>
              <a:prstGeom prst="chord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8" name="Tětiva 97"/>
              <p:cNvSpPr/>
              <p:nvPr/>
            </p:nvSpPr>
            <p:spPr>
              <a:xfrm rot="11948604">
                <a:off x="2313602" y="5221097"/>
                <a:ext cx="782431" cy="764385"/>
              </a:xfrm>
              <a:prstGeom prst="chord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96" name="Obdélník 95"/>
            <p:cNvSpPr/>
            <p:nvPr/>
          </p:nvSpPr>
          <p:spPr>
            <a:xfrm>
              <a:off x="1839089" y="5177590"/>
              <a:ext cx="990337" cy="746905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78859" name="Skupina 98"/>
          <p:cNvGrpSpPr>
            <a:grpSpLocks/>
          </p:cNvGrpSpPr>
          <p:nvPr/>
        </p:nvGrpSpPr>
        <p:grpSpPr bwMode="auto">
          <a:xfrm>
            <a:off x="1125538" y="3228975"/>
            <a:ext cx="1992312" cy="841375"/>
            <a:chOff x="1313765" y="5141039"/>
            <a:chExt cx="1991785" cy="840666"/>
          </a:xfrm>
        </p:grpSpPr>
        <p:grpSp>
          <p:nvGrpSpPr>
            <p:cNvPr id="78866" name="Skupina 99"/>
            <p:cNvGrpSpPr>
              <a:grpSpLocks/>
            </p:cNvGrpSpPr>
            <p:nvPr/>
          </p:nvGrpSpPr>
          <p:grpSpPr bwMode="auto">
            <a:xfrm>
              <a:off x="1313765" y="5141039"/>
              <a:ext cx="1991785" cy="840666"/>
              <a:chOff x="1104248" y="5219507"/>
              <a:chExt cx="1991785" cy="840666"/>
            </a:xfrm>
          </p:grpSpPr>
          <p:sp>
            <p:nvSpPr>
              <p:cNvPr id="102" name="Tětiva 101"/>
              <p:cNvSpPr/>
              <p:nvPr/>
            </p:nvSpPr>
            <p:spPr>
              <a:xfrm rot="1204772">
                <a:off x="1104248" y="5219507"/>
                <a:ext cx="768147" cy="840666"/>
              </a:xfrm>
              <a:prstGeom prst="chord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03" name="Tětiva 102"/>
              <p:cNvSpPr/>
              <p:nvPr/>
            </p:nvSpPr>
            <p:spPr>
              <a:xfrm rot="11948604">
                <a:off x="2313603" y="5221094"/>
                <a:ext cx="782430" cy="764530"/>
              </a:xfrm>
              <a:prstGeom prst="chord">
                <a:avLst/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sp>
          <p:nvSpPr>
            <p:cNvPr id="101" name="Obdélník 100"/>
            <p:cNvSpPr/>
            <p:nvPr/>
          </p:nvSpPr>
          <p:spPr>
            <a:xfrm>
              <a:off x="1839088" y="5177521"/>
              <a:ext cx="990338" cy="747082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04" name="Obdélník 103"/>
          <p:cNvSpPr/>
          <p:nvPr/>
        </p:nvSpPr>
        <p:spPr>
          <a:xfrm>
            <a:off x="990600" y="3694113"/>
            <a:ext cx="2047875" cy="282575"/>
          </a:xfrm>
          <a:custGeom>
            <a:avLst/>
            <a:gdLst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2036462 w 2036462"/>
              <a:gd name="connsiteY2" fmla="*/ 266817 h 266817"/>
              <a:gd name="connsiteX3" fmla="*/ 0 w 2036462"/>
              <a:gd name="connsiteY3" fmla="*/ 266817 h 266817"/>
              <a:gd name="connsiteX4" fmla="*/ 0 w 2036462"/>
              <a:gd name="connsiteY4" fmla="*/ 0 h 266817"/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1974318 w 2036462"/>
              <a:gd name="connsiteY2" fmla="*/ 240184 h 266817"/>
              <a:gd name="connsiteX3" fmla="*/ 0 w 2036462"/>
              <a:gd name="connsiteY3" fmla="*/ 266817 h 266817"/>
              <a:gd name="connsiteX4" fmla="*/ 0 w 2036462"/>
              <a:gd name="connsiteY4" fmla="*/ 0 h 266817"/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1974318 w 2036462"/>
              <a:gd name="connsiteY2" fmla="*/ 240184 h 266817"/>
              <a:gd name="connsiteX3" fmla="*/ 53266 w 2036462"/>
              <a:gd name="connsiteY3" fmla="*/ 266817 h 266817"/>
              <a:gd name="connsiteX4" fmla="*/ 0 w 2036462"/>
              <a:gd name="connsiteY4" fmla="*/ 0 h 266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36462" h="266817">
                <a:moveTo>
                  <a:pt x="0" y="0"/>
                </a:moveTo>
                <a:lnTo>
                  <a:pt x="2036462" y="0"/>
                </a:lnTo>
                <a:lnTo>
                  <a:pt x="1974318" y="240184"/>
                </a:lnTo>
                <a:lnTo>
                  <a:pt x="53266" y="26681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5" name="Obdélník 103"/>
          <p:cNvSpPr/>
          <p:nvPr/>
        </p:nvSpPr>
        <p:spPr>
          <a:xfrm>
            <a:off x="4606925" y="3425825"/>
            <a:ext cx="2133600" cy="482600"/>
          </a:xfrm>
          <a:custGeom>
            <a:avLst/>
            <a:gdLst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2036462 w 2036462"/>
              <a:gd name="connsiteY2" fmla="*/ 266817 h 266817"/>
              <a:gd name="connsiteX3" fmla="*/ 0 w 2036462"/>
              <a:gd name="connsiteY3" fmla="*/ 266817 h 266817"/>
              <a:gd name="connsiteX4" fmla="*/ 0 w 2036462"/>
              <a:gd name="connsiteY4" fmla="*/ 0 h 266817"/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1974318 w 2036462"/>
              <a:gd name="connsiteY2" fmla="*/ 240184 h 266817"/>
              <a:gd name="connsiteX3" fmla="*/ 0 w 2036462"/>
              <a:gd name="connsiteY3" fmla="*/ 266817 h 266817"/>
              <a:gd name="connsiteX4" fmla="*/ 0 w 2036462"/>
              <a:gd name="connsiteY4" fmla="*/ 0 h 266817"/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1974318 w 2036462"/>
              <a:gd name="connsiteY2" fmla="*/ 240184 h 266817"/>
              <a:gd name="connsiteX3" fmla="*/ 53266 w 2036462"/>
              <a:gd name="connsiteY3" fmla="*/ 266817 h 266817"/>
              <a:gd name="connsiteX4" fmla="*/ 0 w 2036462"/>
              <a:gd name="connsiteY4" fmla="*/ 0 h 266817"/>
              <a:gd name="connsiteX0" fmla="*/ 26112 w 2062574"/>
              <a:gd name="connsiteY0" fmla="*/ 0 h 266817"/>
              <a:gd name="connsiteX1" fmla="*/ 2062574 w 2062574"/>
              <a:gd name="connsiteY1" fmla="*/ 0 h 266817"/>
              <a:gd name="connsiteX2" fmla="*/ 2000430 w 2062574"/>
              <a:gd name="connsiteY2" fmla="*/ 240184 h 266817"/>
              <a:gd name="connsiteX3" fmla="*/ 79378 w 2062574"/>
              <a:gd name="connsiteY3" fmla="*/ 266817 h 266817"/>
              <a:gd name="connsiteX4" fmla="*/ 0 w 2062574"/>
              <a:gd name="connsiteY4" fmla="*/ 123540 h 266817"/>
              <a:gd name="connsiteX5" fmla="*/ 26112 w 2062574"/>
              <a:gd name="connsiteY5" fmla="*/ 0 h 266817"/>
              <a:gd name="connsiteX0" fmla="*/ 26112 w 2095332"/>
              <a:gd name="connsiteY0" fmla="*/ 0 h 266817"/>
              <a:gd name="connsiteX1" fmla="*/ 2062574 w 2095332"/>
              <a:gd name="connsiteY1" fmla="*/ 0 h 266817"/>
              <a:gd name="connsiteX2" fmla="*/ 2093314 w 2095332"/>
              <a:gd name="connsiteY2" fmla="*/ 103905 h 266817"/>
              <a:gd name="connsiteX3" fmla="*/ 2000430 w 2095332"/>
              <a:gd name="connsiteY3" fmla="*/ 240184 h 266817"/>
              <a:gd name="connsiteX4" fmla="*/ 79378 w 2095332"/>
              <a:gd name="connsiteY4" fmla="*/ 266817 h 266817"/>
              <a:gd name="connsiteX5" fmla="*/ 0 w 2095332"/>
              <a:gd name="connsiteY5" fmla="*/ 123540 h 266817"/>
              <a:gd name="connsiteX6" fmla="*/ 26112 w 2095332"/>
              <a:gd name="connsiteY6" fmla="*/ 0 h 266817"/>
              <a:gd name="connsiteX0" fmla="*/ 52610 w 2121830"/>
              <a:gd name="connsiteY0" fmla="*/ 0 h 266817"/>
              <a:gd name="connsiteX1" fmla="*/ 2089072 w 2121830"/>
              <a:gd name="connsiteY1" fmla="*/ 0 h 266817"/>
              <a:gd name="connsiteX2" fmla="*/ 2119812 w 2121830"/>
              <a:gd name="connsiteY2" fmla="*/ 103905 h 266817"/>
              <a:gd name="connsiteX3" fmla="*/ 2026928 w 2121830"/>
              <a:gd name="connsiteY3" fmla="*/ 240184 h 266817"/>
              <a:gd name="connsiteX4" fmla="*/ 105876 w 2121830"/>
              <a:gd name="connsiteY4" fmla="*/ 266817 h 266817"/>
              <a:gd name="connsiteX5" fmla="*/ 0 w 2121830"/>
              <a:gd name="connsiteY5" fmla="*/ 138266 h 266817"/>
              <a:gd name="connsiteX6" fmla="*/ 52610 w 2121830"/>
              <a:gd name="connsiteY6" fmla="*/ 0 h 266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1830" h="266817">
                <a:moveTo>
                  <a:pt x="52610" y="0"/>
                </a:moveTo>
                <a:lnTo>
                  <a:pt x="2089072" y="0"/>
                </a:lnTo>
                <a:cubicBezTo>
                  <a:pt x="2075765" y="34635"/>
                  <a:pt x="2133119" y="69270"/>
                  <a:pt x="2119812" y="103905"/>
                </a:cubicBezTo>
                <a:lnTo>
                  <a:pt x="2026928" y="240184"/>
                </a:lnTo>
                <a:lnTo>
                  <a:pt x="105876" y="266817"/>
                </a:lnTo>
                <a:cubicBezTo>
                  <a:pt x="94138" y="214149"/>
                  <a:pt x="11738" y="190934"/>
                  <a:pt x="0" y="138266"/>
                </a:cubicBezTo>
                <a:lnTo>
                  <a:pt x="52610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6" name="Obdélník 103"/>
          <p:cNvSpPr/>
          <p:nvPr/>
        </p:nvSpPr>
        <p:spPr>
          <a:xfrm>
            <a:off x="8412163" y="3243263"/>
            <a:ext cx="2181225" cy="649287"/>
          </a:xfrm>
          <a:custGeom>
            <a:avLst/>
            <a:gdLst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2036462 w 2036462"/>
              <a:gd name="connsiteY2" fmla="*/ 266817 h 266817"/>
              <a:gd name="connsiteX3" fmla="*/ 0 w 2036462"/>
              <a:gd name="connsiteY3" fmla="*/ 266817 h 266817"/>
              <a:gd name="connsiteX4" fmla="*/ 0 w 2036462"/>
              <a:gd name="connsiteY4" fmla="*/ 0 h 266817"/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1974318 w 2036462"/>
              <a:gd name="connsiteY2" fmla="*/ 240184 h 266817"/>
              <a:gd name="connsiteX3" fmla="*/ 0 w 2036462"/>
              <a:gd name="connsiteY3" fmla="*/ 266817 h 266817"/>
              <a:gd name="connsiteX4" fmla="*/ 0 w 2036462"/>
              <a:gd name="connsiteY4" fmla="*/ 0 h 266817"/>
              <a:gd name="connsiteX0" fmla="*/ 0 w 2036462"/>
              <a:gd name="connsiteY0" fmla="*/ 0 h 266817"/>
              <a:gd name="connsiteX1" fmla="*/ 2036462 w 2036462"/>
              <a:gd name="connsiteY1" fmla="*/ 0 h 266817"/>
              <a:gd name="connsiteX2" fmla="*/ 1974318 w 2036462"/>
              <a:gd name="connsiteY2" fmla="*/ 240184 h 266817"/>
              <a:gd name="connsiteX3" fmla="*/ 53266 w 2036462"/>
              <a:gd name="connsiteY3" fmla="*/ 266817 h 266817"/>
              <a:gd name="connsiteX4" fmla="*/ 0 w 2036462"/>
              <a:gd name="connsiteY4" fmla="*/ 0 h 266817"/>
              <a:gd name="connsiteX0" fmla="*/ 26112 w 2062574"/>
              <a:gd name="connsiteY0" fmla="*/ 0 h 266817"/>
              <a:gd name="connsiteX1" fmla="*/ 2062574 w 2062574"/>
              <a:gd name="connsiteY1" fmla="*/ 0 h 266817"/>
              <a:gd name="connsiteX2" fmla="*/ 2000430 w 2062574"/>
              <a:gd name="connsiteY2" fmla="*/ 240184 h 266817"/>
              <a:gd name="connsiteX3" fmla="*/ 79378 w 2062574"/>
              <a:gd name="connsiteY3" fmla="*/ 266817 h 266817"/>
              <a:gd name="connsiteX4" fmla="*/ 0 w 2062574"/>
              <a:gd name="connsiteY4" fmla="*/ 123540 h 266817"/>
              <a:gd name="connsiteX5" fmla="*/ 26112 w 2062574"/>
              <a:gd name="connsiteY5" fmla="*/ 0 h 266817"/>
              <a:gd name="connsiteX0" fmla="*/ 26112 w 2095332"/>
              <a:gd name="connsiteY0" fmla="*/ 0 h 266817"/>
              <a:gd name="connsiteX1" fmla="*/ 2062574 w 2095332"/>
              <a:gd name="connsiteY1" fmla="*/ 0 h 266817"/>
              <a:gd name="connsiteX2" fmla="*/ 2093314 w 2095332"/>
              <a:gd name="connsiteY2" fmla="*/ 103905 h 266817"/>
              <a:gd name="connsiteX3" fmla="*/ 2000430 w 2095332"/>
              <a:gd name="connsiteY3" fmla="*/ 240184 h 266817"/>
              <a:gd name="connsiteX4" fmla="*/ 79378 w 2095332"/>
              <a:gd name="connsiteY4" fmla="*/ 266817 h 266817"/>
              <a:gd name="connsiteX5" fmla="*/ 0 w 2095332"/>
              <a:gd name="connsiteY5" fmla="*/ 123540 h 266817"/>
              <a:gd name="connsiteX6" fmla="*/ 26112 w 2095332"/>
              <a:gd name="connsiteY6" fmla="*/ 0 h 266817"/>
              <a:gd name="connsiteX0" fmla="*/ 52610 w 2121830"/>
              <a:gd name="connsiteY0" fmla="*/ 0 h 266817"/>
              <a:gd name="connsiteX1" fmla="*/ 2089072 w 2121830"/>
              <a:gd name="connsiteY1" fmla="*/ 0 h 266817"/>
              <a:gd name="connsiteX2" fmla="*/ 2119812 w 2121830"/>
              <a:gd name="connsiteY2" fmla="*/ 103905 h 266817"/>
              <a:gd name="connsiteX3" fmla="*/ 2026928 w 2121830"/>
              <a:gd name="connsiteY3" fmla="*/ 240184 h 266817"/>
              <a:gd name="connsiteX4" fmla="*/ 105876 w 2121830"/>
              <a:gd name="connsiteY4" fmla="*/ 266817 h 266817"/>
              <a:gd name="connsiteX5" fmla="*/ 0 w 2121830"/>
              <a:gd name="connsiteY5" fmla="*/ 138266 h 266817"/>
              <a:gd name="connsiteX6" fmla="*/ 52610 w 2121830"/>
              <a:gd name="connsiteY6" fmla="*/ 0 h 266817"/>
              <a:gd name="connsiteX0" fmla="*/ 87941 w 2157161"/>
              <a:gd name="connsiteY0" fmla="*/ 0 h 266817"/>
              <a:gd name="connsiteX1" fmla="*/ 2124403 w 2157161"/>
              <a:gd name="connsiteY1" fmla="*/ 0 h 266817"/>
              <a:gd name="connsiteX2" fmla="*/ 2155143 w 2157161"/>
              <a:gd name="connsiteY2" fmla="*/ 103905 h 266817"/>
              <a:gd name="connsiteX3" fmla="*/ 2062259 w 2157161"/>
              <a:gd name="connsiteY3" fmla="*/ 240184 h 266817"/>
              <a:gd name="connsiteX4" fmla="*/ 141207 w 2157161"/>
              <a:gd name="connsiteY4" fmla="*/ 266817 h 266817"/>
              <a:gd name="connsiteX5" fmla="*/ 0 w 2157161"/>
              <a:gd name="connsiteY5" fmla="*/ 141915 h 266817"/>
              <a:gd name="connsiteX6" fmla="*/ 87941 w 2157161"/>
              <a:gd name="connsiteY6" fmla="*/ 0 h 266817"/>
              <a:gd name="connsiteX0" fmla="*/ 87941 w 2157161"/>
              <a:gd name="connsiteY0" fmla="*/ 0 h 266817"/>
              <a:gd name="connsiteX1" fmla="*/ 2124403 w 2157161"/>
              <a:gd name="connsiteY1" fmla="*/ 0 h 266817"/>
              <a:gd name="connsiteX2" fmla="*/ 2155143 w 2157161"/>
              <a:gd name="connsiteY2" fmla="*/ 103905 h 266817"/>
              <a:gd name="connsiteX3" fmla="*/ 2062259 w 2157161"/>
              <a:gd name="connsiteY3" fmla="*/ 240184 h 266817"/>
              <a:gd name="connsiteX4" fmla="*/ 141207 w 2157161"/>
              <a:gd name="connsiteY4" fmla="*/ 266817 h 266817"/>
              <a:gd name="connsiteX5" fmla="*/ 0 w 2157161"/>
              <a:gd name="connsiteY5" fmla="*/ 141915 h 266817"/>
              <a:gd name="connsiteX6" fmla="*/ 87941 w 2157161"/>
              <a:gd name="connsiteY6" fmla="*/ 0 h 266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57161" h="266817">
                <a:moveTo>
                  <a:pt x="87941" y="0"/>
                </a:moveTo>
                <a:lnTo>
                  <a:pt x="2124403" y="0"/>
                </a:lnTo>
                <a:cubicBezTo>
                  <a:pt x="2111096" y="34635"/>
                  <a:pt x="2168450" y="69270"/>
                  <a:pt x="2155143" y="103905"/>
                </a:cubicBezTo>
                <a:lnTo>
                  <a:pt x="2062259" y="240184"/>
                </a:lnTo>
                <a:lnTo>
                  <a:pt x="141207" y="266817"/>
                </a:lnTo>
                <a:cubicBezTo>
                  <a:pt x="129469" y="214149"/>
                  <a:pt x="11738" y="194583"/>
                  <a:pt x="0" y="141915"/>
                </a:cubicBezTo>
                <a:cubicBezTo>
                  <a:pt x="2817" y="80016"/>
                  <a:pt x="58627" y="47305"/>
                  <a:pt x="87941" y="0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9407" name="TextovéPole 106"/>
          <p:cNvSpPr txBox="1">
            <a:spLocks noChangeArrowheads="1"/>
          </p:cNvSpPr>
          <p:nvPr/>
        </p:nvSpPr>
        <p:spPr bwMode="auto">
          <a:xfrm>
            <a:off x="728663" y="1660525"/>
            <a:ext cx="15208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Cisterna A </a:t>
            </a:r>
          </a:p>
        </p:txBody>
      </p:sp>
      <p:sp>
        <p:nvSpPr>
          <p:cNvPr id="59408" name="TextovéPole 107"/>
          <p:cNvSpPr txBox="1">
            <a:spLocks noChangeArrowheads="1"/>
          </p:cNvSpPr>
          <p:nvPr/>
        </p:nvSpPr>
        <p:spPr bwMode="auto">
          <a:xfrm>
            <a:off x="3246438" y="1662113"/>
            <a:ext cx="15113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Cisterna B </a:t>
            </a:r>
          </a:p>
        </p:txBody>
      </p:sp>
      <p:sp>
        <p:nvSpPr>
          <p:cNvPr id="59409" name="TextovéPole 108"/>
          <p:cNvSpPr txBox="1">
            <a:spLocks noChangeArrowheads="1"/>
          </p:cNvSpPr>
          <p:nvPr/>
        </p:nvSpPr>
        <p:spPr bwMode="auto">
          <a:xfrm>
            <a:off x="6280150" y="1646238"/>
            <a:ext cx="15065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Cisterna C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4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94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94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94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0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94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94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94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94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0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94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94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94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940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09"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extovéPole 1"/>
          <p:cNvSpPr txBox="1">
            <a:spLocks noChangeArrowheads="1"/>
          </p:cNvSpPr>
          <p:nvPr/>
        </p:nvSpPr>
        <p:spPr bwMode="auto">
          <a:xfrm>
            <a:off x="533400" y="434975"/>
            <a:ext cx="10110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si opiš text a doplň věty. Proveď kontrolu kliknutím na černý obdélník.</a:t>
            </a:r>
          </a:p>
        </p:txBody>
      </p:sp>
      <p:sp>
        <p:nvSpPr>
          <p:cNvPr id="79875" name="TextovéPole 2"/>
          <p:cNvSpPr txBox="1">
            <a:spLocks noChangeArrowheads="1"/>
          </p:cNvSpPr>
          <p:nvPr/>
        </p:nvSpPr>
        <p:spPr bwMode="auto">
          <a:xfrm>
            <a:off x="514350" y="1304925"/>
            <a:ext cx="83518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 změně teploty plynu se mění jak objem, tak i      tlak.</a:t>
            </a:r>
          </a:p>
          <a:p>
            <a:endParaRPr lang="cs-CZ" altLang="cs-CZ" sz="2400"/>
          </a:p>
          <a:p>
            <a:r>
              <a:rPr lang="cs-CZ" altLang="cs-CZ" sz="2400"/>
              <a:t>Růst objemu plynů je výrazně   větší       , než je tomu u kapalin.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719888" y="1331913"/>
            <a:ext cx="1660525" cy="425450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21175" y="1990725"/>
            <a:ext cx="1147763" cy="5143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kontrola</a:t>
            </a:r>
          </a:p>
        </p:txBody>
      </p:sp>
      <p:pic>
        <p:nvPicPr>
          <p:cNvPr id="798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72550" y="1092200"/>
            <a:ext cx="2314575" cy="347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extovéPole 1"/>
          <p:cNvSpPr txBox="1">
            <a:spLocks noChangeArrowheads="1"/>
          </p:cNvSpPr>
          <p:nvPr/>
        </p:nvSpPr>
        <p:spPr bwMode="auto">
          <a:xfrm>
            <a:off x="442913" y="334963"/>
            <a:ext cx="1028223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Máte doma  teploměr na měření venkovní teploty? </a:t>
            </a:r>
          </a:p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Sledujete zpravodajství o počasí (např. v televizi)?</a:t>
            </a:r>
          </a:p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Jak často se díváte na venkovní teploměr?</a:t>
            </a:r>
          </a:p>
          <a:p>
            <a:pPr eaLnBrk="1" hangingPunct="1"/>
            <a:endParaRPr lang="cs-CZ" altLang="cs-CZ" sz="2400"/>
          </a:p>
          <a:p>
            <a:pPr eaLnBrk="1" hangingPunct="1"/>
            <a:endParaRPr lang="cs-CZ" altLang="cs-CZ" sz="2400"/>
          </a:p>
        </p:txBody>
      </p:sp>
      <p:sp>
        <p:nvSpPr>
          <p:cNvPr id="80899" name="TextovéPole 6"/>
          <p:cNvSpPr txBox="1">
            <a:spLocks noChangeArrowheads="1"/>
          </p:cNvSpPr>
          <p:nvPr/>
        </p:nvSpPr>
        <p:spPr bwMode="auto">
          <a:xfrm>
            <a:off x="358775" y="1443038"/>
            <a:ext cx="103663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K zapisování teploty v meteorologických stanicích se používá přístroj, který se nazývá </a:t>
            </a:r>
            <a:r>
              <a:rPr lang="cs-CZ" altLang="cs-CZ" sz="2400">
                <a:solidFill>
                  <a:srgbClr val="FF0000"/>
                </a:solidFill>
              </a:rPr>
              <a:t>termograf.</a:t>
            </a:r>
          </a:p>
        </p:txBody>
      </p:sp>
      <p:pic>
        <p:nvPicPr>
          <p:cNvPr id="80900" name="Obrázek 3" descr="Obsah obrázku tráva, exteriér, pole, zelená&#10;&#10;Popis byl vytvořen automatic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6675" y="2570163"/>
            <a:ext cx="2965450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1" name="Obrázek 5" descr="Obsah obrázku tráva, exteriér, pole, dům&#10;&#10;Popis byl vytvořen automatic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1025" y="2341563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02" name="TextovéPole 7"/>
          <p:cNvSpPr txBox="1">
            <a:spLocks noChangeArrowheads="1"/>
          </p:cNvSpPr>
          <p:nvPr/>
        </p:nvSpPr>
        <p:spPr bwMode="auto">
          <a:xfrm>
            <a:off x="5795963" y="4897438"/>
            <a:ext cx="57880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Znáš některé známé meteorologické stanice?</a:t>
            </a:r>
          </a:p>
          <a:p>
            <a:pPr eaLnBrk="1" hangingPunct="1"/>
            <a:endParaRPr lang="cs-CZ" altLang="cs-CZ" sz="240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400"/>
              <a:t>Pražské Klementinum, Holešov, Milešovka,</a:t>
            </a:r>
          </a:p>
          <a:p>
            <a:pPr eaLnBrk="1" hangingPunct="1"/>
            <a:r>
              <a:rPr lang="cs-CZ" altLang="cs-CZ" sz="2400"/>
              <a:t>Churáňov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44613" y="1892300"/>
            <a:ext cx="1379537" cy="311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95963" y="5495925"/>
            <a:ext cx="5788025" cy="10842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6688" y="5105400"/>
            <a:ext cx="10945812" cy="135731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2875" y="3722688"/>
            <a:ext cx="10969625" cy="12303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6688" y="2238375"/>
            <a:ext cx="10945812" cy="12668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66688" y="730250"/>
            <a:ext cx="10945812" cy="12842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26" name="TextovéPole 1"/>
          <p:cNvSpPr txBox="1">
            <a:spLocks noChangeArrowheads="1"/>
          </p:cNvSpPr>
          <p:nvPr/>
        </p:nvSpPr>
        <p:spPr bwMode="auto">
          <a:xfrm>
            <a:off x="965200" y="100013"/>
            <a:ext cx="10282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Vypracuj grafy z tabulek, ve kterých jsou zaznamenány průběhy teplot vzduchu:</a:t>
            </a:r>
          </a:p>
        </p:txBody>
      </p:sp>
      <p:sp>
        <p:nvSpPr>
          <p:cNvPr id="81927" name="TextovéPole 2"/>
          <p:cNvSpPr txBox="1">
            <a:spLocks noChangeArrowheads="1"/>
          </p:cNvSpPr>
          <p:nvPr/>
        </p:nvSpPr>
        <p:spPr bwMode="auto">
          <a:xfrm flipH="1">
            <a:off x="574675" y="771525"/>
            <a:ext cx="1111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čas (h)</a:t>
            </a:r>
          </a:p>
        </p:txBody>
      </p:sp>
      <p:sp>
        <p:nvSpPr>
          <p:cNvPr id="81928" name="TextovéPole 3"/>
          <p:cNvSpPr txBox="1">
            <a:spLocks noChangeArrowheads="1"/>
          </p:cNvSpPr>
          <p:nvPr/>
        </p:nvSpPr>
        <p:spPr bwMode="auto">
          <a:xfrm>
            <a:off x="1985963" y="817563"/>
            <a:ext cx="9102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0       2         4        6        8        10      12      14      16      18      20      22      24</a:t>
            </a:r>
          </a:p>
        </p:txBody>
      </p:sp>
      <p:sp>
        <p:nvSpPr>
          <p:cNvPr id="81929" name="TextovéPole 4"/>
          <p:cNvSpPr txBox="1">
            <a:spLocks noChangeArrowheads="1"/>
          </p:cNvSpPr>
          <p:nvPr/>
        </p:nvSpPr>
        <p:spPr bwMode="auto">
          <a:xfrm>
            <a:off x="142875" y="1500188"/>
            <a:ext cx="1643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teplota °C</a:t>
            </a:r>
          </a:p>
        </p:txBody>
      </p:sp>
      <p:sp>
        <p:nvSpPr>
          <p:cNvPr id="81930" name="TextovéPole 5"/>
          <p:cNvSpPr txBox="1">
            <a:spLocks noChangeArrowheads="1"/>
          </p:cNvSpPr>
          <p:nvPr/>
        </p:nvSpPr>
        <p:spPr bwMode="auto">
          <a:xfrm>
            <a:off x="2157413" y="1449388"/>
            <a:ext cx="8772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     -4        -2       -1       0         2         6       10      9         7         5        3       0</a:t>
            </a:r>
          </a:p>
        </p:txBody>
      </p:sp>
      <p:sp>
        <p:nvSpPr>
          <p:cNvPr id="81931" name="TextovéPole 6"/>
          <p:cNvSpPr txBox="1">
            <a:spLocks noChangeArrowheads="1"/>
          </p:cNvSpPr>
          <p:nvPr/>
        </p:nvSpPr>
        <p:spPr bwMode="auto">
          <a:xfrm>
            <a:off x="1939925" y="1449388"/>
            <a:ext cx="434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-3</a:t>
            </a:r>
          </a:p>
        </p:txBody>
      </p:sp>
      <p:cxnSp>
        <p:nvCxnSpPr>
          <p:cNvPr id="9" name="Přímá spojnice 8"/>
          <p:cNvCxnSpPr>
            <a:cxnSpLocks/>
          </p:cNvCxnSpPr>
          <p:nvPr/>
        </p:nvCxnSpPr>
        <p:spPr>
          <a:xfrm flipV="1">
            <a:off x="142875" y="673100"/>
            <a:ext cx="10945813" cy="460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cxnSpLocks/>
          </p:cNvCxnSpPr>
          <p:nvPr/>
        </p:nvCxnSpPr>
        <p:spPr>
          <a:xfrm flipV="1">
            <a:off x="142875" y="1308100"/>
            <a:ext cx="10945813" cy="460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cxnSpLocks/>
          </p:cNvCxnSpPr>
          <p:nvPr/>
        </p:nvCxnSpPr>
        <p:spPr>
          <a:xfrm flipV="1">
            <a:off x="142875" y="1951038"/>
            <a:ext cx="10945813" cy="46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214688" y="7175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938588" y="7302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648200" y="6921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357813" y="719138"/>
            <a:ext cx="0" cy="12811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091238" y="695325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819900" y="701675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543800" y="701675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281988" y="701675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963025" y="6921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772650" y="66833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0410825" y="63976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1088688" y="650875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42875" y="7302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95550" y="7302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49" name="TextovéPole 32"/>
          <p:cNvSpPr txBox="1">
            <a:spLocks noChangeArrowheads="1"/>
          </p:cNvSpPr>
          <p:nvPr/>
        </p:nvSpPr>
        <p:spPr bwMode="auto">
          <a:xfrm flipH="1">
            <a:off x="574675" y="2293938"/>
            <a:ext cx="1111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čas (h)</a:t>
            </a:r>
          </a:p>
        </p:txBody>
      </p:sp>
      <p:sp>
        <p:nvSpPr>
          <p:cNvPr id="81950" name="TextovéPole 33"/>
          <p:cNvSpPr txBox="1">
            <a:spLocks noChangeArrowheads="1"/>
          </p:cNvSpPr>
          <p:nvPr/>
        </p:nvSpPr>
        <p:spPr bwMode="auto">
          <a:xfrm>
            <a:off x="1985963" y="2339975"/>
            <a:ext cx="9102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0       2         4        6        8        10      12      14      16      18      20      22      24</a:t>
            </a:r>
          </a:p>
        </p:txBody>
      </p:sp>
      <p:sp>
        <p:nvSpPr>
          <p:cNvPr id="81951" name="TextovéPole 34"/>
          <p:cNvSpPr txBox="1">
            <a:spLocks noChangeArrowheads="1"/>
          </p:cNvSpPr>
          <p:nvPr/>
        </p:nvSpPr>
        <p:spPr bwMode="auto">
          <a:xfrm>
            <a:off x="142875" y="3022600"/>
            <a:ext cx="1643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teplota °C</a:t>
            </a:r>
          </a:p>
        </p:txBody>
      </p:sp>
      <p:sp>
        <p:nvSpPr>
          <p:cNvPr id="81952" name="TextovéPole 35"/>
          <p:cNvSpPr txBox="1">
            <a:spLocks noChangeArrowheads="1"/>
          </p:cNvSpPr>
          <p:nvPr/>
        </p:nvSpPr>
        <p:spPr bwMode="auto">
          <a:xfrm>
            <a:off x="2124075" y="2986088"/>
            <a:ext cx="8920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     12        11     14       15     18      24      26      25       20     19      16      15      </a:t>
            </a:r>
          </a:p>
        </p:txBody>
      </p:sp>
      <p:sp>
        <p:nvSpPr>
          <p:cNvPr id="81953" name="TextovéPole 36"/>
          <p:cNvSpPr txBox="1">
            <a:spLocks noChangeArrowheads="1"/>
          </p:cNvSpPr>
          <p:nvPr/>
        </p:nvSpPr>
        <p:spPr bwMode="auto">
          <a:xfrm>
            <a:off x="1854200" y="2971800"/>
            <a:ext cx="496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15</a:t>
            </a:r>
          </a:p>
        </p:txBody>
      </p:sp>
      <p:cxnSp>
        <p:nvCxnSpPr>
          <p:cNvPr id="38" name="Přímá spojnice 37"/>
          <p:cNvCxnSpPr>
            <a:cxnSpLocks/>
          </p:cNvCxnSpPr>
          <p:nvPr/>
        </p:nvCxnSpPr>
        <p:spPr>
          <a:xfrm flipV="1">
            <a:off x="142875" y="2195513"/>
            <a:ext cx="10945813" cy="46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 flipV="1">
            <a:off x="142875" y="2830513"/>
            <a:ext cx="10945813" cy="46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 flipV="1">
            <a:off x="142875" y="3473450"/>
            <a:ext cx="10945813" cy="460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214688" y="22383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938588" y="22510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648200" y="22129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357813" y="22415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6091238" y="221773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819900" y="22225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7543800" y="22225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281988" y="22225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8963025" y="22129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9772650" y="219075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0410825" y="2160588"/>
            <a:ext cx="0" cy="12811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1088688" y="21717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42875" y="22510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495550" y="22510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71" name="TextovéPole 54"/>
          <p:cNvSpPr txBox="1">
            <a:spLocks noChangeArrowheads="1"/>
          </p:cNvSpPr>
          <p:nvPr/>
        </p:nvSpPr>
        <p:spPr bwMode="auto">
          <a:xfrm flipH="1">
            <a:off x="574675" y="3763963"/>
            <a:ext cx="1111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čas (h)</a:t>
            </a:r>
          </a:p>
        </p:txBody>
      </p:sp>
      <p:sp>
        <p:nvSpPr>
          <p:cNvPr id="81972" name="TextovéPole 55"/>
          <p:cNvSpPr txBox="1">
            <a:spLocks noChangeArrowheads="1"/>
          </p:cNvSpPr>
          <p:nvPr/>
        </p:nvSpPr>
        <p:spPr bwMode="auto">
          <a:xfrm>
            <a:off x="1985963" y="3810000"/>
            <a:ext cx="9102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0       2         4        6        8        10      12      14      16      18      20      22      24</a:t>
            </a:r>
          </a:p>
        </p:txBody>
      </p:sp>
      <p:sp>
        <p:nvSpPr>
          <p:cNvPr id="81973" name="TextovéPole 56"/>
          <p:cNvSpPr txBox="1">
            <a:spLocks noChangeArrowheads="1"/>
          </p:cNvSpPr>
          <p:nvPr/>
        </p:nvSpPr>
        <p:spPr bwMode="auto">
          <a:xfrm>
            <a:off x="142875" y="4492625"/>
            <a:ext cx="1643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teplota °C</a:t>
            </a:r>
          </a:p>
        </p:txBody>
      </p:sp>
      <p:sp>
        <p:nvSpPr>
          <p:cNvPr id="81974" name="TextovéPole 57"/>
          <p:cNvSpPr txBox="1">
            <a:spLocks noChangeArrowheads="1"/>
          </p:cNvSpPr>
          <p:nvPr/>
        </p:nvSpPr>
        <p:spPr bwMode="auto">
          <a:xfrm>
            <a:off x="2157413" y="4441825"/>
            <a:ext cx="10536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     -12     -12      -9      -8       -8       -7       -6      -6        -9      -11     -12    -12       </a:t>
            </a:r>
          </a:p>
        </p:txBody>
      </p:sp>
      <p:sp>
        <p:nvSpPr>
          <p:cNvPr id="81975" name="TextovéPole 58"/>
          <p:cNvSpPr txBox="1">
            <a:spLocks noChangeArrowheads="1"/>
          </p:cNvSpPr>
          <p:nvPr/>
        </p:nvSpPr>
        <p:spPr bwMode="auto">
          <a:xfrm>
            <a:off x="1812925" y="4413250"/>
            <a:ext cx="58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-10</a:t>
            </a:r>
          </a:p>
        </p:txBody>
      </p:sp>
      <p:cxnSp>
        <p:nvCxnSpPr>
          <p:cNvPr id="60" name="Přímá spojnice 59"/>
          <p:cNvCxnSpPr>
            <a:cxnSpLocks/>
          </p:cNvCxnSpPr>
          <p:nvPr/>
        </p:nvCxnSpPr>
        <p:spPr>
          <a:xfrm flipV="1">
            <a:off x="142875" y="3665538"/>
            <a:ext cx="10945813" cy="46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cxnSpLocks/>
          </p:cNvCxnSpPr>
          <p:nvPr/>
        </p:nvCxnSpPr>
        <p:spPr>
          <a:xfrm flipV="1">
            <a:off x="142875" y="4300538"/>
            <a:ext cx="10945813" cy="476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cxnSpLocks/>
          </p:cNvCxnSpPr>
          <p:nvPr/>
        </p:nvCxnSpPr>
        <p:spPr>
          <a:xfrm flipV="1">
            <a:off x="142875" y="4943475"/>
            <a:ext cx="10945813" cy="460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214688" y="37099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938588" y="37226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648200" y="36845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357813" y="37115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6091238" y="3687763"/>
            <a:ext cx="0" cy="12811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819900" y="369411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543800" y="369411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8281988" y="369411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8963025" y="36845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9772650" y="36607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0410825" y="363220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11088688" y="364331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142875" y="37226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2495550" y="37226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93" name="TextovéPole 76"/>
          <p:cNvSpPr txBox="1">
            <a:spLocks noChangeArrowheads="1"/>
          </p:cNvSpPr>
          <p:nvPr/>
        </p:nvSpPr>
        <p:spPr bwMode="auto">
          <a:xfrm flipH="1">
            <a:off x="598488" y="5224463"/>
            <a:ext cx="1111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čas (h)</a:t>
            </a:r>
          </a:p>
        </p:txBody>
      </p:sp>
      <p:sp>
        <p:nvSpPr>
          <p:cNvPr id="81994" name="TextovéPole 77"/>
          <p:cNvSpPr txBox="1">
            <a:spLocks noChangeArrowheads="1"/>
          </p:cNvSpPr>
          <p:nvPr/>
        </p:nvSpPr>
        <p:spPr bwMode="auto">
          <a:xfrm>
            <a:off x="2009775" y="5270500"/>
            <a:ext cx="9102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0       2         4        6        8        10      12      14      16      18      20      22      24</a:t>
            </a:r>
          </a:p>
        </p:txBody>
      </p:sp>
      <p:sp>
        <p:nvSpPr>
          <p:cNvPr id="81995" name="TextovéPole 78"/>
          <p:cNvSpPr txBox="1">
            <a:spLocks noChangeArrowheads="1"/>
          </p:cNvSpPr>
          <p:nvPr/>
        </p:nvSpPr>
        <p:spPr bwMode="auto">
          <a:xfrm>
            <a:off x="166688" y="5953125"/>
            <a:ext cx="1643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teplota °C</a:t>
            </a:r>
          </a:p>
        </p:txBody>
      </p:sp>
      <p:sp>
        <p:nvSpPr>
          <p:cNvPr id="81996" name="TextovéPole 79"/>
          <p:cNvSpPr txBox="1">
            <a:spLocks noChangeArrowheads="1"/>
          </p:cNvSpPr>
          <p:nvPr/>
        </p:nvSpPr>
        <p:spPr bwMode="auto">
          <a:xfrm>
            <a:off x="2181225" y="5902325"/>
            <a:ext cx="8772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     2         2        3         4         5         9       10      9         8         6        4       3</a:t>
            </a:r>
          </a:p>
        </p:txBody>
      </p:sp>
      <p:sp>
        <p:nvSpPr>
          <p:cNvPr id="81997" name="TextovéPole 80"/>
          <p:cNvSpPr txBox="1">
            <a:spLocks noChangeArrowheads="1"/>
          </p:cNvSpPr>
          <p:nvPr/>
        </p:nvSpPr>
        <p:spPr bwMode="auto">
          <a:xfrm>
            <a:off x="1963738" y="59023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</a:t>
            </a:r>
          </a:p>
        </p:txBody>
      </p:sp>
      <p:cxnSp>
        <p:nvCxnSpPr>
          <p:cNvPr id="82" name="Přímá spojnice 81"/>
          <p:cNvCxnSpPr>
            <a:cxnSpLocks/>
          </p:cNvCxnSpPr>
          <p:nvPr/>
        </p:nvCxnSpPr>
        <p:spPr>
          <a:xfrm flipV="1">
            <a:off x="166688" y="5126038"/>
            <a:ext cx="10945812" cy="46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cxnSpLocks/>
          </p:cNvCxnSpPr>
          <p:nvPr/>
        </p:nvCxnSpPr>
        <p:spPr>
          <a:xfrm flipV="1">
            <a:off x="166688" y="5761038"/>
            <a:ext cx="10945812" cy="460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cxnSpLocks/>
          </p:cNvCxnSpPr>
          <p:nvPr/>
        </p:nvCxnSpPr>
        <p:spPr>
          <a:xfrm flipV="1">
            <a:off x="166688" y="6403975"/>
            <a:ext cx="10945812" cy="460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3238500" y="51689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3962400" y="51831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4672013" y="51435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381625" y="5172075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115050" y="514826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6843713" y="515461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7567613" y="515461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8305800" y="5154613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8986838" y="51435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9796463" y="5121275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0434638" y="5092700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11112500" y="510222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166688" y="51831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2519363" y="51831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1752600" y="37226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1747838" y="5183188"/>
            <a:ext cx="0" cy="12795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1747838" y="2222500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1785938" y="714375"/>
            <a:ext cx="0" cy="12811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19" name="TextovéPole 102"/>
          <p:cNvSpPr txBox="1">
            <a:spLocks noChangeArrowheads="1"/>
          </p:cNvSpPr>
          <p:nvPr/>
        </p:nvSpPr>
        <p:spPr bwMode="auto">
          <a:xfrm>
            <a:off x="11247438" y="5219700"/>
            <a:ext cx="57308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6000"/>
              <a:t>4</a:t>
            </a:r>
          </a:p>
        </p:txBody>
      </p:sp>
      <p:sp>
        <p:nvSpPr>
          <p:cNvPr id="82020" name="TextovéPole 104"/>
          <p:cNvSpPr txBox="1">
            <a:spLocks noChangeArrowheads="1"/>
          </p:cNvSpPr>
          <p:nvPr/>
        </p:nvSpPr>
        <p:spPr bwMode="auto">
          <a:xfrm>
            <a:off x="11174413" y="2232025"/>
            <a:ext cx="574675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6000"/>
              <a:t>2</a:t>
            </a:r>
          </a:p>
        </p:txBody>
      </p:sp>
      <p:sp>
        <p:nvSpPr>
          <p:cNvPr id="82021" name="TextovéPole 105"/>
          <p:cNvSpPr txBox="1">
            <a:spLocks noChangeArrowheads="1"/>
          </p:cNvSpPr>
          <p:nvPr/>
        </p:nvSpPr>
        <p:spPr bwMode="auto">
          <a:xfrm>
            <a:off x="11171238" y="747713"/>
            <a:ext cx="5746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6000"/>
              <a:t>1</a:t>
            </a:r>
          </a:p>
        </p:txBody>
      </p:sp>
      <p:sp>
        <p:nvSpPr>
          <p:cNvPr id="82022" name="TextovéPole 9"/>
          <p:cNvSpPr txBox="1">
            <a:spLocks noChangeArrowheads="1"/>
          </p:cNvSpPr>
          <p:nvPr/>
        </p:nvSpPr>
        <p:spPr bwMode="auto">
          <a:xfrm>
            <a:off x="11187113" y="3763963"/>
            <a:ext cx="5746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6000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cxnSpLocks/>
          </p:cNvCxnSpPr>
          <p:nvPr/>
        </p:nvCxnSpPr>
        <p:spPr>
          <a:xfrm flipV="1">
            <a:off x="1800225" y="171450"/>
            <a:ext cx="0" cy="61150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1652588" y="3081338"/>
            <a:ext cx="2762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1657350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1662113" y="3843338"/>
            <a:ext cx="28098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1652588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1657350" y="4533900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1685925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>
            <a:off x="1662113" y="5238750"/>
            <a:ext cx="2476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 flipH="1">
            <a:off x="1657350" y="5915025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cxnSpLocks/>
          </p:cNvCxnSpPr>
          <p:nvPr/>
        </p:nvCxnSpPr>
        <p:spPr>
          <a:xfrm>
            <a:off x="1663700" y="12715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cxnSpLocks/>
          </p:cNvCxnSpPr>
          <p:nvPr/>
        </p:nvCxnSpPr>
        <p:spPr>
          <a:xfrm>
            <a:off x="1662113" y="1662113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/>
          </p:cNvCxnSpPr>
          <p:nvPr/>
        </p:nvCxnSpPr>
        <p:spPr>
          <a:xfrm>
            <a:off x="1676400" y="201453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cxnSpLocks/>
          </p:cNvCxnSpPr>
          <p:nvPr/>
        </p:nvCxnSpPr>
        <p:spPr>
          <a:xfrm>
            <a:off x="1671638" y="2346325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cxnSpLocks/>
          </p:cNvCxnSpPr>
          <p:nvPr/>
        </p:nvCxnSpPr>
        <p:spPr>
          <a:xfrm>
            <a:off x="1662113" y="2747963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cxnSpLocks/>
          </p:cNvCxnSpPr>
          <p:nvPr/>
        </p:nvCxnSpPr>
        <p:spPr>
          <a:xfrm>
            <a:off x="1657350" y="9286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63" name="TextovéPole 63"/>
          <p:cNvSpPr txBox="1">
            <a:spLocks noChangeArrowheads="1"/>
          </p:cNvSpPr>
          <p:nvPr/>
        </p:nvSpPr>
        <p:spPr bwMode="auto">
          <a:xfrm>
            <a:off x="1339850" y="2886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82964" name="TextovéPole 64"/>
          <p:cNvSpPr txBox="1">
            <a:spLocks noChangeArrowheads="1"/>
          </p:cNvSpPr>
          <p:nvPr/>
        </p:nvSpPr>
        <p:spPr bwMode="auto">
          <a:xfrm>
            <a:off x="1327150" y="32845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82965" name="TextovéPole 65"/>
          <p:cNvSpPr txBox="1">
            <a:spLocks noChangeArrowheads="1"/>
          </p:cNvSpPr>
          <p:nvPr/>
        </p:nvSpPr>
        <p:spPr bwMode="auto">
          <a:xfrm>
            <a:off x="1339850" y="36671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</a:t>
            </a:r>
          </a:p>
        </p:txBody>
      </p:sp>
      <p:sp>
        <p:nvSpPr>
          <p:cNvPr id="82966" name="TextovéPole 66"/>
          <p:cNvSpPr txBox="1">
            <a:spLocks noChangeArrowheads="1"/>
          </p:cNvSpPr>
          <p:nvPr/>
        </p:nvSpPr>
        <p:spPr bwMode="auto">
          <a:xfrm>
            <a:off x="1328738" y="398938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</a:t>
            </a:r>
          </a:p>
        </p:txBody>
      </p:sp>
      <p:sp>
        <p:nvSpPr>
          <p:cNvPr id="82967" name="TextovéPole 67"/>
          <p:cNvSpPr txBox="1">
            <a:spLocks noChangeArrowheads="1"/>
          </p:cNvSpPr>
          <p:nvPr/>
        </p:nvSpPr>
        <p:spPr bwMode="auto">
          <a:xfrm>
            <a:off x="1317625" y="43672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</a:t>
            </a:r>
          </a:p>
        </p:txBody>
      </p:sp>
      <p:sp>
        <p:nvSpPr>
          <p:cNvPr id="82968" name="TextovéPole 68"/>
          <p:cNvSpPr txBox="1">
            <a:spLocks noChangeArrowheads="1"/>
          </p:cNvSpPr>
          <p:nvPr/>
        </p:nvSpPr>
        <p:spPr bwMode="auto">
          <a:xfrm>
            <a:off x="1271588" y="4706938"/>
            <a:ext cx="371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-1</a:t>
            </a:r>
          </a:p>
        </p:txBody>
      </p:sp>
      <p:sp>
        <p:nvSpPr>
          <p:cNvPr id="82969" name="TextovéPole 69"/>
          <p:cNvSpPr txBox="1">
            <a:spLocks noChangeArrowheads="1"/>
          </p:cNvSpPr>
          <p:nvPr/>
        </p:nvSpPr>
        <p:spPr bwMode="auto">
          <a:xfrm>
            <a:off x="1281113" y="5051425"/>
            <a:ext cx="371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-2</a:t>
            </a:r>
          </a:p>
        </p:txBody>
      </p:sp>
      <p:sp>
        <p:nvSpPr>
          <p:cNvPr id="82970" name="TextovéPole 70"/>
          <p:cNvSpPr txBox="1">
            <a:spLocks noChangeArrowheads="1"/>
          </p:cNvSpPr>
          <p:nvPr/>
        </p:nvSpPr>
        <p:spPr bwMode="auto">
          <a:xfrm>
            <a:off x="1257300" y="5421313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-3</a:t>
            </a:r>
          </a:p>
        </p:txBody>
      </p:sp>
      <p:sp>
        <p:nvSpPr>
          <p:cNvPr id="82971" name="TextovéPole 71"/>
          <p:cNvSpPr txBox="1">
            <a:spLocks noChangeArrowheads="1"/>
          </p:cNvSpPr>
          <p:nvPr/>
        </p:nvSpPr>
        <p:spPr bwMode="auto">
          <a:xfrm>
            <a:off x="1228725" y="5730875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-4</a:t>
            </a:r>
          </a:p>
        </p:txBody>
      </p:sp>
      <p:sp>
        <p:nvSpPr>
          <p:cNvPr id="82972" name="TextovéPole 74"/>
          <p:cNvSpPr txBox="1">
            <a:spLocks noChangeArrowheads="1"/>
          </p:cNvSpPr>
          <p:nvPr/>
        </p:nvSpPr>
        <p:spPr bwMode="auto">
          <a:xfrm>
            <a:off x="1370013" y="18208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7</a:t>
            </a:r>
          </a:p>
        </p:txBody>
      </p:sp>
      <p:sp>
        <p:nvSpPr>
          <p:cNvPr id="82973" name="TextovéPole 75"/>
          <p:cNvSpPr txBox="1">
            <a:spLocks noChangeArrowheads="1"/>
          </p:cNvSpPr>
          <p:nvPr/>
        </p:nvSpPr>
        <p:spPr bwMode="auto">
          <a:xfrm>
            <a:off x="1379538" y="2139950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6</a:t>
            </a:r>
          </a:p>
        </p:txBody>
      </p:sp>
      <p:sp>
        <p:nvSpPr>
          <p:cNvPr id="82974" name="TextovéPole 76"/>
          <p:cNvSpPr txBox="1">
            <a:spLocks noChangeArrowheads="1"/>
          </p:cNvSpPr>
          <p:nvPr/>
        </p:nvSpPr>
        <p:spPr bwMode="auto">
          <a:xfrm>
            <a:off x="1370013" y="25368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5</a:t>
            </a:r>
          </a:p>
        </p:txBody>
      </p:sp>
      <p:sp>
        <p:nvSpPr>
          <p:cNvPr id="82975" name="TextovéPole 77"/>
          <p:cNvSpPr txBox="1">
            <a:spLocks noChangeArrowheads="1"/>
          </p:cNvSpPr>
          <p:nvPr/>
        </p:nvSpPr>
        <p:spPr bwMode="auto">
          <a:xfrm>
            <a:off x="1257300" y="7381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10</a:t>
            </a:r>
          </a:p>
        </p:txBody>
      </p:sp>
      <p:sp>
        <p:nvSpPr>
          <p:cNvPr id="82976" name="TextovéPole 78"/>
          <p:cNvSpPr txBox="1">
            <a:spLocks noChangeArrowheads="1"/>
          </p:cNvSpPr>
          <p:nvPr/>
        </p:nvSpPr>
        <p:spPr bwMode="auto">
          <a:xfrm>
            <a:off x="1339850" y="10985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9</a:t>
            </a:r>
          </a:p>
        </p:txBody>
      </p:sp>
      <p:sp>
        <p:nvSpPr>
          <p:cNvPr id="82977" name="TextovéPole 79"/>
          <p:cNvSpPr txBox="1">
            <a:spLocks noChangeArrowheads="1"/>
          </p:cNvSpPr>
          <p:nvPr/>
        </p:nvSpPr>
        <p:spPr bwMode="auto">
          <a:xfrm>
            <a:off x="1358900" y="1455738"/>
            <a:ext cx="303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8</a:t>
            </a:r>
          </a:p>
        </p:txBody>
      </p:sp>
      <p:cxnSp>
        <p:nvCxnSpPr>
          <p:cNvPr id="90" name="Přímá spojnice 89"/>
          <p:cNvCxnSpPr>
            <a:cxnSpLocks/>
          </p:cNvCxnSpPr>
          <p:nvPr/>
        </p:nvCxnSpPr>
        <p:spPr>
          <a:xfrm>
            <a:off x="9701213" y="60420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cxnSpLocks/>
          </p:cNvCxnSpPr>
          <p:nvPr/>
        </p:nvCxnSpPr>
        <p:spPr>
          <a:xfrm>
            <a:off x="6096000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cxnSpLocks/>
          </p:cNvCxnSpPr>
          <p:nvPr/>
        </p:nvCxnSpPr>
        <p:spPr>
          <a:xfrm>
            <a:off x="5405438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>
            <a:cxnSpLocks/>
          </p:cNvCxnSpPr>
          <p:nvPr/>
        </p:nvCxnSpPr>
        <p:spPr>
          <a:xfrm>
            <a:off x="4672013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>
            <a:cxnSpLocks/>
          </p:cNvCxnSpPr>
          <p:nvPr/>
        </p:nvCxnSpPr>
        <p:spPr>
          <a:xfrm>
            <a:off x="3952875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>
            <a:cxnSpLocks/>
          </p:cNvCxnSpPr>
          <p:nvPr/>
        </p:nvCxnSpPr>
        <p:spPr>
          <a:xfrm>
            <a:off x="3248025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cxnSpLocks/>
          </p:cNvCxnSpPr>
          <p:nvPr/>
        </p:nvCxnSpPr>
        <p:spPr>
          <a:xfrm>
            <a:off x="2528888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>
            <a:cxnSpLocks/>
          </p:cNvCxnSpPr>
          <p:nvPr/>
        </p:nvCxnSpPr>
        <p:spPr>
          <a:xfrm>
            <a:off x="8967788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>
            <a:cxnSpLocks/>
          </p:cNvCxnSpPr>
          <p:nvPr/>
        </p:nvCxnSpPr>
        <p:spPr>
          <a:xfrm>
            <a:off x="8234363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>
            <a:cxnSpLocks/>
          </p:cNvCxnSpPr>
          <p:nvPr/>
        </p:nvCxnSpPr>
        <p:spPr>
          <a:xfrm>
            <a:off x="7543800" y="607853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>
            <a:cxnSpLocks/>
          </p:cNvCxnSpPr>
          <p:nvPr/>
        </p:nvCxnSpPr>
        <p:spPr>
          <a:xfrm>
            <a:off x="6808788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cxnSpLocks/>
          </p:cNvCxnSpPr>
          <p:nvPr/>
        </p:nvCxnSpPr>
        <p:spPr>
          <a:xfrm>
            <a:off x="10425113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>
            <a:cxnSpLocks/>
          </p:cNvCxnSpPr>
          <p:nvPr/>
        </p:nvCxnSpPr>
        <p:spPr>
          <a:xfrm>
            <a:off x="11125200" y="603408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91" name="TextovéPole 106"/>
          <p:cNvSpPr txBox="1">
            <a:spLocks noChangeArrowheads="1"/>
          </p:cNvSpPr>
          <p:nvPr/>
        </p:nvSpPr>
        <p:spPr bwMode="auto">
          <a:xfrm>
            <a:off x="10898188" y="6332538"/>
            <a:ext cx="417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24</a:t>
            </a:r>
          </a:p>
        </p:txBody>
      </p:sp>
      <p:sp>
        <p:nvSpPr>
          <p:cNvPr id="82992" name="TextovéPole 107"/>
          <p:cNvSpPr txBox="1">
            <a:spLocks noChangeArrowheads="1"/>
          </p:cNvSpPr>
          <p:nvPr/>
        </p:nvSpPr>
        <p:spPr bwMode="auto">
          <a:xfrm>
            <a:off x="10193338" y="63468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22</a:t>
            </a:r>
          </a:p>
        </p:txBody>
      </p:sp>
      <p:sp>
        <p:nvSpPr>
          <p:cNvPr id="82993" name="TextovéPole 108"/>
          <p:cNvSpPr txBox="1">
            <a:spLocks noChangeArrowheads="1"/>
          </p:cNvSpPr>
          <p:nvPr/>
        </p:nvSpPr>
        <p:spPr bwMode="auto">
          <a:xfrm>
            <a:off x="9482138" y="63214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20</a:t>
            </a:r>
          </a:p>
        </p:txBody>
      </p:sp>
      <p:sp>
        <p:nvSpPr>
          <p:cNvPr id="82994" name="TextovéPole 109"/>
          <p:cNvSpPr txBox="1">
            <a:spLocks noChangeArrowheads="1"/>
          </p:cNvSpPr>
          <p:nvPr/>
        </p:nvSpPr>
        <p:spPr bwMode="auto">
          <a:xfrm>
            <a:off x="8707438" y="63547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18</a:t>
            </a:r>
          </a:p>
        </p:txBody>
      </p:sp>
      <p:sp>
        <p:nvSpPr>
          <p:cNvPr id="82995" name="TextovéPole 110"/>
          <p:cNvSpPr txBox="1">
            <a:spLocks noChangeArrowheads="1"/>
          </p:cNvSpPr>
          <p:nvPr/>
        </p:nvSpPr>
        <p:spPr bwMode="auto">
          <a:xfrm>
            <a:off x="8001000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16</a:t>
            </a:r>
          </a:p>
        </p:txBody>
      </p:sp>
      <p:sp>
        <p:nvSpPr>
          <p:cNvPr id="82996" name="TextovéPole 111"/>
          <p:cNvSpPr txBox="1">
            <a:spLocks noChangeArrowheads="1"/>
          </p:cNvSpPr>
          <p:nvPr/>
        </p:nvSpPr>
        <p:spPr bwMode="auto">
          <a:xfrm>
            <a:off x="7318375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14</a:t>
            </a:r>
          </a:p>
        </p:txBody>
      </p:sp>
      <p:sp>
        <p:nvSpPr>
          <p:cNvPr id="82997" name="TextovéPole 112"/>
          <p:cNvSpPr txBox="1">
            <a:spLocks noChangeArrowheads="1"/>
          </p:cNvSpPr>
          <p:nvPr/>
        </p:nvSpPr>
        <p:spPr bwMode="auto">
          <a:xfrm>
            <a:off x="6605588" y="64023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</a:t>
            </a:r>
          </a:p>
        </p:txBody>
      </p:sp>
      <p:sp>
        <p:nvSpPr>
          <p:cNvPr id="82998" name="TextovéPole 113"/>
          <p:cNvSpPr txBox="1">
            <a:spLocks noChangeArrowheads="1"/>
          </p:cNvSpPr>
          <p:nvPr/>
        </p:nvSpPr>
        <p:spPr bwMode="auto">
          <a:xfrm>
            <a:off x="5845175" y="63896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10</a:t>
            </a:r>
          </a:p>
        </p:txBody>
      </p:sp>
      <p:sp>
        <p:nvSpPr>
          <p:cNvPr id="82999" name="TextovéPole 114"/>
          <p:cNvSpPr txBox="1">
            <a:spLocks noChangeArrowheads="1"/>
          </p:cNvSpPr>
          <p:nvPr/>
        </p:nvSpPr>
        <p:spPr bwMode="auto">
          <a:xfrm>
            <a:off x="5240338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8</a:t>
            </a:r>
          </a:p>
        </p:txBody>
      </p:sp>
      <p:sp>
        <p:nvSpPr>
          <p:cNvPr id="83000" name="TextovéPole 115"/>
          <p:cNvSpPr txBox="1">
            <a:spLocks noChangeArrowheads="1"/>
          </p:cNvSpPr>
          <p:nvPr/>
        </p:nvSpPr>
        <p:spPr bwMode="auto">
          <a:xfrm>
            <a:off x="4525963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6</a:t>
            </a:r>
          </a:p>
        </p:txBody>
      </p:sp>
      <p:sp>
        <p:nvSpPr>
          <p:cNvPr id="83001" name="TextovéPole 116"/>
          <p:cNvSpPr txBox="1">
            <a:spLocks noChangeArrowheads="1"/>
          </p:cNvSpPr>
          <p:nvPr/>
        </p:nvSpPr>
        <p:spPr bwMode="auto">
          <a:xfrm>
            <a:off x="3802063" y="64230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83002" name="TextovéPole 117"/>
          <p:cNvSpPr txBox="1">
            <a:spLocks noChangeArrowheads="1"/>
          </p:cNvSpPr>
          <p:nvPr/>
        </p:nvSpPr>
        <p:spPr bwMode="auto">
          <a:xfrm>
            <a:off x="3097213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</a:t>
            </a:r>
          </a:p>
        </p:txBody>
      </p:sp>
      <p:sp>
        <p:nvSpPr>
          <p:cNvPr id="83003" name="TextovéPole 118"/>
          <p:cNvSpPr txBox="1">
            <a:spLocks noChangeArrowheads="1"/>
          </p:cNvSpPr>
          <p:nvPr/>
        </p:nvSpPr>
        <p:spPr bwMode="auto">
          <a:xfrm>
            <a:off x="2378075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</a:t>
            </a:r>
          </a:p>
        </p:txBody>
      </p:sp>
      <p:grpSp>
        <p:nvGrpSpPr>
          <p:cNvPr id="83004" name="Skupina 121"/>
          <p:cNvGrpSpPr>
            <a:grpSpLocks/>
          </p:cNvGrpSpPr>
          <p:nvPr/>
        </p:nvGrpSpPr>
        <p:grpSpPr bwMode="auto">
          <a:xfrm>
            <a:off x="10953750" y="4349750"/>
            <a:ext cx="342900" cy="369888"/>
            <a:chOff x="4672013" y="2724849"/>
            <a:chExt cx="314325" cy="323049"/>
          </a:xfrm>
        </p:grpSpPr>
        <p:cxnSp>
          <p:nvCxnSpPr>
            <p:cNvPr id="104" name="Přímá spojnice 103"/>
            <p:cNvCxnSpPr>
              <a:cxnSpLocks/>
            </p:cNvCxnSpPr>
            <p:nvPr/>
          </p:nvCxnSpPr>
          <p:spPr>
            <a:xfrm>
              <a:off x="4829175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05" name="Skupina 122"/>
          <p:cNvGrpSpPr>
            <a:grpSpLocks/>
          </p:cNvGrpSpPr>
          <p:nvPr/>
        </p:nvGrpSpPr>
        <p:grpSpPr bwMode="auto">
          <a:xfrm>
            <a:off x="8062913" y="1063625"/>
            <a:ext cx="342900" cy="368300"/>
            <a:chOff x="4672013" y="2724849"/>
            <a:chExt cx="314325" cy="323049"/>
          </a:xfrm>
        </p:grpSpPr>
        <p:cxnSp>
          <p:nvCxnSpPr>
            <p:cNvPr id="124" name="Přímá spojnice 123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06" name="Skupina 125"/>
          <p:cNvGrpSpPr>
            <a:grpSpLocks/>
          </p:cNvGrpSpPr>
          <p:nvPr/>
        </p:nvGrpSpPr>
        <p:grpSpPr bwMode="auto">
          <a:xfrm>
            <a:off x="7372350" y="738188"/>
            <a:ext cx="342900" cy="369887"/>
            <a:chOff x="4672013" y="2724849"/>
            <a:chExt cx="314325" cy="323049"/>
          </a:xfrm>
        </p:grpSpPr>
        <p:cxnSp>
          <p:nvCxnSpPr>
            <p:cNvPr id="127" name="Přímá spojnice 126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07" name="Skupina 128"/>
          <p:cNvGrpSpPr>
            <a:grpSpLocks/>
          </p:cNvGrpSpPr>
          <p:nvPr/>
        </p:nvGrpSpPr>
        <p:grpSpPr bwMode="auto">
          <a:xfrm>
            <a:off x="6637338" y="2160588"/>
            <a:ext cx="341312" cy="369887"/>
            <a:chOff x="4672013" y="2724849"/>
            <a:chExt cx="314325" cy="323049"/>
          </a:xfrm>
        </p:grpSpPr>
        <p:cxnSp>
          <p:nvCxnSpPr>
            <p:cNvPr id="130" name="Přímá spojnice 129"/>
            <p:cNvCxnSpPr>
              <a:cxnSpLocks/>
            </p:cNvCxnSpPr>
            <p:nvPr/>
          </p:nvCxnSpPr>
          <p:spPr>
            <a:xfrm>
              <a:off x="4829907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08" name="Skupina 131"/>
          <p:cNvGrpSpPr>
            <a:grpSpLocks/>
          </p:cNvGrpSpPr>
          <p:nvPr/>
        </p:nvGrpSpPr>
        <p:grpSpPr bwMode="auto">
          <a:xfrm>
            <a:off x="5886450" y="3652838"/>
            <a:ext cx="342900" cy="369887"/>
            <a:chOff x="4672013" y="2724849"/>
            <a:chExt cx="314325" cy="323049"/>
          </a:xfrm>
        </p:grpSpPr>
        <p:cxnSp>
          <p:nvCxnSpPr>
            <p:cNvPr id="133" name="Přímá spojnice 132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09" name="Skupina 134"/>
          <p:cNvGrpSpPr>
            <a:grpSpLocks/>
          </p:cNvGrpSpPr>
          <p:nvPr/>
        </p:nvGrpSpPr>
        <p:grpSpPr bwMode="auto">
          <a:xfrm>
            <a:off x="5213350" y="4306888"/>
            <a:ext cx="342900" cy="369887"/>
            <a:chOff x="4672013" y="2724849"/>
            <a:chExt cx="314325" cy="323049"/>
          </a:xfrm>
        </p:grpSpPr>
        <p:cxnSp>
          <p:nvCxnSpPr>
            <p:cNvPr id="136" name="Přímá spojnice 135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10" name="Skupina 137"/>
          <p:cNvGrpSpPr>
            <a:grpSpLocks/>
          </p:cNvGrpSpPr>
          <p:nvPr/>
        </p:nvGrpSpPr>
        <p:grpSpPr bwMode="auto">
          <a:xfrm>
            <a:off x="4500563" y="4668838"/>
            <a:ext cx="342900" cy="369887"/>
            <a:chOff x="4672013" y="2724849"/>
            <a:chExt cx="314325" cy="323049"/>
          </a:xfrm>
        </p:grpSpPr>
        <p:cxnSp>
          <p:nvCxnSpPr>
            <p:cNvPr id="139" name="Přímá spojnice 138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11" name="Skupina 140"/>
          <p:cNvGrpSpPr>
            <a:grpSpLocks/>
          </p:cNvGrpSpPr>
          <p:nvPr/>
        </p:nvGrpSpPr>
        <p:grpSpPr bwMode="auto">
          <a:xfrm>
            <a:off x="3760788" y="5048250"/>
            <a:ext cx="342900" cy="369888"/>
            <a:chOff x="4672013" y="2724849"/>
            <a:chExt cx="314325" cy="323049"/>
          </a:xfrm>
        </p:grpSpPr>
        <p:cxnSp>
          <p:nvCxnSpPr>
            <p:cNvPr id="142" name="Přímá spojnice 141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12" name="Skupina 143"/>
          <p:cNvGrpSpPr>
            <a:grpSpLocks/>
          </p:cNvGrpSpPr>
          <p:nvPr/>
        </p:nvGrpSpPr>
        <p:grpSpPr bwMode="auto">
          <a:xfrm>
            <a:off x="3074988" y="5715000"/>
            <a:ext cx="342900" cy="368300"/>
            <a:chOff x="4672013" y="2724849"/>
            <a:chExt cx="314325" cy="323049"/>
          </a:xfrm>
        </p:grpSpPr>
        <p:cxnSp>
          <p:nvCxnSpPr>
            <p:cNvPr id="145" name="Přímá spojnice 144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13" name="Skupina 146"/>
          <p:cNvGrpSpPr>
            <a:grpSpLocks/>
          </p:cNvGrpSpPr>
          <p:nvPr/>
        </p:nvGrpSpPr>
        <p:grpSpPr bwMode="auto">
          <a:xfrm>
            <a:off x="2357438" y="5384800"/>
            <a:ext cx="342900" cy="369888"/>
            <a:chOff x="4672013" y="2724849"/>
            <a:chExt cx="314325" cy="323049"/>
          </a:xfrm>
        </p:grpSpPr>
        <p:cxnSp>
          <p:nvCxnSpPr>
            <p:cNvPr id="148" name="Přímá spojnice 147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014" name="TextovéPole 90"/>
          <p:cNvSpPr txBox="1">
            <a:spLocks noChangeArrowheads="1"/>
          </p:cNvSpPr>
          <p:nvPr/>
        </p:nvSpPr>
        <p:spPr bwMode="auto">
          <a:xfrm>
            <a:off x="512763" y="128588"/>
            <a:ext cx="1128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Teplota °C</a:t>
            </a:r>
          </a:p>
        </p:txBody>
      </p:sp>
      <p:sp>
        <p:nvSpPr>
          <p:cNvPr id="83015" name="TextovéPole 91"/>
          <p:cNvSpPr txBox="1">
            <a:spLocks noChangeArrowheads="1"/>
          </p:cNvSpPr>
          <p:nvPr/>
        </p:nvSpPr>
        <p:spPr bwMode="auto">
          <a:xfrm>
            <a:off x="11315700" y="6364288"/>
            <a:ext cx="684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Čas h</a:t>
            </a:r>
          </a:p>
        </p:txBody>
      </p:sp>
      <p:grpSp>
        <p:nvGrpSpPr>
          <p:cNvPr id="83016" name="Skupina 119"/>
          <p:cNvGrpSpPr>
            <a:grpSpLocks/>
          </p:cNvGrpSpPr>
          <p:nvPr/>
        </p:nvGrpSpPr>
        <p:grpSpPr bwMode="auto">
          <a:xfrm>
            <a:off x="9520238" y="2189163"/>
            <a:ext cx="342900" cy="369887"/>
            <a:chOff x="4672013" y="2724849"/>
            <a:chExt cx="314325" cy="323049"/>
          </a:xfrm>
        </p:grpSpPr>
        <p:cxnSp>
          <p:nvCxnSpPr>
            <p:cNvPr id="150" name="Přímá spojnice 149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Přímá spojnice 150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17" name="Skupina 151"/>
          <p:cNvGrpSpPr>
            <a:grpSpLocks/>
          </p:cNvGrpSpPr>
          <p:nvPr/>
        </p:nvGrpSpPr>
        <p:grpSpPr bwMode="auto">
          <a:xfrm>
            <a:off x="8796338" y="1798638"/>
            <a:ext cx="342900" cy="368300"/>
            <a:chOff x="4672013" y="2724849"/>
            <a:chExt cx="314325" cy="323049"/>
          </a:xfrm>
        </p:grpSpPr>
        <p:cxnSp>
          <p:nvCxnSpPr>
            <p:cNvPr id="153" name="Přímá spojnice 152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Přímá spojnice 153"/>
            <p:cNvCxnSpPr/>
            <p:nvPr/>
          </p:nvCxnSpPr>
          <p:spPr>
            <a:xfrm>
              <a:off x="4672013" y="2907260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018" name="Skupina 154"/>
          <p:cNvGrpSpPr>
            <a:grpSpLocks/>
          </p:cNvGrpSpPr>
          <p:nvPr/>
        </p:nvGrpSpPr>
        <p:grpSpPr bwMode="auto">
          <a:xfrm>
            <a:off x="10253663" y="3189288"/>
            <a:ext cx="342900" cy="369887"/>
            <a:chOff x="4672013" y="2724849"/>
            <a:chExt cx="314325" cy="323049"/>
          </a:xfrm>
        </p:grpSpPr>
        <p:cxnSp>
          <p:nvCxnSpPr>
            <p:cNvPr id="156" name="Přímá spojnice 155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Přímá spojnice 156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" name="Přímá spojnice 3"/>
          <p:cNvCxnSpPr>
            <a:cxnSpLocks/>
          </p:cNvCxnSpPr>
          <p:nvPr/>
        </p:nvCxnSpPr>
        <p:spPr>
          <a:xfrm>
            <a:off x="2547938" y="5594350"/>
            <a:ext cx="698500" cy="3206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246438" y="5233988"/>
            <a:ext cx="685800" cy="6889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932238" y="4876800"/>
            <a:ext cx="717550" cy="3667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649788" y="4506913"/>
            <a:ext cx="736600" cy="3683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5405438" y="3857625"/>
            <a:ext cx="649287" cy="6572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034088" y="2343150"/>
            <a:ext cx="771525" cy="15494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815138" y="942975"/>
            <a:ext cx="711200" cy="14319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7543800" y="928688"/>
            <a:ext cx="698500" cy="3190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8234363" y="1247775"/>
            <a:ext cx="733425" cy="75723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967788" y="1971675"/>
            <a:ext cx="708025" cy="4159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675813" y="2387600"/>
            <a:ext cx="749300" cy="10287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0409238" y="3375025"/>
            <a:ext cx="715962" cy="11826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031" name="TextovéPole 29"/>
          <p:cNvSpPr txBox="1">
            <a:spLocks noChangeArrowheads="1"/>
          </p:cNvSpPr>
          <p:nvPr/>
        </p:nvSpPr>
        <p:spPr bwMode="auto">
          <a:xfrm>
            <a:off x="2208213" y="823913"/>
            <a:ext cx="48704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Z kterého ročního období pochází tento graf?</a:t>
            </a:r>
          </a:p>
          <a:p>
            <a:pPr eaLnBrk="1" hangingPunct="1"/>
            <a:endParaRPr lang="cs-CZ" altLang="cs-CZ" sz="2000"/>
          </a:p>
          <a:p>
            <a:pPr eaLnBrk="1" hangingPunct="1"/>
            <a:r>
              <a:rPr lang="cs-CZ" altLang="cs-CZ" sz="2000"/>
              <a:t>Jedná se o jaro.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2260600" y="1420813"/>
            <a:ext cx="2314575" cy="6270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83033" name="TextovéPole 40"/>
          <p:cNvSpPr txBox="1">
            <a:spLocks noChangeArrowheads="1"/>
          </p:cNvSpPr>
          <p:nvPr/>
        </p:nvSpPr>
        <p:spPr bwMode="auto">
          <a:xfrm>
            <a:off x="8967788" y="738188"/>
            <a:ext cx="1933575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Graf tabulky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cxnSpLocks/>
          </p:cNvCxnSpPr>
          <p:nvPr/>
        </p:nvCxnSpPr>
        <p:spPr>
          <a:xfrm flipV="1">
            <a:off x="1800225" y="171450"/>
            <a:ext cx="0" cy="61150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1652588" y="3081338"/>
            <a:ext cx="2762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1657350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1662113" y="3843338"/>
            <a:ext cx="28098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1652588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1657350" y="4533900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1685925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>
            <a:off x="1662113" y="5238750"/>
            <a:ext cx="2476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 flipH="1">
            <a:off x="1657350" y="5915025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cxnSpLocks/>
          </p:cNvCxnSpPr>
          <p:nvPr/>
        </p:nvCxnSpPr>
        <p:spPr>
          <a:xfrm>
            <a:off x="1663700" y="12715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cxnSpLocks/>
          </p:cNvCxnSpPr>
          <p:nvPr/>
        </p:nvCxnSpPr>
        <p:spPr>
          <a:xfrm>
            <a:off x="1662113" y="1662113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/>
          </p:cNvCxnSpPr>
          <p:nvPr/>
        </p:nvCxnSpPr>
        <p:spPr>
          <a:xfrm>
            <a:off x="1676400" y="201453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cxnSpLocks/>
          </p:cNvCxnSpPr>
          <p:nvPr/>
        </p:nvCxnSpPr>
        <p:spPr>
          <a:xfrm>
            <a:off x="1671638" y="2346325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cxnSpLocks/>
          </p:cNvCxnSpPr>
          <p:nvPr/>
        </p:nvCxnSpPr>
        <p:spPr>
          <a:xfrm>
            <a:off x="1662113" y="2747963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cxnSpLocks/>
          </p:cNvCxnSpPr>
          <p:nvPr/>
        </p:nvCxnSpPr>
        <p:spPr>
          <a:xfrm>
            <a:off x="1657350" y="9286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987" name="TextovéPole 63"/>
          <p:cNvSpPr txBox="1">
            <a:spLocks noChangeArrowheads="1"/>
          </p:cNvSpPr>
          <p:nvPr/>
        </p:nvSpPr>
        <p:spPr bwMode="auto">
          <a:xfrm>
            <a:off x="1266825" y="2886075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19</a:t>
            </a:r>
          </a:p>
        </p:txBody>
      </p:sp>
      <p:sp>
        <p:nvSpPr>
          <p:cNvPr id="83988" name="TextovéPole 64"/>
          <p:cNvSpPr txBox="1">
            <a:spLocks noChangeArrowheads="1"/>
          </p:cNvSpPr>
          <p:nvPr/>
        </p:nvSpPr>
        <p:spPr bwMode="auto">
          <a:xfrm>
            <a:off x="1282700" y="3254375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18</a:t>
            </a:r>
          </a:p>
        </p:txBody>
      </p:sp>
      <p:sp>
        <p:nvSpPr>
          <p:cNvPr id="83989" name="TextovéPole 65"/>
          <p:cNvSpPr txBox="1">
            <a:spLocks noChangeArrowheads="1"/>
          </p:cNvSpPr>
          <p:nvPr/>
        </p:nvSpPr>
        <p:spPr bwMode="auto">
          <a:xfrm>
            <a:off x="1281113" y="3640138"/>
            <a:ext cx="4778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17</a:t>
            </a:r>
          </a:p>
        </p:txBody>
      </p:sp>
      <p:sp>
        <p:nvSpPr>
          <p:cNvPr id="83990" name="TextovéPole 66"/>
          <p:cNvSpPr txBox="1">
            <a:spLocks noChangeArrowheads="1"/>
          </p:cNvSpPr>
          <p:nvPr/>
        </p:nvSpPr>
        <p:spPr bwMode="auto">
          <a:xfrm>
            <a:off x="1271588" y="3989388"/>
            <a:ext cx="4175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16</a:t>
            </a:r>
          </a:p>
        </p:txBody>
      </p:sp>
      <p:sp>
        <p:nvSpPr>
          <p:cNvPr id="83991" name="TextovéPole 67"/>
          <p:cNvSpPr txBox="1">
            <a:spLocks noChangeArrowheads="1"/>
          </p:cNvSpPr>
          <p:nvPr/>
        </p:nvSpPr>
        <p:spPr bwMode="auto">
          <a:xfrm>
            <a:off x="1260475" y="436721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15</a:t>
            </a:r>
          </a:p>
        </p:txBody>
      </p:sp>
      <p:sp>
        <p:nvSpPr>
          <p:cNvPr id="83992" name="TextovéPole 68"/>
          <p:cNvSpPr txBox="1">
            <a:spLocks noChangeArrowheads="1"/>
          </p:cNvSpPr>
          <p:nvPr/>
        </p:nvSpPr>
        <p:spPr bwMode="auto">
          <a:xfrm>
            <a:off x="1257300" y="470693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14</a:t>
            </a:r>
          </a:p>
        </p:txBody>
      </p:sp>
      <p:sp>
        <p:nvSpPr>
          <p:cNvPr id="83993" name="TextovéPole 69"/>
          <p:cNvSpPr txBox="1">
            <a:spLocks noChangeArrowheads="1"/>
          </p:cNvSpPr>
          <p:nvPr/>
        </p:nvSpPr>
        <p:spPr bwMode="auto">
          <a:xfrm>
            <a:off x="1252538" y="5053013"/>
            <a:ext cx="4175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13</a:t>
            </a:r>
          </a:p>
        </p:txBody>
      </p:sp>
      <p:sp>
        <p:nvSpPr>
          <p:cNvPr id="83994" name="TextovéPole 70"/>
          <p:cNvSpPr txBox="1">
            <a:spLocks noChangeArrowheads="1"/>
          </p:cNvSpPr>
          <p:nvPr/>
        </p:nvSpPr>
        <p:spPr bwMode="auto">
          <a:xfrm>
            <a:off x="1257300" y="5421313"/>
            <a:ext cx="4175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</a:t>
            </a:r>
          </a:p>
        </p:txBody>
      </p:sp>
      <p:sp>
        <p:nvSpPr>
          <p:cNvPr id="83995" name="TextovéPole 71"/>
          <p:cNvSpPr txBox="1">
            <a:spLocks noChangeArrowheads="1"/>
          </p:cNvSpPr>
          <p:nvPr/>
        </p:nvSpPr>
        <p:spPr bwMode="auto">
          <a:xfrm>
            <a:off x="1241425" y="5730875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11</a:t>
            </a:r>
          </a:p>
        </p:txBody>
      </p:sp>
      <p:sp>
        <p:nvSpPr>
          <p:cNvPr id="83996" name="TextovéPole 74"/>
          <p:cNvSpPr txBox="1">
            <a:spLocks noChangeArrowheads="1"/>
          </p:cNvSpPr>
          <p:nvPr/>
        </p:nvSpPr>
        <p:spPr bwMode="auto">
          <a:xfrm>
            <a:off x="1255713" y="1792288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22</a:t>
            </a:r>
          </a:p>
        </p:txBody>
      </p:sp>
      <p:sp>
        <p:nvSpPr>
          <p:cNvPr id="83997" name="TextovéPole 75"/>
          <p:cNvSpPr txBox="1">
            <a:spLocks noChangeArrowheads="1"/>
          </p:cNvSpPr>
          <p:nvPr/>
        </p:nvSpPr>
        <p:spPr bwMode="auto">
          <a:xfrm>
            <a:off x="1252538" y="2154238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21</a:t>
            </a:r>
          </a:p>
        </p:txBody>
      </p:sp>
      <p:sp>
        <p:nvSpPr>
          <p:cNvPr id="83998" name="TextovéPole 76"/>
          <p:cNvSpPr txBox="1">
            <a:spLocks noChangeArrowheads="1"/>
          </p:cNvSpPr>
          <p:nvPr/>
        </p:nvSpPr>
        <p:spPr bwMode="auto">
          <a:xfrm>
            <a:off x="1255713" y="2536825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20</a:t>
            </a:r>
          </a:p>
        </p:txBody>
      </p:sp>
      <p:sp>
        <p:nvSpPr>
          <p:cNvPr id="83999" name="TextovéPole 77"/>
          <p:cNvSpPr txBox="1">
            <a:spLocks noChangeArrowheads="1"/>
          </p:cNvSpPr>
          <p:nvPr/>
        </p:nvSpPr>
        <p:spPr bwMode="auto">
          <a:xfrm>
            <a:off x="1257300" y="7381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25</a:t>
            </a:r>
          </a:p>
        </p:txBody>
      </p:sp>
      <p:sp>
        <p:nvSpPr>
          <p:cNvPr id="84000" name="TextovéPole 78"/>
          <p:cNvSpPr txBox="1">
            <a:spLocks noChangeArrowheads="1"/>
          </p:cNvSpPr>
          <p:nvPr/>
        </p:nvSpPr>
        <p:spPr bwMode="auto">
          <a:xfrm>
            <a:off x="1266825" y="1085850"/>
            <a:ext cx="4191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24</a:t>
            </a:r>
          </a:p>
        </p:txBody>
      </p:sp>
      <p:sp>
        <p:nvSpPr>
          <p:cNvPr id="84001" name="TextovéPole 79"/>
          <p:cNvSpPr txBox="1">
            <a:spLocks noChangeArrowheads="1"/>
          </p:cNvSpPr>
          <p:nvPr/>
        </p:nvSpPr>
        <p:spPr bwMode="auto">
          <a:xfrm>
            <a:off x="1284288" y="1441450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23</a:t>
            </a:r>
          </a:p>
        </p:txBody>
      </p:sp>
      <p:cxnSp>
        <p:nvCxnSpPr>
          <p:cNvPr id="90" name="Přímá spojnice 89"/>
          <p:cNvCxnSpPr>
            <a:cxnSpLocks/>
          </p:cNvCxnSpPr>
          <p:nvPr/>
        </p:nvCxnSpPr>
        <p:spPr>
          <a:xfrm>
            <a:off x="9701213" y="60420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cxnSpLocks/>
          </p:cNvCxnSpPr>
          <p:nvPr/>
        </p:nvCxnSpPr>
        <p:spPr>
          <a:xfrm>
            <a:off x="6096000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cxnSpLocks/>
          </p:cNvCxnSpPr>
          <p:nvPr/>
        </p:nvCxnSpPr>
        <p:spPr>
          <a:xfrm>
            <a:off x="5405438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>
            <a:cxnSpLocks/>
          </p:cNvCxnSpPr>
          <p:nvPr/>
        </p:nvCxnSpPr>
        <p:spPr>
          <a:xfrm>
            <a:off x="4672013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>
            <a:cxnSpLocks/>
          </p:cNvCxnSpPr>
          <p:nvPr/>
        </p:nvCxnSpPr>
        <p:spPr>
          <a:xfrm>
            <a:off x="3952875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>
            <a:cxnSpLocks/>
          </p:cNvCxnSpPr>
          <p:nvPr/>
        </p:nvCxnSpPr>
        <p:spPr>
          <a:xfrm>
            <a:off x="3248025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cxnSpLocks/>
          </p:cNvCxnSpPr>
          <p:nvPr/>
        </p:nvCxnSpPr>
        <p:spPr>
          <a:xfrm>
            <a:off x="2528888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>
            <a:cxnSpLocks/>
          </p:cNvCxnSpPr>
          <p:nvPr/>
        </p:nvCxnSpPr>
        <p:spPr>
          <a:xfrm>
            <a:off x="8967788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>
            <a:cxnSpLocks/>
          </p:cNvCxnSpPr>
          <p:nvPr/>
        </p:nvCxnSpPr>
        <p:spPr>
          <a:xfrm>
            <a:off x="8234363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>
            <a:cxnSpLocks/>
          </p:cNvCxnSpPr>
          <p:nvPr/>
        </p:nvCxnSpPr>
        <p:spPr>
          <a:xfrm>
            <a:off x="7543800" y="607853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>
            <a:cxnSpLocks/>
          </p:cNvCxnSpPr>
          <p:nvPr/>
        </p:nvCxnSpPr>
        <p:spPr>
          <a:xfrm>
            <a:off x="6808788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cxnSpLocks/>
          </p:cNvCxnSpPr>
          <p:nvPr/>
        </p:nvCxnSpPr>
        <p:spPr>
          <a:xfrm>
            <a:off x="10425113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>
            <a:cxnSpLocks/>
          </p:cNvCxnSpPr>
          <p:nvPr/>
        </p:nvCxnSpPr>
        <p:spPr>
          <a:xfrm>
            <a:off x="11125200" y="603408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015" name="TextovéPole 106"/>
          <p:cNvSpPr txBox="1">
            <a:spLocks noChangeArrowheads="1"/>
          </p:cNvSpPr>
          <p:nvPr/>
        </p:nvSpPr>
        <p:spPr bwMode="auto">
          <a:xfrm>
            <a:off x="10898188" y="6332538"/>
            <a:ext cx="417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24</a:t>
            </a:r>
          </a:p>
        </p:txBody>
      </p:sp>
      <p:sp>
        <p:nvSpPr>
          <p:cNvPr id="84016" name="TextovéPole 107"/>
          <p:cNvSpPr txBox="1">
            <a:spLocks noChangeArrowheads="1"/>
          </p:cNvSpPr>
          <p:nvPr/>
        </p:nvSpPr>
        <p:spPr bwMode="auto">
          <a:xfrm>
            <a:off x="10193338" y="63468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22</a:t>
            </a:r>
          </a:p>
        </p:txBody>
      </p:sp>
      <p:sp>
        <p:nvSpPr>
          <p:cNvPr id="84017" name="TextovéPole 108"/>
          <p:cNvSpPr txBox="1">
            <a:spLocks noChangeArrowheads="1"/>
          </p:cNvSpPr>
          <p:nvPr/>
        </p:nvSpPr>
        <p:spPr bwMode="auto">
          <a:xfrm>
            <a:off x="9482138" y="63214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20</a:t>
            </a:r>
          </a:p>
        </p:txBody>
      </p:sp>
      <p:sp>
        <p:nvSpPr>
          <p:cNvPr id="84018" name="TextovéPole 109"/>
          <p:cNvSpPr txBox="1">
            <a:spLocks noChangeArrowheads="1"/>
          </p:cNvSpPr>
          <p:nvPr/>
        </p:nvSpPr>
        <p:spPr bwMode="auto">
          <a:xfrm>
            <a:off x="8707438" y="63547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18</a:t>
            </a:r>
          </a:p>
        </p:txBody>
      </p:sp>
      <p:sp>
        <p:nvSpPr>
          <p:cNvPr id="84019" name="TextovéPole 110"/>
          <p:cNvSpPr txBox="1">
            <a:spLocks noChangeArrowheads="1"/>
          </p:cNvSpPr>
          <p:nvPr/>
        </p:nvSpPr>
        <p:spPr bwMode="auto">
          <a:xfrm>
            <a:off x="8001000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16</a:t>
            </a:r>
          </a:p>
        </p:txBody>
      </p:sp>
      <p:sp>
        <p:nvSpPr>
          <p:cNvPr id="84020" name="TextovéPole 111"/>
          <p:cNvSpPr txBox="1">
            <a:spLocks noChangeArrowheads="1"/>
          </p:cNvSpPr>
          <p:nvPr/>
        </p:nvSpPr>
        <p:spPr bwMode="auto">
          <a:xfrm>
            <a:off x="7318375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14</a:t>
            </a:r>
          </a:p>
        </p:txBody>
      </p:sp>
      <p:sp>
        <p:nvSpPr>
          <p:cNvPr id="84021" name="TextovéPole 112"/>
          <p:cNvSpPr txBox="1">
            <a:spLocks noChangeArrowheads="1"/>
          </p:cNvSpPr>
          <p:nvPr/>
        </p:nvSpPr>
        <p:spPr bwMode="auto">
          <a:xfrm>
            <a:off x="6605588" y="64023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</a:t>
            </a:r>
          </a:p>
        </p:txBody>
      </p:sp>
      <p:sp>
        <p:nvSpPr>
          <p:cNvPr id="84022" name="TextovéPole 113"/>
          <p:cNvSpPr txBox="1">
            <a:spLocks noChangeArrowheads="1"/>
          </p:cNvSpPr>
          <p:nvPr/>
        </p:nvSpPr>
        <p:spPr bwMode="auto">
          <a:xfrm>
            <a:off x="5845175" y="63896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10</a:t>
            </a:r>
          </a:p>
        </p:txBody>
      </p:sp>
      <p:sp>
        <p:nvSpPr>
          <p:cNvPr id="84023" name="TextovéPole 114"/>
          <p:cNvSpPr txBox="1">
            <a:spLocks noChangeArrowheads="1"/>
          </p:cNvSpPr>
          <p:nvPr/>
        </p:nvSpPr>
        <p:spPr bwMode="auto">
          <a:xfrm>
            <a:off x="5240338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8</a:t>
            </a:r>
          </a:p>
        </p:txBody>
      </p:sp>
      <p:sp>
        <p:nvSpPr>
          <p:cNvPr id="84024" name="TextovéPole 115"/>
          <p:cNvSpPr txBox="1">
            <a:spLocks noChangeArrowheads="1"/>
          </p:cNvSpPr>
          <p:nvPr/>
        </p:nvSpPr>
        <p:spPr bwMode="auto">
          <a:xfrm>
            <a:off x="4525963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6</a:t>
            </a:r>
          </a:p>
        </p:txBody>
      </p:sp>
      <p:sp>
        <p:nvSpPr>
          <p:cNvPr id="84025" name="TextovéPole 116"/>
          <p:cNvSpPr txBox="1">
            <a:spLocks noChangeArrowheads="1"/>
          </p:cNvSpPr>
          <p:nvPr/>
        </p:nvSpPr>
        <p:spPr bwMode="auto">
          <a:xfrm>
            <a:off x="3802063" y="64230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84026" name="TextovéPole 117"/>
          <p:cNvSpPr txBox="1">
            <a:spLocks noChangeArrowheads="1"/>
          </p:cNvSpPr>
          <p:nvPr/>
        </p:nvSpPr>
        <p:spPr bwMode="auto">
          <a:xfrm>
            <a:off x="3097213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</a:t>
            </a:r>
          </a:p>
        </p:txBody>
      </p:sp>
      <p:sp>
        <p:nvSpPr>
          <p:cNvPr id="84027" name="TextovéPole 118"/>
          <p:cNvSpPr txBox="1">
            <a:spLocks noChangeArrowheads="1"/>
          </p:cNvSpPr>
          <p:nvPr/>
        </p:nvSpPr>
        <p:spPr bwMode="auto">
          <a:xfrm>
            <a:off x="2378075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</a:t>
            </a:r>
          </a:p>
        </p:txBody>
      </p:sp>
      <p:grpSp>
        <p:nvGrpSpPr>
          <p:cNvPr id="84028" name="Skupina 121"/>
          <p:cNvGrpSpPr>
            <a:grpSpLocks/>
          </p:cNvGrpSpPr>
          <p:nvPr/>
        </p:nvGrpSpPr>
        <p:grpSpPr bwMode="auto">
          <a:xfrm>
            <a:off x="10953750" y="4491038"/>
            <a:ext cx="342900" cy="369887"/>
            <a:chOff x="4672013" y="2724849"/>
            <a:chExt cx="314325" cy="323049"/>
          </a:xfrm>
        </p:grpSpPr>
        <p:cxnSp>
          <p:nvCxnSpPr>
            <p:cNvPr id="104" name="Přímá spojnice 103"/>
            <p:cNvCxnSpPr>
              <a:cxnSpLocks/>
            </p:cNvCxnSpPr>
            <p:nvPr/>
          </p:nvCxnSpPr>
          <p:spPr>
            <a:xfrm>
              <a:off x="4829175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29" name="Skupina 122"/>
          <p:cNvGrpSpPr>
            <a:grpSpLocks/>
          </p:cNvGrpSpPr>
          <p:nvPr/>
        </p:nvGrpSpPr>
        <p:grpSpPr bwMode="auto">
          <a:xfrm>
            <a:off x="8062913" y="720725"/>
            <a:ext cx="342900" cy="368300"/>
            <a:chOff x="4672013" y="2724849"/>
            <a:chExt cx="314325" cy="323049"/>
          </a:xfrm>
        </p:grpSpPr>
        <p:cxnSp>
          <p:nvCxnSpPr>
            <p:cNvPr id="124" name="Přímá spojnice 123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0" name="Skupina 125"/>
          <p:cNvGrpSpPr>
            <a:grpSpLocks/>
          </p:cNvGrpSpPr>
          <p:nvPr/>
        </p:nvGrpSpPr>
        <p:grpSpPr bwMode="auto">
          <a:xfrm>
            <a:off x="7316788" y="342900"/>
            <a:ext cx="342900" cy="369888"/>
            <a:chOff x="4672013" y="2724849"/>
            <a:chExt cx="314325" cy="323049"/>
          </a:xfrm>
        </p:grpSpPr>
        <p:cxnSp>
          <p:nvCxnSpPr>
            <p:cNvPr id="127" name="Přímá spojnice 126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1" name="Skupina 128"/>
          <p:cNvGrpSpPr>
            <a:grpSpLocks/>
          </p:cNvGrpSpPr>
          <p:nvPr/>
        </p:nvGrpSpPr>
        <p:grpSpPr bwMode="auto">
          <a:xfrm>
            <a:off x="6623050" y="1092200"/>
            <a:ext cx="342900" cy="369888"/>
            <a:chOff x="4672013" y="2724849"/>
            <a:chExt cx="314325" cy="323049"/>
          </a:xfrm>
        </p:grpSpPr>
        <p:cxnSp>
          <p:nvCxnSpPr>
            <p:cNvPr id="130" name="Přímá spojnice 129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2" name="Skupina 131"/>
          <p:cNvGrpSpPr>
            <a:grpSpLocks/>
          </p:cNvGrpSpPr>
          <p:nvPr/>
        </p:nvGrpSpPr>
        <p:grpSpPr bwMode="auto">
          <a:xfrm>
            <a:off x="5883275" y="3260725"/>
            <a:ext cx="342900" cy="369888"/>
            <a:chOff x="4672013" y="2724849"/>
            <a:chExt cx="314325" cy="323049"/>
          </a:xfrm>
        </p:grpSpPr>
        <p:cxnSp>
          <p:nvCxnSpPr>
            <p:cNvPr id="133" name="Přímá spojnice 132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3" name="Skupina 134"/>
          <p:cNvGrpSpPr>
            <a:grpSpLocks/>
          </p:cNvGrpSpPr>
          <p:nvPr/>
        </p:nvGrpSpPr>
        <p:grpSpPr bwMode="auto">
          <a:xfrm>
            <a:off x="5172075" y="4330700"/>
            <a:ext cx="342900" cy="368300"/>
            <a:chOff x="4672013" y="2724849"/>
            <a:chExt cx="314325" cy="323049"/>
          </a:xfrm>
        </p:grpSpPr>
        <p:cxnSp>
          <p:nvCxnSpPr>
            <p:cNvPr id="136" name="Přímá spojnice 135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4" name="Skupina 137"/>
          <p:cNvGrpSpPr>
            <a:grpSpLocks/>
          </p:cNvGrpSpPr>
          <p:nvPr/>
        </p:nvGrpSpPr>
        <p:grpSpPr bwMode="auto">
          <a:xfrm>
            <a:off x="4500563" y="4651375"/>
            <a:ext cx="342900" cy="369888"/>
            <a:chOff x="4672013" y="2724849"/>
            <a:chExt cx="314325" cy="323049"/>
          </a:xfrm>
        </p:grpSpPr>
        <p:cxnSp>
          <p:nvCxnSpPr>
            <p:cNvPr id="139" name="Přímá spojnice 138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5" name="Skupina 140"/>
          <p:cNvGrpSpPr>
            <a:grpSpLocks/>
          </p:cNvGrpSpPr>
          <p:nvPr/>
        </p:nvGrpSpPr>
        <p:grpSpPr bwMode="auto">
          <a:xfrm>
            <a:off x="3778250" y="5730875"/>
            <a:ext cx="342900" cy="369888"/>
            <a:chOff x="4672013" y="2724849"/>
            <a:chExt cx="314325" cy="323049"/>
          </a:xfrm>
        </p:grpSpPr>
        <p:cxnSp>
          <p:nvCxnSpPr>
            <p:cNvPr id="142" name="Přímá spojnice 141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6" name="Skupina 143"/>
          <p:cNvGrpSpPr>
            <a:grpSpLocks/>
          </p:cNvGrpSpPr>
          <p:nvPr/>
        </p:nvGrpSpPr>
        <p:grpSpPr bwMode="auto">
          <a:xfrm>
            <a:off x="3062288" y="5392738"/>
            <a:ext cx="342900" cy="368300"/>
            <a:chOff x="4672013" y="2724849"/>
            <a:chExt cx="314325" cy="323049"/>
          </a:xfrm>
        </p:grpSpPr>
        <p:cxnSp>
          <p:nvCxnSpPr>
            <p:cNvPr id="145" name="Přímá spojnice 144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/>
            <p:cNvCxnSpPr/>
            <p:nvPr/>
          </p:nvCxnSpPr>
          <p:spPr>
            <a:xfrm>
              <a:off x="4672013" y="2907260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37" name="Skupina 146"/>
          <p:cNvGrpSpPr>
            <a:grpSpLocks/>
          </p:cNvGrpSpPr>
          <p:nvPr/>
        </p:nvGrpSpPr>
        <p:grpSpPr bwMode="auto">
          <a:xfrm>
            <a:off x="2306638" y="4306888"/>
            <a:ext cx="342900" cy="369887"/>
            <a:chOff x="4672013" y="2724849"/>
            <a:chExt cx="314325" cy="323049"/>
          </a:xfrm>
        </p:grpSpPr>
        <p:cxnSp>
          <p:nvCxnSpPr>
            <p:cNvPr id="148" name="Přímá spojnice 147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038" name="TextovéPole 149"/>
          <p:cNvSpPr txBox="1">
            <a:spLocks noChangeArrowheads="1"/>
          </p:cNvSpPr>
          <p:nvPr/>
        </p:nvSpPr>
        <p:spPr bwMode="auto">
          <a:xfrm>
            <a:off x="512763" y="128588"/>
            <a:ext cx="1128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Teplota °C</a:t>
            </a:r>
          </a:p>
        </p:txBody>
      </p:sp>
      <p:sp>
        <p:nvSpPr>
          <p:cNvPr id="84039" name="TextovéPole 150"/>
          <p:cNvSpPr txBox="1">
            <a:spLocks noChangeArrowheads="1"/>
          </p:cNvSpPr>
          <p:nvPr/>
        </p:nvSpPr>
        <p:spPr bwMode="auto">
          <a:xfrm>
            <a:off x="11315700" y="6364288"/>
            <a:ext cx="684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Čas h</a:t>
            </a:r>
          </a:p>
        </p:txBody>
      </p:sp>
      <p:cxnSp>
        <p:nvCxnSpPr>
          <p:cNvPr id="152" name="Přímá spojnice 151"/>
          <p:cNvCxnSpPr>
            <a:cxnSpLocks/>
          </p:cNvCxnSpPr>
          <p:nvPr/>
        </p:nvCxnSpPr>
        <p:spPr>
          <a:xfrm>
            <a:off x="1671638" y="522288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041" name="TextovéPole 152"/>
          <p:cNvSpPr txBox="1">
            <a:spLocks noChangeArrowheads="1"/>
          </p:cNvSpPr>
          <p:nvPr/>
        </p:nvSpPr>
        <p:spPr bwMode="auto">
          <a:xfrm>
            <a:off x="1277938" y="350838"/>
            <a:ext cx="417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26</a:t>
            </a:r>
          </a:p>
        </p:txBody>
      </p:sp>
      <p:grpSp>
        <p:nvGrpSpPr>
          <p:cNvPr id="84042" name="Skupina 153"/>
          <p:cNvGrpSpPr>
            <a:grpSpLocks/>
          </p:cNvGrpSpPr>
          <p:nvPr/>
        </p:nvGrpSpPr>
        <p:grpSpPr bwMode="auto">
          <a:xfrm>
            <a:off x="9520238" y="2892425"/>
            <a:ext cx="342900" cy="368300"/>
            <a:chOff x="4672013" y="2724849"/>
            <a:chExt cx="314325" cy="323049"/>
          </a:xfrm>
        </p:grpSpPr>
        <p:cxnSp>
          <p:nvCxnSpPr>
            <p:cNvPr id="155" name="Přímá spojnice 154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43" name="Skupina 156"/>
          <p:cNvGrpSpPr>
            <a:grpSpLocks/>
          </p:cNvGrpSpPr>
          <p:nvPr/>
        </p:nvGrpSpPr>
        <p:grpSpPr bwMode="auto">
          <a:xfrm>
            <a:off x="8796338" y="2493963"/>
            <a:ext cx="342900" cy="369887"/>
            <a:chOff x="4672013" y="2724849"/>
            <a:chExt cx="314325" cy="323049"/>
          </a:xfrm>
        </p:grpSpPr>
        <p:cxnSp>
          <p:nvCxnSpPr>
            <p:cNvPr id="158" name="Přímá spojnice 157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044" name="Skupina 159"/>
          <p:cNvGrpSpPr>
            <a:grpSpLocks/>
          </p:cNvGrpSpPr>
          <p:nvPr/>
        </p:nvGrpSpPr>
        <p:grpSpPr bwMode="auto">
          <a:xfrm>
            <a:off x="10220325" y="3937000"/>
            <a:ext cx="342900" cy="369888"/>
            <a:chOff x="4672013" y="2724849"/>
            <a:chExt cx="314325" cy="323049"/>
          </a:xfrm>
        </p:grpSpPr>
        <p:cxnSp>
          <p:nvCxnSpPr>
            <p:cNvPr id="161" name="Přímá spojnice 160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Přímá spojnice 161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4" name="Přímá spojnice 163"/>
          <p:cNvCxnSpPr/>
          <p:nvPr/>
        </p:nvCxnSpPr>
        <p:spPr>
          <a:xfrm>
            <a:off x="2478088" y="4491038"/>
            <a:ext cx="755650" cy="110966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V="1">
            <a:off x="3233738" y="4900613"/>
            <a:ext cx="1438275" cy="7000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V="1">
            <a:off x="4672013" y="4533900"/>
            <a:ext cx="671512" cy="32543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 flipV="1">
            <a:off x="5343525" y="3468688"/>
            <a:ext cx="711200" cy="10652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V="1">
            <a:off x="6054725" y="1271588"/>
            <a:ext cx="754063" cy="21971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V="1">
            <a:off x="6794500" y="550863"/>
            <a:ext cx="693738" cy="7207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>
            <a:off x="7488238" y="550863"/>
            <a:ext cx="746125" cy="3778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>
            <a:off x="8234363" y="928688"/>
            <a:ext cx="733425" cy="17732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>
            <a:off x="8967788" y="2701925"/>
            <a:ext cx="723900" cy="39846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>
            <a:off x="9691688" y="3081338"/>
            <a:ext cx="700087" cy="10636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10391775" y="4167188"/>
            <a:ext cx="733425" cy="5397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28" name="TextovéPole 185"/>
          <p:cNvSpPr txBox="1">
            <a:spLocks noChangeArrowheads="1"/>
          </p:cNvSpPr>
          <p:nvPr/>
        </p:nvSpPr>
        <p:spPr bwMode="auto">
          <a:xfrm>
            <a:off x="8967788" y="738188"/>
            <a:ext cx="1933575" cy="4619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cs-CZ" altLang="cs-CZ" sz="2400" dirty="0"/>
              <a:t>Graf tabulky 2</a:t>
            </a:r>
          </a:p>
        </p:txBody>
      </p:sp>
      <p:sp>
        <p:nvSpPr>
          <p:cNvPr id="187" name="Obdélník 186"/>
          <p:cNvSpPr/>
          <p:nvPr/>
        </p:nvSpPr>
        <p:spPr>
          <a:xfrm>
            <a:off x="2339975" y="2435225"/>
            <a:ext cx="2192338" cy="593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84058" name="TextovéPole 3"/>
          <p:cNvSpPr txBox="1">
            <a:spLocks noChangeArrowheads="1"/>
          </p:cNvSpPr>
          <p:nvPr/>
        </p:nvSpPr>
        <p:spPr bwMode="auto">
          <a:xfrm>
            <a:off x="2306638" y="1441450"/>
            <a:ext cx="3668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Z kterého ročního období pochází</a:t>
            </a:r>
          </a:p>
          <a:p>
            <a:pPr eaLnBrk="1" hangingPunct="1"/>
            <a:r>
              <a:rPr lang="cs-CZ" altLang="cs-CZ" sz="2000"/>
              <a:t>tento graf?</a:t>
            </a:r>
          </a:p>
        </p:txBody>
      </p:sp>
      <p:sp>
        <p:nvSpPr>
          <p:cNvPr id="84059" name="TextovéPole 5"/>
          <p:cNvSpPr txBox="1">
            <a:spLocks noChangeArrowheads="1"/>
          </p:cNvSpPr>
          <p:nvPr/>
        </p:nvSpPr>
        <p:spPr bwMode="auto">
          <a:xfrm>
            <a:off x="2425700" y="2493963"/>
            <a:ext cx="17938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Jedná se o léto.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cxnSpLocks/>
          </p:cNvCxnSpPr>
          <p:nvPr/>
        </p:nvCxnSpPr>
        <p:spPr>
          <a:xfrm flipV="1">
            <a:off x="1800225" y="171450"/>
            <a:ext cx="0" cy="61150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1657350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1652588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1685925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cxnSpLocks/>
          </p:cNvCxnSpPr>
          <p:nvPr/>
        </p:nvCxnSpPr>
        <p:spPr>
          <a:xfrm>
            <a:off x="1663700" y="127158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/>
          </p:cNvCxnSpPr>
          <p:nvPr/>
        </p:nvCxnSpPr>
        <p:spPr>
          <a:xfrm>
            <a:off x="1676400" y="2014538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cxnSpLocks/>
          </p:cNvCxnSpPr>
          <p:nvPr/>
        </p:nvCxnSpPr>
        <p:spPr>
          <a:xfrm>
            <a:off x="1662113" y="2747963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003" name="TextovéPole 68"/>
          <p:cNvSpPr txBox="1">
            <a:spLocks noChangeArrowheads="1"/>
          </p:cNvSpPr>
          <p:nvPr/>
        </p:nvSpPr>
        <p:spPr bwMode="auto">
          <a:xfrm>
            <a:off x="1169988" y="1798638"/>
            <a:ext cx="4889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-11</a:t>
            </a:r>
          </a:p>
        </p:txBody>
      </p:sp>
      <p:sp>
        <p:nvSpPr>
          <p:cNvPr id="85004" name="TextovéPole 69"/>
          <p:cNvSpPr txBox="1">
            <a:spLocks noChangeArrowheads="1"/>
          </p:cNvSpPr>
          <p:nvPr/>
        </p:nvSpPr>
        <p:spPr bwMode="auto">
          <a:xfrm>
            <a:off x="1165225" y="1074738"/>
            <a:ext cx="488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-12</a:t>
            </a:r>
          </a:p>
        </p:txBody>
      </p:sp>
      <p:sp>
        <p:nvSpPr>
          <p:cNvPr id="85005" name="TextovéPole 74"/>
          <p:cNvSpPr txBox="1">
            <a:spLocks noChangeArrowheads="1"/>
          </p:cNvSpPr>
          <p:nvPr/>
        </p:nvSpPr>
        <p:spPr bwMode="auto">
          <a:xfrm>
            <a:off x="1214438" y="4716463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-7</a:t>
            </a:r>
          </a:p>
        </p:txBody>
      </p:sp>
      <p:sp>
        <p:nvSpPr>
          <p:cNvPr id="85006" name="TextovéPole 75"/>
          <p:cNvSpPr txBox="1">
            <a:spLocks noChangeArrowheads="1"/>
          </p:cNvSpPr>
          <p:nvPr/>
        </p:nvSpPr>
        <p:spPr bwMode="auto">
          <a:xfrm>
            <a:off x="1214438" y="5421313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-6</a:t>
            </a:r>
          </a:p>
        </p:txBody>
      </p:sp>
      <p:sp>
        <p:nvSpPr>
          <p:cNvPr id="85007" name="TextovéPole 77"/>
          <p:cNvSpPr txBox="1">
            <a:spLocks noChangeArrowheads="1"/>
          </p:cNvSpPr>
          <p:nvPr/>
        </p:nvSpPr>
        <p:spPr bwMode="auto">
          <a:xfrm>
            <a:off x="1169988" y="2522538"/>
            <a:ext cx="488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-10</a:t>
            </a:r>
          </a:p>
        </p:txBody>
      </p:sp>
      <p:sp>
        <p:nvSpPr>
          <p:cNvPr id="85008" name="TextovéPole 78"/>
          <p:cNvSpPr txBox="1">
            <a:spLocks noChangeArrowheads="1"/>
          </p:cNvSpPr>
          <p:nvPr/>
        </p:nvSpPr>
        <p:spPr bwMode="auto">
          <a:xfrm>
            <a:off x="1285875" y="3244850"/>
            <a:ext cx="371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-9</a:t>
            </a:r>
          </a:p>
        </p:txBody>
      </p:sp>
      <p:sp>
        <p:nvSpPr>
          <p:cNvPr id="85009" name="TextovéPole 79"/>
          <p:cNvSpPr txBox="1">
            <a:spLocks noChangeArrowheads="1"/>
          </p:cNvSpPr>
          <p:nvPr/>
        </p:nvSpPr>
        <p:spPr bwMode="auto">
          <a:xfrm>
            <a:off x="1271588" y="3949700"/>
            <a:ext cx="373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-8</a:t>
            </a:r>
          </a:p>
        </p:txBody>
      </p:sp>
      <p:cxnSp>
        <p:nvCxnSpPr>
          <p:cNvPr id="90" name="Přímá spojnice 89"/>
          <p:cNvCxnSpPr>
            <a:cxnSpLocks/>
          </p:cNvCxnSpPr>
          <p:nvPr/>
        </p:nvCxnSpPr>
        <p:spPr>
          <a:xfrm>
            <a:off x="9701213" y="60420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cxnSpLocks/>
          </p:cNvCxnSpPr>
          <p:nvPr/>
        </p:nvCxnSpPr>
        <p:spPr>
          <a:xfrm>
            <a:off x="6096000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cxnSpLocks/>
          </p:cNvCxnSpPr>
          <p:nvPr/>
        </p:nvCxnSpPr>
        <p:spPr>
          <a:xfrm>
            <a:off x="5405438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>
            <a:cxnSpLocks/>
          </p:cNvCxnSpPr>
          <p:nvPr/>
        </p:nvCxnSpPr>
        <p:spPr>
          <a:xfrm>
            <a:off x="4672013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>
            <a:cxnSpLocks/>
          </p:cNvCxnSpPr>
          <p:nvPr/>
        </p:nvCxnSpPr>
        <p:spPr>
          <a:xfrm>
            <a:off x="3952875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>
            <a:cxnSpLocks/>
          </p:cNvCxnSpPr>
          <p:nvPr/>
        </p:nvCxnSpPr>
        <p:spPr>
          <a:xfrm>
            <a:off x="3248025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cxnSpLocks/>
          </p:cNvCxnSpPr>
          <p:nvPr/>
        </p:nvCxnSpPr>
        <p:spPr>
          <a:xfrm>
            <a:off x="2528888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>
            <a:cxnSpLocks/>
          </p:cNvCxnSpPr>
          <p:nvPr/>
        </p:nvCxnSpPr>
        <p:spPr>
          <a:xfrm>
            <a:off x="8967788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>
            <a:cxnSpLocks/>
          </p:cNvCxnSpPr>
          <p:nvPr/>
        </p:nvCxnSpPr>
        <p:spPr>
          <a:xfrm>
            <a:off x="8234363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>
            <a:cxnSpLocks/>
          </p:cNvCxnSpPr>
          <p:nvPr/>
        </p:nvCxnSpPr>
        <p:spPr>
          <a:xfrm>
            <a:off x="7543800" y="607853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>
            <a:cxnSpLocks/>
          </p:cNvCxnSpPr>
          <p:nvPr/>
        </p:nvCxnSpPr>
        <p:spPr>
          <a:xfrm>
            <a:off x="6808788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cxnSpLocks/>
          </p:cNvCxnSpPr>
          <p:nvPr/>
        </p:nvCxnSpPr>
        <p:spPr>
          <a:xfrm>
            <a:off x="10425113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>
            <a:cxnSpLocks/>
          </p:cNvCxnSpPr>
          <p:nvPr/>
        </p:nvCxnSpPr>
        <p:spPr>
          <a:xfrm>
            <a:off x="11125200" y="603408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023" name="TextovéPole 106"/>
          <p:cNvSpPr txBox="1">
            <a:spLocks noChangeArrowheads="1"/>
          </p:cNvSpPr>
          <p:nvPr/>
        </p:nvSpPr>
        <p:spPr bwMode="auto">
          <a:xfrm>
            <a:off x="10898188" y="6332538"/>
            <a:ext cx="417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24</a:t>
            </a:r>
          </a:p>
        </p:txBody>
      </p:sp>
      <p:sp>
        <p:nvSpPr>
          <p:cNvPr id="85024" name="TextovéPole 107"/>
          <p:cNvSpPr txBox="1">
            <a:spLocks noChangeArrowheads="1"/>
          </p:cNvSpPr>
          <p:nvPr/>
        </p:nvSpPr>
        <p:spPr bwMode="auto">
          <a:xfrm>
            <a:off x="10193338" y="63468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22</a:t>
            </a:r>
          </a:p>
        </p:txBody>
      </p:sp>
      <p:sp>
        <p:nvSpPr>
          <p:cNvPr id="85025" name="TextovéPole 108"/>
          <p:cNvSpPr txBox="1">
            <a:spLocks noChangeArrowheads="1"/>
          </p:cNvSpPr>
          <p:nvPr/>
        </p:nvSpPr>
        <p:spPr bwMode="auto">
          <a:xfrm>
            <a:off x="9482138" y="63214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20</a:t>
            </a:r>
          </a:p>
        </p:txBody>
      </p:sp>
      <p:sp>
        <p:nvSpPr>
          <p:cNvPr id="85026" name="TextovéPole 109"/>
          <p:cNvSpPr txBox="1">
            <a:spLocks noChangeArrowheads="1"/>
          </p:cNvSpPr>
          <p:nvPr/>
        </p:nvSpPr>
        <p:spPr bwMode="auto">
          <a:xfrm>
            <a:off x="8707438" y="63547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18</a:t>
            </a:r>
          </a:p>
        </p:txBody>
      </p:sp>
      <p:sp>
        <p:nvSpPr>
          <p:cNvPr id="85027" name="TextovéPole 110"/>
          <p:cNvSpPr txBox="1">
            <a:spLocks noChangeArrowheads="1"/>
          </p:cNvSpPr>
          <p:nvPr/>
        </p:nvSpPr>
        <p:spPr bwMode="auto">
          <a:xfrm>
            <a:off x="8001000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16</a:t>
            </a:r>
          </a:p>
        </p:txBody>
      </p:sp>
      <p:sp>
        <p:nvSpPr>
          <p:cNvPr id="85028" name="TextovéPole 111"/>
          <p:cNvSpPr txBox="1">
            <a:spLocks noChangeArrowheads="1"/>
          </p:cNvSpPr>
          <p:nvPr/>
        </p:nvSpPr>
        <p:spPr bwMode="auto">
          <a:xfrm>
            <a:off x="7318375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14</a:t>
            </a:r>
          </a:p>
        </p:txBody>
      </p:sp>
      <p:sp>
        <p:nvSpPr>
          <p:cNvPr id="85029" name="TextovéPole 112"/>
          <p:cNvSpPr txBox="1">
            <a:spLocks noChangeArrowheads="1"/>
          </p:cNvSpPr>
          <p:nvPr/>
        </p:nvSpPr>
        <p:spPr bwMode="auto">
          <a:xfrm>
            <a:off x="6605588" y="64023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</a:t>
            </a:r>
          </a:p>
        </p:txBody>
      </p:sp>
      <p:sp>
        <p:nvSpPr>
          <p:cNvPr id="85030" name="TextovéPole 113"/>
          <p:cNvSpPr txBox="1">
            <a:spLocks noChangeArrowheads="1"/>
          </p:cNvSpPr>
          <p:nvPr/>
        </p:nvSpPr>
        <p:spPr bwMode="auto">
          <a:xfrm>
            <a:off x="5845175" y="63896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10</a:t>
            </a:r>
          </a:p>
        </p:txBody>
      </p:sp>
      <p:sp>
        <p:nvSpPr>
          <p:cNvPr id="85031" name="TextovéPole 114"/>
          <p:cNvSpPr txBox="1">
            <a:spLocks noChangeArrowheads="1"/>
          </p:cNvSpPr>
          <p:nvPr/>
        </p:nvSpPr>
        <p:spPr bwMode="auto">
          <a:xfrm>
            <a:off x="5240338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8</a:t>
            </a:r>
          </a:p>
        </p:txBody>
      </p:sp>
      <p:sp>
        <p:nvSpPr>
          <p:cNvPr id="85032" name="TextovéPole 115"/>
          <p:cNvSpPr txBox="1">
            <a:spLocks noChangeArrowheads="1"/>
          </p:cNvSpPr>
          <p:nvPr/>
        </p:nvSpPr>
        <p:spPr bwMode="auto">
          <a:xfrm>
            <a:off x="4525963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6</a:t>
            </a:r>
          </a:p>
        </p:txBody>
      </p:sp>
      <p:sp>
        <p:nvSpPr>
          <p:cNvPr id="85033" name="TextovéPole 116"/>
          <p:cNvSpPr txBox="1">
            <a:spLocks noChangeArrowheads="1"/>
          </p:cNvSpPr>
          <p:nvPr/>
        </p:nvSpPr>
        <p:spPr bwMode="auto">
          <a:xfrm>
            <a:off x="3802063" y="64230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85034" name="TextovéPole 117"/>
          <p:cNvSpPr txBox="1">
            <a:spLocks noChangeArrowheads="1"/>
          </p:cNvSpPr>
          <p:nvPr/>
        </p:nvSpPr>
        <p:spPr bwMode="auto">
          <a:xfrm>
            <a:off x="3097213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</a:t>
            </a:r>
          </a:p>
        </p:txBody>
      </p:sp>
      <p:sp>
        <p:nvSpPr>
          <p:cNvPr id="85035" name="TextovéPole 118"/>
          <p:cNvSpPr txBox="1">
            <a:spLocks noChangeArrowheads="1"/>
          </p:cNvSpPr>
          <p:nvPr/>
        </p:nvSpPr>
        <p:spPr bwMode="auto">
          <a:xfrm>
            <a:off x="2378075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</a:t>
            </a:r>
          </a:p>
        </p:txBody>
      </p:sp>
      <p:grpSp>
        <p:nvGrpSpPr>
          <p:cNvPr id="85036" name="Skupina 122"/>
          <p:cNvGrpSpPr>
            <a:grpSpLocks/>
          </p:cNvGrpSpPr>
          <p:nvPr/>
        </p:nvGrpSpPr>
        <p:grpSpPr bwMode="auto">
          <a:xfrm>
            <a:off x="8062913" y="5367338"/>
            <a:ext cx="342900" cy="369887"/>
            <a:chOff x="4672013" y="2724849"/>
            <a:chExt cx="314325" cy="323049"/>
          </a:xfrm>
        </p:grpSpPr>
        <p:cxnSp>
          <p:nvCxnSpPr>
            <p:cNvPr id="124" name="Přímá spojnice 123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37" name="Skupina 125"/>
          <p:cNvGrpSpPr>
            <a:grpSpLocks/>
          </p:cNvGrpSpPr>
          <p:nvPr/>
        </p:nvGrpSpPr>
        <p:grpSpPr bwMode="auto">
          <a:xfrm>
            <a:off x="7354888" y="5367338"/>
            <a:ext cx="342900" cy="369887"/>
            <a:chOff x="4672013" y="2724849"/>
            <a:chExt cx="314325" cy="323049"/>
          </a:xfrm>
        </p:grpSpPr>
        <p:cxnSp>
          <p:nvCxnSpPr>
            <p:cNvPr id="127" name="Přímá spojnice 126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38" name="Skupina 128"/>
          <p:cNvGrpSpPr>
            <a:grpSpLocks/>
          </p:cNvGrpSpPr>
          <p:nvPr/>
        </p:nvGrpSpPr>
        <p:grpSpPr bwMode="auto">
          <a:xfrm>
            <a:off x="6643688" y="4633913"/>
            <a:ext cx="342900" cy="369887"/>
            <a:chOff x="4672013" y="2724849"/>
            <a:chExt cx="314325" cy="323049"/>
          </a:xfrm>
        </p:grpSpPr>
        <p:cxnSp>
          <p:nvCxnSpPr>
            <p:cNvPr id="130" name="Přímá spojnice 129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39" name="Skupina 131"/>
          <p:cNvGrpSpPr>
            <a:grpSpLocks/>
          </p:cNvGrpSpPr>
          <p:nvPr/>
        </p:nvGrpSpPr>
        <p:grpSpPr bwMode="auto">
          <a:xfrm>
            <a:off x="5921375" y="3916363"/>
            <a:ext cx="342900" cy="369887"/>
            <a:chOff x="4672013" y="2724849"/>
            <a:chExt cx="314325" cy="323049"/>
          </a:xfrm>
        </p:grpSpPr>
        <p:cxnSp>
          <p:nvCxnSpPr>
            <p:cNvPr id="133" name="Přímá spojnice 132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40" name="Skupina 134"/>
          <p:cNvGrpSpPr>
            <a:grpSpLocks/>
          </p:cNvGrpSpPr>
          <p:nvPr/>
        </p:nvGrpSpPr>
        <p:grpSpPr bwMode="auto">
          <a:xfrm>
            <a:off x="5205413" y="3930650"/>
            <a:ext cx="342900" cy="368300"/>
            <a:chOff x="4672013" y="2724849"/>
            <a:chExt cx="314325" cy="323049"/>
          </a:xfrm>
        </p:grpSpPr>
        <p:cxnSp>
          <p:nvCxnSpPr>
            <p:cNvPr id="136" name="Přímá spojnice 135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41" name="Skupina 137"/>
          <p:cNvGrpSpPr>
            <a:grpSpLocks/>
          </p:cNvGrpSpPr>
          <p:nvPr/>
        </p:nvGrpSpPr>
        <p:grpSpPr bwMode="auto">
          <a:xfrm>
            <a:off x="4471988" y="3209925"/>
            <a:ext cx="342900" cy="369888"/>
            <a:chOff x="4672013" y="2724849"/>
            <a:chExt cx="314325" cy="323049"/>
          </a:xfrm>
        </p:grpSpPr>
        <p:cxnSp>
          <p:nvCxnSpPr>
            <p:cNvPr id="139" name="Přímá spojnice 138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42" name="Skupina 140"/>
          <p:cNvGrpSpPr>
            <a:grpSpLocks/>
          </p:cNvGrpSpPr>
          <p:nvPr/>
        </p:nvGrpSpPr>
        <p:grpSpPr bwMode="auto">
          <a:xfrm>
            <a:off x="3760788" y="1074738"/>
            <a:ext cx="342900" cy="369887"/>
            <a:chOff x="4672013" y="2724849"/>
            <a:chExt cx="314325" cy="323049"/>
          </a:xfrm>
        </p:grpSpPr>
        <p:cxnSp>
          <p:nvCxnSpPr>
            <p:cNvPr id="142" name="Přímá spojnice 141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43" name="Skupina 143"/>
          <p:cNvGrpSpPr>
            <a:grpSpLocks/>
          </p:cNvGrpSpPr>
          <p:nvPr/>
        </p:nvGrpSpPr>
        <p:grpSpPr bwMode="auto">
          <a:xfrm>
            <a:off x="3044825" y="1074738"/>
            <a:ext cx="342900" cy="369887"/>
            <a:chOff x="4672013" y="2724849"/>
            <a:chExt cx="314325" cy="323049"/>
          </a:xfrm>
        </p:grpSpPr>
        <p:cxnSp>
          <p:nvCxnSpPr>
            <p:cNvPr id="145" name="Přímá spojnice 144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44" name="Skupina 146"/>
          <p:cNvGrpSpPr>
            <a:grpSpLocks/>
          </p:cNvGrpSpPr>
          <p:nvPr/>
        </p:nvGrpSpPr>
        <p:grpSpPr bwMode="auto">
          <a:xfrm>
            <a:off x="2314575" y="2522538"/>
            <a:ext cx="342900" cy="369887"/>
            <a:chOff x="4672013" y="2724849"/>
            <a:chExt cx="314325" cy="323049"/>
          </a:xfrm>
        </p:grpSpPr>
        <p:cxnSp>
          <p:nvCxnSpPr>
            <p:cNvPr id="148" name="Přímá spojnice 147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5045" name="TextovéPole 149"/>
          <p:cNvSpPr txBox="1">
            <a:spLocks noChangeArrowheads="1"/>
          </p:cNvSpPr>
          <p:nvPr/>
        </p:nvSpPr>
        <p:spPr bwMode="auto">
          <a:xfrm>
            <a:off x="512763" y="128588"/>
            <a:ext cx="1128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Teplota °C</a:t>
            </a:r>
          </a:p>
        </p:txBody>
      </p:sp>
      <p:sp>
        <p:nvSpPr>
          <p:cNvPr id="85046" name="TextovéPole 150"/>
          <p:cNvSpPr txBox="1">
            <a:spLocks noChangeArrowheads="1"/>
          </p:cNvSpPr>
          <p:nvPr/>
        </p:nvSpPr>
        <p:spPr bwMode="auto">
          <a:xfrm>
            <a:off x="11315700" y="6364288"/>
            <a:ext cx="684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Čas h</a:t>
            </a:r>
          </a:p>
        </p:txBody>
      </p:sp>
      <p:grpSp>
        <p:nvGrpSpPr>
          <p:cNvPr id="85047" name="Skupina 119"/>
          <p:cNvGrpSpPr>
            <a:grpSpLocks/>
          </p:cNvGrpSpPr>
          <p:nvPr/>
        </p:nvGrpSpPr>
        <p:grpSpPr bwMode="auto">
          <a:xfrm>
            <a:off x="10898188" y="1060450"/>
            <a:ext cx="342900" cy="369888"/>
            <a:chOff x="4672013" y="2724849"/>
            <a:chExt cx="314325" cy="323049"/>
          </a:xfrm>
        </p:grpSpPr>
        <p:cxnSp>
          <p:nvCxnSpPr>
            <p:cNvPr id="152" name="Přímá spojnice 151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Přímá spojnice 152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48" name="Skupina 153"/>
          <p:cNvGrpSpPr>
            <a:grpSpLocks/>
          </p:cNvGrpSpPr>
          <p:nvPr/>
        </p:nvGrpSpPr>
        <p:grpSpPr bwMode="auto">
          <a:xfrm>
            <a:off x="10220325" y="1074738"/>
            <a:ext cx="342900" cy="369887"/>
            <a:chOff x="4672013" y="2724849"/>
            <a:chExt cx="314325" cy="323049"/>
          </a:xfrm>
        </p:grpSpPr>
        <p:cxnSp>
          <p:nvCxnSpPr>
            <p:cNvPr id="155" name="Přímá spojnice 154"/>
            <p:cNvCxnSpPr>
              <a:cxnSpLocks/>
            </p:cNvCxnSpPr>
            <p:nvPr/>
          </p:nvCxnSpPr>
          <p:spPr>
            <a:xfrm>
              <a:off x="4829175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49" name="Skupina 156"/>
          <p:cNvGrpSpPr>
            <a:grpSpLocks/>
          </p:cNvGrpSpPr>
          <p:nvPr/>
        </p:nvGrpSpPr>
        <p:grpSpPr bwMode="auto">
          <a:xfrm>
            <a:off x="9520238" y="1781175"/>
            <a:ext cx="342900" cy="368300"/>
            <a:chOff x="4672013" y="2724849"/>
            <a:chExt cx="314325" cy="323049"/>
          </a:xfrm>
        </p:grpSpPr>
        <p:cxnSp>
          <p:nvCxnSpPr>
            <p:cNvPr id="158" name="Přímá spojnice 157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050" name="Skupina 159"/>
          <p:cNvGrpSpPr>
            <a:grpSpLocks/>
          </p:cNvGrpSpPr>
          <p:nvPr/>
        </p:nvGrpSpPr>
        <p:grpSpPr bwMode="auto">
          <a:xfrm>
            <a:off x="8797925" y="3209925"/>
            <a:ext cx="342900" cy="369888"/>
            <a:chOff x="4672013" y="2724849"/>
            <a:chExt cx="314325" cy="323049"/>
          </a:xfrm>
        </p:grpSpPr>
        <p:cxnSp>
          <p:nvCxnSpPr>
            <p:cNvPr id="161" name="Přímá spojnice 160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Přímá spojnice 161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Přímá spojnice 17"/>
          <p:cNvCxnSpPr/>
          <p:nvPr/>
        </p:nvCxnSpPr>
        <p:spPr>
          <a:xfrm flipV="1">
            <a:off x="2486025" y="1268413"/>
            <a:ext cx="730250" cy="14795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195638" y="1298575"/>
            <a:ext cx="7366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932238" y="1268413"/>
            <a:ext cx="711200" cy="21605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60900" y="3395663"/>
            <a:ext cx="715963" cy="7191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 flipV="1">
            <a:off x="5405438" y="4124325"/>
            <a:ext cx="684212" cy="31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92825" y="4111625"/>
            <a:ext cx="722313" cy="7302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815138" y="4827588"/>
            <a:ext cx="728662" cy="7254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cxnSpLocks/>
          </p:cNvCxnSpPr>
          <p:nvPr/>
        </p:nvCxnSpPr>
        <p:spPr>
          <a:xfrm flipV="1">
            <a:off x="7510463" y="5568950"/>
            <a:ext cx="723900" cy="158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8234363" y="3395663"/>
            <a:ext cx="733425" cy="21574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8975725" y="1962150"/>
            <a:ext cx="708025" cy="145573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cxnSpLocks/>
          </p:cNvCxnSpPr>
          <p:nvPr/>
        </p:nvCxnSpPr>
        <p:spPr>
          <a:xfrm flipV="1">
            <a:off x="9672638" y="1284288"/>
            <a:ext cx="700087" cy="6937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0380663" y="1268413"/>
            <a:ext cx="722312" cy="127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063" name="TextovéPole 163"/>
          <p:cNvSpPr txBox="1">
            <a:spLocks noChangeArrowheads="1"/>
          </p:cNvSpPr>
          <p:nvPr/>
        </p:nvSpPr>
        <p:spPr bwMode="auto">
          <a:xfrm>
            <a:off x="9645650" y="2908300"/>
            <a:ext cx="1931988" cy="46196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Graf tabulky 3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4486275" y="1708150"/>
            <a:ext cx="1738313" cy="374650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85065" name="TextovéPole 103"/>
          <p:cNvSpPr txBox="1">
            <a:spLocks noChangeArrowheads="1"/>
          </p:cNvSpPr>
          <p:nvPr/>
        </p:nvSpPr>
        <p:spPr bwMode="auto">
          <a:xfrm>
            <a:off x="4465638" y="-130175"/>
            <a:ext cx="4848225" cy="347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endParaRPr lang="cs-CZ" altLang="cs-CZ" sz="2000"/>
          </a:p>
          <a:p>
            <a:pPr eaLnBrk="1" hangingPunct="1"/>
            <a:endParaRPr lang="cs-CZ" altLang="cs-CZ" sz="2000"/>
          </a:p>
          <a:p>
            <a:pPr eaLnBrk="1" hangingPunct="1"/>
            <a:endParaRPr lang="cs-CZ" altLang="cs-CZ" sz="2000"/>
          </a:p>
          <a:p>
            <a:pPr eaLnBrk="1" hangingPunct="1"/>
            <a:r>
              <a:rPr lang="cs-CZ" altLang="cs-CZ" sz="2000"/>
              <a:t>Z kterého ročního období pochází tento graf?</a:t>
            </a:r>
          </a:p>
          <a:p>
            <a:pPr eaLnBrk="1" hangingPunct="1"/>
            <a:endParaRPr lang="cs-CZ" altLang="cs-CZ" sz="2000"/>
          </a:p>
          <a:p>
            <a:pPr eaLnBrk="1" hangingPunct="1"/>
            <a:endParaRPr lang="cs-CZ" altLang="cs-CZ" sz="2000"/>
          </a:p>
          <a:p>
            <a:pPr eaLnBrk="1" hangingPunct="1"/>
            <a:r>
              <a:rPr lang="cs-CZ" altLang="cs-CZ" sz="2000"/>
              <a:t>Jedná se o zimu.</a:t>
            </a:r>
          </a:p>
          <a:p>
            <a:pPr eaLnBrk="1" hangingPunct="1"/>
            <a:endParaRPr lang="cs-CZ" altLang="cs-CZ" sz="2000"/>
          </a:p>
          <a:p>
            <a:pPr eaLnBrk="1" hangingPunct="1"/>
            <a:endParaRPr lang="cs-CZ" altLang="cs-CZ" sz="2000"/>
          </a:p>
          <a:p>
            <a:pPr eaLnBrk="1" hangingPunct="1"/>
            <a:r>
              <a:rPr lang="cs-CZ" altLang="cs-CZ" sz="2000"/>
              <a:t>                            </a:t>
            </a:r>
          </a:p>
          <a:p>
            <a:pPr eaLnBrk="1" hangingPunct="1"/>
            <a:endParaRPr lang="cs-CZ" altLang="cs-CZ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>
            <a:cxnSpLocks/>
          </p:cNvCxnSpPr>
          <p:nvPr/>
        </p:nvCxnSpPr>
        <p:spPr>
          <a:xfrm>
            <a:off x="1800225" y="6286500"/>
            <a:ext cx="10015538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cxnSpLocks/>
          </p:cNvCxnSpPr>
          <p:nvPr/>
        </p:nvCxnSpPr>
        <p:spPr>
          <a:xfrm flipV="1">
            <a:off x="1800225" y="171450"/>
            <a:ext cx="0" cy="61150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>
            <a:off x="1652588" y="3081338"/>
            <a:ext cx="2762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cxnSpLocks/>
          </p:cNvCxnSpPr>
          <p:nvPr/>
        </p:nvCxnSpPr>
        <p:spPr>
          <a:xfrm>
            <a:off x="1657350" y="3429000"/>
            <a:ext cx="2905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cxnSpLocks/>
          </p:cNvCxnSpPr>
          <p:nvPr/>
        </p:nvCxnSpPr>
        <p:spPr>
          <a:xfrm>
            <a:off x="1662113" y="3843338"/>
            <a:ext cx="28098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cxnSpLocks/>
          </p:cNvCxnSpPr>
          <p:nvPr/>
        </p:nvCxnSpPr>
        <p:spPr>
          <a:xfrm>
            <a:off x="1652588" y="4167188"/>
            <a:ext cx="29527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cxnSpLocks/>
          </p:cNvCxnSpPr>
          <p:nvPr/>
        </p:nvCxnSpPr>
        <p:spPr>
          <a:xfrm>
            <a:off x="1657350" y="4533900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1685925" y="4900613"/>
            <a:ext cx="2428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cxnSpLocks/>
          </p:cNvCxnSpPr>
          <p:nvPr/>
        </p:nvCxnSpPr>
        <p:spPr>
          <a:xfrm>
            <a:off x="1662113" y="5238750"/>
            <a:ext cx="2476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cxnSpLocks/>
          </p:cNvCxnSpPr>
          <p:nvPr/>
        </p:nvCxnSpPr>
        <p:spPr>
          <a:xfrm>
            <a:off x="1657350" y="5605463"/>
            <a:ext cx="25241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 flipH="1">
            <a:off x="1657350" y="5915025"/>
            <a:ext cx="27146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cxnSpLocks/>
          </p:cNvCxnSpPr>
          <p:nvPr/>
        </p:nvCxnSpPr>
        <p:spPr>
          <a:xfrm>
            <a:off x="1662113" y="2747963"/>
            <a:ext cx="27146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30" name="TextovéPole 63"/>
          <p:cNvSpPr txBox="1">
            <a:spLocks noChangeArrowheads="1"/>
          </p:cNvSpPr>
          <p:nvPr/>
        </p:nvSpPr>
        <p:spPr bwMode="auto">
          <a:xfrm>
            <a:off x="1343025" y="28844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9</a:t>
            </a:r>
          </a:p>
        </p:txBody>
      </p:sp>
      <p:sp>
        <p:nvSpPr>
          <p:cNvPr id="86031" name="TextovéPole 64"/>
          <p:cNvSpPr txBox="1">
            <a:spLocks noChangeArrowheads="1"/>
          </p:cNvSpPr>
          <p:nvPr/>
        </p:nvSpPr>
        <p:spPr bwMode="auto">
          <a:xfrm>
            <a:off x="1347788" y="32591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8</a:t>
            </a:r>
          </a:p>
        </p:txBody>
      </p:sp>
      <p:sp>
        <p:nvSpPr>
          <p:cNvPr id="86032" name="TextovéPole 65"/>
          <p:cNvSpPr txBox="1">
            <a:spLocks noChangeArrowheads="1"/>
          </p:cNvSpPr>
          <p:nvPr/>
        </p:nvSpPr>
        <p:spPr bwMode="auto">
          <a:xfrm>
            <a:off x="1327150" y="36433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7</a:t>
            </a:r>
          </a:p>
        </p:txBody>
      </p:sp>
      <p:sp>
        <p:nvSpPr>
          <p:cNvPr id="86033" name="TextovéPole 66"/>
          <p:cNvSpPr txBox="1">
            <a:spLocks noChangeArrowheads="1"/>
          </p:cNvSpPr>
          <p:nvPr/>
        </p:nvSpPr>
        <p:spPr bwMode="auto">
          <a:xfrm>
            <a:off x="1327150" y="39592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6</a:t>
            </a:r>
          </a:p>
        </p:txBody>
      </p:sp>
      <p:sp>
        <p:nvSpPr>
          <p:cNvPr id="86034" name="TextovéPole 67"/>
          <p:cNvSpPr txBox="1">
            <a:spLocks noChangeArrowheads="1"/>
          </p:cNvSpPr>
          <p:nvPr/>
        </p:nvSpPr>
        <p:spPr bwMode="auto">
          <a:xfrm>
            <a:off x="1341438" y="43307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5</a:t>
            </a:r>
          </a:p>
        </p:txBody>
      </p:sp>
      <p:sp>
        <p:nvSpPr>
          <p:cNvPr id="86035" name="TextovéPole 68"/>
          <p:cNvSpPr txBox="1">
            <a:spLocks noChangeArrowheads="1"/>
          </p:cNvSpPr>
          <p:nvPr/>
        </p:nvSpPr>
        <p:spPr bwMode="auto">
          <a:xfrm>
            <a:off x="1298575" y="46767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86036" name="TextovéPole 69"/>
          <p:cNvSpPr txBox="1">
            <a:spLocks noChangeArrowheads="1"/>
          </p:cNvSpPr>
          <p:nvPr/>
        </p:nvSpPr>
        <p:spPr bwMode="auto">
          <a:xfrm>
            <a:off x="1295400" y="5019675"/>
            <a:ext cx="3032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3</a:t>
            </a:r>
          </a:p>
        </p:txBody>
      </p:sp>
      <p:sp>
        <p:nvSpPr>
          <p:cNvPr id="86037" name="TextovéPole 70"/>
          <p:cNvSpPr txBox="1">
            <a:spLocks noChangeArrowheads="1"/>
          </p:cNvSpPr>
          <p:nvPr/>
        </p:nvSpPr>
        <p:spPr bwMode="auto">
          <a:xfrm>
            <a:off x="1316038" y="53959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</a:t>
            </a:r>
          </a:p>
        </p:txBody>
      </p:sp>
      <p:sp>
        <p:nvSpPr>
          <p:cNvPr id="86038" name="TextovéPole 71"/>
          <p:cNvSpPr txBox="1">
            <a:spLocks noChangeArrowheads="1"/>
          </p:cNvSpPr>
          <p:nvPr/>
        </p:nvSpPr>
        <p:spPr bwMode="auto">
          <a:xfrm>
            <a:off x="1343025" y="574357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</a:t>
            </a:r>
          </a:p>
        </p:txBody>
      </p:sp>
      <p:sp>
        <p:nvSpPr>
          <p:cNvPr id="86039" name="TextovéPole 77"/>
          <p:cNvSpPr txBox="1">
            <a:spLocks noChangeArrowheads="1"/>
          </p:cNvSpPr>
          <p:nvPr/>
        </p:nvSpPr>
        <p:spPr bwMode="auto">
          <a:xfrm>
            <a:off x="1257300" y="2524125"/>
            <a:ext cx="419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10</a:t>
            </a:r>
          </a:p>
        </p:txBody>
      </p:sp>
      <p:cxnSp>
        <p:nvCxnSpPr>
          <p:cNvPr id="90" name="Přímá spojnice 89"/>
          <p:cNvCxnSpPr>
            <a:cxnSpLocks/>
          </p:cNvCxnSpPr>
          <p:nvPr/>
        </p:nvCxnSpPr>
        <p:spPr>
          <a:xfrm>
            <a:off x="9701213" y="60420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cxnSpLocks/>
          </p:cNvCxnSpPr>
          <p:nvPr/>
        </p:nvCxnSpPr>
        <p:spPr>
          <a:xfrm>
            <a:off x="6096000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cxnSpLocks/>
          </p:cNvCxnSpPr>
          <p:nvPr/>
        </p:nvCxnSpPr>
        <p:spPr>
          <a:xfrm>
            <a:off x="5405438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>
            <a:cxnSpLocks/>
          </p:cNvCxnSpPr>
          <p:nvPr/>
        </p:nvCxnSpPr>
        <p:spPr>
          <a:xfrm>
            <a:off x="4672013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>
            <a:cxnSpLocks/>
          </p:cNvCxnSpPr>
          <p:nvPr/>
        </p:nvCxnSpPr>
        <p:spPr>
          <a:xfrm>
            <a:off x="3952875" y="60991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>
            <a:cxnSpLocks/>
          </p:cNvCxnSpPr>
          <p:nvPr/>
        </p:nvCxnSpPr>
        <p:spPr>
          <a:xfrm>
            <a:off x="3248025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cxnSpLocks/>
          </p:cNvCxnSpPr>
          <p:nvPr/>
        </p:nvCxnSpPr>
        <p:spPr>
          <a:xfrm>
            <a:off x="2528888" y="6124575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>
            <a:cxnSpLocks/>
          </p:cNvCxnSpPr>
          <p:nvPr/>
        </p:nvCxnSpPr>
        <p:spPr>
          <a:xfrm>
            <a:off x="8967788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>
            <a:cxnSpLocks/>
          </p:cNvCxnSpPr>
          <p:nvPr/>
        </p:nvCxnSpPr>
        <p:spPr>
          <a:xfrm>
            <a:off x="8234363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>
            <a:cxnSpLocks/>
          </p:cNvCxnSpPr>
          <p:nvPr/>
        </p:nvCxnSpPr>
        <p:spPr>
          <a:xfrm>
            <a:off x="7543800" y="607853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>
            <a:cxnSpLocks/>
          </p:cNvCxnSpPr>
          <p:nvPr/>
        </p:nvCxnSpPr>
        <p:spPr>
          <a:xfrm>
            <a:off x="6808788" y="6076950"/>
            <a:ext cx="0" cy="3238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cxnSpLocks/>
          </p:cNvCxnSpPr>
          <p:nvPr/>
        </p:nvCxnSpPr>
        <p:spPr>
          <a:xfrm>
            <a:off x="10425113" y="6067425"/>
            <a:ext cx="0" cy="32226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>
            <a:cxnSpLocks/>
          </p:cNvCxnSpPr>
          <p:nvPr/>
        </p:nvCxnSpPr>
        <p:spPr>
          <a:xfrm>
            <a:off x="11125200" y="6034088"/>
            <a:ext cx="0" cy="32226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53" name="TextovéPole 106"/>
          <p:cNvSpPr txBox="1">
            <a:spLocks noChangeArrowheads="1"/>
          </p:cNvSpPr>
          <p:nvPr/>
        </p:nvSpPr>
        <p:spPr bwMode="auto">
          <a:xfrm>
            <a:off x="10898188" y="6332538"/>
            <a:ext cx="417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24</a:t>
            </a:r>
          </a:p>
        </p:txBody>
      </p:sp>
      <p:sp>
        <p:nvSpPr>
          <p:cNvPr id="86054" name="TextovéPole 107"/>
          <p:cNvSpPr txBox="1">
            <a:spLocks noChangeArrowheads="1"/>
          </p:cNvSpPr>
          <p:nvPr/>
        </p:nvSpPr>
        <p:spPr bwMode="auto">
          <a:xfrm>
            <a:off x="10193338" y="63468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22</a:t>
            </a:r>
          </a:p>
        </p:txBody>
      </p:sp>
      <p:sp>
        <p:nvSpPr>
          <p:cNvPr id="86055" name="TextovéPole 108"/>
          <p:cNvSpPr txBox="1">
            <a:spLocks noChangeArrowheads="1"/>
          </p:cNvSpPr>
          <p:nvPr/>
        </p:nvSpPr>
        <p:spPr bwMode="auto">
          <a:xfrm>
            <a:off x="9482138" y="6321425"/>
            <a:ext cx="417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20</a:t>
            </a:r>
          </a:p>
        </p:txBody>
      </p:sp>
      <p:sp>
        <p:nvSpPr>
          <p:cNvPr id="86056" name="TextovéPole 109"/>
          <p:cNvSpPr txBox="1">
            <a:spLocks noChangeArrowheads="1"/>
          </p:cNvSpPr>
          <p:nvPr/>
        </p:nvSpPr>
        <p:spPr bwMode="auto">
          <a:xfrm>
            <a:off x="8707438" y="6354763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18</a:t>
            </a:r>
          </a:p>
        </p:txBody>
      </p:sp>
      <p:sp>
        <p:nvSpPr>
          <p:cNvPr id="86057" name="TextovéPole 110"/>
          <p:cNvSpPr txBox="1">
            <a:spLocks noChangeArrowheads="1"/>
          </p:cNvSpPr>
          <p:nvPr/>
        </p:nvSpPr>
        <p:spPr bwMode="auto">
          <a:xfrm>
            <a:off x="8001000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16</a:t>
            </a:r>
          </a:p>
        </p:txBody>
      </p:sp>
      <p:sp>
        <p:nvSpPr>
          <p:cNvPr id="86058" name="TextovéPole 111"/>
          <p:cNvSpPr txBox="1">
            <a:spLocks noChangeArrowheads="1"/>
          </p:cNvSpPr>
          <p:nvPr/>
        </p:nvSpPr>
        <p:spPr bwMode="auto">
          <a:xfrm>
            <a:off x="7318375" y="6364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14</a:t>
            </a:r>
          </a:p>
        </p:txBody>
      </p:sp>
      <p:sp>
        <p:nvSpPr>
          <p:cNvPr id="86059" name="TextovéPole 112"/>
          <p:cNvSpPr txBox="1">
            <a:spLocks noChangeArrowheads="1"/>
          </p:cNvSpPr>
          <p:nvPr/>
        </p:nvSpPr>
        <p:spPr bwMode="auto">
          <a:xfrm>
            <a:off x="6605588" y="64023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12</a:t>
            </a:r>
          </a:p>
        </p:txBody>
      </p:sp>
      <p:sp>
        <p:nvSpPr>
          <p:cNvPr id="86060" name="TextovéPole 113"/>
          <p:cNvSpPr txBox="1">
            <a:spLocks noChangeArrowheads="1"/>
          </p:cNvSpPr>
          <p:nvPr/>
        </p:nvSpPr>
        <p:spPr bwMode="auto">
          <a:xfrm>
            <a:off x="5845175" y="6389688"/>
            <a:ext cx="419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10</a:t>
            </a:r>
          </a:p>
        </p:txBody>
      </p:sp>
      <p:sp>
        <p:nvSpPr>
          <p:cNvPr id="86061" name="TextovéPole 114"/>
          <p:cNvSpPr txBox="1">
            <a:spLocks noChangeArrowheads="1"/>
          </p:cNvSpPr>
          <p:nvPr/>
        </p:nvSpPr>
        <p:spPr bwMode="auto">
          <a:xfrm>
            <a:off x="5240338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8</a:t>
            </a:r>
          </a:p>
        </p:txBody>
      </p:sp>
      <p:sp>
        <p:nvSpPr>
          <p:cNvPr id="86062" name="TextovéPole 115"/>
          <p:cNvSpPr txBox="1">
            <a:spLocks noChangeArrowheads="1"/>
          </p:cNvSpPr>
          <p:nvPr/>
        </p:nvSpPr>
        <p:spPr bwMode="auto">
          <a:xfrm>
            <a:off x="4525963" y="638968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6</a:t>
            </a:r>
          </a:p>
        </p:txBody>
      </p:sp>
      <p:sp>
        <p:nvSpPr>
          <p:cNvPr id="86063" name="TextovéPole 116"/>
          <p:cNvSpPr txBox="1">
            <a:spLocks noChangeArrowheads="1"/>
          </p:cNvSpPr>
          <p:nvPr/>
        </p:nvSpPr>
        <p:spPr bwMode="auto">
          <a:xfrm>
            <a:off x="3802063" y="642302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4</a:t>
            </a:r>
          </a:p>
        </p:txBody>
      </p:sp>
      <p:sp>
        <p:nvSpPr>
          <p:cNvPr id="86064" name="TextovéPole 117"/>
          <p:cNvSpPr txBox="1">
            <a:spLocks noChangeArrowheads="1"/>
          </p:cNvSpPr>
          <p:nvPr/>
        </p:nvSpPr>
        <p:spPr bwMode="auto">
          <a:xfrm>
            <a:off x="3097213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2</a:t>
            </a:r>
          </a:p>
        </p:txBody>
      </p:sp>
      <p:sp>
        <p:nvSpPr>
          <p:cNvPr id="86065" name="TextovéPole 118"/>
          <p:cNvSpPr txBox="1">
            <a:spLocks noChangeArrowheads="1"/>
          </p:cNvSpPr>
          <p:nvPr/>
        </p:nvSpPr>
        <p:spPr bwMode="auto">
          <a:xfrm>
            <a:off x="2378075" y="64420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0</a:t>
            </a:r>
          </a:p>
        </p:txBody>
      </p:sp>
      <p:grpSp>
        <p:nvGrpSpPr>
          <p:cNvPr id="86066" name="Skupina 121"/>
          <p:cNvGrpSpPr>
            <a:grpSpLocks/>
          </p:cNvGrpSpPr>
          <p:nvPr/>
        </p:nvGrpSpPr>
        <p:grpSpPr bwMode="auto">
          <a:xfrm>
            <a:off x="10972800" y="5119688"/>
            <a:ext cx="342900" cy="369887"/>
            <a:chOff x="4672013" y="2724849"/>
            <a:chExt cx="314325" cy="323049"/>
          </a:xfrm>
        </p:grpSpPr>
        <p:cxnSp>
          <p:nvCxnSpPr>
            <p:cNvPr id="104" name="Přímá spojnice 103"/>
            <p:cNvCxnSpPr>
              <a:cxnSpLocks/>
            </p:cNvCxnSpPr>
            <p:nvPr/>
          </p:nvCxnSpPr>
          <p:spPr>
            <a:xfrm>
              <a:off x="4829175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67" name="Skupina 122"/>
          <p:cNvGrpSpPr>
            <a:grpSpLocks/>
          </p:cNvGrpSpPr>
          <p:nvPr/>
        </p:nvGrpSpPr>
        <p:grpSpPr bwMode="auto">
          <a:xfrm>
            <a:off x="8075613" y="2833688"/>
            <a:ext cx="342900" cy="368300"/>
            <a:chOff x="4672013" y="2724849"/>
            <a:chExt cx="314325" cy="323049"/>
          </a:xfrm>
        </p:grpSpPr>
        <p:cxnSp>
          <p:nvCxnSpPr>
            <p:cNvPr id="124" name="Přímá spojnice 123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4672013" y="2907260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68" name="Skupina 125"/>
          <p:cNvGrpSpPr>
            <a:grpSpLocks/>
          </p:cNvGrpSpPr>
          <p:nvPr/>
        </p:nvGrpSpPr>
        <p:grpSpPr bwMode="auto">
          <a:xfrm>
            <a:off x="7326313" y="2489200"/>
            <a:ext cx="342900" cy="369888"/>
            <a:chOff x="4672013" y="2724849"/>
            <a:chExt cx="314325" cy="323049"/>
          </a:xfrm>
        </p:grpSpPr>
        <p:cxnSp>
          <p:nvCxnSpPr>
            <p:cNvPr id="127" name="Přímá spojnice 126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69" name="Skupina 128"/>
          <p:cNvGrpSpPr>
            <a:grpSpLocks/>
          </p:cNvGrpSpPr>
          <p:nvPr/>
        </p:nvGrpSpPr>
        <p:grpSpPr bwMode="auto">
          <a:xfrm>
            <a:off x="6637338" y="2859088"/>
            <a:ext cx="341312" cy="369887"/>
            <a:chOff x="4672013" y="2724849"/>
            <a:chExt cx="314325" cy="323049"/>
          </a:xfrm>
        </p:grpSpPr>
        <p:cxnSp>
          <p:nvCxnSpPr>
            <p:cNvPr id="130" name="Přímá spojnice 129"/>
            <p:cNvCxnSpPr>
              <a:cxnSpLocks/>
            </p:cNvCxnSpPr>
            <p:nvPr/>
          </p:nvCxnSpPr>
          <p:spPr>
            <a:xfrm>
              <a:off x="4829907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70" name="Skupina 131"/>
          <p:cNvGrpSpPr>
            <a:grpSpLocks/>
          </p:cNvGrpSpPr>
          <p:nvPr/>
        </p:nvGrpSpPr>
        <p:grpSpPr bwMode="auto">
          <a:xfrm>
            <a:off x="5919788" y="4303713"/>
            <a:ext cx="342900" cy="369887"/>
            <a:chOff x="4672013" y="2724849"/>
            <a:chExt cx="314325" cy="323049"/>
          </a:xfrm>
        </p:grpSpPr>
        <p:cxnSp>
          <p:nvCxnSpPr>
            <p:cNvPr id="133" name="Přímá spojnice 132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71" name="Skupina 134"/>
          <p:cNvGrpSpPr>
            <a:grpSpLocks/>
          </p:cNvGrpSpPr>
          <p:nvPr/>
        </p:nvGrpSpPr>
        <p:grpSpPr bwMode="auto">
          <a:xfrm>
            <a:off x="5199063" y="4616450"/>
            <a:ext cx="342900" cy="369888"/>
            <a:chOff x="4672013" y="2724849"/>
            <a:chExt cx="314325" cy="323049"/>
          </a:xfrm>
        </p:grpSpPr>
        <p:cxnSp>
          <p:nvCxnSpPr>
            <p:cNvPr id="136" name="Přímá spojnice 135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72" name="Skupina 137"/>
          <p:cNvGrpSpPr>
            <a:grpSpLocks/>
          </p:cNvGrpSpPr>
          <p:nvPr/>
        </p:nvGrpSpPr>
        <p:grpSpPr bwMode="auto">
          <a:xfrm>
            <a:off x="4500563" y="5054600"/>
            <a:ext cx="342900" cy="368300"/>
            <a:chOff x="4672013" y="2724849"/>
            <a:chExt cx="314325" cy="323049"/>
          </a:xfrm>
        </p:grpSpPr>
        <p:cxnSp>
          <p:nvCxnSpPr>
            <p:cNvPr id="139" name="Přímá spojnice 138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73" name="Skupina 140"/>
          <p:cNvGrpSpPr>
            <a:grpSpLocks/>
          </p:cNvGrpSpPr>
          <p:nvPr/>
        </p:nvGrpSpPr>
        <p:grpSpPr bwMode="auto">
          <a:xfrm>
            <a:off x="3760788" y="5340350"/>
            <a:ext cx="342900" cy="369888"/>
            <a:chOff x="4672013" y="2724849"/>
            <a:chExt cx="314325" cy="323049"/>
          </a:xfrm>
        </p:grpSpPr>
        <p:cxnSp>
          <p:nvCxnSpPr>
            <p:cNvPr id="142" name="Přímá spojnice 141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74" name="Skupina 143"/>
          <p:cNvGrpSpPr>
            <a:grpSpLocks/>
          </p:cNvGrpSpPr>
          <p:nvPr/>
        </p:nvGrpSpPr>
        <p:grpSpPr bwMode="auto">
          <a:xfrm>
            <a:off x="3028950" y="5316538"/>
            <a:ext cx="342900" cy="369887"/>
            <a:chOff x="4672013" y="2724849"/>
            <a:chExt cx="314325" cy="323049"/>
          </a:xfrm>
        </p:grpSpPr>
        <p:cxnSp>
          <p:nvCxnSpPr>
            <p:cNvPr id="145" name="Přímá spojnice 144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75" name="Skupina 146"/>
          <p:cNvGrpSpPr>
            <a:grpSpLocks/>
          </p:cNvGrpSpPr>
          <p:nvPr/>
        </p:nvGrpSpPr>
        <p:grpSpPr bwMode="auto">
          <a:xfrm>
            <a:off x="2336800" y="5040313"/>
            <a:ext cx="342900" cy="368300"/>
            <a:chOff x="4672013" y="2724849"/>
            <a:chExt cx="314325" cy="323049"/>
          </a:xfrm>
        </p:grpSpPr>
        <p:cxnSp>
          <p:nvCxnSpPr>
            <p:cNvPr id="148" name="Přímá spojnice 147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/>
            <p:nvPr/>
          </p:nvCxnSpPr>
          <p:spPr>
            <a:xfrm>
              <a:off x="4672013" y="2907260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76" name="TextovéPole 149"/>
          <p:cNvSpPr txBox="1">
            <a:spLocks noChangeArrowheads="1"/>
          </p:cNvSpPr>
          <p:nvPr/>
        </p:nvSpPr>
        <p:spPr bwMode="auto">
          <a:xfrm>
            <a:off x="512763" y="128588"/>
            <a:ext cx="11287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Teplota °C</a:t>
            </a:r>
          </a:p>
        </p:txBody>
      </p:sp>
      <p:sp>
        <p:nvSpPr>
          <p:cNvPr id="86077" name="TextovéPole 150"/>
          <p:cNvSpPr txBox="1">
            <a:spLocks noChangeArrowheads="1"/>
          </p:cNvSpPr>
          <p:nvPr/>
        </p:nvSpPr>
        <p:spPr bwMode="auto">
          <a:xfrm>
            <a:off x="11315700" y="6364288"/>
            <a:ext cx="684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Čas h</a:t>
            </a:r>
          </a:p>
        </p:txBody>
      </p:sp>
      <p:grpSp>
        <p:nvGrpSpPr>
          <p:cNvPr id="86078" name="Skupina 119"/>
          <p:cNvGrpSpPr>
            <a:grpSpLocks/>
          </p:cNvGrpSpPr>
          <p:nvPr/>
        </p:nvGrpSpPr>
        <p:grpSpPr bwMode="auto">
          <a:xfrm>
            <a:off x="9529763" y="3902075"/>
            <a:ext cx="342900" cy="369888"/>
            <a:chOff x="4672013" y="2724849"/>
            <a:chExt cx="314325" cy="323049"/>
          </a:xfrm>
        </p:grpSpPr>
        <p:cxnSp>
          <p:nvCxnSpPr>
            <p:cNvPr id="152" name="Přímá spojnice 151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Přímá spojnice 152"/>
            <p:cNvCxnSpPr/>
            <p:nvPr/>
          </p:nvCxnSpPr>
          <p:spPr>
            <a:xfrm>
              <a:off x="4672013" y="2906478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79" name="Skupina 153"/>
          <p:cNvGrpSpPr>
            <a:grpSpLocks/>
          </p:cNvGrpSpPr>
          <p:nvPr/>
        </p:nvGrpSpPr>
        <p:grpSpPr bwMode="auto">
          <a:xfrm>
            <a:off x="8783638" y="3201988"/>
            <a:ext cx="342900" cy="369887"/>
            <a:chOff x="4672013" y="2724849"/>
            <a:chExt cx="314325" cy="323049"/>
          </a:xfrm>
        </p:grpSpPr>
        <p:cxnSp>
          <p:nvCxnSpPr>
            <p:cNvPr id="155" name="Přímá spojnice 154"/>
            <p:cNvCxnSpPr>
              <a:cxnSpLocks/>
            </p:cNvCxnSpPr>
            <p:nvPr/>
          </p:nvCxnSpPr>
          <p:spPr>
            <a:xfrm>
              <a:off x="4829176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/>
            <p:nvPr/>
          </p:nvCxnSpPr>
          <p:spPr>
            <a:xfrm>
              <a:off x="4672013" y="2906477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080" name="Skupina 156"/>
          <p:cNvGrpSpPr>
            <a:grpSpLocks/>
          </p:cNvGrpSpPr>
          <p:nvPr/>
        </p:nvGrpSpPr>
        <p:grpSpPr bwMode="auto">
          <a:xfrm>
            <a:off x="10267950" y="4660900"/>
            <a:ext cx="342900" cy="368300"/>
            <a:chOff x="4672013" y="2724849"/>
            <a:chExt cx="314325" cy="323049"/>
          </a:xfrm>
        </p:grpSpPr>
        <p:cxnSp>
          <p:nvCxnSpPr>
            <p:cNvPr id="158" name="Přímá spojnice 157"/>
            <p:cNvCxnSpPr>
              <a:cxnSpLocks/>
            </p:cNvCxnSpPr>
            <p:nvPr/>
          </p:nvCxnSpPr>
          <p:spPr>
            <a:xfrm>
              <a:off x="4829175" y="2724849"/>
              <a:ext cx="0" cy="3230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/>
            <p:cNvCxnSpPr/>
            <p:nvPr/>
          </p:nvCxnSpPr>
          <p:spPr>
            <a:xfrm>
              <a:off x="4672013" y="2907261"/>
              <a:ext cx="3143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8" name="Přímá spojnice 7"/>
          <p:cNvCxnSpPr/>
          <p:nvPr/>
        </p:nvCxnSpPr>
        <p:spPr>
          <a:xfrm>
            <a:off x="2528888" y="5224463"/>
            <a:ext cx="671512" cy="30003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cxnSpLocks/>
          </p:cNvCxnSpPr>
          <p:nvPr/>
        </p:nvCxnSpPr>
        <p:spPr>
          <a:xfrm>
            <a:off x="3200400" y="5524500"/>
            <a:ext cx="752475" cy="2381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952875" y="5248275"/>
            <a:ext cx="719138" cy="30003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672013" y="4824413"/>
            <a:ext cx="698500" cy="4000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364163" y="4543425"/>
            <a:ext cx="731837" cy="2809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cxnSpLocks/>
          </p:cNvCxnSpPr>
          <p:nvPr/>
        </p:nvCxnSpPr>
        <p:spPr>
          <a:xfrm flipV="1">
            <a:off x="6086475" y="3074988"/>
            <a:ext cx="728663" cy="145415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807200" y="2689225"/>
            <a:ext cx="690563" cy="382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504113" y="2697163"/>
            <a:ext cx="1493837" cy="71278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8948738" y="3381375"/>
            <a:ext cx="1490662" cy="14763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10425113" y="4873625"/>
            <a:ext cx="719137" cy="43180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91" name="TextovéPole 159"/>
          <p:cNvSpPr txBox="1">
            <a:spLocks noChangeArrowheads="1"/>
          </p:cNvSpPr>
          <p:nvPr/>
        </p:nvSpPr>
        <p:spPr bwMode="auto">
          <a:xfrm>
            <a:off x="2679700" y="1112838"/>
            <a:ext cx="222885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000"/>
          </a:p>
          <a:p>
            <a:pPr eaLnBrk="1" hangingPunct="1"/>
            <a:endParaRPr lang="cs-CZ" altLang="cs-CZ" sz="2000"/>
          </a:p>
          <a:p>
            <a:pPr eaLnBrk="1" hangingPunct="1"/>
            <a:r>
              <a:rPr lang="cs-CZ" altLang="cs-CZ" sz="2000"/>
              <a:t>Jedná se o podzim.</a:t>
            </a:r>
          </a:p>
        </p:txBody>
      </p:sp>
      <p:sp>
        <p:nvSpPr>
          <p:cNvPr id="161" name="Obdélník 160"/>
          <p:cNvSpPr/>
          <p:nvPr/>
        </p:nvSpPr>
        <p:spPr>
          <a:xfrm>
            <a:off x="2751138" y="1722438"/>
            <a:ext cx="1957387" cy="376237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?</a:t>
            </a:r>
          </a:p>
        </p:txBody>
      </p:sp>
      <p:sp>
        <p:nvSpPr>
          <p:cNvPr id="86093" name="TextovéPole 161"/>
          <p:cNvSpPr txBox="1">
            <a:spLocks noChangeArrowheads="1"/>
          </p:cNvSpPr>
          <p:nvPr/>
        </p:nvSpPr>
        <p:spPr bwMode="auto">
          <a:xfrm>
            <a:off x="9302750" y="2006600"/>
            <a:ext cx="1931988" cy="460375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Graf tabulky 4</a:t>
            </a:r>
          </a:p>
        </p:txBody>
      </p:sp>
      <p:sp>
        <p:nvSpPr>
          <p:cNvPr id="86094" name="TextovéPole 1"/>
          <p:cNvSpPr txBox="1">
            <a:spLocks noChangeArrowheads="1"/>
          </p:cNvSpPr>
          <p:nvPr/>
        </p:nvSpPr>
        <p:spPr bwMode="auto">
          <a:xfrm>
            <a:off x="2724150" y="1044575"/>
            <a:ext cx="48720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Z kterého ročního období pochází tento graf?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3098" y="479404"/>
            <a:ext cx="702089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n-lt"/>
              </a:rPr>
              <a:t>Staň se meteorologem !</a:t>
            </a:r>
          </a:p>
        </p:txBody>
      </p:sp>
      <p:sp>
        <p:nvSpPr>
          <p:cNvPr id="87043" name="TextovéPole 4"/>
          <p:cNvSpPr txBox="1">
            <a:spLocks noChangeArrowheads="1"/>
          </p:cNvSpPr>
          <p:nvPr/>
        </p:nvSpPr>
        <p:spPr bwMode="auto">
          <a:xfrm>
            <a:off x="2058988" y="1714500"/>
            <a:ext cx="5100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Dokážeš vypracovat tento domácí úkol?</a:t>
            </a:r>
          </a:p>
        </p:txBody>
      </p:sp>
      <p:sp>
        <p:nvSpPr>
          <p:cNvPr id="87044" name="TextovéPole 5"/>
          <p:cNvSpPr txBox="1">
            <a:spLocks noChangeArrowheads="1"/>
          </p:cNvSpPr>
          <p:nvPr/>
        </p:nvSpPr>
        <p:spPr bwMode="auto">
          <a:xfrm>
            <a:off x="2065338" y="2357438"/>
            <a:ext cx="6029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Musíš si vybrat některý den v týdnu a sledovat:</a:t>
            </a:r>
          </a:p>
        </p:txBody>
      </p:sp>
      <p:sp>
        <p:nvSpPr>
          <p:cNvPr id="87045" name="TextovéPole 6"/>
          <p:cNvSpPr txBox="1">
            <a:spLocks noChangeArrowheads="1"/>
          </p:cNvSpPr>
          <p:nvPr/>
        </p:nvSpPr>
        <p:spPr bwMode="auto">
          <a:xfrm>
            <a:off x="2063750" y="2928938"/>
            <a:ext cx="8626475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 eaLnBrk="1" hangingPunct="1">
              <a:buFontTx/>
              <a:buAutoNum type="alphaLcParenR"/>
            </a:pPr>
            <a:r>
              <a:rPr lang="cs-CZ" altLang="cs-CZ" sz="2000"/>
              <a:t>venkovní teplotu v hodinových intervalech a naměřené teploty teploměrem </a:t>
            </a:r>
          </a:p>
          <a:p>
            <a:pPr marL="342900" indent="-342900" eaLnBrk="1" hangingPunct="1"/>
            <a:r>
              <a:rPr lang="cs-CZ" altLang="cs-CZ" sz="2000"/>
              <a:t>	zanést do tabulky (nejméně 10 měření)</a:t>
            </a:r>
          </a:p>
          <a:p>
            <a:pPr marL="342900" indent="-342900" eaLnBrk="1" hangingPunct="1">
              <a:buFontTx/>
              <a:buAutoNum type="alphaLcParenR" startAt="2"/>
            </a:pPr>
            <a:r>
              <a:rPr lang="cs-CZ" altLang="cs-CZ" sz="2000"/>
              <a:t>v programu Microsoft Office Excel sestrojit spojnicový graf venkovní teploty</a:t>
            </a:r>
          </a:p>
          <a:p>
            <a:pPr marL="342900" indent="-342900" eaLnBrk="1" hangingPunct="1">
              <a:buFontTx/>
              <a:buAutoNum type="alphaLcParenR" startAt="2"/>
            </a:pPr>
            <a:r>
              <a:rPr lang="cs-CZ" altLang="cs-CZ" sz="2000"/>
              <a:t>sledovat povětrnostní podmínky a podle Beaufortovy stupnice určit přibližnou</a:t>
            </a:r>
          </a:p>
          <a:p>
            <a:pPr marL="342900" indent="-342900" eaLnBrk="1" hangingPunct="1"/>
            <a:r>
              <a:rPr lang="cs-CZ" altLang="cs-CZ" sz="2000"/>
              <a:t>	rychlost větru</a:t>
            </a:r>
          </a:p>
          <a:p>
            <a:pPr marL="342900" indent="-342900" eaLnBrk="1" hangingPunct="1">
              <a:buFontTx/>
              <a:buAutoNum type="alphaLcParenR" startAt="4"/>
            </a:pPr>
            <a:r>
              <a:rPr lang="cs-CZ" altLang="cs-CZ" sz="2000"/>
              <a:t>najít si, zda na uvedený den se nevztahuje pranostika. Zamyslet se nad </a:t>
            </a:r>
          </a:p>
          <a:p>
            <a:pPr marL="342900" indent="-342900" eaLnBrk="1" hangingPunct="1"/>
            <a:r>
              <a:rPr lang="cs-CZ" altLang="cs-CZ" sz="2000"/>
              <a:t>	dlouhodobým pozorováním počasí našimi předky</a:t>
            </a:r>
          </a:p>
          <a:p>
            <a:pPr marL="342900" indent="-342900" eaLnBrk="1" hangingPunct="1">
              <a:buFontTx/>
              <a:buAutoNum type="alphaLcParenR"/>
            </a:pPr>
            <a:endParaRPr lang="cs-CZ" altLang="cs-CZ">
              <a:solidFill>
                <a:srgbClr val="FFFF00"/>
              </a:solidFill>
            </a:endParaRPr>
          </a:p>
          <a:p>
            <a:pPr marL="342900" indent="-342900" eaLnBrk="1" hangingPunct="1">
              <a:buFontTx/>
              <a:buAutoNum type="alphaLcParenR"/>
            </a:pPr>
            <a:endParaRPr lang="cs-CZ" altLang="cs-CZ">
              <a:solidFill>
                <a:srgbClr val="FFFF00"/>
              </a:solidFill>
            </a:endParaRPr>
          </a:p>
        </p:txBody>
      </p:sp>
      <p:sp>
        <p:nvSpPr>
          <p:cNvPr id="87046" name="TextovéPole 7"/>
          <p:cNvSpPr txBox="1">
            <a:spLocks noChangeArrowheads="1"/>
          </p:cNvSpPr>
          <p:nvPr/>
        </p:nvSpPr>
        <p:spPr bwMode="auto">
          <a:xfrm>
            <a:off x="2063750" y="5357813"/>
            <a:ext cx="18415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2400">
              <a:solidFill>
                <a:srgbClr val="262626"/>
              </a:solidFill>
            </a:endParaRPr>
          </a:p>
          <a:p>
            <a:pPr eaLnBrk="1" hangingPunct="1"/>
            <a:endParaRPr lang="cs-CZ" altLang="cs-CZ">
              <a:solidFill>
                <a:srgbClr val="262626"/>
              </a:solidFill>
            </a:endParaRPr>
          </a:p>
        </p:txBody>
      </p:sp>
      <p:sp>
        <p:nvSpPr>
          <p:cNvPr id="87047" name="TextovéPole 6"/>
          <p:cNvSpPr txBox="1">
            <a:spLocks noChangeArrowheads="1"/>
          </p:cNvSpPr>
          <p:nvPr/>
        </p:nvSpPr>
        <p:spPr bwMode="auto">
          <a:xfrm>
            <a:off x="735013" y="5495925"/>
            <a:ext cx="10147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Jako vzor ti poslouží ukázka vypracovaného domácího úkolu žákem 6. ročníku ZŠ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TextovéPole 1"/>
          <p:cNvSpPr txBox="1">
            <a:spLocks noChangeArrowheads="1"/>
          </p:cNvSpPr>
          <p:nvPr/>
        </p:nvSpPr>
        <p:spPr bwMode="auto">
          <a:xfrm>
            <a:off x="1735138" y="49213"/>
            <a:ext cx="7962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>
                <a:latin typeface="Arial" charset="0"/>
              </a:rPr>
              <a:t>Jméno a příjmení žáka: Zdeněk Král</a:t>
            </a:r>
            <a:r>
              <a:rPr lang="cs-CZ" altLang="cs-CZ">
                <a:solidFill>
                  <a:srgbClr val="00B0F0"/>
                </a:solidFill>
                <a:latin typeface="Arial" charset="0"/>
              </a:rPr>
              <a:t>		</a:t>
            </a:r>
            <a:r>
              <a:rPr lang="cs-CZ" altLang="cs-CZ" sz="2400">
                <a:latin typeface="Arial" charset="0"/>
              </a:rPr>
              <a:t>třída: 6. B</a:t>
            </a:r>
          </a:p>
        </p:txBody>
      </p:sp>
      <p:sp>
        <p:nvSpPr>
          <p:cNvPr id="88067" name="TextovéPole 2"/>
          <p:cNvSpPr txBox="1">
            <a:spLocks noChangeArrowheads="1"/>
          </p:cNvSpPr>
          <p:nvPr/>
        </p:nvSpPr>
        <p:spPr bwMode="auto">
          <a:xfrm>
            <a:off x="1763713" y="452438"/>
            <a:ext cx="6721475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>
                <a:latin typeface="Arial" charset="0"/>
              </a:rPr>
              <a:t>Datum sledování venkovní teploty a povětrnostních vlivů: </a:t>
            </a:r>
          </a:p>
          <a:p>
            <a:pPr eaLnBrk="1" hangingPunct="1"/>
            <a:r>
              <a:rPr lang="cs-CZ" altLang="cs-CZ" sz="2000">
                <a:latin typeface="Arial" charset="0"/>
              </a:rPr>
              <a:t>sobota 12. května 2019</a:t>
            </a:r>
          </a:p>
          <a:p>
            <a:pPr eaLnBrk="1" hangingPunct="1"/>
            <a:endParaRPr lang="cs-CZ" altLang="cs-CZ">
              <a:latin typeface="Arial" charset="0"/>
            </a:endParaRPr>
          </a:p>
          <a:p>
            <a:pPr eaLnBrk="1" hangingPunct="1"/>
            <a:r>
              <a:rPr lang="cs-CZ" altLang="cs-CZ">
                <a:latin typeface="Arial" charset="0"/>
              </a:rPr>
              <a:t>Druh teploměru: lihový teploměr s rozsahem -30° C až 50° C</a:t>
            </a:r>
          </a:p>
          <a:p>
            <a:pPr eaLnBrk="1" hangingPunct="1"/>
            <a:endParaRPr lang="cs-CZ" altLang="cs-CZ">
              <a:latin typeface="Arial" charset="0"/>
            </a:endParaRPr>
          </a:p>
          <a:p>
            <a:pPr eaLnBrk="1" hangingPunct="1"/>
            <a:r>
              <a:rPr lang="cs-CZ" altLang="cs-CZ">
                <a:latin typeface="Arial" charset="0"/>
              </a:rPr>
              <a:t>Tabulka naměřených hodnot venkovní teploty:</a:t>
            </a:r>
          </a:p>
          <a:p>
            <a:pPr eaLnBrk="1" hangingPunct="1"/>
            <a:endParaRPr lang="cs-CZ" altLang="cs-CZ">
              <a:latin typeface="Arial" charset="0"/>
            </a:endParaRPr>
          </a:p>
          <a:p>
            <a:pPr eaLnBrk="1" hangingPunct="1"/>
            <a:endParaRPr lang="cs-CZ" altLang="cs-CZ" sz="1600">
              <a:solidFill>
                <a:srgbClr val="00B0F0"/>
              </a:solidFill>
              <a:latin typeface="Arial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809750" y="2286000"/>
          <a:ext cx="8501064" cy="1011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2824"/>
                <a:gridCol w="772824"/>
                <a:gridCol w="772824"/>
                <a:gridCol w="772824"/>
                <a:gridCol w="772824"/>
                <a:gridCol w="772824"/>
                <a:gridCol w="772824"/>
                <a:gridCol w="772824"/>
                <a:gridCol w="772824"/>
                <a:gridCol w="772824"/>
                <a:gridCol w="772824"/>
              </a:tblGrid>
              <a:tr h="370957">
                <a:tc>
                  <a:txBody>
                    <a:bodyPr/>
                    <a:lstStyle/>
                    <a:p>
                      <a:r>
                        <a:rPr lang="cs-CZ" sz="1800" dirty="0"/>
                        <a:t>Čas(h)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5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6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7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8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9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10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11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12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13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14</a:t>
                      </a:r>
                    </a:p>
                  </a:txBody>
                  <a:tcPr marL="91439" marR="91439" marT="45734" marB="45734"/>
                </a:tc>
              </a:tr>
              <a:tr h="640281">
                <a:tc>
                  <a:txBody>
                    <a:bodyPr/>
                    <a:lstStyle/>
                    <a:p>
                      <a:r>
                        <a:rPr lang="cs-CZ" sz="1800" dirty="0"/>
                        <a:t>Teplota (°C)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2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4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5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6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8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10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11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13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14</a:t>
                      </a:r>
                    </a:p>
                  </a:txBody>
                  <a:tcPr marL="91439" marR="91439" marT="45734" marB="45734"/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13</a:t>
                      </a:r>
                    </a:p>
                  </a:txBody>
                  <a:tcPr marL="91439" marR="91439" marT="45734" marB="45734"/>
                </a:tc>
              </a:tr>
            </a:tbl>
          </a:graphicData>
        </a:graphic>
      </p:graphicFrame>
      <p:sp>
        <p:nvSpPr>
          <p:cNvPr id="88106" name="TextovéPole 6"/>
          <p:cNvSpPr txBox="1">
            <a:spLocks noChangeArrowheads="1"/>
          </p:cNvSpPr>
          <p:nvPr/>
        </p:nvSpPr>
        <p:spPr bwMode="auto">
          <a:xfrm>
            <a:off x="1774825" y="4005263"/>
            <a:ext cx="5857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latin typeface="Arial" charset="0"/>
              </a:rPr>
              <a:t>Graf</a:t>
            </a:r>
          </a:p>
        </p:txBody>
      </p:sp>
      <p:graphicFrame>
        <p:nvGraphicFramePr>
          <p:cNvPr id="7" name="Graf 6"/>
          <p:cNvGraphicFramePr/>
          <p:nvPr/>
        </p:nvGraphicFramePr>
        <p:xfrm>
          <a:off x="3647728" y="3573016"/>
          <a:ext cx="5760640" cy="30312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8108" name="TextovéPole 7"/>
          <p:cNvSpPr txBox="1">
            <a:spLocks noChangeArrowheads="1"/>
          </p:cNvSpPr>
          <p:nvPr/>
        </p:nvSpPr>
        <p:spPr bwMode="auto">
          <a:xfrm>
            <a:off x="8256588" y="6092825"/>
            <a:ext cx="6826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charset="0"/>
              </a:rPr>
              <a:t>Čas (h)</a:t>
            </a:r>
          </a:p>
        </p:txBody>
      </p:sp>
      <p:sp>
        <p:nvSpPr>
          <p:cNvPr id="88109" name="TextovéPole 9"/>
          <p:cNvSpPr txBox="1">
            <a:spLocks noChangeArrowheads="1"/>
          </p:cNvSpPr>
          <p:nvPr/>
        </p:nvSpPr>
        <p:spPr bwMode="auto">
          <a:xfrm>
            <a:off x="3000375" y="3644900"/>
            <a:ext cx="10382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200">
                <a:latin typeface="Arial" charset="0"/>
              </a:rPr>
              <a:t>Teplota ( °C)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extovéPole 1"/>
          <p:cNvSpPr txBox="1">
            <a:spLocks noChangeArrowheads="1"/>
          </p:cNvSpPr>
          <p:nvPr/>
        </p:nvSpPr>
        <p:spPr bwMode="auto">
          <a:xfrm>
            <a:off x="1774825" y="476250"/>
            <a:ext cx="8112125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endParaRPr lang="cs-CZ" altLang="cs-CZ" sz="1600">
              <a:solidFill>
                <a:srgbClr val="00B0F0"/>
              </a:solidFill>
              <a:latin typeface="Arial" charset="0"/>
            </a:endParaRPr>
          </a:p>
          <a:p>
            <a:pPr eaLnBrk="1" hangingPunct="1"/>
            <a:r>
              <a:rPr lang="cs-CZ" altLang="cs-CZ" sz="1600">
                <a:latin typeface="Arial" charset="0"/>
              </a:rPr>
              <a:t>V 5 hodin ráno byla obloha zatažená.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Větve stromů se nehýbaly </a:t>
            </a:r>
            <a:r>
              <a:rPr lang="cs-CZ" altLang="cs-CZ" sz="1600">
                <a:latin typeface="Arial" charset="0"/>
                <a:cs typeface="Arial" charset="0"/>
              </a:rPr>
              <a:t>–</a:t>
            </a:r>
            <a:r>
              <a:rPr lang="cs-CZ" altLang="cs-CZ" sz="1600">
                <a:latin typeface="Arial" charset="0"/>
              </a:rPr>
              <a:t> rychlost větru nulová.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V 9 hodin vysvitlo sluníčko, které mělo vliv na zvyšující se teplotu vzduchu.Ta začínala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postupně stoupat.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Kolem 13. hodiny jsem začal pociťovat vítr, a to severozápadního směru, který způsobil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souvislý šumivý pohyb větví, keřů a odhozených papírků. Vítr mohl dosahovat rychlosti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3 m/s.</a:t>
            </a:r>
          </a:p>
        </p:txBody>
      </p:sp>
      <p:sp>
        <p:nvSpPr>
          <p:cNvPr id="89091" name="TextovéPole 2"/>
          <p:cNvSpPr txBox="1">
            <a:spLocks noChangeArrowheads="1"/>
          </p:cNvSpPr>
          <p:nvPr/>
        </p:nvSpPr>
        <p:spPr bwMode="auto">
          <a:xfrm>
            <a:off x="2147888" y="2703513"/>
            <a:ext cx="8174037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</a:rPr>
              <a:t>Pranostiky na tento den:</a:t>
            </a:r>
          </a:p>
          <a:p>
            <a:pPr eaLnBrk="1" hangingPunct="1"/>
            <a:endParaRPr lang="cs-CZ" altLang="cs-CZ" sz="1600">
              <a:latin typeface="Arial" charset="0"/>
            </a:endParaRPr>
          </a:p>
          <a:p>
            <a:pPr eaLnBrk="1" hangingPunct="1"/>
            <a:r>
              <a:rPr lang="cs-CZ" altLang="cs-CZ" sz="1600">
                <a:latin typeface="Arial" charset="0"/>
              </a:rPr>
              <a:t>12. května má svátek Pankrác.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Na tento den se vztahuje několik pranostik: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Na Pankráce suchý den </a:t>
            </a:r>
            <a:r>
              <a:rPr lang="cs-CZ" altLang="cs-CZ" sz="1600">
                <a:latin typeface="Arial" charset="0"/>
                <a:cs typeface="Arial" charset="0"/>
              </a:rPr>
              <a:t>–</a:t>
            </a:r>
            <a:r>
              <a:rPr lang="cs-CZ" altLang="cs-CZ" sz="1600">
                <a:latin typeface="Arial" charset="0"/>
              </a:rPr>
              <a:t> urodí se víno, hustý bude len.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Pankrác bez deště – hojnost vína.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Pankrácova nepohoda – vinohradům výhoda.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Pankrác, Servác, Bonifác </a:t>
            </a:r>
            <a:r>
              <a:rPr lang="cs-CZ" altLang="cs-CZ">
                <a:latin typeface="Arial" charset="0"/>
              </a:rPr>
              <a:t>– </a:t>
            </a:r>
            <a:r>
              <a:rPr lang="cs-CZ" altLang="cs-CZ" sz="1600">
                <a:latin typeface="Arial" charset="0"/>
              </a:rPr>
              <a:t>ledoví muži, spalují mrazem ovoce i růži.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Pankrác, Servác, Bonifác </a:t>
            </a:r>
            <a:r>
              <a:rPr lang="cs-CZ" altLang="cs-CZ">
                <a:latin typeface="Arial" charset="0"/>
              </a:rPr>
              <a:t>– </a:t>
            </a:r>
            <a:r>
              <a:rPr lang="cs-CZ" altLang="cs-CZ" sz="1600">
                <a:latin typeface="Arial" charset="0"/>
              </a:rPr>
              <a:t>pro sadaře jsou zlí páni.</a:t>
            </a:r>
          </a:p>
          <a:p>
            <a:pPr eaLnBrk="1" hangingPunct="1"/>
            <a:endParaRPr lang="cs-CZ" altLang="cs-CZ" sz="1600">
              <a:latin typeface="Arial" charset="0"/>
            </a:endParaRPr>
          </a:p>
          <a:p>
            <a:pPr eaLnBrk="1" hangingPunct="1"/>
            <a:r>
              <a:rPr lang="cs-CZ" altLang="cs-CZ">
                <a:latin typeface="Arial" charset="0"/>
              </a:rPr>
              <a:t>Pranostika o ledových mužích není u nás původní a dokonce není příliš stará.</a:t>
            </a:r>
          </a:p>
          <a:p>
            <a:pPr eaLnBrk="1" hangingPunct="1"/>
            <a:r>
              <a:rPr lang="cs-CZ" altLang="cs-CZ">
                <a:latin typeface="Arial" charset="0"/>
              </a:rPr>
              <a:t>V našich zemích je doložena teprve v 18. století.</a:t>
            </a:r>
          </a:p>
        </p:txBody>
      </p:sp>
      <p:sp>
        <p:nvSpPr>
          <p:cNvPr id="89092" name="TextovéPole 1"/>
          <p:cNvSpPr txBox="1">
            <a:spLocks noChangeArrowheads="1"/>
          </p:cNvSpPr>
          <p:nvPr/>
        </p:nvSpPr>
        <p:spPr bwMode="auto">
          <a:xfrm>
            <a:off x="1954213" y="6069013"/>
            <a:ext cx="6996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>
                <a:latin typeface="Arial" charset="0"/>
              </a:rPr>
              <a:t>Proto hospodáři, zahradníci a vinaři s chladem a mrazíky kolem poloviny</a:t>
            </a:r>
          </a:p>
          <a:p>
            <a:pPr eaLnBrk="1" hangingPunct="1"/>
            <a:r>
              <a:rPr lang="cs-CZ" altLang="cs-CZ" sz="1600">
                <a:latin typeface="Arial" charset="0"/>
              </a:rPr>
              <a:t>května počítají a nedávají do země (nesází) např. rajčata, cukety a papriky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2" descr="Zehlicka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9300" y="1189038"/>
            <a:ext cx="1616075" cy="17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0118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13925" y="1585913"/>
            <a:ext cx="1428750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0119" name="Picture 1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50225" y="1016000"/>
            <a:ext cx="10858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597525" y="2444750"/>
            <a:ext cx="2552700" cy="2319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0121" name="Picture 14" descr="Baterky a napajeci clan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0388" y="25368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28613" y="157163"/>
            <a:ext cx="8388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kliknutím zdroj elektrického napětí a příslušným spotřebičem.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7348538" y="5292725"/>
            <a:ext cx="1293812" cy="1228725"/>
            <a:chOff x="7675902" y="5287222"/>
            <a:chExt cx="1293091" cy="1228725"/>
          </a:xfrm>
        </p:grpSpPr>
        <p:sp>
          <p:nvSpPr>
            <p:cNvPr id="6" name="Obdélník 5"/>
            <p:cNvSpPr/>
            <p:nvPr/>
          </p:nvSpPr>
          <p:spPr>
            <a:xfrm>
              <a:off x="7675902" y="5287222"/>
              <a:ext cx="1293091" cy="12287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90122" name="Picture 16" descr="GP Lithiová knoflíková baterie GP CR2032 - Knoflíková baterie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903441" y="5395767"/>
              <a:ext cx="892175" cy="892175"/>
            </a:xfrm>
            <a:prstGeom prst="rect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0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901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901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01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1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0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11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0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1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5" name="Picture 4" descr="Flashligh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9300" y="2936875"/>
            <a:ext cx="1616075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0119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50225" y="1016000"/>
            <a:ext cx="10858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5597525" y="2444750"/>
            <a:ext cx="2552700" cy="2319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0121" name="Picture 14" descr="Baterky a napajeci clan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0388" y="25368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1142" name="TextovéPole 1"/>
          <p:cNvSpPr txBox="1">
            <a:spLocks noChangeArrowheads="1"/>
          </p:cNvSpPr>
          <p:nvPr/>
        </p:nvSpPr>
        <p:spPr bwMode="auto">
          <a:xfrm>
            <a:off x="328613" y="157163"/>
            <a:ext cx="8388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kliknutím zdroj elektrického napětí a příslušným spotřebičem.</a:t>
            </a:r>
          </a:p>
        </p:txBody>
      </p:sp>
      <p:sp>
        <p:nvSpPr>
          <p:cNvPr id="91143" name="TextovéPole 4"/>
          <p:cNvSpPr txBox="1">
            <a:spLocks noChangeArrowheads="1"/>
          </p:cNvSpPr>
          <p:nvPr/>
        </p:nvSpPr>
        <p:spPr bwMode="auto">
          <a:xfrm>
            <a:off x="1557338" y="3738563"/>
            <a:ext cx="46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7348538" y="5292725"/>
            <a:ext cx="1293812" cy="1228725"/>
            <a:chOff x="7675902" y="5287222"/>
            <a:chExt cx="1293091" cy="1228725"/>
          </a:xfrm>
        </p:grpSpPr>
        <p:sp>
          <p:nvSpPr>
            <p:cNvPr id="6" name="Obdélník 5"/>
            <p:cNvSpPr/>
            <p:nvPr/>
          </p:nvSpPr>
          <p:spPr>
            <a:xfrm>
              <a:off x="7675902" y="5287222"/>
              <a:ext cx="1293091" cy="122872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91146" name="Picture 16" descr="GP Lithiová knoflíková baterie GP CR2032 - Knoflíková baterie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903441" y="5395767"/>
              <a:ext cx="892175" cy="892175"/>
            </a:xfrm>
            <a:prstGeom prst="rect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0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12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6" name="Picture 6" descr="Chronograph Watch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013" y="4657725"/>
            <a:ext cx="1139825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112000" y="2854325"/>
            <a:ext cx="2552700" cy="2319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0121" name="Picture 14" descr="Baterky a napajeci clan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0388" y="25368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65" name="TextovéPole 1"/>
          <p:cNvSpPr txBox="1">
            <a:spLocks noChangeArrowheads="1"/>
          </p:cNvSpPr>
          <p:nvPr/>
        </p:nvSpPr>
        <p:spPr bwMode="auto">
          <a:xfrm>
            <a:off x="328613" y="157163"/>
            <a:ext cx="8388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kliknutím zdroj elektrického napětí a příslušným spotřebičem.</a:t>
            </a:r>
          </a:p>
        </p:txBody>
      </p:sp>
      <p:sp>
        <p:nvSpPr>
          <p:cNvPr id="92166" name="TextovéPole 4"/>
          <p:cNvSpPr txBox="1">
            <a:spLocks noChangeArrowheads="1"/>
          </p:cNvSpPr>
          <p:nvPr/>
        </p:nvSpPr>
        <p:spPr bwMode="auto">
          <a:xfrm>
            <a:off x="1557338" y="3738563"/>
            <a:ext cx="46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sp>
        <p:nvSpPr>
          <p:cNvPr id="6" name="Obdélník 5"/>
          <p:cNvSpPr/>
          <p:nvPr/>
        </p:nvSpPr>
        <p:spPr bwMode="auto">
          <a:xfrm>
            <a:off x="7339013" y="5292725"/>
            <a:ext cx="1293812" cy="12287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0129" name="Picture 16" descr="GP Lithiová knoflíková baterie GP CR2032 - Knoflíková bateri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66025" y="5400675"/>
            <a:ext cx="892175" cy="89217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901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01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901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0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121"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7" name="Picture 8" descr="Svítilna vojenská tříbarevná MY DAY bez kryt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1638" y="4657725"/>
            <a:ext cx="2198687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112000" y="2854325"/>
            <a:ext cx="2552700" cy="2319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93188" name="Picture 14" descr="Baterky a napajeci clan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0388" y="25368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3189" name="TextovéPole 1"/>
          <p:cNvSpPr txBox="1">
            <a:spLocks noChangeArrowheads="1"/>
          </p:cNvSpPr>
          <p:nvPr/>
        </p:nvSpPr>
        <p:spPr bwMode="auto">
          <a:xfrm>
            <a:off x="328613" y="157163"/>
            <a:ext cx="8388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Spoj kliknutím zdroj elektrického napětí a příslušným spotřebičem.</a:t>
            </a:r>
          </a:p>
        </p:txBody>
      </p:sp>
      <p:sp>
        <p:nvSpPr>
          <p:cNvPr id="93190" name="TextovéPole 4"/>
          <p:cNvSpPr txBox="1">
            <a:spLocks noChangeArrowheads="1"/>
          </p:cNvSpPr>
          <p:nvPr/>
        </p:nvSpPr>
        <p:spPr bwMode="auto">
          <a:xfrm>
            <a:off x="1557338" y="3738563"/>
            <a:ext cx="46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Přímá spojnice 32"/>
          <p:cNvCxnSpPr/>
          <p:nvPr/>
        </p:nvCxnSpPr>
        <p:spPr>
          <a:xfrm>
            <a:off x="5549900" y="1930400"/>
            <a:ext cx="10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211" name="TextovéPole 1"/>
          <p:cNvSpPr txBox="1">
            <a:spLocks noChangeArrowheads="1"/>
          </p:cNvSpPr>
          <p:nvPr/>
        </p:nvSpPr>
        <p:spPr bwMode="auto">
          <a:xfrm>
            <a:off x="401638" y="328613"/>
            <a:ext cx="112347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schéma zapojení nerozvětveného elektrického obvodu se spínačem a </a:t>
            </a:r>
          </a:p>
          <a:p>
            <a:r>
              <a:rPr lang="cs-CZ" altLang="cs-CZ" sz="2400"/>
              <a:t>žárovkou. Proveď kontrolu kliknutím na černý obdélník.</a:t>
            </a:r>
          </a:p>
        </p:txBody>
      </p:sp>
      <p:grpSp>
        <p:nvGrpSpPr>
          <p:cNvPr id="94212" name="Skupina 18"/>
          <p:cNvGrpSpPr>
            <a:grpSpLocks/>
          </p:cNvGrpSpPr>
          <p:nvPr/>
        </p:nvGrpSpPr>
        <p:grpSpPr bwMode="auto">
          <a:xfrm>
            <a:off x="1344613" y="1258888"/>
            <a:ext cx="1379537" cy="1039812"/>
            <a:chOff x="7901126" y="0"/>
            <a:chExt cx="1379459" cy="1040167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810590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39244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434496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901126" y="674917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239244" y="674917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4275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grpSp>
        <p:nvGrpSpPr>
          <p:cNvPr id="94213" name="Skupina 55"/>
          <p:cNvGrpSpPr>
            <a:grpSpLocks/>
          </p:cNvGrpSpPr>
          <p:nvPr/>
        </p:nvGrpSpPr>
        <p:grpSpPr bwMode="auto">
          <a:xfrm>
            <a:off x="3271838" y="1712913"/>
            <a:ext cx="1192212" cy="263525"/>
            <a:chOff x="6949009" y="4688887"/>
            <a:chExt cx="1192249" cy="264853"/>
          </a:xfrm>
        </p:grpSpPr>
        <p:sp>
          <p:nvSpPr>
            <p:cNvPr id="16" name="Ovál 15"/>
            <p:cNvSpPr/>
            <p:nvPr/>
          </p:nvSpPr>
          <p:spPr>
            <a:xfrm>
              <a:off x="7234768" y="4842055"/>
              <a:ext cx="125416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749134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6949009" y="4897897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872963" y="4897897"/>
              <a:ext cx="26829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16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Vývojový diagram: sumační spojení 20"/>
          <p:cNvSpPr/>
          <p:nvPr/>
        </p:nvSpPr>
        <p:spPr>
          <a:xfrm>
            <a:off x="5713413" y="162083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2508250" y="1925638"/>
            <a:ext cx="763588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4464050" y="1920875"/>
            <a:ext cx="10858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344613" y="1920875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344613" y="2597150"/>
            <a:ext cx="554990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cxnSpLocks/>
          </p:cNvCxnSpPr>
          <p:nvPr/>
        </p:nvCxnSpPr>
        <p:spPr>
          <a:xfrm>
            <a:off x="6565900" y="1920875"/>
            <a:ext cx="3492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894513" y="1930400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bdélník 44"/>
          <p:cNvSpPr/>
          <p:nvPr/>
        </p:nvSpPr>
        <p:spPr>
          <a:xfrm>
            <a:off x="306388" y="1233488"/>
            <a:ext cx="11933237" cy="16557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Kontrola;</a:t>
            </a:r>
          </a:p>
        </p:txBody>
      </p:sp>
      <p:sp>
        <p:nvSpPr>
          <p:cNvPr id="94222" name="TextovéPole 45"/>
          <p:cNvSpPr txBox="1">
            <a:spLocks noChangeArrowheads="1"/>
          </p:cNvSpPr>
          <p:nvPr/>
        </p:nvSpPr>
        <p:spPr bwMode="auto">
          <a:xfrm>
            <a:off x="401638" y="3163888"/>
            <a:ext cx="109188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schéma zapojení rozvětveného elektrického obvodu se spínačem a </a:t>
            </a:r>
          </a:p>
          <a:p>
            <a:r>
              <a:rPr lang="cs-CZ" altLang="cs-CZ" sz="2400"/>
              <a:t>dvěma žárovkami. Proveď kontrolu kliknutím na černý obdélník.</a:t>
            </a:r>
          </a:p>
        </p:txBody>
      </p:sp>
      <p:grpSp>
        <p:nvGrpSpPr>
          <p:cNvPr id="94223" name="Skupina 93"/>
          <p:cNvGrpSpPr>
            <a:grpSpLocks/>
          </p:cNvGrpSpPr>
          <p:nvPr/>
        </p:nvGrpSpPr>
        <p:grpSpPr bwMode="auto">
          <a:xfrm>
            <a:off x="927100" y="4252913"/>
            <a:ext cx="7261225" cy="2135187"/>
            <a:chOff x="926337" y="4253067"/>
            <a:chExt cx="7262115" cy="2134521"/>
          </a:xfrm>
        </p:grpSpPr>
        <p:grpSp>
          <p:nvGrpSpPr>
            <p:cNvPr id="94225" name="Skupina 18"/>
            <p:cNvGrpSpPr>
              <a:grpSpLocks/>
            </p:cNvGrpSpPr>
            <p:nvPr/>
          </p:nvGrpSpPr>
          <p:grpSpPr bwMode="auto">
            <a:xfrm rot="-5400000">
              <a:off x="756475" y="5177912"/>
              <a:ext cx="1379537" cy="1039813"/>
              <a:chOff x="7901126" y="0"/>
              <a:chExt cx="1379459" cy="1040167"/>
            </a:xfrm>
          </p:grpSpPr>
          <p:cxnSp>
            <p:nvCxnSpPr>
              <p:cNvPr id="48" name="Přímá spojnice 47"/>
              <p:cNvCxnSpPr/>
              <p:nvPr/>
            </p:nvCxnSpPr>
            <p:spPr>
              <a:xfrm>
                <a:off x="8082033" y="489177"/>
                <a:ext cx="0" cy="35576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>
                <a:off x="8215334" y="214413"/>
                <a:ext cx="0" cy="82588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>
                <a:off x="8410524" y="489177"/>
                <a:ext cx="0" cy="35576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>
                <a:off x="8562868" y="214413"/>
                <a:ext cx="0" cy="82588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8721559" y="489177"/>
                <a:ext cx="0" cy="35576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8872317" y="214413"/>
                <a:ext cx="0" cy="82588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7901124" y="675000"/>
                <a:ext cx="20471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8239137" y="675000"/>
                <a:ext cx="195191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8562868" y="675001"/>
                <a:ext cx="158692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8872316" y="675000"/>
                <a:ext cx="16821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4259" name="TextovéPole 17"/>
              <p:cNvSpPr txBox="1">
                <a:spLocks noChangeArrowheads="1"/>
              </p:cNvSpPr>
              <p:nvPr/>
            </p:nvSpPr>
            <p:spPr bwMode="auto">
              <a:xfrm>
                <a:off x="8980503" y="0"/>
                <a:ext cx="300082" cy="369332"/>
              </a:xfrm>
              <a:prstGeom prst="rect">
                <a:avLst/>
              </a:prstGeom>
              <a:noFill/>
              <a:ln w="38100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/>
                  <a:t>+</a:t>
                </a:r>
              </a:p>
            </p:txBody>
          </p:sp>
        </p:grpSp>
        <p:grpSp>
          <p:nvGrpSpPr>
            <p:cNvPr id="94226" name="Skupina 55"/>
            <p:cNvGrpSpPr>
              <a:grpSpLocks/>
            </p:cNvGrpSpPr>
            <p:nvPr/>
          </p:nvGrpSpPr>
          <p:grpSpPr bwMode="auto">
            <a:xfrm>
              <a:off x="3138457" y="4338362"/>
              <a:ext cx="1192212" cy="263525"/>
              <a:chOff x="6949009" y="4688887"/>
              <a:chExt cx="1192249" cy="264853"/>
            </a:xfrm>
          </p:grpSpPr>
          <p:sp>
            <p:nvSpPr>
              <p:cNvPr id="60" name="Ovál 59"/>
              <p:cNvSpPr/>
              <p:nvPr/>
            </p:nvSpPr>
            <p:spPr>
              <a:xfrm>
                <a:off x="7234342" y="4842412"/>
                <a:ext cx="125431" cy="11165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7748771" y="4842412"/>
                <a:ext cx="123844" cy="11165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62" name="Přímá spojnice 61"/>
              <p:cNvCxnSpPr/>
              <p:nvPr/>
            </p:nvCxnSpPr>
            <p:spPr>
              <a:xfrm>
                <a:off x="6948548" y="4898237"/>
                <a:ext cx="26832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7872615" y="4898237"/>
                <a:ext cx="26832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>
                <a:stCxn id="60" idx="0"/>
              </p:cNvCxnSpPr>
              <p:nvPr/>
            </p:nvCxnSpPr>
            <p:spPr>
              <a:xfrm flipV="1">
                <a:off x="7296263" y="4689292"/>
                <a:ext cx="514429" cy="15312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4227" name="Skupina 64"/>
            <p:cNvGrpSpPr>
              <a:grpSpLocks/>
            </p:cNvGrpSpPr>
            <p:nvPr/>
          </p:nvGrpSpPr>
          <p:grpSpPr bwMode="auto">
            <a:xfrm>
              <a:off x="6495829" y="4253067"/>
              <a:ext cx="1062038" cy="611188"/>
              <a:chOff x="9334500" y="3276600"/>
              <a:chExt cx="1062038" cy="611188"/>
            </a:xfrm>
          </p:grpSpPr>
          <p:cxnSp>
            <p:nvCxnSpPr>
              <p:cNvPr id="66" name="Přímá spojnice 65"/>
              <p:cNvCxnSpPr/>
              <p:nvPr/>
            </p:nvCxnSpPr>
            <p:spPr>
              <a:xfrm>
                <a:off x="9334641" y="3581305"/>
                <a:ext cx="106216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7" name="Vývojový diagram: sumační spojení 66"/>
              <p:cNvSpPr/>
              <p:nvPr/>
            </p:nvSpPr>
            <p:spPr>
              <a:xfrm>
                <a:off x="9596611" y="3276600"/>
                <a:ext cx="612850" cy="610996"/>
              </a:xfrm>
              <a:prstGeom prst="flowChartSummingJunction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94228" name="Skupina 67"/>
            <p:cNvGrpSpPr>
              <a:grpSpLocks/>
            </p:cNvGrpSpPr>
            <p:nvPr/>
          </p:nvGrpSpPr>
          <p:grpSpPr bwMode="auto">
            <a:xfrm>
              <a:off x="6514736" y="5332539"/>
              <a:ext cx="1062038" cy="611188"/>
              <a:chOff x="9334500" y="3276600"/>
              <a:chExt cx="1062038" cy="611188"/>
            </a:xfrm>
          </p:grpSpPr>
          <p:cxnSp>
            <p:nvCxnSpPr>
              <p:cNvPr id="69" name="Přímá spojnice 68"/>
              <p:cNvCxnSpPr/>
              <p:nvPr/>
            </p:nvCxnSpPr>
            <p:spPr>
              <a:xfrm>
                <a:off x="9334786" y="3580996"/>
                <a:ext cx="1062168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0" name="Vývojový diagram: sumační spojení 69"/>
              <p:cNvSpPr/>
              <p:nvPr/>
            </p:nvSpPr>
            <p:spPr>
              <a:xfrm>
                <a:off x="9596756" y="3276291"/>
                <a:ext cx="612850" cy="610996"/>
              </a:xfrm>
              <a:prstGeom prst="flowChartSummingJunction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72" name="Přímá spojnice 71"/>
            <p:cNvCxnSpPr>
              <a:cxnSpLocks/>
            </p:cNvCxnSpPr>
            <p:nvPr/>
          </p:nvCxnSpPr>
          <p:spPr>
            <a:xfrm>
              <a:off x="4330354" y="4562532"/>
              <a:ext cx="2165615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6181606" y="4546662"/>
              <a:ext cx="0" cy="1107729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>
              <a:cxnSpLocks/>
            </p:cNvCxnSpPr>
            <p:nvPr/>
          </p:nvCxnSpPr>
          <p:spPr>
            <a:xfrm flipV="1">
              <a:off x="6181606" y="5654392"/>
              <a:ext cx="38422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flipV="1">
              <a:off x="1593169" y="4546662"/>
              <a:ext cx="7939" cy="677652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V="1">
              <a:off x="1601108" y="4546662"/>
              <a:ext cx="1536888" cy="1111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>
              <a:off x="1548713" y="6387588"/>
              <a:ext cx="6561942" cy="0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flipV="1">
              <a:off x="8093190" y="4546662"/>
              <a:ext cx="0" cy="1840926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>
              <a:off x="7558138" y="4546662"/>
              <a:ext cx="535053" cy="0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 flipV="1">
              <a:off x="7558138" y="5622652"/>
              <a:ext cx="542992" cy="14284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Ovál 90"/>
            <p:cNvSpPr/>
            <p:nvPr/>
          </p:nvSpPr>
          <p:spPr>
            <a:xfrm>
              <a:off x="8032858" y="5555997"/>
              <a:ext cx="155594" cy="142830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2" name="Ovál 91"/>
            <p:cNvSpPr/>
            <p:nvPr/>
          </p:nvSpPr>
          <p:spPr>
            <a:xfrm>
              <a:off x="6105397" y="4486356"/>
              <a:ext cx="155594" cy="142830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93" name="Obdélník 92"/>
          <p:cNvSpPr/>
          <p:nvPr/>
        </p:nvSpPr>
        <p:spPr>
          <a:xfrm>
            <a:off x="306388" y="4016375"/>
            <a:ext cx="11750675" cy="26527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</p:childTnLst>
        </p:cTn>
      </p:par>
    </p:tnLst>
    <p:bldLst>
      <p:bldP spid="45" grpId="0" animBg="1"/>
      <p:bldP spid="93" grpId="0" animBg="1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4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0000" y="1576388"/>
            <a:ext cx="3987800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5235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5725" y="1576388"/>
            <a:ext cx="3427413" cy="257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5236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39963" y="3429000"/>
            <a:ext cx="3425825" cy="257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5237" name="TextovéPole 4"/>
          <p:cNvSpPr txBox="1">
            <a:spLocks noChangeArrowheads="1"/>
          </p:cNvSpPr>
          <p:nvPr/>
        </p:nvSpPr>
        <p:spPr bwMode="auto">
          <a:xfrm flipH="1">
            <a:off x="374650" y="320675"/>
            <a:ext cx="11264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Zapoj jednoduchý, nerozvětvený elektrický obvod postupný kliknutím na jednotlivé </a:t>
            </a:r>
          </a:p>
          <a:p>
            <a:r>
              <a:rPr lang="cs-CZ" altLang="cs-CZ" sz="2400"/>
              <a:t>propojovací vodiče.</a:t>
            </a:r>
          </a:p>
        </p:txBody>
      </p:sp>
      <p:sp>
        <p:nvSpPr>
          <p:cNvPr id="6" name="Volný tvar: obrazec 5"/>
          <p:cNvSpPr/>
          <p:nvPr/>
        </p:nvSpPr>
        <p:spPr>
          <a:xfrm>
            <a:off x="658813" y="5678488"/>
            <a:ext cx="5695950" cy="1016000"/>
          </a:xfrm>
          <a:custGeom>
            <a:avLst/>
            <a:gdLst>
              <a:gd name="connsiteX0" fmla="*/ 0 w 5696791"/>
              <a:gd name="connsiteY0" fmla="*/ 9299 h 1015139"/>
              <a:gd name="connsiteX1" fmla="*/ 54864 w 5696791"/>
              <a:gd name="connsiteY1" fmla="*/ 155 h 1015139"/>
              <a:gd name="connsiteX2" fmla="*/ 237744 w 5696791"/>
              <a:gd name="connsiteY2" fmla="*/ 55019 h 1015139"/>
              <a:gd name="connsiteX3" fmla="*/ 521208 w 5696791"/>
              <a:gd name="connsiteY3" fmla="*/ 119027 h 1015139"/>
              <a:gd name="connsiteX4" fmla="*/ 594360 w 5696791"/>
              <a:gd name="connsiteY4" fmla="*/ 146459 h 1015139"/>
              <a:gd name="connsiteX5" fmla="*/ 731520 w 5696791"/>
              <a:gd name="connsiteY5" fmla="*/ 201323 h 1015139"/>
              <a:gd name="connsiteX6" fmla="*/ 795528 w 5696791"/>
              <a:gd name="connsiteY6" fmla="*/ 228755 h 1015139"/>
              <a:gd name="connsiteX7" fmla="*/ 914400 w 5696791"/>
              <a:gd name="connsiteY7" fmla="*/ 256187 h 1015139"/>
              <a:gd name="connsiteX8" fmla="*/ 1051560 w 5696791"/>
              <a:gd name="connsiteY8" fmla="*/ 320195 h 1015139"/>
              <a:gd name="connsiteX9" fmla="*/ 1216152 w 5696791"/>
              <a:gd name="connsiteY9" fmla="*/ 356771 h 1015139"/>
              <a:gd name="connsiteX10" fmla="*/ 1298448 w 5696791"/>
              <a:gd name="connsiteY10" fmla="*/ 375059 h 1015139"/>
              <a:gd name="connsiteX11" fmla="*/ 2286000 w 5696791"/>
              <a:gd name="connsiteY11" fmla="*/ 411635 h 1015139"/>
              <a:gd name="connsiteX12" fmla="*/ 2322576 w 5696791"/>
              <a:gd name="connsiteY12" fmla="*/ 429923 h 1015139"/>
              <a:gd name="connsiteX13" fmla="*/ 2359152 w 5696791"/>
              <a:gd name="connsiteY13" fmla="*/ 439067 h 1015139"/>
              <a:gd name="connsiteX14" fmla="*/ 2523744 w 5696791"/>
              <a:gd name="connsiteY14" fmla="*/ 484787 h 1015139"/>
              <a:gd name="connsiteX15" fmla="*/ 2679192 w 5696791"/>
              <a:gd name="connsiteY15" fmla="*/ 557939 h 1015139"/>
              <a:gd name="connsiteX16" fmla="*/ 3044952 w 5696791"/>
              <a:gd name="connsiteY16" fmla="*/ 640235 h 1015139"/>
              <a:gd name="connsiteX17" fmla="*/ 3493008 w 5696791"/>
              <a:gd name="connsiteY17" fmla="*/ 676811 h 1015139"/>
              <a:gd name="connsiteX18" fmla="*/ 3831336 w 5696791"/>
              <a:gd name="connsiteY18" fmla="*/ 759107 h 1015139"/>
              <a:gd name="connsiteX19" fmla="*/ 4023360 w 5696791"/>
              <a:gd name="connsiteY19" fmla="*/ 804827 h 1015139"/>
              <a:gd name="connsiteX20" fmla="*/ 4498848 w 5696791"/>
              <a:gd name="connsiteY20" fmla="*/ 859691 h 1015139"/>
              <a:gd name="connsiteX21" fmla="*/ 4864608 w 5696791"/>
              <a:gd name="connsiteY21" fmla="*/ 896267 h 1015139"/>
              <a:gd name="connsiteX22" fmla="*/ 5010912 w 5696791"/>
              <a:gd name="connsiteY22" fmla="*/ 905411 h 1015139"/>
              <a:gd name="connsiteX23" fmla="*/ 5212080 w 5696791"/>
              <a:gd name="connsiteY23" fmla="*/ 914555 h 1015139"/>
              <a:gd name="connsiteX24" fmla="*/ 5532120 w 5696791"/>
              <a:gd name="connsiteY24" fmla="*/ 960275 h 1015139"/>
              <a:gd name="connsiteX25" fmla="*/ 5696712 w 5696791"/>
              <a:gd name="connsiteY25" fmla="*/ 1015139 h 1015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696791" h="1015139">
                <a:moveTo>
                  <a:pt x="0" y="9299"/>
                </a:moveTo>
                <a:cubicBezTo>
                  <a:pt x="18288" y="6251"/>
                  <a:pt x="36371" y="-1166"/>
                  <a:pt x="54864" y="155"/>
                </a:cubicBezTo>
                <a:cubicBezTo>
                  <a:pt x="91747" y="2789"/>
                  <a:pt x="217180" y="48850"/>
                  <a:pt x="237744" y="55019"/>
                </a:cubicBezTo>
                <a:cubicBezTo>
                  <a:pt x="410065" y="106715"/>
                  <a:pt x="367811" y="95428"/>
                  <a:pt x="521208" y="119027"/>
                </a:cubicBezTo>
                <a:cubicBezTo>
                  <a:pt x="580495" y="158551"/>
                  <a:pt x="511102" y="117319"/>
                  <a:pt x="594360" y="146459"/>
                </a:cubicBezTo>
                <a:cubicBezTo>
                  <a:pt x="640837" y="162726"/>
                  <a:pt x="685944" y="182678"/>
                  <a:pt x="731520" y="201323"/>
                </a:cubicBezTo>
                <a:cubicBezTo>
                  <a:pt x="753005" y="210112"/>
                  <a:pt x="772910" y="223535"/>
                  <a:pt x="795528" y="228755"/>
                </a:cubicBezTo>
                <a:lnTo>
                  <a:pt x="914400" y="256187"/>
                </a:lnTo>
                <a:cubicBezTo>
                  <a:pt x="960120" y="277523"/>
                  <a:pt x="1004247" y="302672"/>
                  <a:pt x="1051560" y="320195"/>
                </a:cubicBezTo>
                <a:cubicBezTo>
                  <a:pt x="1125666" y="347641"/>
                  <a:pt x="1150462" y="343633"/>
                  <a:pt x="1216152" y="356771"/>
                </a:cubicBezTo>
                <a:cubicBezTo>
                  <a:pt x="1243707" y="362282"/>
                  <a:pt x="1270384" y="373620"/>
                  <a:pt x="1298448" y="375059"/>
                </a:cubicBezTo>
                <a:cubicBezTo>
                  <a:pt x="1627425" y="391930"/>
                  <a:pt x="1956816" y="399443"/>
                  <a:pt x="2286000" y="411635"/>
                </a:cubicBezTo>
                <a:cubicBezTo>
                  <a:pt x="2298192" y="417731"/>
                  <a:pt x="2309813" y="425137"/>
                  <a:pt x="2322576" y="429923"/>
                </a:cubicBezTo>
                <a:cubicBezTo>
                  <a:pt x="2334343" y="434336"/>
                  <a:pt x="2347028" y="435760"/>
                  <a:pt x="2359152" y="439067"/>
                </a:cubicBezTo>
                <a:cubicBezTo>
                  <a:pt x="2414087" y="454049"/>
                  <a:pt x="2470120" y="465636"/>
                  <a:pt x="2523744" y="484787"/>
                </a:cubicBezTo>
                <a:cubicBezTo>
                  <a:pt x="2749361" y="565364"/>
                  <a:pt x="2506607" y="500411"/>
                  <a:pt x="2679192" y="557939"/>
                </a:cubicBezTo>
                <a:cubicBezTo>
                  <a:pt x="2767220" y="587282"/>
                  <a:pt x="3004542" y="635054"/>
                  <a:pt x="3044952" y="640235"/>
                </a:cubicBezTo>
                <a:cubicBezTo>
                  <a:pt x="3193584" y="659290"/>
                  <a:pt x="3343656" y="664619"/>
                  <a:pt x="3493008" y="676811"/>
                </a:cubicBezTo>
                <a:cubicBezTo>
                  <a:pt x="3867765" y="819575"/>
                  <a:pt x="3518887" y="708440"/>
                  <a:pt x="3831336" y="759107"/>
                </a:cubicBezTo>
                <a:cubicBezTo>
                  <a:pt x="3896285" y="769639"/>
                  <a:pt x="3958297" y="795023"/>
                  <a:pt x="4023360" y="804827"/>
                </a:cubicBezTo>
                <a:cubicBezTo>
                  <a:pt x="4181127" y="828600"/>
                  <a:pt x="4498848" y="859691"/>
                  <a:pt x="4498848" y="859691"/>
                </a:cubicBezTo>
                <a:cubicBezTo>
                  <a:pt x="4689902" y="911797"/>
                  <a:pt x="4551613" y="882356"/>
                  <a:pt x="4864608" y="896267"/>
                </a:cubicBezTo>
                <a:cubicBezTo>
                  <a:pt x="4913423" y="898437"/>
                  <a:pt x="4962116" y="902843"/>
                  <a:pt x="5010912" y="905411"/>
                </a:cubicBezTo>
                <a:lnTo>
                  <a:pt x="5212080" y="914555"/>
                </a:lnTo>
                <a:cubicBezTo>
                  <a:pt x="5318760" y="929795"/>
                  <a:pt x="5425823" y="942559"/>
                  <a:pt x="5532120" y="960275"/>
                </a:cubicBezTo>
                <a:cubicBezTo>
                  <a:pt x="5705732" y="989210"/>
                  <a:pt x="5696712" y="932086"/>
                  <a:pt x="5696712" y="1015139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olný tvar: obrazec 6"/>
          <p:cNvSpPr/>
          <p:nvPr/>
        </p:nvSpPr>
        <p:spPr>
          <a:xfrm>
            <a:off x="6526213" y="4892675"/>
            <a:ext cx="5405437" cy="1801813"/>
          </a:xfrm>
          <a:custGeom>
            <a:avLst/>
            <a:gdLst>
              <a:gd name="connsiteX0" fmla="*/ 5330952 w 5406134"/>
              <a:gd name="connsiteY0" fmla="*/ 0 h 1801368"/>
              <a:gd name="connsiteX1" fmla="*/ 5404104 w 5406134"/>
              <a:gd name="connsiteY1" fmla="*/ 118872 h 1801368"/>
              <a:gd name="connsiteX2" fmla="*/ 5394960 w 5406134"/>
              <a:gd name="connsiteY2" fmla="*/ 274320 h 1801368"/>
              <a:gd name="connsiteX3" fmla="*/ 5358384 w 5406134"/>
              <a:gd name="connsiteY3" fmla="*/ 320040 h 1801368"/>
              <a:gd name="connsiteX4" fmla="*/ 5257800 w 5406134"/>
              <a:gd name="connsiteY4" fmla="*/ 402336 h 1801368"/>
              <a:gd name="connsiteX5" fmla="*/ 5212080 w 5406134"/>
              <a:gd name="connsiteY5" fmla="*/ 438912 h 1801368"/>
              <a:gd name="connsiteX6" fmla="*/ 5102352 w 5406134"/>
              <a:gd name="connsiteY6" fmla="*/ 475488 h 1801368"/>
              <a:gd name="connsiteX7" fmla="*/ 4937760 w 5406134"/>
              <a:gd name="connsiteY7" fmla="*/ 539496 h 1801368"/>
              <a:gd name="connsiteX8" fmla="*/ 4608576 w 5406134"/>
              <a:gd name="connsiteY8" fmla="*/ 630936 h 1801368"/>
              <a:gd name="connsiteX9" fmla="*/ 4507992 w 5406134"/>
              <a:gd name="connsiteY9" fmla="*/ 658368 h 1801368"/>
              <a:gd name="connsiteX10" fmla="*/ 4425696 w 5406134"/>
              <a:gd name="connsiteY10" fmla="*/ 685800 h 1801368"/>
              <a:gd name="connsiteX11" fmla="*/ 4297680 w 5406134"/>
              <a:gd name="connsiteY11" fmla="*/ 704088 h 1801368"/>
              <a:gd name="connsiteX12" fmla="*/ 4215384 w 5406134"/>
              <a:gd name="connsiteY12" fmla="*/ 713232 h 1801368"/>
              <a:gd name="connsiteX13" fmla="*/ 4142232 w 5406134"/>
              <a:gd name="connsiteY13" fmla="*/ 722376 h 1801368"/>
              <a:gd name="connsiteX14" fmla="*/ 3858768 w 5406134"/>
              <a:gd name="connsiteY14" fmla="*/ 731520 h 1801368"/>
              <a:gd name="connsiteX15" fmla="*/ 3593592 w 5406134"/>
              <a:gd name="connsiteY15" fmla="*/ 804672 h 1801368"/>
              <a:gd name="connsiteX16" fmla="*/ 3355848 w 5406134"/>
              <a:gd name="connsiteY16" fmla="*/ 877824 h 1801368"/>
              <a:gd name="connsiteX17" fmla="*/ 2990088 w 5406134"/>
              <a:gd name="connsiteY17" fmla="*/ 969264 h 1801368"/>
              <a:gd name="connsiteX18" fmla="*/ 2926080 w 5406134"/>
              <a:gd name="connsiteY18" fmla="*/ 996696 h 1801368"/>
              <a:gd name="connsiteX19" fmla="*/ 2734056 w 5406134"/>
              <a:gd name="connsiteY19" fmla="*/ 1051560 h 1801368"/>
              <a:gd name="connsiteX20" fmla="*/ 2615184 w 5406134"/>
              <a:gd name="connsiteY20" fmla="*/ 1097280 h 1801368"/>
              <a:gd name="connsiteX21" fmla="*/ 2496312 w 5406134"/>
              <a:gd name="connsiteY21" fmla="*/ 1161288 h 1801368"/>
              <a:gd name="connsiteX22" fmla="*/ 2322576 w 5406134"/>
              <a:gd name="connsiteY22" fmla="*/ 1207008 h 1801368"/>
              <a:gd name="connsiteX23" fmla="*/ 1856232 w 5406134"/>
              <a:gd name="connsiteY23" fmla="*/ 1307592 h 1801368"/>
              <a:gd name="connsiteX24" fmla="*/ 1591056 w 5406134"/>
              <a:gd name="connsiteY24" fmla="*/ 1389888 h 1801368"/>
              <a:gd name="connsiteX25" fmla="*/ 1371600 w 5406134"/>
              <a:gd name="connsiteY25" fmla="*/ 1444752 h 1801368"/>
              <a:gd name="connsiteX26" fmla="*/ 1216152 w 5406134"/>
              <a:gd name="connsiteY26" fmla="*/ 1508760 h 1801368"/>
              <a:gd name="connsiteX27" fmla="*/ 1152144 w 5406134"/>
              <a:gd name="connsiteY27" fmla="*/ 1536192 h 1801368"/>
              <a:gd name="connsiteX28" fmla="*/ 932688 w 5406134"/>
              <a:gd name="connsiteY28" fmla="*/ 1591056 h 1801368"/>
              <a:gd name="connsiteX29" fmla="*/ 850392 w 5406134"/>
              <a:gd name="connsiteY29" fmla="*/ 1609344 h 1801368"/>
              <a:gd name="connsiteX30" fmla="*/ 777240 w 5406134"/>
              <a:gd name="connsiteY30" fmla="*/ 1618488 h 1801368"/>
              <a:gd name="connsiteX31" fmla="*/ 594360 w 5406134"/>
              <a:gd name="connsiteY31" fmla="*/ 1673352 h 1801368"/>
              <a:gd name="connsiteX32" fmla="*/ 557784 w 5406134"/>
              <a:gd name="connsiteY32" fmla="*/ 1691640 h 1801368"/>
              <a:gd name="connsiteX33" fmla="*/ 466344 w 5406134"/>
              <a:gd name="connsiteY33" fmla="*/ 1709928 h 1801368"/>
              <a:gd name="connsiteX34" fmla="*/ 219456 w 5406134"/>
              <a:gd name="connsiteY34" fmla="*/ 1773936 h 1801368"/>
              <a:gd name="connsiteX35" fmla="*/ 164592 w 5406134"/>
              <a:gd name="connsiteY35" fmla="*/ 1783080 h 1801368"/>
              <a:gd name="connsiteX36" fmla="*/ 0 w 5406134"/>
              <a:gd name="connsiteY36" fmla="*/ 1801368 h 1801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5406134" h="1801368">
                <a:moveTo>
                  <a:pt x="5330952" y="0"/>
                </a:moveTo>
                <a:cubicBezTo>
                  <a:pt x="5370319" y="39367"/>
                  <a:pt x="5399032" y="55467"/>
                  <a:pt x="5404104" y="118872"/>
                </a:cubicBezTo>
                <a:cubicBezTo>
                  <a:pt x="5408243" y="170612"/>
                  <a:pt x="5406463" y="223705"/>
                  <a:pt x="5394960" y="274320"/>
                </a:cubicBezTo>
                <a:cubicBezTo>
                  <a:pt x="5390635" y="293351"/>
                  <a:pt x="5371350" y="305453"/>
                  <a:pt x="5358384" y="320040"/>
                </a:cubicBezTo>
                <a:cubicBezTo>
                  <a:pt x="5316752" y="366876"/>
                  <a:pt x="5315332" y="359187"/>
                  <a:pt x="5257800" y="402336"/>
                </a:cubicBezTo>
                <a:cubicBezTo>
                  <a:pt x="5242187" y="414046"/>
                  <a:pt x="5229739" y="430602"/>
                  <a:pt x="5212080" y="438912"/>
                </a:cubicBezTo>
                <a:cubicBezTo>
                  <a:pt x="5177195" y="455328"/>
                  <a:pt x="5137709" y="460115"/>
                  <a:pt x="5102352" y="475488"/>
                </a:cubicBezTo>
                <a:cubicBezTo>
                  <a:pt x="4937542" y="547145"/>
                  <a:pt x="5065143" y="521298"/>
                  <a:pt x="4937760" y="539496"/>
                </a:cubicBezTo>
                <a:cubicBezTo>
                  <a:pt x="4713181" y="614356"/>
                  <a:pt x="4881612" y="562677"/>
                  <a:pt x="4608576" y="630936"/>
                </a:cubicBezTo>
                <a:cubicBezTo>
                  <a:pt x="4574861" y="639365"/>
                  <a:pt x="4541279" y="648382"/>
                  <a:pt x="4507992" y="658368"/>
                </a:cubicBezTo>
                <a:cubicBezTo>
                  <a:pt x="4480296" y="666677"/>
                  <a:pt x="4453952" y="679657"/>
                  <a:pt x="4425696" y="685800"/>
                </a:cubicBezTo>
                <a:cubicBezTo>
                  <a:pt x="4383575" y="694957"/>
                  <a:pt x="4340423" y="698513"/>
                  <a:pt x="4297680" y="704088"/>
                </a:cubicBezTo>
                <a:cubicBezTo>
                  <a:pt x="4270311" y="707658"/>
                  <a:pt x="4242796" y="710007"/>
                  <a:pt x="4215384" y="713232"/>
                </a:cubicBezTo>
                <a:cubicBezTo>
                  <a:pt x="4190979" y="716103"/>
                  <a:pt x="4166774" y="721117"/>
                  <a:pt x="4142232" y="722376"/>
                </a:cubicBezTo>
                <a:cubicBezTo>
                  <a:pt x="4047819" y="727218"/>
                  <a:pt x="3953256" y="728472"/>
                  <a:pt x="3858768" y="731520"/>
                </a:cubicBezTo>
                <a:cubicBezTo>
                  <a:pt x="3770376" y="755904"/>
                  <a:pt x="3681231" y="777706"/>
                  <a:pt x="3593592" y="804672"/>
                </a:cubicBezTo>
                <a:cubicBezTo>
                  <a:pt x="3514344" y="829056"/>
                  <a:pt x="3435841" y="856008"/>
                  <a:pt x="3355848" y="877824"/>
                </a:cubicBezTo>
                <a:cubicBezTo>
                  <a:pt x="3234604" y="910891"/>
                  <a:pt x="3105599" y="919759"/>
                  <a:pt x="2990088" y="969264"/>
                </a:cubicBezTo>
                <a:cubicBezTo>
                  <a:pt x="2968752" y="978408"/>
                  <a:pt x="2948179" y="989593"/>
                  <a:pt x="2926080" y="996696"/>
                </a:cubicBezTo>
                <a:cubicBezTo>
                  <a:pt x="2862704" y="1017067"/>
                  <a:pt x="2796188" y="1027663"/>
                  <a:pt x="2734056" y="1051560"/>
                </a:cubicBezTo>
                <a:cubicBezTo>
                  <a:pt x="2694432" y="1066800"/>
                  <a:pt x="2653730" y="1079489"/>
                  <a:pt x="2615184" y="1097280"/>
                </a:cubicBezTo>
                <a:cubicBezTo>
                  <a:pt x="2574323" y="1116139"/>
                  <a:pt x="2538450" y="1145486"/>
                  <a:pt x="2496312" y="1161288"/>
                </a:cubicBezTo>
                <a:cubicBezTo>
                  <a:pt x="2440241" y="1182315"/>
                  <a:pt x="2380903" y="1193444"/>
                  <a:pt x="2322576" y="1207008"/>
                </a:cubicBezTo>
                <a:cubicBezTo>
                  <a:pt x="2247693" y="1224423"/>
                  <a:pt x="1919840" y="1287852"/>
                  <a:pt x="1856232" y="1307592"/>
                </a:cubicBezTo>
                <a:cubicBezTo>
                  <a:pt x="1767840" y="1335024"/>
                  <a:pt x="1680046" y="1364462"/>
                  <a:pt x="1591056" y="1389888"/>
                </a:cubicBezTo>
                <a:cubicBezTo>
                  <a:pt x="1514185" y="1411851"/>
                  <a:pt x="1446584" y="1417972"/>
                  <a:pt x="1371600" y="1444752"/>
                </a:cubicBezTo>
                <a:cubicBezTo>
                  <a:pt x="1318828" y="1463599"/>
                  <a:pt x="1267878" y="1487207"/>
                  <a:pt x="1216152" y="1508760"/>
                </a:cubicBezTo>
                <a:cubicBezTo>
                  <a:pt x="1194725" y="1517688"/>
                  <a:pt x="1174664" y="1530562"/>
                  <a:pt x="1152144" y="1536192"/>
                </a:cubicBezTo>
                <a:lnTo>
                  <a:pt x="932688" y="1591056"/>
                </a:lnTo>
                <a:cubicBezTo>
                  <a:pt x="905378" y="1597677"/>
                  <a:pt x="878066" y="1604460"/>
                  <a:pt x="850392" y="1609344"/>
                </a:cubicBezTo>
                <a:cubicBezTo>
                  <a:pt x="826192" y="1613615"/>
                  <a:pt x="801624" y="1615440"/>
                  <a:pt x="777240" y="1618488"/>
                </a:cubicBezTo>
                <a:cubicBezTo>
                  <a:pt x="716280" y="1636776"/>
                  <a:pt x="654738" y="1653226"/>
                  <a:pt x="594360" y="1673352"/>
                </a:cubicBezTo>
                <a:cubicBezTo>
                  <a:pt x="581428" y="1677663"/>
                  <a:pt x="570891" y="1687895"/>
                  <a:pt x="557784" y="1691640"/>
                </a:cubicBezTo>
                <a:cubicBezTo>
                  <a:pt x="527896" y="1700179"/>
                  <a:pt x="496547" y="1702581"/>
                  <a:pt x="466344" y="1709928"/>
                </a:cubicBezTo>
                <a:cubicBezTo>
                  <a:pt x="383736" y="1730022"/>
                  <a:pt x="302080" y="1753906"/>
                  <a:pt x="219456" y="1773936"/>
                </a:cubicBezTo>
                <a:cubicBezTo>
                  <a:pt x="201438" y="1778304"/>
                  <a:pt x="182989" y="1780780"/>
                  <a:pt x="164592" y="1783080"/>
                </a:cubicBezTo>
                <a:cubicBezTo>
                  <a:pt x="109817" y="1789927"/>
                  <a:pt x="54864" y="1795272"/>
                  <a:pt x="0" y="1801368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olný tvar: obrazec 7"/>
          <p:cNvSpPr/>
          <p:nvPr/>
        </p:nvSpPr>
        <p:spPr>
          <a:xfrm>
            <a:off x="374650" y="1947863"/>
            <a:ext cx="1133475" cy="2906712"/>
          </a:xfrm>
          <a:custGeom>
            <a:avLst/>
            <a:gdLst>
              <a:gd name="connsiteX0" fmla="*/ 246888 w 1133856"/>
              <a:gd name="connsiteY0" fmla="*/ 0 h 2907792"/>
              <a:gd name="connsiteX1" fmla="*/ 228600 w 1133856"/>
              <a:gd name="connsiteY1" fmla="*/ 347472 h 2907792"/>
              <a:gd name="connsiteX2" fmla="*/ 182880 w 1133856"/>
              <a:gd name="connsiteY2" fmla="*/ 502920 h 2907792"/>
              <a:gd name="connsiteX3" fmla="*/ 100584 w 1133856"/>
              <a:gd name="connsiteY3" fmla="*/ 786384 h 2907792"/>
              <a:gd name="connsiteX4" fmla="*/ 82296 w 1133856"/>
              <a:gd name="connsiteY4" fmla="*/ 868680 h 2907792"/>
              <a:gd name="connsiteX5" fmla="*/ 73152 w 1133856"/>
              <a:gd name="connsiteY5" fmla="*/ 950976 h 2907792"/>
              <a:gd name="connsiteX6" fmla="*/ 54864 w 1133856"/>
              <a:gd name="connsiteY6" fmla="*/ 1069848 h 2907792"/>
              <a:gd name="connsiteX7" fmla="*/ 27432 w 1133856"/>
              <a:gd name="connsiteY7" fmla="*/ 1563624 h 2907792"/>
              <a:gd name="connsiteX8" fmla="*/ 0 w 1133856"/>
              <a:gd name="connsiteY8" fmla="*/ 2002536 h 2907792"/>
              <a:gd name="connsiteX9" fmla="*/ 18288 w 1133856"/>
              <a:gd name="connsiteY9" fmla="*/ 2542032 h 2907792"/>
              <a:gd name="connsiteX10" fmla="*/ 45720 w 1133856"/>
              <a:gd name="connsiteY10" fmla="*/ 2578608 h 2907792"/>
              <a:gd name="connsiteX11" fmla="*/ 118872 w 1133856"/>
              <a:gd name="connsiteY11" fmla="*/ 2670048 h 2907792"/>
              <a:gd name="connsiteX12" fmla="*/ 219456 w 1133856"/>
              <a:gd name="connsiteY12" fmla="*/ 2761488 h 2907792"/>
              <a:gd name="connsiteX13" fmla="*/ 301752 w 1133856"/>
              <a:gd name="connsiteY13" fmla="*/ 2834640 h 2907792"/>
              <a:gd name="connsiteX14" fmla="*/ 338328 w 1133856"/>
              <a:gd name="connsiteY14" fmla="*/ 2862072 h 2907792"/>
              <a:gd name="connsiteX15" fmla="*/ 521208 w 1133856"/>
              <a:gd name="connsiteY15" fmla="*/ 2907792 h 2907792"/>
              <a:gd name="connsiteX16" fmla="*/ 813816 w 1133856"/>
              <a:gd name="connsiteY16" fmla="*/ 2880360 h 2907792"/>
              <a:gd name="connsiteX17" fmla="*/ 969264 w 1133856"/>
              <a:gd name="connsiteY17" fmla="*/ 2862072 h 2907792"/>
              <a:gd name="connsiteX18" fmla="*/ 1051560 w 1133856"/>
              <a:gd name="connsiteY18" fmla="*/ 2834640 h 2907792"/>
              <a:gd name="connsiteX19" fmla="*/ 1106424 w 1133856"/>
              <a:gd name="connsiteY19" fmla="*/ 2843784 h 2907792"/>
              <a:gd name="connsiteX20" fmla="*/ 1133856 w 1133856"/>
              <a:gd name="connsiteY20" fmla="*/ 2852928 h 2907792"/>
              <a:gd name="connsiteX21" fmla="*/ 1106424 w 1133856"/>
              <a:gd name="connsiteY21" fmla="*/ 2852928 h 290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133856" h="2907792">
                <a:moveTo>
                  <a:pt x="246888" y="0"/>
                </a:moveTo>
                <a:cubicBezTo>
                  <a:pt x="240792" y="115824"/>
                  <a:pt x="243244" y="232416"/>
                  <a:pt x="228600" y="347472"/>
                </a:cubicBezTo>
                <a:cubicBezTo>
                  <a:pt x="221781" y="401050"/>
                  <a:pt x="198663" y="451267"/>
                  <a:pt x="182880" y="502920"/>
                </a:cubicBezTo>
                <a:cubicBezTo>
                  <a:pt x="123737" y="696478"/>
                  <a:pt x="138354" y="627752"/>
                  <a:pt x="100584" y="786384"/>
                </a:cubicBezTo>
                <a:cubicBezTo>
                  <a:pt x="94075" y="813721"/>
                  <a:pt x="86916" y="840961"/>
                  <a:pt x="82296" y="868680"/>
                </a:cubicBezTo>
                <a:cubicBezTo>
                  <a:pt x="77758" y="895905"/>
                  <a:pt x="76881" y="923628"/>
                  <a:pt x="73152" y="950976"/>
                </a:cubicBezTo>
                <a:cubicBezTo>
                  <a:pt x="67735" y="990699"/>
                  <a:pt x="59837" y="1030067"/>
                  <a:pt x="54864" y="1069848"/>
                </a:cubicBezTo>
                <a:cubicBezTo>
                  <a:pt x="38485" y="1200879"/>
                  <a:pt x="29186" y="1527384"/>
                  <a:pt x="27432" y="1563624"/>
                </a:cubicBezTo>
                <a:cubicBezTo>
                  <a:pt x="17361" y="1771755"/>
                  <a:pt x="16579" y="1762137"/>
                  <a:pt x="0" y="2002536"/>
                </a:cubicBezTo>
                <a:cubicBezTo>
                  <a:pt x="6096" y="2182368"/>
                  <a:pt x="4052" y="2362661"/>
                  <a:pt x="18288" y="2542032"/>
                </a:cubicBezTo>
                <a:cubicBezTo>
                  <a:pt x="19494" y="2557224"/>
                  <a:pt x="38159" y="2565376"/>
                  <a:pt x="45720" y="2578608"/>
                </a:cubicBezTo>
                <a:cubicBezTo>
                  <a:pt x="95549" y="2665808"/>
                  <a:pt x="-49444" y="2501732"/>
                  <a:pt x="118872" y="2670048"/>
                </a:cubicBezTo>
                <a:cubicBezTo>
                  <a:pt x="222476" y="2773652"/>
                  <a:pt x="127174" y="2682389"/>
                  <a:pt x="219456" y="2761488"/>
                </a:cubicBezTo>
                <a:cubicBezTo>
                  <a:pt x="247323" y="2785374"/>
                  <a:pt x="273734" y="2810932"/>
                  <a:pt x="301752" y="2834640"/>
                </a:cubicBezTo>
                <a:cubicBezTo>
                  <a:pt x="313386" y="2844484"/>
                  <a:pt x="324124" y="2856548"/>
                  <a:pt x="338328" y="2862072"/>
                </a:cubicBezTo>
                <a:cubicBezTo>
                  <a:pt x="416458" y="2892456"/>
                  <a:pt x="450856" y="2896067"/>
                  <a:pt x="521208" y="2907792"/>
                </a:cubicBezTo>
                <a:lnTo>
                  <a:pt x="813816" y="2880360"/>
                </a:lnTo>
                <a:cubicBezTo>
                  <a:pt x="865720" y="2875064"/>
                  <a:pt x="918029" y="2871925"/>
                  <a:pt x="969264" y="2862072"/>
                </a:cubicBezTo>
                <a:cubicBezTo>
                  <a:pt x="997660" y="2856611"/>
                  <a:pt x="1024128" y="2843784"/>
                  <a:pt x="1051560" y="2834640"/>
                </a:cubicBezTo>
                <a:cubicBezTo>
                  <a:pt x="1069848" y="2837688"/>
                  <a:pt x="1088325" y="2839762"/>
                  <a:pt x="1106424" y="2843784"/>
                </a:cubicBezTo>
                <a:cubicBezTo>
                  <a:pt x="1115833" y="2845875"/>
                  <a:pt x="1133856" y="2843289"/>
                  <a:pt x="1133856" y="2852928"/>
                </a:cubicBezTo>
                <a:cubicBezTo>
                  <a:pt x="1133856" y="2862072"/>
                  <a:pt x="1115568" y="2852928"/>
                  <a:pt x="1106424" y="2852928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33333E-6 L 0.17708 -0.4664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" y="-2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4.07407E-6 L -0.13659 -0.2046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" y="-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3.33333E-6 L 0.12227 0.078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" y="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8" y="2006600"/>
            <a:ext cx="3987800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6259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9000" y="1268413"/>
            <a:ext cx="3425825" cy="257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6260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91525" y="755650"/>
            <a:ext cx="3425825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6261" name="TextovéPole 4"/>
          <p:cNvSpPr txBox="1">
            <a:spLocks noChangeArrowheads="1"/>
          </p:cNvSpPr>
          <p:nvPr/>
        </p:nvSpPr>
        <p:spPr bwMode="auto">
          <a:xfrm flipH="1">
            <a:off x="374650" y="320675"/>
            <a:ext cx="11264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Zapoj jednoduchý, rozvětvený elektrický obvod postupný kliknutím na jednotlivé </a:t>
            </a:r>
          </a:p>
          <a:p>
            <a:r>
              <a:rPr lang="cs-CZ" altLang="cs-CZ" sz="2400"/>
              <a:t>propojovací vodiče.</a:t>
            </a:r>
          </a:p>
        </p:txBody>
      </p:sp>
      <p:pic>
        <p:nvPicPr>
          <p:cNvPr id="9626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91525" y="3429000"/>
            <a:ext cx="3425825" cy="257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Volný tvar: obrazec 9"/>
          <p:cNvSpPr/>
          <p:nvPr/>
        </p:nvSpPr>
        <p:spPr>
          <a:xfrm>
            <a:off x="2130425" y="5511800"/>
            <a:ext cx="3641725" cy="155575"/>
          </a:xfrm>
          <a:custGeom>
            <a:avLst/>
            <a:gdLst>
              <a:gd name="connsiteX0" fmla="*/ 0 w 3641104"/>
              <a:gd name="connsiteY0" fmla="*/ 9144 h 155201"/>
              <a:gd name="connsiteX1" fmla="*/ 45720 w 3641104"/>
              <a:gd name="connsiteY1" fmla="*/ 0 h 155201"/>
              <a:gd name="connsiteX2" fmla="*/ 484632 w 3641104"/>
              <a:gd name="connsiteY2" fmla="*/ 54864 h 155201"/>
              <a:gd name="connsiteX3" fmla="*/ 594360 w 3641104"/>
              <a:gd name="connsiteY3" fmla="*/ 73152 h 155201"/>
              <a:gd name="connsiteX4" fmla="*/ 841248 w 3641104"/>
              <a:gd name="connsiteY4" fmla="*/ 54864 h 155201"/>
              <a:gd name="connsiteX5" fmla="*/ 877824 w 3641104"/>
              <a:gd name="connsiteY5" fmla="*/ 36576 h 155201"/>
              <a:gd name="connsiteX6" fmla="*/ 1014984 w 3641104"/>
              <a:gd name="connsiteY6" fmla="*/ 18288 h 155201"/>
              <a:gd name="connsiteX7" fmla="*/ 2066544 w 3641104"/>
              <a:gd name="connsiteY7" fmla="*/ 45720 h 155201"/>
              <a:gd name="connsiteX8" fmla="*/ 2194560 w 3641104"/>
              <a:gd name="connsiteY8" fmla="*/ 64008 h 155201"/>
              <a:gd name="connsiteX9" fmla="*/ 2331720 w 3641104"/>
              <a:gd name="connsiteY9" fmla="*/ 82296 h 155201"/>
              <a:gd name="connsiteX10" fmla="*/ 2414016 w 3641104"/>
              <a:gd name="connsiteY10" fmla="*/ 100584 h 155201"/>
              <a:gd name="connsiteX11" fmla="*/ 2569464 w 3641104"/>
              <a:gd name="connsiteY11" fmla="*/ 128016 h 155201"/>
              <a:gd name="connsiteX12" fmla="*/ 2734056 w 3641104"/>
              <a:gd name="connsiteY12" fmla="*/ 137160 h 155201"/>
              <a:gd name="connsiteX13" fmla="*/ 2852928 w 3641104"/>
              <a:gd name="connsiteY13" fmla="*/ 82296 h 155201"/>
              <a:gd name="connsiteX14" fmla="*/ 3520440 w 3641104"/>
              <a:gd name="connsiteY14" fmla="*/ 64008 h 155201"/>
              <a:gd name="connsiteX15" fmla="*/ 3639312 w 3641104"/>
              <a:gd name="connsiteY15" fmla="*/ 54864 h 155201"/>
              <a:gd name="connsiteX16" fmla="*/ 3630168 w 3641104"/>
              <a:gd name="connsiteY16" fmla="*/ 73152 h 1552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41104" h="155201">
                <a:moveTo>
                  <a:pt x="0" y="9144"/>
                </a:moveTo>
                <a:cubicBezTo>
                  <a:pt x="15240" y="6096"/>
                  <a:pt x="30178" y="0"/>
                  <a:pt x="45720" y="0"/>
                </a:cubicBezTo>
                <a:cubicBezTo>
                  <a:pt x="282839" y="0"/>
                  <a:pt x="243514" y="9247"/>
                  <a:pt x="484632" y="54864"/>
                </a:cubicBezTo>
                <a:cubicBezTo>
                  <a:pt x="521066" y="61757"/>
                  <a:pt x="557784" y="67056"/>
                  <a:pt x="594360" y="73152"/>
                </a:cubicBezTo>
                <a:cubicBezTo>
                  <a:pt x="597295" y="72998"/>
                  <a:pt x="793326" y="66844"/>
                  <a:pt x="841248" y="54864"/>
                </a:cubicBezTo>
                <a:cubicBezTo>
                  <a:pt x="854472" y="51558"/>
                  <a:pt x="864485" y="39384"/>
                  <a:pt x="877824" y="36576"/>
                </a:cubicBezTo>
                <a:cubicBezTo>
                  <a:pt x="922959" y="27074"/>
                  <a:pt x="969264" y="24384"/>
                  <a:pt x="1014984" y="18288"/>
                </a:cubicBezTo>
                <a:cubicBezTo>
                  <a:pt x="2083945" y="62828"/>
                  <a:pt x="713323" y="9634"/>
                  <a:pt x="2066544" y="45720"/>
                </a:cubicBezTo>
                <a:cubicBezTo>
                  <a:pt x="2102099" y="46668"/>
                  <a:pt x="2157703" y="58743"/>
                  <a:pt x="2194560" y="64008"/>
                </a:cubicBezTo>
                <a:cubicBezTo>
                  <a:pt x="2240221" y="70531"/>
                  <a:pt x="2286223" y="74713"/>
                  <a:pt x="2331720" y="82296"/>
                </a:cubicBezTo>
                <a:cubicBezTo>
                  <a:pt x="2359439" y="86916"/>
                  <a:pt x="2386420" y="95277"/>
                  <a:pt x="2414016" y="100584"/>
                </a:cubicBezTo>
                <a:cubicBezTo>
                  <a:pt x="2465686" y="110521"/>
                  <a:pt x="2517648" y="118872"/>
                  <a:pt x="2569464" y="128016"/>
                </a:cubicBezTo>
                <a:cubicBezTo>
                  <a:pt x="2633142" y="159855"/>
                  <a:pt x="2627477" y="164792"/>
                  <a:pt x="2734056" y="137160"/>
                </a:cubicBezTo>
                <a:cubicBezTo>
                  <a:pt x="2776300" y="126208"/>
                  <a:pt x="2809475" y="86338"/>
                  <a:pt x="2852928" y="82296"/>
                </a:cubicBezTo>
                <a:cubicBezTo>
                  <a:pt x="3074559" y="61679"/>
                  <a:pt x="3297936" y="70104"/>
                  <a:pt x="3520440" y="64008"/>
                </a:cubicBezTo>
                <a:cubicBezTo>
                  <a:pt x="3567428" y="40514"/>
                  <a:pt x="3572374" y="29762"/>
                  <a:pt x="3639312" y="54864"/>
                </a:cubicBezTo>
                <a:cubicBezTo>
                  <a:pt x="3645694" y="57257"/>
                  <a:pt x="3633216" y="67056"/>
                  <a:pt x="3630168" y="73152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Volný tvar: obrazec 12"/>
          <p:cNvSpPr/>
          <p:nvPr/>
        </p:nvSpPr>
        <p:spPr>
          <a:xfrm>
            <a:off x="6037263" y="5237163"/>
            <a:ext cx="1993900" cy="1016000"/>
          </a:xfrm>
          <a:custGeom>
            <a:avLst/>
            <a:gdLst>
              <a:gd name="connsiteX0" fmla="*/ 0 w 1993392"/>
              <a:gd name="connsiteY0" fmla="*/ 989088 h 1016520"/>
              <a:gd name="connsiteX1" fmla="*/ 45720 w 1993392"/>
              <a:gd name="connsiteY1" fmla="*/ 1016520 h 1016520"/>
              <a:gd name="connsiteX2" fmla="*/ 246888 w 1993392"/>
              <a:gd name="connsiteY2" fmla="*/ 925080 h 1016520"/>
              <a:gd name="connsiteX3" fmla="*/ 338328 w 1993392"/>
              <a:gd name="connsiteY3" fmla="*/ 870216 h 1016520"/>
              <a:gd name="connsiteX4" fmla="*/ 438912 w 1993392"/>
              <a:gd name="connsiteY4" fmla="*/ 778776 h 1016520"/>
              <a:gd name="connsiteX5" fmla="*/ 621792 w 1993392"/>
              <a:gd name="connsiteY5" fmla="*/ 678192 h 1016520"/>
              <a:gd name="connsiteX6" fmla="*/ 685800 w 1993392"/>
              <a:gd name="connsiteY6" fmla="*/ 623328 h 1016520"/>
              <a:gd name="connsiteX7" fmla="*/ 786384 w 1993392"/>
              <a:gd name="connsiteY7" fmla="*/ 559320 h 1016520"/>
              <a:gd name="connsiteX8" fmla="*/ 886968 w 1993392"/>
              <a:gd name="connsiteY8" fmla="*/ 486168 h 1016520"/>
              <a:gd name="connsiteX9" fmla="*/ 987552 w 1993392"/>
              <a:gd name="connsiteY9" fmla="*/ 431304 h 1016520"/>
              <a:gd name="connsiteX10" fmla="*/ 1014984 w 1993392"/>
              <a:gd name="connsiteY10" fmla="*/ 403872 h 1016520"/>
              <a:gd name="connsiteX11" fmla="*/ 1088136 w 1993392"/>
              <a:gd name="connsiteY11" fmla="*/ 367296 h 1016520"/>
              <a:gd name="connsiteX12" fmla="*/ 1179576 w 1993392"/>
              <a:gd name="connsiteY12" fmla="*/ 303288 h 1016520"/>
              <a:gd name="connsiteX13" fmla="*/ 1225296 w 1993392"/>
              <a:gd name="connsiteY13" fmla="*/ 285000 h 1016520"/>
              <a:gd name="connsiteX14" fmla="*/ 1252728 w 1993392"/>
              <a:gd name="connsiteY14" fmla="*/ 275856 h 1016520"/>
              <a:gd name="connsiteX15" fmla="*/ 1362456 w 1993392"/>
              <a:gd name="connsiteY15" fmla="*/ 202704 h 1016520"/>
              <a:gd name="connsiteX16" fmla="*/ 1463040 w 1993392"/>
              <a:gd name="connsiteY16" fmla="*/ 175272 h 1016520"/>
              <a:gd name="connsiteX17" fmla="*/ 1627632 w 1993392"/>
              <a:gd name="connsiteY17" fmla="*/ 102120 h 1016520"/>
              <a:gd name="connsiteX18" fmla="*/ 1700784 w 1993392"/>
              <a:gd name="connsiteY18" fmla="*/ 83832 h 1016520"/>
              <a:gd name="connsiteX19" fmla="*/ 1737360 w 1993392"/>
              <a:gd name="connsiteY19" fmla="*/ 65544 h 1016520"/>
              <a:gd name="connsiteX20" fmla="*/ 1801368 w 1993392"/>
              <a:gd name="connsiteY20" fmla="*/ 38112 h 1016520"/>
              <a:gd name="connsiteX21" fmla="*/ 1874520 w 1993392"/>
              <a:gd name="connsiteY21" fmla="*/ 19824 h 1016520"/>
              <a:gd name="connsiteX22" fmla="*/ 1993392 w 1993392"/>
              <a:gd name="connsiteY22" fmla="*/ 19824 h 1016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993392" h="1016520">
                <a:moveTo>
                  <a:pt x="0" y="989088"/>
                </a:moveTo>
                <a:cubicBezTo>
                  <a:pt x="15240" y="998232"/>
                  <a:pt x="27947" y="1016520"/>
                  <a:pt x="45720" y="1016520"/>
                </a:cubicBezTo>
                <a:cubicBezTo>
                  <a:pt x="144992" y="1016520"/>
                  <a:pt x="170500" y="974733"/>
                  <a:pt x="246888" y="925080"/>
                </a:cubicBezTo>
                <a:cubicBezTo>
                  <a:pt x="276691" y="905708"/>
                  <a:pt x="310572" y="892421"/>
                  <a:pt x="338328" y="870216"/>
                </a:cubicBezTo>
                <a:cubicBezTo>
                  <a:pt x="469055" y="765635"/>
                  <a:pt x="298746" y="858871"/>
                  <a:pt x="438912" y="778776"/>
                </a:cubicBezTo>
                <a:cubicBezTo>
                  <a:pt x="543505" y="719009"/>
                  <a:pt x="498507" y="762545"/>
                  <a:pt x="621792" y="678192"/>
                </a:cubicBezTo>
                <a:cubicBezTo>
                  <a:pt x="644984" y="662324"/>
                  <a:pt x="663019" y="639781"/>
                  <a:pt x="685800" y="623328"/>
                </a:cubicBezTo>
                <a:cubicBezTo>
                  <a:pt x="718017" y="600060"/>
                  <a:pt x="753549" y="581708"/>
                  <a:pt x="786384" y="559320"/>
                </a:cubicBezTo>
                <a:cubicBezTo>
                  <a:pt x="820637" y="535966"/>
                  <a:pt x="851992" y="508425"/>
                  <a:pt x="886968" y="486168"/>
                </a:cubicBezTo>
                <a:cubicBezTo>
                  <a:pt x="919189" y="465664"/>
                  <a:pt x="955426" y="451956"/>
                  <a:pt x="987552" y="431304"/>
                </a:cubicBezTo>
                <a:cubicBezTo>
                  <a:pt x="998430" y="424311"/>
                  <a:pt x="1004074" y="410815"/>
                  <a:pt x="1014984" y="403872"/>
                </a:cubicBezTo>
                <a:cubicBezTo>
                  <a:pt x="1037984" y="389236"/>
                  <a:pt x="1064588" y="381033"/>
                  <a:pt x="1088136" y="367296"/>
                </a:cubicBezTo>
                <a:cubicBezTo>
                  <a:pt x="1230730" y="284116"/>
                  <a:pt x="984490" y="409699"/>
                  <a:pt x="1179576" y="303288"/>
                </a:cubicBezTo>
                <a:cubicBezTo>
                  <a:pt x="1193986" y="295428"/>
                  <a:pt x="1209927" y="290763"/>
                  <a:pt x="1225296" y="285000"/>
                </a:cubicBezTo>
                <a:cubicBezTo>
                  <a:pt x="1234321" y="281616"/>
                  <a:pt x="1244463" y="280815"/>
                  <a:pt x="1252728" y="275856"/>
                </a:cubicBezTo>
                <a:cubicBezTo>
                  <a:pt x="1290422" y="253239"/>
                  <a:pt x="1320046" y="214270"/>
                  <a:pt x="1362456" y="202704"/>
                </a:cubicBezTo>
                <a:lnTo>
                  <a:pt x="1463040" y="175272"/>
                </a:lnTo>
                <a:cubicBezTo>
                  <a:pt x="1526062" y="133257"/>
                  <a:pt x="1504382" y="144989"/>
                  <a:pt x="1627632" y="102120"/>
                </a:cubicBezTo>
                <a:cubicBezTo>
                  <a:pt x="1651371" y="93863"/>
                  <a:pt x="1676939" y="91780"/>
                  <a:pt x="1700784" y="83832"/>
                </a:cubicBezTo>
                <a:cubicBezTo>
                  <a:pt x="1713716" y="79521"/>
                  <a:pt x="1724951" y="71185"/>
                  <a:pt x="1737360" y="65544"/>
                </a:cubicBezTo>
                <a:cubicBezTo>
                  <a:pt x="1758492" y="55938"/>
                  <a:pt x="1779346" y="45453"/>
                  <a:pt x="1801368" y="38112"/>
                </a:cubicBezTo>
                <a:cubicBezTo>
                  <a:pt x="1825213" y="30164"/>
                  <a:pt x="1850054" y="25581"/>
                  <a:pt x="1874520" y="19824"/>
                </a:cubicBezTo>
                <a:cubicBezTo>
                  <a:pt x="1968423" y="-2271"/>
                  <a:pt x="1932506" y="-10619"/>
                  <a:pt x="1993392" y="19824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Volný tvar: obrazec 13"/>
          <p:cNvSpPr/>
          <p:nvPr/>
        </p:nvSpPr>
        <p:spPr>
          <a:xfrm>
            <a:off x="258763" y="4132263"/>
            <a:ext cx="566737" cy="2597150"/>
          </a:xfrm>
          <a:custGeom>
            <a:avLst/>
            <a:gdLst>
              <a:gd name="connsiteX0" fmla="*/ 566932 w 566932"/>
              <a:gd name="connsiteY0" fmla="*/ 0 h 2596896"/>
              <a:gd name="connsiteX1" fmla="*/ 512068 w 566932"/>
              <a:gd name="connsiteY1" fmla="*/ 9144 h 2596896"/>
              <a:gd name="connsiteX2" fmla="*/ 457204 w 566932"/>
              <a:gd name="connsiteY2" fmla="*/ 73152 h 2596896"/>
              <a:gd name="connsiteX3" fmla="*/ 420628 w 566932"/>
              <a:gd name="connsiteY3" fmla="*/ 109728 h 2596896"/>
              <a:gd name="connsiteX4" fmla="*/ 365764 w 566932"/>
              <a:gd name="connsiteY4" fmla="*/ 201168 h 2596896"/>
              <a:gd name="connsiteX5" fmla="*/ 347476 w 566932"/>
              <a:gd name="connsiteY5" fmla="*/ 228600 h 2596896"/>
              <a:gd name="connsiteX6" fmla="*/ 265180 w 566932"/>
              <a:gd name="connsiteY6" fmla="*/ 365760 h 2596896"/>
              <a:gd name="connsiteX7" fmla="*/ 228604 w 566932"/>
              <a:gd name="connsiteY7" fmla="*/ 493776 h 2596896"/>
              <a:gd name="connsiteX8" fmla="*/ 192028 w 566932"/>
              <a:gd name="connsiteY8" fmla="*/ 566928 h 2596896"/>
              <a:gd name="connsiteX9" fmla="*/ 155452 w 566932"/>
              <a:gd name="connsiteY9" fmla="*/ 713232 h 2596896"/>
              <a:gd name="connsiteX10" fmla="*/ 109732 w 566932"/>
              <a:gd name="connsiteY10" fmla="*/ 868680 h 2596896"/>
              <a:gd name="connsiteX11" fmla="*/ 91444 w 566932"/>
              <a:gd name="connsiteY11" fmla="*/ 1014984 h 2596896"/>
              <a:gd name="connsiteX12" fmla="*/ 73156 w 566932"/>
              <a:gd name="connsiteY12" fmla="*/ 1069848 h 2596896"/>
              <a:gd name="connsiteX13" fmla="*/ 45724 w 566932"/>
              <a:gd name="connsiteY13" fmla="*/ 1179576 h 2596896"/>
              <a:gd name="connsiteX14" fmla="*/ 18292 w 566932"/>
              <a:gd name="connsiteY14" fmla="*/ 1399032 h 2596896"/>
              <a:gd name="connsiteX15" fmla="*/ 4 w 566932"/>
              <a:gd name="connsiteY15" fmla="*/ 1563624 h 2596896"/>
              <a:gd name="connsiteX16" fmla="*/ 18292 w 566932"/>
              <a:gd name="connsiteY16" fmla="*/ 2130552 h 2596896"/>
              <a:gd name="connsiteX17" fmla="*/ 64012 w 566932"/>
              <a:gd name="connsiteY17" fmla="*/ 2194560 h 2596896"/>
              <a:gd name="connsiteX18" fmla="*/ 109732 w 566932"/>
              <a:gd name="connsiteY18" fmla="*/ 2304288 h 2596896"/>
              <a:gd name="connsiteX19" fmla="*/ 137164 w 566932"/>
              <a:gd name="connsiteY19" fmla="*/ 2359152 h 2596896"/>
              <a:gd name="connsiteX20" fmla="*/ 146308 w 566932"/>
              <a:gd name="connsiteY20" fmla="*/ 2395728 h 2596896"/>
              <a:gd name="connsiteX21" fmla="*/ 182884 w 566932"/>
              <a:gd name="connsiteY21" fmla="*/ 2423160 h 2596896"/>
              <a:gd name="connsiteX22" fmla="*/ 265180 w 566932"/>
              <a:gd name="connsiteY22" fmla="*/ 2523744 h 2596896"/>
              <a:gd name="connsiteX23" fmla="*/ 347476 w 566932"/>
              <a:gd name="connsiteY23" fmla="*/ 2587752 h 2596896"/>
              <a:gd name="connsiteX24" fmla="*/ 402340 w 566932"/>
              <a:gd name="connsiteY24" fmla="*/ 2578608 h 2596896"/>
              <a:gd name="connsiteX25" fmla="*/ 502924 w 566932"/>
              <a:gd name="connsiteY25" fmla="*/ 2596896 h 2596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66932" h="2596896">
                <a:moveTo>
                  <a:pt x="566932" y="0"/>
                </a:moveTo>
                <a:cubicBezTo>
                  <a:pt x="548644" y="3048"/>
                  <a:pt x="529010" y="1614"/>
                  <a:pt x="512068" y="9144"/>
                </a:cubicBezTo>
                <a:cubicBezTo>
                  <a:pt x="496109" y="16237"/>
                  <a:pt x="466174" y="62901"/>
                  <a:pt x="457204" y="73152"/>
                </a:cubicBezTo>
                <a:cubicBezTo>
                  <a:pt x="445850" y="86128"/>
                  <a:pt x="430650" y="95698"/>
                  <a:pt x="420628" y="109728"/>
                </a:cubicBezTo>
                <a:cubicBezTo>
                  <a:pt x="399968" y="138653"/>
                  <a:pt x="384393" y="170895"/>
                  <a:pt x="365764" y="201168"/>
                </a:cubicBezTo>
                <a:cubicBezTo>
                  <a:pt x="360004" y="210527"/>
                  <a:pt x="353207" y="219223"/>
                  <a:pt x="347476" y="228600"/>
                </a:cubicBezTo>
                <a:cubicBezTo>
                  <a:pt x="319673" y="274095"/>
                  <a:pt x="265180" y="365760"/>
                  <a:pt x="265180" y="365760"/>
                </a:cubicBezTo>
                <a:cubicBezTo>
                  <a:pt x="252988" y="408432"/>
                  <a:pt x="243770" y="452068"/>
                  <a:pt x="228604" y="493776"/>
                </a:cubicBezTo>
                <a:cubicBezTo>
                  <a:pt x="219287" y="519397"/>
                  <a:pt x="200649" y="541065"/>
                  <a:pt x="192028" y="566928"/>
                </a:cubicBezTo>
                <a:cubicBezTo>
                  <a:pt x="176132" y="614617"/>
                  <a:pt x="171348" y="665543"/>
                  <a:pt x="155452" y="713232"/>
                </a:cubicBezTo>
                <a:cubicBezTo>
                  <a:pt x="126174" y="801065"/>
                  <a:pt x="142236" y="749498"/>
                  <a:pt x="109732" y="868680"/>
                </a:cubicBezTo>
                <a:cubicBezTo>
                  <a:pt x="103636" y="917448"/>
                  <a:pt x="100236" y="966629"/>
                  <a:pt x="91444" y="1014984"/>
                </a:cubicBezTo>
                <a:cubicBezTo>
                  <a:pt x="87996" y="1033950"/>
                  <a:pt x="77195" y="1050999"/>
                  <a:pt x="73156" y="1069848"/>
                </a:cubicBezTo>
                <a:cubicBezTo>
                  <a:pt x="48778" y="1183613"/>
                  <a:pt x="82514" y="1105995"/>
                  <a:pt x="45724" y="1179576"/>
                </a:cubicBezTo>
                <a:cubicBezTo>
                  <a:pt x="36580" y="1252728"/>
                  <a:pt x="27007" y="1325828"/>
                  <a:pt x="18292" y="1399032"/>
                </a:cubicBezTo>
                <a:cubicBezTo>
                  <a:pt x="11766" y="1453847"/>
                  <a:pt x="4" y="1508422"/>
                  <a:pt x="4" y="1563624"/>
                </a:cubicBezTo>
                <a:cubicBezTo>
                  <a:pt x="4" y="1752698"/>
                  <a:pt x="-791" y="1942443"/>
                  <a:pt x="18292" y="2130552"/>
                </a:cubicBezTo>
                <a:cubicBezTo>
                  <a:pt x="20938" y="2156638"/>
                  <a:pt x="51800" y="2171358"/>
                  <a:pt x="64012" y="2194560"/>
                </a:cubicBezTo>
                <a:cubicBezTo>
                  <a:pt x="82467" y="2229624"/>
                  <a:pt x="93639" y="2268079"/>
                  <a:pt x="109732" y="2304288"/>
                </a:cubicBezTo>
                <a:cubicBezTo>
                  <a:pt x="118036" y="2322972"/>
                  <a:pt x="129570" y="2340168"/>
                  <a:pt x="137164" y="2359152"/>
                </a:cubicBezTo>
                <a:cubicBezTo>
                  <a:pt x="141831" y="2370820"/>
                  <a:pt x="139003" y="2385502"/>
                  <a:pt x="146308" y="2395728"/>
                </a:cubicBezTo>
                <a:cubicBezTo>
                  <a:pt x="155166" y="2408129"/>
                  <a:pt x="170692" y="2414016"/>
                  <a:pt x="182884" y="2423160"/>
                </a:cubicBezTo>
                <a:cubicBezTo>
                  <a:pt x="215900" y="2478186"/>
                  <a:pt x="208987" y="2475044"/>
                  <a:pt x="265180" y="2523744"/>
                </a:cubicBezTo>
                <a:cubicBezTo>
                  <a:pt x="291442" y="2546505"/>
                  <a:pt x="347476" y="2587752"/>
                  <a:pt x="347476" y="2587752"/>
                </a:cubicBezTo>
                <a:cubicBezTo>
                  <a:pt x="365764" y="2584704"/>
                  <a:pt x="383832" y="2577519"/>
                  <a:pt x="402340" y="2578608"/>
                </a:cubicBezTo>
                <a:cubicBezTo>
                  <a:pt x="436359" y="2580609"/>
                  <a:pt x="502924" y="2596896"/>
                  <a:pt x="502924" y="2596896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Volný tvar: obrazec 14"/>
          <p:cNvSpPr/>
          <p:nvPr/>
        </p:nvSpPr>
        <p:spPr>
          <a:xfrm>
            <a:off x="1128713" y="3714750"/>
            <a:ext cx="10306050" cy="3044825"/>
          </a:xfrm>
          <a:custGeom>
            <a:avLst/>
            <a:gdLst>
              <a:gd name="connsiteX0" fmla="*/ 0 w 10305425"/>
              <a:gd name="connsiteY0" fmla="*/ 0 h 3044952"/>
              <a:gd name="connsiteX1" fmla="*/ 9144 w 10305425"/>
              <a:gd name="connsiteY1" fmla="*/ 45720 h 3044952"/>
              <a:gd name="connsiteX2" fmla="*/ 18288 w 10305425"/>
              <a:gd name="connsiteY2" fmla="*/ 173736 h 3044952"/>
              <a:gd name="connsiteX3" fmla="*/ 36576 w 10305425"/>
              <a:gd name="connsiteY3" fmla="*/ 210312 h 3044952"/>
              <a:gd name="connsiteX4" fmla="*/ 82296 w 10305425"/>
              <a:gd name="connsiteY4" fmla="*/ 576072 h 3044952"/>
              <a:gd name="connsiteX5" fmla="*/ 109728 w 10305425"/>
              <a:gd name="connsiteY5" fmla="*/ 704088 h 3044952"/>
              <a:gd name="connsiteX6" fmla="*/ 128016 w 10305425"/>
              <a:gd name="connsiteY6" fmla="*/ 859536 h 3044952"/>
              <a:gd name="connsiteX7" fmla="*/ 155448 w 10305425"/>
              <a:gd name="connsiteY7" fmla="*/ 1014984 h 3044952"/>
              <a:gd name="connsiteX8" fmla="*/ 210312 w 10305425"/>
              <a:gd name="connsiteY8" fmla="*/ 1170432 h 3044952"/>
              <a:gd name="connsiteX9" fmla="*/ 237744 w 10305425"/>
              <a:gd name="connsiteY9" fmla="*/ 1271016 h 3044952"/>
              <a:gd name="connsiteX10" fmla="*/ 283464 w 10305425"/>
              <a:gd name="connsiteY10" fmla="*/ 1371600 h 3044952"/>
              <a:gd name="connsiteX11" fmla="*/ 438912 w 10305425"/>
              <a:gd name="connsiteY11" fmla="*/ 1664208 h 3044952"/>
              <a:gd name="connsiteX12" fmla="*/ 493776 w 10305425"/>
              <a:gd name="connsiteY12" fmla="*/ 1746504 h 3044952"/>
              <a:gd name="connsiteX13" fmla="*/ 658368 w 10305425"/>
              <a:gd name="connsiteY13" fmla="*/ 1892808 h 3044952"/>
              <a:gd name="connsiteX14" fmla="*/ 822960 w 10305425"/>
              <a:gd name="connsiteY14" fmla="*/ 1993392 h 3044952"/>
              <a:gd name="connsiteX15" fmla="*/ 950976 w 10305425"/>
              <a:gd name="connsiteY15" fmla="*/ 2066544 h 3044952"/>
              <a:gd name="connsiteX16" fmla="*/ 1033272 w 10305425"/>
              <a:gd name="connsiteY16" fmla="*/ 2130552 h 3044952"/>
              <a:gd name="connsiteX17" fmla="*/ 1106424 w 10305425"/>
              <a:gd name="connsiteY17" fmla="*/ 2203704 h 3044952"/>
              <a:gd name="connsiteX18" fmla="*/ 1298448 w 10305425"/>
              <a:gd name="connsiteY18" fmla="*/ 2231136 h 3044952"/>
              <a:gd name="connsiteX19" fmla="*/ 1682496 w 10305425"/>
              <a:gd name="connsiteY19" fmla="*/ 2340864 h 3044952"/>
              <a:gd name="connsiteX20" fmla="*/ 1728216 w 10305425"/>
              <a:gd name="connsiteY20" fmla="*/ 2359152 h 3044952"/>
              <a:gd name="connsiteX21" fmla="*/ 1837944 w 10305425"/>
              <a:gd name="connsiteY21" fmla="*/ 2414016 h 3044952"/>
              <a:gd name="connsiteX22" fmla="*/ 2011680 w 10305425"/>
              <a:gd name="connsiteY22" fmla="*/ 2459736 h 3044952"/>
              <a:gd name="connsiteX23" fmla="*/ 2212848 w 10305425"/>
              <a:gd name="connsiteY23" fmla="*/ 2523744 h 3044952"/>
              <a:gd name="connsiteX24" fmla="*/ 2377440 w 10305425"/>
              <a:gd name="connsiteY24" fmla="*/ 2596896 h 3044952"/>
              <a:gd name="connsiteX25" fmla="*/ 2450592 w 10305425"/>
              <a:gd name="connsiteY25" fmla="*/ 2606040 h 3044952"/>
              <a:gd name="connsiteX26" fmla="*/ 2542032 w 10305425"/>
              <a:gd name="connsiteY26" fmla="*/ 2624328 h 3044952"/>
              <a:gd name="connsiteX27" fmla="*/ 3182112 w 10305425"/>
              <a:gd name="connsiteY27" fmla="*/ 2724912 h 3044952"/>
              <a:gd name="connsiteX28" fmla="*/ 3657600 w 10305425"/>
              <a:gd name="connsiteY28" fmla="*/ 2788920 h 3044952"/>
              <a:gd name="connsiteX29" fmla="*/ 4407408 w 10305425"/>
              <a:gd name="connsiteY29" fmla="*/ 2852928 h 3044952"/>
              <a:gd name="connsiteX30" fmla="*/ 5020056 w 10305425"/>
              <a:gd name="connsiteY30" fmla="*/ 2907792 h 3044952"/>
              <a:gd name="connsiteX31" fmla="*/ 5148072 w 10305425"/>
              <a:gd name="connsiteY31" fmla="*/ 2935224 h 3044952"/>
              <a:gd name="connsiteX32" fmla="*/ 5440680 w 10305425"/>
              <a:gd name="connsiteY32" fmla="*/ 2971800 h 3044952"/>
              <a:gd name="connsiteX33" fmla="*/ 5879592 w 10305425"/>
              <a:gd name="connsiteY33" fmla="*/ 3008376 h 3044952"/>
              <a:gd name="connsiteX34" fmla="*/ 6044184 w 10305425"/>
              <a:gd name="connsiteY34" fmla="*/ 3035808 h 3044952"/>
              <a:gd name="connsiteX35" fmla="*/ 6199632 w 10305425"/>
              <a:gd name="connsiteY35" fmla="*/ 3044952 h 3044952"/>
              <a:gd name="connsiteX36" fmla="*/ 7141464 w 10305425"/>
              <a:gd name="connsiteY36" fmla="*/ 3008376 h 3044952"/>
              <a:gd name="connsiteX37" fmla="*/ 7278624 w 10305425"/>
              <a:gd name="connsiteY37" fmla="*/ 2962656 h 3044952"/>
              <a:gd name="connsiteX38" fmla="*/ 7424928 w 10305425"/>
              <a:gd name="connsiteY38" fmla="*/ 2926080 h 3044952"/>
              <a:gd name="connsiteX39" fmla="*/ 7562088 w 10305425"/>
              <a:gd name="connsiteY39" fmla="*/ 2907792 h 3044952"/>
              <a:gd name="connsiteX40" fmla="*/ 7744968 w 10305425"/>
              <a:gd name="connsiteY40" fmla="*/ 2880360 h 3044952"/>
              <a:gd name="connsiteX41" fmla="*/ 8677656 w 10305425"/>
              <a:gd name="connsiteY41" fmla="*/ 2907792 h 3044952"/>
              <a:gd name="connsiteX42" fmla="*/ 8887968 w 10305425"/>
              <a:gd name="connsiteY42" fmla="*/ 2926080 h 3044952"/>
              <a:gd name="connsiteX43" fmla="*/ 9500616 w 10305425"/>
              <a:gd name="connsiteY43" fmla="*/ 2944368 h 3044952"/>
              <a:gd name="connsiteX44" fmla="*/ 10131552 w 10305425"/>
              <a:gd name="connsiteY44" fmla="*/ 2898648 h 3044952"/>
              <a:gd name="connsiteX45" fmla="*/ 10177272 w 10305425"/>
              <a:gd name="connsiteY45" fmla="*/ 2852928 h 3044952"/>
              <a:gd name="connsiteX46" fmla="*/ 10204704 w 10305425"/>
              <a:gd name="connsiteY46" fmla="*/ 2788920 h 3044952"/>
              <a:gd name="connsiteX47" fmla="*/ 10232136 w 10305425"/>
              <a:gd name="connsiteY47" fmla="*/ 2752344 h 3044952"/>
              <a:gd name="connsiteX48" fmla="*/ 10296144 w 10305425"/>
              <a:gd name="connsiteY48" fmla="*/ 2642616 h 3044952"/>
              <a:gd name="connsiteX49" fmla="*/ 10305288 w 10305425"/>
              <a:gd name="connsiteY49" fmla="*/ 2569464 h 3044952"/>
              <a:gd name="connsiteX50" fmla="*/ 10259568 w 10305425"/>
              <a:gd name="connsiteY50" fmla="*/ 2404872 h 3044952"/>
              <a:gd name="connsiteX51" fmla="*/ 10195560 w 10305425"/>
              <a:gd name="connsiteY51" fmla="*/ 2340864 h 3044952"/>
              <a:gd name="connsiteX52" fmla="*/ 10122408 w 10305425"/>
              <a:gd name="connsiteY52" fmla="*/ 2286000 h 3044952"/>
              <a:gd name="connsiteX53" fmla="*/ 10003536 w 10305425"/>
              <a:gd name="connsiteY53" fmla="*/ 2231136 h 3044952"/>
              <a:gd name="connsiteX54" fmla="*/ 9930384 w 10305425"/>
              <a:gd name="connsiteY54" fmla="*/ 2148840 h 3044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305425" h="3044952">
                <a:moveTo>
                  <a:pt x="0" y="0"/>
                </a:moveTo>
                <a:cubicBezTo>
                  <a:pt x="3048" y="15240"/>
                  <a:pt x="7517" y="30264"/>
                  <a:pt x="9144" y="45720"/>
                </a:cubicBezTo>
                <a:cubicBezTo>
                  <a:pt x="13622" y="88266"/>
                  <a:pt x="11255" y="131537"/>
                  <a:pt x="18288" y="173736"/>
                </a:cubicBezTo>
                <a:cubicBezTo>
                  <a:pt x="20529" y="187182"/>
                  <a:pt x="30480" y="198120"/>
                  <a:pt x="36576" y="210312"/>
                </a:cubicBezTo>
                <a:cubicBezTo>
                  <a:pt x="44824" y="284547"/>
                  <a:pt x="68877" y="513448"/>
                  <a:pt x="82296" y="576072"/>
                </a:cubicBezTo>
                <a:cubicBezTo>
                  <a:pt x="91440" y="618744"/>
                  <a:pt x="101921" y="661151"/>
                  <a:pt x="109728" y="704088"/>
                </a:cubicBezTo>
                <a:cubicBezTo>
                  <a:pt x="117270" y="745569"/>
                  <a:pt x="121803" y="819151"/>
                  <a:pt x="128016" y="859536"/>
                </a:cubicBezTo>
                <a:cubicBezTo>
                  <a:pt x="136017" y="911541"/>
                  <a:pt x="143102" y="963836"/>
                  <a:pt x="155448" y="1014984"/>
                </a:cubicBezTo>
                <a:cubicBezTo>
                  <a:pt x="203450" y="1213851"/>
                  <a:pt x="175050" y="1057595"/>
                  <a:pt x="210312" y="1170432"/>
                </a:cubicBezTo>
                <a:cubicBezTo>
                  <a:pt x="220678" y="1203603"/>
                  <a:pt x="225868" y="1238356"/>
                  <a:pt x="237744" y="1271016"/>
                </a:cubicBezTo>
                <a:cubicBezTo>
                  <a:pt x="250330" y="1305628"/>
                  <a:pt x="270878" y="1336988"/>
                  <a:pt x="283464" y="1371600"/>
                </a:cubicBezTo>
                <a:cubicBezTo>
                  <a:pt x="366097" y="1598842"/>
                  <a:pt x="214231" y="1327186"/>
                  <a:pt x="438912" y="1664208"/>
                </a:cubicBezTo>
                <a:cubicBezTo>
                  <a:pt x="457200" y="1691640"/>
                  <a:pt x="469135" y="1724600"/>
                  <a:pt x="493776" y="1746504"/>
                </a:cubicBezTo>
                <a:cubicBezTo>
                  <a:pt x="548640" y="1795272"/>
                  <a:pt x="592712" y="1859980"/>
                  <a:pt x="658368" y="1892808"/>
                </a:cubicBezTo>
                <a:cubicBezTo>
                  <a:pt x="970534" y="2048891"/>
                  <a:pt x="631229" y="1868767"/>
                  <a:pt x="822960" y="1993392"/>
                </a:cubicBezTo>
                <a:cubicBezTo>
                  <a:pt x="864167" y="2020177"/>
                  <a:pt x="912181" y="2036370"/>
                  <a:pt x="950976" y="2066544"/>
                </a:cubicBezTo>
                <a:cubicBezTo>
                  <a:pt x="978408" y="2087880"/>
                  <a:pt x="1007213" y="2107559"/>
                  <a:pt x="1033272" y="2130552"/>
                </a:cubicBezTo>
                <a:cubicBezTo>
                  <a:pt x="1059130" y="2153367"/>
                  <a:pt x="1076701" y="2186220"/>
                  <a:pt x="1106424" y="2203704"/>
                </a:cubicBezTo>
                <a:cubicBezTo>
                  <a:pt x="1138918" y="2222818"/>
                  <a:pt x="1272558" y="2228978"/>
                  <a:pt x="1298448" y="2231136"/>
                </a:cubicBezTo>
                <a:cubicBezTo>
                  <a:pt x="1426464" y="2267712"/>
                  <a:pt x="1558880" y="2291418"/>
                  <a:pt x="1682496" y="2340864"/>
                </a:cubicBezTo>
                <a:cubicBezTo>
                  <a:pt x="1697736" y="2346960"/>
                  <a:pt x="1713364" y="2352163"/>
                  <a:pt x="1728216" y="2359152"/>
                </a:cubicBezTo>
                <a:cubicBezTo>
                  <a:pt x="1765217" y="2376564"/>
                  <a:pt x="1799405" y="2400341"/>
                  <a:pt x="1837944" y="2414016"/>
                </a:cubicBezTo>
                <a:cubicBezTo>
                  <a:pt x="1894380" y="2434042"/>
                  <a:pt x="1954207" y="2442915"/>
                  <a:pt x="2011680" y="2459736"/>
                </a:cubicBezTo>
                <a:cubicBezTo>
                  <a:pt x="2079215" y="2479502"/>
                  <a:pt x="2146960" y="2499036"/>
                  <a:pt x="2212848" y="2523744"/>
                </a:cubicBezTo>
                <a:cubicBezTo>
                  <a:pt x="2269064" y="2544825"/>
                  <a:pt x="2320704" y="2577257"/>
                  <a:pt x="2377440" y="2596896"/>
                </a:cubicBezTo>
                <a:cubicBezTo>
                  <a:pt x="2400662" y="2604934"/>
                  <a:pt x="2426353" y="2602000"/>
                  <a:pt x="2450592" y="2606040"/>
                </a:cubicBezTo>
                <a:cubicBezTo>
                  <a:pt x="2481253" y="2611150"/>
                  <a:pt x="2511998" y="2616319"/>
                  <a:pt x="2542032" y="2624328"/>
                </a:cubicBezTo>
                <a:cubicBezTo>
                  <a:pt x="2937529" y="2729794"/>
                  <a:pt x="2502956" y="2656996"/>
                  <a:pt x="3182112" y="2724912"/>
                </a:cubicBezTo>
                <a:cubicBezTo>
                  <a:pt x="3393545" y="2788342"/>
                  <a:pt x="3254718" y="2753180"/>
                  <a:pt x="3657600" y="2788920"/>
                </a:cubicBezTo>
                <a:lnTo>
                  <a:pt x="4407408" y="2852928"/>
                </a:lnTo>
                <a:cubicBezTo>
                  <a:pt x="4741054" y="2923169"/>
                  <a:pt x="4480892" y="2878383"/>
                  <a:pt x="5020056" y="2907792"/>
                </a:cubicBezTo>
                <a:cubicBezTo>
                  <a:pt x="5138860" y="2914272"/>
                  <a:pt x="5029541" y="2916988"/>
                  <a:pt x="5148072" y="2935224"/>
                </a:cubicBezTo>
                <a:cubicBezTo>
                  <a:pt x="5245224" y="2950170"/>
                  <a:pt x="5342986" y="2960945"/>
                  <a:pt x="5440680" y="2971800"/>
                </a:cubicBezTo>
                <a:cubicBezTo>
                  <a:pt x="5601163" y="2989631"/>
                  <a:pt x="5716178" y="2993957"/>
                  <a:pt x="5879592" y="3008376"/>
                </a:cubicBezTo>
                <a:cubicBezTo>
                  <a:pt x="6171372" y="3034121"/>
                  <a:pt x="5691117" y="2996578"/>
                  <a:pt x="6044184" y="3035808"/>
                </a:cubicBezTo>
                <a:cubicBezTo>
                  <a:pt x="6095772" y="3041540"/>
                  <a:pt x="6147816" y="3041904"/>
                  <a:pt x="6199632" y="3044952"/>
                </a:cubicBezTo>
                <a:cubicBezTo>
                  <a:pt x="6513576" y="3032760"/>
                  <a:pt x="6828193" y="3032270"/>
                  <a:pt x="7141464" y="3008376"/>
                </a:cubicBezTo>
                <a:cubicBezTo>
                  <a:pt x="7189518" y="3004711"/>
                  <a:pt x="7232342" y="2976093"/>
                  <a:pt x="7278624" y="2962656"/>
                </a:cubicBezTo>
                <a:cubicBezTo>
                  <a:pt x="7326900" y="2948641"/>
                  <a:pt x="7375575" y="2935632"/>
                  <a:pt x="7424928" y="2926080"/>
                </a:cubicBezTo>
                <a:cubicBezTo>
                  <a:pt x="7470212" y="2917315"/>
                  <a:pt x="7516427" y="2914315"/>
                  <a:pt x="7562088" y="2907792"/>
                </a:cubicBezTo>
                <a:lnTo>
                  <a:pt x="7744968" y="2880360"/>
                </a:lnTo>
                <a:cubicBezTo>
                  <a:pt x="8559941" y="2926930"/>
                  <a:pt x="7401903" y="2865267"/>
                  <a:pt x="8677656" y="2907792"/>
                </a:cubicBezTo>
                <a:cubicBezTo>
                  <a:pt x="8747985" y="2910136"/>
                  <a:pt x="8817669" y="2922956"/>
                  <a:pt x="8887968" y="2926080"/>
                </a:cubicBezTo>
                <a:cubicBezTo>
                  <a:pt x="9092073" y="2935151"/>
                  <a:pt x="9296400" y="2938272"/>
                  <a:pt x="9500616" y="2944368"/>
                </a:cubicBezTo>
                <a:cubicBezTo>
                  <a:pt x="9584482" y="2942922"/>
                  <a:pt x="9962090" y="2993970"/>
                  <a:pt x="10131552" y="2898648"/>
                </a:cubicBezTo>
                <a:cubicBezTo>
                  <a:pt x="10150337" y="2888082"/>
                  <a:pt x="10162032" y="2868168"/>
                  <a:pt x="10177272" y="2852928"/>
                </a:cubicBezTo>
                <a:cubicBezTo>
                  <a:pt x="10186416" y="2831592"/>
                  <a:pt x="10193588" y="2809298"/>
                  <a:pt x="10204704" y="2788920"/>
                </a:cubicBezTo>
                <a:cubicBezTo>
                  <a:pt x="10212002" y="2775541"/>
                  <a:pt x="10223461" y="2764874"/>
                  <a:pt x="10232136" y="2752344"/>
                </a:cubicBezTo>
                <a:cubicBezTo>
                  <a:pt x="10290196" y="2668479"/>
                  <a:pt x="10277203" y="2699439"/>
                  <a:pt x="10296144" y="2642616"/>
                </a:cubicBezTo>
                <a:cubicBezTo>
                  <a:pt x="10299192" y="2618232"/>
                  <a:pt x="10306515" y="2594007"/>
                  <a:pt x="10305288" y="2569464"/>
                </a:cubicBezTo>
                <a:cubicBezTo>
                  <a:pt x="10302835" y="2520398"/>
                  <a:pt x="10292998" y="2448331"/>
                  <a:pt x="10259568" y="2404872"/>
                </a:cubicBezTo>
                <a:cubicBezTo>
                  <a:pt x="10241171" y="2380956"/>
                  <a:pt x="10217803" y="2361253"/>
                  <a:pt x="10195560" y="2340864"/>
                </a:cubicBezTo>
                <a:cubicBezTo>
                  <a:pt x="10190133" y="2335889"/>
                  <a:pt x="10138558" y="2293454"/>
                  <a:pt x="10122408" y="2286000"/>
                </a:cubicBezTo>
                <a:cubicBezTo>
                  <a:pt x="10080818" y="2266805"/>
                  <a:pt x="10038178" y="2260449"/>
                  <a:pt x="10003536" y="2231136"/>
                </a:cubicBezTo>
                <a:cubicBezTo>
                  <a:pt x="9901458" y="2144762"/>
                  <a:pt x="9871997" y="2148840"/>
                  <a:pt x="9930384" y="2148840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olný tvar: obrazec 15"/>
          <p:cNvSpPr/>
          <p:nvPr/>
        </p:nvSpPr>
        <p:spPr>
          <a:xfrm>
            <a:off x="2714625" y="4160838"/>
            <a:ext cx="868363" cy="2276475"/>
          </a:xfrm>
          <a:custGeom>
            <a:avLst/>
            <a:gdLst>
              <a:gd name="connsiteX0" fmla="*/ 27432 w 868680"/>
              <a:gd name="connsiteY0" fmla="*/ 2276856 h 2276856"/>
              <a:gd name="connsiteX1" fmla="*/ 347472 w 868680"/>
              <a:gd name="connsiteY1" fmla="*/ 2039112 h 2276856"/>
              <a:gd name="connsiteX2" fmla="*/ 438912 w 868680"/>
              <a:gd name="connsiteY2" fmla="*/ 1947672 h 2276856"/>
              <a:gd name="connsiteX3" fmla="*/ 502920 w 868680"/>
              <a:gd name="connsiteY3" fmla="*/ 1892808 h 2276856"/>
              <a:gd name="connsiteX4" fmla="*/ 722376 w 868680"/>
              <a:gd name="connsiteY4" fmla="*/ 1563624 h 2276856"/>
              <a:gd name="connsiteX5" fmla="*/ 777240 w 868680"/>
              <a:gd name="connsiteY5" fmla="*/ 1408176 h 2276856"/>
              <a:gd name="connsiteX6" fmla="*/ 795528 w 868680"/>
              <a:gd name="connsiteY6" fmla="*/ 1380744 h 2276856"/>
              <a:gd name="connsiteX7" fmla="*/ 868680 w 868680"/>
              <a:gd name="connsiteY7" fmla="*/ 1106424 h 2276856"/>
              <a:gd name="connsiteX8" fmla="*/ 822960 w 868680"/>
              <a:gd name="connsiteY8" fmla="*/ 740664 h 2276856"/>
              <a:gd name="connsiteX9" fmla="*/ 749808 w 868680"/>
              <a:gd name="connsiteY9" fmla="*/ 530352 h 2276856"/>
              <a:gd name="connsiteX10" fmla="*/ 676656 w 868680"/>
              <a:gd name="connsiteY10" fmla="*/ 393192 h 2276856"/>
              <a:gd name="connsiteX11" fmla="*/ 630936 w 868680"/>
              <a:gd name="connsiteY11" fmla="*/ 347472 h 2276856"/>
              <a:gd name="connsiteX12" fmla="*/ 603504 w 868680"/>
              <a:gd name="connsiteY12" fmla="*/ 310896 h 2276856"/>
              <a:gd name="connsiteX13" fmla="*/ 566928 w 868680"/>
              <a:gd name="connsiteY13" fmla="*/ 274320 h 2276856"/>
              <a:gd name="connsiteX14" fmla="*/ 530352 w 868680"/>
              <a:gd name="connsiteY14" fmla="*/ 228600 h 2276856"/>
              <a:gd name="connsiteX15" fmla="*/ 475488 w 868680"/>
              <a:gd name="connsiteY15" fmla="*/ 182880 h 2276856"/>
              <a:gd name="connsiteX16" fmla="*/ 73152 w 868680"/>
              <a:gd name="connsiteY16" fmla="*/ 45720 h 2276856"/>
              <a:gd name="connsiteX17" fmla="*/ 0 w 868680"/>
              <a:gd name="connsiteY17" fmla="*/ 0 h 2276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868680" h="2276856">
                <a:moveTo>
                  <a:pt x="27432" y="2276856"/>
                </a:moveTo>
                <a:cubicBezTo>
                  <a:pt x="138627" y="2098944"/>
                  <a:pt x="15275" y="2271650"/>
                  <a:pt x="347472" y="2039112"/>
                </a:cubicBezTo>
                <a:cubicBezTo>
                  <a:pt x="382785" y="2014393"/>
                  <a:pt x="407523" y="1977215"/>
                  <a:pt x="438912" y="1947672"/>
                </a:cubicBezTo>
                <a:cubicBezTo>
                  <a:pt x="459375" y="1928412"/>
                  <a:pt x="484415" y="1913956"/>
                  <a:pt x="502920" y="1892808"/>
                </a:cubicBezTo>
                <a:cubicBezTo>
                  <a:pt x="595263" y="1787273"/>
                  <a:pt x="664187" y="1690912"/>
                  <a:pt x="722376" y="1563624"/>
                </a:cubicBezTo>
                <a:cubicBezTo>
                  <a:pt x="745221" y="1513650"/>
                  <a:pt x="756833" y="1459194"/>
                  <a:pt x="777240" y="1408176"/>
                </a:cubicBezTo>
                <a:cubicBezTo>
                  <a:pt x="781321" y="1397972"/>
                  <a:pt x="791545" y="1390986"/>
                  <a:pt x="795528" y="1380744"/>
                </a:cubicBezTo>
                <a:cubicBezTo>
                  <a:pt x="845322" y="1252702"/>
                  <a:pt x="842120" y="1239226"/>
                  <a:pt x="868680" y="1106424"/>
                </a:cubicBezTo>
                <a:cubicBezTo>
                  <a:pt x="854674" y="945357"/>
                  <a:pt x="856011" y="889393"/>
                  <a:pt x="822960" y="740664"/>
                </a:cubicBezTo>
                <a:cubicBezTo>
                  <a:pt x="809064" y="678131"/>
                  <a:pt x="772619" y="586112"/>
                  <a:pt x="749808" y="530352"/>
                </a:cubicBezTo>
                <a:cubicBezTo>
                  <a:pt x="728067" y="477206"/>
                  <a:pt x="712486" y="436985"/>
                  <a:pt x="676656" y="393192"/>
                </a:cubicBezTo>
                <a:cubicBezTo>
                  <a:pt x="663008" y="376511"/>
                  <a:pt x="645255" y="363581"/>
                  <a:pt x="630936" y="347472"/>
                </a:cubicBezTo>
                <a:cubicBezTo>
                  <a:pt x="620811" y="336081"/>
                  <a:pt x="613540" y="322365"/>
                  <a:pt x="603504" y="310896"/>
                </a:cubicBezTo>
                <a:cubicBezTo>
                  <a:pt x="592150" y="297920"/>
                  <a:pt x="578383" y="287207"/>
                  <a:pt x="566928" y="274320"/>
                </a:cubicBezTo>
                <a:cubicBezTo>
                  <a:pt x="553962" y="259733"/>
                  <a:pt x="543204" y="243288"/>
                  <a:pt x="530352" y="228600"/>
                </a:cubicBezTo>
                <a:cubicBezTo>
                  <a:pt x="513003" y="208772"/>
                  <a:pt x="498507" y="195275"/>
                  <a:pt x="475488" y="182880"/>
                </a:cubicBezTo>
                <a:cubicBezTo>
                  <a:pt x="289645" y="82811"/>
                  <a:pt x="409722" y="165923"/>
                  <a:pt x="73152" y="45720"/>
                </a:cubicBezTo>
                <a:cubicBezTo>
                  <a:pt x="46072" y="36049"/>
                  <a:pt x="24384" y="15240"/>
                  <a:pt x="0" y="0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2.59259E-6 L 0.0004 -0.081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6 L -0.01953 -0.341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1.48148E-6 L 0.09519 -0.4458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" y="-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1.85185E-6 L 0.69063 -0.2150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" y="-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4.81481E-6 L 0.67969 -0.224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" y="-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282" name="Skupina 18"/>
          <p:cNvGrpSpPr>
            <a:grpSpLocks/>
          </p:cNvGrpSpPr>
          <p:nvPr/>
        </p:nvGrpSpPr>
        <p:grpSpPr bwMode="auto">
          <a:xfrm rot="-5400000">
            <a:off x="107950" y="3465513"/>
            <a:ext cx="1379538" cy="1039812"/>
            <a:chOff x="7901126" y="0"/>
            <a:chExt cx="1379459" cy="1040167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808209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8215433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8410685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8563076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8721817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8872620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8239245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8563076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8872620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7321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22" name="Ovál 21"/>
          <p:cNvSpPr/>
          <p:nvPr/>
        </p:nvSpPr>
        <p:spPr bwMode="auto">
          <a:xfrm>
            <a:off x="2774950" y="2778125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 bwMode="auto">
          <a:xfrm>
            <a:off x="3289300" y="2778125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nice 23"/>
          <p:cNvCxnSpPr/>
          <p:nvPr/>
        </p:nvCxnSpPr>
        <p:spPr bwMode="auto">
          <a:xfrm>
            <a:off x="2489200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 bwMode="auto">
          <a:xfrm>
            <a:off x="3413125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22" idx="0"/>
          </p:cNvCxnSpPr>
          <p:nvPr/>
        </p:nvCxnSpPr>
        <p:spPr bwMode="auto">
          <a:xfrm flipV="1">
            <a:off x="2836863" y="2625725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846763" y="28463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ývojový diagram: sumační spojení 20"/>
          <p:cNvSpPr/>
          <p:nvPr/>
        </p:nvSpPr>
        <p:spPr>
          <a:xfrm>
            <a:off x="6108700" y="25415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5865813" y="39258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ývojový diagram: sumační spojení 18"/>
          <p:cNvSpPr/>
          <p:nvPr/>
        </p:nvSpPr>
        <p:spPr>
          <a:xfrm>
            <a:off x="6127750" y="36210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" name="Přímá spojnice 6"/>
          <p:cNvCxnSpPr>
            <a:cxnSpLocks/>
          </p:cNvCxnSpPr>
          <p:nvPr/>
        </p:nvCxnSpPr>
        <p:spPr>
          <a:xfrm>
            <a:off x="3681413" y="2849563"/>
            <a:ext cx="2165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532438" y="2833688"/>
            <a:ext cx="0" cy="1108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cxnSpLocks/>
          </p:cNvCxnSpPr>
          <p:nvPr/>
        </p:nvCxnSpPr>
        <p:spPr>
          <a:xfrm flipV="1">
            <a:off x="5532438" y="3941763"/>
            <a:ext cx="3841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944563" y="2833688"/>
            <a:ext cx="7937" cy="6778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952500" y="2833688"/>
            <a:ext cx="1536700" cy="12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00113" y="4675188"/>
            <a:ext cx="656113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7443788" y="2833688"/>
            <a:ext cx="0" cy="18415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908800" y="2833688"/>
            <a:ext cx="53498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908800" y="3910013"/>
            <a:ext cx="542925" cy="158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7383463" y="3843338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456238" y="2774950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7303" name="TextovéPole 37"/>
          <p:cNvSpPr txBox="1">
            <a:spLocks noChangeArrowheads="1"/>
          </p:cNvSpPr>
          <p:nvPr/>
        </p:nvSpPr>
        <p:spPr bwMode="auto">
          <a:xfrm>
            <a:off x="7800975" y="287972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97304" name="TextovéPole 38"/>
          <p:cNvSpPr txBox="1">
            <a:spLocks noChangeArrowheads="1"/>
          </p:cNvSpPr>
          <p:nvPr/>
        </p:nvSpPr>
        <p:spPr bwMode="auto">
          <a:xfrm>
            <a:off x="7797800" y="409257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sp>
        <p:nvSpPr>
          <p:cNvPr id="97305" name="TextovéPole 39"/>
          <p:cNvSpPr txBox="1">
            <a:spLocks noChangeArrowheads="1"/>
          </p:cNvSpPr>
          <p:nvPr/>
        </p:nvSpPr>
        <p:spPr bwMode="auto">
          <a:xfrm>
            <a:off x="585788" y="493713"/>
            <a:ext cx="4521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sepneme spínač?</a:t>
            </a:r>
          </a:p>
          <a:p>
            <a:r>
              <a:rPr lang="cs-CZ" altLang="cs-CZ" sz="2400"/>
              <a:t>Klikni na správnou odpověď, ta se</a:t>
            </a:r>
          </a:p>
          <a:p>
            <a:r>
              <a:rPr lang="cs-CZ" altLang="cs-CZ" sz="2400"/>
              <a:t>zabarví zeleně. 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5413375" y="401638"/>
            <a:ext cx="3624263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Bude svítit jen žárovka Ž 1 ?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5413375" y="838200"/>
            <a:ext cx="36242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Bude svítit jen žárovka Ž 2 ?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5437188" y="1327150"/>
            <a:ext cx="360045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Budou svítit obě žárovky.</a:t>
            </a:r>
          </a:p>
        </p:txBody>
      </p:sp>
      <p:sp>
        <p:nvSpPr>
          <p:cNvPr id="97309" name="TextovéPole 43"/>
          <p:cNvSpPr txBox="1">
            <a:spLocks noChangeArrowheads="1"/>
          </p:cNvSpPr>
          <p:nvPr/>
        </p:nvSpPr>
        <p:spPr bwMode="auto">
          <a:xfrm>
            <a:off x="647700" y="1989138"/>
            <a:ext cx="5346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  <p:cxnSp>
        <p:nvCxnSpPr>
          <p:cNvPr id="46" name="Přímá spojnice 45"/>
          <p:cNvCxnSpPr>
            <a:cxnSpLocks/>
            <a:stCxn id="22" idx="6"/>
            <a:endCxn id="23" idx="1"/>
          </p:cNvCxnSpPr>
          <p:nvPr/>
        </p:nvCxnSpPr>
        <p:spPr>
          <a:xfrm flipV="1">
            <a:off x="2900363" y="2795588"/>
            <a:ext cx="406400" cy="381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306" name="Skupina 18"/>
          <p:cNvGrpSpPr>
            <a:grpSpLocks/>
          </p:cNvGrpSpPr>
          <p:nvPr/>
        </p:nvGrpSpPr>
        <p:grpSpPr bwMode="auto">
          <a:xfrm rot="-5400000">
            <a:off x="107950" y="3465513"/>
            <a:ext cx="1379538" cy="1039812"/>
            <a:chOff x="7901126" y="0"/>
            <a:chExt cx="1379459" cy="104016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808209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8215433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410685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563076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721817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872620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39245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563076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872620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345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4" name="Ovál 13"/>
          <p:cNvSpPr/>
          <p:nvPr/>
        </p:nvSpPr>
        <p:spPr bwMode="auto">
          <a:xfrm>
            <a:off x="2774950" y="2778125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 bwMode="auto">
          <a:xfrm>
            <a:off x="3289300" y="2778125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15"/>
          <p:cNvCxnSpPr/>
          <p:nvPr/>
        </p:nvCxnSpPr>
        <p:spPr bwMode="auto">
          <a:xfrm>
            <a:off x="2489200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 bwMode="auto">
          <a:xfrm>
            <a:off x="3413125" y="28336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0"/>
          </p:cNvCxnSpPr>
          <p:nvPr/>
        </p:nvCxnSpPr>
        <p:spPr bwMode="auto">
          <a:xfrm flipV="1">
            <a:off x="2836863" y="2625725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846763" y="28463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ývojový diagram: sumační spojení 19"/>
          <p:cNvSpPr/>
          <p:nvPr/>
        </p:nvSpPr>
        <p:spPr>
          <a:xfrm>
            <a:off x="6108700" y="25415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5865813" y="39258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sumační spojení 21"/>
          <p:cNvSpPr/>
          <p:nvPr/>
        </p:nvSpPr>
        <p:spPr>
          <a:xfrm>
            <a:off x="6127750" y="36210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3681413" y="2849563"/>
            <a:ext cx="2165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532438" y="2833688"/>
            <a:ext cx="0" cy="1108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 flipV="1">
            <a:off x="5532438" y="3941763"/>
            <a:ext cx="3841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944563" y="2833688"/>
            <a:ext cx="7937" cy="6778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952500" y="2833688"/>
            <a:ext cx="1536700" cy="12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900113" y="4675188"/>
            <a:ext cx="656113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443788" y="2833688"/>
            <a:ext cx="0" cy="18415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908800" y="2833688"/>
            <a:ext cx="53498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6908800" y="3910013"/>
            <a:ext cx="542925" cy="158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>
            <a:off x="7383463" y="3843338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456238" y="2774950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8327" name="TextovéPole 33"/>
          <p:cNvSpPr txBox="1">
            <a:spLocks noChangeArrowheads="1"/>
          </p:cNvSpPr>
          <p:nvPr/>
        </p:nvSpPr>
        <p:spPr bwMode="auto">
          <a:xfrm>
            <a:off x="7800975" y="287972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98328" name="TextovéPole 34"/>
          <p:cNvSpPr txBox="1">
            <a:spLocks noChangeArrowheads="1"/>
          </p:cNvSpPr>
          <p:nvPr/>
        </p:nvSpPr>
        <p:spPr bwMode="auto">
          <a:xfrm>
            <a:off x="7797800" y="409257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cxnSp>
        <p:nvCxnSpPr>
          <p:cNvPr id="36" name="Přímá spojnice 35"/>
          <p:cNvCxnSpPr>
            <a:cxnSpLocks/>
            <a:stCxn id="14" idx="6"/>
            <a:endCxn id="15" idx="1"/>
          </p:cNvCxnSpPr>
          <p:nvPr/>
        </p:nvCxnSpPr>
        <p:spPr>
          <a:xfrm flipV="1">
            <a:off x="2900363" y="2795588"/>
            <a:ext cx="406400" cy="381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330" name="TextovéPole 36"/>
          <p:cNvSpPr txBox="1">
            <a:spLocks noChangeArrowheads="1"/>
          </p:cNvSpPr>
          <p:nvPr/>
        </p:nvSpPr>
        <p:spPr bwMode="auto">
          <a:xfrm>
            <a:off x="766763" y="411163"/>
            <a:ext cx="5141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povolíme žárovku Ž1 ?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6456363" y="347663"/>
            <a:ext cx="371157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 2 bude svítit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6456363" y="911225"/>
            <a:ext cx="371157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 2 nebude svítit</a:t>
            </a:r>
          </a:p>
        </p:txBody>
      </p:sp>
      <p:sp>
        <p:nvSpPr>
          <p:cNvPr id="40" name="Znak násobení 39"/>
          <p:cNvSpPr/>
          <p:nvPr/>
        </p:nvSpPr>
        <p:spPr>
          <a:xfrm>
            <a:off x="5751513" y="2362200"/>
            <a:ext cx="1289050" cy="914400"/>
          </a:xfrm>
          <a:prstGeom prst="mathMultipl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8334" name="TextovéPole 43"/>
          <p:cNvSpPr txBox="1">
            <a:spLocks noChangeArrowheads="1"/>
          </p:cNvSpPr>
          <p:nvPr/>
        </p:nvSpPr>
        <p:spPr bwMode="auto">
          <a:xfrm>
            <a:off x="779463" y="1612900"/>
            <a:ext cx="53482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extovéPole 1"/>
          <p:cNvSpPr txBox="1">
            <a:spLocks noChangeArrowheads="1"/>
          </p:cNvSpPr>
          <p:nvPr/>
        </p:nvSpPr>
        <p:spPr bwMode="auto">
          <a:xfrm>
            <a:off x="512763" y="347663"/>
            <a:ext cx="11280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sériové zapojení žárovek. Proveď kontrolu kliknutím na černý obdélník.</a:t>
            </a:r>
          </a:p>
        </p:txBody>
      </p:sp>
      <p:grpSp>
        <p:nvGrpSpPr>
          <p:cNvPr id="99331" name="Skupina 18"/>
          <p:cNvGrpSpPr>
            <a:grpSpLocks/>
          </p:cNvGrpSpPr>
          <p:nvPr/>
        </p:nvGrpSpPr>
        <p:grpSpPr bwMode="auto">
          <a:xfrm>
            <a:off x="928688" y="974725"/>
            <a:ext cx="1379537" cy="1039813"/>
            <a:chOff x="7901126" y="0"/>
            <a:chExt cx="1379459" cy="1040167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8105901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39244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434496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586887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745628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896432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901126" y="674918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239244" y="674918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586887" y="674918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8896432" y="674918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9396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grpSp>
        <p:nvGrpSpPr>
          <p:cNvPr id="99332" name="Skupina 55"/>
          <p:cNvGrpSpPr>
            <a:grpSpLocks/>
          </p:cNvGrpSpPr>
          <p:nvPr/>
        </p:nvGrpSpPr>
        <p:grpSpPr bwMode="auto">
          <a:xfrm>
            <a:off x="3251200" y="1433513"/>
            <a:ext cx="1192213" cy="263525"/>
            <a:chOff x="6949009" y="4688887"/>
            <a:chExt cx="1192249" cy="264853"/>
          </a:xfrm>
        </p:grpSpPr>
        <p:sp>
          <p:nvSpPr>
            <p:cNvPr id="16" name="Ovál 15"/>
            <p:cNvSpPr/>
            <p:nvPr/>
          </p:nvSpPr>
          <p:spPr>
            <a:xfrm>
              <a:off x="7234768" y="4842055"/>
              <a:ext cx="125417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749133" y="4842055"/>
              <a:ext cx="123829" cy="11168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6949009" y="4897897"/>
              <a:ext cx="268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7872962" y="4897897"/>
              <a:ext cx="268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16" idx="0"/>
            </p:cNvCxnSpPr>
            <p:nvPr/>
          </p:nvCxnSpPr>
          <p:spPr>
            <a:xfrm flipV="1">
              <a:off x="7296682" y="4688887"/>
              <a:ext cx="514366" cy="153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333" name="Skupina 20"/>
          <p:cNvGrpSpPr>
            <a:grpSpLocks/>
          </p:cNvGrpSpPr>
          <p:nvPr/>
        </p:nvGrpSpPr>
        <p:grpSpPr bwMode="auto">
          <a:xfrm>
            <a:off x="5470525" y="1336675"/>
            <a:ext cx="1062038" cy="611188"/>
            <a:chOff x="9334500" y="3276600"/>
            <a:chExt cx="1062038" cy="611188"/>
          </a:xfrm>
        </p:grpSpPr>
        <p:cxnSp>
          <p:nvCxnSpPr>
            <p:cNvPr id="22" name="Přímá spojnice 21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Vývojový diagram: sumační spojení 22"/>
            <p:cNvSpPr/>
            <p:nvPr/>
          </p:nvSpPr>
          <p:spPr>
            <a:xfrm>
              <a:off x="9596438" y="3276600"/>
              <a:ext cx="612775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9334" name="Skupina 23"/>
          <p:cNvGrpSpPr>
            <a:grpSpLocks/>
          </p:cNvGrpSpPr>
          <p:nvPr/>
        </p:nvGrpSpPr>
        <p:grpSpPr bwMode="auto">
          <a:xfrm>
            <a:off x="7553325" y="1344613"/>
            <a:ext cx="1062038" cy="611187"/>
            <a:chOff x="9334500" y="3276600"/>
            <a:chExt cx="1062038" cy="611188"/>
          </a:xfrm>
        </p:grpSpPr>
        <p:cxnSp>
          <p:nvCxnSpPr>
            <p:cNvPr id="25" name="Přímá spojnice 24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Vývojový diagram: sumační spojení 25"/>
            <p:cNvSpPr/>
            <p:nvPr/>
          </p:nvSpPr>
          <p:spPr>
            <a:xfrm>
              <a:off x="9596438" y="3276600"/>
              <a:ext cx="612775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8" name="Přímá spojnice 27"/>
          <p:cNvCxnSpPr>
            <a:cxnSpLocks/>
          </p:cNvCxnSpPr>
          <p:nvPr/>
        </p:nvCxnSpPr>
        <p:spPr>
          <a:xfrm>
            <a:off x="2092325" y="1649413"/>
            <a:ext cx="11763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cxnSpLocks/>
          </p:cNvCxnSpPr>
          <p:nvPr/>
        </p:nvCxnSpPr>
        <p:spPr>
          <a:xfrm flipV="1">
            <a:off x="4310063" y="1641475"/>
            <a:ext cx="1154112" cy="79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532563" y="1641475"/>
            <a:ext cx="1020762" cy="79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>
            <a:off x="928688" y="1649413"/>
            <a:ext cx="0" cy="5810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928688" y="2249488"/>
            <a:ext cx="76866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8615363" y="1649413"/>
            <a:ext cx="0" cy="6000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9341" name="Skupina 18"/>
          <p:cNvGrpSpPr>
            <a:grpSpLocks/>
          </p:cNvGrpSpPr>
          <p:nvPr/>
        </p:nvGrpSpPr>
        <p:grpSpPr bwMode="auto">
          <a:xfrm>
            <a:off x="928688" y="4672013"/>
            <a:ext cx="1379537" cy="1039812"/>
            <a:chOff x="7901126" y="0"/>
            <a:chExt cx="1379459" cy="1040167"/>
          </a:xfrm>
        </p:grpSpPr>
        <p:cxnSp>
          <p:nvCxnSpPr>
            <p:cNvPr id="43" name="Přímá spojnice 42"/>
            <p:cNvCxnSpPr/>
            <p:nvPr/>
          </p:nvCxnSpPr>
          <p:spPr>
            <a:xfrm>
              <a:off x="810590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8239244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8434496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901126" y="674917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8239244" y="674917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9376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55" name="Ovál 54"/>
          <p:cNvSpPr/>
          <p:nvPr/>
        </p:nvSpPr>
        <p:spPr bwMode="auto">
          <a:xfrm>
            <a:off x="3538538" y="5283200"/>
            <a:ext cx="125412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vál 55"/>
          <p:cNvSpPr/>
          <p:nvPr/>
        </p:nvSpPr>
        <p:spPr bwMode="auto">
          <a:xfrm>
            <a:off x="4052888" y="52832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7" name="Přímá spojnice 56"/>
          <p:cNvCxnSpPr/>
          <p:nvPr/>
        </p:nvCxnSpPr>
        <p:spPr bwMode="auto">
          <a:xfrm>
            <a:off x="3252788" y="53387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 bwMode="auto">
          <a:xfrm>
            <a:off x="4176713" y="53387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55" idx="0"/>
          </p:cNvCxnSpPr>
          <p:nvPr/>
        </p:nvCxnSpPr>
        <p:spPr bwMode="auto">
          <a:xfrm flipV="1">
            <a:off x="3600450" y="5130800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5472113" y="5338763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Vývojový diagram: sumační spojení 61"/>
          <p:cNvSpPr/>
          <p:nvPr/>
        </p:nvSpPr>
        <p:spPr>
          <a:xfrm>
            <a:off x="5734050" y="5033963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4" name="Přímá spojnice 63"/>
          <p:cNvCxnSpPr/>
          <p:nvPr/>
        </p:nvCxnSpPr>
        <p:spPr>
          <a:xfrm>
            <a:off x="7554913" y="5346700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Vývojový diagram: sumační spojení 64"/>
          <p:cNvSpPr/>
          <p:nvPr/>
        </p:nvSpPr>
        <p:spPr>
          <a:xfrm>
            <a:off x="7816850" y="5041900"/>
            <a:ext cx="612775" cy="61118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6" name="Přímá spojnice 65"/>
          <p:cNvCxnSpPr>
            <a:cxnSpLocks/>
          </p:cNvCxnSpPr>
          <p:nvPr/>
        </p:nvCxnSpPr>
        <p:spPr>
          <a:xfrm>
            <a:off x="2092325" y="5346700"/>
            <a:ext cx="11779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cxnSpLocks/>
          </p:cNvCxnSpPr>
          <p:nvPr/>
        </p:nvCxnSpPr>
        <p:spPr>
          <a:xfrm flipV="1">
            <a:off x="4310063" y="5338763"/>
            <a:ext cx="1155700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534150" y="5338763"/>
            <a:ext cx="1020763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cxnSpLocks/>
          </p:cNvCxnSpPr>
          <p:nvPr/>
        </p:nvCxnSpPr>
        <p:spPr>
          <a:xfrm>
            <a:off x="928688" y="5346700"/>
            <a:ext cx="0" cy="5810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928688" y="5946775"/>
            <a:ext cx="768826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8616950" y="5346700"/>
            <a:ext cx="0" cy="6000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délník 72"/>
          <p:cNvSpPr/>
          <p:nvPr/>
        </p:nvSpPr>
        <p:spPr>
          <a:xfrm>
            <a:off x="512763" y="887413"/>
            <a:ext cx="11280775" cy="16621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Kontrola</a:t>
            </a:r>
          </a:p>
        </p:txBody>
      </p:sp>
      <p:sp>
        <p:nvSpPr>
          <p:cNvPr id="99358" name="TextovéPole 73"/>
          <p:cNvSpPr txBox="1">
            <a:spLocks noChangeArrowheads="1"/>
          </p:cNvSpPr>
          <p:nvPr/>
        </p:nvSpPr>
        <p:spPr bwMode="auto">
          <a:xfrm>
            <a:off x="512763" y="2697163"/>
            <a:ext cx="4521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sepneme spínač?</a:t>
            </a:r>
          </a:p>
          <a:p>
            <a:r>
              <a:rPr lang="cs-CZ" altLang="cs-CZ" sz="2400"/>
              <a:t>Klikni na správnou odpověď, ta se</a:t>
            </a:r>
          </a:p>
          <a:p>
            <a:r>
              <a:rPr lang="cs-CZ" altLang="cs-CZ" sz="2400"/>
              <a:t>zabarví zeleně. </a:t>
            </a:r>
          </a:p>
        </p:txBody>
      </p:sp>
      <p:sp>
        <p:nvSpPr>
          <p:cNvPr id="75" name="TextovéPole 74"/>
          <p:cNvSpPr txBox="1">
            <a:spLocks noChangeArrowheads="1"/>
          </p:cNvSpPr>
          <p:nvPr/>
        </p:nvSpPr>
        <p:spPr bwMode="auto">
          <a:xfrm flipH="1">
            <a:off x="5410200" y="2687638"/>
            <a:ext cx="30178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Rozsvítí se žárovka Ž1</a:t>
            </a:r>
          </a:p>
        </p:txBody>
      </p:sp>
      <p:sp>
        <p:nvSpPr>
          <p:cNvPr id="76" name="TextovéPole 75"/>
          <p:cNvSpPr txBox="1">
            <a:spLocks noChangeArrowheads="1"/>
          </p:cNvSpPr>
          <p:nvPr/>
        </p:nvSpPr>
        <p:spPr bwMode="auto">
          <a:xfrm flipH="1">
            <a:off x="5410200" y="3132138"/>
            <a:ext cx="30178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Rozsvítí se žárovka Ž2</a:t>
            </a: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 flipH="1">
            <a:off x="5410200" y="3602038"/>
            <a:ext cx="30178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Rozsvítí se obě žárovky</a:t>
            </a:r>
          </a:p>
        </p:txBody>
      </p:sp>
      <p:cxnSp>
        <p:nvCxnSpPr>
          <p:cNvPr id="79" name="Přímá spojnice 78"/>
          <p:cNvCxnSpPr>
            <a:cxnSpLocks/>
          </p:cNvCxnSpPr>
          <p:nvPr/>
        </p:nvCxnSpPr>
        <p:spPr>
          <a:xfrm flipV="1">
            <a:off x="3665538" y="5243513"/>
            <a:ext cx="469900" cy="952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363" name="TextovéPole 79"/>
          <p:cNvSpPr txBox="1">
            <a:spLocks noChangeArrowheads="1"/>
          </p:cNvSpPr>
          <p:nvPr/>
        </p:nvSpPr>
        <p:spPr bwMode="auto">
          <a:xfrm>
            <a:off x="8291513" y="4802188"/>
            <a:ext cx="461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sp>
        <p:nvSpPr>
          <p:cNvPr id="99364" name="TextovéPole 80"/>
          <p:cNvSpPr txBox="1">
            <a:spLocks noChangeArrowheads="1"/>
          </p:cNvSpPr>
          <p:nvPr/>
        </p:nvSpPr>
        <p:spPr bwMode="auto">
          <a:xfrm>
            <a:off x="6219825" y="4760913"/>
            <a:ext cx="4619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99365" name="TextovéPole 43"/>
          <p:cNvSpPr txBox="1">
            <a:spLocks noChangeArrowheads="1"/>
          </p:cNvSpPr>
          <p:nvPr/>
        </p:nvSpPr>
        <p:spPr bwMode="auto">
          <a:xfrm>
            <a:off x="577850" y="4110038"/>
            <a:ext cx="5346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73" grpId="0" animBg="1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354" name="Skupina 18"/>
          <p:cNvGrpSpPr>
            <a:grpSpLocks/>
          </p:cNvGrpSpPr>
          <p:nvPr/>
        </p:nvGrpSpPr>
        <p:grpSpPr bwMode="auto">
          <a:xfrm>
            <a:off x="1022350" y="3684588"/>
            <a:ext cx="1379538" cy="1039812"/>
            <a:chOff x="7901126" y="0"/>
            <a:chExt cx="1379459" cy="104016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8105902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8239245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434495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39245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391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5" name="Ovál 14"/>
          <p:cNvSpPr/>
          <p:nvPr/>
        </p:nvSpPr>
        <p:spPr bwMode="auto">
          <a:xfrm>
            <a:off x="3630613" y="4295775"/>
            <a:ext cx="125412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 bwMode="auto">
          <a:xfrm>
            <a:off x="4144963" y="4295775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7" name="Přímá spojnice 16"/>
          <p:cNvCxnSpPr/>
          <p:nvPr/>
        </p:nvCxnSpPr>
        <p:spPr bwMode="auto">
          <a:xfrm>
            <a:off x="3344863" y="4351338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 bwMode="auto">
          <a:xfrm>
            <a:off x="4268788" y="4351338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5" idx="0"/>
          </p:cNvCxnSpPr>
          <p:nvPr/>
        </p:nvCxnSpPr>
        <p:spPr bwMode="auto">
          <a:xfrm flipV="1">
            <a:off x="3692525" y="4143375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0360" name="Skupina 19"/>
          <p:cNvGrpSpPr>
            <a:grpSpLocks/>
          </p:cNvGrpSpPr>
          <p:nvPr/>
        </p:nvGrpSpPr>
        <p:grpSpPr bwMode="auto">
          <a:xfrm>
            <a:off x="5564188" y="4046538"/>
            <a:ext cx="1063625" cy="611187"/>
            <a:chOff x="9334500" y="3276600"/>
            <a:chExt cx="1062038" cy="611188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Vývojový diagram: sumační spojení 21"/>
            <p:cNvSpPr/>
            <p:nvPr/>
          </p:nvSpPr>
          <p:spPr>
            <a:xfrm>
              <a:off x="9596046" y="3276600"/>
              <a:ext cx="613446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00361" name="Skupina 22"/>
          <p:cNvGrpSpPr>
            <a:grpSpLocks/>
          </p:cNvGrpSpPr>
          <p:nvPr/>
        </p:nvGrpSpPr>
        <p:grpSpPr bwMode="auto">
          <a:xfrm>
            <a:off x="7646988" y="4054475"/>
            <a:ext cx="1062037" cy="611188"/>
            <a:chOff x="9334500" y="3276600"/>
            <a:chExt cx="1062038" cy="611188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9334500" y="3581400"/>
              <a:ext cx="106203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Vývojový diagram: sumační spojení 24"/>
            <p:cNvSpPr/>
            <p:nvPr/>
          </p:nvSpPr>
          <p:spPr>
            <a:xfrm>
              <a:off x="9596437" y="3276600"/>
              <a:ext cx="612776" cy="611188"/>
            </a:xfrm>
            <a:prstGeom prst="flowChartSummingJunction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cxnSp>
        <p:nvCxnSpPr>
          <p:cNvPr id="26" name="Přímá spojnice 25"/>
          <p:cNvCxnSpPr>
            <a:cxnSpLocks/>
          </p:cNvCxnSpPr>
          <p:nvPr/>
        </p:nvCxnSpPr>
        <p:spPr>
          <a:xfrm>
            <a:off x="2185988" y="4359275"/>
            <a:ext cx="117633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cxnSpLocks/>
          </p:cNvCxnSpPr>
          <p:nvPr/>
        </p:nvCxnSpPr>
        <p:spPr>
          <a:xfrm flipV="1">
            <a:off x="4403725" y="4351338"/>
            <a:ext cx="1155700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27813" y="4351338"/>
            <a:ext cx="1019175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>
            <a:off x="1022350" y="4359275"/>
            <a:ext cx="0" cy="5810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022350" y="4957763"/>
            <a:ext cx="76866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709025" y="4359275"/>
            <a:ext cx="0" cy="59848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368" name="TextovéPole 31"/>
          <p:cNvSpPr txBox="1">
            <a:spLocks noChangeArrowheads="1"/>
          </p:cNvSpPr>
          <p:nvPr/>
        </p:nvSpPr>
        <p:spPr bwMode="auto">
          <a:xfrm>
            <a:off x="347663" y="1668463"/>
            <a:ext cx="5211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se stane, když povolíme žárovku Ž 2 ?</a:t>
            </a:r>
          </a:p>
        </p:txBody>
      </p:sp>
      <p:sp>
        <p:nvSpPr>
          <p:cNvPr id="100369" name="TextovéPole 32"/>
          <p:cNvSpPr txBox="1">
            <a:spLocks noChangeArrowheads="1"/>
          </p:cNvSpPr>
          <p:nvPr/>
        </p:nvSpPr>
        <p:spPr bwMode="auto">
          <a:xfrm>
            <a:off x="6350000" y="3787775"/>
            <a:ext cx="461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100370" name="TextovéPole 33"/>
          <p:cNvSpPr txBox="1">
            <a:spLocks noChangeArrowheads="1"/>
          </p:cNvSpPr>
          <p:nvPr/>
        </p:nvSpPr>
        <p:spPr bwMode="auto">
          <a:xfrm>
            <a:off x="8478838" y="3836988"/>
            <a:ext cx="461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sp>
        <p:nvSpPr>
          <p:cNvPr id="35" name="Znak násobení 34"/>
          <p:cNvSpPr/>
          <p:nvPr/>
        </p:nvSpPr>
        <p:spPr>
          <a:xfrm>
            <a:off x="7770813" y="3898900"/>
            <a:ext cx="914400" cy="914400"/>
          </a:xfrm>
          <a:prstGeom prst="mathMultipl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4981575" y="2284413"/>
            <a:ext cx="329088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Ž1 bude svítit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8394700" y="2284413"/>
            <a:ext cx="32924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Žárovka Ž1 nebude svítit</a:t>
            </a:r>
          </a:p>
        </p:txBody>
      </p:sp>
      <p:sp>
        <p:nvSpPr>
          <p:cNvPr id="100374" name="TextovéPole 39"/>
          <p:cNvSpPr txBox="1">
            <a:spLocks noChangeArrowheads="1"/>
          </p:cNvSpPr>
          <p:nvPr/>
        </p:nvSpPr>
        <p:spPr bwMode="auto">
          <a:xfrm>
            <a:off x="5510213" y="1284288"/>
            <a:ext cx="63579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2400"/>
          </a:p>
          <a:p>
            <a:r>
              <a:rPr lang="cs-CZ" altLang="cs-CZ" sz="2400"/>
              <a:t>Klikni na správnou odpověď, ta se zabarví zeleně. </a:t>
            </a:r>
          </a:p>
        </p:txBody>
      </p:sp>
      <p:sp>
        <p:nvSpPr>
          <p:cNvPr id="100375" name="TextovéPole 43"/>
          <p:cNvSpPr txBox="1">
            <a:spLocks noChangeArrowheads="1"/>
          </p:cNvSpPr>
          <p:nvPr/>
        </p:nvSpPr>
        <p:spPr bwMode="auto">
          <a:xfrm>
            <a:off x="347663" y="3141663"/>
            <a:ext cx="5348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Přesvědč se kliknutím na kontakt spínače.</a:t>
            </a:r>
          </a:p>
        </p:txBody>
      </p:sp>
      <p:cxnSp>
        <p:nvCxnSpPr>
          <p:cNvPr id="13" name="Přímá spojnice 12"/>
          <p:cNvCxnSpPr>
            <a:stCxn id="15" idx="6"/>
            <a:endCxn id="16" idx="0"/>
          </p:cNvCxnSpPr>
          <p:nvPr/>
        </p:nvCxnSpPr>
        <p:spPr>
          <a:xfrm flipV="1">
            <a:off x="3756025" y="4295775"/>
            <a:ext cx="450850" cy="555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5549900" y="1930400"/>
            <a:ext cx="10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1379" name="Skupina 18"/>
          <p:cNvGrpSpPr>
            <a:grpSpLocks/>
          </p:cNvGrpSpPr>
          <p:nvPr/>
        </p:nvGrpSpPr>
        <p:grpSpPr bwMode="auto">
          <a:xfrm>
            <a:off x="1344613" y="1258888"/>
            <a:ext cx="1379537" cy="1039812"/>
            <a:chOff x="7901126" y="0"/>
            <a:chExt cx="1379459" cy="1040167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810590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39244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434496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901126" y="674917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239244" y="674917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445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21" name="Vývojový diagram: sumační spojení 20"/>
          <p:cNvSpPr/>
          <p:nvPr/>
        </p:nvSpPr>
        <p:spPr>
          <a:xfrm>
            <a:off x="5713413" y="162083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2" name="Přímá spojnice 21"/>
          <p:cNvCxnSpPr>
            <a:cxnSpLocks/>
          </p:cNvCxnSpPr>
          <p:nvPr/>
        </p:nvCxnSpPr>
        <p:spPr>
          <a:xfrm>
            <a:off x="2508250" y="1925638"/>
            <a:ext cx="763588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4410075" y="1920875"/>
            <a:ext cx="11398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344613" y="1920875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>
            <a:off x="1296988" y="2597150"/>
            <a:ext cx="19748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>
            <a:off x="6565900" y="1920875"/>
            <a:ext cx="3492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894513" y="1930400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3292475" y="2514600"/>
            <a:ext cx="147638" cy="1651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0" name="Přímá spojnice 29"/>
          <p:cNvCxnSpPr>
            <a:cxnSpLocks/>
          </p:cNvCxnSpPr>
          <p:nvPr/>
        </p:nvCxnSpPr>
        <p:spPr>
          <a:xfrm flipH="1">
            <a:off x="5384800" y="2593975"/>
            <a:ext cx="15398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5237163" y="2511425"/>
            <a:ext cx="147637" cy="1666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40113" y="2511425"/>
            <a:ext cx="1797050" cy="166688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1391" name="TextovéPole 36"/>
          <p:cNvSpPr txBox="1">
            <a:spLocks noChangeArrowheads="1"/>
          </p:cNvSpPr>
          <p:nvPr/>
        </p:nvSpPr>
        <p:spPr bwMode="auto">
          <a:xfrm>
            <a:off x="3743325" y="2665413"/>
            <a:ext cx="1392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Měděný drát</a:t>
            </a:r>
          </a:p>
        </p:txBody>
      </p:sp>
      <p:sp>
        <p:nvSpPr>
          <p:cNvPr id="38" name="Ovál 37"/>
          <p:cNvSpPr/>
          <p:nvPr/>
        </p:nvSpPr>
        <p:spPr bwMode="auto">
          <a:xfrm>
            <a:off x="3503613" y="1865313"/>
            <a:ext cx="125412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vál 38"/>
          <p:cNvSpPr/>
          <p:nvPr/>
        </p:nvSpPr>
        <p:spPr bwMode="auto">
          <a:xfrm>
            <a:off x="4017963" y="1865313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0" name="Přímá spojnice 39"/>
          <p:cNvCxnSpPr/>
          <p:nvPr/>
        </p:nvCxnSpPr>
        <p:spPr bwMode="auto">
          <a:xfrm>
            <a:off x="3217863" y="1920875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 bwMode="auto">
          <a:xfrm>
            <a:off x="4141788" y="1920875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38" idx="0"/>
          </p:cNvCxnSpPr>
          <p:nvPr/>
        </p:nvCxnSpPr>
        <p:spPr bwMode="auto">
          <a:xfrm flipV="1">
            <a:off x="3565525" y="1712913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38" idx="6"/>
            <a:endCxn id="39" idx="0"/>
          </p:cNvCxnSpPr>
          <p:nvPr/>
        </p:nvCxnSpPr>
        <p:spPr>
          <a:xfrm flipV="1">
            <a:off x="3629025" y="1865313"/>
            <a:ext cx="450850" cy="555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398" name="TextovéPole 44"/>
          <p:cNvSpPr txBox="1">
            <a:spLocks noChangeArrowheads="1"/>
          </p:cNvSpPr>
          <p:nvPr/>
        </p:nvSpPr>
        <p:spPr bwMode="auto">
          <a:xfrm>
            <a:off x="665163" y="360363"/>
            <a:ext cx="113379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měděný drát vodičem? Klikni na správnou odpověď a přesvědč se kliknutím na kontakt</a:t>
            </a:r>
          </a:p>
          <a:p>
            <a:r>
              <a:rPr lang="cs-CZ" altLang="cs-CZ" sz="2400"/>
              <a:t>spínače.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2724150" y="887413"/>
            <a:ext cx="6556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3948113" y="882650"/>
            <a:ext cx="500062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sp>
        <p:nvSpPr>
          <p:cNvPr id="101401" name="TextovéPole 47"/>
          <p:cNvSpPr txBox="1">
            <a:spLocks noChangeArrowheads="1"/>
          </p:cNvSpPr>
          <p:nvPr/>
        </p:nvSpPr>
        <p:spPr bwMode="auto">
          <a:xfrm>
            <a:off x="657225" y="3100388"/>
            <a:ext cx="101488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sklo vodičem? Klikni na správnou odpověď a přesvědč se kliknutím na kontakt</a:t>
            </a:r>
          </a:p>
          <a:p>
            <a:r>
              <a:rPr lang="cs-CZ" altLang="cs-CZ" sz="2400"/>
              <a:t>spínače.</a:t>
            </a:r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2716213" y="3625850"/>
            <a:ext cx="6556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3940175" y="3622675"/>
            <a:ext cx="50006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cxnSp>
        <p:nvCxnSpPr>
          <p:cNvPr id="51" name="Přímá spojnice 50"/>
          <p:cNvCxnSpPr/>
          <p:nvPr/>
        </p:nvCxnSpPr>
        <p:spPr>
          <a:xfrm>
            <a:off x="5191125" y="4832350"/>
            <a:ext cx="10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1405" name="Skupina 18"/>
          <p:cNvGrpSpPr>
            <a:grpSpLocks/>
          </p:cNvGrpSpPr>
          <p:nvPr/>
        </p:nvGrpSpPr>
        <p:grpSpPr bwMode="auto">
          <a:xfrm>
            <a:off x="985838" y="4160838"/>
            <a:ext cx="1379537" cy="1039812"/>
            <a:chOff x="7901126" y="0"/>
            <a:chExt cx="1379459" cy="1040167"/>
          </a:xfrm>
        </p:grpSpPr>
        <p:cxnSp>
          <p:nvCxnSpPr>
            <p:cNvPr id="53" name="Přímá spojnice 52"/>
            <p:cNvCxnSpPr/>
            <p:nvPr/>
          </p:nvCxnSpPr>
          <p:spPr>
            <a:xfrm>
              <a:off x="810590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8239244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8434496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8586887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8745628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8896432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7901126" y="674917"/>
              <a:ext cx="20477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8239244" y="674917"/>
              <a:ext cx="19525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8586887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8896432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1434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64" name="Vývojový diagram: sumační spojení 63"/>
          <p:cNvSpPr/>
          <p:nvPr/>
        </p:nvSpPr>
        <p:spPr>
          <a:xfrm>
            <a:off x="5354638" y="45227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5" name="Přímá spojnice 64"/>
          <p:cNvCxnSpPr>
            <a:cxnSpLocks/>
          </p:cNvCxnSpPr>
          <p:nvPr/>
        </p:nvCxnSpPr>
        <p:spPr>
          <a:xfrm>
            <a:off x="2149475" y="4827588"/>
            <a:ext cx="763588" cy="79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cxnSpLocks/>
          </p:cNvCxnSpPr>
          <p:nvPr/>
        </p:nvCxnSpPr>
        <p:spPr>
          <a:xfrm>
            <a:off x="4049713" y="4822825"/>
            <a:ext cx="114141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985838" y="4822825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cxnSpLocks/>
          </p:cNvCxnSpPr>
          <p:nvPr/>
        </p:nvCxnSpPr>
        <p:spPr>
          <a:xfrm>
            <a:off x="938213" y="5499100"/>
            <a:ext cx="19748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cxnSpLocks/>
          </p:cNvCxnSpPr>
          <p:nvPr/>
        </p:nvCxnSpPr>
        <p:spPr>
          <a:xfrm>
            <a:off x="6207125" y="4822825"/>
            <a:ext cx="3492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6535738" y="4832350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Ovál 70"/>
          <p:cNvSpPr/>
          <p:nvPr/>
        </p:nvSpPr>
        <p:spPr>
          <a:xfrm>
            <a:off x="2933700" y="5414963"/>
            <a:ext cx="147638" cy="166687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2" name="Přímá spojnice 71"/>
          <p:cNvCxnSpPr>
            <a:cxnSpLocks/>
          </p:cNvCxnSpPr>
          <p:nvPr/>
        </p:nvCxnSpPr>
        <p:spPr>
          <a:xfrm flipH="1">
            <a:off x="5026025" y="5495925"/>
            <a:ext cx="153987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vál 72"/>
          <p:cNvSpPr/>
          <p:nvPr/>
        </p:nvSpPr>
        <p:spPr>
          <a:xfrm>
            <a:off x="4878388" y="5413375"/>
            <a:ext cx="147637" cy="1651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081338" y="5413375"/>
            <a:ext cx="1797050" cy="16510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5" name="Ovál 74"/>
          <p:cNvSpPr/>
          <p:nvPr/>
        </p:nvSpPr>
        <p:spPr bwMode="auto">
          <a:xfrm>
            <a:off x="3143250" y="4767263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6" name="Ovál 75"/>
          <p:cNvSpPr/>
          <p:nvPr/>
        </p:nvSpPr>
        <p:spPr bwMode="auto">
          <a:xfrm>
            <a:off x="3657600" y="4767263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77" name="Přímá spojnice 76"/>
          <p:cNvCxnSpPr/>
          <p:nvPr/>
        </p:nvCxnSpPr>
        <p:spPr bwMode="auto">
          <a:xfrm>
            <a:off x="2857500" y="4822825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 bwMode="auto">
          <a:xfrm>
            <a:off x="3781425" y="4822825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>
            <a:stCxn id="75" idx="0"/>
          </p:cNvCxnSpPr>
          <p:nvPr/>
        </p:nvCxnSpPr>
        <p:spPr bwMode="auto">
          <a:xfrm flipV="1">
            <a:off x="3205163" y="4614863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75" idx="6"/>
            <a:endCxn id="76" idx="0"/>
          </p:cNvCxnSpPr>
          <p:nvPr/>
        </p:nvCxnSpPr>
        <p:spPr>
          <a:xfrm flipV="1">
            <a:off x="3268663" y="4767263"/>
            <a:ext cx="450850" cy="555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423" name="TextovéPole 80"/>
          <p:cNvSpPr txBox="1">
            <a:spLocks noChangeArrowheads="1"/>
          </p:cNvSpPr>
          <p:nvPr/>
        </p:nvSpPr>
        <p:spPr bwMode="auto">
          <a:xfrm>
            <a:off x="3563938" y="5768975"/>
            <a:ext cx="554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sklo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</p:childTnLst>
        </p:cTn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ovéPole 1"/>
          <p:cNvSpPr txBox="1">
            <a:spLocks noChangeArrowheads="1"/>
          </p:cNvSpPr>
          <p:nvPr/>
        </p:nvSpPr>
        <p:spPr bwMode="auto">
          <a:xfrm>
            <a:off x="739775" y="227013"/>
            <a:ext cx="104806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stříbro vodičem? Klikni na správnou odpověď a přesvědč se kliknutím na kontakt</a:t>
            </a:r>
          </a:p>
          <a:p>
            <a:r>
              <a:rPr lang="cs-CZ" altLang="cs-CZ" sz="2400"/>
              <a:t>spínače.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798763" y="754063"/>
            <a:ext cx="655637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022725" y="749300"/>
            <a:ext cx="500063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5208588" y="2122488"/>
            <a:ext cx="10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2406" name="Skupina 18"/>
          <p:cNvGrpSpPr>
            <a:grpSpLocks/>
          </p:cNvGrpSpPr>
          <p:nvPr/>
        </p:nvGrpSpPr>
        <p:grpSpPr bwMode="auto">
          <a:xfrm>
            <a:off x="1003300" y="1450975"/>
            <a:ext cx="1379538" cy="1039813"/>
            <a:chOff x="7901126" y="0"/>
            <a:chExt cx="1379459" cy="1040167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8105902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239245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434495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586887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745628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896432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7901126" y="674918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8239245" y="674918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8586887" y="674918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896432" y="674918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469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8" name="Vývojový diagram: sumační spojení 17"/>
          <p:cNvSpPr/>
          <p:nvPr/>
        </p:nvSpPr>
        <p:spPr>
          <a:xfrm>
            <a:off x="5372100" y="1812925"/>
            <a:ext cx="612775" cy="61118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9" name="Přímá spojnice 18"/>
          <p:cNvCxnSpPr>
            <a:cxnSpLocks/>
          </p:cNvCxnSpPr>
          <p:nvPr/>
        </p:nvCxnSpPr>
        <p:spPr>
          <a:xfrm>
            <a:off x="2166938" y="2117725"/>
            <a:ext cx="763587" cy="79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>
            <a:off x="4068763" y="2112963"/>
            <a:ext cx="11398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003300" y="2112963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>
            <a:off x="955675" y="2789238"/>
            <a:ext cx="19748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>
            <a:off x="6224588" y="2112963"/>
            <a:ext cx="3492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553200" y="2122488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952750" y="2705100"/>
            <a:ext cx="147638" cy="166688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6" name="Přímá spojnice 25"/>
          <p:cNvCxnSpPr>
            <a:cxnSpLocks/>
          </p:cNvCxnSpPr>
          <p:nvPr/>
        </p:nvCxnSpPr>
        <p:spPr>
          <a:xfrm flipH="1">
            <a:off x="5043488" y="2786063"/>
            <a:ext cx="154146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4895850" y="2703513"/>
            <a:ext cx="147638" cy="1651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100388" y="2703513"/>
            <a:ext cx="1795462" cy="1651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 bwMode="auto">
          <a:xfrm>
            <a:off x="3162300" y="2057400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 bwMode="auto">
          <a:xfrm>
            <a:off x="3676650" y="20574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1" name="Přímá spojnice 30"/>
          <p:cNvCxnSpPr/>
          <p:nvPr/>
        </p:nvCxnSpPr>
        <p:spPr bwMode="auto">
          <a:xfrm>
            <a:off x="2876550" y="2112963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 bwMode="auto">
          <a:xfrm>
            <a:off x="3800475" y="2112963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29" idx="0"/>
          </p:cNvCxnSpPr>
          <p:nvPr/>
        </p:nvCxnSpPr>
        <p:spPr bwMode="auto">
          <a:xfrm flipV="1">
            <a:off x="3224213" y="1905000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stCxn id="29" idx="6"/>
            <a:endCxn id="30" idx="0"/>
          </p:cNvCxnSpPr>
          <p:nvPr/>
        </p:nvCxnSpPr>
        <p:spPr>
          <a:xfrm flipV="1">
            <a:off x="3287713" y="2057400"/>
            <a:ext cx="450850" cy="555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24" name="TextovéPole 34"/>
          <p:cNvSpPr txBox="1">
            <a:spLocks noChangeArrowheads="1"/>
          </p:cNvSpPr>
          <p:nvPr/>
        </p:nvSpPr>
        <p:spPr bwMode="auto">
          <a:xfrm>
            <a:off x="3582988" y="3059113"/>
            <a:ext cx="801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stříbro</a:t>
            </a:r>
          </a:p>
        </p:txBody>
      </p:sp>
      <p:sp>
        <p:nvSpPr>
          <p:cNvPr id="102425" name="TextovéPole 35"/>
          <p:cNvSpPr txBox="1">
            <a:spLocks noChangeArrowheads="1"/>
          </p:cNvSpPr>
          <p:nvPr/>
        </p:nvSpPr>
        <p:spPr bwMode="auto">
          <a:xfrm>
            <a:off x="744538" y="3400425"/>
            <a:ext cx="103743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 dřevo vodičem? Klikni na správnou odpověď a přesvědč se kliknutím na kontakt</a:t>
            </a:r>
          </a:p>
          <a:p>
            <a:r>
              <a:rPr lang="cs-CZ" altLang="cs-CZ" sz="2400"/>
              <a:t>spínače.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2803525" y="3925888"/>
            <a:ext cx="655638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ano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4027488" y="3921125"/>
            <a:ext cx="500062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</a:t>
            </a:r>
          </a:p>
        </p:txBody>
      </p:sp>
      <p:cxnSp>
        <p:nvCxnSpPr>
          <p:cNvPr id="39" name="Přímá spojnice 38"/>
          <p:cNvCxnSpPr/>
          <p:nvPr/>
        </p:nvCxnSpPr>
        <p:spPr>
          <a:xfrm>
            <a:off x="5208588" y="5310188"/>
            <a:ext cx="101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2429" name="Skupina 18"/>
          <p:cNvGrpSpPr>
            <a:grpSpLocks/>
          </p:cNvGrpSpPr>
          <p:nvPr/>
        </p:nvGrpSpPr>
        <p:grpSpPr bwMode="auto">
          <a:xfrm>
            <a:off x="1003300" y="4638675"/>
            <a:ext cx="1379538" cy="1039813"/>
            <a:chOff x="7901126" y="0"/>
            <a:chExt cx="1379459" cy="1040167"/>
          </a:xfrm>
        </p:grpSpPr>
        <p:cxnSp>
          <p:nvCxnSpPr>
            <p:cNvPr id="41" name="Přímá spojnice 40"/>
            <p:cNvCxnSpPr/>
            <p:nvPr/>
          </p:nvCxnSpPr>
          <p:spPr>
            <a:xfrm>
              <a:off x="8105902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8239245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8434495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8586887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8745628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8896432" y="214386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7901126" y="674918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8239245" y="674918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8586887" y="674918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8896432" y="674918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458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52" name="Vývojový diagram: sumační spojení 51"/>
          <p:cNvSpPr/>
          <p:nvPr/>
        </p:nvSpPr>
        <p:spPr>
          <a:xfrm>
            <a:off x="5372100" y="5000625"/>
            <a:ext cx="612775" cy="61118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3" name="Přímá spojnice 52"/>
          <p:cNvCxnSpPr>
            <a:cxnSpLocks/>
          </p:cNvCxnSpPr>
          <p:nvPr/>
        </p:nvCxnSpPr>
        <p:spPr>
          <a:xfrm>
            <a:off x="2166938" y="5305425"/>
            <a:ext cx="763587" cy="793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>
            <a:cxnSpLocks/>
          </p:cNvCxnSpPr>
          <p:nvPr/>
        </p:nvCxnSpPr>
        <p:spPr>
          <a:xfrm>
            <a:off x="4068763" y="5300663"/>
            <a:ext cx="113982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003300" y="5300663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cxnSpLocks/>
          </p:cNvCxnSpPr>
          <p:nvPr/>
        </p:nvCxnSpPr>
        <p:spPr>
          <a:xfrm>
            <a:off x="955675" y="5976938"/>
            <a:ext cx="19748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cxnSpLocks/>
          </p:cNvCxnSpPr>
          <p:nvPr/>
        </p:nvCxnSpPr>
        <p:spPr>
          <a:xfrm>
            <a:off x="6224588" y="5300663"/>
            <a:ext cx="34925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553200" y="5310188"/>
            <a:ext cx="0" cy="6762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vál 58"/>
          <p:cNvSpPr/>
          <p:nvPr/>
        </p:nvSpPr>
        <p:spPr>
          <a:xfrm>
            <a:off x="2952750" y="5894388"/>
            <a:ext cx="147638" cy="1651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0" name="Přímá spojnice 59"/>
          <p:cNvCxnSpPr>
            <a:cxnSpLocks/>
          </p:cNvCxnSpPr>
          <p:nvPr/>
        </p:nvCxnSpPr>
        <p:spPr>
          <a:xfrm flipH="1">
            <a:off x="5043488" y="5973763"/>
            <a:ext cx="154146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ál 60"/>
          <p:cNvSpPr/>
          <p:nvPr/>
        </p:nvSpPr>
        <p:spPr>
          <a:xfrm>
            <a:off x="4895850" y="5891213"/>
            <a:ext cx="147638" cy="166687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100388" y="5891213"/>
            <a:ext cx="1795462" cy="16668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3" name="Ovál 62"/>
          <p:cNvSpPr/>
          <p:nvPr/>
        </p:nvSpPr>
        <p:spPr bwMode="auto">
          <a:xfrm>
            <a:off x="3162300" y="5245100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4" name="Ovál 63"/>
          <p:cNvSpPr/>
          <p:nvPr/>
        </p:nvSpPr>
        <p:spPr bwMode="auto">
          <a:xfrm>
            <a:off x="3676650" y="52451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5" name="Přímá spojnice 64"/>
          <p:cNvCxnSpPr/>
          <p:nvPr/>
        </p:nvCxnSpPr>
        <p:spPr bwMode="auto">
          <a:xfrm>
            <a:off x="2876550" y="5300663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 bwMode="auto">
          <a:xfrm>
            <a:off x="3800475" y="5300663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stCxn id="63" idx="0"/>
          </p:cNvCxnSpPr>
          <p:nvPr/>
        </p:nvCxnSpPr>
        <p:spPr bwMode="auto">
          <a:xfrm flipV="1">
            <a:off x="3224213" y="5092700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63" idx="6"/>
            <a:endCxn id="64" idx="0"/>
          </p:cNvCxnSpPr>
          <p:nvPr/>
        </p:nvCxnSpPr>
        <p:spPr>
          <a:xfrm flipV="1">
            <a:off x="3287713" y="5245100"/>
            <a:ext cx="450850" cy="555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7" name="TextovéPole 68"/>
          <p:cNvSpPr txBox="1">
            <a:spLocks noChangeArrowheads="1"/>
          </p:cNvSpPr>
          <p:nvPr/>
        </p:nvSpPr>
        <p:spPr bwMode="auto">
          <a:xfrm>
            <a:off x="3454400" y="6215063"/>
            <a:ext cx="722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dřevo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 nodeType="clickPar">
                      <p:stCondLst>
                        <p:cond delay="0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378" name="Picture 2" descr="Ir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2150" y="1779588"/>
            <a:ext cx="16002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0" name="Picture 4" descr="Blow Drye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575" y="4719638"/>
            <a:ext cx="2111375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2" name="Picture 6" descr="Table Fan Jh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45050" y="3808413"/>
            <a:ext cx="18573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4" name="Picture 8" descr="Microwave Oven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96088" y="1976438"/>
            <a:ext cx="1939925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6" name="Picture 10" descr="Blender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202863" y="365125"/>
            <a:ext cx="1428750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1388" name="Picture 12" descr="Radio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0138" y="3327400"/>
            <a:ext cx="25717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32" name="TextovéPole 1"/>
          <p:cNvSpPr txBox="1">
            <a:spLocks noChangeArrowheads="1"/>
          </p:cNvSpPr>
          <p:nvPr/>
        </p:nvSpPr>
        <p:spPr bwMode="auto">
          <a:xfrm>
            <a:off x="409575" y="277813"/>
            <a:ext cx="4668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Označ kliknutím tepelné spotřebiče.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13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13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37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13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38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13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38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1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013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38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1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13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386"/>
                  </p:tgtEl>
                </p:cond>
              </p:nextCondLst>
            </p:seq>
          </p:childTnLst>
        </p:cTn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70" name="Obdélník 113669"/>
          <p:cNvSpPr/>
          <p:nvPr/>
        </p:nvSpPr>
        <p:spPr>
          <a:xfrm>
            <a:off x="7327900" y="2668588"/>
            <a:ext cx="1581150" cy="3441700"/>
          </a:xfrm>
          <a:custGeom>
            <a:avLst/>
            <a:gdLst>
              <a:gd name="connsiteX0" fmla="*/ 0 w 1484858"/>
              <a:gd name="connsiteY0" fmla="*/ 0 h 3441338"/>
              <a:gd name="connsiteX1" fmla="*/ 1484858 w 1484858"/>
              <a:gd name="connsiteY1" fmla="*/ 0 h 3441338"/>
              <a:gd name="connsiteX2" fmla="*/ 1484858 w 1484858"/>
              <a:gd name="connsiteY2" fmla="*/ 3441338 h 3441338"/>
              <a:gd name="connsiteX3" fmla="*/ 0 w 1484858"/>
              <a:gd name="connsiteY3" fmla="*/ 3441338 h 3441338"/>
              <a:gd name="connsiteX4" fmla="*/ 0 w 1484858"/>
              <a:gd name="connsiteY4" fmla="*/ 0 h 3441338"/>
              <a:gd name="connsiteX0" fmla="*/ 2 w 1484860"/>
              <a:gd name="connsiteY0" fmla="*/ 0 h 3441338"/>
              <a:gd name="connsiteX1" fmla="*/ 1484860 w 1484860"/>
              <a:gd name="connsiteY1" fmla="*/ 0 h 3441338"/>
              <a:gd name="connsiteX2" fmla="*/ 1484860 w 1484860"/>
              <a:gd name="connsiteY2" fmla="*/ 3441338 h 3441338"/>
              <a:gd name="connsiteX3" fmla="*/ 2 w 1484860"/>
              <a:gd name="connsiteY3" fmla="*/ 3441338 h 3441338"/>
              <a:gd name="connsiteX4" fmla="*/ 157502 w 1484860"/>
              <a:gd name="connsiteY4" fmla="*/ 651565 h 3441338"/>
              <a:gd name="connsiteX5" fmla="*/ 2 w 1484860"/>
              <a:gd name="connsiteY5" fmla="*/ 0 h 3441338"/>
              <a:gd name="connsiteX0" fmla="*/ 95467 w 1580325"/>
              <a:gd name="connsiteY0" fmla="*/ 0 h 3441338"/>
              <a:gd name="connsiteX1" fmla="*/ 1580325 w 1580325"/>
              <a:gd name="connsiteY1" fmla="*/ 0 h 3441338"/>
              <a:gd name="connsiteX2" fmla="*/ 1580325 w 1580325"/>
              <a:gd name="connsiteY2" fmla="*/ 3441338 h 3441338"/>
              <a:gd name="connsiteX3" fmla="*/ 95467 w 1580325"/>
              <a:gd name="connsiteY3" fmla="*/ 3441338 h 3441338"/>
              <a:gd name="connsiteX4" fmla="*/ 155313 w 1580325"/>
              <a:gd name="connsiteY4" fmla="*/ 2107502 h 3441338"/>
              <a:gd name="connsiteX5" fmla="*/ 252967 w 1580325"/>
              <a:gd name="connsiteY5" fmla="*/ 651565 h 3441338"/>
              <a:gd name="connsiteX6" fmla="*/ 95467 w 1580325"/>
              <a:gd name="connsiteY6" fmla="*/ 0 h 3441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80325" h="3441338">
                <a:moveTo>
                  <a:pt x="95467" y="0"/>
                </a:moveTo>
                <a:lnTo>
                  <a:pt x="1580325" y="0"/>
                </a:lnTo>
                <a:lnTo>
                  <a:pt x="1580325" y="3441338"/>
                </a:lnTo>
                <a:lnTo>
                  <a:pt x="95467" y="3441338"/>
                </a:lnTo>
                <a:cubicBezTo>
                  <a:pt x="-139076" y="3208675"/>
                  <a:pt x="129063" y="2572464"/>
                  <a:pt x="155313" y="2107502"/>
                </a:cubicBezTo>
                <a:cubicBezTo>
                  <a:pt x="181563" y="1642540"/>
                  <a:pt x="265900" y="992458"/>
                  <a:pt x="252967" y="651565"/>
                </a:cubicBezTo>
                <a:lnTo>
                  <a:pt x="95467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4451" name="TextovéPole 1"/>
          <p:cNvSpPr txBox="1">
            <a:spLocks noChangeArrowheads="1"/>
          </p:cNvSpPr>
          <p:nvPr/>
        </p:nvSpPr>
        <p:spPr bwMode="auto">
          <a:xfrm>
            <a:off x="7434263" y="115888"/>
            <a:ext cx="4732337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 notesu nakresli schéma zapojení </a:t>
            </a:r>
          </a:p>
          <a:p>
            <a:r>
              <a:rPr lang="cs-CZ" altLang="cs-CZ" sz="2400"/>
              <a:t>zvonkového vedení v domě se třemi </a:t>
            </a:r>
          </a:p>
          <a:p>
            <a:r>
              <a:rPr lang="cs-CZ" altLang="cs-CZ" sz="2400"/>
              <a:t>byty tak, aby tlačítka byly nejen </a:t>
            </a:r>
          </a:p>
          <a:p>
            <a:r>
              <a:rPr lang="cs-CZ" altLang="cs-CZ" sz="2400"/>
              <a:t>u vchodových dveří, ale i u dveří </a:t>
            </a:r>
          </a:p>
          <a:p>
            <a:r>
              <a:rPr lang="cs-CZ" altLang="cs-CZ" sz="2400"/>
              <a:t>jednotlivých bytů. Proveď kontrolu</a:t>
            </a:r>
          </a:p>
          <a:p>
            <a:r>
              <a:rPr lang="cs-CZ" altLang="cs-CZ" sz="2400"/>
              <a:t>kliknutím na černý obdélník.</a:t>
            </a:r>
          </a:p>
          <a:p>
            <a:endParaRPr lang="cs-CZ" altLang="cs-CZ" sz="2400"/>
          </a:p>
        </p:txBody>
      </p:sp>
      <p:grpSp>
        <p:nvGrpSpPr>
          <p:cNvPr id="104452" name="Skupina 20"/>
          <p:cNvGrpSpPr>
            <a:grpSpLocks/>
          </p:cNvGrpSpPr>
          <p:nvPr/>
        </p:nvGrpSpPr>
        <p:grpSpPr bwMode="auto">
          <a:xfrm>
            <a:off x="682625" y="685800"/>
            <a:ext cx="676275" cy="531813"/>
            <a:chOff x="2216378" y="2432824"/>
            <a:chExt cx="677742" cy="532318"/>
          </a:xfrm>
        </p:grpSpPr>
        <p:sp>
          <p:nvSpPr>
            <p:cNvPr id="3" name="Tětiva 2"/>
            <p:cNvSpPr/>
            <p:nvPr/>
          </p:nvSpPr>
          <p:spPr>
            <a:xfrm rot="6747766">
              <a:off x="2284275" y="2436520"/>
              <a:ext cx="462402" cy="455010"/>
            </a:xfrm>
            <a:prstGeom prst="chor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" name="Přímá spojnice 4"/>
            <p:cNvCxnSpPr>
              <a:cxnSpLocks/>
            </p:cNvCxnSpPr>
            <p:nvPr/>
          </p:nvCxnSpPr>
          <p:spPr>
            <a:xfrm flipH="1">
              <a:off x="2415246" y="2752215"/>
              <a:ext cx="1590" cy="21292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2641160" y="2752215"/>
              <a:ext cx="0" cy="21292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>
              <a:cxnSpLocks/>
            </p:cNvCxnSpPr>
            <p:nvPr/>
          </p:nvCxnSpPr>
          <p:spPr>
            <a:xfrm>
              <a:off x="2641160" y="2965142"/>
              <a:ext cx="25296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>
              <a:cxnSpLocks/>
            </p:cNvCxnSpPr>
            <p:nvPr/>
          </p:nvCxnSpPr>
          <p:spPr>
            <a:xfrm flipH="1">
              <a:off x="2216378" y="2965142"/>
              <a:ext cx="19886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53" name="Skupina 21"/>
          <p:cNvGrpSpPr>
            <a:grpSpLocks/>
          </p:cNvGrpSpPr>
          <p:nvPr/>
        </p:nvGrpSpPr>
        <p:grpSpPr bwMode="auto">
          <a:xfrm>
            <a:off x="682625" y="1789113"/>
            <a:ext cx="677863" cy="533400"/>
            <a:chOff x="2216378" y="2432824"/>
            <a:chExt cx="677742" cy="532318"/>
          </a:xfrm>
        </p:grpSpPr>
        <p:sp>
          <p:nvSpPr>
            <p:cNvPr id="23" name="Tětiva 22"/>
            <p:cNvSpPr/>
            <p:nvPr/>
          </p:nvSpPr>
          <p:spPr>
            <a:xfrm rot="6747766">
              <a:off x="2283471" y="2437156"/>
              <a:ext cx="462610" cy="453944"/>
            </a:xfrm>
            <a:prstGeom prst="chor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24" name="Přímá spojnice 23"/>
            <p:cNvCxnSpPr>
              <a:cxnSpLocks/>
            </p:cNvCxnSpPr>
            <p:nvPr/>
          </p:nvCxnSpPr>
          <p:spPr>
            <a:xfrm flipH="1">
              <a:off x="2414781" y="2751264"/>
              <a:ext cx="1587" cy="2138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cxnSpLocks/>
            </p:cNvCxnSpPr>
            <p:nvPr/>
          </p:nvCxnSpPr>
          <p:spPr>
            <a:xfrm>
              <a:off x="2641752" y="2751264"/>
              <a:ext cx="0" cy="2138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cxnSpLocks/>
            </p:cNvCxnSpPr>
            <p:nvPr/>
          </p:nvCxnSpPr>
          <p:spPr>
            <a:xfrm>
              <a:off x="2641752" y="2965142"/>
              <a:ext cx="25236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cxnSpLocks/>
            </p:cNvCxnSpPr>
            <p:nvPr/>
          </p:nvCxnSpPr>
          <p:spPr>
            <a:xfrm flipH="1">
              <a:off x="2216378" y="2965142"/>
              <a:ext cx="19840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54" name="Skupina 27"/>
          <p:cNvGrpSpPr>
            <a:grpSpLocks/>
          </p:cNvGrpSpPr>
          <p:nvPr/>
        </p:nvGrpSpPr>
        <p:grpSpPr bwMode="auto">
          <a:xfrm>
            <a:off x="682625" y="2854325"/>
            <a:ext cx="676275" cy="533400"/>
            <a:chOff x="2216378" y="2432824"/>
            <a:chExt cx="677742" cy="532318"/>
          </a:xfrm>
        </p:grpSpPr>
        <p:sp>
          <p:nvSpPr>
            <p:cNvPr id="29" name="Tětiva 28"/>
            <p:cNvSpPr/>
            <p:nvPr/>
          </p:nvSpPr>
          <p:spPr>
            <a:xfrm rot="6747766">
              <a:off x="2284172" y="2436623"/>
              <a:ext cx="462610" cy="455010"/>
            </a:xfrm>
            <a:prstGeom prst="chor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0" name="Přímá spojnice 29"/>
            <p:cNvCxnSpPr>
              <a:cxnSpLocks/>
            </p:cNvCxnSpPr>
            <p:nvPr/>
          </p:nvCxnSpPr>
          <p:spPr>
            <a:xfrm flipH="1">
              <a:off x="2415246" y="2751265"/>
              <a:ext cx="1590" cy="21387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cxnSpLocks/>
            </p:cNvCxnSpPr>
            <p:nvPr/>
          </p:nvCxnSpPr>
          <p:spPr>
            <a:xfrm>
              <a:off x="2641160" y="2751265"/>
              <a:ext cx="0" cy="21387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>
              <a:cxnSpLocks/>
            </p:cNvCxnSpPr>
            <p:nvPr/>
          </p:nvCxnSpPr>
          <p:spPr>
            <a:xfrm>
              <a:off x="2641160" y="2965142"/>
              <a:ext cx="25296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cxnSpLocks/>
            </p:cNvCxnSpPr>
            <p:nvPr/>
          </p:nvCxnSpPr>
          <p:spPr>
            <a:xfrm flipH="1">
              <a:off x="2216378" y="2965142"/>
              <a:ext cx="19886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55" name="Skupina 42"/>
          <p:cNvGrpSpPr>
            <a:grpSpLocks/>
          </p:cNvGrpSpPr>
          <p:nvPr/>
        </p:nvGrpSpPr>
        <p:grpSpPr bwMode="auto">
          <a:xfrm rot="5104655">
            <a:off x="5287963" y="1146175"/>
            <a:ext cx="812800" cy="539750"/>
            <a:chOff x="4181383" y="1288556"/>
            <a:chExt cx="813489" cy="540244"/>
          </a:xfrm>
        </p:grpSpPr>
        <p:sp>
          <p:nvSpPr>
            <p:cNvPr id="34" name="Ovál 33"/>
            <p:cNvSpPr/>
            <p:nvPr/>
          </p:nvSpPr>
          <p:spPr>
            <a:xfrm>
              <a:off x="4173386" y="1695260"/>
              <a:ext cx="106452" cy="141416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6" name="Přímá spojnice 35"/>
            <p:cNvCxnSpPr>
              <a:stCxn id="34" idx="7"/>
            </p:cNvCxnSpPr>
            <p:nvPr/>
          </p:nvCxnSpPr>
          <p:spPr>
            <a:xfrm flipV="1">
              <a:off x="4269293" y="1596722"/>
              <a:ext cx="441699" cy="12552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cxnSpLocks/>
            </p:cNvCxnSpPr>
            <p:nvPr/>
          </p:nvCxnSpPr>
          <p:spPr>
            <a:xfrm rot="16495345">
              <a:off x="4837073" y="1677780"/>
              <a:ext cx="14300" cy="2955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Obdélník 38"/>
            <p:cNvSpPr/>
            <p:nvPr/>
          </p:nvSpPr>
          <p:spPr>
            <a:xfrm rot="20664368">
              <a:off x="4352038" y="1364813"/>
              <a:ext cx="142996" cy="28442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1" name="Přímá spojnice 40"/>
            <p:cNvCxnSpPr>
              <a:cxnSpLocks/>
            </p:cNvCxnSpPr>
            <p:nvPr/>
          </p:nvCxnSpPr>
          <p:spPr>
            <a:xfrm flipV="1">
              <a:off x="4178831" y="1296796"/>
              <a:ext cx="435344" cy="12235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56" name="Skupina 43"/>
          <p:cNvGrpSpPr>
            <a:grpSpLocks/>
          </p:cNvGrpSpPr>
          <p:nvPr/>
        </p:nvGrpSpPr>
        <p:grpSpPr bwMode="auto">
          <a:xfrm rot="5758138">
            <a:off x="5368925" y="2344738"/>
            <a:ext cx="755650" cy="558800"/>
            <a:chOff x="4181383" y="1288556"/>
            <a:chExt cx="755597" cy="559360"/>
          </a:xfrm>
        </p:grpSpPr>
        <p:sp>
          <p:nvSpPr>
            <p:cNvPr id="45" name="Ovál 44"/>
            <p:cNvSpPr/>
            <p:nvPr/>
          </p:nvSpPr>
          <p:spPr>
            <a:xfrm>
              <a:off x="4180364" y="1703364"/>
              <a:ext cx="106356" cy="14143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6" name="Přímá spojnice 45"/>
            <p:cNvCxnSpPr>
              <a:stCxn id="45" idx="7"/>
            </p:cNvCxnSpPr>
            <p:nvPr/>
          </p:nvCxnSpPr>
          <p:spPr>
            <a:xfrm flipV="1">
              <a:off x="4268422" y="1598203"/>
              <a:ext cx="442882" cy="12553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>
              <a:cxnSpLocks/>
            </p:cNvCxnSpPr>
            <p:nvPr/>
          </p:nvCxnSpPr>
          <p:spPr>
            <a:xfrm rot="15841862">
              <a:off x="4763994" y="1690792"/>
              <a:ext cx="1590" cy="33017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Obdélník 47"/>
            <p:cNvSpPr/>
            <p:nvPr/>
          </p:nvSpPr>
          <p:spPr>
            <a:xfrm rot="20664368">
              <a:off x="4351273" y="1372393"/>
              <a:ext cx="142865" cy="28444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9" name="Přímá spojnice 48"/>
            <p:cNvCxnSpPr>
              <a:cxnSpLocks/>
            </p:cNvCxnSpPr>
            <p:nvPr/>
          </p:nvCxnSpPr>
          <p:spPr>
            <a:xfrm flipV="1">
              <a:off x="4178500" y="1304448"/>
              <a:ext cx="434944" cy="12235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57" name="Skupina 49"/>
          <p:cNvGrpSpPr>
            <a:grpSpLocks/>
          </p:cNvGrpSpPr>
          <p:nvPr/>
        </p:nvGrpSpPr>
        <p:grpSpPr bwMode="auto">
          <a:xfrm rot="5992129">
            <a:off x="5458619" y="3394869"/>
            <a:ext cx="746125" cy="598487"/>
            <a:chOff x="4181383" y="1288556"/>
            <a:chExt cx="745152" cy="598370"/>
          </a:xfrm>
        </p:grpSpPr>
        <p:sp>
          <p:nvSpPr>
            <p:cNvPr id="51" name="Ovál 50"/>
            <p:cNvSpPr/>
            <p:nvPr/>
          </p:nvSpPr>
          <p:spPr>
            <a:xfrm>
              <a:off x="4177627" y="1681330"/>
              <a:ext cx="106223" cy="139673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2" name="Přímá spojnice 51"/>
            <p:cNvCxnSpPr>
              <a:stCxn id="51" idx="7"/>
            </p:cNvCxnSpPr>
            <p:nvPr/>
          </p:nvCxnSpPr>
          <p:spPr>
            <a:xfrm flipV="1">
              <a:off x="4265528" y="1577050"/>
              <a:ext cx="442335" cy="12697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cxnSpLocks/>
            </p:cNvCxnSpPr>
            <p:nvPr/>
          </p:nvCxnSpPr>
          <p:spPr>
            <a:xfrm rot="15607871">
              <a:off x="4778527" y="1744219"/>
              <a:ext cx="0" cy="28062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Obdélník 53"/>
            <p:cNvSpPr/>
            <p:nvPr/>
          </p:nvSpPr>
          <p:spPr>
            <a:xfrm rot="20664368">
              <a:off x="4347262" y="1361322"/>
              <a:ext cx="142689" cy="284106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5" name="Přímá spojnice 54"/>
            <p:cNvCxnSpPr>
              <a:cxnSpLocks/>
            </p:cNvCxnSpPr>
            <p:nvPr/>
          </p:nvCxnSpPr>
          <p:spPr>
            <a:xfrm flipV="1">
              <a:off x="4177692" y="1296572"/>
              <a:ext cx="434408" cy="12221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58" name="Skupina 55"/>
          <p:cNvGrpSpPr>
            <a:grpSpLocks/>
          </p:cNvGrpSpPr>
          <p:nvPr/>
        </p:nvGrpSpPr>
        <p:grpSpPr bwMode="auto">
          <a:xfrm>
            <a:off x="5103813" y="5922963"/>
            <a:ext cx="754062" cy="541337"/>
            <a:chOff x="4181383" y="1288556"/>
            <a:chExt cx="754601" cy="540244"/>
          </a:xfrm>
        </p:grpSpPr>
        <p:sp>
          <p:nvSpPr>
            <p:cNvPr id="57" name="Ovál 56"/>
            <p:cNvSpPr/>
            <p:nvPr/>
          </p:nvSpPr>
          <p:spPr>
            <a:xfrm>
              <a:off x="4181383" y="1687798"/>
              <a:ext cx="106438" cy="14100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8" name="Přímá spojnice 57"/>
            <p:cNvCxnSpPr>
              <a:stCxn id="57" idx="7"/>
            </p:cNvCxnSpPr>
            <p:nvPr/>
          </p:nvCxnSpPr>
          <p:spPr>
            <a:xfrm flipV="1">
              <a:off x="4271935" y="1581650"/>
              <a:ext cx="441640" cy="12674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4616669" y="1828800"/>
              <a:ext cx="31931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Obdélník 59"/>
            <p:cNvSpPr/>
            <p:nvPr/>
          </p:nvSpPr>
          <p:spPr>
            <a:xfrm rot="20664368">
              <a:off x="4354544" y="1356680"/>
              <a:ext cx="142977" cy="28358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1" name="Přímá spojnice 60"/>
            <p:cNvCxnSpPr>
              <a:cxnSpLocks/>
            </p:cNvCxnSpPr>
            <p:nvPr/>
          </p:nvCxnSpPr>
          <p:spPr>
            <a:xfrm flipV="1">
              <a:off x="4181383" y="1288556"/>
              <a:ext cx="435286" cy="12357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59" name="Skupina 61"/>
          <p:cNvGrpSpPr>
            <a:grpSpLocks/>
          </p:cNvGrpSpPr>
          <p:nvPr/>
        </p:nvGrpSpPr>
        <p:grpSpPr bwMode="auto">
          <a:xfrm>
            <a:off x="5094288" y="5141913"/>
            <a:ext cx="755650" cy="539750"/>
            <a:chOff x="4181383" y="1288556"/>
            <a:chExt cx="754601" cy="540244"/>
          </a:xfrm>
        </p:grpSpPr>
        <p:sp>
          <p:nvSpPr>
            <p:cNvPr id="63" name="Ovál 62"/>
            <p:cNvSpPr/>
            <p:nvPr/>
          </p:nvSpPr>
          <p:spPr>
            <a:xfrm>
              <a:off x="4181383" y="1687383"/>
              <a:ext cx="106214" cy="1414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4" name="Přímá spojnice 63"/>
            <p:cNvCxnSpPr>
              <a:stCxn id="63" idx="7"/>
            </p:cNvCxnSpPr>
            <p:nvPr/>
          </p:nvCxnSpPr>
          <p:spPr>
            <a:xfrm flipV="1">
              <a:off x="4271744" y="1582512"/>
              <a:ext cx="442298" cy="12552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4615754" y="1828800"/>
              <a:ext cx="32023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Obdélník 65"/>
            <p:cNvSpPr/>
            <p:nvPr/>
          </p:nvSpPr>
          <p:spPr>
            <a:xfrm rot="20664368">
              <a:off x="4354180" y="1356880"/>
              <a:ext cx="142677" cy="2844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67" name="Přímá spojnice 66"/>
            <p:cNvCxnSpPr>
              <a:cxnSpLocks/>
            </p:cNvCxnSpPr>
            <p:nvPr/>
          </p:nvCxnSpPr>
          <p:spPr>
            <a:xfrm flipV="1">
              <a:off x="4181383" y="1288556"/>
              <a:ext cx="434371" cy="1223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60" name="Skupina 67"/>
          <p:cNvGrpSpPr>
            <a:grpSpLocks/>
          </p:cNvGrpSpPr>
          <p:nvPr/>
        </p:nvGrpSpPr>
        <p:grpSpPr bwMode="auto">
          <a:xfrm>
            <a:off x="5094288" y="4446588"/>
            <a:ext cx="755650" cy="539750"/>
            <a:chOff x="4181383" y="1288556"/>
            <a:chExt cx="754601" cy="540244"/>
          </a:xfrm>
        </p:grpSpPr>
        <p:sp>
          <p:nvSpPr>
            <p:cNvPr id="69" name="Ovál 68"/>
            <p:cNvSpPr/>
            <p:nvPr/>
          </p:nvSpPr>
          <p:spPr>
            <a:xfrm>
              <a:off x="4181383" y="1687383"/>
              <a:ext cx="106214" cy="14141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70" name="Přímá spojnice 69"/>
            <p:cNvCxnSpPr>
              <a:stCxn id="69" idx="7"/>
            </p:cNvCxnSpPr>
            <p:nvPr/>
          </p:nvCxnSpPr>
          <p:spPr>
            <a:xfrm flipV="1">
              <a:off x="4271744" y="1582512"/>
              <a:ext cx="442298" cy="12552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nice 70"/>
            <p:cNvCxnSpPr/>
            <p:nvPr/>
          </p:nvCxnSpPr>
          <p:spPr>
            <a:xfrm>
              <a:off x="4615754" y="1828800"/>
              <a:ext cx="32023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Obdélník 71"/>
            <p:cNvSpPr/>
            <p:nvPr/>
          </p:nvSpPr>
          <p:spPr>
            <a:xfrm rot="20664368">
              <a:off x="4354180" y="1356880"/>
              <a:ext cx="142677" cy="2844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73" name="Přímá spojnice 72"/>
            <p:cNvCxnSpPr>
              <a:cxnSpLocks/>
            </p:cNvCxnSpPr>
            <p:nvPr/>
          </p:nvCxnSpPr>
          <p:spPr>
            <a:xfrm flipV="1">
              <a:off x="4181383" y="1288556"/>
              <a:ext cx="434371" cy="1223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461" name="Skupina 89"/>
          <p:cNvGrpSpPr>
            <a:grpSpLocks/>
          </p:cNvGrpSpPr>
          <p:nvPr/>
        </p:nvGrpSpPr>
        <p:grpSpPr bwMode="auto">
          <a:xfrm>
            <a:off x="1890713" y="4070350"/>
            <a:ext cx="1092200" cy="598488"/>
            <a:chOff x="7031115" y="1774905"/>
            <a:chExt cx="1091953" cy="598078"/>
          </a:xfrm>
        </p:grpSpPr>
        <p:cxnSp>
          <p:nvCxnSpPr>
            <p:cNvPr id="75" name="Přímá spojnice 74"/>
            <p:cNvCxnSpPr/>
            <p:nvPr/>
          </p:nvCxnSpPr>
          <p:spPr>
            <a:xfrm>
              <a:off x="7315213" y="1774905"/>
              <a:ext cx="0" cy="58062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7591375" y="1792356"/>
              <a:ext cx="0" cy="58062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7904043" y="1792356"/>
              <a:ext cx="0" cy="58062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7723108" y="1935133"/>
              <a:ext cx="0" cy="29507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>
              <a:off x="7458055" y="1935133"/>
              <a:ext cx="0" cy="29507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7186655" y="1935133"/>
              <a:ext cx="0" cy="29507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>
              <a:off x="7031115" y="2082669"/>
              <a:ext cx="15554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7315213" y="2065219"/>
              <a:ext cx="14284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>
              <a:off x="7591375" y="2065219"/>
              <a:ext cx="13173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>
              <a:off x="7904043" y="2082669"/>
              <a:ext cx="21902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2" name="Přímá spojnice 91"/>
          <p:cNvCxnSpPr>
            <a:stCxn id="34" idx="5"/>
          </p:cNvCxnSpPr>
          <p:nvPr/>
        </p:nvCxnSpPr>
        <p:spPr>
          <a:xfrm flipH="1">
            <a:off x="1285875" y="1122363"/>
            <a:ext cx="4132263" cy="17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>
            <a:cxnSpLocks/>
            <a:stCxn id="45" idx="6"/>
          </p:cNvCxnSpPr>
          <p:nvPr/>
        </p:nvCxnSpPr>
        <p:spPr>
          <a:xfrm flipH="1">
            <a:off x="1358900" y="2335213"/>
            <a:ext cx="4225925" cy="63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>
            <a:stCxn id="51" idx="6"/>
          </p:cNvCxnSpPr>
          <p:nvPr/>
        </p:nvCxnSpPr>
        <p:spPr>
          <a:xfrm flipH="1">
            <a:off x="1404938" y="3402013"/>
            <a:ext cx="4305300" cy="238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>
            <a:cxnSpLocks/>
          </p:cNvCxnSpPr>
          <p:nvPr/>
        </p:nvCxnSpPr>
        <p:spPr>
          <a:xfrm flipH="1">
            <a:off x="2982913" y="1849438"/>
            <a:ext cx="25019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>
            <a:cxnSpLocks/>
          </p:cNvCxnSpPr>
          <p:nvPr/>
        </p:nvCxnSpPr>
        <p:spPr>
          <a:xfrm>
            <a:off x="2982913" y="1849438"/>
            <a:ext cx="0" cy="25400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2982913" y="2971800"/>
            <a:ext cx="24812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2982913" y="4003675"/>
            <a:ext cx="25082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flipV="1">
            <a:off x="2982913" y="4360863"/>
            <a:ext cx="2886075" cy="174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5829300" y="4360863"/>
            <a:ext cx="39688" cy="210343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>
            <a:stCxn id="57" idx="4"/>
          </p:cNvCxnSpPr>
          <p:nvPr/>
        </p:nvCxnSpPr>
        <p:spPr>
          <a:xfrm flipH="1">
            <a:off x="3986213" y="6464300"/>
            <a:ext cx="117157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>
            <a:cxnSpLocks/>
          </p:cNvCxnSpPr>
          <p:nvPr/>
        </p:nvCxnSpPr>
        <p:spPr>
          <a:xfrm flipV="1">
            <a:off x="3951288" y="3400425"/>
            <a:ext cx="0" cy="30638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>
            <a:stCxn id="63" idx="2"/>
          </p:cNvCxnSpPr>
          <p:nvPr/>
        </p:nvCxnSpPr>
        <p:spPr>
          <a:xfrm flipH="1" flipV="1">
            <a:off x="4297363" y="5611813"/>
            <a:ext cx="7969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H="1" flipV="1">
            <a:off x="4318000" y="2335213"/>
            <a:ext cx="6350" cy="32766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>
            <a:stCxn id="69" idx="2"/>
          </p:cNvCxnSpPr>
          <p:nvPr/>
        </p:nvCxnSpPr>
        <p:spPr>
          <a:xfrm flipH="1" flipV="1">
            <a:off x="4695825" y="4916488"/>
            <a:ext cx="3984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V="1">
            <a:off x="4695825" y="1204913"/>
            <a:ext cx="0" cy="37115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flipV="1">
            <a:off x="1890713" y="1690688"/>
            <a:ext cx="0" cy="26701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H="1">
            <a:off x="682625" y="1720850"/>
            <a:ext cx="12080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>
            <a:cxnSpLocks/>
          </p:cNvCxnSpPr>
          <p:nvPr/>
        </p:nvCxnSpPr>
        <p:spPr>
          <a:xfrm flipV="1">
            <a:off x="706438" y="1217613"/>
            <a:ext cx="0" cy="5222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682625" y="2709863"/>
            <a:ext cx="12080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flipH="1">
            <a:off x="682625" y="3973513"/>
            <a:ext cx="12080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flipV="1">
            <a:off x="706438" y="3400425"/>
            <a:ext cx="0" cy="573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V="1">
            <a:off x="682625" y="2341563"/>
            <a:ext cx="23813" cy="3683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Ovál 140"/>
          <p:cNvSpPr/>
          <p:nvPr/>
        </p:nvSpPr>
        <p:spPr>
          <a:xfrm>
            <a:off x="1819275" y="3892550"/>
            <a:ext cx="160338" cy="1889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2" name="Ovál 141"/>
          <p:cNvSpPr/>
          <p:nvPr/>
        </p:nvSpPr>
        <p:spPr>
          <a:xfrm>
            <a:off x="1824038" y="2633663"/>
            <a:ext cx="160337" cy="1889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" name="Ovál 142"/>
          <p:cNvSpPr/>
          <p:nvPr/>
        </p:nvSpPr>
        <p:spPr>
          <a:xfrm>
            <a:off x="5751513" y="5562600"/>
            <a:ext cx="160337" cy="1889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4" name="Ovál 143"/>
          <p:cNvSpPr/>
          <p:nvPr/>
        </p:nvSpPr>
        <p:spPr>
          <a:xfrm>
            <a:off x="5738813" y="4884738"/>
            <a:ext cx="158750" cy="1889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5" name="Ovál 144"/>
          <p:cNvSpPr/>
          <p:nvPr/>
        </p:nvSpPr>
        <p:spPr>
          <a:xfrm>
            <a:off x="3846513" y="3300413"/>
            <a:ext cx="160337" cy="1889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6" name="Ovál 145"/>
          <p:cNvSpPr/>
          <p:nvPr/>
        </p:nvSpPr>
        <p:spPr>
          <a:xfrm>
            <a:off x="4233863" y="2235200"/>
            <a:ext cx="160337" cy="1889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7" name="Ovál 146"/>
          <p:cNvSpPr/>
          <p:nvPr/>
        </p:nvSpPr>
        <p:spPr>
          <a:xfrm>
            <a:off x="4621213" y="1090613"/>
            <a:ext cx="160337" cy="1889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8" name="Ovál 147"/>
          <p:cNvSpPr/>
          <p:nvPr/>
        </p:nvSpPr>
        <p:spPr>
          <a:xfrm>
            <a:off x="2898775" y="2847975"/>
            <a:ext cx="160338" cy="1889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9" name="Ovál 148"/>
          <p:cNvSpPr/>
          <p:nvPr/>
        </p:nvSpPr>
        <p:spPr>
          <a:xfrm>
            <a:off x="2930525" y="3890963"/>
            <a:ext cx="158750" cy="1889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0" name="Ovál 149"/>
          <p:cNvSpPr/>
          <p:nvPr/>
        </p:nvSpPr>
        <p:spPr>
          <a:xfrm>
            <a:off x="2928938" y="4270375"/>
            <a:ext cx="160337" cy="18891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4494" name="TextovéPole 151"/>
          <p:cNvSpPr txBox="1">
            <a:spLocks noChangeArrowheads="1"/>
          </p:cNvSpPr>
          <p:nvPr/>
        </p:nvSpPr>
        <p:spPr bwMode="auto">
          <a:xfrm>
            <a:off x="6126163" y="3502025"/>
            <a:ext cx="6588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Byt 1</a:t>
            </a:r>
          </a:p>
        </p:txBody>
      </p:sp>
      <p:sp>
        <p:nvSpPr>
          <p:cNvPr id="104495" name="TextovéPole 152"/>
          <p:cNvSpPr txBox="1">
            <a:spLocks noChangeArrowheads="1"/>
          </p:cNvSpPr>
          <p:nvPr/>
        </p:nvSpPr>
        <p:spPr bwMode="auto">
          <a:xfrm>
            <a:off x="5942013" y="6015038"/>
            <a:ext cx="660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Byt 1</a:t>
            </a:r>
          </a:p>
        </p:txBody>
      </p:sp>
      <p:sp>
        <p:nvSpPr>
          <p:cNvPr id="104496" name="TextovéPole 153"/>
          <p:cNvSpPr txBox="1">
            <a:spLocks noChangeArrowheads="1"/>
          </p:cNvSpPr>
          <p:nvPr/>
        </p:nvSpPr>
        <p:spPr bwMode="auto">
          <a:xfrm>
            <a:off x="6078538" y="2405063"/>
            <a:ext cx="8461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Byt 2 </a:t>
            </a:r>
          </a:p>
          <a:p>
            <a:endParaRPr lang="cs-CZ" altLang="cs-CZ"/>
          </a:p>
        </p:txBody>
      </p:sp>
      <p:sp>
        <p:nvSpPr>
          <p:cNvPr id="104497" name="TextovéPole 154"/>
          <p:cNvSpPr txBox="1">
            <a:spLocks noChangeArrowheads="1"/>
          </p:cNvSpPr>
          <p:nvPr/>
        </p:nvSpPr>
        <p:spPr bwMode="auto">
          <a:xfrm>
            <a:off x="5922963" y="5486400"/>
            <a:ext cx="817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Byt 2 </a:t>
            </a:r>
          </a:p>
          <a:p>
            <a:endParaRPr lang="cs-CZ" altLang="cs-CZ"/>
          </a:p>
        </p:txBody>
      </p:sp>
      <p:sp>
        <p:nvSpPr>
          <p:cNvPr id="104498" name="TextovéPole 155"/>
          <p:cNvSpPr txBox="1">
            <a:spLocks noChangeArrowheads="1"/>
          </p:cNvSpPr>
          <p:nvPr/>
        </p:nvSpPr>
        <p:spPr bwMode="auto">
          <a:xfrm>
            <a:off x="6086475" y="1265238"/>
            <a:ext cx="844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Byt 3 </a:t>
            </a:r>
          </a:p>
          <a:p>
            <a:endParaRPr lang="cs-CZ" altLang="cs-CZ"/>
          </a:p>
        </p:txBody>
      </p:sp>
      <p:sp>
        <p:nvSpPr>
          <p:cNvPr id="104499" name="TextovéPole 156"/>
          <p:cNvSpPr txBox="1">
            <a:spLocks noChangeArrowheads="1"/>
          </p:cNvSpPr>
          <p:nvPr/>
        </p:nvSpPr>
        <p:spPr bwMode="auto">
          <a:xfrm>
            <a:off x="5922963" y="4768850"/>
            <a:ext cx="8445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Byt 3 </a:t>
            </a:r>
          </a:p>
          <a:p>
            <a:endParaRPr lang="cs-CZ" altLang="cs-CZ"/>
          </a:p>
        </p:txBody>
      </p:sp>
      <p:pic>
        <p:nvPicPr>
          <p:cNvPr id="104500" name="Picture 2" descr="Little Boy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1825" y="2813050"/>
            <a:ext cx="1563688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04501" name="Skupina 113668"/>
          <p:cNvGrpSpPr>
            <a:grpSpLocks/>
          </p:cNvGrpSpPr>
          <p:nvPr/>
        </p:nvGrpSpPr>
        <p:grpSpPr bwMode="auto">
          <a:xfrm>
            <a:off x="7773988" y="3094038"/>
            <a:ext cx="844550" cy="344487"/>
            <a:chOff x="7684141" y="2937311"/>
            <a:chExt cx="845427" cy="343130"/>
          </a:xfrm>
        </p:grpSpPr>
        <p:sp>
          <p:nvSpPr>
            <p:cNvPr id="113664" name="Obdélník 113663"/>
            <p:cNvSpPr/>
            <p:nvPr/>
          </p:nvSpPr>
          <p:spPr>
            <a:xfrm>
              <a:off x="7684141" y="2937311"/>
              <a:ext cx="845427" cy="34313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2" name="Obdélník 161"/>
            <p:cNvSpPr/>
            <p:nvPr/>
          </p:nvSpPr>
          <p:spPr>
            <a:xfrm>
              <a:off x="7749296" y="3025861"/>
              <a:ext cx="473566" cy="16286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3665" name="Ovál 113664"/>
            <p:cNvSpPr/>
            <p:nvPr/>
          </p:nvSpPr>
          <p:spPr>
            <a:xfrm>
              <a:off x="8291196" y="3006886"/>
              <a:ext cx="205000" cy="200818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04502" name="Skupina 113666"/>
          <p:cNvGrpSpPr>
            <a:grpSpLocks/>
          </p:cNvGrpSpPr>
          <p:nvPr/>
        </p:nvGrpSpPr>
        <p:grpSpPr bwMode="auto">
          <a:xfrm>
            <a:off x="7781925" y="3467100"/>
            <a:ext cx="844550" cy="342900"/>
            <a:chOff x="7781234" y="3466994"/>
            <a:chExt cx="845427" cy="343130"/>
          </a:xfrm>
        </p:grpSpPr>
        <p:sp>
          <p:nvSpPr>
            <p:cNvPr id="164" name="Obdélník 163"/>
            <p:cNvSpPr/>
            <p:nvPr/>
          </p:nvSpPr>
          <p:spPr>
            <a:xfrm>
              <a:off x="7781234" y="3466994"/>
              <a:ext cx="845427" cy="34313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5" name="Obdélník 164"/>
            <p:cNvSpPr/>
            <p:nvPr/>
          </p:nvSpPr>
          <p:spPr>
            <a:xfrm>
              <a:off x="7825730" y="3557543"/>
              <a:ext cx="473566" cy="16203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6" name="Ovál 165"/>
            <p:cNvSpPr/>
            <p:nvPr/>
          </p:nvSpPr>
          <p:spPr>
            <a:xfrm>
              <a:off x="8354917" y="3544834"/>
              <a:ext cx="203411" cy="200159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04503" name="Skupina 113667"/>
          <p:cNvGrpSpPr>
            <a:grpSpLocks/>
          </p:cNvGrpSpPr>
          <p:nvPr/>
        </p:nvGrpSpPr>
        <p:grpSpPr bwMode="auto">
          <a:xfrm>
            <a:off x="7777163" y="3846513"/>
            <a:ext cx="846137" cy="342900"/>
            <a:chOff x="7684141" y="4018134"/>
            <a:chExt cx="845427" cy="343130"/>
          </a:xfrm>
        </p:grpSpPr>
        <p:sp>
          <p:nvSpPr>
            <p:cNvPr id="167" name="Obdélník 166"/>
            <p:cNvSpPr/>
            <p:nvPr/>
          </p:nvSpPr>
          <p:spPr>
            <a:xfrm>
              <a:off x="7684141" y="4018134"/>
              <a:ext cx="845427" cy="34313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8" name="Obdélník 167"/>
            <p:cNvSpPr/>
            <p:nvPr/>
          </p:nvSpPr>
          <p:spPr>
            <a:xfrm>
              <a:off x="7749173" y="4097562"/>
              <a:ext cx="474265" cy="16362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9" name="Ovál 168"/>
            <p:cNvSpPr/>
            <p:nvPr/>
          </p:nvSpPr>
          <p:spPr>
            <a:xfrm>
              <a:off x="8291643" y="4080088"/>
              <a:ext cx="204616" cy="200159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13671" name="Obdélník 113670"/>
          <p:cNvSpPr/>
          <p:nvPr/>
        </p:nvSpPr>
        <p:spPr>
          <a:xfrm>
            <a:off x="7434263" y="6046788"/>
            <a:ext cx="4418012" cy="36830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3672" name="Obdélník 113671"/>
          <p:cNvSpPr/>
          <p:nvPr/>
        </p:nvSpPr>
        <p:spPr>
          <a:xfrm>
            <a:off x="438150" y="355600"/>
            <a:ext cx="6953250" cy="64531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8000" dirty="0"/>
              <a:t>Kontrola</a:t>
            </a:r>
          </a:p>
        </p:txBody>
      </p:sp>
      <p:sp>
        <p:nvSpPr>
          <p:cNvPr id="104506" name="TextovéPole 113672"/>
          <p:cNvSpPr txBox="1">
            <a:spLocks noChangeArrowheads="1"/>
          </p:cNvSpPr>
          <p:nvPr/>
        </p:nvSpPr>
        <p:spPr bwMode="auto">
          <a:xfrm>
            <a:off x="7848600" y="3157538"/>
            <a:ext cx="450850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Byt 3</a:t>
            </a:r>
          </a:p>
        </p:txBody>
      </p:sp>
      <p:sp>
        <p:nvSpPr>
          <p:cNvPr id="104507" name="TextovéPole 176"/>
          <p:cNvSpPr txBox="1">
            <a:spLocks noChangeArrowheads="1"/>
          </p:cNvSpPr>
          <p:nvPr/>
        </p:nvSpPr>
        <p:spPr bwMode="auto">
          <a:xfrm>
            <a:off x="7834313" y="3532188"/>
            <a:ext cx="560387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000"/>
              <a:t>Byt 2</a:t>
            </a:r>
          </a:p>
        </p:txBody>
      </p:sp>
      <p:sp>
        <p:nvSpPr>
          <p:cNvPr id="104508" name="TextovéPole 177"/>
          <p:cNvSpPr txBox="1">
            <a:spLocks noChangeArrowheads="1"/>
          </p:cNvSpPr>
          <p:nvPr/>
        </p:nvSpPr>
        <p:spPr bwMode="auto">
          <a:xfrm>
            <a:off x="7850188" y="3871913"/>
            <a:ext cx="450850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/>
              <a:t>Byt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36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672"/>
                  </p:tgtEl>
                </p:cond>
              </p:nextCondLst>
            </p:seq>
          </p:childTnLst>
        </p:cTn>
      </p:par>
    </p:tnLst>
    <p:bldLst>
      <p:bldP spid="113672" grpId="0" animBg="1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ovéPole 1"/>
          <p:cNvSpPr txBox="1">
            <a:spLocks noChangeArrowheads="1"/>
          </p:cNvSpPr>
          <p:nvPr/>
        </p:nvSpPr>
        <p:spPr bwMode="auto">
          <a:xfrm>
            <a:off x="595313" y="452438"/>
            <a:ext cx="1097473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Jakými způsob zjistíš, že obvodem prochází elektrický proud? Klikni na kontakt </a:t>
            </a:r>
            <a:r>
              <a:rPr lang="cs-CZ" altLang="cs-CZ" sz="2400" dirty="0" smtClean="0"/>
              <a:t>spínače</a:t>
            </a:r>
            <a:r>
              <a:rPr lang="cs-CZ" altLang="cs-CZ" sz="2400" dirty="0"/>
              <a:t>.</a:t>
            </a:r>
          </a:p>
        </p:txBody>
      </p:sp>
      <p:grpSp>
        <p:nvGrpSpPr>
          <p:cNvPr id="105475" name="Skupina 18"/>
          <p:cNvGrpSpPr>
            <a:grpSpLocks/>
          </p:cNvGrpSpPr>
          <p:nvPr/>
        </p:nvGrpSpPr>
        <p:grpSpPr bwMode="auto">
          <a:xfrm rot="-5400000">
            <a:off x="117475" y="2284413"/>
            <a:ext cx="1379538" cy="1039812"/>
            <a:chOff x="7901126" y="0"/>
            <a:chExt cx="1379459" cy="1040167"/>
          </a:xfrm>
        </p:grpSpPr>
        <p:cxnSp>
          <p:nvCxnSpPr>
            <p:cNvPr id="4" name="Přímá spojnice 3"/>
            <p:cNvCxnSpPr/>
            <p:nvPr/>
          </p:nvCxnSpPr>
          <p:spPr>
            <a:xfrm>
              <a:off x="8082091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215433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410685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563076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721817" y="489117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8872620" y="214385"/>
              <a:ext cx="0" cy="8257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239245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563076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8872620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514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5" name="Ovál 14"/>
          <p:cNvSpPr/>
          <p:nvPr/>
        </p:nvSpPr>
        <p:spPr bwMode="auto">
          <a:xfrm>
            <a:off x="2784475" y="1597025"/>
            <a:ext cx="125413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 bwMode="auto">
          <a:xfrm>
            <a:off x="3298825" y="1597025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7" name="Přímá spojnice 16"/>
          <p:cNvCxnSpPr/>
          <p:nvPr/>
        </p:nvCxnSpPr>
        <p:spPr bwMode="auto">
          <a:xfrm>
            <a:off x="2498725" y="16525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 bwMode="auto">
          <a:xfrm>
            <a:off x="3422650" y="1652588"/>
            <a:ext cx="268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5" idx="0"/>
          </p:cNvCxnSpPr>
          <p:nvPr/>
        </p:nvCxnSpPr>
        <p:spPr bwMode="auto">
          <a:xfrm flipV="1">
            <a:off x="2846388" y="1444625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856288" y="16652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ývojový diagram: sumační spojení 20"/>
          <p:cNvSpPr/>
          <p:nvPr/>
        </p:nvSpPr>
        <p:spPr>
          <a:xfrm>
            <a:off x="6118225" y="13604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5875338" y="2744788"/>
            <a:ext cx="10620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ývojový diagram: sumační spojení 22"/>
          <p:cNvSpPr/>
          <p:nvPr/>
        </p:nvSpPr>
        <p:spPr>
          <a:xfrm>
            <a:off x="6137275" y="2439988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nice 23"/>
          <p:cNvCxnSpPr>
            <a:cxnSpLocks/>
          </p:cNvCxnSpPr>
          <p:nvPr/>
        </p:nvCxnSpPr>
        <p:spPr>
          <a:xfrm>
            <a:off x="3690938" y="1668463"/>
            <a:ext cx="2165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541963" y="1652588"/>
            <a:ext cx="0" cy="1108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cxnSpLocks/>
          </p:cNvCxnSpPr>
          <p:nvPr/>
        </p:nvCxnSpPr>
        <p:spPr>
          <a:xfrm flipV="1">
            <a:off x="5541963" y="2760663"/>
            <a:ext cx="3841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954088" y="1652588"/>
            <a:ext cx="7937" cy="6778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962025" y="1652588"/>
            <a:ext cx="1536700" cy="12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909638" y="3494088"/>
            <a:ext cx="656113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7453313" y="1652588"/>
            <a:ext cx="0" cy="18415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918325" y="1652588"/>
            <a:ext cx="53498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6918325" y="2728913"/>
            <a:ext cx="542925" cy="158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7392988" y="2662238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465763" y="1593850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5496" name="TextovéPole 37"/>
          <p:cNvSpPr txBox="1">
            <a:spLocks noChangeArrowheads="1"/>
          </p:cNvSpPr>
          <p:nvPr/>
        </p:nvSpPr>
        <p:spPr bwMode="auto">
          <a:xfrm>
            <a:off x="7810500" y="169862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105497" name="TextovéPole 38"/>
          <p:cNvSpPr txBox="1">
            <a:spLocks noChangeArrowheads="1"/>
          </p:cNvSpPr>
          <p:nvPr/>
        </p:nvSpPr>
        <p:spPr bwMode="auto">
          <a:xfrm>
            <a:off x="7807325" y="2911475"/>
            <a:ext cx="461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cxnSp>
        <p:nvCxnSpPr>
          <p:cNvPr id="37" name="Přímá spojnice 36"/>
          <p:cNvCxnSpPr>
            <a:cxnSpLocks/>
            <a:stCxn id="15" idx="6"/>
            <a:endCxn id="16" idx="1"/>
          </p:cNvCxnSpPr>
          <p:nvPr/>
        </p:nvCxnSpPr>
        <p:spPr>
          <a:xfrm flipV="1">
            <a:off x="2909888" y="1614488"/>
            <a:ext cx="406400" cy="381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4297363" y="1189038"/>
            <a:ext cx="647700" cy="476250"/>
            <a:chOff x="4296792" y="1189705"/>
            <a:chExt cx="648070" cy="475953"/>
          </a:xfrm>
        </p:grpSpPr>
        <p:cxnSp>
          <p:nvCxnSpPr>
            <p:cNvPr id="39" name="Přímá spojnice se šipkou 38"/>
            <p:cNvCxnSpPr/>
            <p:nvPr/>
          </p:nvCxnSpPr>
          <p:spPr>
            <a:xfrm flipV="1">
              <a:off x="4296792" y="1652966"/>
              <a:ext cx="648070" cy="12692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503" name="TextovéPole 39"/>
            <p:cNvSpPr txBox="1">
              <a:spLocks noChangeArrowheads="1"/>
            </p:cNvSpPr>
            <p:nvPr/>
          </p:nvSpPr>
          <p:spPr bwMode="auto">
            <a:xfrm>
              <a:off x="4474704" y="1189705"/>
              <a:ext cx="26161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I</a:t>
              </a:r>
            </a:p>
          </p:txBody>
        </p:sp>
      </p:grpSp>
      <p:sp>
        <p:nvSpPr>
          <p:cNvPr id="105500" name="TextovéPole 41"/>
          <p:cNvSpPr txBox="1">
            <a:spLocks noChangeArrowheads="1"/>
          </p:cNvSpPr>
          <p:nvPr/>
        </p:nvSpPr>
        <p:spPr bwMode="auto">
          <a:xfrm>
            <a:off x="655638" y="4267200"/>
            <a:ext cx="100790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 zapnutí spínače začne procházet elektrický proud a jeho účinky se projeví, že</a:t>
            </a:r>
          </a:p>
          <a:p>
            <a:r>
              <a:rPr lang="cs-CZ" altLang="cs-CZ" sz="2400"/>
              <a:t>se rozvití žárovky.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595313" y="4087813"/>
            <a:ext cx="10553700" cy="1231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43" grpId="0" animBg="1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498" name="Skupina 18"/>
          <p:cNvGrpSpPr>
            <a:grpSpLocks/>
          </p:cNvGrpSpPr>
          <p:nvPr/>
        </p:nvGrpSpPr>
        <p:grpSpPr bwMode="auto">
          <a:xfrm rot="-5400000">
            <a:off x="328613" y="2884487"/>
            <a:ext cx="1379538" cy="1039813"/>
            <a:chOff x="7901126" y="0"/>
            <a:chExt cx="1379459" cy="104016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8082090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8215433" y="214385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410684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563076" y="214385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721817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872620" y="214385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39244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563076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872619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6560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4" name="Ovál 13"/>
          <p:cNvSpPr/>
          <p:nvPr/>
        </p:nvSpPr>
        <p:spPr bwMode="auto">
          <a:xfrm>
            <a:off x="2995613" y="2197100"/>
            <a:ext cx="125412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 bwMode="auto">
          <a:xfrm>
            <a:off x="3509963" y="21971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15"/>
          <p:cNvCxnSpPr/>
          <p:nvPr/>
        </p:nvCxnSpPr>
        <p:spPr bwMode="auto">
          <a:xfrm>
            <a:off x="2709863" y="22526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 bwMode="auto">
          <a:xfrm>
            <a:off x="3633788" y="22526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0"/>
          </p:cNvCxnSpPr>
          <p:nvPr/>
        </p:nvCxnSpPr>
        <p:spPr bwMode="auto">
          <a:xfrm flipV="1">
            <a:off x="3057525" y="2044700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067425" y="2265363"/>
            <a:ext cx="10620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ývojový diagram: sumační spojení 19"/>
          <p:cNvSpPr/>
          <p:nvPr/>
        </p:nvSpPr>
        <p:spPr>
          <a:xfrm>
            <a:off x="6329363" y="1960563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6086475" y="3344863"/>
            <a:ext cx="10620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sumační spojení 21"/>
          <p:cNvSpPr/>
          <p:nvPr/>
        </p:nvSpPr>
        <p:spPr>
          <a:xfrm>
            <a:off x="6348413" y="3040063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3902075" y="2268538"/>
            <a:ext cx="2165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753100" y="2252663"/>
            <a:ext cx="0" cy="1108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 flipV="1">
            <a:off x="5753100" y="3360738"/>
            <a:ext cx="3841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165225" y="2252663"/>
            <a:ext cx="7938" cy="6778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173163" y="2252663"/>
            <a:ext cx="1536700" cy="12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>
            <a:off x="1120775" y="4094163"/>
            <a:ext cx="227806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664450" y="2252663"/>
            <a:ext cx="0" cy="18415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129463" y="2252663"/>
            <a:ext cx="53498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7129463" y="3328988"/>
            <a:ext cx="542925" cy="158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>
            <a:off x="7604125" y="3262313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676900" y="2193925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6519" name="TextovéPole 37"/>
          <p:cNvSpPr txBox="1">
            <a:spLocks noChangeArrowheads="1"/>
          </p:cNvSpPr>
          <p:nvPr/>
        </p:nvSpPr>
        <p:spPr bwMode="auto">
          <a:xfrm>
            <a:off x="8021638" y="2298700"/>
            <a:ext cx="461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106520" name="TextovéPole 38"/>
          <p:cNvSpPr txBox="1">
            <a:spLocks noChangeArrowheads="1"/>
          </p:cNvSpPr>
          <p:nvPr/>
        </p:nvSpPr>
        <p:spPr bwMode="auto">
          <a:xfrm>
            <a:off x="8018463" y="3511550"/>
            <a:ext cx="461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cxnSp>
        <p:nvCxnSpPr>
          <p:cNvPr id="36" name="Přímá spojnice 35"/>
          <p:cNvCxnSpPr>
            <a:cxnSpLocks/>
            <a:stCxn id="14" idx="6"/>
            <a:endCxn id="15" idx="1"/>
          </p:cNvCxnSpPr>
          <p:nvPr/>
        </p:nvCxnSpPr>
        <p:spPr>
          <a:xfrm flipV="1">
            <a:off x="3121025" y="2214563"/>
            <a:ext cx="406400" cy="381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4508500" y="1790700"/>
            <a:ext cx="649288" cy="474663"/>
            <a:chOff x="4296792" y="1189705"/>
            <a:chExt cx="648070" cy="475953"/>
          </a:xfrm>
        </p:grpSpPr>
        <p:cxnSp>
          <p:nvCxnSpPr>
            <p:cNvPr id="38" name="Přímá spojnice se šipkou 37"/>
            <p:cNvCxnSpPr/>
            <p:nvPr/>
          </p:nvCxnSpPr>
          <p:spPr>
            <a:xfrm flipV="1">
              <a:off x="4296792" y="1652923"/>
              <a:ext cx="648070" cy="12735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6549" name="TextovéPole 38"/>
            <p:cNvSpPr txBox="1">
              <a:spLocks noChangeArrowheads="1"/>
            </p:cNvSpPr>
            <p:nvPr/>
          </p:nvSpPr>
          <p:spPr bwMode="auto">
            <a:xfrm>
              <a:off x="4474704" y="1189705"/>
              <a:ext cx="26161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I</a:t>
              </a:r>
            </a:p>
          </p:txBody>
        </p:sp>
      </p:grpSp>
      <p:sp>
        <p:nvSpPr>
          <p:cNvPr id="41" name="Obdélník 40"/>
          <p:cNvSpPr/>
          <p:nvPr/>
        </p:nvSpPr>
        <p:spPr bwMode="auto">
          <a:xfrm>
            <a:off x="3944938" y="4321175"/>
            <a:ext cx="1778000" cy="222091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 bwMode="auto">
          <a:xfrm>
            <a:off x="4157663" y="4481513"/>
            <a:ext cx="1431925" cy="10588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vál 42"/>
          <p:cNvSpPr/>
          <p:nvPr/>
        </p:nvSpPr>
        <p:spPr bwMode="auto">
          <a:xfrm>
            <a:off x="4191000" y="6105525"/>
            <a:ext cx="263525" cy="2698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vál 43"/>
          <p:cNvSpPr/>
          <p:nvPr/>
        </p:nvSpPr>
        <p:spPr bwMode="auto">
          <a:xfrm>
            <a:off x="5284788" y="6111875"/>
            <a:ext cx="263525" cy="26987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5" name="Přímá spojnice 44"/>
          <p:cNvCxnSpPr>
            <a:cxnSpLocks/>
          </p:cNvCxnSpPr>
          <p:nvPr/>
        </p:nvCxnSpPr>
        <p:spPr bwMode="auto">
          <a:xfrm flipH="1">
            <a:off x="5340350" y="5030788"/>
            <a:ext cx="71438" cy="2222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cxnSpLocks/>
          </p:cNvCxnSpPr>
          <p:nvPr/>
        </p:nvCxnSpPr>
        <p:spPr bwMode="auto">
          <a:xfrm>
            <a:off x="4865688" y="4940300"/>
            <a:ext cx="0" cy="2238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cxnSpLocks/>
          </p:cNvCxnSpPr>
          <p:nvPr/>
        </p:nvCxnSpPr>
        <p:spPr bwMode="auto">
          <a:xfrm>
            <a:off x="4575175" y="4978400"/>
            <a:ext cx="42863" cy="2746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cxnSpLocks/>
          </p:cNvCxnSpPr>
          <p:nvPr/>
        </p:nvCxnSpPr>
        <p:spPr bwMode="auto">
          <a:xfrm>
            <a:off x="4292600" y="5086350"/>
            <a:ext cx="96838" cy="2619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cxnSpLocks/>
          </p:cNvCxnSpPr>
          <p:nvPr/>
        </p:nvCxnSpPr>
        <p:spPr bwMode="auto">
          <a:xfrm flipH="1">
            <a:off x="5092700" y="4978400"/>
            <a:ext cx="66675" cy="22383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Vývojový diagram: zpoždění 49"/>
          <p:cNvSpPr/>
          <p:nvPr/>
        </p:nvSpPr>
        <p:spPr bwMode="auto">
          <a:xfrm rot="16200000">
            <a:off x="4643437" y="4630738"/>
            <a:ext cx="461963" cy="1347788"/>
          </a:xfrm>
          <a:prstGeom prst="flowChartDelay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bg1"/>
              </a:solidFill>
            </a:endParaRPr>
          </a:p>
        </p:txBody>
      </p:sp>
      <p:sp>
        <p:nvSpPr>
          <p:cNvPr id="106533" name="TextovéPole 48"/>
          <p:cNvSpPr txBox="1">
            <a:spLocks noChangeArrowheads="1"/>
          </p:cNvSpPr>
          <p:nvPr/>
        </p:nvSpPr>
        <p:spPr bwMode="auto">
          <a:xfrm rot="810959">
            <a:off x="5316538" y="4741863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2</a:t>
            </a:r>
          </a:p>
        </p:txBody>
      </p:sp>
      <p:sp>
        <p:nvSpPr>
          <p:cNvPr id="106534" name="TextovéPole 49"/>
          <p:cNvSpPr txBox="1">
            <a:spLocks noChangeArrowheads="1"/>
          </p:cNvSpPr>
          <p:nvPr/>
        </p:nvSpPr>
        <p:spPr bwMode="auto">
          <a:xfrm>
            <a:off x="4711700" y="4638675"/>
            <a:ext cx="2889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1</a:t>
            </a:r>
          </a:p>
        </p:txBody>
      </p:sp>
      <p:sp>
        <p:nvSpPr>
          <p:cNvPr id="106535" name="TextovéPole 50"/>
          <p:cNvSpPr txBox="1">
            <a:spLocks noChangeArrowheads="1"/>
          </p:cNvSpPr>
          <p:nvPr/>
        </p:nvSpPr>
        <p:spPr bwMode="auto">
          <a:xfrm rot="-558300">
            <a:off x="4137025" y="4770438"/>
            <a:ext cx="2889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600"/>
              <a:t>0</a:t>
            </a:r>
          </a:p>
        </p:txBody>
      </p:sp>
      <p:cxnSp>
        <p:nvCxnSpPr>
          <p:cNvPr id="54" name="Přímá spojnice se šipkou 53"/>
          <p:cNvCxnSpPr>
            <a:cxnSpLocks/>
          </p:cNvCxnSpPr>
          <p:nvPr/>
        </p:nvCxnSpPr>
        <p:spPr bwMode="auto">
          <a:xfrm flipH="1" flipV="1">
            <a:off x="4341813" y="5202238"/>
            <a:ext cx="531812" cy="36195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537" name="TextovéPole 3"/>
          <p:cNvSpPr txBox="1">
            <a:spLocks noChangeArrowheads="1"/>
          </p:cNvSpPr>
          <p:nvPr/>
        </p:nvSpPr>
        <p:spPr bwMode="auto">
          <a:xfrm>
            <a:off x="4627563" y="5719763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A</a:t>
            </a:r>
          </a:p>
        </p:txBody>
      </p:sp>
      <p:cxnSp>
        <p:nvCxnSpPr>
          <p:cNvPr id="58" name="Přímá spojnice 57"/>
          <p:cNvCxnSpPr/>
          <p:nvPr/>
        </p:nvCxnSpPr>
        <p:spPr>
          <a:xfrm>
            <a:off x="3408363" y="4094163"/>
            <a:ext cx="0" cy="21463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>
            <a:off x="3408363" y="6240463"/>
            <a:ext cx="914400" cy="635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6067425" y="4094163"/>
            <a:ext cx="159702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6067425" y="4094163"/>
            <a:ext cx="0" cy="21463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5411788" y="6240463"/>
            <a:ext cx="655637" cy="635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" name="Skupina 71"/>
          <p:cNvGrpSpPr>
            <a:grpSpLocks/>
          </p:cNvGrpSpPr>
          <p:nvPr/>
        </p:nvGrpSpPr>
        <p:grpSpPr bwMode="auto">
          <a:xfrm rot="5400000">
            <a:off x="5935663" y="4927600"/>
            <a:ext cx="649288" cy="376237"/>
            <a:chOff x="4296792" y="1289733"/>
            <a:chExt cx="648070" cy="375925"/>
          </a:xfrm>
        </p:grpSpPr>
        <p:cxnSp>
          <p:nvCxnSpPr>
            <p:cNvPr id="73" name="Přímá spojnice se šipkou 72"/>
            <p:cNvCxnSpPr/>
            <p:nvPr/>
          </p:nvCxnSpPr>
          <p:spPr>
            <a:xfrm flipV="1">
              <a:off x="4296792" y="1646624"/>
              <a:ext cx="648070" cy="12689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6547" name="TextovéPole 73"/>
            <p:cNvSpPr txBox="1">
              <a:spLocks noChangeArrowheads="1"/>
            </p:cNvSpPr>
            <p:nvPr/>
          </p:nvSpPr>
          <p:spPr bwMode="auto">
            <a:xfrm rot="-5400000">
              <a:off x="4474704" y="1189705"/>
              <a:ext cx="26161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I</a:t>
              </a:r>
            </a:p>
          </p:txBody>
        </p:sp>
      </p:grpSp>
      <p:cxnSp>
        <p:nvCxnSpPr>
          <p:cNvPr id="76" name="Přímá spojnice se šipkou 75"/>
          <p:cNvCxnSpPr>
            <a:stCxn id="50" idx="1"/>
            <a:endCxn id="50" idx="3"/>
          </p:cNvCxnSpPr>
          <p:nvPr/>
        </p:nvCxnSpPr>
        <p:spPr>
          <a:xfrm flipV="1">
            <a:off x="4875213" y="5073650"/>
            <a:ext cx="0" cy="46196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545" name="TextovéPole 76"/>
          <p:cNvSpPr txBox="1">
            <a:spLocks noChangeArrowheads="1"/>
          </p:cNvSpPr>
          <p:nvPr/>
        </p:nvSpPr>
        <p:spPr bwMode="auto">
          <a:xfrm>
            <a:off x="762000" y="252413"/>
            <a:ext cx="98361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Nejenže </a:t>
            </a:r>
            <a:r>
              <a:rPr lang="cs-CZ" altLang="cs-CZ" sz="2400" dirty="0"/>
              <a:t>se rozsvítí žárovky, ale měřící přístroj </a:t>
            </a:r>
            <a:r>
              <a:rPr lang="cs-CZ" altLang="cs-CZ" sz="2400" dirty="0" smtClean="0"/>
              <a:t>(ampérmetr) </a:t>
            </a:r>
            <a:r>
              <a:rPr lang="cs-CZ" altLang="cs-CZ" sz="2400" dirty="0"/>
              <a:t>ukáže výchylku.</a:t>
            </a:r>
          </a:p>
          <a:p>
            <a:r>
              <a:rPr lang="cs-CZ" altLang="cs-CZ" sz="2400" dirty="0"/>
              <a:t>Klikni na kontakt spínače.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522" name="Skupina 18"/>
          <p:cNvGrpSpPr>
            <a:grpSpLocks/>
          </p:cNvGrpSpPr>
          <p:nvPr/>
        </p:nvGrpSpPr>
        <p:grpSpPr bwMode="auto">
          <a:xfrm rot="-5400000">
            <a:off x="328613" y="2884487"/>
            <a:ext cx="1379538" cy="1039813"/>
            <a:chOff x="7901126" y="0"/>
            <a:chExt cx="1379459" cy="104016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8082090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8215433" y="214385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8410684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8563076" y="214385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8721817" y="489116"/>
              <a:ext cx="0" cy="3557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8872620" y="214385"/>
              <a:ext cx="0" cy="82578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7901126" y="674917"/>
              <a:ext cx="2047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8239244" y="674917"/>
              <a:ext cx="19525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8563076" y="674917"/>
              <a:ext cx="158741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8872619" y="674917"/>
              <a:ext cx="168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7589" name="TextovéPole 17"/>
            <p:cNvSpPr txBox="1">
              <a:spLocks noChangeArrowheads="1"/>
            </p:cNvSpPr>
            <p:nvPr/>
          </p:nvSpPr>
          <p:spPr bwMode="auto">
            <a:xfrm>
              <a:off x="8980503" y="0"/>
              <a:ext cx="300082" cy="36933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/>
                <a:t>+</a:t>
              </a:r>
            </a:p>
          </p:txBody>
        </p:sp>
      </p:grpSp>
      <p:sp>
        <p:nvSpPr>
          <p:cNvPr id="14" name="Ovál 13"/>
          <p:cNvSpPr/>
          <p:nvPr/>
        </p:nvSpPr>
        <p:spPr bwMode="auto">
          <a:xfrm>
            <a:off x="2995613" y="2197100"/>
            <a:ext cx="125412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 bwMode="auto">
          <a:xfrm>
            <a:off x="3509963" y="2197100"/>
            <a:ext cx="123825" cy="11112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6" name="Přímá spojnice 15"/>
          <p:cNvCxnSpPr/>
          <p:nvPr/>
        </p:nvCxnSpPr>
        <p:spPr bwMode="auto">
          <a:xfrm>
            <a:off x="2709863" y="22526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 bwMode="auto">
          <a:xfrm>
            <a:off x="3633788" y="2252663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0"/>
          </p:cNvCxnSpPr>
          <p:nvPr/>
        </p:nvCxnSpPr>
        <p:spPr bwMode="auto">
          <a:xfrm flipV="1">
            <a:off x="3057525" y="2044700"/>
            <a:ext cx="514350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067425" y="2265363"/>
            <a:ext cx="10620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ývojový diagram: sumační spojení 19"/>
          <p:cNvSpPr/>
          <p:nvPr/>
        </p:nvSpPr>
        <p:spPr>
          <a:xfrm>
            <a:off x="6329363" y="1960563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6086475" y="3344863"/>
            <a:ext cx="10620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ývojový diagram: sumační spojení 21"/>
          <p:cNvSpPr/>
          <p:nvPr/>
        </p:nvSpPr>
        <p:spPr>
          <a:xfrm>
            <a:off x="6348413" y="3040063"/>
            <a:ext cx="612775" cy="611187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3" name="Přímá spojnice 22"/>
          <p:cNvCxnSpPr>
            <a:cxnSpLocks/>
          </p:cNvCxnSpPr>
          <p:nvPr/>
        </p:nvCxnSpPr>
        <p:spPr>
          <a:xfrm>
            <a:off x="3902075" y="2268538"/>
            <a:ext cx="216535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753100" y="2252663"/>
            <a:ext cx="0" cy="11080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 flipV="1">
            <a:off x="5753100" y="3360738"/>
            <a:ext cx="384175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165225" y="2252663"/>
            <a:ext cx="7938" cy="67786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173163" y="2252663"/>
            <a:ext cx="1536700" cy="127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>
            <a:off x="1120775" y="4094163"/>
            <a:ext cx="2278063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664450" y="2252663"/>
            <a:ext cx="0" cy="18415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129463" y="2252663"/>
            <a:ext cx="534987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7129463" y="3328988"/>
            <a:ext cx="542925" cy="1587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vál 31"/>
          <p:cNvSpPr/>
          <p:nvPr/>
        </p:nvSpPr>
        <p:spPr>
          <a:xfrm>
            <a:off x="7604125" y="3262313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676900" y="2193925"/>
            <a:ext cx="155575" cy="14287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7543" name="TextovéPole 37"/>
          <p:cNvSpPr txBox="1">
            <a:spLocks noChangeArrowheads="1"/>
          </p:cNvSpPr>
          <p:nvPr/>
        </p:nvSpPr>
        <p:spPr bwMode="auto">
          <a:xfrm>
            <a:off x="8021638" y="2298700"/>
            <a:ext cx="461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1</a:t>
            </a:r>
          </a:p>
        </p:txBody>
      </p:sp>
      <p:sp>
        <p:nvSpPr>
          <p:cNvPr id="107544" name="TextovéPole 38"/>
          <p:cNvSpPr txBox="1">
            <a:spLocks noChangeArrowheads="1"/>
          </p:cNvSpPr>
          <p:nvPr/>
        </p:nvSpPr>
        <p:spPr bwMode="auto">
          <a:xfrm>
            <a:off x="8018463" y="3511550"/>
            <a:ext cx="4619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Ž 2</a:t>
            </a:r>
          </a:p>
        </p:txBody>
      </p:sp>
      <p:cxnSp>
        <p:nvCxnSpPr>
          <p:cNvPr id="36" name="Přímá spojnice 35"/>
          <p:cNvCxnSpPr>
            <a:cxnSpLocks/>
            <a:stCxn id="14" idx="6"/>
            <a:endCxn id="15" idx="1"/>
          </p:cNvCxnSpPr>
          <p:nvPr/>
        </p:nvCxnSpPr>
        <p:spPr>
          <a:xfrm flipV="1">
            <a:off x="3121025" y="2214563"/>
            <a:ext cx="406400" cy="381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4508500" y="1790700"/>
            <a:ext cx="649288" cy="474663"/>
            <a:chOff x="4296792" y="1189705"/>
            <a:chExt cx="648070" cy="475953"/>
          </a:xfrm>
        </p:grpSpPr>
        <p:cxnSp>
          <p:nvCxnSpPr>
            <p:cNvPr id="38" name="Přímá spojnice se šipkou 37"/>
            <p:cNvCxnSpPr/>
            <p:nvPr/>
          </p:nvCxnSpPr>
          <p:spPr>
            <a:xfrm flipV="1">
              <a:off x="4296792" y="1652923"/>
              <a:ext cx="648070" cy="12735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7578" name="TextovéPole 38"/>
            <p:cNvSpPr txBox="1">
              <a:spLocks noChangeArrowheads="1"/>
            </p:cNvSpPr>
            <p:nvPr/>
          </p:nvSpPr>
          <p:spPr bwMode="auto">
            <a:xfrm>
              <a:off x="4474704" y="1189705"/>
              <a:ext cx="26161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I</a:t>
              </a:r>
            </a:p>
          </p:txBody>
        </p:sp>
      </p:grpSp>
      <p:cxnSp>
        <p:nvCxnSpPr>
          <p:cNvPr id="58" name="Přímá spojnice 57"/>
          <p:cNvCxnSpPr/>
          <p:nvPr/>
        </p:nvCxnSpPr>
        <p:spPr>
          <a:xfrm>
            <a:off x="3408363" y="4094163"/>
            <a:ext cx="0" cy="21463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>
            <a:off x="6067425" y="4094163"/>
            <a:ext cx="1597025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6067425" y="4094163"/>
            <a:ext cx="0" cy="21463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" name="Skupina 71"/>
          <p:cNvGrpSpPr>
            <a:grpSpLocks/>
          </p:cNvGrpSpPr>
          <p:nvPr/>
        </p:nvGrpSpPr>
        <p:grpSpPr bwMode="auto">
          <a:xfrm rot="5400000">
            <a:off x="5935663" y="4927600"/>
            <a:ext cx="649288" cy="376237"/>
            <a:chOff x="4296792" y="1289733"/>
            <a:chExt cx="648070" cy="375925"/>
          </a:xfrm>
        </p:grpSpPr>
        <p:cxnSp>
          <p:nvCxnSpPr>
            <p:cNvPr id="73" name="Přímá spojnice se šipkou 72"/>
            <p:cNvCxnSpPr/>
            <p:nvPr/>
          </p:nvCxnSpPr>
          <p:spPr>
            <a:xfrm flipV="1">
              <a:off x="4296792" y="1646624"/>
              <a:ext cx="648070" cy="12689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7576" name="TextovéPole 73"/>
            <p:cNvSpPr txBox="1">
              <a:spLocks noChangeArrowheads="1"/>
            </p:cNvSpPr>
            <p:nvPr/>
          </p:nvSpPr>
          <p:spPr bwMode="auto">
            <a:xfrm rot="-5400000">
              <a:off x="4474704" y="1189705"/>
              <a:ext cx="26161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I</a:t>
              </a:r>
            </a:p>
          </p:txBody>
        </p:sp>
      </p:grpSp>
      <p:sp>
        <p:nvSpPr>
          <p:cNvPr id="64" name="Rovnoramenný trojúhelník 2"/>
          <p:cNvSpPr/>
          <p:nvPr/>
        </p:nvSpPr>
        <p:spPr>
          <a:xfrm rot="10800000">
            <a:off x="3833813" y="4137025"/>
            <a:ext cx="2035175" cy="2387600"/>
          </a:xfrm>
          <a:custGeom>
            <a:avLst/>
            <a:gdLst>
              <a:gd name="connsiteX0" fmla="*/ 0 w 2030068"/>
              <a:gd name="connsiteY0" fmla="*/ 1783830 h 1783830"/>
              <a:gd name="connsiteX1" fmla="*/ 1015034 w 2030068"/>
              <a:gd name="connsiteY1" fmla="*/ 0 h 1783830"/>
              <a:gd name="connsiteX2" fmla="*/ 2030068 w 2030068"/>
              <a:gd name="connsiteY2" fmla="*/ 1783830 h 1783830"/>
              <a:gd name="connsiteX3" fmla="*/ 0 w 2030068"/>
              <a:gd name="connsiteY3" fmla="*/ 1783830 h 1783830"/>
              <a:gd name="connsiteX0" fmla="*/ 0 w 2030068"/>
              <a:gd name="connsiteY0" fmla="*/ 1783830 h 2113614"/>
              <a:gd name="connsiteX1" fmla="*/ 1015034 w 2030068"/>
              <a:gd name="connsiteY1" fmla="*/ 0 h 2113614"/>
              <a:gd name="connsiteX2" fmla="*/ 2030068 w 2030068"/>
              <a:gd name="connsiteY2" fmla="*/ 1783830 h 2113614"/>
              <a:gd name="connsiteX3" fmla="*/ 935086 w 2030068"/>
              <a:gd name="connsiteY3" fmla="*/ 2113614 h 2113614"/>
              <a:gd name="connsiteX4" fmla="*/ 0 w 2030068"/>
              <a:gd name="connsiteY4" fmla="*/ 1783830 h 2113614"/>
              <a:gd name="connsiteX0" fmla="*/ 0 w 2034093"/>
              <a:gd name="connsiteY0" fmla="*/ 1783830 h 2317186"/>
              <a:gd name="connsiteX1" fmla="*/ 1015034 w 2034093"/>
              <a:gd name="connsiteY1" fmla="*/ 0 h 2317186"/>
              <a:gd name="connsiteX2" fmla="*/ 2030068 w 2034093"/>
              <a:gd name="connsiteY2" fmla="*/ 1783830 h 2317186"/>
              <a:gd name="connsiteX3" fmla="*/ 950077 w 2034093"/>
              <a:gd name="connsiteY3" fmla="*/ 2308486 h 2317186"/>
              <a:gd name="connsiteX4" fmla="*/ 935086 w 2034093"/>
              <a:gd name="connsiteY4" fmla="*/ 2113614 h 2317186"/>
              <a:gd name="connsiteX5" fmla="*/ 0 w 2034093"/>
              <a:gd name="connsiteY5" fmla="*/ 1783830 h 2317186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2298 w 2036391"/>
              <a:gd name="connsiteY0" fmla="*/ 1783830 h 2331277"/>
              <a:gd name="connsiteX1" fmla="*/ 1017332 w 2036391"/>
              <a:gd name="connsiteY1" fmla="*/ 0 h 2331277"/>
              <a:gd name="connsiteX2" fmla="*/ 2032366 w 2036391"/>
              <a:gd name="connsiteY2" fmla="*/ 1783830 h 2331277"/>
              <a:gd name="connsiteX3" fmla="*/ 952375 w 2036391"/>
              <a:gd name="connsiteY3" fmla="*/ 2308486 h 2331277"/>
              <a:gd name="connsiteX4" fmla="*/ 937384 w 2036391"/>
              <a:gd name="connsiteY4" fmla="*/ 2113614 h 2331277"/>
              <a:gd name="connsiteX5" fmla="*/ 862433 w 2036391"/>
              <a:gd name="connsiteY5" fmla="*/ 2233535 h 2331277"/>
              <a:gd name="connsiteX6" fmla="*/ 982354 w 2036391"/>
              <a:gd name="connsiteY6" fmla="*/ 2308485 h 2331277"/>
              <a:gd name="connsiteX7" fmla="*/ 2298 w 2036391"/>
              <a:gd name="connsiteY7" fmla="*/ 1783830 h 2331277"/>
              <a:gd name="connsiteX0" fmla="*/ 2298 w 2036391"/>
              <a:gd name="connsiteY0" fmla="*/ 1783830 h 2335474"/>
              <a:gd name="connsiteX1" fmla="*/ 1017332 w 2036391"/>
              <a:gd name="connsiteY1" fmla="*/ 0 h 2335474"/>
              <a:gd name="connsiteX2" fmla="*/ 2032366 w 2036391"/>
              <a:gd name="connsiteY2" fmla="*/ 1783830 h 2335474"/>
              <a:gd name="connsiteX3" fmla="*/ 952375 w 2036391"/>
              <a:gd name="connsiteY3" fmla="*/ 2308486 h 2335474"/>
              <a:gd name="connsiteX4" fmla="*/ 937384 w 2036391"/>
              <a:gd name="connsiteY4" fmla="*/ 2113614 h 2335474"/>
              <a:gd name="connsiteX5" fmla="*/ 847443 w 2036391"/>
              <a:gd name="connsiteY5" fmla="*/ 2262860 h 2335474"/>
              <a:gd name="connsiteX6" fmla="*/ 982354 w 2036391"/>
              <a:gd name="connsiteY6" fmla="*/ 2308485 h 2335474"/>
              <a:gd name="connsiteX7" fmla="*/ 2298 w 2036391"/>
              <a:gd name="connsiteY7" fmla="*/ 1783830 h 2335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36391" h="2335474">
                <a:moveTo>
                  <a:pt x="2298" y="1783830"/>
                </a:moveTo>
                <a:lnTo>
                  <a:pt x="1017332" y="0"/>
                </a:lnTo>
                <a:lnTo>
                  <a:pt x="2032366" y="1783830"/>
                </a:lnTo>
                <a:cubicBezTo>
                  <a:pt x="2106484" y="2108617"/>
                  <a:pt x="1134872" y="2253522"/>
                  <a:pt x="952375" y="2308486"/>
                </a:cubicBezTo>
                <a:cubicBezTo>
                  <a:pt x="769878" y="2363450"/>
                  <a:pt x="1017332" y="2171076"/>
                  <a:pt x="937384" y="2113614"/>
                </a:cubicBezTo>
                <a:cubicBezTo>
                  <a:pt x="782485" y="2063647"/>
                  <a:pt x="1002342" y="2312827"/>
                  <a:pt x="847443" y="2262860"/>
                </a:cubicBezTo>
                <a:cubicBezTo>
                  <a:pt x="807469" y="2280348"/>
                  <a:pt x="1125710" y="2383436"/>
                  <a:pt x="982354" y="2308485"/>
                </a:cubicBezTo>
                <a:cubicBezTo>
                  <a:pt x="838998" y="2233534"/>
                  <a:pt x="-51000" y="2153587"/>
                  <a:pt x="2298" y="178383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146550" y="5700713"/>
            <a:ext cx="1409700" cy="1035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8" name="Přímá spojnice se šipkou 67"/>
          <p:cNvCxnSpPr>
            <a:stCxn id="66" idx="0"/>
          </p:cNvCxnSpPr>
          <p:nvPr/>
        </p:nvCxnSpPr>
        <p:spPr>
          <a:xfrm flipH="1" flipV="1">
            <a:off x="4851400" y="4667250"/>
            <a:ext cx="0" cy="1033463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554" name="TextovéPole 5"/>
          <p:cNvSpPr txBox="1">
            <a:spLocks noChangeArrowheads="1"/>
          </p:cNvSpPr>
          <p:nvPr/>
        </p:nvSpPr>
        <p:spPr bwMode="auto">
          <a:xfrm>
            <a:off x="4694238" y="4267200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0</a:t>
            </a:r>
          </a:p>
        </p:txBody>
      </p:sp>
      <p:sp>
        <p:nvSpPr>
          <p:cNvPr id="107555" name="TextovéPole 6"/>
          <p:cNvSpPr txBox="1">
            <a:spLocks noChangeArrowheads="1"/>
          </p:cNvSpPr>
          <p:nvPr/>
        </p:nvSpPr>
        <p:spPr bwMode="auto">
          <a:xfrm rot="-1646172">
            <a:off x="4029075" y="4429125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2</a:t>
            </a:r>
          </a:p>
        </p:txBody>
      </p:sp>
      <p:sp>
        <p:nvSpPr>
          <p:cNvPr id="107556" name="TextovéPole 7"/>
          <p:cNvSpPr txBox="1">
            <a:spLocks noChangeArrowheads="1"/>
          </p:cNvSpPr>
          <p:nvPr/>
        </p:nvSpPr>
        <p:spPr bwMode="auto">
          <a:xfrm rot="-1048198">
            <a:off x="4325938" y="4333875"/>
            <a:ext cx="315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1</a:t>
            </a:r>
          </a:p>
        </p:txBody>
      </p:sp>
      <p:sp>
        <p:nvSpPr>
          <p:cNvPr id="107557" name="TextovéPole 8"/>
          <p:cNvSpPr txBox="1">
            <a:spLocks noChangeArrowheads="1"/>
          </p:cNvSpPr>
          <p:nvPr/>
        </p:nvSpPr>
        <p:spPr bwMode="auto">
          <a:xfrm rot="795517">
            <a:off x="5083175" y="4324350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1</a:t>
            </a:r>
          </a:p>
        </p:txBody>
      </p:sp>
      <p:sp>
        <p:nvSpPr>
          <p:cNvPr id="107558" name="TextovéPole 9"/>
          <p:cNvSpPr txBox="1">
            <a:spLocks noChangeArrowheads="1"/>
          </p:cNvSpPr>
          <p:nvPr/>
        </p:nvSpPr>
        <p:spPr bwMode="auto">
          <a:xfrm rot="1661529">
            <a:off x="5397500" y="4410075"/>
            <a:ext cx="31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000"/>
              <a:t>2</a:t>
            </a:r>
          </a:p>
        </p:txBody>
      </p:sp>
      <p:sp>
        <p:nvSpPr>
          <p:cNvPr id="79" name="Ovál 78"/>
          <p:cNvSpPr/>
          <p:nvPr/>
        </p:nvSpPr>
        <p:spPr>
          <a:xfrm>
            <a:off x="4176713" y="4816475"/>
            <a:ext cx="119062" cy="12065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4495800" y="4730750"/>
            <a:ext cx="119063" cy="1190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5407025" y="4794250"/>
            <a:ext cx="120650" cy="1190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5129213" y="4711700"/>
            <a:ext cx="120650" cy="1190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3" name="Volný tvar: obrazec 82"/>
          <p:cNvSpPr/>
          <p:nvPr/>
        </p:nvSpPr>
        <p:spPr>
          <a:xfrm>
            <a:off x="4835525" y="4229100"/>
            <a:ext cx="217488" cy="176213"/>
          </a:xfrm>
          <a:custGeom>
            <a:avLst/>
            <a:gdLst>
              <a:gd name="connsiteX0" fmla="*/ 119922 w 217275"/>
              <a:gd name="connsiteY0" fmla="*/ 3027 h 176037"/>
              <a:gd name="connsiteX1" fmla="*/ 164892 w 217275"/>
              <a:gd name="connsiteY1" fmla="*/ 167918 h 176037"/>
              <a:gd name="connsiteX2" fmla="*/ 0 w 217275"/>
              <a:gd name="connsiteY2" fmla="*/ 152928 h 176037"/>
              <a:gd name="connsiteX3" fmla="*/ 29981 w 217275"/>
              <a:gd name="connsiteY3" fmla="*/ 107958 h 176037"/>
              <a:gd name="connsiteX4" fmla="*/ 44971 w 217275"/>
              <a:gd name="connsiteY4" fmla="*/ 62987 h 176037"/>
              <a:gd name="connsiteX5" fmla="*/ 119922 w 217275"/>
              <a:gd name="connsiteY5" fmla="*/ 3027 h 17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7275" h="176037">
                <a:moveTo>
                  <a:pt x="119922" y="3027"/>
                </a:moveTo>
                <a:cubicBezTo>
                  <a:pt x="139909" y="20515"/>
                  <a:pt x="297040" y="106927"/>
                  <a:pt x="164892" y="167918"/>
                </a:cubicBezTo>
                <a:cubicBezTo>
                  <a:pt x="114781" y="191046"/>
                  <a:pt x="54964" y="157925"/>
                  <a:pt x="0" y="152928"/>
                </a:cubicBezTo>
                <a:cubicBezTo>
                  <a:pt x="9994" y="137938"/>
                  <a:pt x="21924" y="124072"/>
                  <a:pt x="29981" y="107958"/>
                </a:cubicBezTo>
                <a:cubicBezTo>
                  <a:pt x="37048" y="93825"/>
                  <a:pt x="35100" y="75326"/>
                  <a:pt x="44971" y="62987"/>
                </a:cubicBezTo>
                <a:cubicBezTo>
                  <a:pt x="56225" y="48919"/>
                  <a:pt x="99935" y="-14461"/>
                  <a:pt x="119922" y="302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107564" name="Skupina 18"/>
          <p:cNvGrpSpPr>
            <a:grpSpLocks/>
          </p:cNvGrpSpPr>
          <p:nvPr/>
        </p:nvGrpSpPr>
        <p:grpSpPr bwMode="auto">
          <a:xfrm>
            <a:off x="5092700" y="6124575"/>
            <a:ext cx="314325" cy="279400"/>
            <a:chOff x="5381469" y="1278788"/>
            <a:chExt cx="314793" cy="280189"/>
          </a:xfrm>
        </p:grpSpPr>
        <p:sp>
          <p:nvSpPr>
            <p:cNvPr id="85" name="Ovál 84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5468912" y="1329731"/>
              <a:ext cx="139908" cy="14964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107565" name="Skupina 19"/>
          <p:cNvGrpSpPr>
            <a:grpSpLocks/>
          </p:cNvGrpSpPr>
          <p:nvPr/>
        </p:nvGrpSpPr>
        <p:grpSpPr bwMode="auto">
          <a:xfrm>
            <a:off x="4338638" y="6127750"/>
            <a:ext cx="314325" cy="279400"/>
            <a:chOff x="5381469" y="1278788"/>
            <a:chExt cx="314793" cy="280189"/>
          </a:xfrm>
        </p:grpSpPr>
        <p:sp>
          <p:nvSpPr>
            <p:cNvPr id="88" name="Ovál 87"/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5468911" y="1329731"/>
              <a:ext cx="139908" cy="14964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90" name="Přímá spojnice se šipkou 89"/>
          <p:cNvCxnSpPr>
            <a:cxnSpLocks/>
            <a:endCxn id="82" idx="4"/>
          </p:cNvCxnSpPr>
          <p:nvPr/>
        </p:nvCxnSpPr>
        <p:spPr>
          <a:xfrm flipV="1">
            <a:off x="4973638" y="4830763"/>
            <a:ext cx="215900" cy="8842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Ovál 90"/>
          <p:cNvSpPr/>
          <p:nvPr/>
        </p:nvSpPr>
        <p:spPr>
          <a:xfrm>
            <a:off x="4773613" y="4657725"/>
            <a:ext cx="142875" cy="1349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9" name="Přímá spojnice 68"/>
          <p:cNvCxnSpPr>
            <a:cxnSpLocks/>
            <a:endCxn id="86" idx="6"/>
          </p:cNvCxnSpPr>
          <p:nvPr/>
        </p:nvCxnSpPr>
        <p:spPr>
          <a:xfrm flipH="1">
            <a:off x="5319713" y="6240463"/>
            <a:ext cx="747712" cy="9525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  <a:endCxn id="89" idx="6"/>
          </p:cNvCxnSpPr>
          <p:nvPr/>
        </p:nvCxnSpPr>
        <p:spPr>
          <a:xfrm>
            <a:off x="3408363" y="6240463"/>
            <a:ext cx="1157287" cy="1270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570" name="TextovéPole 91"/>
          <p:cNvSpPr txBox="1">
            <a:spLocks noChangeArrowheads="1"/>
          </p:cNvSpPr>
          <p:nvPr/>
        </p:nvSpPr>
        <p:spPr bwMode="auto">
          <a:xfrm>
            <a:off x="762000" y="252413"/>
            <a:ext cx="99837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 smtClean="0"/>
              <a:t>Nejenže </a:t>
            </a:r>
            <a:r>
              <a:rPr lang="cs-CZ" altLang="cs-CZ" sz="2400" dirty="0"/>
              <a:t>se rozsvítí žárovky, ale měřící přístroj </a:t>
            </a:r>
            <a:r>
              <a:rPr lang="cs-CZ" altLang="cs-CZ" sz="2400" dirty="0" smtClean="0"/>
              <a:t>(galvanometr) </a:t>
            </a:r>
            <a:r>
              <a:rPr lang="cs-CZ" altLang="cs-CZ" sz="2400" dirty="0"/>
              <a:t>ukáže výchylku.</a:t>
            </a:r>
          </a:p>
          <a:p>
            <a:r>
              <a:rPr lang="cs-CZ" altLang="cs-CZ" sz="2400" dirty="0"/>
              <a:t>Klikni na kontakt spínače.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Skupina 83"/>
          <p:cNvGrpSpPr>
            <a:grpSpLocks/>
          </p:cNvGrpSpPr>
          <p:nvPr/>
        </p:nvGrpSpPr>
        <p:grpSpPr bwMode="auto">
          <a:xfrm>
            <a:off x="2563813" y="2100263"/>
            <a:ext cx="312737" cy="1706562"/>
            <a:chOff x="2309091" y="2417999"/>
            <a:chExt cx="312427" cy="1706550"/>
          </a:xfrm>
        </p:grpSpPr>
        <p:grpSp>
          <p:nvGrpSpPr>
            <p:cNvPr id="108580" name="Skupina 82"/>
            <p:cNvGrpSpPr>
              <a:grpSpLocks/>
            </p:cNvGrpSpPr>
            <p:nvPr/>
          </p:nvGrpSpPr>
          <p:grpSpPr bwMode="auto">
            <a:xfrm>
              <a:off x="2309091" y="2417999"/>
              <a:ext cx="312427" cy="1706550"/>
              <a:chOff x="2581213" y="2320603"/>
              <a:chExt cx="312427" cy="1706550"/>
            </a:xfrm>
          </p:grpSpPr>
          <p:sp>
            <p:nvSpPr>
              <p:cNvPr id="63" name="Obdélník 62"/>
              <p:cNvSpPr/>
              <p:nvPr/>
            </p:nvSpPr>
            <p:spPr>
              <a:xfrm>
                <a:off x="2616103" y="3007985"/>
                <a:ext cx="277537" cy="101916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108583" name="Skupina 64"/>
              <p:cNvGrpSpPr>
                <a:grpSpLocks/>
              </p:cNvGrpSpPr>
              <p:nvPr/>
            </p:nvGrpSpPr>
            <p:grpSpPr bwMode="auto">
              <a:xfrm>
                <a:off x="2581213" y="2320603"/>
                <a:ext cx="277792" cy="595470"/>
                <a:chOff x="10030691" y="3258900"/>
                <a:chExt cx="863600" cy="911908"/>
              </a:xfrm>
            </p:grpSpPr>
            <p:cxnSp>
              <p:nvCxnSpPr>
                <p:cNvPr id="66" name="Přímá spojnice 65"/>
                <p:cNvCxnSpPr/>
                <p:nvPr/>
              </p:nvCxnSpPr>
              <p:spPr>
                <a:xfrm flipH="1">
                  <a:off x="10134226" y="3385317"/>
                  <a:ext cx="690245" cy="12398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>
                  <a:cxnSpLocks/>
                </p:cNvCxnSpPr>
                <p:nvPr/>
              </p:nvCxnSpPr>
              <p:spPr>
                <a:xfrm flipV="1">
                  <a:off x="10030691" y="3655168"/>
                  <a:ext cx="862805" cy="12884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>
                  <a:cxnSpLocks/>
                </p:cNvCxnSpPr>
                <p:nvPr/>
              </p:nvCxnSpPr>
              <p:spPr>
                <a:xfrm flipV="1">
                  <a:off x="10055341" y="3878828"/>
                  <a:ext cx="813505" cy="19935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>
                  <a:cxnSpLocks/>
                </p:cNvCxnSpPr>
                <p:nvPr/>
              </p:nvCxnSpPr>
              <p:spPr>
                <a:xfrm>
                  <a:off x="10030691" y="3258900"/>
                  <a:ext cx="823362" cy="126417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>
                  <a:cxnSpLocks/>
                </p:cNvCxnSpPr>
                <p:nvPr/>
              </p:nvCxnSpPr>
              <p:spPr>
                <a:xfrm>
                  <a:off x="10030691" y="3509302"/>
                  <a:ext cx="823362" cy="136141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>
                  <a:cxnSpLocks/>
                </p:cNvCxnSpPr>
                <p:nvPr/>
              </p:nvCxnSpPr>
              <p:spPr>
                <a:xfrm>
                  <a:off x="10030691" y="3784017"/>
                  <a:ext cx="823362" cy="10939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>
                  <a:cxnSpLocks/>
                </p:cNvCxnSpPr>
                <p:nvPr/>
              </p:nvCxnSpPr>
              <p:spPr>
                <a:xfrm>
                  <a:off x="10060273" y="4063592"/>
                  <a:ext cx="833223" cy="10696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4" name="Přímá spojnice 73"/>
            <p:cNvCxnSpPr>
              <a:endCxn id="63" idx="0"/>
            </p:cNvCxnSpPr>
            <p:nvPr/>
          </p:nvCxnSpPr>
          <p:spPr>
            <a:xfrm>
              <a:off x="2481956" y="2997432"/>
              <a:ext cx="0" cy="1079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547" name="Skupina 22"/>
          <p:cNvGrpSpPr>
            <a:grpSpLocks/>
          </p:cNvGrpSpPr>
          <p:nvPr/>
        </p:nvGrpSpPr>
        <p:grpSpPr bwMode="auto">
          <a:xfrm>
            <a:off x="2309813" y="4278313"/>
            <a:ext cx="863600" cy="1238250"/>
            <a:chOff x="3352800" y="2810164"/>
            <a:chExt cx="863600" cy="1237672"/>
          </a:xfrm>
        </p:grpSpPr>
        <p:cxnSp>
          <p:nvCxnSpPr>
            <p:cNvPr id="15" name="Přímá spojnice 14"/>
            <p:cNvCxnSpPr/>
            <p:nvPr/>
          </p:nvCxnSpPr>
          <p:spPr>
            <a:xfrm flipH="1">
              <a:off x="3454400" y="3064045"/>
              <a:ext cx="692150" cy="1221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 flipV="1">
              <a:off x="3352800" y="3333794"/>
              <a:ext cx="863600" cy="13011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V="1">
              <a:off x="3376612" y="3557527"/>
              <a:ext cx="815975" cy="1999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Obdélník 1"/>
            <p:cNvSpPr/>
            <p:nvPr/>
          </p:nvSpPr>
          <p:spPr>
            <a:xfrm>
              <a:off x="3514725" y="2810164"/>
              <a:ext cx="573087" cy="123767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" name="Přímá spojnice 3"/>
            <p:cNvCxnSpPr>
              <a:cxnSpLocks/>
            </p:cNvCxnSpPr>
            <p:nvPr/>
          </p:nvCxnSpPr>
          <p:spPr>
            <a:xfrm>
              <a:off x="3352800" y="2937105"/>
              <a:ext cx="822325" cy="12694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>
              <a:cxnSpLocks/>
            </p:cNvCxnSpPr>
            <p:nvPr/>
          </p:nvCxnSpPr>
          <p:spPr>
            <a:xfrm>
              <a:off x="3352800" y="3186225"/>
              <a:ext cx="822325" cy="13646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>
              <a:cxnSpLocks/>
            </p:cNvCxnSpPr>
            <p:nvPr/>
          </p:nvCxnSpPr>
          <p:spPr>
            <a:xfrm>
              <a:off x="3352800" y="3463909"/>
              <a:ext cx="822325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3379787" y="3741591"/>
              <a:ext cx="836613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74663" y="4967288"/>
            <a:ext cx="404812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850" y="5140325"/>
            <a:ext cx="7064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898650" y="4405313"/>
            <a:ext cx="4111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8551" name="Skupina 51"/>
          <p:cNvGrpSpPr>
            <a:grpSpLocks/>
          </p:cNvGrpSpPr>
          <p:nvPr/>
        </p:nvGrpSpPr>
        <p:grpSpPr bwMode="auto">
          <a:xfrm>
            <a:off x="1398588" y="4271963"/>
            <a:ext cx="676275" cy="196850"/>
            <a:chOff x="4433104" y="532435"/>
            <a:chExt cx="675190" cy="196770"/>
          </a:xfrm>
        </p:grpSpPr>
        <p:sp>
          <p:nvSpPr>
            <p:cNvPr id="48" name="Ovál 47"/>
            <p:cNvSpPr/>
            <p:nvPr/>
          </p:nvSpPr>
          <p:spPr>
            <a:xfrm>
              <a:off x="4433104" y="532435"/>
              <a:ext cx="185439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4922854" y="532435"/>
              <a:ext cx="185440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1" name="Přímá spojnice 50"/>
            <p:cNvCxnSpPr>
              <a:cxnSpLocks/>
              <a:stCxn id="48" idx="0"/>
              <a:endCxn id="49" idx="0"/>
            </p:cNvCxnSpPr>
            <p:nvPr/>
          </p:nvCxnSpPr>
          <p:spPr>
            <a:xfrm>
              <a:off x="4525031" y="532435"/>
              <a:ext cx="49133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4" name="Přímá spojnice 53"/>
          <p:cNvCxnSpPr>
            <a:stCxn id="48" idx="2"/>
          </p:cNvCxnSpPr>
          <p:nvPr/>
        </p:nvCxnSpPr>
        <p:spPr>
          <a:xfrm flipH="1">
            <a:off x="677863" y="4370388"/>
            <a:ext cx="7207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77863" y="4370388"/>
            <a:ext cx="0" cy="615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77863" y="5408613"/>
            <a:ext cx="1792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>
            <a:off x="677863" y="5140325"/>
            <a:ext cx="0" cy="2841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556" name="TextovéPole 85"/>
          <p:cNvSpPr txBox="1">
            <a:spLocks noChangeArrowheads="1"/>
          </p:cNvSpPr>
          <p:nvPr/>
        </p:nvSpPr>
        <p:spPr bwMode="auto">
          <a:xfrm>
            <a:off x="3214688" y="5246688"/>
            <a:ext cx="46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08557" name="TextovéPole 86"/>
          <p:cNvSpPr txBox="1">
            <a:spLocks noChangeArrowheads="1"/>
          </p:cNvSpPr>
          <p:nvPr/>
        </p:nvSpPr>
        <p:spPr bwMode="auto">
          <a:xfrm>
            <a:off x="3128963" y="4108450"/>
            <a:ext cx="280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108558" name="TextovéPole 2"/>
          <p:cNvSpPr txBox="1">
            <a:spLocks noChangeArrowheads="1"/>
          </p:cNvSpPr>
          <p:nvPr/>
        </p:nvSpPr>
        <p:spPr bwMode="auto">
          <a:xfrm>
            <a:off x="331788" y="87313"/>
            <a:ext cx="5019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Popiš  jednotlivé součástky z obrázku A</a:t>
            </a:r>
          </a:p>
        </p:txBody>
      </p:sp>
      <p:sp>
        <p:nvSpPr>
          <p:cNvPr id="108559" name="TextovéPole 7"/>
          <p:cNvSpPr txBox="1">
            <a:spLocks noChangeArrowheads="1"/>
          </p:cNvSpPr>
          <p:nvPr/>
        </p:nvSpPr>
        <p:spPr bwMode="auto">
          <a:xfrm>
            <a:off x="1898650" y="5886450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9" name="Ovál 8"/>
          <p:cNvSpPr/>
          <p:nvPr/>
        </p:nvSpPr>
        <p:spPr>
          <a:xfrm>
            <a:off x="2971800" y="30797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64" name="Ovál 63"/>
          <p:cNvSpPr/>
          <p:nvPr/>
        </p:nvSpPr>
        <p:spPr>
          <a:xfrm>
            <a:off x="3294063" y="464820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65" name="Ovál 64"/>
          <p:cNvSpPr/>
          <p:nvPr/>
        </p:nvSpPr>
        <p:spPr>
          <a:xfrm>
            <a:off x="1490663" y="38004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73" name="Ovál 72"/>
          <p:cNvSpPr/>
          <p:nvPr/>
        </p:nvSpPr>
        <p:spPr>
          <a:xfrm>
            <a:off x="1100138" y="4837113"/>
            <a:ext cx="436562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77863" y="879475"/>
            <a:ext cx="2020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elektromagnet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09950" y="879475"/>
            <a:ext cx="97631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spínač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927600" y="879475"/>
            <a:ext cx="10763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baterie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623050" y="879475"/>
            <a:ext cx="3791935" cy="4616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tyč </a:t>
            </a:r>
            <a:r>
              <a:rPr lang="cs-CZ" altLang="cs-CZ" sz="2400" dirty="0" smtClean="0"/>
              <a:t>z </a:t>
            </a:r>
            <a:r>
              <a:rPr lang="cs-CZ" altLang="cs-CZ" sz="2400" dirty="0"/>
              <a:t>magneticky měkké oceli</a:t>
            </a:r>
          </a:p>
        </p:txBody>
      </p:sp>
      <p:sp>
        <p:nvSpPr>
          <p:cNvPr id="75" name="Ovál 74"/>
          <p:cNvSpPr/>
          <p:nvPr/>
        </p:nvSpPr>
        <p:spPr>
          <a:xfrm>
            <a:off x="4167188" y="17462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4.44444E-6 L 0.00143 0.1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75" grpId="0" animBg="1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Skupina 83"/>
          <p:cNvGrpSpPr>
            <a:grpSpLocks/>
          </p:cNvGrpSpPr>
          <p:nvPr/>
        </p:nvGrpSpPr>
        <p:grpSpPr bwMode="auto">
          <a:xfrm>
            <a:off x="2563813" y="2100263"/>
            <a:ext cx="312737" cy="1706562"/>
            <a:chOff x="2309091" y="2417999"/>
            <a:chExt cx="312427" cy="1706550"/>
          </a:xfrm>
        </p:grpSpPr>
        <p:grpSp>
          <p:nvGrpSpPr>
            <p:cNvPr id="109605" name="Skupina 82"/>
            <p:cNvGrpSpPr>
              <a:grpSpLocks/>
            </p:cNvGrpSpPr>
            <p:nvPr/>
          </p:nvGrpSpPr>
          <p:grpSpPr bwMode="auto">
            <a:xfrm>
              <a:off x="2309091" y="2417999"/>
              <a:ext cx="312427" cy="1706550"/>
              <a:chOff x="2581213" y="2320603"/>
              <a:chExt cx="312427" cy="1706550"/>
            </a:xfrm>
          </p:grpSpPr>
          <p:sp>
            <p:nvSpPr>
              <p:cNvPr id="63" name="Obdélník 62"/>
              <p:cNvSpPr/>
              <p:nvPr/>
            </p:nvSpPr>
            <p:spPr>
              <a:xfrm>
                <a:off x="2616103" y="3007985"/>
                <a:ext cx="277537" cy="101916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109608" name="Skupina 64"/>
              <p:cNvGrpSpPr>
                <a:grpSpLocks/>
              </p:cNvGrpSpPr>
              <p:nvPr/>
            </p:nvGrpSpPr>
            <p:grpSpPr bwMode="auto">
              <a:xfrm>
                <a:off x="2581213" y="2320603"/>
                <a:ext cx="277792" cy="595470"/>
                <a:chOff x="10030691" y="3258900"/>
                <a:chExt cx="863600" cy="911908"/>
              </a:xfrm>
            </p:grpSpPr>
            <p:cxnSp>
              <p:nvCxnSpPr>
                <p:cNvPr id="66" name="Přímá spojnice 65"/>
                <p:cNvCxnSpPr/>
                <p:nvPr/>
              </p:nvCxnSpPr>
              <p:spPr>
                <a:xfrm flipH="1">
                  <a:off x="10134226" y="3385317"/>
                  <a:ext cx="690245" cy="12398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>
                  <a:cxnSpLocks/>
                </p:cNvCxnSpPr>
                <p:nvPr/>
              </p:nvCxnSpPr>
              <p:spPr>
                <a:xfrm flipV="1">
                  <a:off x="10030691" y="3655168"/>
                  <a:ext cx="862805" cy="12884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>
                  <a:cxnSpLocks/>
                </p:cNvCxnSpPr>
                <p:nvPr/>
              </p:nvCxnSpPr>
              <p:spPr>
                <a:xfrm flipV="1">
                  <a:off x="10055341" y="3878828"/>
                  <a:ext cx="813505" cy="19935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>
                  <a:cxnSpLocks/>
                </p:cNvCxnSpPr>
                <p:nvPr/>
              </p:nvCxnSpPr>
              <p:spPr>
                <a:xfrm>
                  <a:off x="10030691" y="3258900"/>
                  <a:ext cx="823362" cy="126417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>
                  <a:cxnSpLocks/>
                </p:cNvCxnSpPr>
                <p:nvPr/>
              </p:nvCxnSpPr>
              <p:spPr>
                <a:xfrm>
                  <a:off x="10030691" y="3509302"/>
                  <a:ext cx="823362" cy="136141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>
                  <a:cxnSpLocks/>
                </p:cNvCxnSpPr>
                <p:nvPr/>
              </p:nvCxnSpPr>
              <p:spPr>
                <a:xfrm>
                  <a:off x="10030691" y="3784017"/>
                  <a:ext cx="823362" cy="10939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>
                  <a:cxnSpLocks/>
                </p:cNvCxnSpPr>
                <p:nvPr/>
              </p:nvCxnSpPr>
              <p:spPr>
                <a:xfrm>
                  <a:off x="10060273" y="4063592"/>
                  <a:ext cx="833223" cy="10696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4" name="Přímá spojnice 73"/>
            <p:cNvCxnSpPr>
              <a:endCxn id="63" idx="0"/>
            </p:cNvCxnSpPr>
            <p:nvPr/>
          </p:nvCxnSpPr>
          <p:spPr>
            <a:xfrm>
              <a:off x="2481956" y="2997432"/>
              <a:ext cx="0" cy="1079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9571" name="Skupina 22"/>
          <p:cNvGrpSpPr>
            <a:grpSpLocks/>
          </p:cNvGrpSpPr>
          <p:nvPr/>
        </p:nvGrpSpPr>
        <p:grpSpPr bwMode="auto">
          <a:xfrm>
            <a:off x="2309813" y="4278313"/>
            <a:ext cx="863600" cy="1238250"/>
            <a:chOff x="3352800" y="2810164"/>
            <a:chExt cx="863600" cy="1237672"/>
          </a:xfrm>
        </p:grpSpPr>
        <p:cxnSp>
          <p:nvCxnSpPr>
            <p:cNvPr id="15" name="Přímá spojnice 14"/>
            <p:cNvCxnSpPr/>
            <p:nvPr/>
          </p:nvCxnSpPr>
          <p:spPr>
            <a:xfrm flipH="1">
              <a:off x="3454400" y="3064045"/>
              <a:ext cx="692150" cy="1221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 flipV="1">
              <a:off x="3352800" y="3333794"/>
              <a:ext cx="863600" cy="13011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V="1">
              <a:off x="3376612" y="3557527"/>
              <a:ext cx="815975" cy="1999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Obdélník 1"/>
            <p:cNvSpPr/>
            <p:nvPr/>
          </p:nvSpPr>
          <p:spPr>
            <a:xfrm>
              <a:off x="3514725" y="2810164"/>
              <a:ext cx="573087" cy="123767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" name="Přímá spojnice 3"/>
            <p:cNvCxnSpPr>
              <a:cxnSpLocks/>
            </p:cNvCxnSpPr>
            <p:nvPr/>
          </p:nvCxnSpPr>
          <p:spPr>
            <a:xfrm>
              <a:off x="3352800" y="2937105"/>
              <a:ext cx="822325" cy="12694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>
              <a:cxnSpLocks/>
            </p:cNvCxnSpPr>
            <p:nvPr/>
          </p:nvCxnSpPr>
          <p:spPr>
            <a:xfrm>
              <a:off x="3352800" y="3186225"/>
              <a:ext cx="822325" cy="13646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>
              <a:cxnSpLocks/>
            </p:cNvCxnSpPr>
            <p:nvPr/>
          </p:nvCxnSpPr>
          <p:spPr>
            <a:xfrm>
              <a:off x="3352800" y="3463909"/>
              <a:ext cx="822325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3379787" y="3741591"/>
              <a:ext cx="836613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74663" y="4967288"/>
            <a:ext cx="404812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850" y="5140325"/>
            <a:ext cx="7064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898650" y="4405313"/>
            <a:ext cx="4111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9575" name="Skupina 51"/>
          <p:cNvGrpSpPr>
            <a:grpSpLocks/>
          </p:cNvGrpSpPr>
          <p:nvPr/>
        </p:nvGrpSpPr>
        <p:grpSpPr bwMode="auto">
          <a:xfrm>
            <a:off x="1398588" y="4271963"/>
            <a:ext cx="676275" cy="196850"/>
            <a:chOff x="4433104" y="532435"/>
            <a:chExt cx="675190" cy="196770"/>
          </a:xfrm>
        </p:grpSpPr>
        <p:sp>
          <p:nvSpPr>
            <p:cNvPr id="48" name="Ovál 47"/>
            <p:cNvSpPr/>
            <p:nvPr/>
          </p:nvSpPr>
          <p:spPr>
            <a:xfrm>
              <a:off x="4433104" y="532435"/>
              <a:ext cx="185439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4922854" y="532435"/>
              <a:ext cx="185440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1" name="Přímá spojnice 50"/>
            <p:cNvCxnSpPr>
              <a:cxnSpLocks/>
              <a:stCxn id="48" idx="0"/>
              <a:endCxn id="49" idx="0"/>
            </p:cNvCxnSpPr>
            <p:nvPr/>
          </p:nvCxnSpPr>
          <p:spPr>
            <a:xfrm>
              <a:off x="4525031" y="532435"/>
              <a:ext cx="49133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4" name="Přímá spojnice 53"/>
          <p:cNvCxnSpPr>
            <a:stCxn id="48" idx="2"/>
          </p:cNvCxnSpPr>
          <p:nvPr/>
        </p:nvCxnSpPr>
        <p:spPr>
          <a:xfrm flipH="1">
            <a:off x="677863" y="4370388"/>
            <a:ext cx="7207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77863" y="4370388"/>
            <a:ext cx="0" cy="615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77863" y="5408613"/>
            <a:ext cx="1792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>
            <a:off x="677863" y="5140325"/>
            <a:ext cx="0" cy="2841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580" name="TextovéPole 85"/>
          <p:cNvSpPr txBox="1">
            <a:spLocks noChangeArrowheads="1"/>
          </p:cNvSpPr>
          <p:nvPr/>
        </p:nvSpPr>
        <p:spPr bwMode="auto">
          <a:xfrm>
            <a:off x="3214688" y="5246688"/>
            <a:ext cx="46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09581" name="TextovéPole 86"/>
          <p:cNvSpPr txBox="1">
            <a:spLocks noChangeArrowheads="1"/>
          </p:cNvSpPr>
          <p:nvPr/>
        </p:nvSpPr>
        <p:spPr bwMode="auto">
          <a:xfrm>
            <a:off x="3128963" y="4108450"/>
            <a:ext cx="280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109582" name="TextovéPole 2"/>
          <p:cNvSpPr txBox="1">
            <a:spLocks noChangeArrowheads="1"/>
          </p:cNvSpPr>
          <p:nvPr/>
        </p:nvSpPr>
        <p:spPr bwMode="auto">
          <a:xfrm>
            <a:off x="331788" y="87313"/>
            <a:ext cx="5019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Popiš  jednotlivé součástky z obrázku A</a:t>
            </a:r>
          </a:p>
        </p:txBody>
      </p:sp>
      <p:sp>
        <p:nvSpPr>
          <p:cNvPr id="109583" name="TextovéPole 7"/>
          <p:cNvSpPr txBox="1">
            <a:spLocks noChangeArrowheads="1"/>
          </p:cNvSpPr>
          <p:nvPr/>
        </p:nvSpPr>
        <p:spPr bwMode="auto">
          <a:xfrm>
            <a:off x="1898650" y="5886450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9" name="Ovál 8"/>
          <p:cNvSpPr/>
          <p:nvPr/>
        </p:nvSpPr>
        <p:spPr>
          <a:xfrm>
            <a:off x="2971800" y="30797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64" name="Ovál 63"/>
          <p:cNvSpPr/>
          <p:nvPr/>
        </p:nvSpPr>
        <p:spPr>
          <a:xfrm>
            <a:off x="3294063" y="464820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65" name="Ovál 64"/>
          <p:cNvSpPr/>
          <p:nvPr/>
        </p:nvSpPr>
        <p:spPr>
          <a:xfrm>
            <a:off x="1490663" y="38004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73" name="Ovál 72"/>
          <p:cNvSpPr/>
          <p:nvPr/>
        </p:nvSpPr>
        <p:spPr>
          <a:xfrm>
            <a:off x="1100138" y="4837113"/>
            <a:ext cx="436562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77863" y="879475"/>
            <a:ext cx="2020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elektromagnet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09950" y="879475"/>
            <a:ext cx="976313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spínač</a:t>
            </a:r>
          </a:p>
        </p:txBody>
      </p:sp>
      <p:sp>
        <p:nvSpPr>
          <p:cNvPr id="109590" name="TextovéPole 13"/>
          <p:cNvSpPr txBox="1">
            <a:spLocks noChangeArrowheads="1"/>
          </p:cNvSpPr>
          <p:nvPr/>
        </p:nvSpPr>
        <p:spPr bwMode="auto">
          <a:xfrm>
            <a:off x="5019675" y="1735138"/>
            <a:ext cx="10763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baterie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623050" y="879475"/>
            <a:ext cx="3791935" cy="4616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tyč </a:t>
            </a:r>
            <a:r>
              <a:rPr lang="cs-CZ" altLang="cs-CZ" sz="2400" dirty="0" smtClean="0"/>
              <a:t>z </a:t>
            </a:r>
            <a:r>
              <a:rPr lang="cs-CZ" altLang="cs-CZ" sz="2400" dirty="0"/>
              <a:t>magneticky měkké oceli</a:t>
            </a:r>
          </a:p>
        </p:txBody>
      </p:sp>
      <p:sp>
        <p:nvSpPr>
          <p:cNvPr id="75" name="Ovál 74"/>
          <p:cNvSpPr/>
          <p:nvPr/>
        </p:nvSpPr>
        <p:spPr>
          <a:xfrm>
            <a:off x="4167188" y="17462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83" name="Ovál 82"/>
          <p:cNvSpPr/>
          <p:nvPr/>
        </p:nvSpPr>
        <p:spPr>
          <a:xfrm>
            <a:off x="4573588" y="27590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4.44444E-6 L 0.00143 0.1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83" grpId="0" animBg="1"/>
    </p:bld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Skupina 83"/>
          <p:cNvGrpSpPr>
            <a:grpSpLocks/>
          </p:cNvGrpSpPr>
          <p:nvPr/>
        </p:nvGrpSpPr>
        <p:grpSpPr bwMode="auto">
          <a:xfrm>
            <a:off x="2563813" y="2100263"/>
            <a:ext cx="312737" cy="1706562"/>
            <a:chOff x="2309091" y="2417999"/>
            <a:chExt cx="312427" cy="1706550"/>
          </a:xfrm>
        </p:grpSpPr>
        <p:grpSp>
          <p:nvGrpSpPr>
            <p:cNvPr id="110630" name="Skupina 82"/>
            <p:cNvGrpSpPr>
              <a:grpSpLocks/>
            </p:cNvGrpSpPr>
            <p:nvPr/>
          </p:nvGrpSpPr>
          <p:grpSpPr bwMode="auto">
            <a:xfrm>
              <a:off x="2309091" y="2417999"/>
              <a:ext cx="312427" cy="1706550"/>
              <a:chOff x="2581213" y="2320603"/>
              <a:chExt cx="312427" cy="1706550"/>
            </a:xfrm>
          </p:grpSpPr>
          <p:sp>
            <p:nvSpPr>
              <p:cNvPr id="63" name="Obdélník 62"/>
              <p:cNvSpPr/>
              <p:nvPr/>
            </p:nvSpPr>
            <p:spPr>
              <a:xfrm>
                <a:off x="2616103" y="3007985"/>
                <a:ext cx="277537" cy="101916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110633" name="Skupina 64"/>
              <p:cNvGrpSpPr>
                <a:grpSpLocks/>
              </p:cNvGrpSpPr>
              <p:nvPr/>
            </p:nvGrpSpPr>
            <p:grpSpPr bwMode="auto">
              <a:xfrm>
                <a:off x="2581213" y="2320603"/>
                <a:ext cx="277792" cy="595470"/>
                <a:chOff x="10030691" y="3258900"/>
                <a:chExt cx="863600" cy="911908"/>
              </a:xfrm>
            </p:grpSpPr>
            <p:cxnSp>
              <p:nvCxnSpPr>
                <p:cNvPr id="66" name="Přímá spojnice 65"/>
                <p:cNvCxnSpPr/>
                <p:nvPr/>
              </p:nvCxnSpPr>
              <p:spPr>
                <a:xfrm flipH="1">
                  <a:off x="10134226" y="3385317"/>
                  <a:ext cx="690245" cy="12398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>
                  <a:cxnSpLocks/>
                </p:cNvCxnSpPr>
                <p:nvPr/>
              </p:nvCxnSpPr>
              <p:spPr>
                <a:xfrm flipV="1">
                  <a:off x="10030691" y="3655168"/>
                  <a:ext cx="862805" cy="12884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>
                  <a:cxnSpLocks/>
                </p:cNvCxnSpPr>
                <p:nvPr/>
              </p:nvCxnSpPr>
              <p:spPr>
                <a:xfrm flipV="1">
                  <a:off x="10055341" y="3878828"/>
                  <a:ext cx="813505" cy="19935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>
                  <a:cxnSpLocks/>
                </p:cNvCxnSpPr>
                <p:nvPr/>
              </p:nvCxnSpPr>
              <p:spPr>
                <a:xfrm>
                  <a:off x="10030691" y="3258900"/>
                  <a:ext cx="823362" cy="126417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>
                  <a:cxnSpLocks/>
                </p:cNvCxnSpPr>
                <p:nvPr/>
              </p:nvCxnSpPr>
              <p:spPr>
                <a:xfrm>
                  <a:off x="10030691" y="3509302"/>
                  <a:ext cx="823362" cy="136141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>
                  <a:cxnSpLocks/>
                </p:cNvCxnSpPr>
                <p:nvPr/>
              </p:nvCxnSpPr>
              <p:spPr>
                <a:xfrm>
                  <a:off x="10030691" y="3784017"/>
                  <a:ext cx="823362" cy="10939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>
                  <a:cxnSpLocks/>
                </p:cNvCxnSpPr>
                <p:nvPr/>
              </p:nvCxnSpPr>
              <p:spPr>
                <a:xfrm>
                  <a:off x="10060273" y="4063592"/>
                  <a:ext cx="833223" cy="10696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4" name="Přímá spojnice 73"/>
            <p:cNvCxnSpPr>
              <a:endCxn id="63" idx="0"/>
            </p:cNvCxnSpPr>
            <p:nvPr/>
          </p:nvCxnSpPr>
          <p:spPr>
            <a:xfrm>
              <a:off x="2481956" y="2997432"/>
              <a:ext cx="0" cy="1079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0595" name="Skupina 22"/>
          <p:cNvGrpSpPr>
            <a:grpSpLocks/>
          </p:cNvGrpSpPr>
          <p:nvPr/>
        </p:nvGrpSpPr>
        <p:grpSpPr bwMode="auto">
          <a:xfrm>
            <a:off x="2309813" y="4278313"/>
            <a:ext cx="863600" cy="1238250"/>
            <a:chOff x="3352800" y="2810164"/>
            <a:chExt cx="863600" cy="1237672"/>
          </a:xfrm>
        </p:grpSpPr>
        <p:cxnSp>
          <p:nvCxnSpPr>
            <p:cNvPr id="15" name="Přímá spojnice 14"/>
            <p:cNvCxnSpPr/>
            <p:nvPr/>
          </p:nvCxnSpPr>
          <p:spPr>
            <a:xfrm flipH="1">
              <a:off x="3454400" y="3064045"/>
              <a:ext cx="692150" cy="1221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 flipV="1">
              <a:off x="3352800" y="3333794"/>
              <a:ext cx="863600" cy="13011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V="1">
              <a:off x="3376612" y="3557527"/>
              <a:ext cx="815975" cy="1999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Obdélník 1"/>
            <p:cNvSpPr/>
            <p:nvPr/>
          </p:nvSpPr>
          <p:spPr>
            <a:xfrm>
              <a:off x="3514725" y="2810164"/>
              <a:ext cx="573087" cy="123767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" name="Přímá spojnice 3"/>
            <p:cNvCxnSpPr>
              <a:cxnSpLocks/>
            </p:cNvCxnSpPr>
            <p:nvPr/>
          </p:nvCxnSpPr>
          <p:spPr>
            <a:xfrm>
              <a:off x="3352800" y="2937105"/>
              <a:ext cx="822325" cy="12694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>
              <a:cxnSpLocks/>
            </p:cNvCxnSpPr>
            <p:nvPr/>
          </p:nvCxnSpPr>
          <p:spPr>
            <a:xfrm>
              <a:off x="3352800" y="3186225"/>
              <a:ext cx="822325" cy="13646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>
              <a:cxnSpLocks/>
            </p:cNvCxnSpPr>
            <p:nvPr/>
          </p:nvCxnSpPr>
          <p:spPr>
            <a:xfrm>
              <a:off x="3352800" y="3463909"/>
              <a:ext cx="822325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3379787" y="3741591"/>
              <a:ext cx="836613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74663" y="4967288"/>
            <a:ext cx="404812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850" y="5140325"/>
            <a:ext cx="7064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898650" y="4405313"/>
            <a:ext cx="4111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0599" name="Skupina 51"/>
          <p:cNvGrpSpPr>
            <a:grpSpLocks/>
          </p:cNvGrpSpPr>
          <p:nvPr/>
        </p:nvGrpSpPr>
        <p:grpSpPr bwMode="auto">
          <a:xfrm>
            <a:off x="1398588" y="4271963"/>
            <a:ext cx="676275" cy="196850"/>
            <a:chOff x="4433104" y="532435"/>
            <a:chExt cx="675190" cy="196770"/>
          </a:xfrm>
        </p:grpSpPr>
        <p:sp>
          <p:nvSpPr>
            <p:cNvPr id="48" name="Ovál 47"/>
            <p:cNvSpPr/>
            <p:nvPr/>
          </p:nvSpPr>
          <p:spPr>
            <a:xfrm>
              <a:off x="4433104" y="532435"/>
              <a:ext cx="185439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4922854" y="532435"/>
              <a:ext cx="185440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1" name="Přímá spojnice 50"/>
            <p:cNvCxnSpPr>
              <a:cxnSpLocks/>
              <a:stCxn id="48" idx="0"/>
              <a:endCxn id="49" idx="0"/>
            </p:cNvCxnSpPr>
            <p:nvPr/>
          </p:nvCxnSpPr>
          <p:spPr>
            <a:xfrm>
              <a:off x="4525031" y="532435"/>
              <a:ext cx="49133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4" name="Přímá spojnice 53"/>
          <p:cNvCxnSpPr>
            <a:stCxn id="48" idx="2"/>
          </p:cNvCxnSpPr>
          <p:nvPr/>
        </p:nvCxnSpPr>
        <p:spPr>
          <a:xfrm flipH="1">
            <a:off x="677863" y="4370388"/>
            <a:ext cx="7207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77863" y="4370388"/>
            <a:ext cx="0" cy="615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77863" y="5408613"/>
            <a:ext cx="1792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>
            <a:off x="677863" y="5140325"/>
            <a:ext cx="0" cy="2841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604" name="TextovéPole 85"/>
          <p:cNvSpPr txBox="1">
            <a:spLocks noChangeArrowheads="1"/>
          </p:cNvSpPr>
          <p:nvPr/>
        </p:nvSpPr>
        <p:spPr bwMode="auto">
          <a:xfrm>
            <a:off x="3214688" y="5246688"/>
            <a:ext cx="46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10605" name="TextovéPole 86"/>
          <p:cNvSpPr txBox="1">
            <a:spLocks noChangeArrowheads="1"/>
          </p:cNvSpPr>
          <p:nvPr/>
        </p:nvSpPr>
        <p:spPr bwMode="auto">
          <a:xfrm>
            <a:off x="3128963" y="4108450"/>
            <a:ext cx="280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110606" name="TextovéPole 2"/>
          <p:cNvSpPr txBox="1">
            <a:spLocks noChangeArrowheads="1"/>
          </p:cNvSpPr>
          <p:nvPr/>
        </p:nvSpPr>
        <p:spPr bwMode="auto">
          <a:xfrm>
            <a:off x="331788" y="87313"/>
            <a:ext cx="5019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Popiš  jednotlivé součástky z obrázku A</a:t>
            </a:r>
          </a:p>
        </p:txBody>
      </p:sp>
      <p:sp>
        <p:nvSpPr>
          <p:cNvPr id="110607" name="TextovéPole 7"/>
          <p:cNvSpPr txBox="1">
            <a:spLocks noChangeArrowheads="1"/>
          </p:cNvSpPr>
          <p:nvPr/>
        </p:nvSpPr>
        <p:spPr bwMode="auto">
          <a:xfrm>
            <a:off x="1898650" y="5886450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9" name="Ovál 8"/>
          <p:cNvSpPr/>
          <p:nvPr/>
        </p:nvSpPr>
        <p:spPr>
          <a:xfrm>
            <a:off x="2971800" y="30797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64" name="Ovál 63"/>
          <p:cNvSpPr/>
          <p:nvPr/>
        </p:nvSpPr>
        <p:spPr>
          <a:xfrm>
            <a:off x="3294063" y="464820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65" name="Ovál 64"/>
          <p:cNvSpPr/>
          <p:nvPr/>
        </p:nvSpPr>
        <p:spPr>
          <a:xfrm>
            <a:off x="1490663" y="38004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73" name="Ovál 72"/>
          <p:cNvSpPr/>
          <p:nvPr/>
        </p:nvSpPr>
        <p:spPr>
          <a:xfrm>
            <a:off x="1100138" y="4837113"/>
            <a:ext cx="436562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77863" y="879475"/>
            <a:ext cx="2020887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elektromagnet</a:t>
            </a:r>
          </a:p>
        </p:txBody>
      </p:sp>
      <p:sp>
        <p:nvSpPr>
          <p:cNvPr id="110613" name="TextovéPole 12"/>
          <p:cNvSpPr txBox="1">
            <a:spLocks noChangeArrowheads="1"/>
          </p:cNvSpPr>
          <p:nvPr/>
        </p:nvSpPr>
        <p:spPr bwMode="auto">
          <a:xfrm>
            <a:off x="5329238" y="2713038"/>
            <a:ext cx="9763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spínač</a:t>
            </a:r>
          </a:p>
        </p:txBody>
      </p:sp>
      <p:sp>
        <p:nvSpPr>
          <p:cNvPr id="110614" name="TextovéPole 13"/>
          <p:cNvSpPr txBox="1">
            <a:spLocks noChangeArrowheads="1"/>
          </p:cNvSpPr>
          <p:nvPr/>
        </p:nvSpPr>
        <p:spPr bwMode="auto">
          <a:xfrm>
            <a:off x="5019675" y="1735138"/>
            <a:ext cx="10763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baterie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623050" y="879475"/>
            <a:ext cx="3791935" cy="4616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tyč </a:t>
            </a:r>
            <a:r>
              <a:rPr lang="cs-CZ" altLang="cs-CZ" sz="2400" dirty="0" smtClean="0"/>
              <a:t>z </a:t>
            </a:r>
            <a:r>
              <a:rPr lang="cs-CZ" altLang="cs-CZ" sz="2400" dirty="0"/>
              <a:t>magneticky měkké oceli</a:t>
            </a:r>
          </a:p>
        </p:txBody>
      </p:sp>
      <p:sp>
        <p:nvSpPr>
          <p:cNvPr id="75" name="Ovál 74"/>
          <p:cNvSpPr/>
          <p:nvPr/>
        </p:nvSpPr>
        <p:spPr>
          <a:xfrm>
            <a:off x="4167188" y="17462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83" name="Ovál 82"/>
          <p:cNvSpPr/>
          <p:nvPr/>
        </p:nvSpPr>
        <p:spPr>
          <a:xfrm>
            <a:off x="4573588" y="27590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85" name="Ovál 84"/>
          <p:cNvSpPr/>
          <p:nvPr/>
        </p:nvSpPr>
        <p:spPr>
          <a:xfrm>
            <a:off x="5038725" y="381952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4.44444E-6 L 0.00143 0.1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85" grpId="0" animBg="1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Skupina 83"/>
          <p:cNvGrpSpPr>
            <a:grpSpLocks/>
          </p:cNvGrpSpPr>
          <p:nvPr/>
        </p:nvGrpSpPr>
        <p:grpSpPr bwMode="auto">
          <a:xfrm>
            <a:off x="2563813" y="2100263"/>
            <a:ext cx="312737" cy="1706562"/>
            <a:chOff x="2309091" y="2417999"/>
            <a:chExt cx="312427" cy="1706550"/>
          </a:xfrm>
        </p:grpSpPr>
        <p:grpSp>
          <p:nvGrpSpPr>
            <p:cNvPr id="111655" name="Skupina 82"/>
            <p:cNvGrpSpPr>
              <a:grpSpLocks/>
            </p:cNvGrpSpPr>
            <p:nvPr/>
          </p:nvGrpSpPr>
          <p:grpSpPr bwMode="auto">
            <a:xfrm>
              <a:off x="2309091" y="2417999"/>
              <a:ext cx="312427" cy="1706550"/>
              <a:chOff x="2581213" y="2320603"/>
              <a:chExt cx="312427" cy="1706550"/>
            </a:xfrm>
          </p:grpSpPr>
          <p:sp>
            <p:nvSpPr>
              <p:cNvPr id="63" name="Obdélník 62"/>
              <p:cNvSpPr/>
              <p:nvPr/>
            </p:nvSpPr>
            <p:spPr>
              <a:xfrm>
                <a:off x="2616103" y="3007985"/>
                <a:ext cx="277537" cy="101916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111658" name="Skupina 64"/>
              <p:cNvGrpSpPr>
                <a:grpSpLocks/>
              </p:cNvGrpSpPr>
              <p:nvPr/>
            </p:nvGrpSpPr>
            <p:grpSpPr bwMode="auto">
              <a:xfrm>
                <a:off x="2581213" y="2320603"/>
                <a:ext cx="277792" cy="595470"/>
                <a:chOff x="10030691" y="3258900"/>
                <a:chExt cx="863600" cy="911908"/>
              </a:xfrm>
            </p:grpSpPr>
            <p:cxnSp>
              <p:nvCxnSpPr>
                <p:cNvPr id="66" name="Přímá spojnice 65"/>
                <p:cNvCxnSpPr/>
                <p:nvPr/>
              </p:nvCxnSpPr>
              <p:spPr>
                <a:xfrm flipH="1">
                  <a:off x="10134226" y="3385317"/>
                  <a:ext cx="690245" cy="12398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>
                  <a:cxnSpLocks/>
                </p:cNvCxnSpPr>
                <p:nvPr/>
              </p:nvCxnSpPr>
              <p:spPr>
                <a:xfrm flipV="1">
                  <a:off x="10030691" y="3655168"/>
                  <a:ext cx="862805" cy="12884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>
                  <a:cxnSpLocks/>
                </p:cNvCxnSpPr>
                <p:nvPr/>
              </p:nvCxnSpPr>
              <p:spPr>
                <a:xfrm flipV="1">
                  <a:off x="10055341" y="3878828"/>
                  <a:ext cx="813505" cy="19935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>
                  <a:cxnSpLocks/>
                </p:cNvCxnSpPr>
                <p:nvPr/>
              </p:nvCxnSpPr>
              <p:spPr>
                <a:xfrm>
                  <a:off x="10030691" y="3258900"/>
                  <a:ext cx="823362" cy="126417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>
                  <a:cxnSpLocks/>
                </p:cNvCxnSpPr>
                <p:nvPr/>
              </p:nvCxnSpPr>
              <p:spPr>
                <a:xfrm>
                  <a:off x="10030691" y="3509302"/>
                  <a:ext cx="823362" cy="136141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>
                  <a:cxnSpLocks/>
                </p:cNvCxnSpPr>
                <p:nvPr/>
              </p:nvCxnSpPr>
              <p:spPr>
                <a:xfrm>
                  <a:off x="10030691" y="3784017"/>
                  <a:ext cx="823362" cy="10939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>
                  <a:cxnSpLocks/>
                </p:cNvCxnSpPr>
                <p:nvPr/>
              </p:nvCxnSpPr>
              <p:spPr>
                <a:xfrm>
                  <a:off x="10060273" y="4063592"/>
                  <a:ext cx="833223" cy="10696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4" name="Přímá spojnice 73"/>
            <p:cNvCxnSpPr>
              <a:endCxn id="63" idx="0"/>
            </p:cNvCxnSpPr>
            <p:nvPr/>
          </p:nvCxnSpPr>
          <p:spPr>
            <a:xfrm>
              <a:off x="2481956" y="2997432"/>
              <a:ext cx="0" cy="1079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619" name="Skupina 22"/>
          <p:cNvGrpSpPr>
            <a:grpSpLocks/>
          </p:cNvGrpSpPr>
          <p:nvPr/>
        </p:nvGrpSpPr>
        <p:grpSpPr bwMode="auto">
          <a:xfrm>
            <a:off x="2309813" y="4278313"/>
            <a:ext cx="863600" cy="1238250"/>
            <a:chOff x="3352800" y="2810164"/>
            <a:chExt cx="863600" cy="1237672"/>
          </a:xfrm>
        </p:grpSpPr>
        <p:cxnSp>
          <p:nvCxnSpPr>
            <p:cNvPr id="15" name="Přímá spojnice 14"/>
            <p:cNvCxnSpPr/>
            <p:nvPr/>
          </p:nvCxnSpPr>
          <p:spPr>
            <a:xfrm flipH="1">
              <a:off x="3454400" y="3064045"/>
              <a:ext cx="692150" cy="1221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 flipV="1">
              <a:off x="3352800" y="3333794"/>
              <a:ext cx="863600" cy="13011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V="1">
              <a:off x="3376612" y="3557527"/>
              <a:ext cx="815975" cy="1999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Obdélník 1"/>
            <p:cNvSpPr/>
            <p:nvPr/>
          </p:nvSpPr>
          <p:spPr>
            <a:xfrm>
              <a:off x="3514725" y="2810164"/>
              <a:ext cx="573087" cy="123767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" name="Přímá spojnice 3"/>
            <p:cNvCxnSpPr>
              <a:cxnSpLocks/>
            </p:cNvCxnSpPr>
            <p:nvPr/>
          </p:nvCxnSpPr>
          <p:spPr>
            <a:xfrm>
              <a:off x="3352800" y="2937105"/>
              <a:ext cx="822325" cy="12694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>
              <a:cxnSpLocks/>
            </p:cNvCxnSpPr>
            <p:nvPr/>
          </p:nvCxnSpPr>
          <p:spPr>
            <a:xfrm>
              <a:off x="3352800" y="3186225"/>
              <a:ext cx="822325" cy="13646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>
              <a:cxnSpLocks/>
            </p:cNvCxnSpPr>
            <p:nvPr/>
          </p:nvCxnSpPr>
          <p:spPr>
            <a:xfrm>
              <a:off x="3352800" y="3463909"/>
              <a:ext cx="822325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3379787" y="3741591"/>
              <a:ext cx="836613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74663" y="4967288"/>
            <a:ext cx="404812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850" y="5140325"/>
            <a:ext cx="7064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898650" y="4405313"/>
            <a:ext cx="4111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1623" name="Skupina 51"/>
          <p:cNvGrpSpPr>
            <a:grpSpLocks/>
          </p:cNvGrpSpPr>
          <p:nvPr/>
        </p:nvGrpSpPr>
        <p:grpSpPr bwMode="auto">
          <a:xfrm>
            <a:off x="1398588" y="4271963"/>
            <a:ext cx="676275" cy="196850"/>
            <a:chOff x="4433104" y="532435"/>
            <a:chExt cx="675190" cy="196770"/>
          </a:xfrm>
        </p:grpSpPr>
        <p:sp>
          <p:nvSpPr>
            <p:cNvPr id="48" name="Ovál 47"/>
            <p:cNvSpPr/>
            <p:nvPr/>
          </p:nvSpPr>
          <p:spPr>
            <a:xfrm>
              <a:off x="4433104" y="532435"/>
              <a:ext cx="185439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4922854" y="532435"/>
              <a:ext cx="185440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1" name="Přímá spojnice 50"/>
            <p:cNvCxnSpPr>
              <a:cxnSpLocks/>
              <a:stCxn id="48" idx="0"/>
              <a:endCxn id="49" idx="0"/>
            </p:cNvCxnSpPr>
            <p:nvPr/>
          </p:nvCxnSpPr>
          <p:spPr>
            <a:xfrm>
              <a:off x="4525031" y="532435"/>
              <a:ext cx="49133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4" name="Přímá spojnice 53"/>
          <p:cNvCxnSpPr>
            <a:stCxn id="48" idx="2"/>
          </p:cNvCxnSpPr>
          <p:nvPr/>
        </p:nvCxnSpPr>
        <p:spPr>
          <a:xfrm flipH="1">
            <a:off x="677863" y="4370388"/>
            <a:ext cx="7207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77863" y="4370388"/>
            <a:ext cx="0" cy="615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77863" y="5408613"/>
            <a:ext cx="1792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>
            <a:off x="677863" y="5140325"/>
            <a:ext cx="0" cy="2841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628" name="TextovéPole 85"/>
          <p:cNvSpPr txBox="1">
            <a:spLocks noChangeArrowheads="1"/>
          </p:cNvSpPr>
          <p:nvPr/>
        </p:nvSpPr>
        <p:spPr bwMode="auto">
          <a:xfrm>
            <a:off x="3214688" y="5246688"/>
            <a:ext cx="46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11629" name="TextovéPole 86"/>
          <p:cNvSpPr txBox="1">
            <a:spLocks noChangeArrowheads="1"/>
          </p:cNvSpPr>
          <p:nvPr/>
        </p:nvSpPr>
        <p:spPr bwMode="auto">
          <a:xfrm>
            <a:off x="3128963" y="4108450"/>
            <a:ext cx="280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111630" name="TextovéPole 2"/>
          <p:cNvSpPr txBox="1">
            <a:spLocks noChangeArrowheads="1"/>
          </p:cNvSpPr>
          <p:nvPr/>
        </p:nvSpPr>
        <p:spPr bwMode="auto">
          <a:xfrm>
            <a:off x="331788" y="87313"/>
            <a:ext cx="5019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Popiš  jednotlivé součástky z obrázku A</a:t>
            </a:r>
          </a:p>
        </p:txBody>
      </p:sp>
      <p:sp>
        <p:nvSpPr>
          <p:cNvPr id="111631" name="TextovéPole 7"/>
          <p:cNvSpPr txBox="1">
            <a:spLocks noChangeArrowheads="1"/>
          </p:cNvSpPr>
          <p:nvPr/>
        </p:nvSpPr>
        <p:spPr bwMode="auto">
          <a:xfrm>
            <a:off x="1898650" y="5886450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9" name="Ovál 8"/>
          <p:cNvSpPr/>
          <p:nvPr/>
        </p:nvSpPr>
        <p:spPr>
          <a:xfrm>
            <a:off x="2971800" y="30797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64" name="Ovál 63"/>
          <p:cNvSpPr/>
          <p:nvPr/>
        </p:nvSpPr>
        <p:spPr>
          <a:xfrm>
            <a:off x="3294063" y="464820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65" name="Ovál 64"/>
          <p:cNvSpPr/>
          <p:nvPr/>
        </p:nvSpPr>
        <p:spPr>
          <a:xfrm>
            <a:off x="1490663" y="38004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73" name="Ovál 72"/>
          <p:cNvSpPr/>
          <p:nvPr/>
        </p:nvSpPr>
        <p:spPr>
          <a:xfrm>
            <a:off x="1100138" y="4837113"/>
            <a:ext cx="436562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111636" name="TextovéPole 11"/>
          <p:cNvSpPr txBox="1">
            <a:spLocks noChangeArrowheads="1"/>
          </p:cNvSpPr>
          <p:nvPr/>
        </p:nvSpPr>
        <p:spPr bwMode="auto">
          <a:xfrm>
            <a:off x="5722938" y="3778250"/>
            <a:ext cx="20224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elektromagnet</a:t>
            </a:r>
          </a:p>
        </p:txBody>
      </p:sp>
      <p:sp>
        <p:nvSpPr>
          <p:cNvPr id="111637" name="TextovéPole 12"/>
          <p:cNvSpPr txBox="1">
            <a:spLocks noChangeArrowheads="1"/>
          </p:cNvSpPr>
          <p:nvPr/>
        </p:nvSpPr>
        <p:spPr bwMode="auto">
          <a:xfrm>
            <a:off x="5329238" y="2713038"/>
            <a:ext cx="9763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spínač</a:t>
            </a:r>
          </a:p>
        </p:txBody>
      </p:sp>
      <p:sp>
        <p:nvSpPr>
          <p:cNvPr id="111638" name="TextovéPole 13"/>
          <p:cNvSpPr txBox="1">
            <a:spLocks noChangeArrowheads="1"/>
          </p:cNvSpPr>
          <p:nvPr/>
        </p:nvSpPr>
        <p:spPr bwMode="auto">
          <a:xfrm>
            <a:off x="5019675" y="1735138"/>
            <a:ext cx="10763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baterie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623050" y="879475"/>
            <a:ext cx="3791935" cy="4616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tyč </a:t>
            </a:r>
            <a:r>
              <a:rPr lang="cs-CZ" altLang="cs-CZ" sz="2400" dirty="0" smtClean="0"/>
              <a:t>z </a:t>
            </a:r>
            <a:r>
              <a:rPr lang="cs-CZ" altLang="cs-CZ" sz="2400" dirty="0"/>
              <a:t>magneticky měkké oceli</a:t>
            </a:r>
          </a:p>
        </p:txBody>
      </p:sp>
      <p:sp>
        <p:nvSpPr>
          <p:cNvPr id="75" name="Ovál 74"/>
          <p:cNvSpPr/>
          <p:nvPr/>
        </p:nvSpPr>
        <p:spPr>
          <a:xfrm>
            <a:off x="4167188" y="17462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83" name="Ovál 82"/>
          <p:cNvSpPr/>
          <p:nvPr/>
        </p:nvSpPr>
        <p:spPr>
          <a:xfrm>
            <a:off x="4573588" y="27590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85" name="Ovál 84"/>
          <p:cNvSpPr/>
          <p:nvPr/>
        </p:nvSpPr>
        <p:spPr>
          <a:xfrm>
            <a:off x="5038725" y="381952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86" name="Ovál 85"/>
          <p:cNvSpPr/>
          <p:nvPr/>
        </p:nvSpPr>
        <p:spPr>
          <a:xfrm>
            <a:off x="4583113" y="5002213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4.44444E-6 L 0.00143 0.1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86" grpId="0" animBg="1"/>
    </p:bld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Skupina 83"/>
          <p:cNvGrpSpPr>
            <a:grpSpLocks/>
          </p:cNvGrpSpPr>
          <p:nvPr/>
        </p:nvGrpSpPr>
        <p:grpSpPr bwMode="auto">
          <a:xfrm>
            <a:off x="2563813" y="2100263"/>
            <a:ext cx="312737" cy="1706562"/>
            <a:chOff x="2309091" y="2417999"/>
            <a:chExt cx="312427" cy="1706550"/>
          </a:xfrm>
        </p:grpSpPr>
        <p:grpSp>
          <p:nvGrpSpPr>
            <p:cNvPr id="112679" name="Skupina 82"/>
            <p:cNvGrpSpPr>
              <a:grpSpLocks/>
            </p:cNvGrpSpPr>
            <p:nvPr/>
          </p:nvGrpSpPr>
          <p:grpSpPr bwMode="auto">
            <a:xfrm>
              <a:off x="2309091" y="2417999"/>
              <a:ext cx="312427" cy="1706550"/>
              <a:chOff x="2581213" y="2320603"/>
              <a:chExt cx="312427" cy="1706550"/>
            </a:xfrm>
          </p:grpSpPr>
          <p:sp>
            <p:nvSpPr>
              <p:cNvPr id="63" name="Obdélník 62"/>
              <p:cNvSpPr/>
              <p:nvPr/>
            </p:nvSpPr>
            <p:spPr>
              <a:xfrm>
                <a:off x="2616103" y="3007985"/>
                <a:ext cx="277537" cy="1019168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grpSp>
            <p:nvGrpSpPr>
              <p:cNvPr id="112682" name="Skupina 64"/>
              <p:cNvGrpSpPr>
                <a:grpSpLocks/>
              </p:cNvGrpSpPr>
              <p:nvPr/>
            </p:nvGrpSpPr>
            <p:grpSpPr bwMode="auto">
              <a:xfrm>
                <a:off x="2581213" y="2320603"/>
                <a:ext cx="277792" cy="595470"/>
                <a:chOff x="10030691" y="3258900"/>
                <a:chExt cx="863600" cy="911908"/>
              </a:xfrm>
            </p:grpSpPr>
            <p:cxnSp>
              <p:nvCxnSpPr>
                <p:cNvPr id="66" name="Přímá spojnice 65"/>
                <p:cNvCxnSpPr/>
                <p:nvPr/>
              </p:nvCxnSpPr>
              <p:spPr>
                <a:xfrm flipH="1">
                  <a:off x="10134226" y="3385317"/>
                  <a:ext cx="690245" cy="12398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7" name="Přímá spojnice 66"/>
                <p:cNvCxnSpPr>
                  <a:cxnSpLocks/>
                </p:cNvCxnSpPr>
                <p:nvPr/>
              </p:nvCxnSpPr>
              <p:spPr>
                <a:xfrm flipV="1">
                  <a:off x="10030691" y="3655168"/>
                  <a:ext cx="862805" cy="12884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Přímá spojnice 67"/>
                <p:cNvCxnSpPr>
                  <a:cxnSpLocks/>
                </p:cNvCxnSpPr>
                <p:nvPr/>
              </p:nvCxnSpPr>
              <p:spPr>
                <a:xfrm flipV="1">
                  <a:off x="10055341" y="3878828"/>
                  <a:ext cx="813505" cy="19935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Přímá spojnice 68"/>
                <p:cNvCxnSpPr>
                  <a:cxnSpLocks/>
                </p:cNvCxnSpPr>
                <p:nvPr/>
              </p:nvCxnSpPr>
              <p:spPr>
                <a:xfrm>
                  <a:off x="10030691" y="3258900"/>
                  <a:ext cx="823362" cy="126417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Přímá spojnice 69"/>
                <p:cNvCxnSpPr>
                  <a:cxnSpLocks/>
                </p:cNvCxnSpPr>
                <p:nvPr/>
              </p:nvCxnSpPr>
              <p:spPr>
                <a:xfrm>
                  <a:off x="10030691" y="3509302"/>
                  <a:ext cx="823362" cy="136141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Přímá spojnice 70"/>
                <p:cNvCxnSpPr>
                  <a:cxnSpLocks/>
                </p:cNvCxnSpPr>
                <p:nvPr/>
              </p:nvCxnSpPr>
              <p:spPr>
                <a:xfrm>
                  <a:off x="10030691" y="3784017"/>
                  <a:ext cx="823362" cy="109399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Přímá spojnice 71"/>
                <p:cNvCxnSpPr>
                  <a:cxnSpLocks/>
                </p:cNvCxnSpPr>
                <p:nvPr/>
              </p:nvCxnSpPr>
              <p:spPr>
                <a:xfrm>
                  <a:off x="10060273" y="4063592"/>
                  <a:ext cx="833223" cy="10696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74" name="Přímá spojnice 73"/>
            <p:cNvCxnSpPr>
              <a:endCxn id="63" idx="0"/>
            </p:cNvCxnSpPr>
            <p:nvPr/>
          </p:nvCxnSpPr>
          <p:spPr>
            <a:xfrm>
              <a:off x="2481956" y="2997432"/>
              <a:ext cx="0" cy="10794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643" name="Skupina 22"/>
          <p:cNvGrpSpPr>
            <a:grpSpLocks/>
          </p:cNvGrpSpPr>
          <p:nvPr/>
        </p:nvGrpSpPr>
        <p:grpSpPr bwMode="auto">
          <a:xfrm>
            <a:off x="2309813" y="4278313"/>
            <a:ext cx="863600" cy="1238250"/>
            <a:chOff x="3352800" y="2810164"/>
            <a:chExt cx="863600" cy="1237672"/>
          </a:xfrm>
        </p:grpSpPr>
        <p:cxnSp>
          <p:nvCxnSpPr>
            <p:cNvPr id="15" name="Přímá spojnice 14"/>
            <p:cNvCxnSpPr/>
            <p:nvPr/>
          </p:nvCxnSpPr>
          <p:spPr>
            <a:xfrm flipH="1">
              <a:off x="3454400" y="3064045"/>
              <a:ext cx="692150" cy="1221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cxnSpLocks/>
            </p:cNvCxnSpPr>
            <p:nvPr/>
          </p:nvCxnSpPr>
          <p:spPr>
            <a:xfrm flipV="1">
              <a:off x="3352800" y="3333794"/>
              <a:ext cx="863600" cy="13011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>
              <a:cxnSpLocks/>
            </p:cNvCxnSpPr>
            <p:nvPr/>
          </p:nvCxnSpPr>
          <p:spPr>
            <a:xfrm flipV="1">
              <a:off x="3376612" y="3557527"/>
              <a:ext cx="815975" cy="19993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Obdélník 1"/>
            <p:cNvSpPr/>
            <p:nvPr/>
          </p:nvSpPr>
          <p:spPr>
            <a:xfrm>
              <a:off x="3514725" y="2810164"/>
              <a:ext cx="573087" cy="123767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" name="Přímá spojnice 3"/>
            <p:cNvCxnSpPr>
              <a:cxnSpLocks/>
            </p:cNvCxnSpPr>
            <p:nvPr/>
          </p:nvCxnSpPr>
          <p:spPr>
            <a:xfrm>
              <a:off x="3352800" y="2937105"/>
              <a:ext cx="822325" cy="12694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>
              <a:cxnSpLocks/>
            </p:cNvCxnSpPr>
            <p:nvPr/>
          </p:nvCxnSpPr>
          <p:spPr>
            <a:xfrm>
              <a:off x="3352800" y="3186225"/>
              <a:ext cx="822325" cy="13646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>
              <a:cxnSpLocks/>
            </p:cNvCxnSpPr>
            <p:nvPr/>
          </p:nvCxnSpPr>
          <p:spPr>
            <a:xfrm>
              <a:off x="3352800" y="3463909"/>
              <a:ext cx="822325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cxnSpLocks/>
            </p:cNvCxnSpPr>
            <p:nvPr/>
          </p:nvCxnSpPr>
          <p:spPr>
            <a:xfrm>
              <a:off x="3379787" y="3741591"/>
              <a:ext cx="836613" cy="10790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74663" y="4967288"/>
            <a:ext cx="404812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323850" y="5140325"/>
            <a:ext cx="7064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898650" y="4405313"/>
            <a:ext cx="4111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2647" name="Skupina 51"/>
          <p:cNvGrpSpPr>
            <a:grpSpLocks/>
          </p:cNvGrpSpPr>
          <p:nvPr/>
        </p:nvGrpSpPr>
        <p:grpSpPr bwMode="auto">
          <a:xfrm>
            <a:off x="1398588" y="4271963"/>
            <a:ext cx="676275" cy="196850"/>
            <a:chOff x="4433104" y="532435"/>
            <a:chExt cx="675190" cy="196770"/>
          </a:xfrm>
        </p:grpSpPr>
        <p:sp>
          <p:nvSpPr>
            <p:cNvPr id="48" name="Ovál 47"/>
            <p:cNvSpPr/>
            <p:nvPr/>
          </p:nvSpPr>
          <p:spPr>
            <a:xfrm>
              <a:off x="4433104" y="532435"/>
              <a:ext cx="185439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4922854" y="532435"/>
              <a:ext cx="185440" cy="19677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51" name="Přímá spojnice 50"/>
            <p:cNvCxnSpPr>
              <a:cxnSpLocks/>
              <a:stCxn id="48" idx="0"/>
              <a:endCxn id="49" idx="0"/>
            </p:cNvCxnSpPr>
            <p:nvPr/>
          </p:nvCxnSpPr>
          <p:spPr>
            <a:xfrm>
              <a:off x="4525031" y="532435"/>
              <a:ext cx="49133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4" name="Přímá spojnice 53"/>
          <p:cNvCxnSpPr>
            <a:stCxn id="48" idx="2"/>
          </p:cNvCxnSpPr>
          <p:nvPr/>
        </p:nvCxnSpPr>
        <p:spPr>
          <a:xfrm flipH="1">
            <a:off x="677863" y="4370388"/>
            <a:ext cx="7207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77863" y="4370388"/>
            <a:ext cx="0" cy="6159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677863" y="5408613"/>
            <a:ext cx="1792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cxnSpLocks/>
          </p:cNvCxnSpPr>
          <p:nvPr/>
        </p:nvCxnSpPr>
        <p:spPr>
          <a:xfrm>
            <a:off x="677863" y="5140325"/>
            <a:ext cx="0" cy="2841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52" name="TextovéPole 85"/>
          <p:cNvSpPr txBox="1">
            <a:spLocks noChangeArrowheads="1"/>
          </p:cNvSpPr>
          <p:nvPr/>
        </p:nvSpPr>
        <p:spPr bwMode="auto">
          <a:xfrm>
            <a:off x="3214688" y="5246688"/>
            <a:ext cx="46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</a:t>
            </a:r>
          </a:p>
        </p:txBody>
      </p:sp>
      <p:sp>
        <p:nvSpPr>
          <p:cNvPr id="112653" name="TextovéPole 86"/>
          <p:cNvSpPr txBox="1">
            <a:spLocks noChangeArrowheads="1"/>
          </p:cNvSpPr>
          <p:nvPr/>
        </p:nvSpPr>
        <p:spPr bwMode="auto">
          <a:xfrm>
            <a:off x="3128963" y="4108450"/>
            <a:ext cx="280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</a:t>
            </a:r>
          </a:p>
        </p:txBody>
      </p:sp>
      <p:sp>
        <p:nvSpPr>
          <p:cNvPr id="112654" name="TextovéPole 2"/>
          <p:cNvSpPr txBox="1">
            <a:spLocks noChangeArrowheads="1"/>
          </p:cNvSpPr>
          <p:nvPr/>
        </p:nvSpPr>
        <p:spPr bwMode="auto">
          <a:xfrm>
            <a:off x="331788" y="87313"/>
            <a:ext cx="5019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Popiš  jednotlivé součástky z obrázku A</a:t>
            </a:r>
          </a:p>
        </p:txBody>
      </p:sp>
      <p:sp>
        <p:nvSpPr>
          <p:cNvPr id="112655" name="TextovéPole 7"/>
          <p:cNvSpPr txBox="1">
            <a:spLocks noChangeArrowheads="1"/>
          </p:cNvSpPr>
          <p:nvPr/>
        </p:nvSpPr>
        <p:spPr bwMode="auto">
          <a:xfrm>
            <a:off x="1898650" y="5886450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9" name="Ovál 8"/>
          <p:cNvSpPr/>
          <p:nvPr/>
        </p:nvSpPr>
        <p:spPr>
          <a:xfrm>
            <a:off x="2971800" y="30797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64" name="Ovál 63"/>
          <p:cNvSpPr/>
          <p:nvPr/>
        </p:nvSpPr>
        <p:spPr>
          <a:xfrm>
            <a:off x="3294063" y="464820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65" name="Ovál 64"/>
          <p:cNvSpPr/>
          <p:nvPr/>
        </p:nvSpPr>
        <p:spPr>
          <a:xfrm>
            <a:off x="1490663" y="38004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73" name="Ovál 72"/>
          <p:cNvSpPr/>
          <p:nvPr/>
        </p:nvSpPr>
        <p:spPr>
          <a:xfrm>
            <a:off x="1100138" y="4837113"/>
            <a:ext cx="436562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112660" name="TextovéPole 11"/>
          <p:cNvSpPr txBox="1">
            <a:spLocks noChangeArrowheads="1"/>
          </p:cNvSpPr>
          <p:nvPr/>
        </p:nvSpPr>
        <p:spPr bwMode="auto">
          <a:xfrm>
            <a:off x="5722938" y="3778250"/>
            <a:ext cx="202247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elektromagnet</a:t>
            </a:r>
          </a:p>
        </p:txBody>
      </p:sp>
      <p:sp>
        <p:nvSpPr>
          <p:cNvPr id="112661" name="TextovéPole 12"/>
          <p:cNvSpPr txBox="1">
            <a:spLocks noChangeArrowheads="1"/>
          </p:cNvSpPr>
          <p:nvPr/>
        </p:nvSpPr>
        <p:spPr bwMode="auto">
          <a:xfrm>
            <a:off x="5329238" y="2713038"/>
            <a:ext cx="9763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spínač</a:t>
            </a:r>
          </a:p>
        </p:txBody>
      </p:sp>
      <p:sp>
        <p:nvSpPr>
          <p:cNvPr id="112662" name="TextovéPole 13"/>
          <p:cNvSpPr txBox="1">
            <a:spLocks noChangeArrowheads="1"/>
          </p:cNvSpPr>
          <p:nvPr/>
        </p:nvSpPr>
        <p:spPr bwMode="auto">
          <a:xfrm>
            <a:off x="5019675" y="1735138"/>
            <a:ext cx="10763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baterie</a:t>
            </a:r>
          </a:p>
        </p:txBody>
      </p:sp>
      <p:sp>
        <p:nvSpPr>
          <p:cNvPr id="112663" name="TextovéPole 18"/>
          <p:cNvSpPr txBox="1">
            <a:spLocks noChangeArrowheads="1"/>
          </p:cNvSpPr>
          <p:nvPr/>
        </p:nvSpPr>
        <p:spPr bwMode="auto">
          <a:xfrm>
            <a:off x="5367338" y="4979988"/>
            <a:ext cx="3791935" cy="4616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tyč </a:t>
            </a:r>
            <a:r>
              <a:rPr lang="cs-CZ" altLang="cs-CZ" sz="2400" dirty="0" smtClean="0"/>
              <a:t>z </a:t>
            </a:r>
            <a:r>
              <a:rPr lang="cs-CZ" altLang="cs-CZ" sz="2400" dirty="0"/>
              <a:t>magneticky měkké oceli</a:t>
            </a:r>
          </a:p>
        </p:txBody>
      </p:sp>
      <p:sp>
        <p:nvSpPr>
          <p:cNvPr id="75" name="Ovál 74"/>
          <p:cNvSpPr/>
          <p:nvPr/>
        </p:nvSpPr>
        <p:spPr>
          <a:xfrm>
            <a:off x="4167188" y="1746250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sp>
        <p:nvSpPr>
          <p:cNvPr id="83" name="Ovál 82"/>
          <p:cNvSpPr/>
          <p:nvPr/>
        </p:nvSpPr>
        <p:spPr>
          <a:xfrm>
            <a:off x="4573588" y="275907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85" name="Ovál 84"/>
          <p:cNvSpPr/>
          <p:nvPr/>
        </p:nvSpPr>
        <p:spPr>
          <a:xfrm>
            <a:off x="5038725" y="3819525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86" name="Ovál 85"/>
          <p:cNvSpPr/>
          <p:nvPr/>
        </p:nvSpPr>
        <p:spPr>
          <a:xfrm>
            <a:off x="4583113" y="5002213"/>
            <a:ext cx="438150" cy="4159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4.44444E-6 L 0.00143 0.15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666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5913" y="1341438"/>
            <a:ext cx="6899275" cy="517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4587875" y="457200"/>
            <a:ext cx="3794125" cy="46196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r>
              <a:rPr lang="cs-CZ" altLang="cs-CZ" sz="2400" dirty="0">
                <a:latin typeface="+mn-lt"/>
              </a:rPr>
              <a:t>zdroj stejnosměrného napětí</a:t>
            </a:r>
          </a:p>
        </p:txBody>
      </p:sp>
      <p:sp>
        <p:nvSpPr>
          <p:cNvPr id="113668" name="Obdélník 3"/>
          <p:cNvSpPr>
            <a:spLocks noChangeArrowheads="1"/>
          </p:cNvSpPr>
          <p:nvPr/>
        </p:nvSpPr>
        <p:spPr bwMode="auto">
          <a:xfrm>
            <a:off x="3719513" y="3644900"/>
            <a:ext cx="2376487" cy="1490663"/>
          </a:xfrm>
          <a:prstGeom prst="rect">
            <a:avLst/>
          </a:prstGeom>
          <a:noFill/>
          <a:ln w="57150" algn="ctr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pPr eaLnBrk="1" hangingPunct="1"/>
            <a:endParaRPr lang="cs-CZ" altLang="cs-CZ" sz="2000">
              <a:latin typeface="Arial" charset="0"/>
              <a:cs typeface="Arial" charset="0"/>
            </a:endParaRPr>
          </a:p>
        </p:txBody>
      </p:sp>
      <p:sp>
        <p:nvSpPr>
          <p:cNvPr id="113669" name="TextovéPole 2"/>
          <p:cNvSpPr txBox="1">
            <a:spLocks noChangeArrowheads="1"/>
          </p:cNvSpPr>
          <p:nvPr/>
        </p:nvSpPr>
        <p:spPr bwMode="auto">
          <a:xfrm>
            <a:off x="461963" y="4524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na obrázku?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68800" y="452438"/>
            <a:ext cx="4119563" cy="5445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1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1938" y="1700213"/>
            <a:ext cx="6588125" cy="494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4691" name="TextovéPole 2"/>
          <p:cNvSpPr txBox="1">
            <a:spLocks noChangeArrowheads="1"/>
          </p:cNvSpPr>
          <p:nvPr/>
        </p:nvSpPr>
        <p:spPr bwMode="auto">
          <a:xfrm>
            <a:off x="5016500" y="620713"/>
            <a:ext cx="1158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charset="0"/>
                <a:cs typeface="Arial" charset="0"/>
              </a:rPr>
              <a:t>tlačítko</a:t>
            </a:r>
          </a:p>
        </p:txBody>
      </p:sp>
      <p:sp>
        <p:nvSpPr>
          <p:cNvPr id="114692" name="TextovéPole 3"/>
          <p:cNvSpPr txBox="1">
            <a:spLocks noChangeArrowheads="1"/>
          </p:cNvSpPr>
          <p:nvPr/>
        </p:nvSpPr>
        <p:spPr bwMode="auto">
          <a:xfrm>
            <a:off x="488950" y="6207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na obrázku?</a:t>
            </a:r>
          </a:p>
        </p:txBody>
      </p:sp>
      <p:sp>
        <p:nvSpPr>
          <p:cNvPr id="3" name="Obdélník 2"/>
          <p:cNvSpPr/>
          <p:nvPr/>
        </p:nvSpPr>
        <p:spPr>
          <a:xfrm>
            <a:off x="4811713" y="620713"/>
            <a:ext cx="1616075" cy="533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714" name="Picture 2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6988" y="1125538"/>
            <a:ext cx="7443787" cy="558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5715" name="TextovéPole 2"/>
          <p:cNvSpPr txBox="1">
            <a:spLocks noChangeArrowheads="1"/>
          </p:cNvSpPr>
          <p:nvPr/>
        </p:nvSpPr>
        <p:spPr bwMode="auto">
          <a:xfrm>
            <a:off x="5514975" y="476250"/>
            <a:ext cx="1162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charset="0"/>
                <a:cs typeface="Arial" charset="0"/>
              </a:rPr>
              <a:t>zvonek</a:t>
            </a:r>
          </a:p>
        </p:txBody>
      </p:sp>
      <p:sp>
        <p:nvSpPr>
          <p:cNvPr id="115716" name="TextovéPole 3"/>
          <p:cNvSpPr txBox="1">
            <a:spLocks noChangeArrowheads="1"/>
          </p:cNvSpPr>
          <p:nvPr/>
        </p:nvSpPr>
        <p:spPr bwMode="auto">
          <a:xfrm>
            <a:off x="498475" y="4762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na obrázku?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29238" y="476250"/>
            <a:ext cx="1635125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TextovéPole 2"/>
          <p:cNvSpPr txBox="1">
            <a:spLocks noChangeArrowheads="1"/>
          </p:cNvSpPr>
          <p:nvPr/>
        </p:nvSpPr>
        <p:spPr bwMode="auto">
          <a:xfrm>
            <a:off x="3935413" y="692150"/>
            <a:ext cx="415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latin typeface="Arial" charset="0"/>
                <a:cs typeface="Arial" charset="0"/>
              </a:rPr>
              <a:t>izolované propojovací vodiče</a:t>
            </a:r>
          </a:p>
        </p:txBody>
      </p:sp>
      <p:grpSp>
        <p:nvGrpSpPr>
          <p:cNvPr id="116739" name="Skupina 4"/>
          <p:cNvGrpSpPr>
            <a:grpSpLocks/>
          </p:cNvGrpSpPr>
          <p:nvPr/>
        </p:nvGrpSpPr>
        <p:grpSpPr bwMode="auto">
          <a:xfrm>
            <a:off x="2771775" y="1557338"/>
            <a:ext cx="6648450" cy="5111750"/>
            <a:chOff x="1247849" y="1556792"/>
            <a:chExt cx="6648301" cy="5112568"/>
          </a:xfrm>
        </p:grpSpPr>
        <p:pic>
          <p:nvPicPr>
            <p:cNvPr id="116742" name="Picture 2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247849" y="1628800"/>
              <a:ext cx="6648301" cy="4987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16743" name="Obdélník 3"/>
            <p:cNvSpPr>
              <a:spLocks noChangeArrowheads="1"/>
            </p:cNvSpPr>
            <p:nvPr/>
          </p:nvSpPr>
          <p:spPr bwMode="auto">
            <a:xfrm>
              <a:off x="1247849" y="1556792"/>
              <a:ext cx="371823" cy="511256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/>
              <a:endParaRPr lang="cs-CZ" altLang="cs-CZ" sz="2000">
                <a:latin typeface="Arial" charset="0"/>
                <a:cs typeface="Arial" charset="0"/>
              </a:endParaRPr>
            </a:p>
          </p:txBody>
        </p:sp>
      </p:grpSp>
      <p:sp>
        <p:nvSpPr>
          <p:cNvPr id="116740" name="TextovéPole 5"/>
          <p:cNvSpPr txBox="1">
            <a:spLocks noChangeArrowheads="1"/>
          </p:cNvSpPr>
          <p:nvPr/>
        </p:nvSpPr>
        <p:spPr bwMode="auto">
          <a:xfrm>
            <a:off x="569913" y="6921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je na obrázku?</a:t>
            </a:r>
          </a:p>
        </p:txBody>
      </p:sp>
      <p:sp>
        <p:nvSpPr>
          <p:cNvPr id="2" name="Obdélník 1"/>
          <p:cNvSpPr/>
          <p:nvPr/>
        </p:nvSpPr>
        <p:spPr>
          <a:xfrm>
            <a:off x="3935413" y="692150"/>
            <a:ext cx="4159250" cy="46196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4963" y="887413"/>
            <a:ext cx="1998662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776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0350" y="3144838"/>
            <a:ext cx="2147888" cy="161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7764" name="Picture 2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05863" y="3200400"/>
            <a:ext cx="2000250" cy="162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vál 4"/>
          <p:cNvSpPr/>
          <p:nvPr/>
        </p:nvSpPr>
        <p:spPr>
          <a:xfrm>
            <a:off x="1136650" y="766763"/>
            <a:ext cx="147638" cy="12065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43088" y="766763"/>
            <a:ext cx="147637" cy="12065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36650" y="2325688"/>
            <a:ext cx="147638" cy="12065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9" name="Přímá spojnice 8"/>
          <p:cNvCxnSpPr>
            <a:stCxn id="7" idx="7"/>
          </p:cNvCxnSpPr>
          <p:nvPr/>
        </p:nvCxnSpPr>
        <p:spPr>
          <a:xfrm flipV="1">
            <a:off x="1262063" y="2170113"/>
            <a:ext cx="455612" cy="1746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57313" y="2005013"/>
            <a:ext cx="0" cy="3206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cxnSpLocks/>
          </p:cNvCxnSpPr>
          <p:nvPr/>
        </p:nvCxnSpPr>
        <p:spPr>
          <a:xfrm>
            <a:off x="1490663" y="2005013"/>
            <a:ext cx="0" cy="2524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262063" y="2005013"/>
            <a:ext cx="33655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598613" y="2386013"/>
            <a:ext cx="3175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ětiva 18"/>
          <p:cNvSpPr/>
          <p:nvPr/>
        </p:nvSpPr>
        <p:spPr>
          <a:xfrm rot="6595703">
            <a:off x="2955132" y="3458369"/>
            <a:ext cx="554037" cy="555625"/>
          </a:xfrm>
          <a:prstGeom prst="chord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1" name="Přímá spojnice 20"/>
          <p:cNvCxnSpPr>
            <a:cxnSpLocks/>
          </p:cNvCxnSpPr>
          <p:nvPr/>
        </p:nvCxnSpPr>
        <p:spPr>
          <a:xfrm>
            <a:off x="3319463" y="3843338"/>
            <a:ext cx="0" cy="247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>
            <a:off x="3094038" y="3843338"/>
            <a:ext cx="0" cy="247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876550" y="4090988"/>
            <a:ext cx="2174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319463" y="4090988"/>
            <a:ext cx="2682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778" name="TextovéPole 29"/>
          <p:cNvSpPr txBox="1">
            <a:spLocks noChangeArrowheads="1"/>
          </p:cNvSpPr>
          <p:nvPr/>
        </p:nvSpPr>
        <p:spPr bwMode="auto">
          <a:xfrm>
            <a:off x="1757363" y="3111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+</a:t>
            </a:r>
          </a:p>
        </p:txBody>
      </p:sp>
      <p:sp>
        <p:nvSpPr>
          <p:cNvPr id="117779" name="TextovéPole 31"/>
          <p:cNvSpPr txBox="1">
            <a:spLocks noChangeArrowheads="1"/>
          </p:cNvSpPr>
          <p:nvPr/>
        </p:nvSpPr>
        <p:spPr bwMode="auto">
          <a:xfrm>
            <a:off x="1096963" y="23177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_</a:t>
            </a:r>
          </a:p>
        </p:txBody>
      </p:sp>
      <p:cxnSp>
        <p:nvCxnSpPr>
          <p:cNvPr id="34" name="Přímá spojnice 33"/>
          <p:cNvCxnSpPr>
            <a:cxnSpLocks/>
            <a:stCxn id="5" idx="2"/>
          </p:cNvCxnSpPr>
          <p:nvPr/>
        </p:nvCxnSpPr>
        <p:spPr>
          <a:xfrm flipH="1">
            <a:off x="782638" y="827088"/>
            <a:ext cx="3540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82638" y="827088"/>
            <a:ext cx="0" cy="1558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cxnSpLocks/>
          </p:cNvCxnSpPr>
          <p:nvPr/>
        </p:nvCxnSpPr>
        <p:spPr>
          <a:xfrm flipV="1">
            <a:off x="763588" y="2378075"/>
            <a:ext cx="428625" cy="174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916113" y="2386013"/>
            <a:ext cx="0" cy="17049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916113" y="4090988"/>
            <a:ext cx="9604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cxnSpLocks/>
          </p:cNvCxnSpPr>
          <p:nvPr/>
        </p:nvCxnSpPr>
        <p:spPr>
          <a:xfrm flipV="1">
            <a:off x="3919538" y="766763"/>
            <a:ext cx="0" cy="3324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587750" y="4090988"/>
            <a:ext cx="3190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6" idx="0"/>
          </p:cNvCxnSpPr>
          <p:nvPr/>
        </p:nvCxnSpPr>
        <p:spPr>
          <a:xfrm>
            <a:off x="1916113" y="766763"/>
            <a:ext cx="199072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788" name="TextovéPole 51"/>
          <p:cNvSpPr txBox="1">
            <a:spLocks noChangeArrowheads="1"/>
          </p:cNvSpPr>
          <p:nvPr/>
        </p:nvSpPr>
        <p:spPr bwMode="auto">
          <a:xfrm>
            <a:off x="190500" y="4959350"/>
            <a:ext cx="536974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Zapoj podle </a:t>
            </a:r>
            <a:r>
              <a:rPr lang="cs-CZ" altLang="cs-CZ" sz="2400" dirty="0" smtClean="0"/>
              <a:t>schématu </a:t>
            </a:r>
            <a:r>
              <a:rPr lang="cs-CZ" altLang="cs-CZ" sz="2400" dirty="0"/>
              <a:t>zvonek s tlačítkem.</a:t>
            </a:r>
          </a:p>
          <a:p>
            <a:r>
              <a:rPr lang="cs-CZ" altLang="cs-CZ" sz="2400" dirty="0"/>
              <a:t>Klikej na jednotlivé vodiče.</a:t>
            </a:r>
          </a:p>
        </p:txBody>
      </p:sp>
      <p:sp>
        <p:nvSpPr>
          <p:cNvPr id="53" name="Volný tvar: obrazec 52"/>
          <p:cNvSpPr/>
          <p:nvPr/>
        </p:nvSpPr>
        <p:spPr>
          <a:xfrm>
            <a:off x="9242425" y="558800"/>
            <a:ext cx="554038" cy="2271713"/>
          </a:xfrm>
          <a:custGeom>
            <a:avLst/>
            <a:gdLst>
              <a:gd name="connsiteX0" fmla="*/ 387928 w 554182"/>
              <a:gd name="connsiteY0" fmla="*/ 0 h 2272146"/>
              <a:gd name="connsiteX1" fmla="*/ 369455 w 554182"/>
              <a:gd name="connsiteY1" fmla="*/ 73891 h 2272146"/>
              <a:gd name="connsiteX2" fmla="*/ 230910 w 554182"/>
              <a:gd name="connsiteY2" fmla="*/ 277091 h 2272146"/>
              <a:gd name="connsiteX3" fmla="*/ 147782 w 554182"/>
              <a:gd name="connsiteY3" fmla="*/ 452582 h 2272146"/>
              <a:gd name="connsiteX4" fmla="*/ 101600 w 554182"/>
              <a:gd name="connsiteY4" fmla="*/ 720436 h 2272146"/>
              <a:gd name="connsiteX5" fmla="*/ 64655 w 554182"/>
              <a:gd name="connsiteY5" fmla="*/ 775855 h 2272146"/>
              <a:gd name="connsiteX6" fmla="*/ 46182 w 554182"/>
              <a:gd name="connsiteY6" fmla="*/ 831273 h 2272146"/>
              <a:gd name="connsiteX7" fmla="*/ 0 w 554182"/>
              <a:gd name="connsiteY7" fmla="*/ 1043709 h 2272146"/>
              <a:gd name="connsiteX8" fmla="*/ 9237 w 554182"/>
              <a:gd name="connsiteY8" fmla="*/ 1394691 h 2272146"/>
              <a:gd name="connsiteX9" fmla="*/ 46182 w 554182"/>
              <a:gd name="connsiteY9" fmla="*/ 1468582 h 2272146"/>
              <a:gd name="connsiteX10" fmla="*/ 64655 w 554182"/>
              <a:gd name="connsiteY10" fmla="*/ 1514764 h 2272146"/>
              <a:gd name="connsiteX11" fmla="*/ 73891 w 554182"/>
              <a:gd name="connsiteY11" fmla="*/ 1542473 h 2272146"/>
              <a:gd name="connsiteX12" fmla="*/ 138546 w 554182"/>
              <a:gd name="connsiteY12" fmla="*/ 1662546 h 2272146"/>
              <a:gd name="connsiteX13" fmla="*/ 175491 w 554182"/>
              <a:gd name="connsiteY13" fmla="*/ 1764146 h 2272146"/>
              <a:gd name="connsiteX14" fmla="*/ 230910 w 554182"/>
              <a:gd name="connsiteY14" fmla="*/ 1838036 h 2272146"/>
              <a:gd name="connsiteX15" fmla="*/ 267855 w 554182"/>
              <a:gd name="connsiteY15" fmla="*/ 1911927 h 2272146"/>
              <a:gd name="connsiteX16" fmla="*/ 277091 w 554182"/>
              <a:gd name="connsiteY16" fmla="*/ 1939636 h 2272146"/>
              <a:gd name="connsiteX17" fmla="*/ 314037 w 554182"/>
              <a:gd name="connsiteY17" fmla="*/ 1967346 h 2272146"/>
              <a:gd name="connsiteX18" fmla="*/ 350982 w 554182"/>
              <a:gd name="connsiteY18" fmla="*/ 2004291 h 2272146"/>
              <a:gd name="connsiteX19" fmla="*/ 397164 w 554182"/>
              <a:gd name="connsiteY19" fmla="*/ 2041236 h 2272146"/>
              <a:gd name="connsiteX20" fmla="*/ 452582 w 554182"/>
              <a:gd name="connsiteY20" fmla="*/ 2105891 h 2272146"/>
              <a:gd name="connsiteX21" fmla="*/ 480291 w 554182"/>
              <a:gd name="connsiteY21" fmla="*/ 2152073 h 2272146"/>
              <a:gd name="connsiteX22" fmla="*/ 535710 w 554182"/>
              <a:gd name="connsiteY22" fmla="*/ 2235200 h 2272146"/>
              <a:gd name="connsiteX23" fmla="*/ 554182 w 554182"/>
              <a:gd name="connsiteY23" fmla="*/ 2272146 h 2272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54182" h="2272146">
                <a:moveTo>
                  <a:pt x="387928" y="0"/>
                </a:moveTo>
                <a:cubicBezTo>
                  <a:pt x="381770" y="24630"/>
                  <a:pt x="380370" y="50969"/>
                  <a:pt x="369455" y="73891"/>
                </a:cubicBezTo>
                <a:cubicBezTo>
                  <a:pt x="268275" y="286368"/>
                  <a:pt x="331058" y="110178"/>
                  <a:pt x="230910" y="277091"/>
                </a:cubicBezTo>
                <a:cubicBezTo>
                  <a:pt x="172229" y="374893"/>
                  <a:pt x="170978" y="382999"/>
                  <a:pt x="147782" y="452582"/>
                </a:cubicBezTo>
                <a:cubicBezTo>
                  <a:pt x="132388" y="541867"/>
                  <a:pt x="151856" y="645050"/>
                  <a:pt x="101600" y="720436"/>
                </a:cubicBezTo>
                <a:cubicBezTo>
                  <a:pt x="89285" y="738909"/>
                  <a:pt x="74584" y="755997"/>
                  <a:pt x="64655" y="775855"/>
                </a:cubicBezTo>
                <a:cubicBezTo>
                  <a:pt x="55947" y="793271"/>
                  <a:pt x="51908" y="812662"/>
                  <a:pt x="46182" y="831273"/>
                </a:cubicBezTo>
                <a:cubicBezTo>
                  <a:pt x="17812" y="923476"/>
                  <a:pt x="23186" y="920056"/>
                  <a:pt x="0" y="1043709"/>
                </a:cubicBezTo>
                <a:cubicBezTo>
                  <a:pt x="3079" y="1160703"/>
                  <a:pt x="-3410" y="1278342"/>
                  <a:pt x="9237" y="1394691"/>
                </a:cubicBezTo>
                <a:cubicBezTo>
                  <a:pt x="12213" y="1422067"/>
                  <a:pt x="34642" y="1443579"/>
                  <a:pt x="46182" y="1468582"/>
                </a:cubicBezTo>
                <a:cubicBezTo>
                  <a:pt x="53130" y="1483636"/>
                  <a:pt x="58833" y="1499240"/>
                  <a:pt x="64655" y="1514764"/>
                </a:cubicBezTo>
                <a:cubicBezTo>
                  <a:pt x="68073" y="1523880"/>
                  <a:pt x="69537" y="1533765"/>
                  <a:pt x="73891" y="1542473"/>
                </a:cubicBezTo>
                <a:cubicBezTo>
                  <a:pt x="94220" y="1583132"/>
                  <a:pt x="119892" y="1621092"/>
                  <a:pt x="138546" y="1662546"/>
                </a:cubicBezTo>
                <a:cubicBezTo>
                  <a:pt x="161533" y="1713627"/>
                  <a:pt x="146547" y="1723623"/>
                  <a:pt x="175491" y="1764146"/>
                </a:cubicBezTo>
                <a:cubicBezTo>
                  <a:pt x="240811" y="1855597"/>
                  <a:pt x="162234" y="1710496"/>
                  <a:pt x="230910" y="1838036"/>
                </a:cubicBezTo>
                <a:cubicBezTo>
                  <a:pt x="243966" y="1862282"/>
                  <a:pt x="259147" y="1885803"/>
                  <a:pt x="267855" y="1911927"/>
                </a:cubicBezTo>
                <a:cubicBezTo>
                  <a:pt x="270934" y="1921163"/>
                  <a:pt x="270858" y="1932157"/>
                  <a:pt x="277091" y="1939636"/>
                </a:cubicBezTo>
                <a:cubicBezTo>
                  <a:pt x="286946" y="1951462"/>
                  <a:pt x="302452" y="1957209"/>
                  <a:pt x="314037" y="1967346"/>
                </a:cubicBezTo>
                <a:cubicBezTo>
                  <a:pt x="327144" y="1978815"/>
                  <a:pt x="337965" y="1992720"/>
                  <a:pt x="350982" y="2004291"/>
                </a:cubicBezTo>
                <a:cubicBezTo>
                  <a:pt x="365716" y="2017388"/>
                  <a:pt x="382328" y="2028254"/>
                  <a:pt x="397164" y="2041236"/>
                </a:cubicBezTo>
                <a:cubicBezTo>
                  <a:pt x="419993" y="2061212"/>
                  <a:pt x="435614" y="2080439"/>
                  <a:pt x="452582" y="2105891"/>
                </a:cubicBezTo>
                <a:cubicBezTo>
                  <a:pt x="462540" y="2120828"/>
                  <a:pt x="470583" y="2136972"/>
                  <a:pt x="480291" y="2152073"/>
                </a:cubicBezTo>
                <a:cubicBezTo>
                  <a:pt x="498300" y="2180086"/>
                  <a:pt x="535710" y="2235200"/>
                  <a:pt x="535710" y="2235200"/>
                </a:cubicBezTo>
                <a:cubicBezTo>
                  <a:pt x="546323" y="2267040"/>
                  <a:pt x="538062" y="2256024"/>
                  <a:pt x="554182" y="2272146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" name="Volný tvar: obrazec 53"/>
          <p:cNvSpPr/>
          <p:nvPr/>
        </p:nvSpPr>
        <p:spPr>
          <a:xfrm>
            <a:off x="7413625" y="6175375"/>
            <a:ext cx="2549525" cy="211138"/>
          </a:xfrm>
          <a:custGeom>
            <a:avLst/>
            <a:gdLst>
              <a:gd name="connsiteX0" fmla="*/ 0 w 2549236"/>
              <a:gd name="connsiteY0" fmla="*/ 212436 h 212436"/>
              <a:gd name="connsiteX1" fmla="*/ 701963 w 2549236"/>
              <a:gd name="connsiteY1" fmla="*/ 184727 h 212436"/>
              <a:gd name="connsiteX2" fmla="*/ 766618 w 2549236"/>
              <a:gd name="connsiteY2" fmla="*/ 147782 h 212436"/>
              <a:gd name="connsiteX3" fmla="*/ 914400 w 2549236"/>
              <a:gd name="connsiteY3" fmla="*/ 101600 h 212436"/>
              <a:gd name="connsiteX4" fmla="*/ 1163781 w 2549236"/>
              <a:gd name="connsiteY4" fmla="*/ 36945 h 212436"/>
              <a:gd name="connsiteX5" fmla="*/ 1431636 w 2549236"/>
              <a:gd name="connsiteY5" fmla="*/ 46182 h 212436"/>
              <a:gd name="connsiteX6" fmla="*/ 1477818 w 2549236"/>
              <a:gd name="connsiteY6" fmla="*/ 55418 h 212436"/>
              <a:gd name="connsiteX7" fmla="*/ 1625600 w 2549236"/>
              <a:gd name="connsiteY7" fmla="*/ 83127 h 212436"/>
              <a:gd name="connsiteX8" fmla="*/ 2004290 w 2549236"/>
              <a:gd name="connsiteY8" fmla="*/ 64654 h 212436"/>
              <a:gd name="connsiteX9" fmla="*/ 2032000 w 2549236"/>
              <a:gd name="connsiteY9" fmla="*/ 46182 h 212436"/>
              <a:gd name="connsiteX10" fmla="*/ 2161309 w 2549236"/>
              <a:gd name="connsiteY10" fmla="*/ 0 h 212436"/>
              <a:gd name="connsiteX11" fmla="*/ 2503054 w 2549236"/>
              <a:gd name="connsiteY11" fmla="*/ 9236 h 212436"/>
              <a:gd name="connsiteX12" fmla="*/ 2530763 w 2549236"/>
              <a:gd name="connsiteY12" fmla="*/ 18473 h 212436"/>
              <a:gd name="connsiteX13" fmla="*/ 2549236 w 2549236"/>
              <a:gd name="connsiteY13" fmla="*/ 36945 h 212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549236" h="212436">
                <a:moveTo>
                  <a:pt x="0" y="212436"/>
                </a:moveTo>
                <a:cubicBezTo>
                  <a:pt x="233988" y="203200"/>
                  <a:pt x="468621" y="204406"/>
                  <a:pt x="701963" y="184727"/>
                </a:cubicBezTo>
                <a:cubicBezTo>
                  <a:pt x="726697" y="182641"/>
                  <a:pt x="743503" y="156827"/>
                  <a:pt x="766618" y="147782"/>
                </a:cubicBezTo>
                <a:cubicBezTo>
                  <a:pt x="814679" y="128975"/>
                  <a:pt x="865164" y="117074"/>
                  <a:pt x="914400" y="101600"/>
                </a:cubicBezTo>
                <a:cubicBezTo>
                  <a:pt x="1115142" y="38510"/>
                  <a:pt x="1028379" y="53871"/>
                  <a:pt x="1163781" y="36945"/>
                </a:cubicBezTo>
                <a:cubicBezTo>
                  <a:pt x="1253066" y="40024"/>
                  <a:pt x="1342452" y="40936"/>
                  <a:pt x="1431636" y="46182"/>
                </a:cubicBezTo>
                <a:cubicBezTo>
                  <a:pt x="1447308" y="47104"/>
                  <a:pt x="1462333" y="52837"/>
                  <a:pt x="1477818" y="55418"/>
                </a:cubicBezTo>
                <a:cubicBezTo>
                  <a:pt x="1610316" y="77500"/>
                  <a:pt x="1469400" y="48416"/>
                  <a:pt x="1625600" y="83127"/>
                </a:cubicBezTo>
                <a:cubicBezTo>
                  <a:pt x="1751830" y="76969"/>
                  <a:pt x="1878429" y="76096"/>
                  <a:pt x="2004290" y="64654"/>
                </a:cubicBezTo>
                <a:cubicBezTo>
                  <a:pt x="2015345" y="63649"/>
                  <a:pt x="2021894" y="50775"/>
                  <a:pt x="2032000" y="46182"/>
                </a:cubicBezTo>
                <a:cubicBezTo>
                  <a:pt x="2063672" y="31786"/>
                  <a:pt x="2125684" y="11875"/>
                  <a:pt x="2161309" y="0"/>
                </a:cubicBezTo>
                <a:cubicBezTo>
                  <a:pt x="2275224" y="3079"/>
                  <a:pt x="2389240" y="3545"/>
                  <a:pt x="2503054" y="9236"/>
                </a:cubicBezTo>
                <a:cubicBezTo>
                  <a:pt x="2512778" y="9722"/>
                  <a:pt x="2522414" y="13464"/>
                  <a:pt x="2530763" y="18473"/>
                </a:cubicBezTo>
                <a:cubicBezTo>
                  <a:pt x="2538230" y="22953"/>
                  <a:pt x="2543078" y="30788"/>
                  <a:pt x="2549236" y="36945"/>
                </a:cubicBezTo>
              </a:path>
            </a:pathLst>
          </a:cu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" name="Volný tvar: obrazec 54"/>
          <p:cNvSpPr/>
          <p:nvPr/>
        </p:nvSpPr>
        <p:spPr>
          <a:xfrm>
            <a:off x="8224838" y="4560888"/>
            <a:ext cx="3476625" cy="1874837"/>
          </a:xfrm>
          <a:custGeom>
            <a:avLst/>
            <a:gdLst>
              <a:gd name="connsiteX0" fmla="*/ 3475993 w 3475993"/>
              <a:gd name="connsiteY0" fmla="*/ 1874982 h 1874982"/>
              <a:gd name="connsiteX1" fmla="*/ 3374393 w 3475993"/>
              <a:gd name="connsiteY1" fmla="*/ 1819563 h 1874982"/>
              <a:gd name="connsiteX2" fmla="*/ 3282029 w 3475993"/>
              <a:gd name="connsiteY2" fmla="*/ 1773382 h 1874982"/>
              <a:gd name="connsiteX3" fmla="*/ 3198902 w 3475993"/>
              <a:gd name="connsiteY3" fmla="*/ 1727200 h 1874982"/>
              <a:gd name="connsiteX4" fmla="*/ 3097302 w 3475993"/>
              <a:gd name="connsiteY4" fmla="*/ 1690254 h 1874982"/>
              <a:gd name="connsiteX5" fmla="*/ 3032647 w 3475993"/>
              <a:gd name="connsiteY5" fmla="*/ 1662545 h 1874982"/>
              <a:gd name="connsiteX6" fmla="*/ 3004938 w 3475993"/>
              <a:gd name="connsiteY6" fmla="*/ 1644072 h 1874982"/>
              <a:gd name="connsiteX7" fmla="*/ 2903338 w 3475993"/>
              <a:gd name="connsiteY7" fmla="*/ 1597891 h 1874982"/>
              <a:gd name="connsiteX8" fmla="*/ 2875629 w 3475993"/>
              <a:gd name="connsiteY8" fmla="*/ 1579418 h 1874982"/>
              <a:gd name="connsiteX9" fmla="*/ 2838683 w 3475993"/>
              <a:gd name="connsiteY9" fmla="*/ 1551709 h 1874982"/>
              <a:gd name="connsiteX10" fmla="*/ 2727847 w 3475993"/>
              <a:gd name="connsiteY10" fmla="*/ 1524000 h 1874982"/>
              <a:gd name="connsiteX11" fmla="*/ 2690902 w 3475993"/>
              <a:gd name="connsiteY11" fmla="*/ 1514763 h 1874982"/>
              <a:gd name="connsiteX12" fmla="*/ 2478465 w 3475993"/>
              <a:gd name="connsiteY12" fmla="*/ 1413163 h 1874982"/>
              <a:gd name="connsiteX13" fmla="*/ 2395338 w 3475993"/>
              <a:gd name="connsiteY13" fmla="*/ 1394691 h 1874982"/>
              <a:gd name="connsiteX14" fmla="*/ 2349156 w 3475993"/>
              <a:gd name="connsiteY14" fmla="*/ 1376218 h 1874982"/>
              <a:gd name="connsiteX15" fmla="*/ 2007411 w 3475993"/>
              <a:gd name="connsiteY15" fmla="*/ 1366982 h 1874982"/>
              <a:gd name="connsiteX16" fmla="*/ 1776502 w 3475993"/>
              <a:gd name="connsiteY16" fmla="*/ 1237672 h 1874982"/>
              <a:gd name="connsiteX17" fmla="*/ 1674902 w 3475993"/>
              <a:gd name="connsiteY17" fmla="*/ 1200727 h 1874982"/>
              <a:gd name="connsiteX18" fmla="*/ 1637956 w 3475993"/>
              <a:gd name="connsiteY18" fmla="*/ 1182254 h 1874982"/>
              <a:gd name="connsiteX19" fmla="*/ 1573302 w 3475993"/>
              <a:gd name="connsiteY19" fmla="*/ 1173018 h 1874982"/>
              <a:gd name="connsiteX20" fmla="*/ 1407047 w 3475993"/>
              <a:gd name="connsiteY20" fmla="*/ 1108363 h 1874982"/>
              <a:gd name="connsiteX21" fmla="*/ 1323920 w 3475993"/>
              <a:gd name="connsiteY21" fmla="*/ 1071418 h 1874982"/>
              <a:gd name="connsiteX22" fmla="*/ 1166902 w 3475993"/>
              <a:gd name="connsiteY22" fmla="*/ 1025236 h 1874982"/>
              <a:gd name="connsiteX23" fmla="*/ 1056065 w 3475993"/>
              <a:gd name="connsiteY23" fmla="*/ 997527 h 1874982"/>
              <a:gd name="connsiteX24" fmla="*/ 788211 w 3475993"/>
              <a:gd name="connsiteY24" fmla="*/ 988291 h 1874982"/>
              <a:gd name="connsiteX25" fmla="*/ 686611 w 3475993"/>
              <a:gd name="connsiteY25" fmla="*/ 969818 h 1874982"/>
              <a:gd name="connsiteX26" fmla="*/ 631193 w 3475993"/>
              <a:gd name="connsiteY26" fmla="*/ 923636 h 1874982"/>
              <a:gd name="connsiteX27" fmla="*/ 538829 w 3475993"/>
              <a:gd name="connsiteY27" fmla="*/ 877454 h 1874982"/>
              <a:gd name="connsiteX28" fmla="*/ 446465 w 3475993"/>
              <a:gd name="connsiteY28" fmla="*/ 840509 h 1874982"/>
              <a:gd name="connsiteX29" fmla="*/ 363338 w 3475993"/>
              <a:gd name="connsiteY29" fmla="*/ 803563 h 1874982"/>
              <a:gd name="connsiteX30" fmla="*/ 224793 w 3475993"/>
              <a:gd name="connsiteY30" fmla="*/ 748145 h 1874982"/>
              <a:gd name="connsiteX31" fmla="*/ 113956 w 3475993"/>
              <a:gd name="connsiteY31" fmla="*/ 655782 h 1874982"/>
              <a:gd name="connsiteX32" fmla="*/ 77011 w 3475993"/>
              <a:gd name="connsiteY32" fmla="*/ 572654 h 1874982"/>
              <a:gd name="connsiteX33" fmla="*/ 12356 w 3475993"/>
              <a:gd name="connsiteY33" fmla="*/ 452582 h 1874982"/>
              <a:gd name="connsiteX34" fmla="*/ 12356 w 3475993"/>
              <a:gd name="connsiteY34" fmla="*/ 166254 h 1874982"/>
              <a:gd name="connsiteX35" fmla="*/ 49302 w 3475993"/>
              <a:gd name="connsiteY35" fmla="*/ 110836 h 1874982"/>
              <a:gd name="connsiteX36" fmla="*/ 49302 w 3475993"/>
              <a:gd name="connsiteY36" fmla="*/ 0 h 1874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5993" h="1874982">
                <a:moveTo>
                  <a:pt x="3475993" y="1874982"/>
                </a:moveTo>
                <a:cubicBezTo>
                  <a:pt x="3393045" y="1808623"/>
                  <a:pt x="3469809" y="1861307"/>
                  <a:pt x="3374393" y="1819563"/>
                </a:cubicBezTo>
                <a:cubicBezTo>
                  <a:pt x="3342857" y="1805766"/>
                  <a:pt x="3312401" y="1789580"/>
                  <a:pt x="3282029" y="1773382"/>
                </a:cubicBezTo>
                <a:cubicBezTo>
                  <a:pt x="3223723" y="1742285"/>
                  <a:pt x="3252148" y="1750865"/>
                  <a:pt x="3198902" y="1727200"/>
                </a:cubicBezTo>
                <a:cubicBezTo>
                  <a:pt x="3130448" y="1696776"/>
                  <a:pt x="3173373" y="1719512"/>
                  <a:pt x="3097302" y="1690254"/>
                </a:cubicBezTo>
                <a:cubicBezTo>
                  <a:pt x="3075417" y="1681837"/>
                  <a:pt x="3053619" y="1673031"/>
                  <a:pt x="3032647" y="1662545"/>
                </a:cubicBezTo>
                <a:cubicBezTo>
                  <a:pt x="3022718" y="1657581"/>
                  <a:pt x="3014867" y="1649036"/>
                  <a:pt x="3004938" y="1644072"/>
                </a:cubicBezTo>
                <a:cubicBezTo>
                  <a:pt x="2948961" y="1616083"/>
                  <a:pt x="2948728" y="1623828"/>
                  <a:pt x="2903338" y="1597891"/>
                </a:cubicBezTo>
                <a:cubicBezTo>
                  <a:pt x="2893700" y="1592384"/>
                  <a:pt x="2884662" y="1585870"/>
                  <a:pt x="2875629" y="1579418"/>
                </a:cubicBezTo>
                <a:cubicBezTo>
                  <a:pt x="2863102" y="1570470"/>
                  <a:pt x="2852452" y="1558593"/>
                  <a:pt x="2838683" y="1551709"/>
                </a:cubicBezTo>
                <a:cubicBezTo>
                  <a:pt x="2797532" y="1531133"/>
                  <a:pt x="2771664" y="1532764"/>
                  <a:pt x="2727847" y="1524000"/>
                </a:cubicBezTo>
                <a:cubicBezTo>
                  <a:pt x="2715399" y="1521510"/>
                  <a:pt x="2702502" y="1519919"/>
                  <a:pt x="2690902" y="1514763"/>
                </a:cubicBezTo>
                <a:cubicBezTo>
                  <a:pt x="2658365" y="1500302"/>
                  <a:pt x="2527673" y="1429565"/>
                  <a:pt x="2478465" y="1413163"/>
                </a:cubicBezTo>
                <a:cubicBezTo>
                  <a:pt x="2451537" y="1404187"/>
                  <a:pt x="2422631" y="1402489"/>
                  <a:pt x="2395338" y="1394691"/>
                </a:cubicBezTo>
                <a:cubicBezTo>
                  <a:pt x="2379396" y="1390136"/>
                  <a:pt x="2365694" y="1377399"/>
                  <a:pt x="2349156" y="1376218"/>
                </a:cubicBezTo>
                <a:cubicBezTo>
                  <a:pt x="2235489" y="1368099"/>
                  <a:pt x="2121326" y="1370061"/>
                  <a:pt x="2007411" y="1366982"/>
                </a:cubicBezTo>
                <a:cubicBezTo>
                  <a:pt x="1930716" y="1320964"/>
                  <a:pt x="1858463" y="1275500"/>
                  <a:pt x="1776502" y="1237672"/>
                </a:cubicBezTo>
                <a:cubicBezTo>
                  <a:pt x="1743783" y="1222571"/>
                  <a:pt x="1708361" y="1214110"/>
                  <a:pt x="1674902" y="1200727"/>
                </a:cubicBezTo>
                <a:cubicBezTo>
                  <a:pt x="1662118" y="1195613"/>
                  <a:pt x="1651240" y="1185877"/>
                  <a:pt x="1637956" y="1182254"/>
                </a:cubicBezTo>
                <a:cubicBezTo>
                  <a:pt x="1616953" y="1176526"/>
                  <a:pt x="1594853" y="1176097"/>
                  <a:pt x="1573302" y="1173018"/>
                </a:cubicBezTo>
                <a:cubicBezTo>
                  <a:pt x="1455382" y="1114059"/>
                  <a:pt x="1589648" y="1177926"/>
                  <a:pt x="1407047" y="1108363"/>
                </a:cubicBezTo>
                <a:cubicBezTo>
                  <a:pt x="1378711" y="1097568"/>
                  <a:pt x="1352256" y="1082213"/>
                  <a:pt x="1323920" y="1071418"/>
                </a:cubicBezTo>
                <a:cubicBezTo>
                  <a:pt x="1163998" y="1010496"/>
                  <a:pt x="1265054" y="1049773"/>
                  <a:pt x="1166902" y="1025236"/>
                </a:cubicBezTo>
                <a:cubicBezTo>
                  <a:pt x="1112260" y="1011576"/>
                  <a:pt x="1148709" y="1004841"/>
                  <a:pt x="1056065" y="997527"/>
                </a:cubicBezTo>
                <a:cubicBezTo>
                  <a:pt x="967004" y="990496"/>
                  <a:pt x="877496" y="991370"/>
                  <a:pt x="788211" y="988291"/>
                </a:cubicBezTo>
                <a:cubicBezTo>
                  <a:pt x="754344" y="982133"/>
                  <a:pt x="718440" y="982924"/>
                  <a:pt x="686611" y="969818"/>
                </a:cubicBezTo>
                <a:cubicBezTo>
                  <a:pt x="664376" y="960662"/>
                  <a:pt x="651584" y="936380"/>
                  <a:pt x="631193" y="923636"/>
                </a:cubicBezTo>
                <a:cubicBezTo>
                  <a:pt x="602003" y="905392"/>
                  <a:pt x="570219" y="891580"/>
                  <a:pt x="538829" y="877454"/>
                </a:cubicBezTo>
                <a:cubicBezTo>
                  <a:pt x="508590" y="863847"/>
                  <a:pt x="477026" y="853377"/>
                  <a:pt x="446465" y="840509"/>
                </a:cubicBezTo>
                <a:cubicBezTo>
                  <a:pt x="418519" y="828742"/>
                  <a:pt x="391377" y="815108"/>
                  <a:pt x="363338" y="803563"/>
                </a:cubicBezTo>
                <a:cubicBezTo>
                  <a:pt x="326115" y="788236"/>
                  <a:pt x="261373" y="767841"/>
                  <a:pt x="224793" y="748145"/>
                </a:cubicBezTo>
                <a:cubicBezTo>
                  <a:pt x="169067" y="718139"/>
                  <a:pt x="159857" y="701683"/>
                  <a:pt x="113956" y="655782"/>
                </a:cubicBezTo>
                <a:cubicBezTo>
                  <a:pt x="101641" y="628073"/>
                  <a:pt x="91199" y="599453"/>
                  <a:pt x="77011" y="572654"/>
                </a:cubicBezTo>
                <a:cubicBezTo>
                  <a:pt x="-3950" y="419727"/>
                  <a:pt x="56453" y="562820"/>
                  <a:pt x="12356" y="452582"/>
                </a:cubicBezTo>
                <a:cubicBezTo>
                  <a:pt x="1865" y="347665"/>
                  <a:pt x="-9199" y="282649"/>
                  <a:pt x="12356" y="166254"/>
                </a:cubicBezTo>
                <a:cubicBezTo>
                  <a:pt x="16399" y="144424"/>
                  <a:pt x="44486" y="132509"/>
                  <a:pt x="49302" y="110836"/>
                </a:cubicBezTo>
                <a:cubicBezTo>
                  <a:pt x="57317" y="74770"/>
                  <a:pt x="49302" y="36945"/>
                  <a:pt x="49302" y="0"/>
                </a:cubicBezTo>
              </a:path>
            </a:pathLst>
          </a:cu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7.40741E-7 L -0.31484 0.184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7.40741E-7 L -0.03008 -0.3340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7 L -0.16836 -0.3988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" y="-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TextovéPole 1"/>
          <p:cNvSpPr txBox="1">
            <a:spLocks noChangeArrowheads="1"/>
          </p:cNvSpPr>
          <p:nvPr/>
        </p:nvSpPr>
        <p:spPr bwMode="auto">
          <a:xfrm>
            <a:off x="554038" y="406400"/>
            <a:ext cx="114411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Nakresli do notesu zhotovení elektromagnetu použitím hřebíku. Proveď kontrolu kliknutím</a:t>
            </a:r>
          </a:p>
          <a:p>
            <a:r>
              <a:rPr lang="cs-CZ" altLang="cs-CZ" sz="2400"/>
              <a:t>na černý obdélník.</a:t>
            </a:r>
          </a:p>
        </p:txBody>
      </p:sp>
      <p:sp>
        <p:nvSpPr>
          <p:cNvPr id="3" name="Obdélník: se zakulacenými rohy 2"/>
          <p:cNvSpPr/>
          <p:nvPr/>
        </p:nvSpPr>
        <p:spPr>
          <a:xfrm>
            <a:off x="1468438" y="3429000"/>
            <a:ext cx="1819275" cy="19558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 err="1">
                <a:solidFill>
                  <a:schemeClr val="tx1"/>
                </a:solidFill>
              </a:rPr>
              <a:t>Bateria</a:t>
            </a:r>
            <a:endParaRPr lang="cs-CZ" sz="2400" dirty="0">
              <a:solidFill>
                <a:schemeClr val="tx1"/>
              </a:solidFill>
            </a:endParaRPr>
          </a:p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</a:rPr>
              <a:t>  Slaný</a:t>
            </a:r>
          </a:p>
        </p:txBody>
      </p:sp>
      <p:sp>
        <p:nvSpPr>
          <p:cNvPr id="4" name="Blesk 3"/>
          <p:cNvSpPr/>
          <p:nvPr/>
        </p:nvSpPr>
        <p:spPr>
          <a:xfrm rot="1779612">
            <a:off x="2544763" y="3879850"/>
            <a:ext cx="914400" cy="914400"/>
          </a:xfrm>
          <a:prstGeom prst="lightningBol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1468438" y="3419475"/>
            <a:ext cx="1820862" cy="266700"/>
          </a:xfrm>
          <a:custGeom>
            <a:avLst/>
            <a:gdLst>
              <a:gd name="connsiteX0" fmla="*/ 0 w 1819562"/>
              <a:gd name="connsiteY0" fmla="*/ 42850 h 257097"/>
              <a:gd name="connsiteX1" fmla="*/ 42850 w 1819562"/>
              <a:gd name="connsiteY1" fmla="*/ 0 h 257097"/>
              <a:gd name="connsiteX2" fmla="*/ 1776713 w 1819562"/>
              <a:gd name="connsiteY2" fmla="*/ 0 h 257097"/>
              <a:gd name="connsiteX3" fmla="*/ 1819563 w 1819562"/>
              <a:gd name="connsiteY3" fmla="*/ 42850 h 257097"/>
              <a:gd name="connsiteX4" fmla="*/ 1819562 w 1819562"/>
              <a:gd name="connsiteY4" fmla="*/ 214248 h 257097"/>
              <a:gd name="connsiteX5" fmla="*/ 1776712 w 1819562"/>
              <a:gd name="connsiteY5" fmla="*/ 257098 h 257097"/>
              <a:gd name="connsiteX6" fmla="*/ 42850 w 1819562"/>
              <a:gd name="connsiteY6" fmla="*/ 257097 h 257097"/>
              <a:gd name="connsiteX7" fmla="*/ 0 w 1819562"/>
              <a:gd name="connsiteY7" fmla="*/ 214247 h 257097"/>
              <a:gd name="connsiteX8" fmla="*/ 0 w 1819562"/>
              <a:gd name="connsiteY8" fmla="*/ 42850 h 257097"/>
              <a:gd name="connsiteX0" fmla="*/ 0 w 1819563"/>
              <a:gd name="connsiteY0" fmla="*/ 52087 h 266335"/>
              <a:gd name="connsiteX1" fmla="*/ 181396 w 1819563"/>
              <a:gd name="connsiteY1" fmla="*/ 0 h 266335"/>
              <a:gd name="connsiteX2" fmla="*/ 1776713 w 1819563"/>
              <a:gd name="connsiteY2" fmla="*/ 9237 h 266335"/>
              <a:gd name="connsiteX3" fmla="*/ 1819563 w 1819563"/>
              <a:gd name="connsiteY3" fmla="*/ 52087 h 266335"/>
              <a:gd name="connsiteX4" fmla="*/ 1819562 w 1819563"/>
              <a:gd name="connsiteY4" fmla="*/ 223485 h 266335"/>
              <a:gd name="connsiteX5" fmla="*/ 1776712 w 1819563"/>
              <a:gd name="connsiteY5" fmla="*/ 266335 h 266335"/>
              <a:gd name="connsiteX6" fmla="*/ 42850 w 1819563"/>
              <a:gd name="connsiteY6" fmla="*/ 266334 h 266335"/>
              <a:gd name="connsiteX7" fmla="*/ 0 w 1819563"/>
              <a:gd name="connsiteY7" fmla="*/ 223484 h 266335"/>
              <a:gd name="connsiteX8" fmla="*/ 0 w 1819563"/>
              <a:gd name="connsiteY8" fmla="*/ 52087 h 266335"/>
              <a:gd name="connsiteX0" fmla="*/ 0 w 1821060"/>
              <a:gd name="connsiteY0" fmla="*/ 52087 h 266335"/>
              <a:gd name="connsiteX1" fmla="*/ 181396 w 1821060"/>
              <a:gd name="connsiteY1" fmla="*/ 0 h 266335"/>
              <a:gd name="connsiteX2" fmla="*/ 1776713 w 1821060"/>
              <a:gd name="connsiteY2" fmla="*/ 9237 h 266335"/>
              <a:gd name="connsiteX3" fmla="*/ 1727200 w 1821060"/>
              <a:gd name="connsiteY3" fmla="*/ 24378 h 266335"/>
              <a:gd name="connsiteX4" fmla="*/ 1819562 w 1821060"/>
              <a:gd name="connsiteY4" fmla="*/ 223485 h 266335"/>
              <a:gd name="connsiteX5" fmla="*/ 1776712 w 1821060"/>
              <a:gd name="connsiteY5" fmla="*/ 266335 h 266335"/>
              <a:gd name="connsiteX6" fmla="*/ 42850 w 1821060"/>
              <a:gd name="connsiteY6" fmla="*/ 266334 h 266335"/>
              <a:gd name="connsiteX7" fmla="*/ 0 w 1821060"/>
              <a:gd name="connsiteY7" fmla="*/ 223484 h 266335"/>
              <a:gd name="connsiteX8" fmla="*/ 0 w 1821060"/>
              <a:gd name="connsiteY8" fmla="*/ 52087 h 2663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21060" h="266335">
                <a:moveTo>
                  <a:pt x="0" y="52087"/>
                </a:moveTo>
                <a:cubicBezTo>
                  <a:pt x="0" y="28422"/>
                  <a:pt x="157731" y="0"/>
                  <a:pt x="181396" y="0"/>
                </a:cubicBezTo>
                <a:lnTo>
                  <a:pt x="1776713" y="9237"/>
                </a:lnTo>
                <a:cubicBezTo>
                  <a:pt x="1800378" y="9237"/>
                  <a:pt x="1727200" y="713"/>
                  <a:pt x="1727200" y="24378"/>
                </a:cubicBezTo>
                <a:cubicBezTo>
                  <a:pt x="1727200" y="81511"/>
                  <a:pt x="1811310" y="183159"/>
                  <a:pt x="1819562" y="223485"/>
                </a:cubicBezTo>
                <a:cubicBezTo>
                  <a:pt x="1827814" y="263811"/>
                  <a:pt x="1800377" y="266335"/>
                  <a:pt x="1776712" y="266335"/>
                </a:cubicBezTo>
                <a:lnTo>
                  <a:pt x="42850" y="266334"/>
                </a:lnTo>
                <a:cubicBezTo>
                  <a:pt x="19185" y="266334"/>
                  <a:pt x="0" y="247149"/>
                  <a:pt x="0" y="223484"/>
                </a:cubicBezTo>
                <a:lnTo>
                  <a:pt x="0" y="52087"/>
                </a:ln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 rot="19332229">
            <a:off x="1525588" y="3217863"/>
            <a:ext cx="895350" cy="1666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 rot="14303407">
            <a:off x="2160588" y="2995613"/>
            <a:ext cx="1241425" cy="18097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92650" y="1570038"/>
            <a:ext cx="1643063" cy="350837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49888" y="1935163"/>
            <a:ext cx="139700" cy="205105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57813" y="3971925"/>
            <a:ext cx="312737" cy="7302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4" name="Přímá spojnice 13"/>
          <p:cNvCxnSpPr>
            <a:cxnSpLocks/>
          </p:cNvCxnSpPr>
          <p:nvPr/>
        </p:nvCxnSpPr>
        <p:spPr>
          <a:xfrm flipV="1">
            <a:off x="5440363" y="2124075"/>
            <a:ext cx="138112" cy="120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cxnSpLocks/>
          </p:cNvCxnSpPr>
          <p:nvPr/>
        </p:nvCxnSpPr>
        <p:spPr>
          <a:xfrm flipV="1">
            <a:off x="5459413" y="2254250"/>
            <a:ext cx="138112" cy="1190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cxnSpLocks/>
          </p:cNvCxnSpPr>
          <p:nvPr/>
        </p:nvCxnSpPr>
        <p:spPr>
          <a:xfrm flipV="1">
            <a:off x="5440363" y="2390775"/>
            <a:ext cx="138112" cy="1190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cxnSpLocks/>
          </p:cNvCxnSpPr>
          <p:nvPr/>
        </p:nvCxnSpPr>
        <p:spPr>
          <a:xfrm flipV="1">
            <a:off x="5459413" y="2552700"/>
            <a:ext cx="138112" cy="1190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cxnSpLocks/>
          </p:cNvCxnSpPr>
          <p:nvPr/>
        </p:nvCxnSpPr>
        <p:spPr>
          <a:xfrm flipV="1">
            <a:off x="5459413" y="2714625"/>
            <a:ext cx="138112" cy="120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cxnSpLocks/>
          </p:cNvCxnSpPr>
          <p:nvPr/>
        </p:nvCxnSpPr>
        <p:spPr>
          <a:xfrm flipV="1">
            <a:off x="5459413" y="2860675"/>
            <a:ext cx="138112" cy="120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cxnSpLocks/>
          </p:cNvCxnSpPr>
          <p:nvPr/>
        </p:nvCxnSpPr>
        <p:spPr>
          <a:xfrm flipV="1">
            <a:off x="5445125" y="3006725"/>
            <a:ext cx="138113" cy="120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/>
          </p:cNvCxnSpPr>
          <p:nvPr/>
        </p:nvCxnSpPr>
        <p:spPr>
          <a:xfrm flipV="1">
            <a:off x="5459413" y="3152775"/>
            <a:ext cx="138112" cy="12065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cxnSpLocks/>
          </p:cNvCxnSpPr>
          <p:nvPr/>
        </p:nvCxnSpPr>
        <p:spPr>
          <a:xfrm flipV="1">
            <a:off x="5435600" y="3313113"/>
            <a:ext cx="168275" cy="1016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cxnSpLocks/>
          </p:cNvCxnSpPr>
          <p:nvPr/>
        </p:nvCxnSpPr>
        <p:spPr>
          <a:xfrm flipV="1">
            <a:off x="5461000" y="3443288"/>
            <a:ext cx="168275" cy="1016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cxnSpLocks/>
          </p:cNvCxnSpPr>
          <p:nvPr/>
        </p:nvCxnSpPr>
        <p:spPr>
          <a:xfrm flipV="1">
            <a:off x="5448300" y="3584575"/>
            <a:ext cx="168275" cy="1031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/>
          <p:cNvSpPr/>
          <p:nvPr/>
        </p:nvSpPr>
        <p:spPr>
          <a:xfrm>
            <a:off x="2114550" y="2087563"/>
            <a:ext cx="3319463" cy="987425"/>
          </a:xfrm>
          <a:custGeom>
            <a:avLst/>
            <a:gdLst>
              <a:gd name="connsiteX0" fmla="*/ 138546 w 3318446"/>
              <a:gd name="connsiteY0" fmla="*/ 988291 h 988291"/>
              <a:gd name="connsiteX1" fmla="*/ 129309 w 3318446"/>
              <a:gd name="connsiteY1" fmla="*/ 932873 h 988291"/>
              <a:gd name="connsiteX2" fmla="*/ 83128 w 3318446"/>
              <a:gd name="connsiteY2" fmla="*/ 831273 h 988291"/>
              <a:gd name="connsiteX3" fmla="*/ 64655 w 3318446"/>
              <a:gd name="connsiteY3" fmla="*/ 766618 h 988291"/>
              <a:gd name="connsiteX4" fmla="*/ 46182 w 3318446"/>
              <a:gd name="connsiteY4" fmla="*/ 720437 h 988291"/>
              <a:gd name="connsiteX5" fmla="*/ 27709 w 3318446"/>
              <a:gd name="connsiteY5" fmla="*/ 646546 h 988291"/>
              <a:gd name="connsiteX6" fmla="*/ 18473 w 3318446"/>
              <a:gd name="connsiteY6" fmla="*/ 591127 h 988291"/>
              <a:gd name="connsiteX7" fmla="*/ 0 w 3318446"/>
              <a:gd name="connsiteY7" fmla="*/ 544946 h 988291"/>
              <a:gd name="connsiteX8" fmla="*/ 46182 w 3318446"/>
              <a:gd name="connsiteY8" fmla="*/ 267855 h 988291"/>
              <a:gd name="connsiteX9" fmla="*/ 73891 w 3318446"/>
              <a:gd name="connsiteY9" fmla="*/ 240146 h 988291"/>
              <a:gd name="connsiteX10" fmla="*/ 230909 w 3318446"/>
              <a:gd name="connsiteY10" fmla="*/ 110837 h 988291"/>
              <a:gd name="connsiteX11" fmla="*/ 267855 w 3318446"/>
              <a:gd name="connsiteY11" fmla="*/ 73891 h 988291"/>
              <a:gd name="connsiteX12" fmla="*/ 674255 w 3318446"/>
              <a:gd name="connsiteY12" fmla="*/ 0 h 988291"/>
              <a:gd name="connsiteX13" fmla="*/ 794328 w 3318446"/>
              <a:gd name="connsiteY13" fmla="*/ 18473 h 988291"/>
              <a:gd name="connsiteX14" fmla="*/ 831273 w 3318446"/>
              <a:gd name="connsiteY14" fmla="*/ 27709 h 988291"/>
              <a:gd name="connsiteX15" fmla="*/ 988291 w 3318446"/>
              <a:gd name="connsiteY15" fmla="*/ 64655 h 988291"/>
              <a:gd name="connsiteX16" fmla="*/ 1136073 w 3318446"/>
              <a:gd name="connsiteY16" fmla="*/ 64655 h 988291"/>
              <a:gd name="connsiteX17" fmla="*/ 1219200 w 3318446"/>
              <a:gd name="connsiteY17" fmla="*/ 46182 h 988291"/>
              <a:gd name="connsiteX18" fmla="*/ 1459346 w 3318446"/>
              <a:gd name="connsiteY18" fmla="*/ 46182 h 988291"/>
              <a:gd name="connsiteX19" fmla="*/ 1653309 w 3318446"/>
              <a:gd name="connsiteY19" fmla="*/ 92364 h 988291"/>
              <a:gd name="connsiteX20" fmla="*/ 1810328 w 3318446"/>
              <a:gd name="connsiteY20" fmla="*/ 147782 h 988291"/>
              <a:gd name="connsiteX21" fmla="*/ 2152073 w 3318446"/>
              <a:gd name="connsiteY21" fmla="*/ 147782 h 988291"/>
              <a:gd name="connsiteX22" fmla="*/ 2401455 w 3318446"/>
              <a:gd name="connsiteY22" fmla="*/ 129309 h 988291"/>
              <a:gd name="connsiteX23" fmla="*/ 2992582 w 3318446"/>
              <a:gd name="connsiteY23" fmla="*/ 157018 h 988291"/>
              <a:gd name="connsiteX24" fmla="*/ 3066473 w 3318446"/>
              <a:gd name="connsiteY24" fmla="*/ 175491 h 988291"/>
              <a:gd name="connsiteX25" fmla="*/ 3251200 w 3318446"/>
              <a:gd name="connsiteY25" fmla="*/ 166255 h 988291"/>
              <a:gd name="connsiteX26" fmla="*/ 3278909 w 3318446"/>
              <a:gd name="connsiteY26" fmla="*/ 157018 h 988291"/>
              <a:gd name="connsiteX27" fmla="*/ 3315855 w 3318446"/>
              <a:gd name="connsiteY27" fmla="*/ 147782 h 988291"/>
              <a:gd name="connsiteX28" fmla="*/ 3251200 w 3318446"/>
              <a:gd name="connsiteY28" fmla="*/ 175491 h 9882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3318446" h="988291">
                <a:moveTo>
                  <a:pt x="138546" y="988291"/>
                </a:moveTo>
                <a:cubicBezTo>
                  <a:pt x="135467" y="969818"/>
                  <a:pt x="134237" y="950941"/>
                  <a:pt x="129309" y="932873"/>
                </a:cubicBezTo>
                <a:cubicBezTo>
                  <a:pt x="115897" y="883695"/>
                  <a:pt x="102394" y="881365"/>
                  <a:pt x="83128" y="831273"/>
                </a:cubicBezTo>
                <a:cubicBezTo>
                  <a:pt x="75082" y="810353"/>
                  <a:pt x="71743" y="787882"/>
                  <a:pt x="64655" y="766618"/>
                </a:cubicBezTo>
                <a:cubicBezTo>
                  <a:pt x="59412" y="750889"/>
                  <a:pt x="51058" y="736283"/>
                  <a:pt x="46182" y="720437"/>
                </a:cubicBezTo>
                <a:cubicBezTo>
                  <a:pt x="38715" y="696171"/>
                  <a:pt x="33029" y="671371"/>
                  <a:pt x="27709" y="646546"/>
                </a:cubicBezTo>
                <a:cubicBezTo>
                  <a:pt x="23785" y="628234"/>
                  <a:pt x="23401" y="609195"/>
                  <a:pt x="18473" y="591127"/>
                </a:cubicBezTo>
                <a:cubicBezTo>
                  <a:pt x="14111" y="575132"/>
                  <a:pt x="6158" y="560340"/>
                  <a:pt x="0" y="544946"/>
                </a:cubicBezTo>
                <a:cubicBezTo>
                  <a:pt x="15394" y="452582"/>
                  <a:pt x="24121" y="358857"/>
                  <a:pt x="46182" y="267855"/>
                </a:cubicBezTo>
                <a:cubicBezTo>
                  <a:pt x="49259" y="255161"/>
                  <a:pt x="65529" y="250181"/>
                  <a:pt x="73891" y="240146"/>
                </a:cubicBezTo>
                <a:cubicBezTo>
                  <a:pt x="164754" y="131111"/>
                  <a:pt x="-126160" y="392735"/>
                  <a:pt x="230909" y="110837"/>
                </a:cubicBezTo>
                <a:cubicBezTo>
                  <a:pt x="244579" y="100045"/>
                  <a:pt x="252463" y="82040"/>
                  <a:pt x="267855" y="73891"/>
                </a:cubicBezTo>
                <a:cubicBezTo>
                  <a:pt x="407285" y="75"/>
                  <a:pt x="502081" y="16662"/>
                  <a:pt x="674255" y="0"/>
                </a:cubicBezTo>
                <a:cubicBezTo>
                  <a:pt x="714279" y="6158"/>
                  <a:pt x="754449" y="11436"/>
                  <a:pt x="794328" y="18473"/>
                </a:cubicBezTo>
                <a:cubicBezTo>
                  <a:pt x="806829" y="20679"/>
                  <a:pt x="818826" y="25220"/>
                  <a:pt x="831273" y="27709"/>
                </a:cubicBezTo>
                <a:cubicBezTo>
                  <a:pt x="968495" y="55153"/>
                  <a:pt x="890904" y="32192"/>
                  <a:pt x="988291" y="64655"/>
                </a:cubicBezTo>
                <a:cubicBezTo>
                  <a:pt x="1118656" y="38580"/>
                  <a:pt x="908717" y="76022"/>
                  <a:pt x="1136073" y="64655"/>
                </a:cubicBezTo>
                <a:cubicBezTo>
                  <a:pt x="1164423" y="63238"/>
                  <a:pt x="1191491" y="52340"/>
                  <a:pt x="1219200" y="46182"/>
                </a:cubicBezTo>
                <a:cubicBezTo>
                  <a:pt x="1317880" y="-13025"/>
                  <a:pt x="1260366" y="8281"/>
                  <a:pt x="1459346" y="46182"/>
                </a:cubicBezTo>
                <a:cubicBezTo>
                  <a:pt x="1524634" y="58618"/>
                  <a:pt x="1589189" y="74877"/>
                  <a:pt x="1653309" y="92364"/>
                </a:cubicBezTo>
                <a:cubicBezTo>
                  <a:pt x="1719613" y="110447"/>
                  <a:pt x="1753643" y="125108"/>
                  <a:pt x="1810328" y="147782"/>
                </a:cubicBezTo>
                <a:cubicBezTo>
                  <a:pt x="2008113" y="103829"/>
                  <a:pt x="1772915" y="147782"/>
                  <a:pt x="2152073" y="147782"/>
                </a:cubicBezTo>
                <a:cubicBezTo>
                  <a:pt x="2235428" y="147782"/>
                  <a:pt x="2318328" y="135467"/>
                  <a:pt x="2401455" y="129309"/>
                </a:cubicBezTo>
                <a:cubicBezTo>
                  <a:pt x="2555937" y="134546"/>
                  <a:pt x="2803258" y="113328"/>
                  <a:pt x="2992582" y="157018"/>
                </a:cubicBezTo>
                <a:cubicBezTo>
                  <a:pt x="3017320" y="162727"/>
                  <a:pt x="3041843" y="169333"/>
                  <a:pt x="3066473" y="175491"/>
                </a:cubicBezTo>
                <a:cubicBezTo>
                  <a:pt x="3128049" y="172412"/>
                  <a:pt x="3189779" y="171596"/>
                  <a:pt x="3251200" y="166255"/>
                </a:cubicBezTo>
                <a:cubicBezTo>
                  <a:pt x="3260899" y="165412"/>
                  <a:pt x="3269548" y="159693"/>
                  <a:pt x="3278909" y="157018"/>
                </a:cubicBezTo>
                <a:cubicBezTo>
                  <a:pt x="3291115" y="153531"/>
                  <a:pt x="3328549" y="147782"/>
                  <a:pt x="3315855" y="147782"/>
                </a:cubicBezTo>
                <a:cubicBezTo>
                  <a:pt x="3272078" y="147782"/>
                  <a:pt x="3274703" y="151988"/>
                  <a:pt x="3251200" y="175491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Volný tvar: obrazec 30"/>
          <p:cNvSpPr/>
          <p:nvPr/>
        </p:nvSpPr>
        <p:spPr>
          <a:xfrm>
            <a:off x="2462213" y="2582863"/>
            <a:ext cx="2978150" cy="1103312"/>
          </a:xfrm>
          <a:custGeom>
            <a:avLst/>
            <a:gdLst>
              <a:gd name="connsiteX0" fmla="*/ 0 w 2900218"/>
              <a:gd name="connsiteY0" fmla="*/ 73891 h 1117600"/>
              <a:gd name="connsiteX1" fmla="*/ 212436 w 2900218"/>
              <a:gd name="connsiteY1" fmla="*/ 36945 h 1117600"/>
              <a:gd name="connsiteX2" fmla="*/ 286327 w 2900218"/>
              <a:gd name="connsiteY2" fmla="*/ 27709 h 1117600"/>
              <a:gd name="connsiteX3" fmla="*/ 397163 w 2900218"/>
              <a:gd name="connsiteY3" fmla="*/ 0 h 1117600"/>
              <a:gd name="connsiteX4" fmla="*/ 692727 w 2900218"/>
              <a:gd name="connsiteY4" fmla="*/ 18472 h 1117600"/>
              <a:gd name="connsiteX5" fmla="*/ 738909 w 2900218"/>
              <a:gd name="connsiteY5" fmla="*/ 36945 h 1117600"/>
              <a:gd name="connsiteX6" fmla="*/ 803563 w 2900218"/>
              <a:gd name="connsiteY6" fmla="*/ 55418 h 1117600"/>
              <a:gd name="connsiteX7" fmla="*/ 895927 w 2900218"/>
              <a:gd name="connsiteY7" fmla="*/ 110836 h 1117600"/>
              <a:gd name="connsiteX8" fmla="*/ 969818 w 2900218"/>
              <a:gd name="connsiteY8" fmla="*/ 147782 h 1117600"/>
              <a:gd name="connsiteX9" fmla="*/ 1034472 w 2900218"/>
              <a:gd name="connsiteY9" fmla="*/ 193963 h 1117600"/>
              <a:gd name="connsiteX10" fmla="*/ 1062181 w 2900218"/>
              <a:gd name="connsiteY10" fmla="*/ 203200 h 1117600"/>
              <a:gd name="connsiteX11" fmla="*/ 1108363 w 2900218"/>
              <a:gd name="connsiteY11" fmla="*/ 221672 h 1117600"/>
              <a:gd name="connsiteX12" fmla="*/ 1191491 w 2900218"/>
              <a:gd name="connsiteY12" fmla="*/ 277091 h 1117600"/>
              <a:gd name="connsiteX13" fmla="*/ 1246909 w 2900218"/>
              <a:gd name="connsiteY13" fmla="*/ 295563 h 1117600"/>
              <a:gd name="connsiteX14" fmla="*/ 1357745 w 2900218"/>
              <a:gd name="connsiteY14" fmla="*/ 323272 h 1117600"/>
              <a:gd name="connsiteX15" fmla="*/ 1459345 w 2900218"/>
              <a:gd name="connsiteY15" fmla="*/ 360218 h 1117600"/>
              <a:gd name="connsiteX16" fmla="*/ 1505527 w 2900218"/>
              <a:gd name="connsiteY16" fmla="*/ 397163 h 1117600"/>
              <a:gd name="connsiteX17" fmla="*/ 1551709 w 2900218"/>
              <a:gd name="connsiteY17" fmla="*/ 424872 h 1117600"/>
              <a:gd name="connsiteX18" fmla="*/ 1597891 w 2900218"/>
              <a:gd name="connsiteY18" fmla="*/ 471054 h 1117600"/>
              <a:gd name="connsiteX19" fmla="*/ 1653309 w 2900218"/>
              <a:gd name="connsiteY19" fmla="*/ 498763 h 1117600"/>
              <a:gd name="connsiteX20" fmla="*/ 1699491 w 2900218"/>
              <a:gd name="connsiteY20" fmla="*/ 526472 h 1117600"/>
              <a:gd name="connsiteX21" fmla="*/ 1754909 w 2900218"/>
              <a:gd name="connsiteY21" fmla="*/ 535709 h 1117600"/>
              <a:gd name="connsiteX22" fmla="*/ 1865745 w 2900218"/>
              <a:gd name="connsiteY22" fmla="*/ 591127 h 1117600"/>
              <a:gd name="connsiteX23" fmla="*/ 1893454 w 2900218"/>
              <a:gd name="connsiteY23" fmla="*/ 609600 h 1117600"/>
              <a:gd name="connsiteX24" fmla="*/ 1939636 w 2900218"/>
              <a:gd name="connsiteY24" fmla="*/ 646545 h 1117600"/>
              <a:gd name="connsiteX25" fmla="*/ 2032000 w 2900218"/>
              <a:gd name="connsiteY25" fmla="*/ 692727 h 1117600"/>
              <a:gd name="connsiteX26" fmla="*/ 2105891 w 2900218"/>
              <a:gd name="connsiteY26" fmla="*/ 748145 h 1117600"/>
              <a:gd name="connsiteX27" fmla="*/ 2189018 w 2900218"/>
              <a:gd name="connsiteY27" fmla="*/ 840509 h 1117600"/>
              <a:gd name="connsiteX28" fmla="*/ 2235200 w 2900218"/>
              <a:gd name="connsiteY28" fmla="*/ 868218 h 1117600"/>
              <a:gd name="connsiteX29" fmla="*/ 2272145 w 2900218"/>
              <a:gd name="connsiteY29" fmla="*/ 895927 h 1117600"/>
              <a:gd name="connsiteX30" fmla="*/ 2355272 w 2900218"/>
              <a:gd name="connsiteY30" fmla="*/ 969818 h 1117600"/>
              <a:gd name="connsiteX31" fmla="*/ 2429163 w 2900218"/>
              <a:gd name="connsiteY31" fmla="*/ 988291 h 1117600"/>
              <a:gd name="connsiteX32" fmla="*/ 2576945 w 2900218"/>
              <a:gd name="connsiteY32" fmla="*/ 1025236 h 1117600"/>
              <a:gd name="connsiteX33" fmla="*/ 2623127 w 2900218"/>
              <a:gd name="connsiteY33" fmla="*/ 1043709 h 1117600"/>
              <a:gd name="connsiteX34" fmla="*/ 2669309 w 2900218"/>
              <a:gd name="connsiteY34" fmla="*/ 1071418 h 1117600"/>
              <a:gd name="connsiteX35" fmla="*/ 2854036 w 2900218"/>
              <a:gd name="connsiteY35" fmla="*/ 1089891 h 1117600"/>
              <a:gd name="connsiteX36" fmla="*/ 2900218 w 2900218"/>
              <a:gd name="connsiteY36" fmla="*/ 1117600 h 111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2900218" h="1117600">
                <a:moveTo>
                  <a:pt x="0" y="73891"/>
                </a:moveTo>
                <a:lnTo>
                  <a:pt x="212436" y="36945"/>
                </a:lnTo>
                <a:cubicBezTo>
                  <a:pt x="236941" y="32993"/>
                  <a:pt x="261987" y="32577"/>
                  <a:pt x="286327" y="27709"/>
                </a:cubicBezTo>
                <a:cubicBezTo>
                  <a:pt x="323670" y="20241"/>
                  <a:pt x="360218" y="9236"/>
                  <a:pt x="397163" y="0"/>
                </a:cubicBezTo>
                <a:cubicBezTo>
                  <a:pt x="398201" y="43"/>
                  <a:pt x="627829" y="3496"/>
                  <a:pt x="692727" y="18472"/>
                </a:cubicBezTo>
                <a:cubicBezTo>
                  <a:pt x="708882" y="22200"/>
                  <a:pt x="723180" y="31702"/>
                  <a:pt x="738909" y="36945"/>
                </a:cubicBezTo>
                <a:cubicBezTo>
                  <a:pt x="760173" y="44033"/>
                  <a:pt x="782012" y="49260"/>
                  <a:pt x="803563" y="55418"/>
                </a:cubicBezTo>
                <a:cubicBezTo>
                  <a:pt x="834351" y="73891"/>
                  <a:pt x="863813" y="94779"/>
                  <a:pt x="895927" y="110836"/>
                </a:cubicBezTo>
                <a:cubicBezTo>
                  <a:pt x="920557" y="123151"/>
                  <a:pt x="946205" y="133614"/>
                  <a:pt x="969818" y="147782"/>
                </a:cubicBezTo>
                <a:cubicBezTo>
                  <a:pt x="992528" y="161408"/>
                  <a:pt x="1011762" y="180337"/>
                  <a:pt x="1034472" y="193963"/>
                </a:cubicBezTo>
                <a:cubicBezTo>
                  <a:pt x="1042821" y="198972"/>
                  <a:pt x="1053065" y="199781"/>
                  <a:pt x="1062181" y="203200"/>
                </a:cubicBezTo>
                <a:cubicBezTo>
                  <a:pt x="1077705" y="209022"/>
                  <a:pt x="1093968" y="213446"/>
                  <a:pt x="1108363" y="221672"/>
                </a:cubicBezTo>
                <a:cubicBezTo>
                  <a:pt x="1137278" y="238195"/>
                  <a:pt x="1162106" y="261419"/>
                  <a:pt x="1191491" y="277091"/>
                </a:cubicBezTo>
                <a:cubicBezTo>
                  <a:pt x="1208672" y="286254"/>
                  <a:pt x="1228609" y="288909"/>
                  <a:pt x="1246909" y="295563"/>
                </a:cubicBezTo>
                <a:cubicBezTo>
                  <a:pt x="1324242" y="323684"/>
                  <a:pt x="1262315" y="309640"/>
                  <a:pt x="1357745" y="323272"/>
                </a:cubicBezTo>
                <a:cubicBezTo>
                  <a:pt x="1395051" y="333931"/>
                  <a:pt x="1427285" y="338844"/>
                  <a:pt x="1459345" y="360218"/>
                </a:cubicBezTo>
                <a:cubicBezTo>
                  <a:pt x="1475748" y="371153"/>
                  <a:pt x="1489377" y="385858"/>
                  <a:pt x="1505527" y="397163"/>
                </a:cubicBezTo>
                <a:cubicBezTo>
                  <a:pt x="1520234" y="407458"/>
                  <a:pt x="1537691" y="413657"/>
                  <a:pt x="1551709" y="424872"/>
                </a:cubicBezTo>
                <a:cubicBezTo>
                  <a:pt x="1568709" y="438472"/>
                  <a:pt x="1580284" y="458249"/>
                  <a:pt x="1597891" y="471054"/>
                </a:cubicBezTo>
                <a:cubicBezTo>
                  <a:pt x="1614594" y="483202"/>
                  <a:pt x="1635178" y="488873"/>
                  <a:pt x="1653309" y="498763"/>
                </a:cubicBezTo>
                <a:cubicBezTo>
                  <a:pt x="1669069" y="507359"/>
                  <a:pt x="1682620" y="520337"/>
                  <a:pt x="1699491" y="526472"/>
                </a:cubicBezTo>
                <a:cubicBezTo>
                  <a:pt x="1717091" y="532872"/>
                  <a:pt x="1736436" y="532630"/>
                  <a:pt x="1754909" y="535709"/>
                </a:cubicBezTo>
                <a:cubicBezTo>
                  <a:pt x="1791854" y="554182"/>
                  <a:pt x="1831376" y="568214"/>
                  <a:pt x="1865745" y="591127"/>
                </a:cubicBezTo>
                <a:cubicBezTo>
                  <a:pt x="1874981" y="597285"/>
                  <a:pt x="1884573" y="602940"/>
                  <a:pt x="1893454" y="609600"/>
                </a:cubicBezTo>
                <a:cubicBezTo>
                  <a:pt x="1909225" y="621428"/>
                  <a:pt x="1922732" y="636402"/>
                  <a:pt x="1939636" y="646545"/>
                </a:cubicBezTo>
                <a:cubicBezTo>
                  <a:pt x="1969153" y="664255"/>
                  <a:pt x="2032000" y="692727"/>
                  <a:pt x="2032000" y="692727"/>
                </a:cubicBezTo>
                <a:cubicBezTo>
                  <a:pt x="2105808" y="766535"/>
                  <a:pt x="2002597" y="667805"/>
                  <a:pt x="2105891" y="748145"/>
                </a:cubicBezTo>
                <a:cubicBezTo>
                  <a:pt x="2163667" y="793082"/>
                  <a:pt x="2126401" y="784154"/>
                  <a:pt x="2189018" y="840509"/>
                </a:cubicBezTo>
                <a:cubicBezTo>
                  <a:pt x="2202362" y="852518"/>
                  <a:pt x="2220263" y="858260"/>
                  <a:pt x="2235200" y="868218"/>
                </a:cubicBezTo>
                <a:cubicBezTo>
                  <a:pt x="2248008" y="876757"/>
                  <a:pt x="2260560" y="885790"/>
                  <a:pt x="2272145" y="895927"/>
                </a:cubicBezTo>
                <a:cubicBezTo>
                  <a:pt x="2311496" y="930359"/>
                  <a:pt x="2308548" y="940615"/>
                  <a:pt x="2355272" y="969818"/>
                </a:cubicBezTo>
                <a:cubicBezTo>
                  <a:pt x="2368635" y="978170"/>
                  <a:pt x="2420582" y="986575"/>
                  <a:pt x="2429163" y="988291"/>
                </a:cubicBezTo>
                <a:cubicBezTo>
                  <a:pt x="2511469" y="1029442"/>
                  <a:pt x="2420267" y="988370"/>
                  <a:pt x="2576945" y="1025236"/>
                </a:cubicBezTo>
                <a:cubicBezTo>
                  <a:pt x="2593084" y="1029033"/>
                  <a:pt x="2608298" y="1036294"/>
                  <a:pt x="2623127" y="1043709"/>
                </a:cubicBezTo>
                <a:cubicBezTo>
                  <a:pt x="2639184" y="1051738"/>
                  <a:pt x="2651705" y="1067897"/>
                  <a:pt x="2669309" y="1071418"/>
                </a:cubicBezTo>
                <a:cubicBezTo>
                  <a:pt x="2729990" y="1083554"/>
                  <a:pt x="2792460" y="1083733"/>
                  <a:pt x="2854036" y="1089891"/>
                </a:cubicBezTo>
                <a:cubicBezTo>
                  <a:pt x="2887473" y="1112182"/>
                  <a:pt x="2871816" y="1103398"/>
                  <a:pt x="2900218" y="1117600"/>
                </a:cubicBez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Blesk 31"/>
          <p:cNvSpPr/>
          <p:nvPr/>
        </p:nvSpPr>
        <p:spPr>
          <a:xfrm rot="19332134" flipH="1">
            <a:off x="1436688" y="4068763"/>
            <a:ext cx="749300" cy="996950"/>
          </a:xfrm>
          <a:prstGeom prst="lightningBol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8809" name="TextovéPole 32"/>
          <p:cNvSpPr txBox="1">
            <a:spLocks noChangeArrowheads="1"/>
          </p:cNvSpPr>
          <p:nvPr/>
        </p:nvSpPr>
        <p:spPr bwMode="auto">
          <a:xfrm>
            <a:off x="2068513" y="4875213"/>
            <a:ext cx="6619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4,5 V</a:t>
            </a:r>
          </a:p>
        </p:txBody>
      </p:sp>
      <p:cxnSp>
        <p:nvCxnSpPr>
          <p:cNvPr id="35" name="Přímá spojnice 34"/>
          <p:cNvCxnSpPr>
            <a:cxnSpLocks/>
          </p:cNvCxnSpPr>
          <p:nvPr/>
        </p:nvCxnSpPr>
        <p:spPr>
          <a:xfrm flipH="1">
            <a:off x="5392738" y="4073525"/>
            <a:ext cx="82550" cy="46990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cxnSpLocks/>
          </p:cNvCxnSpPr>
          <p:nvPr/>
        </p:nvCxnSpPr>
        <p:spPr>
          <a:xfrm flipH="1">
            <a:off x="5540375" y="4064000"/>
            <a:ext cx="60325" cy="552450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588000" y="4056063"/>
            <a:ext cx="261938" cy="492125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551488" y="4271963"/>
            <a:ext cx="261937" cy="493712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cxnSpLocks/>
          </p:cNvCxnSpPr>
          <p:nvPr/>
        </p:nvCxnSpPr>
        <p:spPr>
          <a:xfrm flipH="1">
            <a:off x="5348288" y="4178300"/>
            <a:ext cx="174625" cy="538163"/>
          </a:xfrm>
          <a:prstGeom prst="line">
            <a:avLst/>
          </a:prstGeom>
          <a:ln w="381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8815" name="Picture 2" descr="Student Studying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66150" y="1557338"/>
            <a:ext cx="2868613" cy="405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Obdélník 44"/>
          <p:cNvSpPr/>
          <p:nvPr/>
        </p:nvSpPr>
        <p:spPr>
          <a:xfrm>
            <a:off x="711200" y="1330325"/>
            <a:ext cx="6881813" cy="44148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Kontrola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5" grpId="0" animBg="1"/>
    </p:bld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810" name="Picture 4" descr="Treasure Ches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5325" y="1793875"/>
            <a:ext cx="1423988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ětiva 1"/>
          <p:cNvSpPr/>
          <p:nvPr/>
        </p:nvSpPr>
        <p:spPr>
          <a:xfrm rot="5924092">
            <a:off x="4879976" y="1576387"/>
            <a:ext cx="387350" cy="434975"/>
          </a:xfrm>
          <a:prstGeom prst="chord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Řečová bublina: obdélníkový bublinový popisek 2"/>
          <p:cNvSpPr/>
          <p:nvPr/>
        </p:nvSpPr>
        <p:spPr>
          <a:xfrm>
            <a:off x="3306763" y="193675"/>
            <a:ext cx="2622550" cy="1146175"/>
          </a:xfrm>
          <a:prstGeom prst="wedgeRectCallout">
            <a:avLst>
              <a:gd name="adj1" fmla="val -84795"/>
              <a:gd name="adj2" fmla="val 199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9813" name="TextovéPole 5"/>
          <p:cNvSpPr txBox="1">
            <a:spLocks noChangeArrowheads="1"/>
          </p:cNvSpPr>
          <p:nvPr/>
        </p:nvSpPr>
        <p:spPr bwMode="auto">
          <a:xfrm>
            <a:off x="3665538" y="247650"/>
            <a:ext cx="2235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Máte velkou sílu?</a:t>
            </a:r>
          </a:p>
        </p:txBody>
      </p:sp>
      <p:sp>
        <p:nvSpPr>
          <p:cNvPr id="8" name="Řečová bublina: obdélníkový bublinový popisek 7"/>
          <p:cNvSpPr/>
          <p:nvPr/>
        </p:nvSpPr>
        <p:spPr>
          <a:xfrm>
            <a:off x="8494713" y="615950"/>
            <a:ext cx="914400" cy="612775"/>
          </a:xfrm>
          <a:prstGeom prst="wedgeRectCallout">
            <a:avLst>
              <a:gd name="adj1" fmla="val 198359"/>
              <a:gd name="adj2" fmla="val 6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9815" name="Picture 6" descr="Lambert Hand Up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36125" y="800100"/>
            <a:ext cx="1870075" cy="153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9816" name="TextovéPole 8"/>
          <p:cNvSpPr txBox="1">
            <a:spLocks noChangeArrowheads="1"/>
          </p:cNvSpPr>
          <p:nvPr/>
        </p:nvSpPr>
        <p:spPr bwMode="auto">
          <a:xfrm>
            <a:off x="8618538" y="738188"/>
            <a:ext cx="665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mám</a:t>
            </a:r>
          </a:p>
        </p:txBody>
      </p:sp>
      <p:sp>
        <p:nvSpPr>
          <p:cNvPr id="119817" name="TextovéPole 9"/>
          <p:cNvSpPr txBox="1">
            <a:spLocks noChangeArrowheads="1"/>
          </p:cNvSpPr>
          <p:nvPr/>
        </p:nvSpPr>
        <p:spPr bwMode="auto">
          <a:xfrm>
            <a:off x="3463925" y="582613"/>
            <a:ext cx="23098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Pojďte sem a zvedněte</a:t>
            </a:r>
          </a:p>
          <a:p>
            <a:r>
              <a:rPr lang="cs-CZ" altLang="cs-CZ">
                <a:solidFill>
                  <a:schemeClr val="bg1"/>
                </a:solidFill>
              </a:rPr>
              <a:t>tuto bednu</a:t>
            </a:r>
          </a:p>
        </p:txBody>
      </p:sp>
      <p:pic>
        <p:nvPicPr>
          <p:cNvPr id="119818" name="Picture 2" descr="Magicia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251808">
            <a:off x="1263650" y="585788"/>
            <a:ext cx="28479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9819" name="TextovéPole 10"/>
          <p:cNvSpPr txBox="1">
            <a:spLocks noChangeArrowheads="1"/>
          </p:cNvSpPr>
          <p:nvPr/>
        </p:nvSpPr>
        <p:spPr bwMode="auto">
          <a:xfrm>
            <a:off x="638175" y="3327400"/>
            <a:ext cx="100123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Sebevědomý mladý muž zvedl bednu a divil </a:t>
            </a:r>
            <a:r>
              <a:rPr lang="cs-CZ" altLang="cs-CZ" sz="2400" dirty="0" smtClean="0"/>
              <a:t>se, </a:t>
            </a:r>
            <a:r>
              <a:rPr lang="cs-CZ" altLang="cs-CZ" sz="2400" dirty="0"/>
              <a:t>co na tom je.</a:t>
            </a:r>
          </a:p>
          <a:p>
            <a:r>
              <a:rPr lang="cs-CZ" altLang="cs-CZ" sz="2400" dirty="0"/>
              <a:t>Okamžik počkejte, řekl kouzelník a udělal rukou gesto a pronesl vážným hlasem:</a:t>
            </a:r>
          </a:p>
        </p:txBody>
      </p:sp>
      <p:pic>
        <p:nvPicPr>
          <p:cNvPr id="119820" name="Picture 2" descr="Magicia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251808">
            <a:off x="566738" y="4270375"/>
            <a:ext cx="2443162" cy="223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Řečová bublina: obdélníkový bublinový popisek 11"/>
          <p:cNvSpPr/>
          <p:nvPr/>
        </p:nvSpPr>
        <p:spPr>
          <a:xfrm>
            <a:off x="4067175" y="4152900"/>
            <a:ext cx="2789238" cy="827088"/>
          </a:xfrm>
          <a:prstGeom prst="wedgeRectCallout">
            <a:avLst>
              <a:gd name="adj1" fmla="val -142878"/>
              <a:gd name="adj2" fmla="val 66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9822" name="TextovéPole 13"/>
          <p:cNvSpPr txBox="1">
            <a:spLocks noChangeArrowheads="1"/>
          </p:cNvSpPr>
          <p:nvPr/>
        </p:nvSpPr>
        <p:spPr bwMode="auto">
          <a:xfrm>
            <a:off x="4067175" y="4178300"/>
            <a:ext cx="2989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Nyní budete slabší než žena.</a:t>
            </a:r>
          </a:p>
          <a:p>
            <a:r>
              <a:rPr lang="cs-CZ" altLang="cs-CZ">
                <a:solidFill>
                  <a:schemeClr val="bg1"/>
                </a:solidFill>
              </a:rPr>
              <a:t>Pokuste se znovu zvednout</a:t>
            </a:r>
          </a:p>
          <a:p>
            <a:r>
              <a:rPr lang="cs-CZ" altLang="cs-CZ">
                <a:solidFill>
                  <a:schemeClr val="bg1"/>
                </a:solidFill>
              </a:rPr>
              <a:t>bednu.</a:t>
            </a:r>
          </a:p>
        </p:txBody>
      </p:sp>
      <p:sp>
        <p:nvSpPr>
          <p:cNvPr id="16" name="Řečová bublina: obdélníkový bublinový popisek 15"/>
          <p:cNvSpPr/>
          <p:nvPr/>
        </p:nvSpPr>
        <p:spPr>
          <a:xfrm>
            <a:off x="6927850" y="4152900"/>
            <a:ext cx="2024063" cy="923925"/>
          </a:xfrm>
          <a:prstGeom prst="wedgeRectCallout">
            <a:avLst>
              <a:gd name="adj1" fmla="val 170621"/>
              <a:gd name="adj2" fmla="val 94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9824" name="Picture 6" descr="Lambert Hand Up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75863" y="4211638"/>
            <a:ext cx="1868487" cy="153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9825" name="TextovéPole 16"/>
          <p:cNvSpPr txBox="1">
            <a:spLocks noChangeArrowheads="1"/>
          </p:cNvSpPr>
          <p:nvPr/>
        </p:nvSpPr>
        <p:spPr bwMode="auto">
          <a:xfrm>
            <a:off x="6835775" y="4165600"/>
            <a:ext cx="2206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</a:rPr>
              <a:t>Uf, já s ní nehnu.</a:t>
            </a:r>
          </a:p>
          <a:p>
            <a:r>
              <a:rPr lang="cs-CZ" altLang="cs-CZ">
                <a:solidFill>
                  <a:schemeClr val="bg1"/>
                </a:solidFill>
              </a:rPr>
              <a:t>Nejde to, je k podlaze</a:t>
            </a:r>
          </a:p>
          <a:p>
            <a:r>
              <a:rPr lang="cs-CZ" altLang="cs-CZ">
                <a:solidFill>
                  <a:schemeClr val="bg1"/>
                </a:solidFill>
              </a:rPr>
              <a:t>jako přibitá.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822575" y="5056188"/>
            <a:ext cx="7974013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vysvětlit tajemství tohoto kouzelníka?</a:t>
            </a:r>
          </a:p>
          <a:p>
            <a:r>
              <a:rPr lang="cs-CZ" altLang="cs-CZ" sz="2400"/>
              <a:t>Klikni na černý obdélník.</a:t>
            </a:r>
          </a:p>
          <a:p>
            <a:r>
              <a:rPr lang="cs-CZ" altLang="cs-CZ" sz="2000"/>
              <a:t>Okovaná bedna stála na podstavci, který byl pólem silného </a:t>
            </a:r>
          </a:p>
          <a:p>
            <a:r>
              <a:rPr lang="cs-CZ" altLang="cs-CZ" sz="2000"/>
              <a:t>elektromagnetu. Dokud nebyl zapnut proud, nebylo těžké bednu zvednout.</a:t>
            </a:r>
          </a:p>
          <a:p>
            <a:r>
              <a:rPr lang="cs-CZ" altLang="cs-CZ" sz="2000"/>
              <a:t>Po zapojení elektromagnetu ke zdroji napětí by bednu neunesli ani dva lidé.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822575" y="5803900"/>
            <a:ext cx="7974013" cy="10493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12" grpId="0" animBg="1"/>
      <p:bldP spid="16" grpId="0" animBg="1"/>
      <p:bldP spid="20" grpId="0"/>
      <p:bldP spid="4" grpId="0" animBg="1"/>
    </p:bld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TextovéPole 2"/>
          <p:cNvSpPr txBox="1">
            <a:spLocks noChangeArrowheads="1"/>
          </p:cNvSpPr>
          <p:nvPr/>
        </p:nvSpPr>
        <p:spPr bwMode="auto">
          <a:xfrm>
            <a:off x="1179513" y="1622425"/>
            <a:ext cx="107965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Svdmolen/Jeanot. Wikimedia.org: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Atom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2016-03-11 [cit. 2021-12-13].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Creative Commons Attribution-Share Alike 3.0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&lt;https://commons.wikimedia.org/wiki/File:Atom.svg&gt;.</a:t>
            </a:r>
            <a:endParaRPr lang="cs-CZ" altLang="cs-CZ"/>
          </a:p>
        </p:txBody>
      </p:sp>
      <p:sp>
        <p:nvSpPr>
          <p:cNvPr id="120835" name="TextovéPole 4"/>
          <p:cNvSpPr txBox="1">
            <a:spLocks noChangeArrowheads="1"/>
          </p:cNvSpPr>
          <p:nvPr/>
        </p:nvSpPr>
        <p:spPr bwMode="auto">
          <a:xfrm>
            <a:off x="1179513" y="2389188"/>
            <a:ext cx="107965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yeTis. Pixabay.com: [online]. [cit. 2021-12-13]. Dostupný pod licencí Public Domain na WWW: &lt;https://pixabay.com/vectors/magnet-physics-magnetism-science-4683659/&gt;.</a:t>
            </a:r>
            <a:endParaRPr lang="cs-CZ" altLang="cs-CZ"/>
          </a:p>
        </p:txBody>
      </p:sp>
      <p:sp>
        <p:nvSpPr>
          <p:cNvPr id="120836" name="TextovéPole 6"/>
          <p:cNvSpPr txBox="1">
            <a:spLocks noChangeArrowheads="1"/>
          </p:cNvSpPr>
          <p:nvPr/>
        </p:nvSpPr>
        <p:spPr bwMode="auto">
          <a:xfrm>
            <a:off x="1179513" y="3105150"/>
            <a:ext cx="103838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Humusak. Pixabay.com: [online]. [cit. 2021-12-13]. Dostupný pod licencí Public Domain na WWW: &lt;https://pixabay.com/photos/meter-rule-folding-construction-551288/&gt;.</a:t>
            </a:r>
            <a:endParaRPr lang="cs-CZ" altLang="cs-CZ"/>
          </a:p>
        </p:txBody>
      </p:sp>
      <p:sp>
        <p:nvSpPr>
          <p:cNvPr id="120837" name="TextovéPole 8"/>
          <p:cNvSpPr txBox="1">
            <a:spLocks noChangeArrowheads="1"/>
          </p:cNvSpPr>
          <p:nvPr/>
        </p:nvSpPr>
        <p:spPr bwMode="auto">
          <a:xfrm>
            <a:off x="1249363" y="3752850"/>
            <a:ext cx="102441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Clker-Free-Vector-Images. Pixabay.com: [online]. [cit. 2021-12-13]. Dostupný pod licencí Public Domain na WWW: &lt;https://pixabay.com/vectors/scales-justice-balanced-black-310962/&gt;.</a:t>
            </a:r>
            <a:endParaRPr lang="cs-CZ" altLang="cs-CZ"/>
          </a:p>
        </p:txBody>
      </p:sp>
      <p:sp>
        <p:nvSpPr>
          <p:cNvPr id="120838" name="TextovéPole 10"/>
          <p:cNvSpPr txBox="1">
            <a:spLocks noChangeArrowheads="1"/>
          </p:cNvSpPr>
          <p:nvPr/>
        </p:nvSpPr>
        <p:spPr bwMode="auto">
          <a:xfrm>
            <a:off x="1179513" y="4398963"/>
            <a:ext cx="103139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Clker-Free-Vector-Images. Pixabay.com: [online]. [cit. 2021-12-13]. Dostupný pod licencí Public Domain na WWW: &lt;https://pixabay.com/vectors/stopwatch-time-clock-deadline-hour-41469/&gt;.</a:t>
            </a:r>
            <a:endParaRPr lang="cs-CZ" altLang="cs-CZ"/>
          </a:p>
        </p:txBody>
      </p:sp>
      <p:sp>
        <p:nvSpPr>
          <p:cNvPr id="120839" name="TextovéPole 12"/>
          <p:cNvSpPr txBox="1">
            <a:spLocks noChangeArrowheads="1"/>
          </p:cNvSpPr>
          <p:nvPr/>
        </p:nvSpPr>
        <p:spPr bwMode="auto">
          <a:xfrm>
            <a:off x="1179513" y="5091113"/>
            <a:ext cx="105108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JJuni. Pixabay.com: [online]. [cit. 2021-12-13]. Dostupný pod licencí Public Domain na WWW: &lt;https://pixabay.com/vectors/battery-aaa-battery-aa-battery-1135344/&gt;.</a:t>
            </a:r>
            <a:endParaRPr lang="cs-CZ" altLang="cs-CZ"/>
          </a:p>
        </p:txBody>
      </p:sp>
      <p:sp>
        <p:nvSpPr>
          <p:cNvPr id="120840" name="TextovéPole 1"/>
          <p:cNvSpPr txBox="1">
            <a:spLocks noChangeArrowheads="1"/>
          </p:cNvSpPr>
          <p:nvPr/>
        </p:nvSpPr>
        <p:spPr bwMode="auto">
          <a:xfrm>
            <a:off x="1249363" y="630238"/>
            <a:ext cx="65706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 cit. 2021 – 12 – 22 ]. Dostupné pod licencí Public domain na WWW: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TextovéPole 2"/>
          <p:cNvSpPr txBox="1">
            <a:spLocks noChangeArrowheads="1"/>
          </p:cNvSpPr>
          <p:nvPr/>
        </p:nvSpPr>
        <p:spPr bwMode="auto">
          <a:xfrm>
            <a:off x="295275" y="254000"/>
            <a:ext cx="11985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PROJECT, GNOME. Wikimedia.org: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Gnome-dialog-information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2008-08-14 [cit. 2021-12-13].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Creative Commons Attribution-Share Alike 3.0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&lt;https://commons.wikimedia.org/wiki/File:Gnome-dialog-information.svg&gt;.</a:t>
            </a:r>
            <a:endParaRPr lang="cs-CZ" altLang="cs-CZ"/>
          </a:p>
        </p:txBody>
      </p:sp>
      <p:sp>
        <p:nvSpPr>
          <p:cNvPr id="121859" name="TextovéPole 4"/>
          <p:cNvSpPr txBox="1">
            <a:spLocks noChangeArrowheads="1"/>
          </p:cNvSpPr>
          <p:nvPr/>
        </p:nvSpPr>
        <p:spPr bwMode="auto">
          <a:xfrm>
            <a:off x="295275" y="900113"/>
            <a:ext cx="11601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TonyZhu. Pixabay.com: [online]. [cit. 2021-12-13]. Dostupný pod licencí Public Domain na WWW: &lt;https://pixabay.com/photos/bread-machine-household-appliances-6047/&gt;.</a:t>
            </a:r>
            <a:endParaRPr lang="cs-CZ" altLang="cs-CZ"/>
          </a:p>
        </p:txBody>
      </p:sp>
      <p:sp>
        <p:nvSpPr>
          <p:cNvPr id="121860" name="TextovéPole 6"/>
          <p:cNvSpPr txBox="1">
            <a:spLocks noChangeArrowheads="1"/>
          </p:cNvSpPr>
          <p:nvPr/>
        </p:nvSpPr>
        <p:spPr bwMode="auto">
          <a:xfrm>
            <a:off x="295275" y="1593850"/>
            <a:ext cx="114157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2021-12-13]. Dostupný pod licencí Public Domain na WWW: &lt;https://pixabay.com/vectors/electromagnet-crane-magnet-148829/&gt;.</a:t>
            </a:r>
            <a:endParaRPr lang="cs-CZ" altLang="cs-CZ"/>
          </a:p>
        </p:txBody>
      </p:sp>
      <p:sp>
        <p:nvSpPr>
          <p:cNvPr id="121861" name="TextovéPole 8"/>
          <p:cNvSpPr txBox="1">
            <a:spLocks noChangeArrowheads="1"/>
          </p:cNvSpPr>
          <p:nvPr/>
        </p:nvSpPr>
        <p:spPr bwMode="auto">
          <a:xfrm>
            <a:off x="295275" y="2286000"/>
            <a:ext cx="6140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https://www.clker.com/clipart-25187.html</a:t>
            </a:r>
          </a:p>
        </p:txBody>
      </p:sp>
      <p:sp>
        <p:nvSpPr>
          <p:cNvPr id="121862" name="TextovéPole 6"/>
          <p:cNvSpPr txBox="1">
            <a:spLocks noChangeArrowheads="1"/>
          </p:cNvSpPr>
          <p:nvPr/>
        </p:nvSpPr>
        <p:spPr bwMode="auto">
          <a:xfrm>
            <a:off x="381000" y="2654300"/>
            <a:ext cx="110680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qimono. Pixabay.com: [online]. [cit. 2021-12-13]. Dostupný pod licencí Public Domain na WWW: &lt;https://pixabay.com/photos/earth-moon-space-planet-world-1365995/&gt;.</a:t>
            </a:r>
            <a:endParaRPr lang="cs-CZ" altLang="cs-CZ"/>
          </a:p>
        </p:txBody>
      </p:sp>
      <p:sp>
        <p:nvSpPr>
          <p:cNvPr id="121863" name="TextovéPole 8"/>
          <p:cNvSpPr txBox="1">
            <a:spLocks noChangeArrowheads="1"/>
          </p:cNvSpPr>
          <p:nvPr/>
        </p:nvSpPr>
        <p:spPr bwMode="auto">
          <a:xfrm>
            <a:off x="296863" y="3300413"/>
            <a:ext cx="115998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qimono. Pixabay.com: [online]. [cit. 2021-12-13]. Dostupný pod licencí Public Domain na WWW: &lt;https://pixabay.com/illustrations/earth-world-planet-globe-1303628/&gt;.</a:t>
            </a:r>
            <a:endParaRPr lang="cs-CZ" altLang="cs-CZ"/>
          </a:p>
        </p:txBody>
      </p:sp>
      <p:sp>
        <p:nvSpPr>
          <p:cNvPr id="121864" name="TextovéPole 10"/>
          <p:cNvSpPr txBox="1">
            <a:spLocks noChangeArrowheads="1"/>
          </p:cNvSpPr>
          <p:nvPr/>
        </p:nvSpPr>
        <p:spPr bwMode="auto">
          <a:xfrm>
            <a:off x="381000" y="3946525"/>
            <a:ext cx="6140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https://www.clker.com/clipart-16776.html</a:t>
            </a:r>
          </a:p>
        </p:txBody>
      </p:sp>
      <p:sp>
        <p:nvSpPr>
          <p:cNvPr id="121865" name="TextovéPole 12"/>
          <p:cNvSpPr txBox="1">
            <a:spLocks noChangeArrowheads="1"/>
          </p:cNvSpPr>
          <p:nvPr/>
        </p:nvSpPr>
        <p:spPr bwMode="auto">
          <a:xfrm>
            <a:off x="381000" y="4316413"/>
            <a:ext cx="614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https://www.clker.com/clipart-4010.html</a:t>
            </a:r>
          </a:p>
        </p:txBody>
      </p:sp>
      <p:sp>
        <p:nvSpPr>
          <p:cNvPr id="121866" name="TextovéPole 10"/>
          <p:cNvSpPr txBox="1">
            <a:spLocks noChangeArrowheads="1"/>
          </p:cNvSpPr>
          <p:nvPr/>
        </p:nvSpPr>
        <p:spPr bwMode="auto">
          <a:xfrm>
            <a:off x="295275" y="4686300"/>
            <a:ext cx="11515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BROOKS, Jett. flickr.com: </a:t>
            </a:r>
            <a:r>
              <a:rPr lang="en-US" altLang="cs-CZ" i="1">
                <a:solidFill>
                  <a:srgbClr val="212529"/>
                </a:solidFill>
                <a:latin typeface="Roboto Condensed" pitchFamily="2" charset="0"/>
              </a:rPr>
              <a:t>Waterfall</a:t>
            </a:r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 [online]. 2012-05-10 [cit. 2021-12-14]. Dostupný pod licencí </a:t>
            </a:r>
            <a:r>
              <a:rPr lang="en-US" altLang="cs-CZ" u="sng">
                <a:solidFill>
                  <a:srgbClr val="0056B3"/>
                </a:solidFill>
                <a:latin typeface="Roboto Condensed" pitchFamily="2" charset="0"/>
                <a:hlinkClick r:id="rId3"/>
              </a:rPr>
              <a:t>CC-BY</a:t>
            </a:r>
            <a:r>
              <a:rPr lang="en-US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&lt;https://www.flickr.com/photos/revjett/7171454590/&gt;.</a:t>
            </a:r>
            <a:endParaRPr lang="cs-CZ" altLang="cs-CZ"/>
          </a:p>
        </p:txBody>
      </p:sp>
      <p:sp>
        <p:nvSpPr>
          <p:cNvPr id="121867" name="TextovéPole 12"/>
          <p:cNvSpPr txBox="1">
            <a:spLocks noChangeArrowheads="1"/>
          </p:cNvSpPr>
          <p:nvPr/>
        </p:nvSpPr>
        <p:spPr bwMode="auto">
          <a:xfrm>
            <a:off x="381000" y="5341938"/>
            <a:ext cx="614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https://www.clker.com/clipart-10213.html</a:t>
            </a:r>
          </a:p>
        </p:txBody>
      </p:sp>
      <p:sp>
        <p:nvSpPr>
          <p:cNvPr id="121868" name="TextovéPole 14"/>
          <p:cNvSpPr txBox="1">
            <a:spLocks noChangeArrowheads="1"/>
          </p:cNvSpPr>
          <p:nvPr/>
        </p:nvSpPr>
        <p:spPr bwMode="auto">
          <a:xfrm>
            <a:off x="381000" y="5810250"/>
            <a:ext cx="6140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https://www.clker.com/clipart-13594.html</a:t>
            </a:r>
          </a:p>
        </p:txBody>
      </p:sp>
      <p:sp>
        <p:nvSpPr>
          <p:cNvPr id="121869" name="TextovéPole 2"/>
          <p:cNvSpPr txBox="1">
            <a:spLocks noChangeArrowheads="1"/>
          </p:cNvSpPr>
          <p:nvPr/>
        </p:nvSpPr>
        <p:spPr bwMode="auto">
          <a:xfrm>
            <a:off x="196850" y="58023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1870" name="TextovéPole 14"/>
          <p:cNvSpPr txBox="1">
            <a:spLocks noChangeArrowheads="1"/>
          </p:cNvSpPr>
          <p:nvPr/>
        </p:nvSpPr>
        <p:spPr bwMode="auto">
          <a:xfrm>
            <a:off x="196850" y="53292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1871" name="TextovéPole 15"/>
          <p:cNvSpPr txBox="1">
            <a:spLocks noChangeArrowheads="1"/>
          </p:cNvSpPr>
          <p:nvPr/>
        </p:nvSpPr>
        <p:spPr bwMode="auto">
          <a:xfrm>
            <a:off x="144463" y="43116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1872" name="TextovéPole 16"/>
          <p:cNvSpPr txBox="1">
            <a:spLocks noChangeArrowheads="1"/>
          </p:cNvSpPr>
          <p:nvPr/>
        </p:nvSpPr>
        <p:spPr bwMode="auto">
          <a:xfrm>
            <a:off x="144463" y="39465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1873" name="TextovéPole 17"/>
          <p:cNvSpPr txBox="1">
            <a:spLocks noChangeArrowheads="1"/>
          </p:cNvSpPr>
          <p:nvPr/>
        </p:nvSpPr>
        <p:spPr bwMode="auto">
          <a:xfrm>
            <a:off x="90488" y="22558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1874" name="TextovéPole 3"/>
          <p:cNvSpPr txBox="1">
            <a:spLocks noChangeArrowheads="1"/>
          </p:cNvSpPr>
          <p:nvPr/>
        </p:nvSpPr>
        <p:spPr bwMode="auto">
          <a:xfrm>
            <a:off x="4451350" y="58039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1875" name="TextovéPole 19"/>
          <p:cNvSpPr txBox="1">
            <a:spLocks noChangeArrowheads="1"/>
          </p:cNvSpPr>
          <p:nvPr/>
        </p:nvSpPr>
        <p:spPr bwMode="auto">
          <a:xfrm>
            <a:off x="4387850" y="53578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1876" name="TextovéPole 20"/>
          <p:cNvSpPr txBox="1">
            <a:spLocks noChangeArrowheads="1"/>
          </p:cNvSpPr>
          <p:nvPr/>
        </p:nvSpPr>
        <p:spPr bwMode="auto">
          <a:xfrm>
            <a:off x="4302125" y="426720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1877" name="TextovéPole 21"/>
          <p:cNvSpPr txBox="1">
            <a:spLocks noChangeArrowheads="1"/>
          </p:cNvSpPr>
          <p:nvPr/>
        </p:nvSpPr>
        <p:spPr bwMode="auto">
          <a:xfrm>
            <a:off x="4387850" y="39449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1878" name="TextovéPole 22"/>
          <p:cNvSpPr txBox="1">
            <a:spLocks noChangeArrowheads="1"/>
          </p:cNvSpPr>
          <p:nvPr/>
        </p:nvSpPr>
        <p:spPr bwMode="auto">
          <a:xfrm>
            <a:off x="4387850" y="22510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TextovéPole 2"/>
          <p:cNvSpPr txBox="1">
            <a:spLocks noChangeArrowheads="1"/>
          </p:cNvSpPr>
          <p:nvPr/>
        </p:nvSpPr>
        <p:spPr bwMode="auto">
          <a:xfrm>
            <a:off x="1676400" y="3175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https://www.clker.com/clipart-43396.html</a:t>
            </a:r>
          </a:p>
        </p:txBody>
      </p:sp>
      <p:sp>
        <p:nvSpPr>
          <p:cNvPr id="122883" name="TextovéPole 4"/>
          <p:cNvSpPr txBox="1">
            <a:spLocks noChangeArrowheads="1"/>
          </p:cNvSpPr>
          <p:nvPr/>
        </p:nvSpPr>
        <p:spPr bwMode="auto">
          <a:xfrm>
            <a:off x="1676400" y="6873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https://www.clker.com/clipart-12828.html</a:t>
            </a:r>
          </a:p>
        </p:txBody>
      </p:sp>
      <p:sp>
        <p:nvSpPr>
          <p:cNvPr id="122884" name="TextovéPole 6"/>
          <p:cNvSpPr txBox="1">
            <a:spLocks noChangeArrowheads="1"/>
          </p:cNvSpPr>
          <p:nvPr/>
        </p:nvSpPr>
        <p:spPr bwMode="auto">
          <a:xfrm>
            <a:off x="1676400" y="105727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https://www.clker.com/clipart-soccer-field.html</a:t>
            </a:r>
          </a:p>
        </p:txBody>
      </p:sp>
      <p:sp>
        <p:nvSpPr>
          <p:cNvPr id="122885" name="TextovéPole 8"/>
          <p:cNvSpPr txBox="1">
            <a:spLocks noChangeArrowheads="1"/>
          </p:cNvSpPr>
          <p:nvPr/>
        </p:nvSpPr>
        <p:spPr bwMode="auto">
          <a:xfrm>
            <a:off x="1593850" y="1425575"/>
            <a:ext cx="101107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Marita.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Dress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2011-02-20 [cit. 2021-12-15].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&lt;https://www.flickr.com/photos/marikoiv/5462988326/&gt;.</a:t>
            </a:r>
            <a:endParaRPr lang="cs-CZ" altLang="cs-CZ"/>
          </a:p>
        </p:txBody>
      </p:sp>
      <p:sp>
        <p:nvSpPr>
          <p:cNvPr id="122886" name="TextovéPole 6"/>
          <p:cNvSpPr txBox="1">
            <a:spLocks noChangeArrowheads="1"/>
          </p:cNvSpPr>
          <p:nvPr/>
        </p:nvSpPr>
        <p:spPr bwMode="auto">
          <a:xfrm>
            <a:off x="1593850" y="2073275"/>
            <a:ext cx="9920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MOZART, Mike. flickr.com: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Boards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2014-12-24 [cit. 2021-12-15]. Dostupný pod licencí </a:t>
            </a:r>
            <a:r>
              <a:rPr lang="cs-CZ" altLang="cs-CZ">
                <a:solidFill>
                  <a:srgbClr val="29ABE5"/>
                </a:solidFill>
                <a:latin typeface="Roboto Condensed" pitchFamily="2" charset="0"/>
                <a:hlinkClick r:id="rId2"/>
              </a:rPr>
              <a:t>CC-BY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na WWW: &lt;https://www.flickr.com/photos/jeepersmedia/15469306594/&gt;.</a:t>
            </a:r>
            <a:endParaRPr lang="cs-CZ" altLang="cs-CZ"/>
          </a:p>
        </p:txBody>
      </p:sp>
      <p:sp>
        <p:nvSpPr>
          <p:cNvPr id="122887" name="TextovéPole 7"/>
          <p:cNvSpPr txBox="1">
            <a:spLocks noChangeArrowheads="1"/>
          </p:cNvSpPr>
          <p:nvPr/>
        </p:nvSpPr>
        <p:spPr bwMode="auto">
          <a:xfrm>
            <a:off x="1676400" y="2719388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http://www.clker.com/clipart-boy-1.html</a:t>
            </a:r>
          </a:p>
        </p:txBody>
      </p:sp>
      <p:sp>
        <p:nvSpPr>
          <p:cNvPr id="122888" name="TextovéPole 9"/>
          <p:cNvSpPr txBox="1">
            <a:spLocks noChangeArrowheads="1"/>
          </p:cNvSpPr>
          <p:nvPr/>
        </p:nvSpPr>
        <p:spPr bwMode="auto">
          <a:xfrm>
            <a:off x="1676400" y="3089275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http://www.clker.com/clipart-grandfather-smiling.html</a:t>
            </a:r>
          </a:p>
        </p:txBody>
      </p:sp>
      <p:sp>
        <p:nvSpPr>
          <p:cNvPr id="122889" name="TextovéPole 11"/>
          <p:cNvSpPr txBox="1">
            <a:spLocks noChangeArrowheads="1"/>
          </p:cNvSpPr>
          <p:nvPr/>
        </p:nvSpPr>
        <p:spPr bwMode="auto">
          <a:xfrm>
            <a:off x="1676400" y="34575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http://www.clker.com/clipart-9379.html</a:t>
            </a:r>
          </a:p>
        </p:txBody>
      </p:sp>
      <p:sp>
        <p:nvSpPr>
          <p:cNvPr id="122890" name="TextovéPole 13"/>
          <p:cNvSpPr txBox="1">
            <a:spLocks noChangeArrowheads="1"/>
          </p:cNvSpPr>
          <p:nvPr/>
        </p:nvSpPr>
        <p:spPr bwMode="auto">
          <a:xfrm>
            <a:off x="1676400" y="38274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http://www.clker.com/clipart-10094.html</a:t>
            </a:r>
          </a:p>
        </p:txBody>
      </p:sp>
      <p:sp>
        <p:nvSpPr>
          <p:cNvPr id="122891" name="TextovéPole 15"/>
          <p:cNvSpPr txBox="1">
            <a:spLocks noChangeArrowheads="1"/>
          </p:cNvSpPr>
          <p:nvPr/>
        </p:nvSpPr>
        <p:spPr bwMode="auto">
          <a:xfrm>
            <a:off x="1676400" y="4197350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http://www.clker.com/clipart-posing-body-builder.html</a:t>
            </a:r>
          </a:p>
        </p:txBody>
      </p:sp>
      <p:sp>
        <p:nvSpPr>
          <p:cNvPr id="122892" name="Obdélník 1"/>
          <p:cNvSpPr>
            <a:spLocks noChangeArrowheads="1"/>
          </p:cNvSpPr>
          <p:nvPr/>
        </p:nvSpPr>
        <p:spPr bwMode="auto">
          <a:xfrm>
            <a:off x="1790700" y="4565650"/>
            <a:ext cx="5635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  <a:hlinkClick r:id="rId3"/>
              </a:rPr>
              <a:t>http://www.clker.com/clipart-hot-thermometer.html</a:t>
            </a:r>
            <a:endParaRPr lang="cs-CZ" altLang="cs-CZ">
              <a:latin typeface="Arial" charset="0"/>
            </a:endParaRPr>
          </a:p>
        </p:txBody>
      </p:sp>
      <p:sp>
        <p:nvSpPr>
          <p:cNvPr id="122893" name="TextovéPole 3"/>
          <p:cNvSpPr txBox="1">
            <a:spLocks noChangeArrowheads="1"/>
          </p:cNvSpPr>
          <p:nvPr/>
        </p:nvSpPr>
        <p:spPr bwMode="auto">
          <a:xfrm>
            <a:off x="1631950" y="4581525"/>
            <a:ext cx="319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</a:rPr>
              <a:t>&lt;</a:t>
            </a:r>
          </a:p>
        </p:txBody>
      </p:sp>
      <p:sp>
        <p:nvSpPr>
          <p:cNvPr id="122894" name="TextovéPole 5"/>
          <p:cNvSpPr txBox="1">
            <a:spLocks noChangeArrowheads="1"/>
          </p:cNvSpPr>
          <p:nvPr/>
        </p:nvSpPr>
        <p:spPr bwMode="auto">
          <a:xfrm>
            <a:off x="6910388" y="4575175"/>
            <a:ext cx="3206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</a:rPr>
              <a:t>&gt;</a:t>
            </a:r>
          </a:p>
        </p:txBody>
      </p:sp>
      <p:sp>
        <p:nvSpPr>
          <p:cNvPr id="122895" name="Obdélník 6"/>
          <p:cNvSpPr>
            <a:spLocks noChangeArrowheads="1"/>
          </p:cNvSpPr>
          <p:nvPr/>
        </p:nvSpPr>
        <p:spPr bwMode="auto">
          <a:xfrm>
            <a:off x="1790700" y="4960938"/>
            <a:ext cx="62563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  <a:hlinkClick r:id="rId4"/>
              </a:rPr>
              <a:t>http://www.clker.com/clipart-blue-open-window.html</a:t>
            </a:r>
            <a:endParaRPr lang="cs-CZ" altLang="cs-CZ">
              <a:latin typeface="Arial" charset="0"/>
            </a:endParaRPr>
          </a:p>
        </p:txBody>
      </p:sp>
      <p:sp>
        <p:nvSpPr>
          <p:cNvPr id="122896" name="TextovéPole 7"/>
          <p:cNvSpPr txBox="1">
            <a:spLocks noChangeArrowheads="1"/>
          </p:cNvSpPr>
          <p:nvPr/>
        </p:nvSpPr>
        <p:spPr bwMode="auto">
          <a:xfrm>
            <a:off x="1593850" y="4960938"/>
            <a:ext cx="3190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</a:rPr>
              <a:t>&lt;</a:t>
            </a:r>
          </a:p>
        </p:txBody>
      </p:sp>
      <p:sp>
        <p:nvSpPr>
          <p:cNvPr id="122897" name="TextovéPole 8"/>
          <p:cNvSpPr txBox="1">
            <a:spLocks noChangeArrowheads="1"/>
          </p:cNvSpPr>
          <p:nvPr/>
        </p:nvSpPr>
        <p:spPr bwMode="auto">
          <a:xfrm>
            <a:off x="7065963" y="4940300"/>
            <a:ext cx="319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>
                <a:latin typeface="Arial" charset="0"/>
              </a:rPr>
              <a:t>&gt;</a:t>
            </a:r>
          </a:p>
        </p:txBody>
      </p:sp>
      <p:sp>
        <p:nvSpPr>
          <p:cNvPr id="122898" name="TextovéPole 18"/>
          <p:cNvSpPr txBox="1">
            <a:spLocks noChangeArrowheads="1"/>
          </p:cNvSpPr>
          <p:nvPr/>
        </p:nvSpPr>
        <p:spPr bwMode="auto">
          <a:xfrm>
            <a:off x="1754188" y="53546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http://www.clker.com/clipart-9749.html</a:t>
            </a:r>
          </a:p>
        </p:txBody>
      </p:sp>
      <p:sp>
        <p:nvSpPr>
          <p:cNvPr id="122899" name="TextovéPole 20"/>
          <p:cNvSpPr txBox="1">
            <a:spLocks noChangeArrowheads="1"/>
          </p:cNvSpPr>
          <p:nvPr/>
        </p:nvSpPr>
        <p:spPr bwMode="auto">
          <a:xfrm>
            <a:off x="1754188" y="574992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http://www.clker.com/clipart-10401.html</a:t>
            </a:r>
          </a:p>
        </p:txBody>
      </p:sp>
      <p:sp>
        <p:nvSpPr>
          <p:cNvPr id="122900" name="TextovéPole 22"/>
          <p:cNvSpPr txBox="1">
            <a:spLocks noChangeArrowheads="1"/>
          </p:cNvSpPr>
          <p:nvPr/>
        </p:nvSpPr>
        <p:spPr bwMode="auto">
          <a:xfrm>
            <a:off x="1754188" y="61706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http://www.clker.com/clipart-chronograph-watch.html</a:t>
            </a:r>
          </a:p>
        </p:txBody>
      </p:sp>
      <p:sp>
        <p:nvSpPr>
          <p:cNvPr id="122901" name="TextovéPole 1"/>
          <p:cNvSpPr txBox="1">
            <a:spLocks noChangeArrowheads="1"/>
          </p:cNvSpPr>
          <p:nvPr/>
        </p:nvSpPr>
        <p:spPr bwMode="auto">
          <a:xfrm>
            <a:off x="1524000" y="3254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2" name="TextovéPole 21"/>
          <p:cNvSpPr txBox="1">
            <a:spLocks noChangeArrowheads="1"/>
          </p:cNvSpPr>
          <p:nvPr/>
        </p:nvSpPr>
        <p:spPr bwMode="auto">
          <a:xfrm>
            <a:off x="1546225" y="6731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3" name="TextovéPole 22"/>
          <p:cNvSpPr txBox="1">
            <a:spLocks noChangeArrowheads="1"/>
          </p:cNvSpPr>
          <p:nvPr/>
        </p:nvSpPr>
        <p:spPr bwMode="auto">
          <a:xfrm>
            <a:off x="1514475" y="10144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4" name="TextovéPole 23"/>
          <p:cNvSpPr txBox="1">
            <a:spLocks noChangeArrowheads="1"/>
          </p:cNvSpPr>
          <p:nvPr/>
        </p:nvSpPr>
        <p:spPr bwMode="auto">
          <a:xfrm>
            <a:off x="1514475" y="27289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5" name="TextovéPole 24"/>
          <p:cNvSpPr txBox="1">
            <a:spLocks noChangeArrowheads="1"/>
          </p:cNvSpPr>
          <p:nvPr/>
        </p:nvSpPr>
        <p:spPr bwMode="auto">
          <a:xfrm>
            <a:off x="1524000" y="30575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6" name="TextovéPole 25"/>
          <p:cNvSpPr txBox="1">
            <a:spLocks noChangeArrowheads="1"/>
          </p:cNvSpPr>
          <p:nvPr/>
        </p:nvSpPr>
        <p:spPr bwMode="auto">
          <a:xfrm>
            <a:off x="1490663" y="34321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7" name="TextovéPole 26"/>
          <p:cNvSpPr txBox="1">
            <a:spLocks noChangeArrowheads="1"/>
          </p:cNvSpPr>
          <p:nvPr/>
        </p:nvSpPr>
        <p:spPr bwMode="auto">
          <a:xfrm>
            <a:off x="1481138" y="38179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8" name="TextovéPole 27"/>
          <p:cNvSpPr txBox="1">
            <a:spLocks noChangeArrowheads="1"/>
          </p:cNvSpPr>
          <p:nvPr/>
        </p:nvSpPr>
        <p:spPr bwMode="auto">
          <a:xfrm>
            <a:off x="1481138" y="41830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09" name="TextovéPole 28"/>
          <p:cNvSpPr txBox="1">
            <a:spLocks noChangeArrowheads="1"/>
          </p:cNvSpPr>
          <p:nvPr/>
        </p:nvSpPr>
        <p:spPr bwMode="auto">
          <a:xfrm>
            <a:off x="1584325" y="53228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10" name="TextovéPole 29"/>
          <p:cNvSpPr txBox="1">
            <a:spLocks noChangeArrowheads="1"/>
          </p:cNvSpPr>
          <p:nvPr/>
        </p:nvSpPr>
        <p:spPr bwMode="auto">
          <a:xfrm>
            <a:off x="1584325" y="57340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11" name="TextovéPole 30"/>
          <p:cNvSpPr txBox="1">
            <a:spLocks noChangeArrowheads="1"/>
          </p:cNvSpPr>
          <p:nvPr/>
        </p:nvSpPr>
        <p:spPr bwMode="auto">
          <a:xfrm>
            <a:off x="1593850" y="615315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2912" name="TextovéPole 3"/>
          <p:cNvSpPr txBox="1">
            <a:spLocks noChangeArrowheads="1"/>
          </p:cNvSpPr>
          <p:nvPr/>
        </p:nvSpPr>
        <p:spPr bwMode="auto">
          <a:xfrm>
            <a:off x="5675313" y="3175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13" name="TextovéPole 33"/>
          <p:cNvSpPr txBox="1">
            <a:spLocks noChangeArrowheads="1"/>
          </p:cNvSpPr>
          <p:nvPr/>
        </p:nvSpPr>
        <p:spPr bwMode="auto">
          <a:xfrm>
            <a:off x="5705475" y="6826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14" name="TextovéPole 34"/>
          <p:cNvSpPr txBox="1">
            <a:spLocks noChangeArrowheads="1"/>
          </p:cNvSpPr>
          <p:nvPr/>
        </p:nvSpPr>
        <p:spPr bwMode="auto">
          <a:xfrm>
            <a:off x="6122988" y="10731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15" name="TextovéPole 35"/>
          <p:cNvSpPr txBox="1">
            <a:spLocks noChangeArrowheads="1"/>
          </p:cNvSpPr>
          <p:nvPr/>
        </p:nvSpPr>
        <p:spPr bwMode="auto">
          <a:xfrm>
            <a:off x="5568950" y="27432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16" name="TextovéPole 36"/>
          <p:cNvSpPr txBox="1">
            <a:spLocks noChangeArrowheads="1"/>
          </p:cNvSpPr>
          <p:nvPr/>
        </p:nvSpPr>
        <p:spPr bwMode="auto">
          <a:xfrm>
            <a:off x="6900863" y="30368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17" name="TextovéPole 37"/>
          <p:cNvSpPr txBox="1">
            <a:spLocks noChangeArrowheads="1"/>
          </p:cNvSpPr>
          <p:nvPr/>
        </p:nvSpPr>
        <p:spPr bwMode="auto">
          <a:xfrm>
            <a:off x="5457825" y="34829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18" name="TextovéPole 38"/>
          <p:cNvSpPr txBox="1">
            <a:spLocks noChangeArrowheads="1"/>
          </p:cNvSpPr>
          <p:nvPr/>
        </p:nvSpPr>
        <p:spPr bwMode="auto">
          <a:xfrm>
            <a:off x="5554663" y="38449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19" name="TextovéPole 39"/>
          <p:cNvSpPr txBox="1">
            <a:spLocks noChangeArrowheads="1"/>
          </p:cNvSpPr>
          <p:nvPr/>
        </p:nvSpPr>
        <p:spPr bwMode="auto">
          <a:xfrm>
            <a:off x="6902450" y="41925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20" name="TextovéPole 40"/>
          <p:cNvSpPr txBox="1">
            <a:spLocks noChangeArrowheads="1"/>
          </p:cNvSpPr>
          <p:nvPr/>
        </p:nvSpPr>
        <p:spPr bwMode="auto">
          <a:xfrm>
            <a:off x="5526088" y="53292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21" name="TextovéPole 41"/>
          <p:cNvSpPr txBox="1">
            <a:spLocks noChangeArrowheads="1"/>
          </p:cNvSpPr>
          <p:nvPr/>
        </p:nvSpPr>
        <p:spPr bwMode="auto">
          <a:xfrm>
            <a:off x="5675313" y="57340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2922" name="TextovéPole 42"/>
          <p:cNvSpPr txBox="1">
            <a:spLocks noChangeArrowheads="1"/>
          </p:cNvSpPr>
          <p:nvPr/>
        </p:nvSpPr>
        <p:spPr bwMode="auto">
          <a:xfrm>
            <a:off x="6910388" y="61531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TextovéPole 2"/>
          <p:cNvSpPr txBox="1">
            <a:spLocks noChangeArrowheads="1"/>
          </p:cNvSpPr>
          <p:nvPr/>
        </p:nvSpPr>
        <p:spPr bwMode="auto">
          <a:xfrm>
            <a:off x="827088" y="244475"/>
            <a:ext cx="10128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https://www.army-shop.cz/produkty/baterky---svitidla/baterky/svitilna-vojenska-tribarevna-my-day-bez-krytky/10866.html</a:t>
            </a:r>
          </a:p>
        </p:txBody>
      </p:sp>
      <p:sp>
        <p:nvSpPr>
          <p:cNvPr id="123907" name="TextovéPole 4"/>
          <p:cNvSpPr txBox="1">
            <a:spLocks noChangeArrowheads="1"/>
          </p:cNvSpPr>
          <p:nvPr/>
        </p:nvSpPr>
        <p:spPr bwMode="auto">
          <a:xfrm>
            <a:off x="757238" y="890588"/>
            <a:ext cx="107394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2021-12-17]. Dostupný pod licencí Public Domain na WWW: &lt;https://pixabay.com/vectors/plug-socket-electricity-power-148091/&gt;.</a:t>
            </a:r>
            <a:endParaRPr lang="cs-CZ" altLang="cs-CZ"/>
          </a:p>
        </p:txBody>
      </p:sp>
      <p:sp>
        <p:nvSpPr>
          <p:cNvPr id="123908" name="TextovéPole 6"/>
          <p:cNvSpPr txBox="1">
            <a:spLocks noChangeArrowheads="1"/>
          </p:cNvSpPr>
          <p:nvPr/>
        </p:nvSpPr>
        <p:spPr bwMode="auto">
          <a:xfrm>
            <a:off x="757238" y="1582738"/>
            <a:ext cx="10445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Clker-Free-Vector-Images. Pixabay.com: [online]. [cit. 2021-12-17]. Dostupný pod licencí Public Domain na WWW: &lt;https://pixabay.com/vectors/battery-electrical-electricity-312747/&gt;.</a:t>
            </a:r>
            <a:endParaRPr lang="cs-CZ" altLang="cs-CZ"/>
          </a:p>
        </p:txBody>
      </p:sp>
      <p:sp>
        <p:nvSpPr>
          <p:cNvPr id="123909" name="TextovéPole 8"/>
          <p:cNvSpPr txBox="1">
            <a:spLocks noChangeArrowheads="1"/>
          </p:cNvSpPr>
          <p:nvPr/>
        </p:nvSpPr>
        <p:spPr bwMode="auto">
          <a:xfrm>
            <a:off x="827088" y="2274888"/>
            <a:ext cx="10190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https://www.alza.cz/sport/gp-lithiova-knoflikova-baterie-gp-cr2032-d6277630.htm</a:t>
            </a:r>
          </a:p>
        </p:txBody>
      </p:sp>
      <p:sp>
        <p:nvSpPr>
          <p:cNvPr id="123910" name="TextovéPole 6"/>
          <p:cNvSpPr txBox="1">
            <a:spLocks noChangeArrowheads="1"/>
          </p:cNvSpPr>
          <p:nvPr/>
        </p:nvSpPr>
        <p:spPr bwMode="auto">
          <a:xfrm>
            <a:off x="827088" y="264477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http://www.clker.com/clipart-2964.html</a:t>
            </a:r>
          </a:p>
        </p:txBody>
      </p:sp>
      <p:sp>
        <p:nvSpPr>
          <p:cNvPr id="123911" name="TextovéPole 8"/>
          <p:cNvSpPr txBox="1">
            <a:spLocks noChangeArrowheads="1"/>
          </p:cNvSpPr>
          <p:nvPr/>
        </p:nvSpPr>
        <p:spPr bwMode="auto">
          <a:xfrm>
            <a:off x="827088" y="301466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http://www.clker.com/clipart-blow-dryer.html</a:t>
            </a:r>
          </a:p>
        </p:txBody>
      </p:sp>
      <p:sp>
        <p:nvSpPr>
          <p:cNvPr id="123912" name="TextovéPole 10"/>
          <p:cNvSpPr txBox="1">
            <a:spLocks noChangeArrowheads="1"/>
          </p:cNvSpPr>
          <p:nvPr/>
        </p:nvSpPr>
        <p:spPr bwMode="auto">
          <a:xfrm>
            <a:off x="827088" y="3384550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http://www.clker.com/clipart-29789.html</a:t>
            </a:r>
          </a:p>
        </p:txBody>
      </p:sp>
      <p:sp>
        <p:nvSpPr>
          <p:cNvPr id="123913" name="TextovéPole 12"/>
          <p:cNvSpPr txBox="1">
            <a:spLocks noChangeArrowheads="1"/>
          </p:cNvSpPr>
          <p:nvPr/>
        </p:nvSpPr>
        <p:spPr bwMode="auto">
          <a:xfrm>
            <a:off x="827088" y="375285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http://www.clker.com/clipart-microwave-oven-2.html</a:t>
            </a:r>
          </a:p>
        </p:txBody>
      </p:sp>
      <p:sp>
        <p:nvSpPr>
          <p:cNvPr id="123914" name="TextovéPole 14"/>
          <p:cNvSpPr txBox="1">
            <a:spLocks noChangeArrowheads="1"/>
          </p:cNvSpPr>
          <p:nvPr/>
        </p:nvSpPr>
        <p:spPr bwMode="auto">
          <a:xfrm>
            <a:off x="827088" y="412273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http://www.clker.com/clipart-blender.html</a:t>
            </a:r>
          </a:p>
        </p:txBody>
      </p:sp>
      <p:sp>
        <p:nvSpPr>
          <p:cNvPr id="123915" name="TextovéPole 16"/>
          <p:cNvSpPr txBox="1">
            <a:spLocks noChangeArrowheads="1"/>
          </p:cNvSpPr>
          <p:nvPr/>
        </p:nvSpPr>
        <p:spPr bwMode="auto">
          <a:xfrm>
            <a:off x="827088" y="4492625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http://www.clker.com/clipart-16048.html</a:t>
            </a:r>
          </a:p>
        </p:txBody>
      </p:sp>
      <p:sp>
        <p:nvSpPr>
          <p:cNvPr id="123916" name="TextovéPole 12"/>
          <p:cNvSpPr txBox="1">
            <a:spLocks noChangeArrowheads="1"/>
          </p:cNvSpPr>
          <p:nvPr/>
        </p:nvSpPr>
        <p:spPr bwMode="auto">
          <a:xfrm>
            <a:off x="828675" y="49053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http://www.clker.com/clipart-9347.html</a:t>
            </a:r>
          </a:p>
        </p:txBody>
      </p:sp>
      <p:sp>
        <p:nvSpPr>
          <p:cNvPr id="123917" name="TextovéPole 13"/>
          <p:cNvSpPr txBox="1">
            <a:spLocks noChangeArrowheads="1"/>
          </p:cNvSpPr>
          <p:nvPr/>
        </p:nvSpPr>
        <p:spPr bwMode="auto">
          <a:xfrm>
            <a:off x="827088" y="527526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http://www.clker.com/clipart-magician.html</a:t>
            </a:r>
          </a:p>
        </p:txBody>
      </p:sp>
      <p:sp>
        <p:nvSpPr>
          <p:cNvPr id="123918" name="TextovéPole 16"/>
          <p:cNvSpPr txBox="1">
            <a:spLocks noChangeArrowheads="1"/>
          </p:cNvSpPr>
          <p:nvPr/>
        </p:nvSpPr>
        <p:spPr bwMode="auto">
          <a:xfrm>
            <a:off x="827088" y="5689600"/>
            <a:ext cx="10012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http://www.clker.com/cliparts/T/C/c/9/f/Z/treasure-chest-md.png</a:t>
            </a:r>
          </a:p>
        </p:txBody>
      </p:sp>
      <p:sp>
        <p:nvSpPr>
          <p:cNvPr id="123919" name="TextovéPole 15"/>
          <p:cNvSpPr txBox="1">
            <a:spLocks noChangeArrowheads="1"/>
          </p:cNvSpPr>
          <p:nvPr/>
        </p:nvSpPr>
        <p:spPr bwMode="auto">
          <a:xfrm>
            <a:off x="828675" y="60579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http://www.clker.com/clipart-13967.html</a:t>
            </a:r>
          </a:p>
        </p:txBody>
      </p:sp>
      <p:sp>
        <p:nvSpPr>
          <p:cNvPr id="123920" name="TextovéPole 1"/>
          <p:cNvSpPr txBox="1">
            <a:spLocks noChangeArrowheads="1"/>
          </p:cNvSpPr>
          <p:nvPr/>
        </p:nvSpPr>
        <p:spPr bwMode="auto">
          <a:xfrm>
            <a:off x="658813" y="22447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1" name="TextovéPole 16"/>
          <p:cNvSpPr txBox="1">
            <a:spLocks noChangeArrowheads="1"/>
          </p:cNvSpPr>
          <p:nvPr/>
        </p:nvSpPr>
        <p:spPr bwMode="auto">
          <a:xfrm>
            <a:off x="658813" y="26543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2" name="TextovéPole 17"/>
          <p:cNvSpPr txBox="1">
            <a:spLocks noChangeArrowheads="1"/>
          </p:cNvSpPr>
          <p:nvPr/>
        </p:nvSpPr>
        <p:spPr bwMode="auto">
          <a:xfrm>
            <a:off x="588963" y="29924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3" name="TextovéPole 18"/>
          <p:cNvSpPr txBox="1">
            <a:spLocks noChangeArrowheads="1"/>
          </p:cNvSpPr>
          <p:nvPr/>
        </p:nvSpPr>
        <p:spPr bwMode="auto">
          <a:xfrm>
            <a:off x="658813" y="33940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4" name="TextovéPole 19"/>
          <p:cNvSpPr txBox="1">
            <a:spLocks noChangeArrowheads="1"/>
          </p:cNvSpPr>
          <p:nvPr/>
        </p:nvSpPr>
        <p:spPr bwMode="auto">
          <a:xfrm>
            <a:off x="658813" y="37592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5" name="TextovéPole 20"/>
          <p:cNvSpPr txBox="1">
            <a:spLocks noChangeArrowheads="1"/>
          </p:cNvSpPr>
          <p:nvPr/>
        </p:nvSpPr>
        <p:spPr bwMode="auto">
          <a:xfrm>
            <a:off x="600075" y="41433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6" name="TextovéPole 21"/>
          <p:cNvSpPr txBox="1">
            <a:spLocks noChangeArrowheads="1"/>
          </p:cNvSpPr>
          <p:nvPr/>
        </p:nvSpPr>
        <p:spPr bwMode="auto">
          <a:xfrm>
            <a:off x="536575" y="44799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7" name="TextovéPole 22"/>
          <p:cNvSpPr txBox="1">
            <a:spLocks noChangeArrowheads="1"/>
          </p:cNvSpPr>
          <p:nvPr/>
        </p:nvSpPr>
        <p:spPr bwMode="auto">
          <a:xfrm>
            <a:off x="566738" y="49117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8" name="TextovéPole 23"/>
          <p:cNvSpPr txBox="1">
            <a:spLocks noChangeArrowheads="1"/>
          </p:cNvSpPr>
          <p:nvPr/>
        </p:nvSpPr>
        <p:spPr bwMode="auto">
          <a:xfrm>
            <a:off x="606425" y="53006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29" name="TextovéPole 24"/>
          <p:cNvSpPr txBox="1">
            <a:spLocks noChangeArrowheads="1"/>
          </p:cNvSpPr>
          <p:nvPr/>
        </p:nvSpPr>
        <p:spPr bwMode="auto">
          <a:xfrm>
            <a:off x="606425" y="56848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30" name="TextovéPole 25"/>
          <p:cNvSpPr txBox="1">
            <a:spLocks noChangeArrowheads="1"/>
          </p:cNvSpPr>
          <p:nvPr/>
        </p:nvSpPr>
        <p:spPr bwMode="auto">
          <a:xfrm>
            <a:off x="606425" y="60261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123931" name="TextovéPole 2"/>
          <p:cNvSpPr txBox="1">
            <a:spLocks noChangeArrowheads="1"/>
          </p:cNvSpPr>
          <p:nvPr/>
        </p:nvSpPr>
        <p:spPr bwMode="auto">
          <a:xfrm>
            <a:off x="4743450" y="26812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2" name="TextovéPole 27"/>
          <p:cNvSpPr txBox="1">
            <a:spLocks noChangeArrowheads="1"/>
          </p:cNvSpPr>
          <p:nvPr/>
        </p:nvSpPr>
        <p:spPr bwMode="auto">
          <a:xfrm>
            <a:off x="5203825" y="29591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3" name="TextovéPole 28"/>
          <p:cNvSpPr txBox="1">
            <a:spLocks noChangeArrowheads="1"/>
          </p:cNvSpPr>
          <p:nvPr/>
        </p:nvSpPr>
        <p:spPr bwMode="auto">
          <a:xfrm>
            <a:off x="4779963" y="33734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4" name="TextovéPole 29"/>
          <p:cNvSpPr txBox="1">
            <a:spLocks noChangeArrowheads="1"/>
          </p:cNvSpPr>
          <p:nvPr/>
        </p:nvSpPr>
        <p:spPr bwMode="auto">
          <a:xfrm>
            <a:off x="5945188" y="37671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5" name="TextovéPole 30"/>
          <p:cNvSpPr txBox="1">
            <a:spLocks noChangeArrowheads="1"/>
          </p:cNvSpPr>
          <p:nvPr/>
        </p:nvSpPr>
        <p:spPr bwMode="auto">
          <a:xfrm>
            <a:off x="4892675" y="417671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6" name="TextovéPole 31"/>
          <p:cNvSpPr txBox="1">
            <a:spLocks noChangeArrowheads="1"/>
          </p:cNvSpPr>
          <p:nvPr/>
        </p:nvSpPr>
        <p:spPr bwMode="auto">
          <a:xfrm>
            <a:off x="4743450" y="45243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7" name="TextovéPole 32"/>
          <p:cNvSpPr txBox="1">
            <a:spLocks noChangeArrowheads="1"/>
          </p:cNvSpPr>
          <p:nvPr/>
        </p:nvSpPr>
        <p:spPr bwMode="auto">
          <a:xfrm>
            <a:off x="4664075" y="49371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8" name="TextovéPole 33"/>
          <p:cNvSpPr txBox="1">
            <a:spLocks noChangeArrowheads="1"/>
          </p:cNvSpPr>
          <p:nvPr/>
        </p:nvSpPr>
        <p:spPr bwMode="auto">
          <a:xfrm>
            <a:off x="4964113" y="52657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39" name="TextovéPole 34"/>
          <p:cNvSpPr txBox="1">
            <a:spLocks noChangeArrowheads="1"/>
          </p:cNvSpPr>
          <p:nvPr/>
        </p:nvSpPr>
        <p:spPr bwMode="auto">
          <a:xfrm>
            <a:off x="6992938" y="56832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40" name="TextovéPole 35"/>
          <p:cNvSpPr txBox="1">
            <a:spLocks noChangeArrowheads="1"/>
          </p:cNvSpPr>
          <p:nvPr/>
        </p:nvSpPr>
        <p:spPr bwMode="auto">
          <a:xfrm>
            <a:off x="4743450" y="60452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123941" name="TextovéPole 36"/>
          <p:cNvSpPr txBox="1">
            <a:spLocks noChangeArrowheads="1"/>
          </p:cNvSpPr>
          <p:nvPr/>
        </p:nvSpPr>
        <p:spPr bwMode="auto">
          <a:xfrm>
            <a:off x="8520113" y="22669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Kancelář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</a:minorFont>
  </a:fontScheme>
  <a:fmtScheme name="Kancelář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1714</TotalTime>
  <Words>5600</Words>
  <Application>Microsoft Office PowerPoint</Application>
  <PresentationFormat>Vlastní</PresentationFormat>
  <Paragraphs>1689</Paragraphs>
  <Slides>120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120</vt:i4>
      </vt:variant>
    </vt:vector>
  </HeadingPairs>
  <TitlesOfParts>
    <vt:vector size="125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  <vt:lpstr>Snímek 54</vt:lpstr>
      <vt:lpstr>Snímek 55</vt:lpstr>
      <vt:lpstr>Snímek 56</vt:lpstr>
      <vt:lpstr>Snímek 57</vt:lpstr>
      <vt:lpstr>Snímek 58</vt:lpstr>
      <vt:lpstr>Snímek 59</vt:lpstr>
      <vt:lpstr>Snímek 60</vt:lpstr>
      <vt:lpstr>Snímek 61</vt:lpstr>
      <vt:lpstr>Snímek 62</vt:lpstr>
      <vt:lpstr>Snímek 63</vt:lpstr>
      <vt:lpstr>Snímek 64</vt:lpstr>
      <vt:lpstr>Snímek 65</vt:lpstr>
      <vt:lpstr>Snímek 66</vt:lpstr>
      <vt:lpstr>Snímek 67</vt:lpstr>
      <vt:lpstr>Snímek 68</vt:lpstr>
      <vt:lpstr>Snímek 69</vt:lpstr>
      <vt:lpstr>Snímek 70</vt:lpstr>
      <vt:lpstr>Snímek 71</vt:lpstr>
      <vt:lpstr>Snímek 72</vt:lpstr>
      <vt:lpstr>Snímek 73</vt:lpstr>
      <vt:lpstr>Snímek 74</vt:lpstr>
      <vt:lpstr>Snímek 75</vt:lpstr>
      <vt:lpstr>Snímek 76</vt:lpstr>
      <vt:lpstr>Snímek 77</vt:lpstr>
      <vt:lpstr>Snímek 78</vt:lpstr>
      <vt:lpstr>Snímek 79</vt:lpstr>
      <vt:lpstr>Snímek 80</vt:lpstr>
      <vt:lpstr>Snímek 81</vt:lpstr>
      <vt:lpstr>Snímek 82</vt:lpstr>
      <vt:lpstr>Snímek 83</vt:lpstr>
      <vt:lpstr>Snímek 84</vt:lpstr>
      <vt:lpstr>Snímek 85</vt:lpstr>
      <vt:lpstr>Snímek 86</vt:lpstr>
      <vt:lpstr>Snímek 87</vt:lpstr>
      <vt:lpstr>Snímek 88</vt:lpstr>
      <vt:lpstr>Snímek 89</vt:lpstr>
      <vt:lpstr>Snímek 90</vt:lpstr>
      <vt:lpstr>Snímek 91</vt:lpstr>
      <vt:lpstr>Snímek 92</vt:lpstr>
      <vt:lpstr>Snímek 93</vt:lpstr>
      <vt:lpstr>Snímek 94</vt:lpstr>
      <vt:lpstr>Snímek 95</vt:lpstr>
      <vt:lpstr>Snímek 96</vt:lpstr>
      <vt:lpstr>Snímek 97</vt:lpstr>
      <vt:lpstr>Snímek 98</vt:lpstr>
      <vt:lpstr>Snímek 99</vt:lpstr>
      <vt:lpstr>Snímek 100</vt:lpstr>
      <vt:lpstr>Snímek 101</vt:lpstr>
      <vt:lpstr>Snímek 102</vt:lpstr>
      <vt:lpstr>Snímek 103</vt:lpstr>
      <vt:lpstr>Snímek 104</vt:lpstr>
      <vt:lpstr>Snímek 105</vt:lpstr>
      <vt:lpstr>Snímek 106</vt:lpstr>
      <vt:lpstr>Snímek 107</vt:lpstr>
      <vt:lpstr>Snímek 108</vt:lpstr>
      <vt:lpstr>Snímek 109</vt:lpstr>
      <vt:lpstr>Snímek 110</vt:lpstr>
      <vt:lpstr>Snímek 111</vt:lpstr>
      <vt:lpstr>Snímek 112</vt:lpstr>
      <vt:lpstr>Snímek 113</vt:lpstr>
      <vt:lpstr>Snímek 114</vt:lpstr>
      <vt:lpstr>Snímek 115</vt:lpstr>
      <vt:lpstr>Snímek 116</vt:lpstr>
      <vt:lpstr>Snímek 117</vt:lpstr>
      <vt:lpstr>Snímek 118</vt:lpstr>
      <vt:lpstr>Snímek 119</vt:lpstr>
      <vt:lpstr>Snímek 120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142</cp:revision>
  <dcterms:created xsi:type="dcterms:W3CDTF">2021-12-13T08:59:53Z</dcterms:created>
  <dcterms:modified xsi:type="dcterms:W3CDTF">2021-12-22T17:48:06Z</dcterms:modified>
</cp:coreProperties>
</file>