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69" r:id="rId1"/>
  </p:sldMasterIdLst>
  <p:notesMasterIdLst>
    <p:notesMasterId r:id="rId19"/>
  </p:notesMasterIdLst>
  <p:sldIdLst>
    <p:sldId id="256" r:id="rId2"/>
    <p:sldId id="258" r:id="rId3"/>
    <p:sldId id="259" r:id="rId4"/>
    <p:sldId id="260" r:id="rId5"/>
    <p:sldId id="261" r:id="rId6"/>
    <p:sldId id="262" r:id="rId7"/>
    <p:sldId id="264" r:id="rId8"/>
    <p:sldId id="265" r:id="rId9"/>
    <p:sldId id="266" r:id="rId10"/>
    <p:sldId id="267" r:id="rId11"/>
    <p:sldId id="268" r:id="rId12"/>
    <p:sldId id="269" r:id="rId13"/>
    <p:sldId id="270" r:id="rId14"/>
    <p:sldId id="271" r:id="rId15"/>
    <p:sldId id="272" r:id="rId16"/>
    <p:sldId id="273" r:id="rId17"/>
    <p:sldId id="274" r:id="rId1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116" d="100"/>
          <a:sy n="116" d="100"/>
        </p:scale>
        <p:origin x="-390" y="-114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FDA34F0-E9B5-4A84-AE49-AF545DD26A5D}" type="datetimeFigureOut">
              <a:rPr lang="cs-CZ" smtClean="0"/>
              <a:pPr/>
              <a:t>02.02.2023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/>
              <a:t>Upravte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B2E8933-9297-4FEC-AD50-DE7BFD80D0B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7861011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cs-CZ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/>
              <a:t>Kliknutím můžete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pPr/>
              <a:t>2/2/2023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135083793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/>
              <a:t>Upravte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pPr/>
              <a:t>2/2/2023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5483918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cs-CZ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/>
              <a:t>Upravte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pPr/>
              <a:t>2/2/2023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319256853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/>
              <a:t>Upravte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/>
              <a:t>Upravte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pPr/>
              <a:t>2/2/2023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132227018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/>
              <a:t>Upravte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/>
              <a:t>Upravte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/>
              <a:t>Upravte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/>
              <a:t>Upravte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pPr/>
              <a:t>2/2/2023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3614062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Jenom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pPr/>
              <a:t>2/2/2023</a:t>
            </a:fld>
            <a:endParaRPr lang="en-US" dirty="0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347856462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pPr/>
              <a:t>2/2/2023</a:t>
            </a:fld>
            <a:endParaRPr lang="en-US" dirty="0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324148399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/>
              <a:t>Upravte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/>
              <a:t>Upravte styly předlohy textu.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pPr/>
              <a:t>2/2/2023</a:t>
            </a:fld>
            <a:endParaRPr lang="en-US" dirty="0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204415971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cs-CZ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cs-CZ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/>
              <a:t>Upravte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pPr/>
              <a:t>2/2/2023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393009538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atický obrázek s popis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cs-CZ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/>
              <a:t>Upravte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pPr/>
              <a:t>2/2/2023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389325335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ázev a popis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cs-CZ"/>
              <a:t>Kliknutím lze upravit styl.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/>
              <a:t>Upravte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pPr/>
              <a:t>2/2/2023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132915083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itace s popis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cs-CZ"/>
              <a:t>Kliknutím lze upravit styl.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cs-CZ"/>
              <a:t>Upravte styly předlohy textu.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/>
              <a:t>Upravte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pPr/>
              <a:t>2/2/2023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xmlns="" val="5668318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Jmenov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cs-CZ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/>
              <a:t>Upravte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pPr/>
              <a:t>2/2/2023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352091680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sloupc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cs-CZ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/>
              <a:t>Upravte styly předlohy textu.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/>
              <a:t>Upravte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/>
              <a:t>Upravte styly předlohy textu.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/>
              <a:t>Upravte styly předlohy textu.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/>
              <a:t>Upravte styly předlohy textu.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/>
              <a:t>Upravte styly předlohy textu.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pPr/>
              <a:t>2/2/2023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106046088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sloupce s obrázk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cs-CZ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/>
              <a:t>Upravte styly předlohy textu.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cs-CZ"/>
              <a:t>Kliknutím na ikonu přidáte obrázek.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/>
              <a:t>Upravte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/>
              <a:t>Upravte styly předlohy textu.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cs-CZ"/>
              <a:t>Kliknutím na ikonu přidáte obrázek.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/>
              <a:t>Upravte styly předlohy textu.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/>
              <a:t>Upravte styly předlohy textu.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cs-CZ"/>
              <a:t>Kliknutím na ikonu přidáte obrázek.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/>
              <a:t>Upravte styly předlohy textu.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pPr/>
              <a:t>2/2/2023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293399760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cs-CZ"/>
              <a:t>Upravte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pPr/>
              <a:t>2/2/2023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151018260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cs-CZ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cs-CZ"/>
              <a:t>Upravte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pPr/>
              <a:t>2/2/2023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173232891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cs-CZ"/>
              <a:t>Upravte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pPr/>
              <a:t>2/2/2023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2873904214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1_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cs-CZ"/>
              <a:t>Kliknutím lze upravit styl.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5106026" cy="3424107"/>
          </a:xfrm>
        </p:spPr>
        <p:txBody>
          <a:bodyPr/>
          <a:lstStyle/>
          <a:p>
            <a:pPr lvl="0"/>
            <a:r>
              <a:rPr lang="cs-CZ"/>
              <a:t>Upravte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  <a:endParaRPr lang="en-US" dirty="0"/>
          </a:p>
        </p:txBody>
      </p:sp>
      <p:sp>
        <p:nvSpPr>
          <p:cNvPr id="13" name="Content Placeholder 3"/>
          <p:cNvSpPr>
            <a:spLocks noGrp="1"/>
          </p:cNvSpPr>
          <p:nvPr>
            <p:ph sz="quarter" idx="14"/>
          </p:nvPr>
        </p:nvSpPr>
        <p:spPr>
          <a:xfrm>
            <a:off x="6172200" y="2367092"/>
            <a:ext cx="5105400" cy="3424107"/>
          </a:xfrm>
        </p:spPr>
        <p:txBody>
          <a:bodyPr/>
          <a:lstStyle/>
          <a:p>
            <a:pPr lvl="0"/>
            <a:r>
              <a:rPr lang="cs-CZ"/>
              <a:t>Upravte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pPr/>
              <a:t>2/2/2023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190253512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2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image" Target="../media/image5.png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image" Target="../media/image4.png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3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cs-CZ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/>
              <a:t>Upravte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smtClean="0"/>
              <a:pPr/>
              <a:t>2/2/2023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2877575471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0" r:id="rId1"/>
    <p:sldLayoutId id="2147483671" r:id="rId2"/>
    <p:sldLayoutId id="2147483672" r:id="rId3"/>
    <p:sldLayoutId id="2147483673" r:id="rId4"/>
    <p:sldLayoutId id="2147483674" r:id="rId5"/>
    <p:sldLayoutId id="2147483675" r:id="rId6"/>
    <p:sldLayoutId id="2147483676" r:id="rId7"/>
    <p:sldLayoutId id="2147483677" r:id="rId8"/>
    <p:sldLayoutId id="2147483678" r:id="rId9"/>
    <p:sldLayoutId id="2147483679" r:id="rId10"/>
    <p:sldLayoutId id="2147483680" r:id="rId11"/>
    <p:sldLayoutId id="2147483681" r:id="rId12"/>
    <p:sldLayoutId id="2147483682" r:id="rId13"/>
    <p:sldLayoutId id="2147483683" r:id="rId14"/>
    <p:sldLayoutId id="2147483684" r:id="rId15"/>
    <p:sldLayoutId id="2147483685" r:id="rId16"/>
    <p:sldLayoutId id="2147483686" r:id="rId17"/>
    <p:sldLayoutId id="2147483687" r:id="rId18"/>
    <p:sldLayoutId id="2147483688" r:id="rId19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9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15.jpe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24.jpeg"/><Relationship Id="rId4" Type="http://schemas.openxmlformats.org/officeDocument/2006/relationships/image" Target="../media/image23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27.jpe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32.png"/><Relationship Id="rId4" Type="http://schemas.openxmlformats.org/officeDocument/2006/relationships/image" Target="../media/image31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jpeg"/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54955" y="424342"/>
            <a:ext cx="9328448" cy="3329581"/>
          </a:xfrm>
        </p:spPr>
        <p:txBody>
          <a:bodyPr/>
          <a:lstStyle/>
          <a:p>
            <a:pPr algn="ctr"/>
            <a:r>
              <a:rPr lang="cs-CZ" dirty="0"/>
              <a:t>ZÁKLADNÍ PÁNSKÝ STŘIH</a:t>
            </a:r>
          </a:p>
        </p:txBody>
      </p:sp>
      <p:pic>
        <p:nvPicPr>
          <p:cNvPr id="4" name="Google Shape;149;p1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2928675" y="5691809"/>
            <a:ext cx="6327025" cy="65805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56199641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3775" y="618518"/>
            <a:ext cx="10364451" cy="630734"/>
          </a:xfrm>
        </p:spPr>
        <p:txBody>
          <a:bodyPr/>
          <a:lstStyle/>
          <a:p>
            <a:r>
              <a:rPr lang="cs-CZ" dirty="0"/>
              <a:t>Základní pánský střih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913774" y="1249253"/>
            <a:ext cx="10363826" cy="3858776"/>
          </a:xfrm>
        </p:spPr>
        <p:txBody>
          <a:bodyPr/>
          <a:lstStyle/>
          <a:p>
            <a:r>
              <a:rPr lang="cs-CZ" sz="2400" dirty="0">
                <a:latin typeface="Arial" panose="020B0604020202020204" pitchFamily="34" charset="0"/>
                <a:cs typeface="Arial" panose="020B0604020202020204" pitchFamily="34" charset="0"/>
              </a:rPr>
              <a:t>Základem každého účesu je dokonalý střih vlasů.</a:t>
            </a:r>
          </a:p>
          <a:p>
            <a:endParaRPr lang="cs-CZ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s-CZ" sz="2400" dirty="0">
                <a:latin typeface="Arial" panose="020B0604020202020204" pitchFamily="34" charset="0"/>
                <a:cs typeface="Arial" panose="020B0604020202020204" pitchFamily="34" charset="0"/>
              </a:rPr>
              <a:t>Správný střih i jeho tvar určujeme na základě diagnózy.</a:t>
            </a:r>
          </a:p>
          <a:p>
            <a:endParaRPr lang="cs-CZ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s-CZ" sz="2400" dirty="0">
                <a:latin typeface="Arial" panose="020B0604020202020204" pitchFamily="34" charset="0"/>
                <a:cs typeface="Arial" panose="020B0604020202020204" pitchFamily="34" charset="0"/>
              </a:rPr>
              <a:t>Střih uzpůsobujeme tvaru obličeje i hlavy.</a:t>
            </a:r>
          </a:p>
          <a:p>
            <a:endParaRPr lang="cs-CZ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s-CZ" sz="2400" dirty="0">
                <a:latin typeface="Arial" panose="020B0604020202020204" pitchFamily="34" charset="0"/>
                <a:cs typeface="Arial" panose="020B0604020202020204" pitchFamily="34" charset="0"/>
              </a:rPr>
              <a:t>Přihlížíme k hustotě vlasů a přirozenému růstu vlasů okolo obličeje a na krku. </a:t>
            </a:r>
            <a:r>
              <a:rPr lang="cs-CZ" sz="1400" dirty="0"/>
              <a:t>(1)</a:t>
            </a:r>
          </a:p>
        </p:txBody>
      </p:sp>
    </p:spTree>
    <p:extLst>
      <p:ext uri="{BB962C8B-B14F-4D97-AF65-F5344CB8AC3E}">
        <p14:creationId xmlns:p14="http://schemas.microsoft.com/office/powerpoint/2010/main" xmlns="" val="287735460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3775" y="618518"/>
            <a:ext cx="10364451" cy="965584"/>
          </a:xfrm>
        </p:spPr>
        <p:txBody>
          <a:bodyPr/>
          <a:lstStyle/>
          <a:p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Základní pánský střih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913774" y="1815922"/>
            <a:ext cx="5106026" cy="3975278"/>
          </a:xfrm>
        </p:spPr>
        <p:txBody>
          <a:bodyPr/>
          <a:lstStyle/>
          <a:p>
            <a:r>
              <a:rPr lang="cs-CZ" altLang="cs-CZ" sz="2400" dirty="0">
                <a:latin typeface="Arial" panose="020B0604020202020204" pitchFamily="34" charset="0"/>
                <a:cs typeface="Arial" panose="020B0604020202020204" pitchFamily="34" charset="0"/>
              </a:rPr>
              <a:t>Je vhodný pro starší zákazníky            s řidšími vlasy, zachovává plnou hustotu vlasů.</a:t>
            </a:r>
          </a:p>
          <a:p>
            <a:r>
              <a:rPr lang="cs-CZ" altLang="cs-CZ" sz="2400" dirty="0">
                <a:latin typeface="Arial" panose="020B0604020202020204" pitchFamily="34" charset="0"/>
                <a:cs typeface="Arial" panose="020B0604020202020204" pitchFamily="34" charset="0"/>
              </a:rPr>
              <a:t>Je výchozím postupem také pro střihy dětské (</a:t>
            </a:r>
            <a:r>
              <a:rPr lang="cs-CZ" altLang="cs-CZ" sz="2400" cap="none" dirty="0">
                <a:latin typeface="Arial" panose="020B0604020202020204" pitchFamily="34" charset="0"/>
                <a:cs typeface="Arial" panose="020B0604020202020204" pitchFamily="34" charset="0"/>
              </a:rPr>
              <a:t>chlapecké i dívčí</a:t>
            </a:r>
            <a:r>
              <a:rPr lang="cs-CZ" altLang="cs-CZ" sz="2400" dirty="0">
                <a:latin typeface="Arial" panose="020B0604020202020204" pitchFamily="34" charset="0"/>
                <a:cs typeface="Arial" panose="020B0604020202020204" pitchFamily="34" charset="0"/>
              </a:rPr>
              <a:t>).</a:t>
            </a:r>
          </a:p>
          <a:p>
            <a:r>
              <a:rPr lang="cs-CZ" altLang="cs-CZ" sz="2400" dirty="0">
                <a:latin typeface="Arial" panose="020B0604020202020204" pitchFamily="34" charset="0"/>
                <a:cs typeface="Arial" panose="020B0604020202020204" pitchFamily="34" charset="0"/>
              </a:rPr>
              <a:t>Využívají se zkracovací techniky stříhání vlasů.</a:t>
            </a:r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4"/>
          </p:nvPr>
        </p:nvSpPr>
        <p:spPr>
          <a:xfrm>
            <a:off x="6172200" y="1815922"/>
            <a:ext cx="5105400" cy="3975277"/>
          </a:xfrm>
        </p:spPr>
        <p:txBody>
          <a:bodyPr/>
          <a:lstStyle/>
          <a:p>
            <a:r>
              <a:rPr lang="cs-CZ" altLang="cs-CZ" sz="2400" dirty="0">
                <a:latin typeface="Arial" panose="020B0604020202020204" pitchFamily="34" charset="0"/>
                <a:cs typeface="Arial" panose="020B0604020202020204" pitchFamily="34" charset="0"/>
              </a:rPr>
              <a:t>Přivítání zákazníka.</a:t>
            </a:r>
          </a:p>
          <a:p>
            <a:r>
              <a:rPr lang="cs-CZ" altLang="cs-CZ" sz="2400" dirty="0">
                <a:latin typeface="Arial" panose="020B0604020202020204" pitchFamily="34" charset="0"/>
                <a:cs typeface="Arial" panose="020B0604020202020204" pitchFamily="34" charset="0"/>
              </a:rPr>
              <a:t>Ochranné prádlo (papírový límec, plášť na stříhání).</a:t>
            </a:r>
          </a:p>
          <a:p>
            <a:r>
              <a:rPr lang="cs-CZ" altLang="cs-CZ" sz="2400" dirty="0">
                <a:latin typeface="Arial" panose="020B0604020202020204" pitchFamily="34" charset="0"/>
                <a:cs typeface="Arial" panose="020B0604020202020204" pitchFamily="34" charset="0"/>
              </a:rPr>
              <a:t>Domluva na požadavcích zákazníka.</a:t>
            </a:r>
          </a:p>
          <a:p>
            <a:r>
              <a:rPr lang="cs-CZ" altLang="cs-CZ" sz="2400" dirty="0">
                <a:latin typeface="Arial" panose="020B0604020202020204" pitchFamily="34" charset="0"/>
                <a:cs typeface="Arial" panose="020B0604020202020204" pitchFamily="34" charset="0"/>
              </a:rPr>
              <a:t>Diagnóza – zrakem, hmatem  a dotazem.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27094246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3639" y="618518"/>
            <a:ext cx="11088710" cy="798158"/>
          </a:xfrm>
        </p:spPr>
        <p:txBody>
          <a:bodyPr>
            <a:normAutofit fontScale="90000"/>
          </a:bodyPr>
          <a:lstStyle/>
          <a:p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Přípravné práce – založení ochranného prádla</a:t>
            </a:r>
          </a:p>
        </p:txBody>
      </p:sp>
      <p:pic>
        <p:nvPicPr>
          <p:cNvPr id="5" name="Picture 14" descr="DSC00552"/>
          <p:cNvPicPr>
            <a:picLocks noGrp="1" noChangeAspect="1" noChangeArrowheads="1"/>
          </p:cNvPicPr>
          <p:nvPr>
            <p:ph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184275" y="2366963"/>
            <a:ext cx="4565649" cy="3424237"/>
          </a:xfrm>
        </p:spPr>
      </p:pic>
      <p:pic>
        <p:nvPicPr>
          <p:cNvPr id="6" name="Picture 15" descr="DSC00554"/>
          <p:cNvPicPr>
            <a:picLocks noGrp="1" noChangeAspect="1" noChangeArrowheads="1"/>
          </p:cNvPicPr>
          <p:nvPr>
            <p:ph sz="quarter" idx="14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442075" y="2366963"/>
            <a:ext cx="4565649" cy="3424237"/>
          </a:xfrm>
        </p:spPr>
      </p:pic>
      <p:sp>
        <p:nvSpPr>
          <p:cNvPr id="3" name="TextovéPole 2">
            <a:extLst>
              <a:ext uri="{FF2B5EF4-FFF2-40B4-BE49-F238E27FC236}">
                <a16:creationId xmlns:a16="http://schemas.microsoft.com/office/drawing/2014/main" xmlns="" id="{DD89A782-C50E-4BDA-AAD7-5452F08EDC90}"/>
              </a:ext>
            </a:extLst>
          </p:cNvPr>
          <p:cNvSpPr txBox="1"/>
          <p:nvPr/>
        </p:nvSpPr>
        <p:spPr>
          <a:xfrm>
            <a:off x="4776952" y="5975131"/>
            <a:ext cx="9729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Obr. 1</a:t>
            </a:r>
          </a:p>
        </p:txBody>
      </p:sp>
      <p:sp>
        <p:nvSpPr>
          <p:cNvPr id="4" name="TextovéPole 3">
            <a:extLst>
              <a:ext uri="{FF2B5EF4-FFF2-40B4-BE49-F238E27FC236}">
                <a16:creationId xmlns:a16="http://schemas.microsoft.com/office/drawing/2014/main" xmlns="" id="{F1860D59-8053-4F28-A78F-BE02083A097C}"/>
              </a:ext>
            </a:extLst>
          </p:cNvPr>
          <p:cNvSpPr txBox="1"/>
          <p:nvPr/>
        </p:nvSpPr>
        <p:spPr>
          <a:xfrm>
            <a:off x="10089931" y="5975131"/>
            <a:ext cx="91779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Obr. 2</a:t>
            </a:r>
          </a:p>
        </p:txBody>
      </p:sp>
    </p:spTree>
    <p:extLst>
      <p:ext uri="{BB962C8B-B14F-4D97-AF65-F5344CB8AC3E}">
        <p14:creationId xmlns:p14="http://schemas.microsoft.com/office/powerpoint/2010/main" xmlns="" val="276880141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3775" y="618518"/>
            <a:ext cx="10364451" cy="785280"/>
          </a:xfrm>
        </p:spPr>
        <p:txBody>
          <a:bodyPr/>
          <a:lstStyle/>
          <a:p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Techniky stříhání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913774" y="1622738"/>
            <a:ext cx="5106026" cy="4168461"/>
          </a:xfrm>
        </p:spPr>
        <p:txBody>
          <a:bodyPr/>
          <a:lstStyle/>
          <a:p>
            <a:r>
              <a:rPr lang="cs-CZ" altLang="cs-CZ" sz="2400" dirty="0">
                <a:latin typeface="Arial" panose="020B0604020202020204" pitchFamily="34" charset="0"/>
                <a:cs typeface="Arial" panose="020B0604020202020204" pitchFamily="34" charset="0"/>
              </a:rPr>
              <a:t>Pracujeme na suchých vlasech, které si můžeme zlehka navlhčit vodou.</a:t>
            </a:r>
          </a:p>
          <a:p>
            <a:r>
              <a:rPr lang="cs-CZ" altLang="cs-CZ" sz="2400" dirty="0">
                <a:latin typeface="Arial" panose="020B0604020202020204" pitchFamily="34" charset="0"/>
                <a:cs typeface="Arial" panose="020B0604020202020204" pitchFamily="34" charset="0"/>
              </a:rPr>
              <a:t>Pokud jsou však vlasy silně znečištěné, umyjeme je šamponem. V tomto případě pracujeme na vlasech mokrých, případně prosušených fénem.</a:t>
            </a:r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4"/>
          </p:nvPr>
        </p:nvSpPr>
        <p:spPr>
          <a:xfrm>
            <a:off x="6172200" y="1622738"/>
            <a:ext cx="5105400" cy="4168461"/>
          </a:xfrm>
        </p:spPr>
        <p:txBody>
          <a:bodyPr/>
          <a:lstStyle/>
          <a:p>
            <a:pPr marL="0" indent="0">
              <a:buNone/>
            </a:pPr>
            <a:r>
              <a:rPr lang="cs-CZ" altLang="cs-CZ" sz="2400" dirty="0">
                <a:latin typeface="Arial" panose="020B0604020202020204" pitchFamily="34" charset="0"/>
                <a:cs typeface="Arial" panose="020B0604020202020204" pitchFamily="34" charset="0"/>
              </a:rPr>
              <a:t>Techniky:</a:t>
            </a:r>
          </a:p>
          <a:p>
            <a:r>
              <a:rPr lang="cs-CZ" altLang="cs-CZ" sz="2400" dirty="0">
                <a:latin typeface="Arial" panose="020B0604020202020204" pitchFamily="34" charset="0"/>
                <a:cs typeface="Arial" panose="020B0604020202020204" pitchFamily="34" charset="0"/>
              </a:rPr>
              <a:t>Přes prsty,</a:t>
            </a:r>
          </a:p>
          <a:p>
            <a:r>
              <a:rPr lang="cs-CZ" altLang="cs-CZ" sz="2400" dirty="0">
                <a:latin typeface="Arial" panose="020B0604020202020204" pitchFamily="34" charset="0"/>
                <a:cs typeface="Arial" panose="020B0604020202020204" pitchFamily="34" charset="0"/>
              </a:rPr>
              <a:t>Přes hřeben,</a:t>
            </a:r>
          </a:p>
          <a:p>
            <a:r>
              <a:rPr lang="cs-CZ" altLang="cs-CZ" sz="2400" dirty="0">
                <a:latin typeface="Arial" panose="020B0604020202020204" pitchFamily="34" charset="0"/>
                <a:cs typeface="Arial" panose="020B0604020202020204" pitchFamily="34" charset="0"/>
              </a:rPr>
              <a:t>Přes hřeben s Nadhozem,</a:t>
            </a:r>
          </a:p>
          <a:p>
            <a:r>
              <a:rPr lang="cs-CZ" altLang="cs-CZ" sz="2400" dirty="0">
                <a:latin typeface="Arial" panose="020B0604020202020204" pitchFamily="34" charset="0"/>
                <a:cs typeface="Arial" panose="020B0604020202020204" pitchFamily="34" charset="0"/>
              </a:rPr>
              <a:t>Do dlaně.</a:t>
            </a:r>
          </a:p>
          <a:p>
            <a:r>
              <a:rPr lang="cs-CZ" altLang="cs-CZ" sz="2400" dirty="0">
                <a:latin typeface="Arial" panose="020B0604020202020204" pitchFamily="34" charset="0"/>
                <a:cs typeface="Arial" panose="020B0604020202020204" pitchFamily="34" charset="0"/>
              </a:rPr>
              <a:t>V případě hustých vlasů je možné využít techniku efilace.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46705845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Nářadí a pomůcky</a:t>
            </a: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ctr"/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Klasické nůžky</a:t>
            </a:r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pPr algn="ctr"/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Dámský a pánský hřeben</a:t>
            </a:r>
          </a:p>
        </p:txBody>
      </p:sp>
      <p:pic>
        <p:nvPicPr>
          <p:cNvPr id="7" name="Picture 8" descr="DSC00633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>
          <a:xfrm>
            <a:off x="1103313" y="2737049"/>
            <a:ext cx="4395787" cy="3296840"/>
          </a:xfrm>
        </p:spPr>
      </p:pic>
      <p:pic>
        <p:nvPicPr>
          <p:cNvPr id="8" name="Picture 9" descr="DSC00636"/>
          <p:cNvPicPr>
            <a:picLocks noGrp="1" noChangeAspect="1" noChangeArrowheads="1"/>
          </p:cNvPicPr>
          <p:nvPr>
            <p:ph sz="quarter" idx="4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>
          <a:xfrm>
            <a:off x="5654675" y="2737048"/>
            <a:ext cx="4395788" cy="3296841"/>
          </a:xfrm>
        </p:spPr>
      </p:pic>
      <p:sp>
        <p:nvSpPr>
          <p:cNvPr id="4" name="TextovéPole 3">
            <a:extLst>
              <a:ext uri="{FF2B5EF4-FFF2-40B4-BE49-F238E27FC236}">
                <a16:creationId xmlns:a16="http://schemas.microsoft.com/office/drawing/2014/main" xmlns="" id="{9BD66A78-8DFE-4FDC-A228-73900A169BD4}"/>
              </a:ext>
            </a:extLst>
          </p:cNvPr>
          <p:cNvSpPr txBox="1"/>
          <p:nvPr/>
        </p:nvSpPr>
        <p:spPr>
          <a:xfrm>
            <a:off x="4256690" y="6033889"/>
            <a:ext cx="97746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Obr. 3</a:t>
            </a:r>
          </a:p>
        </p:txBody>
      </p:sp>
      <p:sp>
        <p:nvSpPr>
          <p:cNvPr id="6" name="TextovéPole 5">
            <a:extLst>
              <a:ext uri="{FF2B5EF4-FFF2-40B4-BE49-F238E27FC236}">
                <a16:creationId xmlns:a16="http://schemas.microsoft.com/office/drawing/2014/main" xmlns="" id="{F5618C91-0F8F-4159-940A-F0D99E464FFF}"/>
              </a:ext>
            </a:extLst>
          </p:cNvPr>
          <p:cNvSpPr txBox="1"/>
          <p:nvPr/>
        </p:nvSpPr>
        <p:spPr>
          <a:xfrm>
            <a:off x="9191297" y="6164317"/>
            <a:ext cx="85916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Obr. 4</a:t>
            </a:r>
          </a:p>
        </p:txBody>
      </p:sp>
    </p:spTree>
    <p:extLst>
      <p:ext uri="{BB962C8B-B14F-4D97-AF65-F5344CB8AC3E}">
        <p14:creationId xmlns:p14="http://schemas.microsoft.com/office/powerpoint/2010/main" xmlns="" val="325772194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Nářadí a pomůcky</a:t>
            </a: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ctr"/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Břitva na zaholení </a:t>
            </a:r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pPr algn="ctr"/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Rozprašovač vody</a:t>
            </a:r>
          </a:p>
        </p:txBody>
      </p:sp>
      <p:pic>
        <p:nvPicPr>
          <p:cNvPr id="7" name="Picture 10" descr="DSC00637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03313" y="2737049"/>
            <a:ext cx="4395787" cy="329684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" name="Picture 11" descr="DSC00640"/>
          <p:cNvPicPr>
            <a:picLocks noGrp="1" noChangeAspect="1" noChangeArrowheads="1"/>
          </p:cNvPicPr>
          <p:nvPr>
            <p:ph sz="quarter" idx="4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>
          <a:xfrm>
            <a:off x="5654675" y="2737048"/>
            <a:ext cx="4395788" cy="3296841"/>
          </a:xfrm>
        </p:spPr>
      </p:pic>
      <p:sp>
        <p:nvSpPr>
          <p:cNvPr id="4" name="TextovéPole 3">
            <a:extLst>
              <a:ext uri="{FF2B5EF4-FFF2-40B4-BE49-F238E27FC236}">
                <a16:creationId xmlns:a16="http://schemas.microsoft.com/office/drawing/2014/main" xmlns="" id="{0C07C0D5-85E4-45ED-B121-D5246799C012}"/>
              </a:ext>
            </a:extLst>
          </p:cNvPr>
          <p:cNvSpPr txBox="1"/>
          <p:nvPr/>
        </p:nvSpPr>
        <p:spPr>
          <a:xfrm>
            <a:off x="4319752" y="6033889"/>
            <a:ext cx="10405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Obr. 5</a:t>
            </a:r>
          </a:p>
        </p:txBody>
      </p:sp>
      <p:sp>
        <p:nvSpPr>
          <p:cNvPr id="6" name="TextovéPole 5">
            <a:extLst>
              <a:ext uri="{FF2B5EF4-FFF2-40B4-BE49-F238E27FC236}">
                <a16:creationId xmlns:a16="http://schemas.microsoft.com/office/drawing/2014/main" xmlns="" id="{636ECBBA-3240-4733-89BB-3D38A0931DC7}"/>
              </a:ext>
            </a:extLst>
          </p:cNvPr>
          <p:cNvSpPr txBox="1"/>
          <p:nvPr/>
        </p:nvSpPr>
        <p:spPr>
          <a:xfrm>
            <a:off x="9080938" y="6148552"/>
            <a:ext cx="10405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Obr. 6</a:t>
            </a:r>
          </a:p>
        </p:txBody>
      </p:sp>
    </p:spTree>
    <p:extLst>
      <p:ext uri="{BB962C8B-B14F-4D97-AF65-F5344CB8AC3E}">
        <p14:creationId xmlns:p14="http://schemas.microsoft.com/office/powerpoint/2010/main" xmlns="" val="315650356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Nářadí a pomůcky</a:t>
            </a: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ctr"/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Papírový límec</a:t>
            </a:r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pPr algn="ctr"/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Pláštěnka </a:t>
            </a:r>
          </a:p>
        </p:txBody>
      </p:sp>
      <p:sp>
        <p:nvSpPr>
          <p:cNvPr id="7" name="Zástupný symbol pro text 6"/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Oprašovák</a:t>
            </a:r>
          </a:p>
        </p:txBody>
      </p:sp>
      <p:pic>
        <p:nvPicPr>
          <p:cNvPr id="9" name="Picture 9" descr="DSC00643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>
          <a:xfrm>
            <a:off x="649970" y="3176855"/>
            <a:ext cx="2914650" cy="2185988"/>
          </a:xfrm>
        </p:spPr>
      </p:pic>
      <p:pic>
        <p:nvPicPr>
          <p:cNvPr id="10" name="Picture 8" descr="DSC00641"/>
          <p:cNvPicPr>
            <a:picLocks noGrp="1" noChangeAspect="1" noChangeArrowheads="1"/>
          </p:cNvPicPr>
          <p:nvPr>
            <p:ph sz="quarter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>
          <a:xfrm>
            <a:off x="7134597" y="3096966"/>
            <a:ext cx="2916237" cy="2187575"/>
          </a:xfrm>
        </p:spPr>
      </p:pic>
      <p:pic>
        <p:nvPicPr>
          <p:cNvPr id="11" name="Picture 10" descr="DSC00642"/>
          <p:cNvPicPr>
            <a:picLocks noGrp="1" noChangeAspect="1" noChangeArrowheads="1"/>
          </p:cNvPicPr>
          <p:nvPr>
            <p:ph sz="half" idx="3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>
          <a:xfrm>
            <a:off x="4138171" y="2847746"/>
            <a:ext cx="2420601" cy="3227846"/>
          </a:xfrm>
        </p:spPr>
      </p:pic>
      <p:pic>
        <p:nvPicPr>
          <p:cNvPr id="12" name="Picture 8" descr="DSC00641"/>
          <p:cNvPicPr>
            <a:picLocks noGrp="1" noChangeAspect="1" noChangeArrowheads="1"/>
          </p:cNvPicPr>
          <p:nvPr>
            <p:ph sz="quarter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>
          <a:xfrm>
            <a:off x="7144494" y="3175268"/>
            <a:ext cx="2916237" cy="2187575"/>
          </a:xfrm>
        </p:spPr>
      </p:pic>
      <p:pic>
        <p:nvPicPr>
          <p:cNvPr id="13" name="Picture 8" descr="DSC00641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>
          <a:xfrm>
            <a:off x="7243457" y="3175268"/>
            <a:ext cx="2916237" cy="2187575"/>
          </a:xfrm>
          <a:prstGeom prst="rect">
            <a:avLst/>
          </a:prstGeom>
        </p:spPr>
      </p:pic>
      <p:sp>
        <p:nvSpPr>
          <p:cNvPr id="4" name="TextovéPole 3">
            <a:extLst>
              <a:ext uri="{FF2B5EF4-FFF2-40B4-BE49-F238E27FC236}">
                <a16:creationId xmlns:a16="http://schemas.microsoft.com/office/drawing/2014/main" xmlns="" id="{C7842FE4-058F-4EED-95F4-13B7C1B34D1D}"/>
              </a:ext>
            </a:extLst>
          </p:cNvPr>
          <p:cNvSpPr txBox="1"/>
          <p:nvPr/>
        </p:nvSpPr>
        <p:spPr>
          <a:xfrm>
            <a:off x="2585546" y="5362843"/>
            <a:ext cx="9669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Obr. 7</a:t>
            </a:r>
          </a:p>
        </p:txBody>
      </p:sp>
      <p:sp>
        <p:nvSpPr>
          <p:cNvPr id="6" name="TextovéPole 5">
            <a:extLst>
              <a:ext uri="{FF2B5EF4-FFF2-40B4-BE49-F238E27FC236}">
                <a16:creationId xmlns:a16="http://schemas.microsoft.com/office/drawing/2014/main" xmlns="" id="{95E0861E-24BE-4D04-A753-3525F39D53D1}"/>
              </a:ext>
            </a:extLst>
          </p:cNvPr>
          <p:cNvSpPr txBox="1"/>
          <p:nvPr/>
        </p:nvSpPr>
        <p:spPr>
          <a:xfrm>
            <a:off x="5675586" y="6075592"/>
            <a:ext cx="88318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Obr. 8</a:t>
            </a:r>
          </a:p>
        </p:txBody>
      </p:sp>
      <p:sp>
        <p:nvSpPr>
          <p:cNvPr id="8" name="TextovéPole 7">
            <a:extLst>
              <a:ext uri="{FF2B5EF4-FFF2-40B4-BE49-F238E27FC236}">
                <a16:creationId xmlns:a16="http://schemas.microsoft.com/office/drawing/2014/main" xmlns="" id="{DA4D9D88-B876-4ED9-9E59-FF6C44DCF3F5}"/>
              </a:ext>
            </a:extLst>
          </p:cNvPr>
          <p:cNvSpPr txBox="1"/>
          <p:nvPr/>
        </p:nvSpPr>
        <p:spPr>
          <a:xfrm>
            <a:off x="9167649" y="5486400"/>
            <a:ext cx="88318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Obr. 9</a:t>
            </a:r>
          </a:p>
        </p:txBody>
      </p:sp>
    </p:spTree>
    <p:extLst>
      <p:ext uri="{BB962C8B-B14F-4D97-AF65-F5344CB8AC3E}">
        <p14:creationId xmlns:p14="http://schemas.microsoft.com/office/powerpoint/2010/main" xmlns="" val="161660602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118505"/>
          </a:xfrm>
        </p:spPr>
        <p:txBody>
          <a:bodyPr/>
          <a:lstStyle/>
          <a:p>
            <a:pPr algn="ctr"/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TECHNOLOGICKÝ POSTUP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646111" y="1571223"/>
            <a:ext cx="4853541" cy="4685115"/>
          </a:xfrm>
        </p:spPr>
        <p:txBody>
          <a:bodyPr>
            <a:normAutofit/>
          </a:bodyPr>
          <a:lstStyle/>
          <a:p>
            <a:r>
              <a:rPr lang="cs-CZ" altLang="cs-CZ" sz="2400" dirty="0">
                <a:latin typeface="Arial" panose="020B0604020202020204" pitchFamily="34" charset="0"/>
                <a:cs typeface="Arial" panose="020B0604020202020204" pitchFamily="34" charset="0"/>
              </a:rPr>
              <a:t>Pracujeme od čela k vlasovému víru.</a:t>
            </a:r>
          </a:p>
          <a:p>
            <a:r>
              <a:rPr lang="cs-CZ" altLang="cs-CZ" sz="2400" dirty="0">
                <a:latin typeface="Arial" panose="020B0604020202020204" pitchFamily="34" charset="0"/>
                <a:cs typeface="Arial" panose="020B0604020202020204" pitchFamily="34" charset="0"/>
              </a:rPr>
              <a:t>Vlasy dobře rozčešeme   a oddělujeme prameny  </a:t>
            </a:r>
            <a:r>
              <a:rPr lang="cs-CZ" alt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1-2cm </a:t>
            </a:r>
            <a:r>
              <a:rPr lang="cs-CZ" altLang="cs-CZ" sz="2400" dirty="0">
                <a:latin typeface="Arial" panose="020B0604020202020204" pitchFamily="34" charset="0"/>
                <a:cs typeface="Arial" panose="020B0604020202020204" pitchFamily="34" charset="0"/>
              </a:rPr>
              <a:t>široké.</a:t>
            </a:r>
          </a:p>
          <a:p>
            <a:r>
              <a:rPr lang="cs-CZ" altLang="cs-CZ" sz="2400" dirty="0">
                <a:latin typeface="Arial" panose="020B0604020202020204" pitchFamily="34" charset="0"/>
                <a:cs typeface="Arial" panose="020B0604020202020204" pitchFamily="34" charset="0"/>
              </a:rPr>
              <a:t>Stříháme technikou přes prsty horizontálně.</a:t>
            </a:r>
          </a:p>
          <a:p>
            <a:r>
              <a:rPr lang="cs-CZ" altLang="cs-CZ" sz="2400" dirty="0">
                <a:latin typeface="Arial" panose="020B0604020202020204" pitchFamily="34" charset="0"/>
                <a:cs typeface="Arial" panose="020B0604020202020204" pitchFamily="34" charset="0"/>
              </a:rPr>
              <a:t>Prameny na sebe plynule navazují, nabíráme vždy část předešlého pramene.</a:t>
            </a:r>
          </a:p>
          <a:p>
            <a:endParaRPr lang="cs-CZ" dirty="0"/>
          </a:p>
        </p:txBody>
      </p:sp>
      <p:pic>
        <p:nvPicPr>
          <p:cNvPr id="5" name="Picture 8" descr="DSC00556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>
          <a:xfrm>
            <a:off x="5654675" y="2507655"/>
            <a:ext cx="4395788" cy="3296841"/>
          </a:xfrm>
        </p:spPr>
      </p:pic>
      <p:sp>
        <p:nvSpPr>
          <p:cNvPr id="4" name="TextovéPole 3">
            <a:extLst>
              <a:ext uri="{FF2B5EF4-FFF2-40B4-BE49-F238E27FC236}">
                <a16:creationId xmlns:a16="http://schemas.microsoft.com/office/drawing/2014/main" xmlns="" id="{6A4FEA15-7EC7-413B-A7D7-1C5A0EDFB535}"/>
              </a:ext>
            </a:extLst>
          </p:cNvPr>
          <p:cNvSpPr txBox="1"/>
          <p:nvPr/>
        </p:nvSpPr>
        <p:spPr>
          <a:xfrm>
            <a:off x="8915455" y="5804496"/>
            <a:ext cx="1016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Obr. 10</a:t>
            </a:r>
          </a:p>
        </p:txBody>
      </p:sp>
    </p:spTree>
    <p:extLst>
      <p:ext uri="{BB962C8B-B14F-4D97-AF65-F5344CB8AC3E}">
        <p14:creationId xmlns:p14="http://schemas.microsoft.com/office/powerpoint/2010/main" xmlns="" val="281059857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2400" dirty="0">
                <a:latin typeface="Arial" panose="020B0604020202020204" pitchFamily="34" charset="0"/>
                <a:cs typeface="Arial" panose="020B0604020202020204" pitchFamily="34" charset="0"/>
              </a:rPr>
              <a:t>Přilehlé partie stříháme stejným postupem, jen prsty lehce skloníme a kopírujeme tvar hlavy.</a:t>
            </a:r>
            <a:br>
              <a:rPr lang="cs-CZ" sz="2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cs-CZ" sz="2400" dirty="0">
                <a:latin typeface="Arial" panose="020B0604020202020204" pitchFamily="34" charset="0"/>
                <a:cs typeface="Arial" panose="020B0604020202020204" pitchFamily="34" charset="0"/>
              </a:rPr>
              <a:t>Navazujeme na prameny horní partie.</a:t>
            </a: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ctr"/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Pravá strana</a:t>
            </a:r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pPr algn="ctr"/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Levá strana</a:t>
            </a:r>
          </a:p>
        </p:txBody>
      </p:sp>
      <p:pic>
        <p:nvPicPr>
          <p:cNvPr id="7" name="Picture 10" descr="DSC00558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>
          <a:xfrm>
            <a:off x="1103313" y="2737049"/>
            <a:ext cx="4395787" cy="3296840"/>
          </a:xfrm>
        </p:spPr>
      </p:pic>
      <p:pic>
        <p:nvPicPr>
          <p:cNvPr id="8" name="Picture 9" descr="DSC00561"/>
          <p:cNvPicPr>
            <a:picLocks noGrp="1" noChangeAspect="1" noChangeArrowheads="1"/>
          </p:cNvPicPr>
          <p:nvPr>
            <p:ph sz="quarter" idx="4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>
          <a:xfrm>
            <a:off x="5654675" y="2737048"/>
            <a:ext cx="4395788" cy="3296841"/>
          </a:xfrm>
        </p:spPr>
      </p:pic>
      <p:sp>
        <p:nvSpPr>
          <p:cNvPr id="4" name="TextovéPole 3">
            <a:extLst>
              <a:ext uri="{FF2B5EF4-FFF2-40B4-BE49-F238E27FC236}">
                <a16:creationId xmlns:a16="http://schemas.microsoft.com/office/drawing/2014/main" xmlns="" id="{2AEBE645-C65F-4AC8-A0EF-BADB7ED7AFAF}"/>
              </a:ext>
            </a:extLst>
          </p:cNvPr>
          <p:cNvSpPr txBox="1"/>
          <p:nvPr/>
        </p:nvSpPr>
        <p:spPr>
          <a:xfrm>
            <a:off x="4382814" y="6195848"/>
            <a:ext cx="111628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Obr. 11</a:t>
            </a:r>
          </a:p>
        </p:txBody>
      </p:sp>
      <p:sp>
        <p:nvSpPr>
          <p:cNvPr id="6" name="TextovéPole 5">
            <a:extLst>
              <a:ext uri="{FF2B5EF4-FFF2-40B4-BE49-F238E27FC236}">
                <a16:creationId xmlns:a16="http://schemas.microsoft.com/office/drawing/2014/main" xmlns="" id="{0D089628-38CE-46F1-B910-329D210EB772}"/>
              </a:ext>
            </a:extLst>
          </p:cNvPr>
          <p:cNvSpPr txBox="1"/>
          <p:nvPr/>
        </p:nvSpPr>
        <p:spPr>
          <a:xfrm>
            <a:off x="8875986" y="6195848"/>
            <a:ext cx="111628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Obr. 12</a:t>
            </a:r>
          </a:p>
        </p:txBody>
      </p:sp>
    </p:spTree>
    <p:extLst>
      <p:ext uri="{BB962C8B-B14F-4D97-AF65-F5344CB8AC3E}">
        <p14:creationId xmlns:p14="http://schemas.microsoft.com/office/powerpoint/2010/main" xmlns="" val="90166867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103312" y="1146221"/>
            <a:ext cx="8724946" cy="1352280"/>
          </a:xfrm>
        </p:spPr>
        <p:txBody>
          <a:bodyPr>
            <a:normAutofit/>
          </a:bodyPr>
          <a:lstStyle/>
          <a:p>
            <a:r>
              <a:rPr lang="cs-CZ" sz="2400" dirty="0">
                <a:latin typeface="Arial" panose="020B0604020202020204" pitchFamily="34" charset="0"/>
                <a:cs typeface="Arial" panose="020B0604020202020204" pitchFamily="34" charset="0"/>
              </a:rPr>
              <a:t>Boční partie stříháme technikou přes prsty.</a:t>
            </a:r>
          </a:p>
          <a:p>
            <a:r>
              <a:rPr lang="cs-CZ" sz="2400" dirty="0">
                <a:latin typeface="Arial" panose="020B0604020202020204" pitchFamily="34" charset="0"/>
                <a:cs typeface="Arial" panose="020B0604020202020204" pitchFamily="34" charset="0"/>
              </a:rPr>
              <a:t>Kolem uší použijeme techniku přes hřeben </a:t>
            </a:r>
          </a:p>
        </p:txBody>
      </p:sp>
      <p:pic>
        <p:nvPicPr>
          <p:cNvPr id="5" name="Zástupný symbol pro obsah 4" descr="E:\střih\IMG_20211006_161033.jpg"/>
          <p:cNvPicPr>
            <a:picLocks noGrp="1"/>
          </p:cNvPicPr>
          <p:nvPr>
            <p:ph sz="half" idx="2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6875" t="21616" r="35549" b="35797"/>
          <a:stretch/>
        </p:blipFill>
        <p:spPr bwMode="auto">
          <a:xfrm>
            <a:off x="1610235" y="2780086"/>
            <a:ext cx="3816000" cy="3078331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 xmlns=""/>
            </a:ext>
          </a:extLst>
        </p:spPr>
      </p:pic>
      <p:pic>
        <p:nvPicPr>
          <p:cNvPr id="6" name="Picture 7" descr="DSC00567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>
          <a:xfrm>
            <a:off x="6207334" y="2780086"/>
            <a:ext cx="3620924" cy="3078331"/>
          </a:xfrm>
          <a:prstGeom prst="rect">
            <a:avLst/>
          </a:prstGeom>
        </p:spPr>
      </p:pic>
      <p:sp>
        <p:nvSpPr>
          <p:cNvPr id="2" name="TextovéPole 1">
            <a:extLst>
              <a:ext uri="{FF2B5EF4-FFF2-40B4-BE49-F238E27FC236}">
                <a16:creationId xmlns:a16="http://schemas.microsoft.com/office/drawing/2014/main" xmlns="" id="{E9ED4FFB-D9B2-4DE8-98FC-5F86144E8894}"/>
              </a:ext>
            </a:extLst>
          </p:cNvPr>
          <p:cNvSpPr txBox="1"/>
          <p:nvPr/>
        </p:nvSpPr>
        <p:spPr>
          <a:xfrm>
            <a:off x="4130566" y="5858417"/>
            <a:ext cx="105628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Obr. 13</a:t>
            </a:r>
          </a:p>
        </p:txBody>
      </p:sp>
      <p:sp>
        <p:nvSpPr>
          <p:cNvPr id="4" name="TextovéPole 3">
            <a:extLst>
              <a:ext uri="{FF2B5EF4-FFF2-40B4-BE49-F238E27FC236}">
                <a16:creationId xmlns:a16="http://schemas.microsoft.com/office/drawing/2014/main" xmlns="" id="{47D75EAC-08C1-45A2-AC04-BB138825657B}"/>
              </a:ext>
            </a:extLst>
          </p:cNvPr>
          <p:cNvSpPr txBox="1"/>
          <p:nvPr/>
        </p:nvSpPr>
        <p:spPr>
          <a:xfrm>
            <a:off x="8765628" y="5858417"/>
            <a:ext cx="105628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Obr. 14</a:t>
            </a:r>
          </a:p>
        </p:txBody>
      </p:sp>
    </p:spTree>
    <p:extLst>
      <p:ext uri="{BB962C8B-B14F-4D97-AF65-F5344CB8AC3E}">
        <p14:creationId xmlns:p14="http://schemas.microsoft.com/office/powerpoint/2010/main" xmlns="" val="197164669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2400" dirty="0">
                <a:latin typeface="Arial" panose="020B0604020202020204" pitchFamily="34" charset="0"/>
                <a:cs typeface="Arial" panose="020B0604020202020204" pitchFamily="34" charset="0"/>
              </a:rPr>
              <a:t>Kolem ucha vytvoříme zástřih.</a:t>
            </a:r>
            <a:br>
              <a:rPr lang="cs-CZ" sz="2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cs-CZ" sz="2400" dirty="0">
                <a:latin typeface="Arial" panose="020B0604020202020204" pitchFamily="34" charset="0"/>
                <a:cs typeface="Arial" panose="020B0604020202020204" pitchFamily="34" charset="0"/>
              </a:rPr>
              <a:t>Volit můžeme zástřih rovný, šikmý, kotletku nebo špičku.</a:t>
            </a:r>
            <a:br>
              <a:rPr lang="cs-CZ" sz="2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cs-CZ" sz="2400" dirty="0">
                <a:latin typeface="Arial" panose="020B0604020202020204" pitchFamily="34" charset="0"/>
                <a:cs typeface="Arial" panose="020B0604020202020204" pitchFamily="34" charset="0"/>
              </a:rPr>
              <a:t>Vlasy zkrátíme přes hřeben a okolo ucha obstřihneme.</a:t>
            </a:r>
          </a:p>
        </p:txBody>
      </p:sp>
      <p:pic>
        <p:nvPicPr>
          <p:cNvPr id="3" name="Obrázek 2" descr="E:\střih\IMG_20211006_161222.jpg"/>
          <p:cNvPicPr/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7924" t="29468" r="23380" b="23769"/>
          <a:stretch/>
        </p:blipFill>
        <p:spPr bwMode="auto">
          <a:xfrm>
            <a:off x="680137" y="2109787"/>
            <a:ext cx="2160000" cy="2160000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 xmlns=""/>
            </a:ext>
          </a:extLst>
        </p:spPr>
      </p:pic>
      <p:pic>
        <p:nvPicPr>
          <p:cNvPr id="4" name="Obrázek 3" descr="E:\střih\IMG_20211006_161237.jpg"/>
          <p:cNvPicPr/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8480" t="5203" r="19148" b="25993"/>
          <a:stretch/>
        </p:blipFill>
        <p:spPr bwMode="auto">
          <a:xfrm>
            <a:off x="3342824" y="2109786"/>
            <a:ext cx="2160000" cy="2160000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 xmlns=""/>
            </a:ext>
          </a:extLst>
        </p:spPr>
      </p:pic>
      <p:pic>
        <p:nvPicPr>
          <p:cNvPr id="5" name="Obrázek 4" descr="E:\střih\IMG_20211006_161239.jpg"/>
          <p:cNvPicPr/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6803" b="23909"/>
          <a:stretch/>
        </p:blipFill>
        <p:spPr bwMode="auto">
          <a:xfrm>
            <a:off x="6005512" y="2109786"/>
            <a:ext cx="2160000" cy="2160000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 xmlns=""/>
            </a:ext>
          </a:extLst>
        </p:spPr>
      </p:pic>
      <p:pic>
        <p:nvPicPr>
          <p:cNvPr id="6" name="Obrázek 5" descr="E:\střih\IMG_20211006_161250.jpg"/>
          <p:cNvPicPr/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5024" t="26070" r="16203" b="19032"/>
          <a:stretch/>
        </p:blipFill>
        <p:spPr bwMode="auto">
          <a:xfrm>
            <a:off x="8668200" y="2109786"/>
            <a:ext cx="2160000" cy="2160000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 xmlns=""/>
            </a:ext>
          </a:extLst>
        </p:spPr>
      </p:pic>
      <p:sp>
        <p:nvSpPr>
          <p:cNvPr id="7" name="TextovéPole 6">
            <a:extLst>
              <a:ext uri="{FF2B5EF4-FFF2-40B4-BE49-F238E27FC236}">
                <a16:creationId xmlns:a16="http://schemas.microsoft.com/office/drawing/2014/main" xmlns="" id="{4E28F479-48C7-49D0-816A-BE394119F9FB}"/>
              </a:ext>
            </a:extLst>
          </p:cNvPr>
          <p:cNvSpPr txBox="1"/>
          <p:nvPr/>
        </p:nvSpPr>
        <p:spPr>
          <a:xfrm>
            <a:off x="1828800" y="4477407"/>
            <a:ext cx="101133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Obr. 15</a:t>
            </a:r>
          </a:p>
        </p:txBody>
      </p:sp>
      <p:sp>
        <p:nvSpPr>
          <p:cNvPr id="8" name="TextovéPole 7">
            <a:extLst>
              <a:ext uri="{FF2B5EF4-FFF2-40B4-BE49-F238E27FC236}">
                <a16:creationId xmlns:a16="http://schemas.microsoft.com/office/drawing/2014/main" xmlns="" id="{EF6AA03F-C899-4013-BF14-264066F04B16}"/>
              </a:ext>
            </a:extLst>
          </p:cNvPr>
          <p:cNvSpPr txBox="1"/>
          <p:nvPr/>
        </p:nvSpPr>
        <p:spPr>
          <a:xfrm>
            <a:off x="4380470" y="4477407"/>
            <a:ext cx="101133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Obr. 16</a:t>
            </a:r>
          </a:p>
        </p:txBody>
      </p:sp>
      <p:sp>
        <p:nvSpPr>
          <p:cNvPr id="9" name="TextovéPole 8">
            <a:extLst>
              <a:ext uri="{FF2B5EF4-FFF2-40B4-BE49-F238E27FC236}">
                <a16:creationId xmlns:a16="http://schemas.microsoft.com/office/drawing/2014/main" xmlns="" id="{18C11C31-D4BC-4D63-B53C-8365F21F3414}"/>
              </a:ext>
            </a:extLst>
          </p:cNvPr>
          <p:cNvSpPr txBox="1"/>
          <p:nvPr/>
        </p:nvSpPr>
        <p:spPr>
          <a:xfrm>
            <a:off x="7141779" y="4477407"/>
            <a:ext cx="101133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Obr. 17</a:t>
            </a:r>
          </a:p>
        </p:txBody>
      </p:sp>
      <p:sp>
        <p:nvSpPr>
          <p:cNvPr id="10" name="TextovéPole 9">
            <a:extLst>
              <a:ext uri="{FF2B5EF4-FFF2-40B4-BE49-F238E27FC236}">
                <a16:creationId xmlns:a16="http://schemas.microsoft.com/office/drawing/2014/main" xmlns="" id="{843FB6BF-0CCC-4354-B890-323E52004D38}"/>
              </a:ext>
            </a:extLst>
          </p:cNvPr>
          <p:cNvSpPr txBox="1"/>
          <p:nvPr/>
        </p:nvSpPr>
        <p:spPr>
          <a:xfrm>
            <a:off x="9837683" y="4477407"/>
            <a:ext cx="99051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Obr. 18</a:t>
            </a:r>
          </a:p>
        </p:txBody>
      </p:sp>
    </p:spTree>
    <p:extLst>
      <p:ext uri="{BB962C8B-B14F-4D97-AF65-F5344CB8AC3E}">
        <p14:creationId xmlns:p14="http://schemas.microsoft.com/office/powerpoint/2010/main" xmlns="" val="428740913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2119032"/>
          </a:xfrm>
        </p:spPr>
        <p:txBody>
          <a:bodyPr/>
          <a:lstStyle/>
          <a:p>
            <a:r>
              <a:rPr lang="cs-CZ" sz="2400" dirty="0">
                <a:latin typeface="Arial" panose="020B0604020202020204" pitchFamily="34" charset="0"/>
                <a:cs typeface="Arial" panose="020B0604020202020204" pitchFamily="34" charset="0"/>
              </a:rPr>
              <a:t>Zadní partii zkrátíme technikou přes prsty, spodní část technikou přes hřeben nebo přes hřeben s nadhozem.</a:t>
            </a:r>
            <a:br>
              <a:rPr lang="cs-CZ" sz="2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cs-CZ" sz="2400" dirty="0">
                <a:latin typeface="Arial" panose="020B0604020202020204" pitchFamily="34" charset="0"/>
                <a:cs typeface="Arial" panose="020B0604020202020204" pitchFamily="34" charset="0"/>
              </a:rPr>
              <a:t>Po  zkrácení vlasů vytvoříme tvar 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fazonky.</a:t>
            </a:r>
            <a:r>
              <a:rPr lang="cs-CZ" sz="2400" dirty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cs-CZ" sz="2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cs-CZ" sz="2400" dirty="0">
                <a:latin typeface="Arial" panose="020B0604020202020204" pitchFamily="34" charset="0"/>
                <a:cs typeface="Arial" panose="020B0604020202020204" pitchFamily="34" charset="0"/>
              </a:rPr>
              <a:t>Pánská fazonka by měla být rovná s ostrými hranami nebo s mírně zaoblenými hranami.</a:t>
            </a:r>
          </a:p>
        </p:txBody>
      </p:sp>
      <p:pic>
        <p:nvPicPr>
          <p:cNvPr id="5" name="Zástupný symbol pro obsah 4" descr="E:\střih\IMG_20211006_161102.jpg"/>
          <p:cNvPicPr>
            <a:picLocks noGrp="1"/>
          </p:cNvPicPr>
          <p:nvPr>
            <p:ph sz="half" idx="1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887" t="9319" r="42091" b="30829"/>
          <a:stretch/>
        </p:blipFill>
        <p:spPr bwMode="auto">
          <a:xfrm>
            <a:off x="880974" y="2852364"/>
            <a:ext cx="2520000" cy="2880000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 xmlns=""/>
            </a:ext>
          </a:extLst>
        </p:spPr>
      </p:pic>
      <p:pic>
        <p:nvPicPr>
          <p:cNvPr id="6" name="Zástupný symbol pro obsah 5" descr="E:\střih\IMG_20211006_161629.jpg"/>
          <p:cNvPicPr>
            <a:picLocks noGrp="1"/>
          </p:cNvPicPr>
          <p:nvPr>
            <p:ph sz="half" idx="2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088472" y="2852364"/>
            <a:ext cx="2520000" cy="2880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7" name="Obrázek 6" descr="E:\střih\IMG_20211006_161600.jpg"/>
          <p:cNvPicPr/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41" b="14604"/>
          <a:stretch/>
        </p:blipFill>
        <p:spPr bwMode="auto">
          <a:xfrm>
            <a:off x="7319590" y="2852364"/>
            <a:ext cx="2520000" cy="2880000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 xmlns=""/>
            </a:ext>
          </a:extLst>
        </p:spPr>
      </p:pic>
      <p:sp>
        <p:nvSpPr>
          <p:cNvPr id="3" name="TextovéPole 2">
            <a:extLst>
              <a:ext uri="{FF2B5EF4-FFF2-40B4-BE49-F238E27FC236}">
                <a16:creationId xmlns:a16="http://schemas.microsoft.com/office/drawing/2014/main" xmlns="" id="{507DDFA7-CBE8-4A8B-94C6-258FF75E44F4}"/>
              </a:ext>
            </a:extLst>
          </p:cNvPr>
          <p:cNvSpPr txBox="1"/>
          <p:nvPr/>
        </p:nvSpPr>
        <p:spPr>
          <a:xfrm>
            <a:off x="2286000" y="5849007"/>
            <a:ext cx="111497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Obr. 19</a:t>
            </a:r>
          </a:p>
        </p:txBody>
      </p:sp>
      <p:sp>
        <p:nvSpPr>
          <p:cNvPr id="4" name="TextovéPole 3">
            <a:extLst>
              <a:ext uri="{FF2B5EF4-FFF2-40B4-BE49-F238E27FC236}">
                <a16:creationId xmlns:a16="http://schemas.microsoft.com/office/drawing/2014/main" xmlns="" id="{1B256E06-A155-4EF4-819D-4F165EA5AFF0}"/>
              </a:ext>
            </a:extLst>
          </p:cNvPr>
          <p:cNvSpPr txBox="1"/>
          <p:nvPr/>
        </p:nvSpPr>
        <p:spPr>
          <a:xfrm>
            <a:off x="5549462" y="5849007"/>
            <a:ext cx="105901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Obr. 20</a:t>
            </a:r>
          </a:p>
        </p:txBody>
      </p:sp>
      <p:sp>
        <p:nvSpPr>
          <p:cNvPr id="8" name="TextovéPole 7">
            <a:extLst>
              <a:ext uri="{FF2B5EF4-FFF2-40B4-BE49-F238E27FC236}">
                <a16:creationId xmlns:a16="http://schemas.microsoft.com/office/drawing/2014/main" xmlns="" id="{2B2D02BE-EB81-41DD-8005-0D95A049652A}"/>
              </a:ext>
            </a:extLst>
          </p:cNvPr>
          <p:cNvSpPr txBox="1"/>
          <p:nvPr/>
        </p:nvSpPr>
        <p:spPr>
          <a:xfrm>
            <a:off x="8623738" y="5849007"/>
            <a:ext cx="12158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Obr. 21</a:t>
            </a:r>
          </a:p>
        </p:txBody>
      </p:sp>
    </p:spTree>
    <p:extLst>
      <p:ext uri="{BB962C8B-B14F-4D97-AF65-F5344CB8AC3E}">
        <p14:creationId xmlns:p14="http://schemas.microsoft.com/office/powerpoint/2010/main" xmlns="" val="16942865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Kontrola střihu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sz="2400" dirty="0">
                <a:latin typeface="Arial" panose="020B0604020202020204" pitchFamily="34" charset="0"/>
                <a:cs typeface="Arial" panose="020B0604020202020204" pitchFamily="34" charset="0"/>
              </a:rPr>
              <a:t>Po dokončení stříhání je nutná kontrola práce.</a:t>
            </a:r>
          </a:p>
          <a:p>
            <a:r>
              <a:rPr lang="cs-CZ" sz="2400" dirty="0">
                <a:latin typeface="Arial" panose="020B0604020202020204" pitchFamily="34" charset="0"/>
                <a:cs typeface="Arial" panose="020B0604020202020204" pitchFamily="34" charset="0"/>
              </a:rPr>
              <a:t>Provádí se technikou přes prsty horizontálně i vertikálně. Kontrolujeme také opticky pohledem do zrcadla.</a:t>
            </a:r>
          </a:p>
        </p:txBody>
      </p:sp>
      <p:pic>
        <p:nvPicPr>
          <p:cNvPr id="5" name="Picture 7" descr="DSC00645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>
          <a:xfrm>
            <a:off x="5654675" y="2507655"/>
            <a:ext cx="4395788" cy="3296841"/>
          </a:xfrm>
        </p:spPr>
      </p:pic>
      <p:sp>
        <p:nvSpPr>
          <p:cNvPr id="4" name="TextovéPole 3">
            <a:extLst>
              <a:ext uri="{FF2B5EF4-FFF2-40B4-BE49-F238E27FC236}">
                <a16:creationId xmlns:a16="http://schemas.microsoft.com/office/drawing/2014/main" xmlns="" id="{BBEF7237-A752-4CE6-8A5B-2C331921FE87}"/>
              </a:ext>
            </a:extLst>
          </p:cNvPr>
          <p:cNvSpPr txBox="1"/>
          <p:nvPr/>
        </p:nvSpPr>
        <p:spPr>
          <a:xfrm>
            <a:off x="8797159" y="5943600"/>
            <a:ext cx="111935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Obr. 22</a:t>
            </a:r>
          </a:p>
        </p:txBody>
      </p:sp>
    </p:spTree>
    <p:extLst>
      <p:ext uri="{BB962C8B-B14F-4D97-AF65-F5344CB8AC3E}">
        <p14:creationId xmlns:p14="http://schemas.microsoft.com/office/powerpoint/2010/main" xmlns="" val="74639621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CDBDEAC8-2D04-4D96-8C1A-D53E7C3DDD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Konečná úprava</a:t>
            </a:r>
          </a:p>
        </p:txBody>
      </p:sp>
      <p:sp>
        <p:nvSpPr>
          <p:cNvPr id="3" name="Zástupný symbol pro obsah 2">
            <a:extLst>
              <a:ext uri="{FF2B5EF4-FFF2-40B4-BE49-F238E27FC236}">
                <a16:creationId xmlns:a16="http://schemas.microsoft.com/office/drawing/2014/main" xmlns="" id="{DA30212D-2E82-4E81-A3F5-D92DBD9463D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46111" y="2060575"/>
            <a:ext cx="4697786" cy="4179502"/>
          </a:xfrm>
        </p:spPr>
        <p:txBody>
          <a:bodyPr>
            <a:noAutofit/>
          </a:bodyPr>
          <a:lstStyle/>
          <a:p>
            <a:r>
              <a:rPr lang="cs-CZ" sz="2400" dirty="0">
                <a:latin typeface="Arial" panose="020B0604020202020204" pitchFamily="34" charset="0"/>
                <a:cs typeface="Arial" panose="020B0604020202020204" pitchFamily="34" charset="0"/>
              </a:rPr>
              <a:t>Po ukončení práce a následné kontrole zaholíme zástřihy a fazonku.</a:t>
            </a:r>
          </a:p>
          <a:p>
            <a:r>
              <a:rPr lang="cs-CZ" sz="2400" dirty="0">
                <a:latin typeface="Arial" panose="020B0604020202020204" pitchFamily="34" charset="0"/>
                <a:cs typeface="Arial" panose="020B0604020202020204" pitchFamily="34" charset="0"/>
              </a:rPr>
              <a:t>Pokud je nutné vlasy prosušíme a učešeme.</a:t>
            </a:r>
          </a:p>
          <a:p>
            <a:r>
              <a:rPr lang="cs-CZ" sz="2400" dirty="0">
                <a:latin typeface="Arial" panose="020B0604020202020204" pitchFamily="34" charset="0"/>
                <a:cs typeface="Arial" panose="020B0604020202020204" pitchFamily="34" charset="0"/>
              </a:rPr>
              <a:t>Vyžádáme si souhlas zákazníka, nabídneme další služby a uklidíme pracoviště</a:t>
            </a:r>
            <a:r>
              <a:rPr lang="cs-CZ" sz="2000" dirty="0">
                <a:latin typeface="Arial" panose="020B0604020202020204" pitchFamily="34" charset="0"/>
                <a:cs typeface="Arial" panose="020B0604020202020204" pitchFamily="34" charset="0"/>
              </a:rPr>
              <a:t>.(2)</a:t>
            </a:r>
          </a:p>
          <a:p>
            <a:endParaRPr lang="cs-CZ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Zástupný symbol pro obsah 4">
            <a:extLst>
              <a:ext uri="{FF2B5EF4-FFF2-40B4-BE49-F238E27FC236}">
                <a16:creationId xmlns:a16="http://schemas.microsoft.com/office/drawing/2014/main" xmlns="" id="{EA2DD130-A9AB-4F27-BAE9-A940822A8665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8479331" y="1256422"/>
            <a:ext cx="1833417" cy="2441640"/>
          </a:xfrm>
          <a:prstGeom prst="rect">
            <a:avLst/>
          </a:prstGeom>
        </p:spPr>
      </p:pic>
      <p:pic>
        <p:nvPicPr>
          <p:cNvPr id="6" name="Obrázek 5">
            <a:extLst>
              <a:ext uri="{FF2B5EF4-FFF2-40B4-BE49-F238E27FC236}">
                <a16:creationId xmlns:a16="http://schemas.microsoft.com/office/drawing/2014/main" xmlns="" id="{6C4A45F3-0984-497E-B0DE-518310867AD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7251" y="1256422"/>
            <a:ext cx="1832334" cy="2441640"/>
          </a:xfrm>
          <a:prstGeom prst="rect">
            <a:avLst/>
          </a:prstGeom>
        </p:spPr>
      </p:pic>
      <p:pic>
        <p:nvPicPr>
          <p:cNvPr id="7" name="Obrázek 6">
            <a:extLst>
              <a:ext uri="{FF2B5EF4-FFF2-40B4-BE49-F238E27FC236}">
                <a16:creationId xmlns:a16="http://schemas.microsoft.com/office/drawing/2014/main" xmlns="" id="{43866A3B-A361-46B0-9ABB-055E679B6C7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79883" y="3798437"/>
            <a:ext cx="1834188" cy="2441640"/>
          </a:xfrm>
          <a:prstGeom prst="rect">
            <a:avLst/>
          </a:prstGeom>
        </p:spPr>
      </p:pic>
      <p:pic>
        <p:nvPicPr>
          <p:cNvPr id="8" name="Obrázek 7">
            <a:extLst>
              <a:ext uri="{FF2B5EF4-FFF2-40B4-BE49-F238E27FC236}">
                <a16:creationId xmlns:a16="http://schemas.microsoft.com/office/drawing/2014/main" xmlns="" id="{A0E1EF6F-7032-43C7-9B4C-4AD2F04898C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479331" y="3802611"/>
            <a:ext cx="1833417" cy="2437466"/>
          </a:xfrm>
          <a:prstGeom prst="rect">
            <a:avLst/>
          </a:prstGeom>
        </p:spPr>
      </p:pic>
      <p:sp>
        <p:nvSpPr>
          <p:cNvPr id="9" name="TextovéPole 8">
            <a:extLst>
              <a:ext uri="{FF2B5EF4-FFF2-40B4-BE49-F238E27FC236}">
                <a16:creationId xmlns:a16="http://schemas.microsoft.com/office/drawing/2014/main" xmlns="" id="{9EF010C3-00FA-41BF-BC3A-6F9E676262F8}"/>
              </a:ext>
            </a:extLst>
          </p:cNvPr>
          <p:cNvSpPr txBox="1"/>
          <p:nvPr/>
        </p:nvSpPr>
        <p:spPr>
          <a:xfrm>
            <a:off x="6700345" y="6400800"/>
            <a:ext cx="177898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Obr. 23 - 26</a:t>
            </a:r>
          </a:p>
        </p:txBody>
      </p:sp>
    </p:spTree>
    <p:extLst>
      <p:ext uri="{BB962C8B-B14F-4D97-AF65-F5344CB8AC3E}">
        <p14:creationId xmlns:p14="http://schemas.microsoft.com/office/powerpoint/2010/main" xmlns="" val="363489509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1372D9E9-6B11-4FBF-A5BB-0AFC17A4C0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Konečný střih</a:t>
            </a:r>
          </a:p>
        </p:txBody>
      </p:sp>
      <p:pic>
        <p:nvPicPr>
          <p:cNvPr id="6" name="Zástupný symbol pro obsah 5">
            <a:extLst>
              <a:ext uri="{FF2B5EF4-FFF2-40B4-BE49-F238E27FC236}">
                <a16:creationId xmlns:a16="http://schemas.microsoft.com/office/drawing/2014/main" xmlns="" id="{BD25ED66-CB38-4CF5-AECB-2967B348C48A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 rotWithShape="1">
          <a:blip r:embed="rId2"/>
          <a:srcRect b="24363"/>
          <a:stretch/>
        </p:blipFill>
        <p:spPr>
          <a:xfrm>
            <a:off x="1727411" y="2060575"/>
            <a:ext cx="3147590" cy="3173577"/>
          </a:xfrm>
        </p:spPr>
      </p:pic>
      <p:pic>
        <p:nvPicPr>
          <p:cNvPr id="8" name="Zástupný symbol pro obsah 7">
            <a:extLst>
              <a:ext uri="{FF2B5EF4-FFF2-40B4-BE49-F238E27FC236}">
                <a16:creationId xmlns:a16="http://schemas.microsoft.com/office/drawing/2014/main" xmlns="" id="{7F86B14F-FF20-44B4-A1EB-FE04FA69556A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3"/>
          <a:srcRect b="24448"/>
          <a:stretch/>
        </p:blipFill>
        <p:spPr>
          <a:xfrm>
            <a:off x="6101210" y="2055812"/>
            <a:ext cx="3147590" cy="3173577"/>
          </a:xfrm>
        </p:spPr>
      </p:pic>
      <p:sp>
        <p:nvSpPr>
          <p:cNvPr id="9" name="TextovéPole 8">
            <a:extLst>
              <a:ext uri="{FF2B5EF4-FFF2-40B4-BE49-F238E27FC236}">
                <a16:creationId xmlns:a16="http://schemas.microsoft.com/office/drawing/2014/main" xmlns="" id="{295F31B9-21A0-49C2-BB96-D6D060CCE1C3}"/>
              </a:ext>
            </a:extLst>
          </p:cNvPr>
          <p:cNvSpPr txBox="1"/>
          <p:nvPr/>
        </p:nvSpPr>
        <p:spPr>
          <a:xfrm>
            <a:off x="3578772" y="5229389"/>
            <a:ext cx="129622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Obr. 27</a:t>
            </a:r>
          </a:p>
        </p:txBody>
      </p:sp>
      <p:sp>
        <p:nvSpPr>
          <p:cNvPr id="10" name="TextovéPole 9">
            <a:extLst>
              <a:ext uri="{FF2B5EF4-FFF2-40B4-BE49-F238E27FC236}">
                <a16:creationId xmlns:a16="http://schemas.microsoft.com/office/drawing/2014/main" xmlns="" id="{58F11075-ADB2-4FF9-8190-4E05B15DA53D}"/>
              </a:ext>
            </a:extLst>
          </p:cNvPr>
          <p:cNvSpPr txBox="1"/>
          <p:nvPr/>
        </p:nvSpPr>
        <p:spPr>
          <a:xfrm>
            <a:off x="8024648" y="5229389"/>
            <a:ext cx="12241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Obr. 28</a:t>
            </a:r>
          </a:p>
        </p:txBody>
      </p:sp>
    </p:spTree>
    <p:extLst>
      <p:ext uri="{BB962C8B-B14F-4D97-AF65-F5344CB8AC3E}">
        <p14:creationId xmlns:p14="http://schemas.microsoft.com/office/powerpoint/2010/main" xmlns="" val="346133561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38CB16CF-0C3F-4ED4-BF81-63725AE887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Použité zdroje</a:t>
            </a:r>
          </a:p>
        </p:txBody>
      </p:sp>
      <p:sp>
        <p:nvSpPr>
          <p:cNvPr id="3" name="Zástupný symbol pro obsah 2">
            <a:extLst>
              <a:ext uri="{FF2B5EF4-FFF2-40B4-BE49-F238E27FC236}">
                <a16:creationId xmlns:a16="http://schemas.microsoft.com/office/drawing/2014/main" xmlns="" id="{5B32712F-F6A8-40FC-A51E-5F983D6EA5F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03312" y="2052918"/>
            <a:ext cx="9404723" cy="4195481"/>
          </a:xfrm>
        </p:spPr>
        <p:txBody>
          <a:bodyPr>
            <a:normAutofit/>
          </a:bodyPr>
          <a:lstStyle/>
          <a:p>
            <a:r>
              <a:rPr lang="cs-CZ" sz="1400" dirty="0">
                <a:latin typeface="Arial" panose="020B0604020202020204" pitchFamily="34" charset="0"/>
                <a:cs typeface="Arial" panose="020B0604020202020204" pitchFamily="34" charset="0"/>
              </a:rPr>
              <a:t>Obr. 1 – 28 – archiv autora</a:t>
            </a:r>
          </a:p>
          <a:p>
            <a:r>
              <a:rPr lang="cs-CZ" sz="1400" dirty="0">
                <a:latin typeface="Arial" panose="020B0604020202020204" pitchFamily="34" charset="0"/>
                <a:cs typeface="Arial" panose="020B0604020202020204" pitchFamily="34" charset="0"/>
              </a:rPr>
              <a:t>1 - POLÍVKA, Ladislav. </a:t>
            </a:r>
            <a:r>
              <a:rPr lang="cs-CZ" sz="1400" i="1" dirty="0">
                <a:latin typeface="Arial" panose="020B0604020202020204" pitchFamily="34" charset="0"/>
                <a:cs typeface="Arial" panose="020B0604020202020204" pitchFamily="34" charset="0"/>
              </a:rPr>
              <a:t>Technologie I: pro učební obor Kadeřník</a:t>
            </a:r>
            <a:r>
              <a:rPr lang="cs-CZ" sz="1400" dirty="0">
                <a:latin typeface="Arial" panose="020B0604020202020204" pitchFamily="34" charset="0"/>
                <a:cs typeface="Arial" panose="020B0604020202020204" pitchFamily="34" charset="0"/>
              </a:rPr>
              <a:t>. Vyd. 4., </a:t>
            </a:r>
            <a:r>
              <a:rPr lang="cs-CZ" sz="1400" dirty="0" err="1">
                <a:latin typeface="Arial" panose="020B0604020202020204" pitchFamily="34" charset="0"/>
                <a:cs typeface="Arial" panose="020B0604020202020204" pitchFamily="34" charset="0"/>
              </a:rPr>
              <a:t>aktualiz</a:t>
            </a:r>
            <a:r>
              <a:rPr lang="cs-CZ" sz="1400" dirty="0">
                <a:latin typeface="Arial" panose="020B0604020202020204" pitchFamily="34" charset="0"/>
                <a:cs typeface="Arial" panose="020B0604020202020204" pitchFamily="34" charset="0"/>
              </a:rPr>
              <a:t>. Praha: Informatorium, 2003. ISBN 80-7333-006-7.</a:t>
            </a:r>
          </a:p>
          <a:p>
            <a:r>
              <a:rPr lang="cs-CZ" sz="1400" dirty="0">
                <a:latin typeface="Arial" panose="020B0604020202020204" pitchFamily="34" charset="0"/>
                <a:cs typeface="Arial" panose="020B0604020202020204" pitchFamily="34" charset="0"/>
              </a:rPr>
              <a:t>2 - HÜLSKEN, </a:t>
            </a:r>
            <a:r>
              <a:rPr lang="cs-CZ" sz="1400" dirty="0" err="1">
                <a:latin typeface="Arial" panose="020B0604020202020204" pitchFamily="34" charset="0"/>
                <a:cs typeface="Arial" panose="020B0604020202020204" pitchFamily="34" charset="0"/>
              </a:rPr>
              <a:t>Margot</a:t>
            </a:r>
            <a:r>
              <a:rPr lang="cs-CZ" sz="1400" dirty="0">
                <a:latin typeface="Arial" panose="020B0604020202020204" pitchFamily="34" charset="0"/>
                <a:cs typeface="Arial" panose="020B0604020202020204" pitchFamily="34" charset="0"/>
              </a:rPr>
              <a:t>. </a:t>
            </a:r>
            <a:r>
              <a:rPr lang="cs-CZ" sz="1400" i="1" dirty="0">
                <a:latin typeface="Arial" panose="020B0604020202020204" pitchFamily="34" charset="0"/>
                <a:cs typeface="Arial" panose="020B0604020202020204" pitchFamily="34" charset="0"/>
              </a:rPr>
              <a:t>Příručka pro kadeřnice</a:t>
            </a:r>
            <a:r>
              <a:rPr lang="cs-CZ" sz="1400" dirty="0">
                <a:latin typeface="Arial" panose="020B0604020202020204" pitchFamily="34" charset="0"/>
                <a:cs typeface="Arial" panose="020B0604020202020204" pitchFamily="34" charset="0"/>
              </a:rPr>
              <a:t>. Praha: Europa-Sobotáles, 2005. ISBN 80-86706-12-5.</a:t>
            </a:r>
          </a:p>
        </p:txBody>
      </p:sp>
    </p:spTree>
    <p:extLst>
      <p:ext uri="{BB962C8B-B14F-4D97-AF65-F5344CB8AC3E}">
        <p14:creationId xmlns:p14="http://schemas.microsoft.com/office/powerpoint/2010/main" xmlns="" val="3198052783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Ion" id="{B8441ADB-2E43-4AF7-B97A-BD870242C6A8}" vid="{292E63A9-BB86-4E3D-B92A-7223C6510D2E}"/>
    </a:ext>
  </a:extLst>
</a:theme>
</file>

<file path=ppt/theme/theme2.xml><?xml version="1.0" encoding="utf-8"?>
<a:theme xmlns:a="http://schemas.openxmlformats.org/drawingml/2006/main" name="Motiv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186</TotalTime>
  <Words>450</Words>
  <Application>Microsoft Office PowerPoint</Application>
  <PresentationFormat>Vlastní</PresentationFormat>
  <Paragraphs>86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Ion</vt:lpstr>
      <vt:lpstr>ZÁKLADNÍ PÁNSKÝ STŘIH</vt:lpstr>
      <vt:lpstr>Základní pánský střih</vt:lpstr>
      <vt:lpstr>Základní pánský střih</vt:lpstr>
      <vt:lpstr>Přípravné práce – založení ochranného prádla</vt:lpstr>
      <vt:lpstr>Techniky stříhání</vt:lpstr>
      <vt:lpstr>Nářadí a pomůcky</vt:lpstr>
      <vt:lpstr>Nářadí a pomůcky</vt:lpstr>
      <vt:lpstr>Nářadí a pomůcky</vt:lpstr>
      <vt:lpstr>TECHNOLOGICKÝ POSTUP</vt:lpstr>
      <vt:lpstr>Přilehlé partie stříháme stejným postupem, jen prsty lehce skloníme a kopírujeme tvar hlavy. Navazujeme na prameny horní partie.</vt:lpstr>
      <vt:lpstr>Snímek 11</vt:lpstr>
      <vt:lpstr>Kolem ucha vytvoříme zástřih. Volit můžeme zástřih rovný, šikmý, kotletku nebo špičku. Vlasy zkrátíme přes hřeben a okolo ucha obstřihneme.</vt:lpstr>
      <vt:lpstr>Zadní partii zkrátíme technikou přes prsty, spodní část technikou přes hřeben nebo přes hřeben s nadhozem. Po  zkrácení vlasů vytvoříme tvar fazonky. Pánská fazonka by měla být rovná s ostrými hranami nebo s mírně zaoblenými hranami.</vt:lpstr>
      <vt:lpstr>Kontrola střihu</vt:lpstr>
      <vt:lpstr>Konečná úprava</vt:lpstr>
      <vt:lpstr>Konečný střih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Petr</dc:creator>
  <cp:lastModifiedBy>User</cp:lastModifiedBy>
  <cp:revision>25</cp:revision>
  <dcterms:created xsi:type="dcterms:W3CDTF">2021-10-17T11:27:13Z</dcterms:created>
  <dcterms:modified xsi:type="dcterms:W3CDTF">2023-02-02T19:11:16Z</dcterms:modified>
</cp:coreProperties>
</file>