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embeddedFontLst>
    <p:embeddedFont>
      <p:font typeface="Century Gothic" pitchFamily="34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8" roundtripDataSignature="AMtx7mhe/aykVwH5JgD3xJBkCEYTydAXH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8" y="-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customschemas.google.com/relationships/presentationmetadata" Target="meta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1"/>
          <p:cNvSpPr txBox="1"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  <a:defRPr sz="7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1"/>
          <p:cNvSpPr txBox="1"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chemeClr val="accent1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21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1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2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26" name="Google Shape;26;p22"/>
          <p:cNvSpPr txBox="1">
            <a:spLocks noGrp="1"/>
          </p:cNvSpPr>
          <p:nvPr>
            <p:ph type="body" idx="2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27" name="Google Shape;27;p22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2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3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3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33" name="Google Shape;33;p23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3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oddílu" type="secHead">
  <p:cSld name="SECTION_HEADER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24"/>
          <p:cNvSpPr txBox="1"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4"/>
          <p:cNvSpPr txBox="1"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24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24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2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25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25"/>
          <p:cNvSpPr txBox="1"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25"/>
          <p:cNvSpPr txBox="1">
            <a:spLocks noGrp="1"/>
          </p:cNvSpPr>
          <p:nvPr>
            <p:ph type="body" idx="2"/>
          </p:nvPr>
        </p:nvSpPr>
        <p:spPr>
          <a:xfrm>
            <a:off x="1103312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46" name="Google Shape;46;p25"/>
          <p:cNvSpPr txBox="1">
            <a:spLocks noGrp="1"/>
          </p:cNvSpPr>
          <p:nvPr>
            <p:ph type="body" idx="3"/>
          </p:nvPr>
        </p:nvSpPr>
        <p:spPr>
          <a:xfrm>
            <a:off x="5654495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7" name="Google Shape;47;p25"/>
          <p:cNvSpPr txBox="1">
            <a:spLocks noGrp="1"/>
          </p:cNvSpPr>
          <p:nvPr>
            <p:ph type="body" idx="4"/>
          </p:nvPr>
        </p:nvSpPr>
        <p:spPr>
          <a:xfrm>
            <a:off x="5654495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48" name="Google Shape;48;p25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5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2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nom nadpis" type="titleOnly">
  <p:cSld name="TITLE_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2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6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26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2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27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27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8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28"/>
          <p:cNvSpPr txBox="1">
            <a:spLocks noGrp="1"/>
          </p:cNvSpPr>
          <p:nvPr>
            <p:ph type="body" idx="1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0200" algn="l"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marL="1371600" lvl="2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marL="1828800" lvl="3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marL="2286000" lvl="4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marL="2743200" lvl="5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marL="3200400" lvl="6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marL="3657600" lvl="7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marL="4114800" lvl="8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>
            <a:endParaRPr/>
          </a:p>
        </p:txBody>
      </p:sp>
      <p:sp>
        <p:nvSpPr>
          <p:cNvPr id="63" name="Google Shape;63;p28"/>
          <p:cNvSpPr txBox="1">
            <a:spLocks noGrp="1"/>
          </p:cNvSpPr>
          <p:nvPr>
            <p:ph type="body" idx="2"/>
          </p:nvPr>
        </p:nvSpPr>
        <p:spPr>
          <a:xfrm>
            <a:off x="1154954" y="3129280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64" name="Google Shape;64;p28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28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9"/>
          <p:cNvSpPr txBox="1"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29"/>
          <p:cNvSpPr>
            <a:spLocks noGrp="1"/>
          </p:cNvSpPr>
          <p:nvPr>
            <p:ph type="pic" idx="2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70" name="Google Shape;70;p29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71" name="Google Shape;71;p29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9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9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atický obrázek s popiskem">
  <p:cSld name="Panoramatický obrázek s popiskem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0"/>
          <p:cNvSpPr txBox="1"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30"/>
          <p:cNvSpPr>
            <a:spLocks noGrp="1"/>
          </p:cNvSpPr>
          <p:nvPr>
            <p:ph type="pic" idx="2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77" name="Google Shape;77;p30"/>
          <p:cNvSpPr txBox="1">
            <a:spLocks noGrp="1"/>
          </p:cNvSpPr>
          <p:nvPr>
            <p:ph type="body" idx="1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78" name="Google Shape;78;p30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30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3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ázev a popisek">
  <p:cSld name="Název a popisek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31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31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84" name="Google Shape;84;p31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31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3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itace s popiskem">
  <p:cSld name="Citace s popiskem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32"/>
          <p:cNvSpPr txBox="1"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32"/>
          <p:cNvSpPr txBox="1">
            <a:spLocks noGrp="1"/>
          </p:cNvSpPr>
          <p:nvPr>
            <p:ph type="body" idx="1"/>
          </p:nvPr>
        </p:nvSpPr>
        <p:spPr>
          <a:xfrm>
            <a:off x="1930400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 b="0" i="0" cap="small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90" name="Google Shape;90;p32"/>
          <p:cNvSpPr txBox="1">
            <a:spLocks noGrp="1"/>
          </p:cNvSpPr>
          <p:nvPr>
            <p:ph type="body" idx="2"/>
          </p:nvPr>
        </p:nvSpPr>
        <p:spPr>
          <a:xfrm>
            <a:off x="1154954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91" name="Google Shape;91;p32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32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3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94" name="Google Shape;94;p32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200" b="0" i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95" name="Google Shape;95;p3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200" b="0" i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menovka">
  <p:cSld name="Jmenovka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3"/>
          <p:cNvSpPr txBox="1"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33"/>
          <p:cNvSpPr txBox="1"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99" name="Google Shape;99;p33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33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3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sloupce">
  <p:cSld name="3 sloupce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4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34"/>
          <p:cNvSpPr txBox="1"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05" name="Google Shape;105;p34"/>
          <p:cNvSpPr txBox="1">
            <a:spLocks noGrp="1"/>
          </p:cNvSpPr>
          <p:nvPr>
            <p:ph type="body" idx="2"/>
          </p:nvPr>
        </p:nvSpPr>
        <p:spPr>
          <a:xfrm>
            <a:off x="652463" y="2667000"/>
            <a:ext cx="2927350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06" name="Google Shape;106;p34"/>
          <p:cNvSpPr txBox="1">
            <a:spLocks noGrp="1"/>
          </p:cNvSpPr>
          <p:nvPr>
            <p:ph type="body" idx="3"/>
          </p:nvPr>
        </p:nvSpPr>
        <p:spPr>
          <a:xfrm>
            <a:off x="3883659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07" name="Google Shape;107;p34"/>
          <p:cNvSpPr txBox="1">
            <a:spLocks noGrp="1"/>
          </p:cNvSpPr>
          <p:nvPr>
            <p:ph type="body" idx="4"/>
          </p:nvPr>
        </p:nvSpPr>
        <p:spPr>
          <a:xfrm>
            <a:off x="3873106" y="2667000"/>
            <a:ext cx="2946794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08" name="Google Shape;108;p34"/>
          <p:cNvSpPr txBox="1">
            <a:spLocks noGrp="1"/>
          </p:cNvSpPr>
          <p:nvPr>
            <p:ph type="body" idx="5"/>
          </p:nvPr>
        </p:nvSpPr>
        <p:spPr>
          <a:xfrm>
            <a:off x="7124700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09" name="Google Shape;109;p34"/>
          <p:cNvSpPr txBox="1">
            <a:spLocks noGrp="1"/>
          </p:cNvSpPr>
          <p:nvPr>
            <p:ph type="body" idx="6"/>
          </p:nvPr>
        </p:nvSpPr>
        <p:spPr>
          <a:xfrm>
            <a:off x="7124700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110" name="Google Shape;110;p34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1" name="Google Shape;111;p34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2" name="Google Shape;112;p34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34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3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sloupce s obrázky">
  <p:cSld name="3 sloupce s obrázky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35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35"/>
          <p:cNvSpPr txBox="1"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18" name="Google Shape;118;p35"/>
          <p:cNvSpPr>
            <a:spLocks noGrp="1"/>
          </p:cNvSpPr>
          <p:nvPr>
            <p:ph type="pic" idx="2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119" name="Google Shape;119;p35"/>
          <p:cNvSpPr txBox="1">
            <a:spLocks noGrp="1"/>
          </p:cNvSpPr>
          <p:nvPr>
            <p:ph type="body" idx="3"/>
          </p:nvPr>
        </p:nvSpPr>
        <p:spPr>
          <a:xfrm>
            <a:off x="652463" y="4827211"/>
            <a:ext cx="2940050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0" name="Google Shape;120;p35"/>
          <p:cNvSpPr txBox="1">
            <a:spLocks noGrp="1"/>
          </p:cNvSpPr>
          <p:nvPr>
            <p:ph type="body" idx="4"/>
          </p:nvPr>
        </p:nvSpPr>
        <p:spPr>
          <a:xfrm>
            <a:off x="3889375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21" name="Google Shape;121;p35"/>
          <p:cNvSpPr>
            <a:spLocks noGrp="1"/>
          </p:cNvSpPr>
          <p:nvPr>
            <p:ph type="pic" idx="5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122" name="Google Shape;122;p35"/>
          <p:cNvSpPr txBox="1">
            <a:spLocks noGrp="1"/>
          </p:cNvSpPr>
          <p:nvPr>
            <p:ph type="body" idx="6"/>
          </p:nvPr>
        </p:nvSpPr>
        <p:spPr>
          <a:xfrm>
            <a:off x="3888022" y="4827210"/>
            <a:ext cx="2934406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3" name="Google Shape;123;p35"/>
          <p:cNvSpPr txBox="1">
            <a:spLocks noGrp="1"/>
          </p:cNvSpPr>
          <p:nvPr>
            <p:ph type="body" idx="7"/>
          </p:nvPr>
        </p:nvSpPr>
        <p:spPr>
          <a:xfrm>
            <a:off x="7124700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24" name="Google Shape;124;p35"/>
          <p:cNvSpPr>
            <a:spLocks noGrp="1"/>
          </p:cNvSpPr>
          <p:nvPr>
            <p:ph type="pic" idx="8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125" name="Google Shape;125;p35"/>
          <p:cNvSpPr txBox="1">
            <a:spLocks noGrp="1"/>
          </p:cNvSpPr>
          <p:nvPr>
            <p:ph type="body" idx="9"/>
          </p:nvPr>
        </p:nvSpPr>
        <p:spPr>
          <a:xfrm>
            <a:off x="7124575" y="4827208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126" name="Google Shape;126;p35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27" name="Google Shape;127;p35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8" name="Google Shape;128;p35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35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3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3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36"/>
          <p:cNvSpPr txBox="1">
            <a:spLocks noGrp="1"/>
          </p:cNvSpPr>
          <p:nvPr>
            <p:ph type="body" idx="1"/>
          </p:nvPr>
        </p:nvSpPr>
        <p:spPr>
          <a:xfrm rot="5400000">
            <a:off x="3478842" y="-322612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34" name="Google Shape;134;p36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36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3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37"/>
          <p:cNvSpPr txBox="1">
            <a:spLocks noGrp="1"/>
          </p:cNvSpPr>
          <p:nvPr>
            <p:ph type="title"/>
          </p:nvPr>
        </p:nvSpPr>
        <p:spPr>
          <a:xfrm rot="5400000">
            <a:off x="6267450" y="2466975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37"/>
          <p:cNvSpPr txBox="1">
            <a:spLocks noGrp="1"/>
          </p:cNvSpPr>
          <p:nvPr>
            <p:ph type="body" idx="1"/>
          </p:nvPr>
        </p:nvSpPr>
        <p:spPr>
          <a:xfrm rot="5400000">
            <a:off x="1679576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40" name="Google Shape;140;p37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37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3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p20"/>
          <p:cNvPicPr preferRelativeResize="0"/>
          <p:nvPr/>
        </p:nvPicPr>
        <p:blipFill rotWithShape="1">
          <a:blip r:embed="rId20">
            <a:alphaModFix/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7;p20"/>
          <p:cNvPicPr preferRelativeResize="0"/>
          <p:nvPr/>
        </p:nvPicPr>
        <p:blipFill rotWithShape="1">
          <a:blip r:embed="rId21">
            <a:alphaModFix/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8;p20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>
            <a:gsLst>
              <a:gs pos="0">
                <a:srgbClr val="78C4F1">
                  <a:alpha val="6666"/>
                </a:srgbClr>
              </a:gs>
              <a:gs pos="36000">
                <a:srgbClr val="78C4F1">
                  <a:alpha val="5882"/>
                </a:srgbClr>
              </a:gs>
              <a:gs pos="69000">
                <a:srgbClr val="78C4F1">
                  <a:alpha val="0"/>
                </a:srgbClr>
              </a:gs>
              <a:gs pos="100000">
                <a:srgbClr val="78C4F1"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" name="Google Shape;9;p20"/>
          <p:cNvPicPr preferRelativeResize="0"/>
          <p:nvPr/>
        </p:nvPicPr>
        <p:blipFill rotWithShape="1">
          <a:blip r:embed="rId22">
            <a:alphaModFix/>
          </a:blip>
          <a:srcRect t="28812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20"/>
          <p:cNvPicPr preferRelativeResize="0"/>
          <p:nvPr/>
        </p:nvPicPr>
        <p:blipFill rotWithShape="1">
          <a:blip r:embed="rId23">
            <a:alphaModFix/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705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 b="0" i="0" u="none" strike="noStrike" cap="none">
                <a:solidFill>
                  <a:schemeClr val="lt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0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►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004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0988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99719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" name="Google Shape;14;p20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5" name="Google Shape;15;p20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6" name="Google Shape;16;p2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vp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ancheporte.cz/hreben-serezavac-na-vlasy-2010.html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svetkadernictvi.cz/efilacni-britva-na-serezavani-vlasu-nastavce-cerna-p-506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11624" y="5733256"/>
            <a:ext cx="662473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Google Shape;147;p1"/>
          <p:cNvSpPr txBox="1">
            <a:spLocks noGrp="1"/>
          </p:cNvSpPr>
          <p:nvPr>
            <p:ph type="ctrTitle"/>
          </p:nvPr>
        </p:nvSpPr>
        <p:spPr>
          <a:xfrm>
            <a:off x="1154955" y="914400"/>
            <a:ext cx="8825700" cy="332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</a:pPr>
            <a:r>
              <a:rPr lang="cs-CZ"/>
              <a:t>TECHNIKY STŘÍHÁNÍ VLASŮ</a:t>
            </a:r>
            <a:endParaRPr/>
          </a:p>
        </p:txBody>
      </p:sp>
      <p:sp>
        <p:nvSpPr>
          <p:cNvPr id="148" name="Google Shape;148;p1"/>
          <p:cNvSpPr txBox="1"/>
          <p:nvPr/>
        </p:nvSpPr>
        <p:spPr>
          <a:xfrm>
            <a:off x="1652300" y="4424650"/>
            <a:ext cx="8526300" cy="10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cs-CZ" sz="1100" i="1">
                <a:solidFill>
                  <a:srgbClr val="EBEBEB"/>
                </a:solidFill>
              </a:rPr>
              <a:t>Autorem materiálu a všech jeho částí, není-li uvedeno jinak, je </a:t>
            </a:r>
            <a:r>
              <a:rPr lang="cs-CZ" sz="1100">
                <a:solidFill>
                  <a:srgbClr val="EBEBEB"/>
                </a:solidFill>
              </a:rPr>
              <a:t>Jindřiiška Kachyňová</a:t>
            </a:r>
            <a:endParaRPr sz="1100" i="1">
              <a:solidFill>
                <a:srgbClr val="EBEBEB"/>
              </a:solidFill>
            </a:endParaRP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cs-CZ" sz="1100" i="1">
                <a:solidFill>
                  <a:srgbClr val="EBEBEB"/>
                </a:solidFill>
              </a:rPr>
              <a:t>Dostupné z Metodického portálu </a:t>
            </a:r>
            <a:r>
              <a:rPr lang="cs-CZ" sz="1100" i="1" u="sng">
                <a:solidFill>
                  <a:srgbClr val="EBEBEB"/>
                </a:solidFill>
                <a:hlinkClick r:id="rId3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www.rvp.cz</a:t>
            </a:r>
            <a:r>
              <a:rPr lang="cs-CZ" sz="1100" i="1">
                <a:solidFill>
                  <a:srgbClr val="EBEBEB"/>
                </a:solidFill>
              </a:rPr>
              <a:t>; ISSN 1802-4785.</a:t>
            </a:r>
            <a:endParaRPr sz="1100" i="1">
              <a:solidFill>
                <a:srgbClr val="EBEBEB"/>
              </a:solidFill>
            </a:endParaRP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cs-CZ" sz="1100" i="1">
                <a:solidFill>
                  <a:srgbClr val="EBEBEB"/>
                </a:solidFill>
              </a:rPr>
              <a:t>Provozuje Národní pedagogický institut České republiky (NPI ČR).</a:t>
            </a:r>
            <a:endParaRPr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49" name="Google Shape;149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748125" y="5732600"/>
            <a:ext cx="6327025" cy="6580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Základem každého účesu je střih</a:t>
            </a:r>
            <a:endParaRPr/>
          </a:p>
        </p:txBody>
      </p:sp>
      <p:sp>
        <p:nvSpPr>
          <p:cNvPr id="155" name="Google Shape;155;p2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627787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600"/>
              <a:buChar char="►"/>
            </a:pPr>
            <a:r>
              <a:rPr lang="cs-CZ" sz="2000" b="1">
                <a:solidFill>
                  <a:srgbClr val="FFC000"/>
                </a:solidFill>
              </a:rPr>
              <a:t>PRO KVALITNÍ STŘIH JE PODMÍNKOU: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Zručnost kadeřníka, jeho vkus,  estetické cítění a přehled v módních trendech.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Přizpůsobit střih tvaru hlavy a obličeje.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Správně určit tvárnost vlasů.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Používat kvalitní nářadí.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Dbát na bezpečnost práce.</a:t>
            </a:r>
            <a:r>
              <a:rPr lang="cs-CZ" sz="2000" baseline="30000"/>
              <a:t>1</a:t>
            </a:r>
            <a:endParaRPr sz="2000"/>
          </a:p>
          <a:p>
            <a:pPr marL="342900" lvl="0" indent="-251459" algn="l" rtl="0">
              <a:spcBef>
                <a:spcPts val="1000"/>
              </a:spcBef>
              <a:spcAft>
                <a:spcPts val="0"/>
              </a:spcAft>
              <a:buSzPts val="1440"/>
              <a:buNone/>
            </a:pPr>
            <a:endParaRPr/>
          </a:p>
          <a:p>
            <a:pPr marL="342900" lvl="0" indent="-251459" algn="l" rtl="0">
              <a:spcBef>
                <a:spcPts val="1000"/>
              </a:spcBef>
              <a:spcAft>
                <a:spcPts val="0"/>
              </a:spcAft>
              <a:buSzPts val="1440"/>
              <a:buNone/>
            </a:pPr>
            <a:endParaRPr/>
          </a:p>
        </p:txBody>
      </p:sp>
      <p:sp>
        <p:nvSpPr>
          <p:cNvPr id="156" name="Google Shape;156;p2"/>
          <p:cNvSpPr txBox="1">
            <a:spLocks noGrp="1"/>
          </p:cNvSpPr>
          <p:nvPr>
            <p:ph type="body" idx="2"/>
          </p:nvPr>
        </p:nvSpPr>
        <p:spPr>
          <a:xfrm>
            <a:off x="6014433" y="2056092"/>
            <a:ext cx="4301543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600"/>
              <a:buChar char="►"/>
            </a:pPr>
            <a:r>
              <a:rPr lang="cs-CZ" sz="2000" b="1">
                <a:solidFill>
                  <a:srgbClr val="FFC000"/>
                </a:solidFill>
              </a:rPr>
              <a:t>NÁŘADÍ NA STŘÍHÁNÍ VLASŮ: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Nůžky,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Hřebeny.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Strojky.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Břitvy, seřezávače.</a:t>
            </a:r>
            <a:endParaRPr/>
          </a:p>
          <a:p>
            <a:pPr marL="342900" lvl="0" indent="-241300" algn="l" rtl="0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endParaRPr sz="2000"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 b="1">
                <a:solidFill>
                  <a:srgbClr val="FFC000"/>
                </a:solidFill>
              </a:rPr>
              <a:t>DALŠÍ POMŮCKY: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Pláštěnka, límec, skřipce, oprašovací štětec, rozprašovač vody.</a:t>
            </a:r>
            <a:endParaRPr/>
          </a:p>
          <a:p>
            <a:pPr marL="342900" lvl="0" indent="-251459" algn="l" rtl="0">
              <a:spcBef>
                <a:spcPts val="1000"/>
              </a:spcBef>
              <a:spcAft>
                <a:spcPts val="0"/>
              </a:spcAft>
              <a:buSzPts val="1440"/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Techniky stříhání</a:t>
            </a:r>
            <a:endParaRPr/>
          </a:p>
        </p:txBody>
      </p:sp>
      <p:sp>
        <p:nvSpPr>
          <p:cNvPr id="162" name="Google Shape;162;p3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 b="1">
                <a:solidFill>
                  <a:srgbClr val="FFC000"/>
                </a:solidFill>
              </a:rPr>
              <a:t>ZKRACOVACÍ: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Přes prsty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Do dlaně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Přes hřeben (s nadhozem)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Strojkem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Šikmé krajkování</a:t>
            </a:r>
            <a:endParaRPr/>
          </a:p>
          <a:p>
            <a:pPr marL="342900" lvl="0" indent="-251459" algn="l" rtl="0">
              <a:spcBef>
                <a:spcPts val="1000"/>
              </a:spcBef>
              <a:spcAft>
                <a:spcPts val="0"/>
              </a:spcAft>
              <a:buSzPts val="1440"/>
              <a:buNone/>
            </a:pPr>
            <a:endParaRPr/>
          </a:p>
        </p:txBody>
      </p:sp>
      <p:sp>
        <p:nvSpPr>
          <p:cNvPr id="163" name="Google Shape;163;p3"/>
          <p:cNvSpPr txBox="1">
            <a:spLocks noGrp="1"/>
          </p:cNvSpPr>
          <p:nvPr>
            <p:ph type="body" idx="2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 b="1">
                <a:solidFill>
                  <a:srgbClr val="FFC000"/>
                </a:solidFill>
              </a:rPr>
              <a:t>PROŘEĎOVACÍ: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Efilace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Břitvou nebo seřezávačem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Slejtování (klouzavý střih)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Piketáž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Topování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Kolmé krajkování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4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Výběr techniky stříhání</a:t>
            </a:r>
            <a:endParaRPr/>
          </a:p>
        </p:txBody>
      </p:sp>
      <p:sp>
        <p:nvSpPr>
          <p:cNvPr id="169" name="Google Shape;169;p4"/>
          <p:cNvSpPr txBox="1">
            <a:spLocks noGrp="1"/>
          </p:cNvSpPr>
          <p:nvPr>
            <p:ph type="body" idx="1"/>
          </p:nvPr>
        </p:nvSpPr>
        <p:spPr>
          <a:xfrm>
            <a:off x="1103313" y="2052918"/>
            <a:ext cx="8517206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Pokud využijeme zkracovací techniku stříhání vlasů, počítáme se zachováním plné hustoty stříhaných vlasů.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Při použití prořeďovacích technik stříhání vlasů, počítáme s korekcí hustoty vlasů, obvykle však nikoli se změnou délky vlasů.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Nejčastěji tedy techniky kombinujeme, bereme v úvahu nejen diagnózu vlasů, ale také tvar budoucího střihu a přání klienta.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5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Nůžky </a:t>
            </a:r>
            <a:endParaRPr/>
          </a:p>
        </p:txBody>
      </p:sp>
      <p:sp>
        <p:nvSpPr>
          <p:cNvPr id="175" name="Google Shape;175;p5"/>
          <p:cNvSpPr txBox="1">
            <a:spLocks noGrp="1"/>
          </p:cNvSpPr>
          <p:nvPr>
            <p:ph type="body" idx="1"/>
          </p:nvPr>
        </p:nvSpPr>
        <p:spPr>
          <a:xfrm>
            <a:off x="1103312" y="1429555"/>
            <a:ext cx="4717939" cy="48267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Mohou mít zaoblenou nebo kulatou špičku a hladké nebo ozubené ostří.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Dělení: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Klasické.</a:t>
            </a:r>
            <a:endParaRPr/>
          </a:p>
          <a:p>
            <a:pPr marL="742950" lvl="1" indent="-28575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Ofsetové (ergonomicky tvarované).</a:t>
            </a:r>
            <a:endParaRPr/>
          </a:p>
          <a:p>
            <a:pPr marL="742950" lvl="1" indent="-28575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Double ofsetové.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Efilační.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Vousové – zaoblené.</a:t>
            </a:r>
            <a:endParaRPr/>
          </a:p>
        </p:txBody>
      </p:sp>
      <p:pic>
        <p:nvPicPr>
          <p:cNvPr id="176" name="Google Shape;176;p5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276797" y="2055813"/>
            <a:ext cx="3151543" cy="4200525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5"/>
          <p:cNvSpPr txBox="1"/>
          <p:nvPr/>
        </p:nvSpPr>
        <p:spPr>
          <a:xfrm>
            <a:off x="9710670" y="5859887"/>
            <a:ext cx="112046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Obr.1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Hřebeny </a:t>
            </a:r>
            <a:endParaRPr/>
          </a:p>
        </p:txBody>
      </p:sp>
      <p:pic>
        <p:nvPicPr>
          <p:cNvPr id="183" name="Google Shape;183;p6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46112" y="1853249"/>
            <a:ext cx="3556296" cy="2667952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6"/>
          <p:cNvSpPr txBox="1">
            <a:spLocks noGrp="1"/>
          </p:cNvSpPr>
          <p:nvPr>
            <p:ph type="body" idx="2"/>
          </p:nvPr>
        </p:nvSpPr>
        <p:spPr>
          <a:xfrm>
            <a:off x="7277100" y="2056092"/>
            <a:ext cx="4038600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Na stříhání využíváme dámské a pánské hřebeny.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Hřebeny nesmí být příliš měkké, vhodné jsou hřebeny pevnější, ale dobře ovladatelné a antistatické.</a:t>
            </a:r>
            <a:endParaRPr/>
          </a:p>
        </p:txBody>
      </p:sp>
      <p:pic>
        <p:nvPicPr>
          <p:cNvPr id="185" name="Google Shape;185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70324" y="3814483"/>
            <a:ext cx="3556295" cy="2667952"/>
          </a:xfrm>
          <a:prstGeom prst="rect">
            <a:avLst/>
          </a:prstGeom>
          <a:noFill/>
          <a:ln>
            <a:noFill/>
          </a:ln>
        </p:spPr>
      </p:pic>
      <p:sp>
        <p:nvSpPr>
          <p:cNvPr id="186" name="Google Shape;186;p6"/>
          <p:cNvSpPr txBox="1"/>
          <p:nvPr/>
        </p:nvSpPr>
        <p:spPr>
          <a:xfrm>
            <a:off x="798490" y="4675031"/>
            <a:ext cx="103031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2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7" name="Google Shape;187;p6"/>
          <p:cNvSpPr txBox="1"/>
          <p:nvPr/>
        </p:nvSpPr>
        <p:spPr>
          <a:xfrm>
            <a:off x="7126619" y="6027313"/>
            <a:ext cx="128328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3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7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Strojky</a:t>
            </a:r>
            <a:r>
              <a:rPr lang="cs-CZ"/>
              <a:t> </a:t>
            </a:r>
            <a:endParaRPr/>
          </a:p>
        </p:txBody>
      </p:sp>
      <p:sp>
        <p:nvSpPr>
          <p:cNvPr id="193" name="Google Shape;193;p7"/>
          <p:cNvSpPr txBox="1">
            <a:spLocks noGrp="1"/>
          </p:cNvSpPr>
          <p:nvPr>
            <p:ph type="body" idx="1"/>
          </p:nvPr>
        </p:nvSpPr>
        <p:spPr>
          <a:xfrm>
            <a:off x="1103312" y="1473201"/>
            <a:ext cx="6910388" cy="47831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Strojky na stříhání vlasů využíváme: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 při stříhání do vytracena.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Při úpravě kontur střihu.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Při vytváření vlasového tetování.</a:t>
            </a:r>
            <a:endParaRPr/>
          </a:p>
          <a:p>
            <a:pPr marL="342900" lvl="0" indent="-220980" algn="l" rtl="0">
              <a:spcBef>
                <a:spcPts val="1000"/>
              </a:spcBef>
              <a:spcAft>
                <a:spcPts val="0"/>
              </a:spcAft>
              <a:buSzPts val="1920"/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Strojky se od sebe liší šířkou stříhací hlavice. Klasické strojky jsou širší a hlavice je hrubší. Konturovací strojky jsou užší a hlavice je jemnější.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Strojky mohou být elektrické nebo akumulátorové (na dobíjecí baterii).</a:t>
            </a:r>
            <a:endParaRPr/>
          </a:p>
        </p:txBody>
      </p:sp>
      <p:pic>
        <p:nvPicPr>
          <p:cNvPr id="194" name="Google Shape;194;p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 t="29062" r="26349"/>
          <a:stretch/>
        </p:blipFill>
        <p:spPr>
          <a:xfrm>
            <a:off x="8269288" y="2055054"/>
            <a:ext cx="2819400" cy="3619432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7"/>
          <p:cNvSpPr txBox="1"/>
          <p:nvPr/>
        </p:nvSpPr>
        <p:spPr>
          <a:xfrm>
            <a:off x="10050834" y="5847008"/>
            <a:ext cx="1037854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4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8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Břitvy a seřezávače</a:t>
            </a:r>
            <a:endParaRPr/>
          </a:p>
        </p:txBody>
      </p:sp>
      <p:pic>
        <p:nvPicPr>
          <p:cNvPr id="201" name="Google Shape;201;p8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056069" y="1481025"/>
            <a:ext cx="2904724" cy="352824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4757678" y="3245145"/>
            <a:ext cx="2902296" cy="29022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456859" y="1634192"/>
            <a:ext cx="2940944" cy="2892732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8"/>
          <p:cNvSpPr txBox="1"/>
          <p:nvPr/>
        </p:nvSpPr>
        <p:spPr>
          <a:xfrm>
            <a:off x="1056069" y="5293217"/>
            <a:ext cx="106894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5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5" name="Google Shape;205;p8"/>
          <p:cNvSpPr txBox="1"/>
          <p:nvPr/>
        </p:nvSpPr>
        <p:spPr>
          <a:xfrm>
            <a:off x="6709893" y="6413679"/>
            <a:ext cx="130076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6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6" name="Google Shape;206;p8"/>
          <p:cNvSpPr txBox="1"/>
          <p:nvPr/>
        </p:nvSpPr>
        <p:spPr>
          <a:xfrm>
            <a:off x="10419008" y="4790941"/>
            <a:ext cx="113334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7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9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9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přes prsty</a:t>
            </a:r>
            <a:endParaRPr/>
          </a:p>
        </p:txBody>
      </p:sp>
      <p:sp>
        <p:nvSpPr>
          <p:cNvPr id="212" name="Google Shape;212;p9"/>
          <p:cNvSpPr txBox="1">
            <a:spLocks noGrp="1"/>
          </p:cNvSpPr>
          <p:nvPr>
            <p:ph type="body" idx="1"/>
          </p:nvPr>
        </p:nvSpPr>
        <p:spPr>
          <a:xfrm>
            <a:off x="772733" y="1481071"/>
            <a:ext cx="6259132" cy="47752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Touto technikou vlasy zkracujeme a srovnáváme na jednu, tzv. tupou délku.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Prameny držíme mezi ukazováčkem a prostředníčkem. Při stříhání nabíráme vždy část pramene ustřiženého i neustřiženého.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Hřeben vedeme po prameni až ke špičkám, při stříhání ho odkládáme pod palec druhé ruky. Stříhat můžeme horizontálně i vertikálně.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Tuto techniku můžeme využít na horní, boční i zadní partii.</a:t>
            </a:r>
            <a:endParaRPr/>
          </a:p>
        </p:txBody>
      </p:sp>
      <p:pic>
        <p:nvPicPr>
          <p:cNvPr id="213" name="Google Shape;213;p9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941711" y="1481071"/>
            <a:ext cx="2583294" cy="311673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664649" y="4158456"/>
            <a:ext cx="3034357" cy="2278060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9"/>
          <p:cNvSpPr txBox="1"/>
          <p:nvPr/>
        </p:nvSpPr>
        <p:spPr>
          <a:xfrm>
            <a:off x="9646276" y="3928056"/>
            <a:ext cx="124925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8, 9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do dlaně</a:t>
            </a:r>
            <a:endParaRPr/>
          </a:p>
        </p:txBody>
      </p:sp>
      <p:pic>
        <p:nvPicPr>
          <p:cNvPr id="221" name="Google Shape;221;p10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980820" y="1944664"/>
            <a:ext cx="3146822" cy="4195763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10"/>
          <p:cNvSpPr txBox="1">
            <a:spLocks noGrp="1"/>
          </p:cNvSpPr>
          <p:nvPr>
            <p:ph type="body" idx="2"/>
          </p:nvPr>
        </p:nvSpPr>
        <p:spPr>
          <a:xfrm>
            <a:off x="4353060" y="2056092"/>
            <a:ext cx="6864440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Touto technikou vlasy zkracujeme a srovnáváme v oblasti čelní partie, na boční a zadní partii.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Pramen držíme mezi prsteníčkem a ukazováčkem, nůžky vedeme od špiček prstů k dlani.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Hřeben vedeme po prameni až ke špičkám, při stříhání ho odkládáme pod palec druhé ruky.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Prameny můžeme držet horizontálně, vertikálně i diagonálně.</a:t>
            </a:r>
            <a:r>
              <a:rPr lang="cs-CZ" sz="2400" baseline="30000">
                <a:latin typeface="Arial"/>
                <a:ea typeface="Arial"/>
                <a:cs typeface="Arial"/>
                <a:sym typeface="Arial"/>
              </a:rPr>
              <a:t>1</a:t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10"/>
          <p:cNvSpPr txBox="1"/>
          <p:nvPr/>
        </p:nvSpPr>
        <p:spPr>
          <a:xfrm>
            <a:off x="2949262" y="6140427"/>
            <a:ext cx="117838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10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1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přes hřeben a s nadhozem</a:t>
            </a:r>
            <a:endParaRPr/>
          </a:p>
        </p:txBody>
      </p:sp>
      <p:sp>
        <p:nvSpPr>
          <p:cNvPr id="229" name="Google Shape;229;p11"/>
          <p:cNvSpPr txBox="1">
            <a:spLocks noGrp="1"/>
          </p:cNvSpPr>
          <p:nvPr>
            <p:ph type="body" idx="1"/>
          </p:nvPr>
        </p:nvSpPr>
        <p:spPr>
          <a:xfrm>
            <a:off x="646111" y="1674255"/>
            <a:ext cx="5817059" cy="45820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Touto technikou zkracujeme vlasy v oblasti boční a zadní partie.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Hřeben vedeme pomalu směrem nahoru a odkláníme ho od hlavy. Nůžkami zkracujeme vlasy přesahující přes hřeben.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Pokud jsou vlasy delší, můžeme je podebrat zavřenými nůžkami a dál pokračovat stejným způsobem.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Při stříhání přes hřeben můžeme místo nůžek použít také strojek.</a:t>
            </a:r>
            <a:endParaRPr/>
          </a:p>
        </p:txBody>
      </p:sp>
      <p:pic>
        <p:nvPicPr>
          <p:cNvPr id="230" name="Google Shape;230;p1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566201" y="2102516"/>
            <a:ext cx="2572735" cy="3426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1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241967" y="2923527"/>
            <a:ext cx="2572735" cy="3432345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11"/>
          <p:cNvSpPr txBox="1"/>
          <p:nvPr/>
        </p:nvSpPr>
        <p:spPr>
          <a:xfrm>
            <a:off x="7431111" y="5628068"/>
            <a:ext cx="139091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11, 12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1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8738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strojkem</a:t>
            </a:r>
            <a:endParaRPr/>
          </a:p>
        </p:txBody>
      </p:sp>
      <p:sp>
        <p:nvSpPr>
          <p:cNvPr id="238" name="Google Shape;238;p12"/>
          <p:cNvSpPr txBox="1">
            <a:spLocks noGrp="1"/>
          </p:cNvSpPr>
          <p:nvPr>
            <p:ph type="body" idx="1"/>
          </p:nvPr>
        </p:nvSpPr>
        <p:spPr>
          <a:xfrm>
            <a:off x="1103312" y="1455313"/>
            <a:ext cx="5284609" cy="4801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Touto technikou zkracujeme vlasy na zadní a boční partii.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Strojek pokládáme na pokožku a plynulým obloukovým pohybem ho vedeme nahoru a od hlavy.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Posouváme se vždy o půlku šířky stříhací hlavice.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Zatímco strojek vedeme nahoru, hřebenem sčesáváme vlasy dolů.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Strojkem upravujeme také kontury střihů.</a:t>
            </a:r>
            <a:endParaRPr/>
          </a:p>
        </p:txBody>
      </p:sp>
      <p:pic>
        <p:nvPicPr>
          <p:cNvPr id="239" name="Google Shape;239;p12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7796323" y="1758619"/>
            <a:ext cx="3151905" cy="4194412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12"/>
          <p:cNvSpPr txBox="1"/>
          <p:nvPr/>
        </p:nvSpPr>
        <p:spPr>
          <a:xfrm>
            <a:off x="9916732" y="6053070"/>
            <a:ext cx="103149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13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3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9061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krajkování </a:t>
            </a:r>
            <a:endParaRPr/>
          </a:p>
        </p:txBody>
      </p:sp>
      <p:pic>
        <p:nvPicPr>
          <p:cNvPr id="246" name="Google Shape;246;p13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873928" y="3108523"/>
            <a:ext cx="2354137" cy="3138850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13"/>
          <p:cNvSpPr txBox="1">
            <a:spLocks noGrp="1"/>
          </p:cNvSpPr>
          <p:nvPr>
            <p:ph type="body" idx="2"/>
          </p:nvPr>
        </p:nvSpPr>
        <p:spPr>
          <a:xfrm>
            <a:off x="5642128" y="1358900"/>
            <a:ext cx="5584671" cy="48974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Pokud tuto techniku používáme při zkracování mokrých vlasů, pak prameny nabíráme technikou přes prsty nebo do dlaně a vlasy zkracujeme krátkými šikmými nástřihy.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Můžeme však pracovat i na suchých vlasech. Také držíme prameny přes prsty, ale necháme přesahovat delší část vlasů. Nůžky vedeme kolmo na prsty a stříháním regulujeme hustotu vlasů. Díky této technice do sebe vlasy lépe zapadají.</a:t>
            </a:r>
            <a:endParaRPr/>
          </a:p>
        </p:txBody>
      </p:sp>
      <p:pic>
        <p:nvPicPr>
          <p:cNvPr id="248" name="Google Shape;248;p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6111" y="1730573"/>
            <a:ext cx="2064661" cy="275590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13"/>
          <p:cNvSpPr txBox="1"/>
          <p:nvPr/>
        </p:nvSpPr>
        <p:spPr>
          <a:xfrm>
            <a:off x="953037" y="4726546"/>
            <a:ext cx="150682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14, 15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4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9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efilace</a:t>
            </a:r>
            <a:endParaRPr/>
          </a:p>
        </p:txBody>
      </p:sp>
      <p:pic>
        <p:nvPicPr>
          <p:cNvPr id="255" name="Google Shape;255;p14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877790" y="1725724"/>
            <a:ext cx="3146822" cy="4195763"/>
          </a:xfrm>
          <a:prstGeom prst="rect">
            <a:avLst/>
          </a:prstGeom>
          <a:noFill/>
          <a:ln>
            <a:noFill/>
          </a:ln>
        </p:spPr>
      </p:pic>
      <p:sp>
        <p:nvSpPr>
          <p:cNvPr id="256" name="Google Shape;256;p14"/>
          <p:cNvSpPr txBox="1">
            <a:spLocks noGrp="1"/>
          </p:cNvSpPr>
          <p:nvPr>
            <p:ph type="body" idx="2"/>
          </p:nvPr>
        </p:nvSpPr>
        <p:spPr>
          <a:xfrm>
            <a:off x="4430332" y="1725724"/>
            <a:ext cx="7096259" cy="4530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Efilace je ideální technikou na odlehčení hustých vlasů.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Efilovat můžeme suché i mokré vlasy.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Pramínek držíme kolmo od hlavy nebo ve směru budoucího účesu.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Do pramene nestříháme příliš blízko u hlavy a na jednom místě efilaci neopakujeme. 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Pomocí jednostranných efilačních nůžek můžeme pramínek hladkou stranou nůžek proháčkovat. Je také možné pramínek stočit (twist).</a:t>
            </a:r>
            <a:endParaRPr sz="2400"/>
          </a:p>
        </p:txBody>
      </p:sp>
      <p:sp>
        <p:nvSpPr>
          <p:cNvPr id="257" name="Google Shape;257;p14"/>
          <p:cNvSpPr txBox="1"/>
          <p:nvPr/>
        </p:nvSpPr>
        <p:spPr>
          <a:xfrm>
            <a:off x="2047741" y="6104586"/>
            <a:ext cx="115909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16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15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zkracování a prořeďování břitvou</a:t>
            </a:r>
            <a:endParaRPr/>
          </a:p>
        </p:txBody>
      </p:sp>
      <p:sp>
        <p:nvSpPr>
          <p:cNvPr id="263" name="Google Shape;263;p15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6211888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Při stříhání vlasů břitvou vzniká pozvolné ztenčení konce vlasů a dlouhý řez.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Práci břitvou můžeme využít po celé hlavě, největšího efektu však dosahujeme v konturách střihu.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Při práci držíme břitvu celou šířkou na prameni a zlehka seřezáváme. Břitvou přitlačíme v místě požadovaného zkrácení. </a:t>
            </a:r>
            <a:endParaRPr sz="2000"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Pramínek můžeme zatočit (twist) a zlehka po něm přejíždět břitvou.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 sz="2000"/>
              <a:t>Břitvu můžeme také postavit tzv. na špičku a do pramínku jí lehce zatláčet.   </a:t>
            </a:r>
            <a:endParaRPr sz="2000"/>
          </a:p>
        </p:txBody>
      </p:sp>
      <p:pic>
        <p:nvPicPr>
          <p:cNvPr id="264" name="Google Shape;264;p15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7629654" y="2055813"/>
            <a:ext cx="3150393" cy="4200525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15"/>
          <p:cNvSpPr txBox="1"/>
          <p:nvPr/>
        </p:nvSpPr>
        <p:spPr>
          <a:xfrm>
            <a:off x="9723549" y="6256338"/>
            <a:ext cx="1056498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17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1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002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slejtování</a:t>
            </a:r>
            <a:endParaRPr/>
          </a:p>
        </p:txBody>
      </p:sp>
      <p:pic>
        <p:nvPicPr>
          <p:cNvPr id="271" name="Google Shape;271;p16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864910" y="1699966"/>
            <a:ext cx="3146822" cy="4195763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16"/>
          <p:cNvSpPr txBox="1">
            <a:spLocks noGrp="1"/>
          </p:cNvSpPr>
          <p:nvPr>
            <p:ph type="body" idx="2"/>
          </p:nvPr>
        </p:nvSpPr>
        <p:spPr>
          <a:xfrm>
            <a:off x="4430332" y="1455314"/>
            <a:ext cx="7392474" cy="4801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Technika vhodná zejména na boční partie, partii nad čelem a zadní partii.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Mírně sevřenými nůžkami klouzavým pohybem projíždíme směrem ke špičkám vlasů.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Pramínky můžeme držet kolmo od hlavy, kolmo k zemi nebo pod tupým úhlem nebo v takovém směru, který odpovídá tvaru budoucího účesu.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Tlak na nůžky musí být rovnoměrný a plynulý.</a:t>
            </a:r>
            <a:r>
              <a:rPr lang="cs-CZ" sz="2400" baseline="30000"/>
              <a:t>2</a:t>
            </a:r>
            <a:endParaRPr sz="2400"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Tuto techniku můžeme využít u vlasů dlouhých, polodlouhých i krátkých.</a:t>
            </a:r>
            <a:endParaRPr sz="2400"/>
          </a:p>
        </p:txBody>
      </p:sp>
      <p:sp>
        <p:nvSpPr>
          <p:cNvPr id="273" name="Google Shape;273;p16"/>
          <p:cNvSpPr txBox="1"/>
          <p:nvPr/>
        </p:nvSpPr>
        <p:spPr>
          <a:xfrm>
            <a:off x="2987899" y="6065949"/>
            <a:ext cx="1023833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18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17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054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piketáže</a:t>
            </a:r>
            <a:endParaRPr/>
          </a:p>
        </p:txBody>
      </p:sp>
      <p:sp>
        <p:nvSpPr>
          <p:cNvPr id="279" name="Google Shape;279;p17"/>
          <p:cNvSpPr txBox="1">
            <a:spLocks noGrp="1"/>
          </p:cNvSpPr>
          <p:nvPr>
            <p:ph type="body" idx="1"/>
          </p:nvPr>
        </p:nvSpPr>
        <p:spPr>
          <a:xfrm>
            <a:off x="399245" y="1952783"/>
            <a:ext cx="7456868" cy="43035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Jde o techniku prostříhávání vlasů špičkami nůžek.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Používat můžeme na horní partii a v oblasti vlasového víru.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Jde o techniku prořeďovací, výsledný efekt je ale opticky opačný – dochází ke zvětšení objemu vlasů – krátké vlasy podpírají vlasy delší a zvedají je od pokožky.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Piketujeme 2-3 cm od pokožky ve stejné úrovni nebo v několika úrovních současně – s nůžkami klesáme a stoupáme. </a:t>
            </a:r>
            <a:endParaRPr sz="2400"/>
          </a:p>
        </p:txBody>
      </p:sp>
      <p:pic>
        <p:nvPicPr>
          <p:cNvPr id="280" name="Google Shape;280;p1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7951626" y="1952783"/>
            <a:ext cx="3150393" cy="4200525"/>
          </a:xfrm>
          <a:prstGeom prst="rect">
            <a:avLst/>
          </a:prstGeom>
          <a:noFill/>
          <a:ln>
            <a:noFill/>
          </a:ln>
        </p:spPr>
      </p:pic>
      <p:sp>
        <p:nvSpPr>
          <p:cNvPr id="281" name="Google Shape;281;p17"/>
          <p:cNvSpPr txBox="1"/>
          <p:nvPr/>
        </p:nvSpPr>
        <p:spPr>
          <a:xfrm>
            <a:off x="9259910" y="6256339"/>
            <a:ext cx="131364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19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18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079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Technika topování</a:t>
            </a:r>
            <a:endParaRPr/>
          </a:p>
        </p:txBody>
      </p:sp>
      <p:sp>
        <p:nvSpPr>
          <p:cNvPr id="287" name="Google Shape;287;p18"/>
          <p:cNvSpPr txBox="1">
            <a:spLocks noGrp="1"/>
          </p:cNvSpPr>
          <p:nvPr>
            <p:ph type="body" idx="1"/>
          </p:nvPr>
        </p:nvSpPr>
        <p:spPr>
          <a:xfrm>
            <a:off x="1103312" y="1785357"/>
            <a:ext cx="5722491" cy="4470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Tato technika se využívá u dámských kratších střihů.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/>
              <a:t>Na horní partii pramínky stáčíme v prstech (twist) a zlehka přejíždíme pootevřenými nůžkami na dvou až třech místech po prameni. Nůžky nesmí dostřihnout.</a:t>
            </a:r>
            <a:endParaRPr sz="2400"/>
          </a:p>
        </p:txBody>
      </p:sp>
      <p:pic>
        <p:nvPicPr>
          <p:cNvPr id="288" name="Google Shape;288;p1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7668290" y="1785356"/>
            <a:ext cx="3150393" cy="4200525"/>
          </a:xfrm>
          <a:prstGeom prst="rect">
            <a:avLst/>
          </a:prstGeom>
          <a:noFill/>
          <a:ln>
            <a:noFill/>
          </a:ln>
        </p:spPr>
      </p:pic>
      <p:sp>
        <p:nvSpPr>
          <p:cNvPr id="289" name="Google Shape;289;p18"/>
          <p:cNvSpPr txBox="1"/>
          <p:nvPr/>
        </p:nvSpPr>
        <p:spPr>
          <a:xfrm>
            <a:off x="9453093" y="6078828"/>
            <a:ext cx="126213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20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9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7450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Arial"/>
              <a:buNone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Zdroje:</a:t>
            </a:r>
            <a:endParaRPr/>
          </a:p>
        </p:txBody>
      </p:sp>
      <p:sp>
        <p:nvSpPr>
          <p:cNvPr id="295" name="Google Shape;295;p19"/>
          <p:cNvSpPr txBox="1">
            <a:spLocks noGrp="1"/>
          </p:cNvSpPr>
          <p:nvPr>
            <p:ph type="body" idx="1"/>
          </p:nvPr>
        </p:nvSpPr>
        <p:spPr>
          <a:xfrm>
            <a:off x="1103312" y="1197736"/>
            <a:ext cx="8946541" cy="5050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1 - HÜLSKEN, Margot. </a:t>
            </a:r>
            <a:r>
              <a:rPr lang="cs-CZ" i="1"/>
              <a:t>Příručka pro kadeřnice</a:t>
            </a:r>
            <a:r>
              <a:rPr lang="cs-CZ"/>
              <a:t>. Praha: Europa-Sobotáles, 2005. ISBN 80-86706-12-5.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2 - POLÍVKA, Ladislav. </a:t>
            </a:r>
            <a:r>
              <a:rPr lang="cs-CZ" i="1"/>
              <a:t>Technologie I: pro učební obor Kadeřník</a:t>
            </a:r>
            <a:r>
              <a:rPr lang="cs-CZ"/>
              <a:t>. Vyd. 4., aktualiz. Praha: Informatorium, 2003. ISBN 80-7333-006-7.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Obr. 1-5 – archiv autora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Obr. 6 - Hřeben-seřezávač na vlasy | blancheporte.cz. </a:t>
            </a:r>
            <a:r>
              <a:rPr lang="cs-CZ" i="1"/>
              <a:t>Blancheporte | Móda, spodní prádlo &amp; bytový textil</a:t>
            </a:r>
            <a:r>
              <a:rPr lang="cs-CZ"/>
              <a:t> [online]. Dostupné z: </a:t>
            </a:r>
            <a:r>
              <a:rPr lang="cs-CZ" u="sng">
                <a:solidFill>
                  <a:schemeClr val="hlink"/>
                </a:solidFill>
                <a:hlinkClick r:id="rId3"/>
              </a:rPr>
              <a:t>https://www.blancheporte.cz/hreben-serezavac-na-vlasy-2010.html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Obr. 7 – Efilační-břitva-na-seřezávání-vlasů – světkadernictvi.cz </a:t>
            </a:r>
            <a:r>
              <a:rPr lang="cs-CZ" u="sng">
                <a:solidFill>
                  <a:schemeClr val="hlink"/>
                </a:solidFill>
                <a:hlinkClick r:id="rId4"/>
              </a:rPr>
              <a:t>https://www.svetkadernictvi.cz/efilacni-britva-na-serezavani-vlasu-nastavce-cerna-p-5067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Obr. 8 – 20 – archiv autora</a:t>
            </a:r>
            <a:endParaRPr/>
          </a:p>
          <a:p>
            <a:pPr marL="342900" lvl="0" indent="-241300" algn="l" rtl="0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endParaRPr/>
          </a:p>
          <a:p>
            <a:pPr marL="342900" lvl="0" indent="-241300" algn="l" rtl="0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1021</Words>
  <Application>Microsoft Office PowerPoint</Application>
  <PresentationFormat>Vlastní</PresentationFormat>
  <Paragraphs>131</Paragraphs>
  <Slides>19</Slides>
  <Notes>19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Noto Sans Symbols</vt:lpstr>
      <vt:lpstr>Ion</vt:lpstr>
      <vt:lpstr>TECHNIKY STŘÍHÁNÍ VLASŮ</vt:lpstr>
      <vt:lpstr>Základem každého účesu je střih</vt:lpstr>
      <vt:lpstr>Techniky stříhání</vt:lpstr>
      <vt:lpstr>Výběr techniky stříhání</vt:lpstr>
      <vt:lpstr>Nůžky </vt:lpstr>
      <vt:lpstr>Hřebeny </vt:lpstr>
      <vt:lpstr>Strojky </vt:lpstr>
      <vt:lpstr>Břitvy a seřezávače</vt:lpstr>
      <vt:lpstr>Technika přes prsty</vt:lpstr>
      <vt:lpstr>Technika do dlaně</vt:lpstr>
      <vt:lpstr>Technika přes hřeben a s nadhozem</vt:lpstr>
      <vt:lpstr>Technika strojkem</vt:lpstr>
      <vt:lpstr>Technika krajkování </vt:lpstr>
      <vt:lpstr>Technika efilace</vt:lpstr>
      <vt:lpstr>Technika zkracování a prořeďování břitvou</vt:lpstr>
      <vt:lpstr>Technika slejtování</vt:lpstr>
      <vt:lpstr>Technika piketáže</vt:lpstr>
      <vt:lpstr>Technika topování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TECHNIKY STŘÍHÁNÍ VLASŮ</dc:title>
  <dc:creator>Jindřiška Kachyňová</dc:creator>
  <cp:lastModifiedBy>User</cp:lastModifiedBy>
  <cp:revision>4</cp:revision>
  <dcterms:created xsi:type="dcterms:W3CDTF">2021-10-19T09:26:13Z</dcterms:created>
  <dcterms:modified xsi:type="dcterms:W3CDTF">2022-02-12T12:11:29Z</dcterms:modified>
</cp:coreProperties>
</file>