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2" r:id="rId3"/>
    <p:sldId id="263" r:id="rId4"/>
    <p:sldId id="267" r:id="rId5"/>
    <p:sldId id="268" r:id="rId6"/>
    <p:sldId id="269" r:id="rId7"/>
    <p:sldId id="264" r:id="rId8"/>
    <p:sldId id="265" r:id="rId9"/>
    <p:sldId id="266" r:id="rId10"/>
    <p:sldId id="270" r:id="rId11"/>
    <p:sldId id="271" r:id="rId12"/>
    <p:sldId id="272" r:id="rId13"/>
    <p:sldId id="257" r:id="rId14"/>
    <p:sldId id="274" r:id="rId15"/>
    <p:sldId id="275" r:id="rId16"/>
    <p:sldId id="273" r:id="rId17"/>
    <p:sldId id="278" r:id="rId18"/>
    <p:sldId id="279" r:id="rId19"/>
    <p:sldId id="277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-144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Kliknutím můžete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pPr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2/2/2023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2/2/2023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2/2/2023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2/2/2023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2/2/2023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2/2/2023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2/2/2023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2/2/2023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2/2/2023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dirty="0"/>
              <a:pPr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muzeum.skutec.cz/digitalni-prezentace-sbirek/predmety-osobni-potreby/" TargetMode="External"/><Relationship Id="rId2" Type="http://schemas.openxmlformats.org/officeDocument/2006/relationships/hyperlink" Target="https://ceacimagen.wordpress.com/2010/05/07/ondas-marcel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vas-pomocnik.cz/kulmy-a-kulmofeny/" TargetMode="External"/><Relationship Id="rId4" Type="http://schemas.openxmlformats.org/officeDocument/2006/relationships/hyperlink" Target="http://kadernictviu2kocek.blog.cz/en/0902/pokrok-nezastavi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538EEC5-BE56-4AE6-9296-5BBD9B4073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852181"/>
            <a:ext cx="8825658" cy="3329581"/>
          </a:xfrm>
        </p:spPr>
        <p:txBody>
          <a:bodyPr/>
          <a:lstStyle/>
          <a:p>
            <a:r>
              <a:rPr lang="cs-CZ" dirty="0"/>
              <a:t>ONDULACE ŽELEZEM</a:t>
            </a:r>
          </a:p>
        </p:txBody>
      </p:sp>
      <p:pic>
        <p:nvPicPr>
          <p:cNvPr id="4" name="Google Shape;149;p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2928675" y="5683420"/>
            <a:ext cx="6327025" cy="6580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682806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Ondulace železem - OŽ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18997" y="1853248"/>
            <a:ext cx="3101662" cy="4135549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312" y="2052918"/>
            <a:ext cx="7615685" cy="4195481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Za vynálezce této techniky je považován Francouz Racul Marcel.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(obr.1)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Počátek OŽ se datuje k roku 1872.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 Praze se o rozšíření techniky OŽ zasloužil v roce 1905 kadeřník Adolf Kollert.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Největšího významu nabývá OŽ od roku 1924, kdy nastává móda krátkých vlasů.</a:t>
            </a:r>
            <a:r>
              <a:rPr lang="cs-CZ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118242" y="6104586"/>
            <a:ext cx="932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xmlns="" val="4081524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22290"/>
          </a:xfrm>
        </p:spPr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Srovnání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03312" y="1403797"/>
            <a:ext cx="4396339" cy="4852541"/>
          </a:xfrm>
        </p:spPr>
        <p:txBody>
          <a:bodyPr>
            <a:noAutofit/>
          </a:bodyPr>
          <a:lstStyle/>
          <a:p>
            <a:r>
              <a:rPr lang="cs-CZ" sz="2400" dirty="0"/>
              <a:t>Původní ondulační železa byla zabroušená a zakalená, skládala se ze dvou částí spojených nýtem.</a:t>
            </a:r>
          </a:p>
          <a:p>
            <a:r>
              <a:rPr lang="cs-CZ" sz="2400" dirty="0"/>
              <a:t>Nahřívání železa probíhalo nad lihovým, plynovým nebo elektrickým ohřívačem.</a:t>
            </a:r>
          </a:p>
          <a:p>
            <a:r>
              <a:rPr lang="cs-CZ" sz="2400" dirty="0"/>
              <a:t>Správná teplota se zjišťovala sevřením papíru, který nesměl zežloutnout.</a:t>
            </a:r>
            <a:r>
              <a:rPr lang="cs-CZ" sz="2400" baseline="30000" dirty="0"/>
              <a:t>1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54493" y="1403798"/>
            <a:ext cx="4396341" cy="4852540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Dnešní železa nazýváme kulmou, žehličkou, případně </a:t>
            </a:r>
            <a:r>
              <a:rPr lang="cs-CZ" sz="2400" dirty="0" err="1">
                <a:latin typeface="Arial" panose="020B0604020202020204" pitchFamily="34" charset="0"/>
                <a:cs typeface="Arial" panose="020B0604020202020204" pitchFamily="34" charset="0"/>
              </a:rPr>
              <a:t>krepovačkou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Kulmy mohou mít klasický tvar nebo kónický.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Povrch tvoří teflon, keramika, turmalín – nepřehřívají se.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Teplotu si reguluje sám kadeřník na základě diagnózy vlasů.</a:t>
            </a:r>
          </a:p>
        </p:txBody>
      </p:sp>
    </p:spTree>
    <p:extLst>
      <p:ext uri="{BB962C8B-B14F-4D97-AF65-F5344CB8AC3E}">
        <p14:creationId xmlns:p14="http://schemas.microsoft.com/office/powerpoint/2010/main" xmlns="" val="37733036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89716"/>
          </a:xfrm>
        </p:spPr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Historická ondulační železa</a:t>
            </a:r>
          </a:p>
        </p:txBody>
      </p:sp>
      <p:pic>
        <p:nvPicPr>
          <p:cNvPr id="5" name="Zástupný symbol pro obsah 5" descr="KULMA1.jpg"/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b="25646"/>
          <a:stretch/>
        </p:blipFill>
        <p:spPr>
          <a:xfrm>
            <a:off x="713257" y="1693218"/>
            <a:ext cx="3129935" cy="2090905"/>
          </a:xfrm>
          <a:ln w="38100" cap="sq">
            <a:solidFill>
              <a:srgbClr val="000000"/>
            </a:solidFill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Zástupný symbol pro obsah 3" descr="ož-klasik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281672" y="1693218"/>
            <a:ext cx="2133600" cy="2844800"/>
          </a:xfrm>
          <a:ln w="38100" cap="sq">
            <a:solidFill>
              <a:srgbClr val="000000"/>
            </a:solidFill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Obrázek 6" descr="elektrická kulma stará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94318" y="3134018"/>
            <a:ext cx="2175706" cy="280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Obrázek 7" descr="elektrická kulma stará2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49071" y="3784123"/>
            <a:ext cx="2124000" cy="287069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2545080" y="4023360"/>
            <a:ext cx="106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2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348472" y="4724400"/>
            <a:ext cx="106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3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782171" y="6187440"/>
            <a:ext cx="1087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4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0576560" y="3246120"/>
            <a:ext cx="929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5</a:t>
            </a:r>
          </a:p>
        </p:txBody>
      </p:sp>
    </p:spTree>
    <p:extLst>
      <p:ext uri="{BB962C8B-B14F-4D97-AF65-F5344CB8AC3E}">
        <p14:creationId xmlns:p14="http://schemas.microsoft.com/office/powerpoint/2010/main" xmlns="" val="2878586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010322"/>
          </a:xfrm>
        </p:spPr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Dnešní kulmy a žehličky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503452" y="1102708"/>
            <a:ext cx="3809524" cy="48938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41310" y="1644874"/>
            <a:ext cx="3809524" cy="380952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450080" y="5454398"/>
            <a:ext cx="1051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6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9372600" y="5454398"/>
            <a:ext cx="929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7</a:t>
            </a:r>
          </a:p>
        </p:txBody>
      </p:sp>
    </p:spTree>
    <p:extLst>
      <p:ext uri="{BB962C8B-B14F-4D97-AF65-F5344CB8AC3E}">
        <p14:creationId xmlns:p14="http://schemas.microsoft.com/office/powerpoint/2010/main" xmlns="" val="5520165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Způsoby natáčení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 ŠPIČEK – PLOCHÉ.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Na krátké vlasy.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Od čelní partie.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Využití nejčastěji do denních účesů.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Vhodné také do společenských účesů.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 HLAVY – SPIRÁLOVÉ.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Na dlouhé vlasy.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Od krční partie.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Využití do denních účesů.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Nejčastější využití do společenských účesů</a:t>
            </a:r>
          </a:p>
        </p:txBody>
      </p:sp>
    </p:spTree>
    <p:extLst>
      <p:ext uri="{BB962C8B-B14F-4D97-AF65-F5344CB8AC3E}">
        <p14:creationId xmlns:p14="http://schemas.microsoft.com/office/powerpoint/2010/main" xmlns="" val="24997995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48048"/>
          </a:xfrm>
        </p:spPr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Natáčení od špiček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46112" y="1481071"/>
            <a:ext cx="4853540" cy="4775268"/>
          </a:xfrm>
        </p:spPr>
        <p:txBody>
          <a:bodyPr>
            <a:noAutofit/>
          </a:bodyPr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Natáčení od špiček, tzv. ploché, využíváme u krátkých vlasů.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Pracujeme na suchých vlasech od čelní partie.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Vlasy ošetříme ochranným sprejem.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Pramínek o velikosti 1,5 x 5 cm pročešeme kolmo od hlavy a sevřeme kulmou u pokožky.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93983" y="1579969"/>
            <a:ext cx="3791330" cy="35259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9182637" y="5105956"/>
            <a:ext cx="1004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8</a:t>
            </a:r>
          </a:p>
        </p:txBody>
      </p:sp>
    </p:spTree>
    <p:extLst>
      <p:ext uri="{BB962C8B-B14F-4D97-AF65-F5344CB8AC3E}">
        <p14:creationId xmlns:p14="http://schemas.microsoft.com/office/powerpoint/2010/main" xmlns="" val="32087429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770775"/>
          </a:xfrm>
        </p:spPr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Natáčení od špiček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03312" y="1468193"/>
            <a:ext cx="4396339" cy="4788146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Kulmu po vlasech posuneme ke špičkám a zatočíme.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U pokožky podložíme kulmu hřebenem.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Necháme prohřát a proklepáváním uvolníme.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Postupujeme po celé hlavě, prameny klademe pásovitě nebo šachovitě.</a:t>
            </a:r>
          </a:p>
        </p:txBody>
      </p:sp>
      <p:pic>
        <p:nvPicPr>
          <p:cNvPr id="5" name="Zástupný symbol pro obsah 4">
            <a:extLst>
              <a:ext uri="{FF2B5EF4-FFF2-40B4-BE49-F238E27FC236}">
                <a16:creationId xmlns:a16="http://schemas.microsoft.com/office/drawing/2014/main" xmlns="" id="{4305AEC1-4D0C-4948-983C-82E0C5E7726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59073" y="1468438"/>
            <a:ext cx="3586991" cy="4787900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xmlns="" id="{E974113F-92E0-43A5-90F6-549B608A9B7E}"/>
              </a:ext>
            </a:extLst>
          </p:cNvPr>
          <p:cNvSpPr txBox="1"/>
          <p:nvPr/>
        </p:nvSpPr>
        <p:spPr>
          <a:xfrm>
            <a:off x="8763000" y="6426200"/>
            <a:ext cx="883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9</a:t>
            </a:r>
          </a:p>
        </p:txBody>
      </p:sp>
    </p:spTree>
    <p:extLst>
      <p:ext uri="{BB962C8B-B14F-4D97-AF65-F5344CB8AC3E}">
        <p14:creationId xmlns:p14="http://schemas.microsoft.com/office/powerpoint/2010/main" xmlns="" val="6782900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Konečná úprava po OŽ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03312" y="1676401"/>
            <a:ext cx="4870768" cy="4579938"/>
          </a:xfrm>
        </p:spPr>
        <p:txBody>
          <a:bodyPr>
            <a:noAutofit/>
          </a:bodyPr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Po natočení a zchladnutí vlasy důkladně rozčešeme plochým kartáčem.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Před konečnou úpravou můžeme využít tupírování.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Vlasy upravíme do požadovaného tvaru pomocí tupírovacího hřebene nebo hřebene s pěti hroty.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Na závěr použijeme fixační lak.</a:t>
            </a:r>
          </a:p>
        </p:txBody>
      </p:sp>
      <p:pic>
        <p:nvPicPr>
          <p:cNvPr id="5" name="Zástupný symbol pro obsah 4">
            <a:extLst>
              <a:ext uri="{FF2B5EF4-FFF2-40B4-BE49-F238E27FC236}">
                <a16:creationId xmlns:a16="http://schemas.microsoft.com/office/drawing/2014/main" xmlns="" id="{A1F74C4E-605C-4379-9B8F-B55B959F3B3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52941" y="2055813"/>
            <a:ext cx="3146943" cy="4200525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xmlns="" id="{E5DC6A3E-D370-485B-92BC-080F9906D574}"/>
              </a:ext>
            </a:extLst>
          </p:cNvPr>
          <p:cNvSpPr txBox="1"/>
          <p:nvPr/>
        </p:nvSpPr>
        <p:spPr>
          <a:xfrm>
            <a:off x="8712200" y="6362700"/>
            <a:ext cx="987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10</a:t>
            </a:r>
          </a:p>
        </p:txBody>
      </p:sp>
    </p:spTree>
    <p:extLst>
      <p:ext uri="{BB962C8B-B14F-4D97-AF65-F5344CB8AC3E}">
        <p14:creationId xmlns:p14="http://schemas.microsoft.com/office/powerpoint/2010/main" xmlns="" val="19283462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Spirálové natáčení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62000" y="1463041"/>
            <a:ext cx="5242560" cy="4793298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Spirálové natáčení využíváme na polodlouhých a dlouhých vlasech.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Pracujeme na suchých vlasech od krční partie.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Vlasy ošetříme ochranným sprejem.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Pramínek o velikosti 2 x 1,5 cm pročešeme a obtočíme okolo kónické kulmy.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20449" y="1463041"/>
            <a:ext cx="5385751" cy="4200245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Při využití klasické kulmy vlasy prožehlíme, pramen sevřeme do kulmy a při jeho dovírání obtáčíme vlasy okolo kulmy až ke špičkám.  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5525" y="3177265"/>
            <a:ext cx="4395597" cy="33287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xmlns="" id="{1E2A53EA-AC35-4077-8BD5-24CDAB887B29}"/>
              </a:ext>
            </a:extLst>
          </p:cNvPr>
          <p:cNvSpPr txBox="1"/>
          <p:nvPr/>
        </p:nvSpPr>
        <p:spPr>
          <a:xfrm>
            <a:off x="11011122" y="5918200"/>
            <a:ext cx="1015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11</a:t>
            </a:r>
          </a:p>
        </p:txBody>
      </p:sp>
    </p:spTree>
    <p:extLst>
      <p:ext uri="{BB962C8B-B14F-4D97-AF65-F5344CB8AC3E}">
        <p14:creationId xmlns:p14="http://schemas.microsoft.com/office/powerpoint/2010/main" xmlns="" val="38907059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Spirálové natáčení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03960" y="1697621"/>
            <a:ext cx="3520799" cy="46853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Natáčíme po řadách, směr vln pravidelně střídáme.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Pokud chceme dosáhnout delší trvanlivosti účesu, spínáme nakulmované prameny pomocí pinet.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Po zchladnutí můžeme upravovat různými způsoby.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xmlns="" id="{62DEA522-4097-4F6F-BC1E-2A6CE427E3C4}"/>
              </a:ext>
            </a:extLst>
          </p:cNvPr>
          <p:cNvSpPr txBox="1"/>
          <p:nvPr/>
        </p:nvSpPr>
        <p:spPr>
          <a:xfrm>
            <a:off x="4851399" y="6032500"/>
            <a:ext cx="11045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12</a:t>
            </a:r>
          </a:p>
        </p:txBody>
      </p:sp>
    </p:spTree>
    <p:extLst>
      <p:ext uri="{BB962C8B-B14F-4D97-AF65-F5344CB8AC3E}">
        <p14:creationId xmlns:p14="http://schemas.microsoft.com/office/powerpoint/2010/main" xmlns="" val="42860385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Konečná úprava po OŽ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748848" cy="41957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Možnosti úpravy: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Vlasy rozčešeme kartáčem.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Vlasy necháme v jednotlivých pramíncích, na které aplikujeme fixační krém, vosk nebo jiný fixační přípravek.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Upravíme do společenského účesu.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09893" y="1656664"/>
            <a:ext cx="3340941" cy="43971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xmlns="" id="{DD9AC0F5-DB29-48E4-9F99-EE974E480A00}"/>
              </a:ext>
            </a:extLst>
          </p:cNvPr>
          <p:cNvSpPr txBox="1"/>
          <p:nvPr/>
        </p:nvSpPr>
        <p:spPr>
          <a:xfrm>
            <a:off x="8928100" y="6053774"/>
            <a:ext cx="1003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13</a:t>
            </a:r>
          </a:p>
        </p:txBody>
      </p:sp>
    </p:spTree>
    <p:extLst>
      <p:ext uri="{BB962C8B-B14F-4D97-AF65-F5344CB8AC3E}">
        <p14:creationId xmlns:p14="http://schemas.microsoft.com/office/powerpoint/2010/main" xmlns="" val="7834741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FC9E984-303C-49A7-A5E8-455EBEC3D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Tvoření pokládané vlny žehličkou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5173304" cy="4195763"/>
          </a:xfrm>
        </p:spPr>
        <p:txBody>
          <a:bodyPr>
            <a:noAutofit/>
          </a:bodyPr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Vytvářet vlny OŽ je možné několika způsoby  pomocí klasické kulmy nebo žehličky.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Za nejstarší způsob je považována technika R. Marcela, který vedl kulmu po prameni vlasů se žlábkem od sebe.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Další možností je využití žehličky. Pramen vlasů prožehlíme a od hlavy zvedneme do objemu.</a:t>
            </a: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76616" y="2055821"/>
            <a:ext cx="3151905" cy="42005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xmlns="" id="{6D3CB989-2154-4D0F-9A5D-7508B8F46E85}"/>
              </a:ext>
            </a:extLst>
          </p:cNvPr>
          <p:cNvSpPr txBox="1"/>
          <p:nvPr/>
        </p:nvSpPr>
        <p:spPr>
          <a:xfrm>
            <a:off x="9639300" y="5842000"/>
            <a:ext cx="106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14</a:t>
            </a:r>
          </a:p>
        </p:txBody>
      </p:sp>
    </p:spTree>
    <p:extLst>
      <p:ext uri="{BB962C8B-B14F-4D97-AF65-F5344CB8AC3E}">
        <p14:creationId xmlns:p14="http://schemas.microsoft.com/office/powerpoint/2010/main" xmlns="" val="30290438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Tvoření pokládané vlny žehličkou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34440" y="1752869"/>
            <a:ext cx="3642719" cy="45027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Žehličku vedeme po prameni, povolíme a pomocí hřebene stláčíme vlasy střídavě doleva a doprava.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Posouváme se vždy o stejný úsek, aby byly výsledné vlny stejnoměrné</a:t>
            </a:r>
          </a:p>
          <a:p>
            <a:endParaRPr lang="cs-CZ" dirty="0"/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xmlns="" id="{2A8EFC59-B787-4EE3-9343-58E01E4109AA}"/>
              </a:ext>
            </a:extLst>
          </p:cNvPr>
          <p:cNvSpPr txBox="1"/>
          <p:nvPr/>
        </p:nvSpPr>
        <p:spPr>
          <a:xfrm>
            <a:off x="5080000" y="5816600"/>
            <a:ext cx="1143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15</a:t>
            </a:r>
          </a:p>
        </p:txBody>
      </p:sp>
    </p:spTree>
    <p:extLst>
      <p:ext uri="{BB962C8B-B14F-4D97-AF65-F5344CB8AC3E}">
        <p14:creationId xmlns:p14="http://schemas.microsoft.com/office/powerpoint/2010/main" xmlns="" val="25341480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Tvoření pokládané vlny žehličkou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Hrany vytvořených vln zvýrazníme stisknutím žehličkou.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Na závěr upravíme a fixujeme lakem na vlasy.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572180" y="2055830"/>
            <a:ext cx="3151905" cy="42005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Zástupný symbol pro obsah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96614" y="2487970"/>
            <a:ext cx="3151905" cy="41944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xmlns="" id="{6BD486DE-9A95-4ABE-8AD2-E4E5A2CFF403}"/>
              </a:ext>
            </a:extLst>
          </p:cNvPr>
          <p:cNvSpPr txBox="1"/>
          <p:nvPr/>
        </p:nvSpPr>
        <p:spPr>
          <a:xfrm>
            <a:off x="6096000" y="6256338"/>
            <a:ext cx="165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16,17</a:t>
            </a:r>
          </a:p>
        </p:txBody>
      </p:sp>
    </p:spTree>
    <p:extLst>
      <p:ext uri="{BB962C8B-B14F-4D97-AF65-F5344CB8AC3E}">
        <p14:creationId xmlns:p14="http://schemas.microsoft.com/office/powerpoint/2010/main" xmlns="" val="20598218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51876" y="2367262"/>
            <a:ext cx="4821969" cy="36525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8350" y="2375629"/>
            <a:ext cx="4810922" cy="36441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1103313" y="685801"/>
            <a:ext cx="5981298" cy="2956560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Techniku ondulace do vln využijeme do společenských účesů, soutěžních účesů, na přehlídky účesové tvorby apod.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xmlns="" id="{B3327D8D-05B7-4E23-8087-DDD4E3135BC9}"/>
              </a:ext>
            </a:extLst>
          </p:cNvPr>
          <p:cNvSpPr txBox="1"/>
          <p:nvPr/>
        </p:nvSpPr>
        <p:spPr>
          <a:xfrm>
            <a:off x="5041900" y="6134100"/>
            <a:ext cx="1054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18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xmlns="" id="{BD5C241A-3082-40F1-8939-164C15208E43}"/>
              </a:ext>
            </a:extLst>
          </p:cNvPr>
          <p:cNvSpPr txBox="1"/>
          <p:nvPr/>
        </p:nvSpPr>
        <p:spPr>
          <a:xfrm>
            <a:off x="9677400" y="6134100"/>
            <a:ext cx="1346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19</a:t>
            </a:r>
          </a:p>
        </p:txBody>
      </p:sp>
    </p:spTree>
    <p:extLst>
      <p:ext uri="{BB962C8B-B14F-4D97-AF65-F5344CB8AC3E}">
        <p14:creationId xmlns:p14="http://schemas.microsoft.com/office/powerpoint/2010/main" xmlns="" val="34041208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C5CEB94-76F4-4D72-B06B-CB80152D2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ŽEHLENÍ VLASŮ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C4FBA9CA-90B4-4B04-AC31-1552AAFA45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27100" y="1701801"/>
            <a:ext cx="5029200" cy="4554538"/>
          </a:xfrm>
        </p:spPr>
        <p:txBody>
          <a:bodyPr>
            <a:noAutofit/>
          </a:bodyPr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Žehlení vlasů využíváme pro vyhlazení účesu po foukané ondulaci.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Můžeme využít na horní plášť vlasů, případně na celý účes.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Jde o krátkodobý fyzikální způsob narovnání vlasů.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Pracujeme od kořínku ke špičkám.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Pramenem posunujeme hřeben a za ním žehličku.</a:t>
            </a:r>
          </a:p>
        </p:txBody>
      </p:sp>
      <p:pic>
        <p:nvPicPr>
          <p:cNvPr id="8" name="Zástupný symbol pro obsah 7">
            <a:extLst>
              <a:ext uri="{FF2B5EF4-FFF2-40B4-BE49-F238E27FC236}">
                <a16:creationId xmlns:a16="http://schemas.microsoft.com/office/drawing/2014/main" xmlns="" id="{E69639F8-35F4-4863-A964-F5E5AA38F36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96000" y="2060575"/>
            <a:ext cx="2700986" cy="360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xmlns="" id="{895DD3CA-9FDB-4018-BF7E-0B7BEBE280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0511" y="2771820"/>
            <a:ext cx="2753486" cy="36699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ovéPole 9">
            <a:extLst>
              <a:ext uri="{FF2B5EF4-FFF2-40B4-BE49-F238E27FC236}">
                <a16:creationId xmlns:a16="http://schemas.microsoft.com/office/drawing/2014/main" xmlns="" id="{49E80105-179B-4576-9B76-3E6313A9DF97}"/>
              </a:ext>
            </a:extLst>
          </p:cNvPr>
          <p:cNvSpPr txBox="1"/>
          <p:nvPr/>
        </p:nvSpPr>
        <p:spPr>
          <a:xfrm>
            <a:off x="7239000" y="6057900"/>
            <a:ext cx="1409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20, 21</a:t>
            </a:r>
          </a:p>
        </p:txBody>
      </p:sp>
    </p:spTree>
    <p:extLst>
      <p:ext uri="{BB962C8B-B14F-4D97-AF65-F5344CB8AC3E}">
        <p14:creationId xmlns:p14="http://schemas.microsoft.com/office/powerpoint/2010/main" xmlns="" val="2530386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59BED9F-E633-4BEE-9A4B-270E74E14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KREPOVÁNÍ VLASŮ</a:t>
            </a:r>
          </a:p>
        </p:txBody>
      </p:sp>
      <p:pic>
        <p:nvPicPr>
          <p:cNvPr id="5" name="Zástupný symbol pro obsah 4">
            <a:extLst>
              <a:ext uri="{FF2B5EF4-FFF2-40B4-BE49-F238E27FC236}">
                <a16:creationId xmlns:a16="http://schemas.microsoft.com/office/drawing/2014/main" xmlns="" id="{F1731D6E-1CD8-4E4A-99C4-254994702A9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59403" y="1392238"/>
            <a:ext cx="2572689" cy="3429000"/>
          </a:xfrm>
          <a:prstGeom prst="rect">
            <a:avLst/>
          </a:prstGeom>
        </p:spPr>
      </p:pic>
      <p:sp>
        <p:nvSpPr>
          <p:cNvPr id="4" name="Zástupný symbol pro obsah 3">
            <a:extLst>
              <a:ext uri="{FF2B5EF4-FFF2-40B4-BE49-F238E27FC236}">
                <a16:creationId xmlns:a16="http://schemas.microsoft.com/office/drawing/2014/main" xmlns="" id="{8DB649DE-2B82-4DC9-8528-7FD92EE816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04205" y="2056092"/>
            <a:ext cx="4246629" cy="4200245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Krepování vlasů využíváme pro zvětšení objemu vlasů. 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Můžeme využít pouze u kořínků nebo v celých délkách.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Pracujeme tak, že vybrané místo krátce stiskneme krepovacími kleštěmi.</a:t>
            </a:r>
          </a:p>
        </p:txBody>
      </p:sp>
      <p:pic>
        <p:nvPicPr>
          <p:cNvPr id="6" name="Obrázek 5">
            <a:extLst>
              <a:ext uri="{FF2B5EF4-FFF2-40B4-BE49-F238E27FC236}">
                <a16:creationId xmlns:a16="http://schemas.microsoft.com/office/drawing/2014/main" xmlns="" id="{201B686D-3F5C-40A8-BDF3-31B8A5316D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804" y="2976282"/>
            <a:ext cx="2572689" cy="3429000"/>
          </a:xfrm>
          <a:prstGeom prst="rect">
            <a:avLst/>
          </a:prstGeom>
        </p:spPr>
      </p:pic>
      <p:sp>
        <p:nvSpPr>
          <p:cNvPr id="7" name="TextovéPole 6">
            <a:extLst>
              <a:ext uri="{FF2B5EF4-FFF2-40B4-BE49-F238E27FC236}">
                <a16:creationId xmlns:a16="http://schemas.microsoft.com/office/drawing/2014/main" xmlns="" id="{D7B3DCE7-AFFE-40FA-B111-A6E1E7B5901E}"/>
              </a:ext>
            </a:extLst>
          </p:cNvPr>
          <p:cNvSpPr txBox="1"/>
          <p:nvPr/>
        </p:nvSpPr>
        <p:spPr>
          <a:xfrm>
            <a:off x="1003300" y="5219700"/>
            <a:ext cx="1460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22, 23</a:t>
            </a:r>
          </a:p>
        </p:txBody>
      </p:sp>
    </p:spTree>
    <p:extLst>
      <p:ext uri="{BB962C8B-B14F-4D97-AF65-F5344CB8AC3E}">
        <p14:creationId xmlns:p14="http://schemas.microsoft.com/office/powerpoint/2010/main" xmlns="" val="38138572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Zdroje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Obr. 1 - </a:t>
            </a:r>
            <a:r>
              <a:rPr lang="cs-CZ" dirty="0" err="1"/>
              <a:t>Ondas</a:t>
            </a:r>
            <a:r>
              <a:rPr lang="cs-CZ" dirty="0"/>
              <a:t> Marcel | Blog CEAC </a:t>
            </a:r>
            <a:r>
              <a:rPr lang="cs-CZ" dirty="0" err="1"/>
              <a:t>Terapias</a:t>
            </a:r>
            <a:r>
              <a:rPr lang="cs-CZ" dirty="0"/>
              <a:t> e </a:t>
            </a:r>
            <a:r>
              <a:rPr lang="cs-CZ" dirty="0" err="1"/>
              <a:t>Imagen</a:t>
            </a:r>
            <a:r>
              <a:rPr lang="cs-CZ" dirty="0"/>
              <a:t>. </a:t>
            </a:r>
            <a:r>
              <a:rPr lang="cs-CZ" i="1" dirty="0"/>
              <a:t>Blog CEAC </a:t>
            </a:r>
            <a:r>
              <a:rPr lang="cs-CZ" i="1" dirty="0" err="1"/>
              <a:t>Terapias</a:t>
            </a:r>
            <a:r>
              <a:rPr lang="cs-CZ" i="1" dirty="0"/>
              <a:t> e </a:t>
            </a:r>
            <a:r>
              <a:rPr lang="cs-CZ" i="1" dirty="0" err="1"/>
              <a:t>Imagen</a:t>
            </a:r>
            <a:r>
              <a:rPr lang="cs-CZ" i="1" dirty="0"/>
              <a:t> | El blog de </a:t>
            </a:r>
            <a:r>
              <a:rPr lang="cs-CZ" i="1" dirty="0" err="1"/>
              <a:t>referencia</a:t>
            </a:r>
            <a:r>
              <a:rPr lang="cs-CZ" i="1" dirty="0"/>
              <a:t> de </a:t>
            </a:r>
            <a:r>
              <a:rPr lang="cs-CZ" i="1" dirty="0" err="1"/>
              <a:t>imagen</a:t>
            </a:r>
            <a:r>
              <a:rPr lang="cs-CZ" dirty="0"/>
              <a:t> [online]. Dostupné z: </a:t>
            </a:r>
            <a:r>
              <a:rPr lang="cs-CZ" dirty="0">
                <a:hlinkClick r:id="rId2"/>
              </a:rPr>
              <a:t>https://ceacimagen.wordpress.com/2010/05/07/ondas-marcel/</a:t>
            </a:r>
            <a:endParaRPr lang="cs-CZ" dirty="0"/>
          </a:p>
          <a:p>
            <a:r>
              <a:rPr lang="cs-CZ" dirty="0"/>
              <a:t>Obr. 2 - </a:t>
            </a:r>
            <a:r>
              <a:rPr lang="en-US" dirty="0"/>
              <a:t>302 Found. </a:t>
            </a:r>
            <a:r>
              <a:rPr lang="en-US" i="1" dirty="0"/>
              <a:t>302 Found</a:t>
            </a:r>
            <a:r>
              <a:rPr lang="en-US" dirty="0"/>
              <a:t> [online]. </a:t>
            </a:r>
            <a:r>
              <a:rPr lang="en-US" dirty="0" err="1"/>
              <a:t>Dostupné</a:t>
            </a:r>
            <a:r>
              <a:rPr lang="en-US" dirty="0"/>
              <a:t> z: </a:t>
            </a:r>
            <a:r>
              <a:rPr lang="en-US" dirty="0">
                <a:hlinkClick r:id="rId3"/>
              </a:rPr>
              <a:t>http://muzeum.skutec.cz/digitalni-prezentace-sbirek/predmety-osobni-potreby/</a:t>
            </a:r>
            <a:endParaRPr lang="cs-CZ" dirty="0"/>
          </a:p>
          <a:p>
            <a:r>
              <a:rPr lang="cs-CZ" dirty="0"/>
              <a:t>Obr. 3 – 5 - [online]. Dostupné z: </a:t>
            </a:r>
            <a:r>
              <a:rPr lang="cs-CZ" dirty="0">
                <a:hlinkClick r:id="rId4"/>
              </a:rPr>
              <a:t>http://kadernictviu2kocek.blog.cz/en/0902/pokrok-nezastavis</a:t>
            </a:r>
            <a:endParaRPr lang="cs-CZ" dirty="0"/>
          </a:p>
          <a:p>
            <a:r>
              <a:rPr lang="cs-CZ" dirty="0"/>
              <a:t>Obr. 6 – archiv autora</a:t>
            </a:r>
          </a:p>
          <a:p>
            <a:r>
              <a:rPr lang="cs-CZ" dirty="0"/>
              <a:t>Obr. 7 - Největší TEST kulem a </a:t>
            </a:r>
            <a:r>
              <a:rPr lang="cs-CZ" dirty="0" err="1"/>
              <a:t>kulmofénů</a:t>
            </a:r>
            <a:r>
              <a:rPr lang="cs-CZ" dirty="0"/>
              <a:t> 2021: Nejlepší kulmy + JAK vybrat. </a:t>
            </a:r>
            <a:r>
              <a:rPr lang="cs-CZ" i="1" dirty="0"/>
              <a:t>Testy, recenze a srovnání TOP spotřebičů | Váš pomocník</a:t>
            </a:r>
            <a:r>
              <a:rPr lang="cs-CZ" dirty="0"/>
              <a:t> [online]. Copyright © 2021 </a:t>
            </a:r>
            <a:r>
              <a:rPr lang="cs-CZ" dirty="0" err="1"/>
              <a:t>vas</a:t>
            </a:r>
            <a:r>
              <a:rPr lang="cs-CZ" dirty="0"/>
              <a:t> [cit. 07.11.2021]. Dostupné z: </a:t>
            </a:r>
            <a:r>
              <a:rPr lang="cs-CZ" dirty="0">
                <a:hlinkClick r:id="rId5"/>
              </a:rPr>
              <a:t>https://vas-pomocnik.cz/kulmy-a-kulmofeny/</a:t>
            </a:r>
            <a:endParaRPr lang="cs-CZ" dirty="0"/>
          </a:p>
          <a:p>
            <a:r>
              <a:rPr lang="cs-CZ" dirty="0"/>
              <a:t>Obr. 8 </a:t>
            </a:r>
            <a:r>
              <a:rPr lang="cs-CZ"/>
              <a:t>– 23 </a:t>
            </a:r>
            <a:r>
              <a:rPr lang="cs-CZ" dirty="0"/>
              <a:t>– archiv autora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4557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238</TotalTime>
  <Words>714</Words>
  <Application>Microsoft Office PowerPoint</Application>
  <PresentationFormat>Vlastní</PresentationFormat>
  <Paragraphs>105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Ion</vt:lpstr>
      <vt:lpstr>ONDULACE ŽELEZEM</vt:lpstr>
      <vt:lpstr>Ondulace železem - OŽ</vt:lpstr>
      <vt:lpstr>Srovnání </vt:lpstr>
      <vt:lpstr>Historická ondulační železa</vt:lpstr>
      <vt:lpstr>Dnešní kulmy a žehličky</vt:lpstr>
      <vt:lpstr>Způsoby natáčení</vt:lpstr>
      <vt:lpstr>Natáčení od špiček</vt:lpstr>
      <vt:lpstr>Natáčení od špiček</vt:lpstr>
      <vt:lpstr>Konečná úprava po OŽ</vt:lpstr>
      <vt:lpstr>Spirálové natáčení</vt:lpstr>
      <vt:lpstr>Spirálové natáčení</vt:lpstr>
      <vt:lpstr>Konečná úprava po OŽ</vt:lpstr>
      <vt:lpstr>Tvoření pokládané vlny žehličkou</vt:lpstr>
      <vt:lpstr>Tvoření pokládané vlny žehličkou</vt:lpstr>
      <vt:lpstr>Tvoření pokládané vlny žehličkou</vt:lpstr>
      <vt:lpstr>Snímek 16</vt:lpstr>
      <vt:lpstr>ŽEHLENÍ VLASŮ</vt:lpstr>
      <vt:lpstr>KREPOVÁNÍ VLASŮ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ONDULACE ŽELEZEM</dc:title>
  <dc:creator>Jindřiška Kachyňová</dc:creator>
  <cp:lastModifiedBy>User</cp:lastModifiedBy>
  <cp:revision>28</cp:revision>
  <dcterms:created xsi:type="dcterms:W3CDTF">2021-10-19T09:13:06Z</dcterms:created>
  <dcterms:modified xsi:type="dcterms:W3CDTF">2023-02-02T19:08:35Z</dcterms:modified>
</cp:coreProperties>
</file>