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metadata" ContentType="application/binary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embeddedFontLst>
    <p:embeddedFont>
      <p:font typeface="Century Gothic" pitchFamily="3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22" roundtripDataSignature="AMtx7mjfYLeq6iCTGD7dEUh2n5tOeyTm5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58" y="-9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customschemas.google.com/relationships/presentationmetadata" Target="meta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Google Shape;2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Úvodní snímek" type="title">
  <p:cSld name="TITLE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5"/>
          <p:cNvSpPr txBox="1"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  <a:defRPr sz="7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5"/>
          <p:cNvSpPr txBox="1"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chemeClr val="accent1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15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5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1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6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26" name="Google Shape;26;p16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16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rázdný" type="blank">
  <p:cSld name="BLANK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7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17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1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va obsahy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18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8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36" name="Google Shape;36;p18"/>
          <p:cNvSpPr txBox="1">
            <a:spLocks noGrp="1"/>
          </p:cNvSpPr>
          <p:nvPr>
            <p:ph type="body" idx="2"/>
          </p:nvPr>
        </p:nvSpPr>
        <p:spPr>
          <a:xfrm>
            <a:off x="5654493" y="2056092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37" name="Google Shape;37;p18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8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1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sloupce">
  <p:cSld name="3 sloupce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9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9"/>
          <p:cNvSpPr txBox="1"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19"/>
          <p:cNvSpPr txBox="1">
            <a:spLocks noGrp="1"/>
          </p:cNvSpPr>
          <p:nvPr>
            <p:ph type="body" idx="2"/>
          </p:nvPr>
        </p:nvSpPr>
        <p:spPr>
          <a:xfrm>
            <a:off x="652463" y="2667000"/>
            <a:ext cx="2927350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44" name="Google Shape;44;p19"/>
          <p:cNvSpPr txBox="1">
            <a:spLocks noGrp="1"/>
          </p:cNvSpPr>
          <p:nvPr>
            <p:ph type="body" idx="3"/>
          </p:nvPr>
        </p:nvSpPr>
        <p:spPr>
          <a:xfrm>
            <a:off x="3883659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19"/>
          <p:cNvSpPr txBox="1">
            <a:spLocks noGrp="1"/>
          </p:cNvSpPr>
          <p:nvPr>
            <p:ph type="body" idx="4"/>
          </p:nvPr>
        </p:nvSpPr>
        <p:spPr>
          <a:xfrm>
            <a:off x="3873106" y="2667000"/>
            <a:ext cx="2946794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46" name="Google Shape;46;p19"/>
          <p:cNvSpPr txBox="1">
            <a:spLocks noGrp="1"/>
          </p:cNvSpPr>
          <p:nvPr>
            <p:ph type="body" idx="5"/>
          </p:nvPr>
        </p:nvSpPr>
        <p:spPr>
          <a:xfrm>
            <a:off x="7124700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47" name="Google Shape;47;p19"/>
          <p:cNvSpPr txBox="1">
            <a:spLocks noGrp="1"/>
          </p:cNvSpPr>
          <p:nvPr>
            <p:ph type="body" idx="6"/>
          </p:nvPr>
        </p:nvSpPr>
        <p:spPr>
          <a:xfrm>
            <a:off x="7124700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48" name="Google Shape;48;p19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49" name="Google Shape;49;p19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0" name="Google Shape;50;p19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19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9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orovnání" type="twoTxTwoObj">
  <p:cSld name="TWO_OBJECTS_WITH_TEXT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2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20"/>
          <p:cNvSpPr txBox="1"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56" name="Google Shape;56;p20"/>
          <p:cNvSpPr txBox="1">
            <a:spLocks noGrp="1"/>
          </p:cNvSpPr>
          <p:nvPr>
            <p:ph type="body" idx="2"/>
          </p:nvPr>
        </p:nvSpPr>
        <p:spPr>
          <a:xfrm>
            <a:off x="1103312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57" name="Google Shape;57;p20"/>
          <p:cNvSpPr txBox="1">
            <a:spLocks noGrp="1"/>
          </p:cNvSpPr>
          <p:nvPr>
            <p:ph type="body" idx="3"/>
          </p:nvPr>
        </p:nvSpPr>
        <p:spPr>
          <a:xfrm>
            <a:off x="5654495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58" name="Google Shape;58;p20"/>
          <p:cNvSpPr txBox="1">
            <a:spLocks noGrp="1"/>
          </p:cNvSpPr>
          <p:nvPr>
            <p:ph type="body" idx="4"/>
          </p:nvPr>
        </p:nvSpPr>
        <p:spPr>
          <a:xfrm>
            <a:off x="5654495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59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59" name="Google Shape;59;p20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0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2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Záhlaví oddílu" type="secHead">
  <p:cSld name="SECTION_HEADER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21"/>
          <p:cNvSpPr txBox="1"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21"/>
          <p:cNvSpPr txBox="1"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5" name="Google Shape;65;p21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1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enom nadpis" type="titleOnly">
  <p:cSld name="TITLE_ONLY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2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22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2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sah s titulkem" type="objTx">
  <p:cSld name="OBJECT_WITH_CAPTION_TEXT"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23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23"/>
          <p:cNvSpPr txBox="1">
            <a:spLocks noGrp="1"/>
          </p:cNvSpPr>
          <p:nvPr>
            <p:ph type="body" idx="1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0200" algn="l"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marL="1371600" lvl="2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marL="1828800" lvl="3" indent="-299719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marL="2286000" lvl="4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marL="2743200" lvl="5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marL="3200400" lvl="6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marL="3657600" lvl="7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marL="4114800" lvl="8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>
            <a:endParaRPr/>
          </a:p>
        </p:txBody>
      </p:sp>
      <p:sp>
        <p:nvSpPr>
          <p:cNvPr id="76" name="Google Shape;76;p23"/>
          <p:cNvSpPr txBox="1">
            <a:spLocks noGrp="1"/>
          </p:cNvSpPr>
          <p:nvPr>
            <p:ph type="body" idx="2"/>
          </p:nvPr>
        </p:nvSpPr>
        <p:spPr>
          <a:xfrm>
            <a:off x="1154954" y="3129280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77" name="Google Shape;77;p23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3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3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rázek s titulkem" type="picTx">
  <p:cSld name="PICTURE_WITH_CAPTION_TEXT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24"/>
          <p:cNvSpPr txBox="1"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24"/>
          <p:cNvSpPr>
            <a:spLocks noGrp="1"/>
          </p:cNvSpPr>
          <p:nvPr>
            <p:ph type="pic" idx="2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83" name="Google Shape;83;p24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84" name="Google Shape;84;p24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24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atický obrázek s popiskem">
  <p:cSld name="Panoramatický obrázek s popiskem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5"/>
          <p:cNvSpPr txBox="1"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25"/>
          <p:cNvSpPr>
            <a:spLocks noGrp="1"/>
          </p:cNvSpPr>
          <p:nvPr>
            <p:ph type="pic" idx="2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90" name="Google Shape;90;p25"/>
          <p:cNvSpPr txBox="1">
            <a:spLocks noGrp="1"/>
          </p:cNvSpPr>
          <p:nvPr>
            <p:ph type="body" idx="1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91" name="Google Shape;91;p25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5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25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ázev a popisek">
  <p:cSld name="Název a popisek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6"/>
          <p:cNvSpPr txBox="1"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6"/>
          <p:cNvSpPr txBox="1">
            <a:spLocks noGrp="1"/>
          </p:cNvSpPr>
          <p:nvPr>
            <p:ph type="body" idx="1"/>
          </p:nvPr>
        </p:nvSpPr>
        <p:spPr>
          <a:xfrm>
            <a:off x="1154954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97" name="Google Shape;97;p26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6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26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itace s popiskem">
  <p:cSld name="Citace s popiskem"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7"/>
          <p:cNvSpPr txBox="1"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27"/>
          <p:cNvSpPr txBox="1">
            <a:spLocks noGrp="1"/>
          </p:cNvSpPr>
          <p:nvPr>
            <p:ph type="body" idx="1"/>
          </p:nvPr>
        </p:nvSpPr>
        <p:spPr>
          <a:xfrm>
            <a:off x="1930400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 b="0" i="0" cap="small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03" name="Google Shape;103;p27"/>
          <p:cNvSpPr txBox="1">
            <a:spLocks noGrp="1"/>
          </p:cNvSpPr>
          <p:nvPr>
            <p:ph type="body" idx="2"/>
          </p:nvPr>
        </p:nvSpPr>
        <p:spPr>
          <a:xfrm>
            <a:off x="1154954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04" name="Google Shape;104;p27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7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" name="Google Shape;106;p27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107" name="Google Shape;107;p27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200" b="0" i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08" name="Google Shape;108;p27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2200" b="0" i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Jmenovka">
  <p:cSld name="Jmenovka"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8"/>
          <p:cNvSpPr txBox="1"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8"/>
          <p:cNvSpPr txBox="1"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2" name="Google Shape;112;p28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28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" name="Google Shape;114;p28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sloupce s obrázky">
  <p:cSld name="3 sloupce s obrázky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9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9"/>
          <p:cNvSpPr txBox="1"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18" name="Google Shape;118;p29"/>
          <p:cNvSpPr>
            <a:spLocks noGrp="1"/>
          </p:cNvSpPr>
          <p:nvPr>
            <p:ph type="pic" idx="2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119" name="Google Shape;119;p29"/>
          <p:cNvSpPr txBox="1">
            <a:spLocks noGrp="1"/>
          </p:cNvSpPr>
          <p:nvPr>
            <p:ph type="body" idx="3"/>
          </p:nvPr>
        </p:nvSpPr>
        <p:spPr>
          <a:xfrm>
            <a:off x="652463" y="4827211"/>
            <a:ext cx="2940050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0" name="Google Shape;120;p29"/>
          <p:cNvSpPr txBox="1">
            <a:spLocks noGrp="1"/>
          </p:cNvSpPr>
          <p:nvPr>
            <p:ph type="body" idx="4"/>
          </p:nvPr>
        </p:nvSpPr>
        <p:spPr>
          <a:xfrm>
            <a:off x="3889375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21" name="Google Shape;121;p29"/>
          <p:cNvSpPr>
            <a:spLocks noGrp="1"/>
          </p:cNvSpPr>
          <p:nvPr>
            <p:ph type="pic" idx="5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122" name="Google Shape;122;p29"/>
          <p:cNvSpPr txBox="1">
            <a:spLocks noGrp="1"/>
          </p:cNvSpPr>
          <p:nvPr>
            <p:ph type="body" idx="6"/>
          </p:nvPr>
        </p:nvSpPr>
        <p:spPr>
          <a:xfrm>
            <a:off x="3888022" y="4827210"/>
            <a:ext cx="2934406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3" name="Google Shape;123;p29"/>
          <p:cNvSpPr txBox="1">
            <a:spLocks noGrp="1"/>
          </p:cNvSpPr>
          <p:nvPr>
            <p:ph type="body" idx="7"/>
          </p:nvPr>
        </p:nvSpPr>
        <p:spPr>
          <a:xfrm>
            <a:off x="7124700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24" name="Google Shape;124;p29"/>
          <p:cNvSpPr>
            <a:spLocks noGrp="1"/>
          </p:cNvSpPr>
          <p:nvPr>
            <p:ph type="pic" idx="8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</p:sp>
      <p:sp>
        <p:nvSpPr>
          <p:cNvPr id="125" name="Google Shape;125;p29"/>
          <p:cNvSpPr txBox="1">
            <a:spLocks noGrp="1"/>
          </p:cNvSpPr>
          <p:nvPr>
            <p:ph type="body" idx="9"/>
          </p:nvPr>
        </p:nvSpPr>
        <p:spPr>
          <a:xfrm>
            <a:off x="7124575" y="4827208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126" name="Google Shape;126;p29"/>
          <p:cNvCxnSpPr/>
          <p:nvPr/>
        </p:nvCxnSpPr>
        <p:spPr>
          <a:xfrm>
            <a:off x="3726142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27" name="Google Shape;127;p29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chemeClr val="accen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8" name="Google Shape;128;p29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29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29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dpis a svislý text" type="vertTx">
  <p:cSld name="VERTICAL_TEXT"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3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30"/>
          <p:cNvSpPr txBox="1">
            <a:spLocks noGrp="1"/>
          </p:cNvSpPr>
          <p:nvPr>
            <p:ph type="body" idx="1"/>
          </p:nvPr>
        </p:nvSpPr>
        <p:spPr>
          <a:xfrm rot="5400000">
            <a:off x="3478842" y="-322612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34" name="Google Shape;134;p30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30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30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vislý nadpis a text" type="vertTitleAndTx">
  <p:cSld name="VERTICAL_TITLE_AND_VERTICAL_TEXT"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31"/>
          <p:cNvSpPr txBox="1">
            <a:spLocks noGrp="1"/>
          </p:cNvSpPr>
          <p:nvPr>
            <p:ph type="title"/>
          </p:nvPr>
        </p:nvSpPr>
        <p:spPr>
          <a:xfrm rot="5400000">
            <a:off x="6267450" y="2466975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31"/>
          <p:cNvSpPr txBox="1">
            <a:spLocks noGrp="1"/>
          </p:cNvSpPr>
          <p:nvPr>
            <p:ph type="body" idx="1"/>
          </p:nvPr>
        </p:nvSpPr>
        <p:spPr>
          <a:xfrm rot="5400000">
            <a:off x="1679576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39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40" name="Google Shape;140;p31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" name="Google Shape;141;p31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31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p14"/>
          <p:cNvPicPr preferRelativeResize="0"/>
          <p:nvPr/>
        </p:nvPicPr>
        <p:blipFill rotWithShape="1">
          <a:blip r:embed="rId20">
            <a:alphaModFix/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Google Shape;7;p14"/>
          <p:cNvPicPr preferRelativeResize="0"/>
          <p:nvPr/>
        </p:nvPicPr>
        <p:blipFill rotWithShape="1">
          <a:blip r:embed="rId21">
            <a:alphaModFix/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8;p14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>
            <a:gsLst>
              <a:gs pos="0">
                <a:srgbClr val="78C4F1">
                  <a:alpha val="6666"/>
                </a:srgbClr>
              </a:gs>
              <a:gs pos="36000">
                <a:srgbClr val="78C4F1">
                  <a:alpha val="5882"/>
                </a:srgbClr>
              </a:gs>
              <a:gs pos="69000">
                <a:srgbClr val="78C4F1">
                  <a:alpha val="0"/>
                </a:srgbClr>
              </a:gs>
              <a:gs pos="100000">
                <a:srgbClr val="78C4F1"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" name="Google Shape;9;p14"/>
          <p:cNvPicPr preferRelativeResize="0"/>
          <p:nvPr/>
        </p:nvPicPr>
        <p:blipFill rotWithShape="1">
          <a:blip r:embed="rId22">
            <a:alphaModFix/>
          </a:blip>
          <a:srcRect t="28812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Google Shape;10;p14"/>
          <p:cNvPicPr preferRelativeResize="0"/>
          <p:nvPr/>
        </p:nvPicPr>
        <p:blipFill rotWithShape="1">
          <a:blip r:embed="rId23">
            <a:alphaModFix/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4705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14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 b="0" i="0" u="none" strike="noStrike" cap="none">
                <a:solidFill>
                  <a:schemeClr val="lt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14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►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004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0988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99719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" name="Google Shape;14;p14"/>
          <p:cNvSpPr txBox="1">
            <a:spLocks noGrp="1"/>
          </p:cNvSpPr>
          <p:nvPr>
            <p:ph type="dt" idx="10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5" name="Google Shape;15;p14"/>
          <p:cNvSpPr txBox="1">
            <a:spLocks noGrp="1"/>
          </p:cNvSpPr>
          <p:nvPr>
            <p:ph type="ftr" idx="11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6" name="Google Shape;16;p14"/>
          <p:cNvSpPr txBox="1">
            <a:spLocks noGrp="1"/>
          </p:cNvSpPr>
          <p:nvPr>
            <p:ph type="sldNum" idx="12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 rtl="0">
              <a:spcBef>
                <a:spcPts val="0"/>
              </a:spcBef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s-CZ"/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95600" y="5805264"/>
            <a:ext cx="6552728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Google Shape;147;p1"/>
          <p:cNvSpPr txBox="1">
            <a:spLocks noGrp="1"/>
          </p:cNvSpPr>
          <p:nvPr>
            <p:ph type="ctrTitle"/>
          </p:nvPr>
        </p:nvSpPr>
        <p:spPr>
          <a:xfrm>
            <a:off x="1154955" y="914400"/>
            <a:ext cx="8825700" cy="332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</a:pPr>
            <a:r>
              <a:rPr lang="cs-CZ"/>
              <a:t>SPOLEČENSKÝ ÚČES</a:t>
            </a:r>
            <a:endParaRPr/>
          </a:p>
        </p:txBody>
      </p:sp>
      <p:pic>
        <p:nvPicPr>
          <p:cNvPr id="149" name="Google Shape;149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9525" y="5808800"/>
            <a:ext cx="6327025" cy="658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Arial"/>
              <a:buNone/>
            </a:pPr>
            <a:r>
              <a:rPr lang="cs-CZ">
                <a:latin typeface="Arial"/>
                <a:ea typeface="Arial"/>
                <a:cs typeface="Arial"/>
                <a:sym typeface="Arial"/>
              </a:rPr>
              <a:t>Společenský účes</a:t>
            </a:r>
            <a:endParaRPr/>
          </a:p>
        </p:txBody>
      </p:sp>
      <p:sp>
        <p:nvSpPr>
          <p:cNvPr id="155" name="Google Shape;155;p2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Společenské účesy se vytváří k různým příležitostem: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920"/>
              <a:buFont typeface="Century Gothic"/>
              <a:buAutoNum type="arabicPeriod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Předvádění nové módy.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920"/>
              <a:buFont typeface="Century Gothic"/>
              <a:buAutoNum type="arabicPeriod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Soutěže kadeřnických dovedností.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920"/>
              <a:buFont typeface="Century Gothic"/>
              <a:buAutoNum type="arabicPeriod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Veletrhy.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920"/>
              <a:buFont typeface="Century Gothic"/>
              <a:buAutoNum type="arabicPeriod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Slavnostní příležitosti – ples, návštěva divadla, svatba </a:t>
            </a:r>
            <a:r>
              <a:rPr lang="cs-CZ" baseline="30000">
                <a:latin typeface="Arial"/>
                <a:ea typeface="Arial"/>
                <a:cs typeface="Arial"/>
                <a:sym typeface="Arial"/>
              </a:rPr>
              <a:t>(1)</a:t>
            </a:r>
            <a:endParaRPr sz="2400" baseline="300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0" name="Google Shape;160;p3"/>
          <p:cNvGrpSpPr/>
          <p:nvPr/>
        </p:nvGrpSpPr>
        <p:grpSpPr>
          <a:xfrm>
            <a:off x="1563138" y="260805"/>
            <a:ext cx="9129223" cy="6463423"/>
            <a:chOff x="-176762" y="-31295"/>
            <a:chExt cx="9129223" cy="6463423"/>
          </a:xfrm>
        </p:grpSpPr>
        <p:sp>
          <p:nvSpPr>
            <p:cNvPr id="161" name="Google Shape;161;p3"/>
            <p:cNvSpPr/>
            <p:nvPr/>
          </p:nvSpPr>
          <p:spPr>
            <a:xfrm>
              <a:off x="1565161" y="121792"/>
              <a:ext cx="4188076" cy="4188302"/>
            </a:xfrm>
            <a:prstGeom prst="ellipse">
              <a:avLst/>
            </a:prstGeom>
            <a:solidFill>
              <a:srgbClr val="ABD331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3"/>
            <p:cNvSpPr txBox="1"/>
            <p:nvPr/>
          </p:nvSpPr>
          <p:spPr>
            <a:xfrm>
              <a:off x="2178491" y="735155"/>
              <a:ext cx="2961416" cy="296157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6675" tIns="106675" rIns="106675" bIns="10667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cs-CZ" sz="28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Společenský účes</a:t>
              </a:r>
              <a:endParaRPr/>
            </a:p>
          </p:txBody>
        </p:sp>
        <p:sp>
          <p:nvSpPr>
            <p:cNvPr id="163" name="Google Shape;163;p3"/>
            <p:cNvSpPr/>
            <p:nvPr/>
          </p:nvSpPr>
          <p:spPr>
            <a:xfrm>
              <a:off x="3917087" y="-31295"/>
              <a:ext cx="465628" cy="466130"/>
            </a:xfrm>
            <a:prstGeom prst="ellipse">
              <a:avLst/>
            </a:prstGeom>
            <a:solidFill>
              <a:srgbClr val="E5C131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3"/>
            <p:cNvSpPr/>
            <p:nvPr/>
          </p:nvSpPr>
          <p:spPr>
            <a:xfrm>
              <a:off x="2814871" y="4037038"/>
              <a:ext cx="337623" cy="337413"/>
            </a:xfrm>
            <a:prstGeom prst="ellipse">
              <a:avLst/>
            </a:prstGeom>
            <a:solidFill>
              <a:srgbClr val="EE7822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3"/>
            <p:cNvSpPr/>
            <p:nvPr/>
          </p:nvSpPr>
          <p:spPr>
            <a:xfrm>
              <a:off x="5984923" y="1859470"/>
              <a:ext cx="337623" cy="337413"/>
            </a:xfrm>
            <a:prstGeom prst="ellipse">
              <a:avLst/>
            </a:prstGeom>
            <a:solidFill>
              <a:srgbClr val="59A0F5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3"/>
            <p:cNvSpPr/>
            <p:nvPr/>
          </p:nvSpPr>
          <p:spPr>
            <a:xfrm>
              <a:off x="4371547" y="4395696"/>
              <a:ext cx="465628" cy="466130"/>
            </a:xfrm>
            <a:prstGeom prst="ellipse">
              <a:avLst/>
            </a:prstGeom>
            <a:solidFill>
              <a:srgbClr val="74CDEA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3"/>
            <p:cNvSpPr/>
            <p:nvPr/>
          </p:nvSpPr>
          <p:spPr>
            <a:xfrm>
              <a:off x="2909371" y="630410"/>
              <a:ext cx="337623" cy="337413"/>
            </a:xfrm>
            <a:prstGeom prst="ellipse">
              <a:avLst/>
            </a:prstGeom>
            <a:solidFill>
              <a:srgbClr val="63D59D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3"/>
            <p:cNvSpPr/>
            <p:nvPr/>
          </p:nvSpPr>
          <p:spPr>
            <a:xfrm>
              <a:off x="1846674" y="2562415"/>
              <a:ext cx="337623" cy="337413"/>
            </a:xfrm>
            <a:prstGeom prst="ellipse">
              <a:avLst/>
            </a:prstGeom>
            <a:solidFill>
              <a:srgbClr val="E5C131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3"/>
            <p:cNvSpPr/>
            <p:nvPr/>
          </p:nvSpPr>
          <p:spPr>
            <a:xfrm>
              <a:off x="-176762" y="630954"/>
              <a:ext cx="2491915" cy="2271455"/>
            </a:xfrm>
            <a:prstGeom prst="ellipse">
              <a:avLst/>
            </a:prstGeom>
            <a:solidFill>
              <a:srgbClr val="EE7822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3"/>
            <p:cNvSpPr txBox="1"/>
            <p:nvPr/>
          </p:nvSpPr>
          <p:spPr>
            <a:xfrm>
              <a:off x="188171" y="963601"/>
              <a:ext cx="1762049" cy="160616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cs-CZ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Před tvorbou účesu – typ příležitosti, oblečení zákaznice, doplňky, ozdoby.</a:t>
              </a:r>
              <a:endParaRPr/>
            </a:p>
          </p:txBody>
        </p:sp>
        <p:sp>
          <p:nvSpPr>
            <p:cNvPr id="171" name="Google Shape;171;p3"/>
            <p:cNvSpPr/>
            <p:nvPr/>
          </p:nvSpPr>
          <p:spPr>
            <a:xfrm>
              <a:off x="3446304" y="645406"/>
              <a:ext cx="465628" cy="466130"/>
            </a:xfrm>
            <a:prstGeom prst="ellipse">
              <a:avLst/>
            </a:prstGeom>
            <a:solidFill>
              <a:srgbClr val="59A0F5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3"/>
            <p:cNvSpPr/>
            <p:nvPr/>
          </p:nvSpPr>
          <p:spPr>
            <a:xfrm>
              <a:off x="378485" y="3116648"/>
              <a:ext cx="841910" cy="842284"/>
            </a:xfrm>
            <a:prstGeom prst="ellipse">
              <a:avLst/>
            </a:prstGeom>
            <a:solidFill>
              <a:srgbClr val="74CDEA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3"/>
            <p:cNvSpPr/>
            <p:nvPr/>
          </p:nvSpPr>
          <p:spPr>
            <a:xfrm>
              <a:off x="5928706" y="57576"/>
              <a:ext cx="2263444" cy="2298732"/>
            </a:xfrm>
            <a:prstGeom prst="ellipse">
              <a:avLst/>
            </a:prstGeom>
            <a:solidFill>
              <a:srgbClr val="63D59D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3"/>
            <p:cNvSpPr txBox="1"/>
            <p:nvPr/>
          </p:nvSpPr>
          <p:spPr>
            <a:xfrm>
              <a:off x="6260180" y="394218"/>
              <a:ext cx="1600496" cy="162544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cs-CZ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Návrh účesu – kadeřník, představa zákaznice, nákres.</a:t>
              </a:r>
              <a:endParaRPr/>
            </a:p>
          </p:txBody>
        </p:sp>
        <p:sp>
          <p:nvSpPr>
            <p:cNvPr id="175" name="Google Shape;175;p3"/>
            <p:cNvSpPr/>
            <p:nvPr/>
          </p:nvSpPr>
          <p:spPr>
            <a:xfrm>
              <a:off x="5385276" y="1290241"/>
              <a:ext cx="465628" cy="466130"/>
            </a:xfrm>
            <a:prstGeom prst="ellipse">
              <a:avLst/>
            </a:prstGeom>
            <a:solidFill>
              <a:srgbClr val="E5C131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3"/>
            <p:cNvSpPr/>
            <p:nvPr/>
          </p:nvSpPr>
          <p:spPr>
            <a:xfrm>
              <a:off x="58043" y="4118892"/>
              <a:ext cx="337623" cy="337413"/>
            </a:xfrm>
            <a:prstGeom prst="ellipse">
              <a:avLst/>
            </a:prstGeom>
            <a:solidFill>
              <a:srgbClr val="EE7822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3"/>
            <p:cNvSpPr/>
            <p:nvPr/>
          </p:nvSpPr>
          <p:spPr>
            <a:xfrm>
              <a:off x="3422250" y="3638390"/>
              <a:ext cx="337623" cy="337413"/>
            </a:xfrm>
            <a:prstGeom prst="ellipse">
              <a:avLst/>
            </a:prstGeom>
            <a:solidFill>
              <a:srgbClr val="59A0F5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3"/>
            <p:cNvSpPr/>
            <p:nvPr/>
          </p:nvSpPr>
          <p:spPr>
            <a:xfrm>
              <a:off x="6642754" y="2730474"/>
              <a:ext cx="2309707" cy="2356317"/>
            </a:xfrm>
            <a:prstGeom prst="ellipse">
              <a:avLst/>
            </a:prstGeom>
            <a:solidFill>
              <a:srgbClr val="74CDEA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3"/>
            <p:cNvSpPr txBox="1"/>
            <p:nvPr/>
          </p:nvSpPr>
          <p:spPr>
            <a:xfrm>
              <a:off x="6981003" y="3075549"/>
              <a:ext cx="1633209" cy="166616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cs-CZ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Příprava vlasů – vodová ondulace, kulmování, fixace vlasů.</a:t>
              </a:r>
              <a:endParaRPr/>
            </a:p>
          </p:txBody>
        </p:sp>
        <p:sp>
          <p:nvSpPr>
            <p:cNvPr id="180" name="Google Shape;180;p3"/>
            <p:cNvSpPr/>
            <p:nvPr/>
          </p:nvSpPr>
          <p:spPr>
            <a:xfrm>
              <a:off x="6466014" y="2997929"/>
              <a:ext cx="337623" cy="337413"/>
            </a:xfrm>
            <a:prstGeom prst="ellipse">
              <a:avLst/>
            </a:prstGeom>
            <a:solidFill>
              <a:srgbClr val="63D59D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3"/>
            <p:cNvSpPr/>
            <p:nvPr/>
          </p:nvSpPr>
          <p:spPr>
            <a:xfrm>
              <a:off x="1689098" y="4299391"/>
              <a:ext cx="2442264" cy="2132737"/>
            </a:xfrm>
            <a:prstGeom prst="ellipse">
              <a:avLst/>
            </a:prstGeom>
            <a:solidFill>
              <a:srgbClr val="E5C131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3"/>
            <p:cNvSpPr txBox="1"/>
            <p:nvPr/>
          </p:nvSpPr>
          <p:spPr>
            <a:xfrm>
              <a:off x="2046759" y="4611723"/>
              <a:ext cx="1726942" cy="1508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60950" tIns="60950" rIns="60950" bIns="609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cs-CZ" sz="16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Tvorba účesu – tupírování, umisťování jednotlivých pramenů, podložka, příčes, lak a lesk na vlasy</a:t>
              </a:r>
              <a:endParaRPr/>
            </a:p>
          </p:txBody>
        </p:sp>
        <p:sp>
          <p:nvSpPr>
            <p:cNvPr id="183" name="Google Shape;183;p3"/>
            <p:cNvSpPr/>
            <p:nvPr/>
          </p:nvSpPr>
          <p:spPr>
            <a:xfrm>
              <a:off x="3579464" y="4456930"/>
              <a:ext cx="337623" cy="337413"/>
            </a:xfrm>
            <a:prstGeom prst="ellipse">
              <a:avLst/>
            </a:prstGeom>
            <a:solidFill>
              <a:srgbClr val="EE7822"/>
            </a:solidFill>
            <a:ln w="19050" cap="rnd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4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„Malé společenské účesy“</a:t>
            </a:r>
            <a:endParaRPr/>
          </a:p>
        </p:txBody>
      </p:sp>
      <p:sp>
        <p:nvSpPr>
          <p:cNvPr id="189" name="Google Shape;189;p4"/>
          <p:cNvSpPr txBox="1">
            <a:spLocks noGrp="1"/>
          </p:cNvSpPr>
          <p:nvPr>
            <p:ph type="body" idx="1"/>
          </p:nvPr>
        </p:nvSpPr>
        <p:spPr>
          <a:xfrm>
            <a:off x="646110" y="2060575"/>
            <a:ext cx="570388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Otevření nové firmy, firemní večírek, raut, setkání absolventů… to jsou menší společenské události, na které je vhodné společenský oděv doplnit malým společenským účesem.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Tento účes může být zhotoven  vodovou ondulací (natáčení na natáčky, foukaná ondulace, kroužky, objemové natáčení) nebo vlasy upravíme žehlením, kulmováním, krepováním.</a:t>
            </a:r>
            <a:endParaRPr/>
          </a:p>
        </p:txBody>
      </p:sp>
      <p:pic>
        <p:nvPicPr>
          <p:cNvPr id="190" name="Google Shape;190;p4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905418" y="1853248"/>
            <a:ext cx="3145416" cy="4200525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4"/>
          <p:cNvSpPr txBox="1"/>
          <p:nvPr/>
        </p:nvSpPr>
        <p:spPr>
          <a:xfrm>
            <a:off x="9555480" y="6053773"/>
            <a:ext cx="89916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5"/>
          <p:cNvSpPr txBox="1">
            <a:spLocks noGrp="1"/>
          </p:cNvSpPr>
          <p:nvPr>
            <p:ph type="title"/>
          </p:nvPr>
        </p:nvSpPr>
        <p:spPr>
          <a:xfrm>
            <a:off x="646111" y="452717"/>
            <a:ext cx="9404723" cy="1685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Arial"/>
              <a:buNone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Postup práce – vlasy lehce na tupírujeme a pod vlasovým vírem sepneme sponkami. Postupně upevňujeme jednotlivé prameny vlasů do hladkého, jednoduchého účesu. K upevnění využíváme sponky a vlásenky. Můžeme upevnit ozdobu.</a:t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7" name="Google Shape;197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3856" y="2697137"/>
            <a:ext cx="2704563" cy="35592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987782" y="2697137"/>
            <a:ext cx="2717442" cy="35592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5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148322" y="2697137"/>
            <a:ext cx="2884868" cy="3559201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5"/>
          <p:cNvSpPr txBox="1"/>
          <p:nvPr/>
        </p:nvSpPr>
        <p:spPr>
          <a:xfrm>
            <a:off x="2194560" y="6256338"/>
            <a:ext cx="9906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2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1" name="Google Shape;201;p5"/>
          <p:cNvSpPr txBox="1"/>
          <p:nvPr/>
        </p:nvSpPr>
        <p:spPr>
          <a:xfrm>
            <a:off x="5730240" y="6256338"/>
            <a:ext cx="974984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3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02" name="Google Shape;202;p5"/>
          <p:cNvSpPr txBox="1"/>
          <p:nvPr/>
        </p:nvSpPr>
        <p:spPr>
          <a:xfrm>
            <a:off x="8991600" y="6256338"/>
            <a:ext cx="104159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4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6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„Velký společenský účes“</a:t>
            </a:r>
            <a:endParaRPr/>
          </a:p>
        </p:txBody>
      </p:sp>
      <p:sp>
        <p:nvSpPr>
          <p:cNvPr id="208" name="Google Shape;208;p6"/>
          <p:cNvSpPr txBox="1"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Ples, svatba, divadelní představení jsou společenské události, ke kterým patří nejen společenský oděv, ale také náročný společenský účes.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K nejnáročnějším společenským účesům patří účes svatební.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Před tvorbou svatebního účesu je nutná konzultace s budoucí nevěstou: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AutoNum type="arabicPeriod"/>
            </a:pPr>
            <a:r>
              <a:rPr lang="cs-CZ"/>
              <a:t>Jakou má představu o tvaru svatebního účesu.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AutoNum type="arabicPeriod"/>
            </a:pPr>
            <a:r>
              <a:rPr lang="cs-CZ"/>
              <a:t>Jaké bude mít svatební šaty.</a:t>
            </a:r>
            <a:endParaRPr/>
          </a:p>
          <a:p>
            <a:pPr marL="457200" lvl="0" indent="-457200" algn="l" rtl="0">
              <a:spcBef>
                <a:spcPts val="1000"/>
              </a:spcBef>
              <a:spcAft>
                <a:spcPts val="0"/>
              </a:spcAft>
              <a:buSzPts val="1600"/>
              <a:buFont typeface="Century Gothic"/>
              <a:buAutoNum type="arabicPeriod"/>
            </a:pPr>
            <a:r>
              <a:rPr lang="cs-CZ"/>
              <a:t>Jaké bude mít doplňky, ozdoby, závoj.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7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Svatební účes</a:t>
            </a:r>
            <a:endParaRPr/>
          </a:p>
        </p:txBody>
      </p:sp>
      <p:sp>
        <p:nvSpPr>
          <p:cNvPr id="214" name="Google Shape;214;p7"/>
          <p:cNvSpPr txBox="1">
            <a:spLocks noGrp="1"/>
          </p:cNvSpPr>
          <p:nvPr>
            <p:ph type="body" idx="1"/>
          </p:nvPr>
        </p:nvSpPr>
        <p:spPr>
          <a:xfrm>
            <a:off x="825500" y="1536701"/>
            <a:ext cx="6159500" cy="47196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Před samotnou tvorbou svatebního účesu je vhodné si tento účes vyzkoušet.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Zjistíme, jak se nám pracuje s vlasy zákaznice, jaký způsob přípravy vlasů bude nejvhodnější, jaký druh fixační kosmetiky použít.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Obvyklou praxí je práce na vlasech suchých, umytých 1 den předem.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Pokud nejsou vlasy dostatečně husté, můžeme je nakrepovat od kořínků a natupírovat.</a:t>
            </a:r>
            <a:endParaRPr/>
          </a:p>
        </p:txBody>
      </p:sp>
      <p:pic>
        <p:nvPicPr>
          <p:cNvPr id="215" name="Google Shape;215;p7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7213600" y="1597680"/>
            <a:ext cx="3334197" cy="4452629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7"/>
          <p:cNvSpPr txBox="1"/>
          <p:nvPr/>
        </p:nvSpPr>
        <p:spPr>
          <a:xfrm>
            <a:off x="9525000" y="6050309"/>
            <a:ext cx="1022797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5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8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Příprava účesu</a:t>
            </a:r>
            <a:endParaRPr/>
          </a:p>
        </p:txBody>
      </p:sp>
      <p:sp>
        <p:nvSpPr>
          <p:cNvPr id="222" name="Google Shape;222;p8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Nedílnou součástí svatebního účesu je kulmování.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Můžeme využít kulmy klasické, kónické, dvojkulmy, trojkulmy, žehličky.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Kulmovat můžeme všechny vlasy nebo jen zvolenou oblast.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440"/>
              <a:buChar char="►"/>
            </a:pPr>
            <a:r>
              <a:rPr lang="cs-CZ"/>
              <a:t>Nakulmované prameny můžeme stočit, upevnit pinetou a nechat zchladnout. Vlny budou trvanlivější.</a:t>
            </a:r>
            <a:endParaRPr/>
          </a:p>
        </p:txBody>
      </p:sp>
      <p:pic>
        <p:nvPicPr>
          <p:cNvPr id="223" name="Google Shape;223;p8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5348472" y="2060574"/>
            <a:ext cx="2533398" cy="337546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8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654604" y="2938884"/>
            <a:ext cx="2484160" cy="3317454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8"/>
          <p:cNvSpPr txBox="1"/>
          <p:nvPr/>
        </p:nvSpPr>
        <p:spPr>
          <a:xfrm>
            <a:off x="6568440" y="5547360"/>
            <a:ext cx="9144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6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26" name="Google Shape;226;p8"/>
          <p:cNvSpPr txBox="1"/>
          <p:nvPr/>
        </p:nvSpPr>
        <p:spPr>
          <a:xfrm>
            <a:off x="10210800" y="6256338"/>
            <a:ext cx="927964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7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9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24063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Arial"/>
              <a:buNone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Postup práce – vytvoříme základnu účesu na vlasovém víru s využitím vlastních vlasů, můžeme také použít podložku. Jednotlivé prameny vlasů postupně upevňujeme tak, abychom dosáhly požadovaného tvaru a vzhledu účesu. K upevnění používáme sponky a vlásenky, průběžně fixujeme lakem na vlasy. V průběhu práce kontrolujeme tvar účesu v zrcadle.</a:t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32" name="Google Shape;232;p9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3430170" y="3240669"/>
            <a:ext cx="2172139" cy="289618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9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6203683" y="3240669"/>
            <a:ext cx="2261751" cy="2914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46111" y="3240669"/>
            <a:ext cx="2182685" cy="2914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9066807" y="3240669"/>
            <a:ext cx="2168709" cy="2896186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9"/>
          <p:cNvSpPr txBox="1"/>
          <p:nvPr/>
        </p:nvSpPr>
        <p:spPr>
          <a:xfrm>
            <a:off x="1752600" y="6155520"/>
            <a:ext cx="1076196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8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7" name="Google Shape;237;p9"/>
          <p:cNvSpPr txBox="1"/>
          <p:nvPr/>
        </p:nvSpPr>
        <p:spPr>
          <a:xfrm>
            <a:off x="4663440" y="6155520"/>
            <a:ext cx="93886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9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8" name="Google Shape;238;p9"/>
          <p:cNvSpPr txBox="1"/>
          <p:nvPr/>
        </p:nvSpPr>
        <p:spPr>
          <a:xfrm>
            <a:off x="7498080" y="6263640"/>
            <a:ext cx="112776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10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39" name="Google Shape;239;p9"/>
          <p:cNvSpPr txBox="1"/>
          <p:nvPr/>
        </p:nvSpPr>
        <p:spPr>
          <a:xfrm>
            <a:off x="10287000" y="6263640"/>
            <a:ext cx="108204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11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10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2138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Arial"/>
              <a:buNone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Pokud je požadavkem klientky výčes s odhaleným krkem, můžeme základnu účesu vytvořit z vlasů pod vlasovým vírem. Stočíme pramen vlasů a sepneme pevně sponkami. Jednotlivé prameny spínáme k základně tak, abychom vytvořili kompaktní a slušivý účes. Účes fixujeme lakem, na závěr upevníme ozdobu.</a:t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45" name="Google Shape;245;p10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46111" y="2713354"/>
            <a:ext cx="2453118" cy="327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" name="Google Shape;246;p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31974" y="2709349"/>
            <a:ext cx="2592705" cy="32800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10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157425" y="2713354"/>
            <a:ext cx="2464856" cy="3291675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10"/>
          <p:cNvSpPr txBox="1"/>
          <p:nvPr/>
        </p:nvSpPr>
        <p:spPr>
          <a:xfrm>
            <a:off x="2057399" y="6005029"/>
            <a:ext cx="104182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12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49" name="Google Shape;249;p10"/>
          <p:cNvSpPr txBox="1"/>
          <p:nvPr/>
        </p:nvSpPr>
        <p:spPr>
          <a:xfrm>
            <a:off x="5897880" y="5989354"/>
            <a:ext cx="102679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13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250" name="Google Shape;250;p10"/>
          <p:cNvSpPr txBox="1"/>
          <p:nvPr/>
        </p:nvSpPr>
        <p:spPr>
          <a:xfrm>
            <a:off x="9570719" y="6005029"/>
            <a:ext cx="105156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14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1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Soutěžní účesy</a:t>
            </a:r>
            <a:endParaRPr/>
          </a:p>
        </p:txBody>
      </p:sp>
      <p:sp>
        <p:nvSpPr>
          <p:cNvPr id="256" name="Google Shape;256;p11"/>
          <p:cNvSpPr txBox="1">
            <a:spLocks noGrp="1"/>
          </p:cNvSpPr>
          <p:nvPr>
            <p:ph type="body" idx="1"/>
          </p:nvPr>
        </p:nvSpPr>
        <p:spPr>
          <a:xfrm>
            <a:off x="1103312" y="2060575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Soutěžní účesy jsou dány podmínkami konkrétní soutěže.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Soutěže mohou být školní, regionální, republikové, mezinárodní.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Účesy hodnotí odborná komise.</a:t>
            </a:r>
            <a:endParaRPr/>
          </a:p>
        </p:txBody>
      </p:sp>
      <p:pic>
        <p:nvPicPr>
          <p:cNvPr id="257" name="Google Shape;257;p1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 l="10040" r="3574"/>
          <a:stretch/>
        </p:blipFill>
        <p:spPr>
          <a:xfrm>
            <a:off x="6527799" y="2060574"/>
            <a:ext cx="4527684" cy="3159125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Google Shape;258;p11"/>
          <p:cNvSpPr txBox="1"/>
          <p:nvPr/>
        </p:nvSpPr>
        <p:spPr>
          <a:xfrm>
            <a:off x="10050834" y="5219699"/>
            <a:ext cx="1004649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15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2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</a:pPr>
            <a:r>
              <a:rPr lang="cs-CZ"/>
              <a:t>Soutěžní účesy</a:t>
            </a:r>
            <a:endParaRPr/>
          </a:p>
        </p:txBody>
      </p:sp>
      <p:sp>
        <p:nvSpPr>
          <p:cNvPr id="264" name="Google Shape;264;p12"/>
          <p:cNvSpPr txBox="1">
            <a:spLocks noGrp="1"/>
          </p:cNvSpPr>
          <p:nvPr>
            <p:ph type="body" idx="2"/>
          </p:nvPr>
        </p:nvSpPr>
        <p:spPr>
          <a:xfrm>
            <a:off x="1103312" y="1853248"/>
            <a:ext cx="4396339" cy="4403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Téma soutěže se s každým ročníkem mění, inspirace vychází z historických událostí, módních trendů, ročních období nebo nahlíží do budoucnosti.</a:t>
            </a:r>
            <a:endParaRPr/>
          </a:p>
          <a:p>
            <a:pPr marL="342900" lvl="0" indent="-342900" algn="l" rtl="0">
              <a:spcBef>
                <a:spcPts val="1000"/>
              </a:spcBef>
              <a:spcAft>
                <a:spcPts val="0"/>
              </a:spcAft>
              <a:buSzPts val="1920"/>
              <a:buChar char="►"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Hodnotí se kreativita, nápad, probarvení, doplňky a čistota provedení.</a:t>
            </a:r>
            <a:endParaRPr/>
          </a:p>
        </p:txBody>
      </p:sp>
      <p:pic>
        <p:nvPicPr>
          <p:cNvPr id="265" name="Google Shape;265;p12"/>
          <p:cNvPicPr preferRelativeResize="0">
            <a:picLocks noGrp="1"/>
          </p:cNvPicPr>
          <p:nvPr>
            <p:ph type="body" idx="4"/>
          </p:nvPr>
        </p:nvPicPr>
        <p:blipFill rotWithShape="1">
          <a:blip r:embed="rId3">
            <a:alphaModFix/>
          </a:blip>
          <a:srcRect l="10040" r="8198"/>
          <a:stretch/>
        </p:blipFill>
        <p:spPr>
          <a:xfrm>
            <a:off x="6794501" y="2166504"/>
            <a:ext cx="3759200" cy="3448285"/>
          </a:xfrm>
          <a:prstGeom prst="rect">
            <a:avLst/>
          </a:prstGeom>
          <a:noFill/>
          <a:ln>
            <a:noFill/>
          </a:ln>
        </p:spPr>
      </p:pic>
      <p:sp>
        <p:nvSpPr>
          <p:cNvPr id="266" name="Google Shape;266;p12"/>
          <p:cNvSpPr txBox="1"/>
          <p:nvPr/>
        </p:nvSpPr>
        <p:spPr>
          <a:xfrm>
            <a:off x="9433560" y="5614789"/>
            <a:ext cx="100584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18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Obr. 16</a:t>
            </a:r>
            <a:endParaRPr sz="180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13"/>
          <p:cNvSpPr txBox="1">
            <a:spLocks noGrp="1"/>
          </p:cNvSpPr>
          <p:nvPr>
            <p:ph type="title"/>
          </p:nvPr>
        </p:nvSpPr>
        <p:spPr>
          <a:xfrm>
            <a:off x="646111" y="452718"/>
            <a:ext cx="9404723" cy="5531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Arial"/>
              <a:buNone/>
            </a:pPr>
            <a:r>
              <a:rPr lang="cs-CZ" sz="2400">
                <a:latin typeface="Arial"/>
                <a:ea typeface="Arial"/>
                <a:cs typeface="Arial"/>
                <a:sym typeface="Arial"/>
              </a:rPr>
              <a:t>Zdroje:</a:t>
            </a:r>
            <a:endParaRPr sz="24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2" name="Google Shape;272;p13"/>
          <p:cNvSpPr txBox="1">
            <a:spLocks noGrp="1"/>
          </p:cNvSpPr>
          <p:nvPr>
            <p:ph type="body" idx="1"/>
          </p:nvPr>
        </p:nvSpPr>
        <p:spPr>
          <a:xfrm>
            <a:off x="1103312" y="1112520"/>
            <a:ext cx="8946541" cy="51358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SzPts val="1600"/>
              <a:buChar char="►"/>
            </a:pPr>
            <a:r>
              <a:rPr lang="cs-CZ"/>
              <a:t>Obr. 1 – 16 – archiv autora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</Words>
  <Application>Microsoft Office PowerPoint</Application>
  <PresentationFormat>Vlastní</PresentationFormat>
  <Paragraphs>60</Paragraphs>
  <Slides>13</Slides>
  <Notes>13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Noto Sans Symbols</vt:lpstr>
      <vt:lpstr>Ion</vt:lpstr>
      <vt:lpstr>SPOLEČENSKÝ ÚČES</vt:lpstr>
      <vt:lpstr>Společenský účes</vt:lpstr>
      <vt:lpstr>Snímek 3</vt:lpstr>
      <vt:lpstr>„Malé společenské účesy“</vt:lpstr>
      <vt:lpstr>Postup práce – vlasy lehce na tupírujeme a pod vlasovým vírem sepneme sponkami. Postupně upevňujeme jednotlivé prameny vlasů do hladkého, jednoduchého účesu. K upevnění využíváme sponky a vlásenky. Můžeme upevnit ozdobu.</vt:lpstr>
      <vt:lpstr>„Velký společenský účes“</vt:lpstr>
      <vt:lpstr>Svatební účes</vt:lpstr>
      <vt:lpstr>Příprava účesu</vt:lpstr>
      <vt:lpstr>Postup práce – vytvoříme základnu účesu na vlasovém víru s využitím vlastních vlasů, můžeme také použít podložku. Jednotlivé prameny vlasů postupně upevňujeme tak, abychom dosáhly požadovaného tvaru a vzhledu účesu. K upevnění používáme sponky a vlásenky, průběžně fixujeme lakem na vlasy. V průběhu práce kontrolujeme tvar účesu v zrcadle.</vt:lpstr>
      <vt:lpstr>Pokud je požadavkem klientky výčes s odhaleným krkem, můžeme základnu účesu vytvořit z vlasů pod vlasovým vírem. Stočíme pramen vlasů a sepneme pevně sponkami. Jednotlivé prameny spínáme k základně tak, abychom vytvořili kompaktní a slušivý účes. Účes fixujeme lakem, na závěr upevníme ozdobu.</vt:lpstr>
      <vt:lpstr>Soutěžní účesy</vt:lpstr>
      <vt:lpstr>Soutěžní účesy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SPOLEČENSKÝ ÚČES</dc:title>
  <dc:creator>Jindřiška Kachyňová</dc:creator>
  <cp:lastModifiedBy>User</cp:lastModifiedBy>
  <cp:revision>2</cp:revision>
  <dcterms:created xsi:type="dcterms:W3CDTF">2021-10-19T09:27:47Z</dcterms:created>
  <dcterms:modified xsi:type="dcterms:W3CDTF">2022-02-12T12:11:08Z</dcterms:modified>
</cp:coreProperties>
</file>