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8" r:id="rId6"/>
    <p:sldId id="260" r:id="rId7"/>
    <p:sldId id="262" r:id="rId8"/>
    <p:sldId id="263" r:id="rId9"/>
    <p:sldId id="264" r:id="rId10"/>
    <p:sldId id="265" r:id="rId11"/>
    <p:sldId id="266" r:id="rId12"/>
    <p:sldId id="261" r:id="rId13"/>
  </p:sldIdLst>
  <p:sldSz cx="12192000" cy="6858000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390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B4FBBC-19E6-4903-B95D-111ED29C72D2}" type="datetimeFigureOut">
              <a:rPr lang="cs-CZ"/>
              <a:pPr>
                <a:defRPr/>
              </a:pPr>
              <a:t>25.04.2022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02B134-BF85-4713-A5E4-6CF0E6B6843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90F31F-32D9-4731-BE42-B9E801A8B9D7}" type="datetimeFigureOut">
              <a:rPr lang="cs-CZ"/>
              <a:pPr>
                <a:defRPr/>
              </a:pPr>
              <a:t>25.04.2022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FC770B-52FC-4516-854A-A5B9C5EBDBB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F22EEC-827B-417A-8B4E-4AFBE4875361}" type="datetimeFigureOut">
              <a:rPr lang="cs-CZ"/>
              <a:pPr>
                <a:defRPr/>
              </a:pPr>
              <a:t>25.04.2022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1309D8-80D3-4167-8937-CC066E2C827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7EA17-FB08-40FE-B0D5-0339841E0D3F}" type="datetimeFigureOut">
              <a:rPr lang="cs-CZ"/>
              <a:pPr>
                <a:defRPr/>
              </a:pPr>
              <a:t>25.04.2022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D05D7C-2106-4A23-8D20-05F27F5A82E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602332-E066-480E-A551-32850D793DE7}" type="datetimeFigureOut">
              <a:rPr lang="cs-CZ"/>
              <a:pPr>
                <a:defRPr/>
              </a:pPr>
              <a:t>25.04.2022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9CF4AC-8DE0-4114-948C-C9B110B8EC5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3C9ACA-49C6-4AD5-982C-939803EA5F82}" type="datetimeFigureOut">
              <a:rPr lang="cs-CZ"/>
              <a:pPr>
                <a:defRPr/>
              </a:pPr>
              <a:t>25.04.2022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616E23-6678-4E86-8DE9-408378A1A68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A49045-FEBF-4580-81F1-C34CC0F93B55}" type="datetimeFigureOut">
              <a:rPr lang="cs-CZ"/>
              <a:pPr>
                <a:defRPr/>
              </a:pPr>
              <a:t>25.04.2022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CBFDB8-5744-4CDA-AA90-B44FA0A3661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1E578A-41E0-4442-810A-6C8B969D1BDE}" type="datetimeFigureOut">
              <a:rPr lang="cs-CZ"/>
              <a:pPr>
                <a:defRPr/>
              </a:pPr>
              <a:t>25.04.2022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56BD16-6423-4814-9FF8-866A4E15E5C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E13D8F-33B7-439B-A9D5-56B34BA1D471}" type="datetimeFigureOut">
              <a:rPr lang="cs-CZ"/>
              <a:pPr>
                <a:defRPr/>
              </a:pPr>
              <a:t>25.04.2022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02EF69-313F-4CC7-8A70-2BD276C4124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BB3166-3049-40C5-8CF1-E72D2FADDF76}" type="datetimeFigureOut">
              <a:rPr lang="cs-CZ"/>
              <a:pPr>
                <a:defRPr/>
              </a:pPr>
              <a:t>25.04.2022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3FAE30-F611-4AD7-BD20-C4F56F069DA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E8FC5A-69D3-4376-B9EC-602192B8B7E2}" type="datetimeFigureOut">
              <a:rPr lang="cs-CZ"/>
              <a:pPr>
                <a:defRPr/>
              </a:pPr>
              <a:t>25.04.2022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B02B9D-1364-4154-8CF0-1C19F15B406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nadpis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text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Po kliknutí můžete upravovat styly textu v předloze.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BED8A09-1F4B-4083-8297-C2277D9C9270}" type="datetimeFigureOut">
              <a:rPr lang="cs-CZ"/>
              <a:pPr>
                <a:defRPr/>
              </a:pPr>
              <a:t>25.04.2022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B5007F80-7479-4517-A44D-3EB98EC78471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/3.0/cz/" TargetMode="External"/><Relationship Id="rId2" Type="http://schemas.openxmlformats.org/officeDocument/2006/relationships/hyperlink" Target="http://creativecommons.org/licenses/by-sa/4.0/deed.cs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6F8FC"/>
            </a:gs>
            <a:gs pos="74001">
              <a:srgbClr val="ABC0E4"/>
            </a:gs>
            <a:gs pos="83000">
              <a:srgbClr val="ABC0E4"/>
            </a:gs>
            <a:gs pos="100000">
              <a:srgbClr val="C7D5E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ibra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5575" y="1465263"/>
            <a:ext cx="5168900" cy="392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extovéPole 3"/>
          <p:cNvSpPr txBox="1">
            <a:spLocks noChangeArrowheads="1"/>
          </p:cNvSpPr>
          <p:nvPr/>
        </p:nvSpPr>
        <p:spPr bwMode="auto">
          <a:xfrm>
            <a:off x="1260475" y="2832100"/>
            <a:ext cx="3916363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6000"/>
              <a:t>HMOTNOST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cale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4900" y="1963738"/>
            <a:ext cx="4560888" cy="301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extovéPole 1"/>
          <p:cNvSpPr txBox="1">
            <a:spLocks noChangeArrowheads="1"/>
          </p:cNvSpPr>
          <p:nvPr/>
        </p:nvSpPr>
        <p:spPr bwMode="auto">
          <a:xfrm>
            <a:off x="708025" y="874713"/>
            <a:ext cx="10694988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Které tvrzení je správné? Klikni na správné tvrzení, to se zabarví</a:t>
            </a:r>
          </a:p>
          <a:p>
            <a:pPr eaLnBrk="1" hangingPunct="1"/>
            <a:r>
              <a:rPr lang="cs-CZ" sz="3200"/>
              <a:t>zeleně.</a:t>
            </a:r>
          </a:p>
          <a:p>
            <a:pPr eaLnBrk="1" hangingPunct="1"/>
            <a:endParaRPr lang="cs-CZ" sz="2400"/>
          </a:p>
          <a:p>
            <a:pPr eaLnBrk="1" hangingPunct="1"/>
            <a:r>
              <a:rPr lang="cs-CZ" sz="3200"/>
              <a:t>Na laboratorních vahách porovnáváme:</a:t>
            </a:r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708025" y="3006725"/>
            <a:ext cx="5808663" cy="584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1. Objem tělesa s objemem závaží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688975" y="4043363"/>
            <a:ext cx="6437313" cy="10779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2. Hmotnost tělesa s hmotností všech</a:t>
            </a:r>
          </a:p>
          <a:p>
            <a:pPr eaLnBrk="1" hangingPunct="1"/>
            <a:r>
              <a:rPr lang="cs-CZ" sz="3200"/>
              <a:t>    závaží v sadě</a:t>
            </a: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688975" y="5619750"/>
            <a:ext cx="7896225" cy="584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3. Hmotnost tělesa s jedním vhodným závažím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ovéPole 1"/>
          <p:cNvSpPr txBox="1">
            <a:spLocks noChangeArrowheads="1"/>
          </p:cNvSpPr>
          <p:nvPr/>
        </p:nvSpPr>
        <p:spPr bwMode="auto">
          <a:xfrm>
            <a:off x="512763" y="576263"/>
            <a:ext cx="106949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Vyjádřete v kilogramech:</a:t>
            </a:r>
          </a:p>
          <a:p>
            <a:pPr eaLnBrk="1" hangingPunct="1"/>
            <a:r>
              <a:rPr lang="cs-CZ" sz="3200"/>
              <a:t>Opiš si příklady do notesu a proveď kontrolu kliknutím na černý</a:t>
            </a:r>
          </a:p>
          <a:p>
            <a:pPr eaLnBrk="1" hangingPunct="1"/>
            <a:r>
              <a:rPr lang="cs-CZ" sz="3200"/>
              <a:t>obdélník.</a:t>
            </a:r>
          </a:p>
        </p:txBody>
      </p:sp>
      <p:sp>
        <p:nvSpPr>
          <p:cNvPr id="4099" name="TextovéPole 2"/>
          <p:cNvSpPr txBox="1">
            <a:spLocks noChangeArrowheads="1"/>
          </p:cNvSpPr>
          <p:nvPr/>
        </p:nvSpPr>
        <p:spPr bwMode="auto">
          <a:xfrm>
            <a:off x="622300" y="2770188"/>
            <a:ext cx="165417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250 g      </a:t>
            </a:r>
          </a:p>
        </p:txBody>
      </p:sp>
      <p:sp>
        <p:nvSpPr>
          <p:cNvPr id="4" name="Šipka: doprava 3"/>
          <p:cNvSpPr/>
          <p:nvPr/>
        </p:nvSpPr>
        <p:spPr>
          <a:xfrm>
            <a:off x="1905000" y="2820988"/>
            <a:ext cx="977900" cy="4841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101" name="TextovéPole 4"/>
          <p:cNvSpPr txBox="1">
            <a:spLocks noChangeArrowheads="1"/>
          </p:cNvSpPr>
          <p:nvPr/>
        </p:nvSpPr>
        <p:spPr bwMode="auto">
          <a:xfrm>
            <a:off x="3044825" y="2770188"/>
            <a:ext cx="1120775" cy="5857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0,250</a:t>
            </a:r>
          </a:p>
        </p:txBody>
      </p:sp>
      <p:sp>
        <p:nvSpPr>
          <p:cNvPr id="4102" name="TextovéPole 5"/>
          <p:cNvSpPr txBox="1">
            <a:spLocks noChangeArrowheads="1"/>
          </p:cNvSpPr>
          <p:nvPr/>
        </p:nvSpPr>
        <p:spPr bwMode="auto">
          <a:xfrm>
            <a:off x="815975" y="3475038"/>
            <a:ext cx="10747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20 g  </a:t>
            </a:r>
          </a:p>
        </p:txBody>
      </p:sp>
      <p:sp>
        <p:nvSpPr>
          <p:cNvPr id="7" name="Šipka: doprava 6"/>
          <p:cNvSpPr/>
          <p:nvPr/>
        </p:nvSpPr>
        <p:spPr>
          <a:xfrm>
            <a:off x="6497638" y="5087938"/>
            <a:ext cx="977900" cy="4841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Šipka: doprava 7"/>
          <p:cNvSpPr/>
          <p:nvPr/>
        </p:nvSpPr>
        <p:spPr>
          <a:xfrm>
            <a:off x="6497638" y="2770188"/>
            <a:ext cx="977900" cy="4857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Šipka: doprava 8"/>
          <p:cNvSpPr/>
          <p:nvPr/>
        </p:nvSpPr>
        <p:spPr>
          <a:xfrm>
            <a:off x="1905000" y="5087938"/>
            <a:ext cx="977900" cy="4841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Šipka: doprava 9"/>
          <p:cNvSpPr/>
          <p:nvPr/>
        </p:nvSpPr>
        <p:spPr>
          <a:xfrm>
            <a:off x="1908175" y="4337050"/>
            <a:ext cx="979488" cy="4857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Šipka: doprava 10"/>
          <p:cNvSpPr/>
          <p:nvPr/>
        </p:nvSpPr>
        <p:spPr>
          <a:xfrm>
            <a:off x="1905000" y="3571875"/>
            <a:ext cx="977900" cy="4857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108" name="TextovéPole 11"/>
          <p:cNvSpPr txBox="1">
            <a:spLocks noChangeArrowheads="1"/>
          </p:cNvSpPr>
          <p:nvPr/>
        </p:nvSpPr>
        <p:spPr bwMode="auto">
          <a:xfrm>
            <a:off x="3044825" y="3522663"/>
            <a:ext cx="1120775" cy="584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0,020</a:t>
            </a:r>
          </a:p>
        </p:txBody>
      </p:sp>
      <p:sp>
        <p:nvSpPr>
          <p:cNvPr id="4109" name="TextovéPole 12"/>
          <p:cNvSpPr txBox="1">
            <a:spLocks noChangeArrowheads="1"/>
          </p:cNvSpPr>
          <p:nvPr/>
        </p:nvSpPr>
        <p:spPr bwMode="auto">
          <a:xfrm>
            <a:off x="0" y="4316413"/>
            <a:ext cx="1727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2 500 mg</a:t>
            </a:r>
          </a:p>
        </p:txBody>
      </p:sp>
      <p:sp>
        <p:nvSpPr>
          <p:cNvPr id="4110" name="TextovéPole 13"/>
          <p:cNvSpPr txBox="1">
            <a:spLocks noChangeArrowheads="1"/>
          </p:cNvSpPr>
          <p:nvPr/>
        </p:nvSpPr>
        <p:spPr bwMode="auto">
          <a:xfrm>
            <a:off x="3044825" y="4314825"/>
            <a:ext cx="1328738" cy="5857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0,0025</a:t>
            </a:r>
          </a:p>
        </p:txBody>
      </p:sp>
      <p:sp>
        <p:nvSpPr>
          <p:cNvPr id="4111" name="TextovéPole 14"/>
          <p:cNvSpPr txBox="1">
            <a:spLocks noChangeArrowheads="1"/>
          </p:cNvSpPr>
          <p:nvPr/>
        </p:nvSpPr>
        <p:spPr bwMode="auto">
          <a:xfrm>
            <a:off x="1041400" y="5018088"/>
            <a:ext cx="863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sz="3200"/>
              <a:t>2 t</a:t>
            </a:r>
          </a:p>
        </p:txBody>
      </p:sp>
      <p:sp>
        <p:nvSpPr>
          <p:cNvPr id="4112" name="TextovéPole 15"/>
          <p:cNvSpPr txBox="1">
            <a:spLocks noChangeArrowheads="1"/>
          </p:cNvSpPr>
          <p:nvPr/>
        </p:nvSpPr>
        <p:spPr bwMode="auto">
          <a:xfrm>
            <a:off x="3054350" y="5051425"/>
            <a:ext cx="1111250" cy="584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2 000</a:t>
            </a:r>
          </a:p>
        </p:txBody>
      </p:sp>
      <p:sp>
        <p:nvSpPr>
          <p:cNvPr id="4113" name="TextovéPole 16"/>
          <p:cNvSpPr txBox="1">
            <a:spLocks noChangeArrowheads="1"/>
          </p:cNvSpPr>
          <p:nvPr/>
        </p:nvSpPr>
        <p:spPr bwMode="auto">
          <a:xfrm>
            <a:off x="5394325" y="2720975"/>
            <a:ext cx="9350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8,5 t</a:t>
            </a:r>
          </a:p>
        </p:txBody>
      </p:sp>
      <p:sp>
        <p:nvSpPr>
          <p:cNvPr id="4114" name="TextovéPole 17"/>
          <p:cNvSpPr txBox="1">
            <a:spLocks noChangeArrowheads="1"/>
          </p:cNvSpPr>
          <p:nvPr/>
        </p:nvSpPr>
        <p:spPr bwMode="auto">
          <a:xfrm>
            <a:off x="7639050" y="2770188"/>
            <a:ext cx="1111250" cy="5857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8 500</a:t>
            </a:r>
          </a:p>
        </p:txBody>
      </p:sp>
      <p:sp>
        <p:nvSpPr>
          <p:cNvPr id="4115" name="TextovéPole 18"/>
          <p:cNvSpPr txBox="1">
            <a:spLocks noChangeArrowheads="1"/>
          </p:cNvSpPr>
          <p:nvPr/>
        </p:nvSpPr>
        <p:spPr bwMode="auto">
          <a:xfrm>
            <a:off x="4932363" y="3475038"/>
            <a:ext cx="1397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2 735 g</a:t>
            </a:r>
          </a:p>
        </p:txBody>
      </p:sp>
      <p:sp>
        <p:nvSpPr>
          <p:cNvPr id="20" name="Šipka: doprava 19"/>
          <p:cNvSpPr/>
          <p:nvPr/>
        </p:nvSpPr>
        <p:spPr>
          <a:xfrm>
            <a:off x="6497638" y="4373563"/>
            <a:ext cx="977900" cy="4841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1" name="Šipka: doprava 20"/>
          <p:cNvSpPr/>
          <p:nvPr/>
        </p:nvSpPr>
        <p:spPr>
          <a:xfrm>
            <a:off x="6497638" y="3571875"/>
            <a:ext cx="977900" cy="4857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118" name="TextovéPole 21"/>
          <p:cNvSpPr txBox="1">
            <a:spLocks noChangeArrowheads="1"/>
          </p:cNvSpPr>
          <p:nvPr/>
        </p:nvSpPr>
        <p:spPr bwMode="auto">
          <a:xfrm>
            <a:off x="7639050" y="3522663"/>
            <a:ext cx="1212850" cy="584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2, 735</a:t>
            </a:r>
          </a:p>
        </p:txBody>
      </p:sp>
      <p:sp>
        <p:nvSpPr>
          <p:cNvPr id="4119" name="TextovéPole 22"/>
          <p:cNvSpPr txBox="1">
            <a:spLocks noChangeArrowheads="1"/>
          </p:cNvSpPr>
          <p:nvPr/>
        </p:nvSpPr>
        <p:spPr bwMode="auto">
          <a:xfrm>
            <a:off x="5119688" y="4337050"/>
            <a:ext cx="1144587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0,55 t</a:t>
            </a:r>
          </a:p>
        </p:txBody>
      </p:sp>
      <p:sp>
        <p:nvSpPr>
          <p:cNvPr id="4120" name="TextovéPole 23"/>
          <p:cNvSpPr txBox="1">
            <a:spLocks noChangeArrowheads="1"/>
          </p:cNvSpPr>
          <p:nvPr/>
        </p:nvSpPr>
        <p:spPr bwMode="auto">
          <a:xfrm>
            <a:off x="7639050" y="4287838"/>
            <a:ext cx="809625" cy="584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550</a:t>
            </a:r>
          </a:p>
        </p:txBody>
      </p:sp>
      <p:sp>
        <p:nvSpPr>
          <p:cNvPr id="4121" name="TextovéPole 24"/>
          <p:cNvSpPr txBox="1">
            <a:spLocks noChangeArrowheads="1"/>
          </p:cNvSpPr>
          <p:nvPr/>
        </p:nvSpPr>
        <p:spPr bwMode="auto">
          <a:xfrm>
            <a:off x="4954588" y="5018088"/>
            <a:ext cx="13525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0,007 t</a:t>
            </a:r>
          </a:p>
        </p:txBody>
      </p:sp>
      <p:sp>
        <p:nvSpPr>
          <p:cNvPr id="4122" name="TextovéPole 25"/>
          <p:cNvSpPr txBox="1">
            <a:spLocks noChangeArrowheads="1"/>
          </p:cNvSpPr>
          <p:nvPr/>
        </p:nvSpPr>
        <p:spPr bwMode="auto">
          <a:xfrm>
            <a:off x="7667625" y="5051425"/>
            <a:ext cx="393700" cy="584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7</a:t>
            </a:r>
          </a:p>
        </p:txBody>
      </p:sp>
      <p:sp>
        <p:nvSpPr>
          <p:cNvPr id="27" name="Obdélník 26"/>
          <p:cNvSpPr/>
          <p:nvPr/>
        </p:nvSpPr>
        <p:spPr>
          <a:xfrm>
            <a:off x="7639050" y="5048250"/>
            <a:ext cx="1328738" cy="5842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?</a:t>
            </a:r>
          </a:p>
        </p:txBody>
      </p:sp>
      <p:sp>
        <p:nvSpPr>
          <p:cNvPr id="28" name="Obdélník 27"/>
          <p:cNvSpPr/>
          <p:nvPr/>
        </p:nvSpPr>
        <p:spPr>
          <a:xfrm>
            <a:off x="7639050" y="4298950"/>
            <a:ext cx="1328738" cy="5842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?</a:t>
            </a:r>
          </a:p>
        </p:txBody>
      </p:sp>
      <p:sp>
        <p:nvSpPr>
          <p:cNvPr id="29" name="Obdélník 28"/>
          <p:cNvSpPr/>
          <p:nvPr/>
        </p:nvSpPr>
        <p:spPr>
          <a:xfrm>
            <a:off x="7639050" y="3517900"/>
            <a:ext cx="1328738" cy="58578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?</a:t>
            </a:r>
          </a:p>
        </p:txBody>
      </p:sp>
      <p:sp>
        <p:nvSpPr>
          <p:cNvPr id="30" name="Obdélník 29"/>
          <p:cNvSpPr/>
          <p:nvPr/>
        </p:nvSpPr>
        <p:spPr>
          <a:xfrm>
            <a:off x="7639050" y="2771775"/>
            <a:ext cx="1328738" cy="5842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?</a:t>
            </a:r>
          </a:p>
        </p:txBody>
      </p:sp>
      <p:sp>
        <p:nvSpPr>
          <p:cNvPr id="31" name="Obdélník 30"/>
          <p:cNvSpPr/>
          <p:nvPr/>
        </p:nvSpPr>
        <p:spPr>
          <a:xfrm>
            <a:off x="3054350" y="5041900"/>
            <a:ext cx="1330325" cy="5842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?</a:t>
            </a:r>
          </a:p>
        </p:txBody>
      </p:sp>
      <p:sp>
        <p:nvSpPr>
          <p:cNvPr id="32" name="Obdélník 31"/>
          <p:cNvSpPr/>
          <p:nvPr/>
        </p:nvSpPr>
        <p:spPr>
          <a:xfrm>
            <a:off x="3044825" y="4329113"/>
            <a:ext cx="1328738" cy="5842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?</a:t>
            </a:r>
          </a:p>
        </p:txBody>
      </p:sp>
      <p:sp>
        <p:nvSpPr>
          <p:cNvPr id="33" name="Obdélník 32"/>
          <p:cNvSpPr/>
          <p:nvPr/>
        </p:nvSpPr>
        <p:spPr>
          <a:xfrm>
            <a:off x="3044825" y="3540125"/>
            <a:ext cx="1328738" cy="5842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?</a:t>
            </a:r>
          </a:p>
        </p:txBody>
      </p:sp>
      <p:sp>
        <p:nvSpPr>
          <p:cNvPr id="34" name="Obdélník 33"/>
          <p:cNvSpPr/>
          <p:nvPr/>
        </p:nvSpPr>
        <p:spPr>
          <a:xfrm>
            <a:off x="3044825" y="2763838"/>
            <a:ext cx="1328738" cy="5842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?</a:t>
            </a:r>
          </a:p>
        </p:txBody>
      </p:sp>
      <p:pic>
        <p:nvPicPr>
          <p:cNvPr id="4131" name="Picture 2" descr="Little Boy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45688" y="2482850"/>
            <a:ext cx="1328737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ovéPole 1"/>
          <p:cNvSpPr txBox="1">
            <a:spLocks noChangeArrowheads="1"/>
          </p:cNvSpPr>
          <p:nvPr/>
        </p:nvSpPr>
        <p:spPr bwMode="auto">
          <a:xfrm>
            <a:off x="512763" y="576263"/>
            <a:ext cx="106949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Vyjádřete v gramech:</a:t>
            </a:r>
          </a:p>
          <a:p>
            <a:pPr eaLnBrk="1" hangingPunct="1"/>
            <a:r>
              <a:rPr lang="cs-CZ" sz="3200"/>
              <a:t>Opiš si příklady do notesu a proveď kontrolu kliknutím na černý</a:t>
            </a:r>
          </a:p>
          <a:p>
            <a:pPr eaLnBrk="1" hangingPunct="1"/>
            <a:r>
              <a:rPr lang="cs-CZ" sz="3200"/>
              <a:t>obdélník.</a:t>
            </a:r>
          </a:p>
        </p:txBody>
      </p:sp>
      <p:sp>
        <p:nvSpPr>
          <p:cNvPr id="5123" name="TextovéPole 2"/>
          <p:cNvSpPr txBox="1">
            <a:spLocks noChangeArrowheads="1"/>
          </p:cNvSpPr>
          <p:nvPr/>
        </p:nvSpPr>
        <p:spPr bwMode="auto">
          <a:xfrm>
            <a:off x="923925" y="2822575"/>
            <a:ext cx="9588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2 kg </a:t>
            </a:r>
          </a:p>
        </p:txBody>
      </p:sp>
      <p:sp>
        <p:nvSpPr>
          <p:cNvPr id="4" name="Šipka: doprava 3"/>
          <p:cNvSpPr/>
          <p:nvPr/>
        </p:nvSpPr>
        <p:spPr>
          <a:xfrm>
            <a:off x="6316663" y="5253038"/>
            <a:ext cx="977900" cy="48418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Šipka: doprava 4"/>
          <p:cNvSpPr/>
          <p:nvPr/>
        </p:nvSpPr>
        <p:spPr>
          <a:xfrm>
            <a:off x="6316663" y="4464050"/>
            <a:ext cx="977900" cy="48577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Šipka: doprava 5"/>
          <p:cNvSpPr/>
          <p:nvPr/>
        </p:nvSpPr>
        <p:spPr>
          <a:xfrm>
            <a:off x="6316663" y="3676650"/>
            <a:ext cx="977900" cy="484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Šipka: doprava 6"/>
          <p:cNvSpPr/>
          <p:nvPr/>
        </p:nvSpPr>
        <p:spPr>
          <a:xfrm>
            <a:off x="6280150" y="2911475"/>
            <a:ext cx="979488" cy="484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Šipka: doprava 7"/>
          <p:cNvSpPr/>
          <p:nvPr/>
        </p:nvSpPr>
        <p:spPr>
          <a:xfrm>
            <a:off x="1893888" y="5187950"/>
            <a:ext cx="977900" cy="484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Šipka: doprava 8"/>
          <p:cNvSpPr/>
          <p:nvPr/>
        </p:nvSpPr>
        <p:spPr>
          <a:xfrm>
            <a:off x="1882775" y="4459288"/>
            <a:ext cx="977900" cy="48577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Šipka: doprava 9"/>
          <p:cNvSpPr/>
          <p:nvPr/>
        </p:nvSpPr>
        <p:spPr>
          <a:xfrm>
            <a:off x="1930400" y="3676650"/>
            <a:ext cx="977900" cy="484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Šipka: doprava 10"/>
          <p:cNvSpPr/>
          <p:nvPr/>
        </p:nvSpPr>
        <p:spPr>
          <a:xfrm>
            <a:off x="1882775" y="2895600"/>
            <a:ext cx="977900" cy="484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132" name="TextovéPole 11"/>
          <p:cNvSpPr txBox="1">
            <a:spLocks noChangeArrowheads="1"/>
          </p:cNvSpPr>
          <p:nvPr/>
        </p:nvSpPr>
        <p:spPr bwMode="auto">
          <a:xfrm>
            <a:off x="2938463" y="2825750"/>
            <a:ext cx="1111250" cy="584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2 000</a:t>
            </a:r>
          </a:p>
        </p:txBody>
      </p:sp>
      <p:sp>
        <p:nvSpPr>
          <p:cNvPr id="5133" name="TextovéPole 12"/>
          <p:cNvSpPr txBox="1">
            <a:spLocks noChangeArrowheads="1"/>
          </p:cNvSpPr>
          <p:nvPr/>
        </p:nvSpPr>
        <p:spPr bwMode="auto">
          <a:xfrm>
            <a:off x="612775" y="3590925"/>
            <a:ext cx="11763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8,5 kg</a:t>
            </a:r>
          </a:p>
        </p:txBody>
      </p:sp>
      <p:sp>
        <p:nvSpPr>
          <p:cNvPr id="5134" name="TextovéPole 15"/>
          <p:cNvSpPr txBox="1">
            <a:spLocks noChangeArrowheads="1"/>
          </p:cNvSpPr>
          <p:nvPr/>
        </p:nvSpPr>
        <p:spPr bwMode="auto">
          <a:xfrm>
            <a:off x="2938463" y="3590925"/>
            <a:ext cx="1111250" cy="584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8 500</a:t>
            </a:r>
          </a:p>
        </p:txBody>
      </p:sp>
      <p:sp>
        <p:nvSpPr>
          <p:cNvPr id="5135" name="TextovéPole 17"/>
          <p:cNvSpPr txBox="1">
            <a:spLocks noChangeArrowheads="1"/>
          </p:cNvSpPr>
          <p:nvPr/>
        </p:nvSpPr>
        <p:spPr bwMode="auto">
          <a:xfrm>
            <a:off x="404813" y="4359275"/>
            <a:ext cx="13843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0,96 kg</a:t>
            </a:r>
          </a:p>
        </p:txBody>
      </p:sp>
      <p:sp>
        <p:nvSpPr>
          <p:cNvPr id="5136" name="TextovéPole 18"/>
          <p:cNvSpPr txBox="1">
            <a:spLocks noChangeArrowheads="1"/>
          </p:cNvSpPr>
          <p:nvPr/>
        </p:nvSpPr>
        <p:spPr bwMode="auto">
          <a:xfrm>
            <a:off x="2960688" y="4375150"/>
            <a:ext cx="1089025" cy="5857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960   </a:t>
            </a:r>
          </a:p>
        </p:txBody>
      </p:sp>
      <p:sp>
        <p:nvSpPr>
          <p:cNvPr id="5137" name="TextovéPole 20"/>
          <p:cNvSpPr txBox="1">
            <a:spLocks noChangeArrowheads="1"/>
          </p:cNvSpPr>
          <p:nvPr/>
        </p:nvSpPr>
        <p:spPr bwMode="auto">
          <a:xfrm>
            <a:off x="211138" y="4965700"/>
            <a:ext cx="159385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0,005 kg</a:t>
            </a:r>
          </a:p>
        </p:txBody>
      </p:sp>
      <p:sp>
        <p:nvSpPr>
          <p:cNvPr id="5138" name="TextovéPole 21"/>
          <p:cNvSpPr txBox="1">
            <a:spLocks noChangeArrowheads="1"/>
          </p:cNvSpPr>
          <p:nvPr/>
        </p:nvSpPr>
        <p:spPr bwMode="auto">
          <a:xfrm>
            <a:off x="2960688" y="5089525"/>
            <a:ext cx="1089025" cy="5857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sz="3200"/>
              <a:t>5   </a:t>
            </a:r>
          </a:p>
        </p:txBody>
      </p:sp>
      <p:sp>
        <p:nvSpPr>
          <p:cNvPr id="5139" name="TextovéPole 22"/>
          <p:cNvSpPr txBox="1">
            <a:spLocks noChangeArrowheads="1"/>
          </p:cNvSpPr>
          <p:nvPr/>
        </p:nvSpPr>
        <p:spPr bwMode="auto">
          <a:xfrm>
            <a:off x="4856163" y="2844800"/>
            <a:ext cx="14239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250 mg</a:t>
            </a:r>
          </a:p>
        </p:txBody>
      </p:sp>
      <p:sp>
        <p:nvSpPr>
          <p:cNvPr id="5140" name="TextovéPole 23"/>
          <p:cNvSpPr txBox="1">
            <a:spLocks noChangeArrowheads="1"/>
          </p:cNvSpPr>
          <p:nvPr/>
        </p:nvSpPr>
        <p:spPr bwMode="auto">
          <a:xfrm>
            <a:off x="7361238" y="2844800"/>
            <a:ext cx="1111250" cy="584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sz="3200"/>
              <a:t>0, 25</a:t>
            </a:r>
          </a:p>
        </p:txBody>
      </p:sp>
      <p:sp>
        <p:nvSpPr>
          <p:cNvPr id="5141" name="TextovéPole 24"/>
          <p:cNvSpPr txBox="1">
            <a:spLocks noChangeArrowheads="1"/>
          </p:cNvSpPr>
          <p:nvPr/>
        </p:nvSpPr>
        <p:spPr bwMode="auto">
          <a:xfrm>
            <a:off x="5033963" y="3625850"/>
            <a:ext cx="12176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17 mg</a:t>
            </a:r>
          </a:p>
        </p:txBody>
      </p:sp>
      <p:sp>
        <p:nvSpPr>
          <p:cNvPr id="5142" name="TextovéPole 25"/>
          <p:cNvSpPr txBox="1">
            <a:spLocks noChangeArrowheads="1"/>
          </p:cNvSpPr>
          <p:nvPr/>
        </p:nvSpPr>
        <p:spPr bwMode="auto">
          <a:xfrm>
            <a:off x="7358063" y="3632200"/>
            <a:ext cx="1111250" cy="584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sz="3200"/>
              <a:t>0,017</a:t>
            </a:r>
          </a:p>
        </p:txBody>
      </p:sp>
      <p:sp>
        <p:nvSpPr>
          <p:cNvPr id="5143" name="TextovéPole 26"/>
          <p:cNvSpPr txBox="1">
            <a:spLocks noChangeArrowheads="1"/>
          </p:cNvSpPr>
          <p:nvPr/>
        </p:nvSpPr>
        <p:spPr bwMode="auto">
          <a:xfrm>
            <a:off x="4749800" y="4410075"/>
            <a:ext cx="15287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88,5 mg</a:t>
            </a:r>
          </a:p>
        </p:txBody>
      </p:sp>
      <p:sp>
        <p:nvSpPr>
          <p:cNvPr id="5144" name="TextovéPole 27"/>
          <p:cNvSpPr txBox="1">
            <a:spLocks noChangeArrowheads="1"/>
          </p:cNvSpPr>
          <p:nvPr/>
        </p:nvSpPr>
        <p:spPr bwMode="auto">
          <a:xfrm>
            <a:off x="7358063" y="4464050"/>
            <a:ext cx="1865312" cy="5857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sz="3200"/>
              <a:t>0,0885</a:t>
            </a:r>
          </a:p>
        </p:txBody>
      </p:sp>
      <p:sp>
        <p:nvSpPr>
          <p:cNvPr id="5145" name="TextovéPole 28"/>
          <p:cNvSpPr txBox="1">
            <a:spLocks noChangeArrowheads="1"/>
          </p:cNvSpPr>
          <p:nvPr/>
        </p:nvSpPr>
        <p:spPr bwMode="auto">
          <a:xfrm>
            <a:off x="4651375" y="5143500"/>
            <a:ext cx="3262313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sz="3200"/>
              <a:t>2, 855 kg</a:t>
            </a:r>
          </a:p>
          <a:p>
            <a:pPr eaLnBrk="1" hangingPunct="1"/>
            <a:endParaRPr lang="cs-CZ" sz="3200"/>
          </a:p>
          <a:p>
            <a:pPr eaLnBrk="1" hangingPunct="1"/>
            <a:endParaRPr lang="cs-CZ" sz="3200"/>
          </a:p>
        </p:txBody>
      </p:sp>
      <p:sp>
        <p:nvSpPr>
          <p:cNvPr id="5146" name="TextovéPole 29"/>
          <p:cNvSpPr txBox="1">
            <a:spLocks noChangeArrowheads="1"/>
          </p:cNvSpPr>
          <p:nvPr/>
        </p:nvSpPr>
        <p:spPr bwMode="auto">
          <a:xfrm>
            <a:off x="7358063" y="5202238"/>
            <a:ext cx="2020887" cy="5857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sz="3200"/>
              <a:t>2 855</a:t>
            </a:r>
          </a:p>
        </p:txBody>
      </p:sp>
      <p:sp>
        <p:nvSpPr>
          <p:cNvPr id="34" name="Obdélník 33"/>
          <p:cNvSpPr/>
          <p:nvPr/>
        </p:nvSpPr>
        <p:spPr>
          <a:xfrm>
            <a:off x="7372350" y="2846388"/>
            <a:ext cx="2020888" cy="56356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?</a:t>
            </a:r>
          </a:p>
        </p:txBody>
      </p:sp>
      <p:sp>
        <p:nvSpPr>
          <p:cNvPr id="35" name="Obdélník 34"/>
          <p:cNvSpPr/>
          <p:nvPr/>
        </p:nvSpPr>
        <p:spPr>
          <a:xfrm>
            <a:off x="2897188" y="5095875"/>
            <a:ext cx="1160462" cy="56356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?</a:t>
            </a:r>
          </a:p>
        </p:txBody>
      </p:sp>
      <p:sp>
        <p:nvSpPr>
          <p:cNvPr id="36" name="Obdélník 35"/>
          <p:cNvSpPr/>
          <p:nvPr/>
        </p:nvSpPr>
        <p:spPr>
          <a:xfrm>
            <a:off x="2938463" y="4381500"/>
            <a:ext cx="1160462" cy="56356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?</a:t>
            </a:r>
          </a:p>
        </p:txBody>
      </p:sp>
      <p:sp>
        <p:nvSpPr>
          <p:cNvPr id="37" name="Obdélník 36"/>
          <p:cNvSpPr/>
          <p:nvPr/>
        </p:nvSpPr>
        <p:spPr>
          <a:xfrm>
            <a:off x="2938463" y="3602038"/>
            <a:ext cx="1160462" cy="56356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?</a:t>
            </a:r>
          </a:p>
        </p:txBody>
      </p:sp>
      <p:sp>
        <p:nvSpPr>
          <p:cNvPr id="38" name="Obdélník 37"/>
          <p:cNvSpPr/>
          <p:nvPr/>
        </p:nvSpPr>
        <p:spPr>
          <a:xfrm>
            <a:off x="2908300" y="2844800"/>
            <a:ext cx="1160463" cy="56356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?</a:t>
            </a:r>
          </a:p>
        </p:txBody>
      </p:sp>
      <p:sp>
        <p:nvSpPr>
          <p:cNvPr id="39" name="Obdélník 38"/>
          <p:cNvSpPr/>
          <p:nvPr/>
        </p:nvSpPr>
        <p:spPr>
          <a:xfrm>
            <a:off x="7343775" y="3625850"/>
            <a:ext cx="2020888" cy="58102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?</a:t>
            </a:r>
          </a:p>
        </p:txBody>
      </p:sp>
      <p:sp>
        <p:nvSpPr>
          <p:cNvPr id="40" name="Obdélník 39"/>
          <p:cNvSpPr/>
          <p:nvPr/>
        </p:nvSpPr>
        <p:spPr>
          <a:xfrm>
            <a:off x="7372350" y="4475163"/>
            <a:ext cx="2020888" cy="56356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?</a:t>
            </a:r>
          </a:p>
        </p:txBody>
      </p:sp>
      <p:sp>
        <p:nvSpPr>
          <p:cNvPr id="41" name="Obdélník 40"/>
          <p:cNvSpPr/>
          <p:nvPr/>
        </p:nvSpPr>
        <p:spPr>
          <a:xfrm>
            <a:off x="7358063" y="5213350"/>
            <a:ext cx="2020887" cy="56356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?</a:t>
            </a:r>
          </a:p>
        </p:txBody>
      </p:sp>
      <p:pic>
        <p:nvPicPr>
          <p:cNvPr id="5155" name="Picture 2" descr="Boy Has A Question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79000" y="2667000"/>
            <a:ext cx="1800225" cy="282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ovéPole 1"/>
          <p:cNvSpPr txBox="1">
            <a:spLocks noChangeArrowheads="1"/>
          </p:cNvSpPr>
          <p:nvPr/>
        </p:nvSpPr>
        <p:spPr bwMode="auto">
          <a:xfrm>
            <a:off x="630238" y="401638"/>
            <a:ext cx="8513762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Seřaďte sestupně kliknutím následující hmotnosti:</a:t>
            </a:r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8375650" y="1563688"/>
            <a:ext cx="681038" cy="584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5 g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8375650" y="2697163"/>
            <a:ext cx="1425575" cy="5857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475 mg</a:t>
            </a: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8101013" y="3867150"/>
            <a:ext cx="1803400" cy="5857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0,0003 kg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8375650" y="5038725"/>
            <a:ext cx="1200150" cy="584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2,96 g</a:t>
            </a:r>
          </a:p>
        </p:txBody>
      </p:sp>
      <p:sp>
        <p:nvSpPr>
          <p:cNvPr id="7" name="Šipka: dolů 6"/>
          <p:cNvSpPr/>
          <p:nvPr/>
        </p:nvSpPr>
        <p:spPr>
          <a:xfrm>
            <a:off x="1069975" y="1252538"/>
            <a:ext cx="679450" cy="5203825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152" name="TextovéPole 7"/>
          <p:cNvSpPr txBox="1">
            <a:spLocks noChangeArrowheads="1"/>
          </p:cNvSpPr>
          <p:nvPr/>
        </p:nvSpPr>
        <p:spPr bwMode="auto">
          <a:xfrm>
            <a:off x="2066925" y="1746250"/>
            <a:ext cx="506413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sz="3200"/>
              <a:t>a)</a:t>
            </a:r>
          </a:p>
        </p:txBody>
      </p:sp>
      <p:sp>
        <p:nvSpPr>
          <p:cNvPr id="6153" name="TextovéPole 8"/>
          <p:cNvSpPr txBox="1">
            <a:spLocks noChangeArrowheads="1"/>
          </p:cNvSpPr>
          <p:nvPr/>
        </p:nvSpPr>
        <p:spPr bwMode="auto">
          <a:xfrm>
            <a:off x="2066925" y="2844800"/>
            <a:ext cx="5254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b)</a:t>
            </a:r>
          </a:p>
        </p:txBody>
      </p:sp>
      <p:sp>
        <p:nvSpPr>
          <p:cNvPr id="6154" name="TextovéPole 9"/>
          <p:cNvSpPr txBox="1">
            <a:spLocks noChangeArrowheads="1"/>
          </p:cNvSpPr>
          <p:nvPr/>
        </p:nvSpPr>
        <p:spPr bwMode="auto">
          <a:xfrm>
            <a:off x="2097088" y="3976688"/>
            <a:ext cx="482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c)</a:t>
            </a:r>
          </a:p>
        </p:txBody>
      </p:sp>
      <p:sp>
        <p:nvSpPr>
          <p:cNvPr id="6155" name="TextovéPole 10"/>
          <p:cNvSpPr txBox="1">
            <a:spLocks noChangeArrowheads="1"/>
          </p:cNvSpPr>
          <p:nvPr/>
        </p:nvSpPr>
        <p:spPr bwMode="auto">
          <a:xfrm>
            <a:off x="2074863" y="5108575"/>
            <a:ext cx="525462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d)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4.81481E-6 L -0.40065 -0.319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" y="-1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-1.85185E-6 L -0.4651 0.0372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3" y="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3.7037E-7 L -0.42213 0.1907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1" y="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-1.48148E-6 L -0.38815 0.1814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4" y="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ovéPole 1"/>
          <p:cNvSpPr txBox="1">
            <a:spLocks noChangeArrowheads="1"/>
          </p:cNvSpPr>
          <p:nvPr/>
        </p:nvSpPr>
        <p:spPr bwMode="auto">
          <a:xfrm>
            <a:off x="630238" y="401638"/>
            <a:ext cx="868680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Seřaďte vzestupně kliknutím následující hmotnosti:</a:t>
            </a:r>
          </a:p>
        </p:txBody>
      </p:sp>
      <p:sp>
        <p:nvSpPr>
          <p:cNvPr id="7171" name="TextovéPole 2"/>
          <p:cNvSpPr txBox="1">
            <a:spLocks noChangeArrowheads="1"/>
          </p:cNvSpPr>
          <p:nvPr/>
        </p:nvSpPr>
        <p:spPr bwMode="auto">
          <a:xfrm>
            <a:off x="2166938" y="5257800"/>
            <a:ext cx="5064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sz="3200"/>
              <a:t>a)</a:t>
            </a:r>
          </a:p>
        </p:txBody>
      </p:sp>
      <p:sp>
        <p:nvSpPr>
          <p:cNvPr id="7172" name="TextovéPole 3"/>
          <p:cNvSpPr txBox="1">
            <a:spLocks noChangeArrowheads="1"/>
          </p:cNvSpPr>
          <p:nvPr/>
        </p:nvSpPr>
        <p:spPr bwMode="auto">
          <a:xfrm>
            <a:off x="2127250" y="4151313"/>
            <a:ext cx="52705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b)</a:t>
            </a:r>
          </a:p>
        </p:txBody>
      </p:sp>
      <p:sp>
        <p:nvSpPr>
          <p:cNvPr id="7173" name="TextovéPole 4"/>
          <p:cNvSpPr txBox="1">
            <a:spLocks noChangeArrowheads="1"/>
          </p:cNvSpPr>
          <p:nvPr/>
        </p:nvSpPr>
        <p:spPr bwMode="auto">
          <a:xfrm>
            <a:off x="2127250" y="3044825"/>
            <a:ext cx="4826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c)</a:t>
            </a:r>
          </a:p>
        </p:txBody>
      </p:sp>
      <p:sp>
        <p:nvSpPr>
          <p:cNvPr id="7174" name="TextovéPole 5"/>
          <p:cNvSpPr txBox="1">
            <a:spLocks noChangeArrowheads="1"/>
          </p:cNvSpPr>
          <p:nvPr/>
        </p:nvSpPr>
        <p:spPr bwMode="auto">
          <a:xfrm>
            <a:off x="2127250" y="1984375"/>
            <a:ext cx="5270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d)</a:t>
            </a:r>
          </a:p>
        </p:txBody>
      </p:sp>
      <p:sp>
        <p:nvSpPr>
          <p:cNvPr id="7" name="Šipka: doprava 6"/>
          <p:cNvSpPr/>
          <p:nvPr/>
        </p:nvSpPr>
        <p:spPr>
          <a:xfrm rot="16200000">
            <a:off x="-1062037" y="3152775"/>
            <a:ext cx="4702175" cy="676275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7653338" y="1544638"/>
            <a:ext cx="1143000" cy="5857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0,27 t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7653338" y="2460625"/>
            <a:ext cx="1282700" cy="584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550 kg</a:t>
            </a:r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7904163" y="3438525"/>
            <a:ext cx="1584325" cy="584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1 450 kg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8261350" y="4289425"/>
            <a:ext cx="1444625" cy="584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0,013  t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7904163" y="5138738"/>
            <a:ext cx="1444625" cy="5857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1, 455 t</a:t>
            </a:r>
          </a:p>
        </p:txBody>
      </p:sp>
      <p:sp>
        <p:nvSpPr>
          <p:cNvPr id="7181" name="TextovéPole 12"/>
          <p:cNvSpPr txBox="1">
            <a:spLocks noChangeArrowheads="1"/>
          </p:cNvSpPr>
          <p:nvPr/>
        </p:nvSpPr>
        <p:spPr bwMode="auto">
          <a:xfrm>
            <a:off x="2139950" y="1139825"/>
            <a:ext cx="5143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e)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4.44444E-6 L -0.43164 0.149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6" y="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1.11111E-6 L -0.34883 0.0909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" y="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4.07407E-6 L -0.32891 0.3854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" y="1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1.48148E-6 L -0.36159 -0.2055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" y="-1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1.85185E-6 L -0.34153 -0.5905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" y="-2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58263" y="2139950"/>
            <a:ext cx="2992437" cy="448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TextovéPole 1"/>
          <p:cNvSpPr txBox="1">
            <a:spLocks noChangeArrowheads="1"/>
          </p:cNvSpPr>
          <p:nvPr/>
        </p:nvSpPr>
        <p:spPr bwMode="auto">
          <a:xfrm>
            <a:off x="238125" y="320675"/>
            <a:ext cx="11863388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 dirty="0"/>
              <a:t>Opiš příklad do notesu a vypočítej. Proveď kontrolu kliknutím na černý</a:t>
            </a:r>
          </a:p>
          <a:p>
            <a:pPr eaLnBrk="1" hangingPunct="1"/>
            <a:r>
              <a:rPr lang="cs-CZ" sz="3200" dirty="0"/>
              <a:t>obdélník.</a:t>
            </a:r>
          </a:p>
          <a:p>
            <a:pPr eaLnBrk="1" hangingPunct="1"/>
            <a:r>
              <a:rPr lang="cs-CZ" sz="3200" dirty="0"/>
              <a:t>Jedna střešní taška má hmotnost 4,2 kg. Na pokrytí střechy byly</a:t>
            </a:r>
          </a:p>
          <a:p>
            <a:pPr eaLnBrk="1" hangingPunct="1"/>
            <a:r>
              <a:rPr lang="cs-CZ" sz="3200" dirty="0" smtClean="0"/>
              <a:t>spotřebovány </a:t>
            </a:r>
            <a:r>
              <a:rPr lang="cs-CZ" sz="3200" dirty="0"/>
              <a:t>4 palety tašek. Jedna paleta obsahuje</a:t>
            </a:r>
          </a:p>
          <a:p>
            <a:pPr eaLnBrk="1" hangingPunct="1"/>
            <a:r>
              <a:rPr lang="cs-CZ" sz="3200" dirty="0"/>
              <a:t>245 tašek.</a:t>
            </a:r>
          </a:p>
          <a:p>
            <a:pPr eaLnBrk="1" hangingPunct="1"/>
            <a:r>
              <a:rPr lang="cs-CZ" sz="3200" dirty="0"/>
              <a:t>Jakou celkovou hmotnost mají tašky na střeše?</a:t>
            </a:r>
          </a:p>
        </p:txBody>
      </p:sp>
      <p:sp>
        <p:nvSpPr>
          <p:cNvPr id="8196" name="TextovéPole 2"/>
          <p:cNvSpPr txBox="1">
            <a:spLocks noChangeArrowheads="1"/>
          </p:cNvSpPr>
          <p:nvPr/>
        </p:nvSpPr>
        <p:spPr bwMode="auto">
          <a:xfrm>
            <a:off x="466725" y="3511550"/>
            <a:ext cx="8372475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1 paleta 245 tašek   4 palety 4 . 245 = 980 tašek</a:t>
            </a:r>
          </a:p>
          <a:p>
            <a:pPr eaLnBrk="1" hangingPunct="1"/>
            <a:endParaRPr lang="cs-CZ" sz="3200"/>
          </a:p>
          <a:p>
            <a:pPr eaLnBrk="1" hangingPunct="1"/>
            <a:r>
              <a:rPr lang="cs-CZ" sz="3200"/>
              <a:t>1 taška 4,2 kg   980 tašek  4,2 . 980 =  4 116 kg</a:t>
            </a:r>
          </a:p>
          <a:p>
            <a:pPr eaLnBrk="1" hangingPunct="1"/>
            <a:endParaRPr lang="cs-CZ" sz="3200"/>
          </a:p>
          <a:p>
            <a:pPr eaLnBrk="1" hangingPunct="1"/>
            <a:r>
              <a:rPr lang="cs-CZ" sz="3200"/>
              <a:t>Tašky na střeše mají celkovou hmotnost 4 116 kg.</a:t>
            </a:r>
          </a:p>
        </p:txBody>
      </p:sp>
      <p:sp>
        <p:nvSpPr>
          <p:cNvPr id="4" name="Obdélník 3"/>
          <p:cNvSpPr/>
          <p:nvPr/>
        </p:nvSpPr>
        <p:spPr>
          <a:xfrm>
            <a:off x="411163" y="3367088"/>
            <a:ext cx="8397875" cy="296068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9600" dirty="0"/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VAPP BASIC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3663" y="3271838"/>
            <a:ext cx="3019425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TextovéPole 1"/>
          <p:cNvSpPr txBox="1">
            <a:spLocks noChangeArrowheads="1"/>
          </p:cNvSpPr>
          <p:nvPr/>
        </p:nvSpPr>
        <p:spPr bwMode="auto">
          <a:xfrm>
            <a:off x="676275" y="119063"/>
            <a:ext cx="10029825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Nosnost přívěsu za osobní automobil je 400 kg.</a:t>
            </a:r>
          </a:p>
          <a:p>
            <a:pPr eaLnBrk="1" hangingPunct="1"/>
            <a:r>
              <a:rPr lang="cs-CZ" sz="3200"/>
              <a:t>Kolik cihel lze na přívěs naložit, aby nebyla překročeno jeho</a:t>
            </a:r>
          </a:p>
          <a:p>
            <a:pPr eaLnBrk="1" hangingPunct="1"/>
            <a:r>
              <a:rPr lang="cs-CZ" sz="3200"/>
              <a:t>nosnost, jestliže hmotnost jedné cihly je 5 kg?</a:t>
            </a:r>
          </a:p>
          <a:p>
            <a:pPr eaLnBrk="1" hangingPunct="1"/>
            <a:r>
              <a:rPr lang="cs-CZ" sz="3200"/>
              <a:t>Vypočítej příklad do notesu a proveď kontrolu kliknutím na</a:t>
            </a:r>
          </a:p>
          <a:p>
            <a:pPr eaLnBrk="1" hangingPunct="1"/>
            <a:r>
              <a:rPr lang="cs-CZ" sz="3200"/>
              <a:t>černý obdélník.</a:t>
            </a:r>
          </a:p>
          <a:p>
            <a:pPr eaLnBrk="1" hangingPunct="1"/>
            <a:r>
              <a:rPr lang="cs-CZ" sz="3200"/>
              <a:t>                                  400 : 5 = 80 cihel</a:t>
            </a:r>
          </a:p>
          <a:p>
            <a:pPr eaLnBrk="1" hangingPunct="1"/>
            <a:r>
              <a:rPr lang="cs-CZ" sz="3200"/>
              <a:t>                                </a:t>
            </a:r>
          </a:p>
          <a:p>
            <a:pPr eaLnBrk="1" hangingPunct="1"/>
            <a:r>
              <a:rPr lang="cs-CZ" sz="3200"/>
              <a:t>                                  Na přívěs lze naložit 80 cihel.</a:t>
            </a:r>
          </a:p>
        </p:txBody>
      </p:sp>
      <p:sp>
        <p:nvSpPr>
          <p:cNvPr id="3" name="Obdélník 2"/>
          <p:cNvSpPr/>
          <p:nvPr/>
        </p:nvSpPr>
        <p:spPr>
          <a:xfrm>
            <a:off x="3638550" y="2441575"/>
            <a:ext cx="5678488" cy="203993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9600" dirty="0"/>
              <a:t>?</a:t>
            </a:r>
          </a:p>
        </p:txBody>
      </p:sp>
      <p:pic>
        <p:nvPicPr>
          <p:cNvPr id="9221" name="Picture 6" descr="Brick Clip 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2338" y="5903913"/>
            <a:ext cx="952500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6" descr="Brick Clip 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27875" y="5214938"/>
            <a:ext cx="952500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6" descr="Brick Clip 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7988" y="5903913"/>
            <a:ext cx="952500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Picture 6" descr="Brick Clip 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97913" y="4997450"/>
            <a:ext cx="952500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Picture 6" descr="Brick Clip 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621838" y="5556250"/>
            <a:ext cx="952500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5913" y="5232400"/>
            <a:ext cx="2408237" cy="152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89500" y="5095875"/>
            <a:ext cx="2489200" cy="166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99525" y="5187950"/>
            <a:ext cx="209232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TextovéPole 1"/>
          <p:cNvSpPr txBox="1">
            <a:spLocks noChangeArrowheads="1"/>
          </p:cNvSpPr>
          <p:nvPr/>
        </p:nvSpPr>
        <p:spPr bwMode="auto">
          <a:xfrm>
            <a:off x="585788" y="53975"/>
            <a:ext cx="11020425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Základní kuchařský předpis pro bramborové knedlíky pro 8 osob</a:t>
            </a:r>
          </a:p>
          <a:p>
            <a:pPr eaLnBrk="1" hangingPunct="1"/>
            <a:r>
              <a:rPr lang="cs-CZ" sz="3200"/>
              <a:t>uvádí: 800 g vařených brambor, 350 g mouky 1 vejce, trochu soli.</a:t>
            </a:r>
          </a:p>
          <a:p>
            <a:pPr eaLnBrk="1" hangingPunct="1"/>
            <a:r>
              <a:rPr lang="cs-CZ" sz="3200"/>
              <a:t>Kuchař má uvařit pro 12 osob. Jaké množství jednotlivých surovin</a:t>
            </a:r>
          </a:p>
          <a:p>
            <a:pPr eaLnBrk="1" hangingPunct="1"/>
            <a:r>
              <a:rPr lang="cs-CZ" sz="3200"/>
              <a:t>použije? Vypočítej příklad do notesu a proveď kontrolu kliknutím</a:t>
            </a:r>
          </a:p>
          <a:p>
            <a:pPr eaLnBrk="1" hangingPunct="1"/>
            <a:r>
              <a:rPr lang="cs-CZ" sz="3200"/>
              <a:t>na černý obdélník.</a:t>
            </a:r>
          </a:p>
          <a:p>
            <a:pPr eaLnBrk="1" hangingPunct="1"/>
            <a:r>
              <a:rPr lang="cs-CZ" sz="3200"/>
              <a:t>Receptura se zvýšila z 8 osob na 12. to je 1,5 x.</a:t>
            </a:r>
          </a:p>
          <a:p>
            <a:pPr eaLnBrk="1" hangingPunct="1"/>
            <a:r>
              <a:rPr lang="cs-CZ" sz="3200"/>
              <a:t>Takže všechny ingredience zvýšíme 1,5 x.</a:t>
            </a:r>
          </a:p>
          <a:p>
            <a:pPr eaLnBrk="1" hangingPunct="1"/>
            <a:r>
              <a:rPr lang="cs-CZ" sz="3200"/>
              <a:t>800 g brambor x 1,5 = 1 200 g</a:t>
            </a:r>
          </a:p>
          <a:p>
            <a:pPr eaLnBrk="1" hangingPunct="1"/>
            <a:r>
              <a:rPr lang="cs-CZ" sz="3200"/>
              <a:t>350 g mouky x 1,5 = 525 g            1 až 2 vejce</a:t>
            </a:r>
          </a:p>
        </p:txBody>
      </p:sp>
      <p:sp>
        <p:nvSpPr>
          <p:cNvPr id="3" name="Obdélník 2"/>
          <p:cNvSpPr/>
          <p:nvPr/>
        </p:nvSpPr>
        <p:spPr>
          <a:xfrm>
            <a:off x="466725" y="2514600"/>
            <a:ext cx="11274425" cy="213042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0" dirty="0"/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7263" y="2179638"/>
            <a:ext cx="3255962" cy="4564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TextovéPole 1"/>
          <p:cNvSpPr txBox="1">
            <a:spLocks noChangeArrowheads="1"/>
          </p:cNvSpPr>
          <p:nvPr/>
        </p:nvSpPr>
        <p:spPr bwMode="auto">
          <a:xfrm>
            <a:off x="274638" y="265113"/>
            <a:ext cx="9510712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Do železářství přišel zákazník a chtěl 500 vrutů do dřeva.</a:t>
            </a:r>
          </a:p>
          <a:p>
            <a:pPr eaLnBrk="1" hangingPunct="1"/>
            <a:r>
              <a:rPr lang="cs-CZ" sz="3200"/>
              <a:t>Myslíš si, že je prodavačka počítala?</a:t>
            </a:r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6721475" y="933450"/>
            <a:ext cx="958850" cy="584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ANO</a:t>
            </a: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8253413" y="930275"/>
            <a:ext cx="649287" cy="584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NE</a:t>
            </a:r>
          </a:p>
        </p:txBody>
      </p:sp>
      <p:sp>
        <p:nvSpPr>
          <p:cNvPr id="11270" name="TextovéPole 3"/>
          <p:cNvSpPr txBox="1">
            <a:spLocks noChangeArrowheads="1"/>
          </p:cNvSpPr>
          <p:nvPr/>
        </p:nvSpPr>
        <p:spPr bwMode="auto">
          <a:xfrm>
            <a:off x="274638" y="1560513"/>
            <a:ext cx="8196262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Když je nepočítala, jak tedy dala zákazníkovi</a:t>
            </a:r>
          </a:p>
          <a:p>
            <a:pPr eaLnBrk="1" hangingPunct="1"/>
            <a:r>
              <a:rPr lang="cs-CZ" sz="3200"/>
              <a:t>požadované množství? Napiš do notesu tvé </a:t>
            </a:r>
          </a:p>
          <a:p>
            <a:pPr eaLnBrk="1" hangingPunct="1"/>
            <a:r>
              <a:rPr lang="cs-CZ" sz="3200"/>
              <a:t>řešení. Pokud nevíš, klikni na černý obdélník.</a:t>
            </a:r>
          </a:p>
          <a:p>
            <a:pPr eaLnBrk="1" hangingPunct="1"/>
            <a:endParaRPr lang="cs-CZ" sz="3200"/>
          </a:p>
          <a:p>
            <a:pPr eaLnBrk="1" hangingPunct="1"/>
            <a:r>
              <a:rPr lang="cs-CZ" sz="3200"/>
              <a:t>Prodavačka na digitální váze zvážila 10 vrutů.</a:t>
            </a:r>
          </a:p>
          <a:p>
            <a:pPr eaLnBrk="1" hangingPunct="1"/>
            <a:r>
              <a:rPr lang="cs-CZ" sz="3200"/>
              <a:t>Jejich hmotnost vynásobila 50 x ( 50 x 10 ).</a:t>
            </a:r>
          </a:p>
          <a:p>
            <a:pPr eaLnBrk="1" hangingPunct="1"/>
            <a:r>
              <a:rPr lang="cs-CZ" sz="3200"/>
              <a:t>Pak sypala na váhu takové množství vrutů, </a:t>
            </a:r>
          </a:p>
          <a:p>
            <a:pPr eaLnBrk="1" hangingPunct="1"/>
            <a:r>
              <a:rPr lang="cs-CZ" sz="3200"/>
              <a:t>aby hmotnost vrutů odpovídala vypočtené váze.</a:t>
            </a:r>
          </a:p>
          <a:p>
            <a:pPr eaLnBrk="1" hangingPunct="1"/>
            <a:r>
              <a:rPr lang="cs-CZ" sz="3200"/>
              <a:t>Spokojený zákazník si odnesl vruty.</a:t>
            </a:r>
          </a:p>
        </p:txBody>
      </p:sp>
      <p:sp>
        <p:nvSpPr>
          <p:cNvPr id="6" name="Obdélník 5"/>
          <p:cNvSpPr/>
          <p:nvPr/>
        </p:nvSpPr>
        <p:spPr>
          <a:xfrm>
            <a:off x="220663" y="3263900"/>
            <a:ext cx="8304212" cy="34798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9600" dirty="0"/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ovéPole 1"/>
          <p:cNvSpPr txBox="1">
            <a:spLocks noChangeArrowheads="1"/>
          </p:cNvSpPr>
          <p:nvPr/>
        </p:nvSpPr>
        <p:spPr bwMode="auto">
          <a:xfrm>
            <a:off x="393700" y="357188"/>
            <a:ext cx="11877675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Vypočti do notesu, jaká je hmotnost vody, která během bouřky spadla </a:t>
            </a:r>
          </a:p>
          <a:p>
            <a:pPr eaLnBrk="1" hangingPunct="1"/>
            <a:r>
              <a:rPr lang="cs-CZ" sz="3200"/>
              <a:t>na město o rozloze 3 km, jestliže srážkoměr ukázal výšku</a:t>
            </a:r>
          </a:p>
          <a:p>
            <a:pPr eaLnBrk="1" hangingPunct="1"/>
            <a:r>
              <a:rPr lang="cs-CZ" sz="3200"/>
              <a:t>napršené vody 20 mm? Proveď kontrolu kliknutím na černý obdélník.</a:t>
            </a:r>
          </a:p>
          <a:p>
            <a:pPr eaLnBrk="1" hangingPunct="1"/>
            <a:endParaRPr lang="cs-CZ" sz="3200"/>
          </a:p>
          <a:p>
            <a:pPr eaLnBrk="1" hangingPunct="1"/>
            <a:endParaRPr lang="cs-CZ" sz="3200"/>
          </a:p>
        </p:txBody>
      </p:sp>
      <p:sp>
        <p:nvSpPr>
          <p:cNvPr id="12291" name="TextovéPole 2"/>
          <p:cNvSpPr txBox="1">
            <a:spLocks noChangeArrowheads="1"/>
          </p:cNvSpPr>
          <p:nvPr/>
        </p:nvSpPr>
        <p:spPr bwMode="auto">
          <a:xfrm>
            <a:off x="4306888" y="804863"/>
            <a:ext cx="301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/>
              <a:t>2</a:t>
            </a:r>
          </a:p>
        </p:txBody>
      </p:sp>
      <p:sp>
        <p:nvSpPr>
          <p:cNvPr id="12292" name="TextovéPole 3"/>
          <p:cNvSpPr txBox="1">
            <a:spLocks noChangeArrowheads="1"/>
          </p:cNvSpPr>
          <p:nvPr/>
        </p:nvSpPr>
        <p:spPr bwMode="auto">
          <a:xfrm>
            <a:off x="493713" y="2286000"/>
            <a:ext cx="47640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S = 3 km – 300 000 000 dm</a:t>
            </a:r>
          </a:p>
        </p:txBody>
      </p:sp>
      <p:sp>
        <p:nvSpPr>
          <p:cNvPr id="12293" name="TextovéPole 4"/>
          <p:cNvSpPr txBox="1">
            <a:spLocks noChangeArrowheads="1"/>
          </p:cNvSpPr>
          <p:nvPr/>
        </p:nvSpPr>
        <p:spPr bwMode="auto">
          <a:xfrm>
            <a:off x="4929188" y="2209800"/>
            <a:ext cx="3016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/>
              <a:t>2</a:t>
            </a:r>
          </a:p>
        </p:txBody>
      </p:sp>
      <p:sp>
        <p:nvSpPr>
          <p:cNvPr id="12294" name="TextovéPole 5"/>
          <p:cNvSpPr txBox="1">
            <a:spLocks noChangeArrowheads="1"/>
          </p:cNvSpPr>
          <p:nvPr/>
        </p:nvSpPr>
        <p:spPr bwMode="auto">
          <a:xfrm>
            <a:off x="1758950" y="2209800"/>
            <a:ext cx="3016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/>
              <a:t>2</a:t>
            </a:r>
          </a:p>
        </p:txBody>
      </p:sp>
      <p:sp>
        <p:nvSpPr>
          <p:cNvPr id="12295" name="TextovéPole 6"/>
          <p:cNvSpPr txBox="1">
            <a:spLocks noChangeArrowheads="1"/>
          </p:cNvSpPr>
          <p:nvPr/>
        </p:nvSpPr>
        <p:spPr bwMode="auto">
          <a:xfrm>
            <a:off x="493713" y="3025775"/>
            <a:ext cx="421005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výška h 20 mm – 0,2 dm</a:t>
            </a:r>
          </a:p>
        </p:txBody>
      </p:sp>
      <p:sp>
        <p:nvSpPr>
          <p:cNvPr id="12296" name="TextovéPole 7"/>
          <p:cNvSpPr txBox="1">
            <a:spLocks noChangeArrowheads="1"/>
          </p:cNvSpPr>
          <p:nvPr/>
        </p:nvSpPr>
        <p:spPr bwMode="auto">
          <a:xfrm>
            <a:off x="612775" y="3946525"/>
            <a:ext cx="8964613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Objem V = S . v = 300 000 000 . 0,2 = 60 000 000 dm</a:t>
            </a:r>
          </a:p>
        </p:txBody>
      </p:sp>
      <p:sp>
        <p:nvSpPr>
          <p:cNvPr id="12297" name="TextovéPole 8"/>
          <p:cNvSpPr txBox="1">
            <a:spLocks noChangeArrowheads="1"/>
          </p:cNvSpPr>
          <p:nvPr/>
        </p:nvSpPr>
        <p:spPr bwMode="auto">
          <a:xfrm>
            <a:off x="9186863" y="3870325"/>
            <a:ext cx="3016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/>
              <a:t>3</a:t>
            </a:r>
          </a:p>
        </p:txBody>
      </p:sp>
      <p:sp>
        <p:nvSpPr>
          <p:cNvPr id="12298" name="TextovéPole 9"/>
          <p:cNvSpPr txBox="1">
            <a:spLocks noChangeArrowheads="1"/>
          </p:cNvSpPr>
          <p:nvPr/>
        </p:nvSpPr>
        <p:spPr bwMode="auto">
          <a:xfrm>
            <a:off x="612775" y="4856163"/>
            <a:ext cx="2997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1 dm vody = 1 kg</a:t>
            </a:r>
          </a:p>
        </p:txBody>
      </p:sp>
      <p:sp>
        <p:nvSpPr>
          <p:cNvPr id="12299" name="TextovéPole 10"/>
          <p:cNvSpPr txBox="1">
            <a:spLocks noChangeArrowheads="1"/>
          </p:cNvSpPr>
          <p:nvPr/>
        </p:nvSpPr>
        <p:spPr bwMode="auto">
          <a:xfrm>
            <a:off x="1328738" y="4778375"/>
            <a:ext cx="301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/>
              <a:t>3</a:t>
            </a:r>
          </a:p>
        </p:txBody>
      </p:sp>
      <p:sp>
        <p:nvSpPr>
          <p:cNvPr id="12300" name="TextovéPole 11"/>
          <p:cNvSpPr txBox="1">
            <a:spLocks noChangeArrowheads="1"/>
          </p:cNvSpPr>
          <p:nvPr/>
        </p:nvSpPr>
        <p:spPr bwMode="auto">
          <a:xfrm>
            <a:off x="749300" y="5751513"/>
            <a:ext cx="80438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3200"/>
              <a:t>60 000 000 dm = 60 000 000 kg = 60 000 t vody</a:t>
            </a:r>
          </a:p>
        </p:txBody>
      </p:sp>
      <p:sp>
        <p:nvSpPr>
          <p:cNvPr id="12301" name="TextovéPole 12"/>
          <p:cNvSpPr txBox="1">
            <a:spLocks noChangeArrowheads="1"/>
          </p:cNvSpPr>
          <p:nvPr/>
        </p:nvSpPr>
        <p:spPr bwMode="auto">
          <a:xfrm>
            <a:off x="3094038" y="5584825"/>
            <a:ext cx="301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/>
              <a:t>3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311150" y="2103438"/>
            <a:ext cx="11018838" cy="4572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9600" dirty="0"/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ovéPole 2"/>
          <p:cNvSpPr txBox="1">
            <a:spLocks noChangeArrowheads="1"/>
          </p:cNvSpPr>
          <p:nvPr/>
        </p:nvSpPr>
        <p:spPr bwMode="auto">
          <a:xfrm>
            <a:off x="3792538" y="1187450"/>
            <a:ext cx="60944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/>
              <a:t>http://www.clker.com/clipart-libra.html</a:t>
            </a:r>
          </a:p>
        </p:txBody>
      </p:sp>
      <p:sp>
        <p:nvSpPr>
          <p:cNvPr id="13315" name="TextovéPole 4"/>
          <p:cNvSpPr txBox="1">
            <a:spLocks noChangeArrowheads="1"/>
          </p:cNvSpPr>
          <p:nvPr/>
        </p:nvSpPr>
        <p:spPr bwMode="auto">
          <a:xfrm>
            <a:off x="3790950" y="1644650"/>
            <a:ext cx="60960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/>
              <a:t>http://www.clker.com/clipart-scale-6.html</a:t>
            </a:r>
          </a:p>
        </p:txBody>
      </p:sp>
      <p:sp>
        <p:nvSpPr>
          <p:cNvPr id="13316" name="TextovéPole 6"/>
          <p:cNvSpPr txBox="1">
            <a:spLocks noChangeArrowheads="1"/>
          </p:cNvSpPr>
          <p:nvPr/>
        </p:nvSpPr>
        <p:spPr bwMode="auto">
          <a:xfrm>
            <a:off x="3790950" y="2101850"/>
            <a:ext cx="60944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/>
              <a:t>http://www.clker.com/clipart-9347.html</a:t>
            </a:r>
          </a:p>
        </p:txBody>
      </p:sp>
      <p:sp>
        <p:nvSpPr>
          <p:cNvPr id="13317" name="TextovéPole 8"/>
          <p:cNvSpPr txBox="1">
            <a:spLocks noChangeArrowheads="1"/>
          </p:cNvSpPr>
          <p:nvPr/>
        </p:nvSpPr>
        <p:spPr bwMode="auto">
          <a:xfrm>
            <a:off x="3790950" y="2559050"/>
            <a:ext cx="60944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/>
              <a:t>http://www.clker.com/clipart-13594.html</a:t>
            </a:r>
          </a:p>
        </p:txBody>
      </p:sp>
      <p:sp>
        <p:nvSpPr>
          <p:cNvPr id="13318" name="TextovéPole 10"/>
          <p:cNvSpPr txBox="1">
            <a:spLocks noChangeArrowheads="1"/>
          </p:cNvSpPr>
          <p:nvPr/>
        </p:nvSpPr>
        <p:spPr bwMode="auto">
          <a:xfrm>
            <a:off x="2022475" y="3308350"/>
            <a:ext cx="102584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>
                <a:solidFill>
                  <a:srgbClr val="212529"/>
                </a:solidFill>
                <a:latin typeface="Roboto Condensed" pitchFamily="2" charset="0"/>
              </a:rPr>
              <a:t>blickpixel. Pixabay.com: [online]. [cit. 2022-04-25]. Dostupný pod licencí Public Domain na WWW: &lt;https://pixabay.com/photos/roof-panels-roof-tiles-red-wall-550503/&gt;.</a:t>
            </a:r>
            <a:endParaRPr lang="cs-CZ"/>
          </a:p>
        </p:txBody>
      </p:sp>
      <p:sp>
        <p:nvSpPr>
          <p:cNvPr id="13319" name="TextovéPole 12"/>
          <p:cNvSpPr txBox="1">
            <a:spLocks noChangeArrowheads="1"/>
          </p:cNvSpPr>
          <p:nvPr/>
        </p:nvSpPr>
        <p:spPr bwMode="auto">
          <a:xfrm>
            <a:off x="3779838" y="2909888"/>
            <a:ext cx="60944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/>
              <a:t>http://www.clker.com/search/briks/1</a:t>
            </a:r>
          </a:p>
        </p:txBody>
      </p:sp>
      <p:sp>
        <p:nvSpPr>
          <p:cNvPr id="13320" name="TextovéPole 14"/>
          <p:cNvSpPr txBox="1">
            <a:spLocks noChangeArrowheads="1"/>
          </p:cNvSpPr>
          <p:nvPr/>
        </p:nvSpPr>
        <p:spPr bwMode="auto">
          <a:xfrm>
            <a:off x="1928813" y="3975100"/>
            <a:ext cx="100457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>
                <a:solidFill>
                  <a:srgbClr val="212529"/>
                </a:solidFill>
                <a:latin typeface="Roboto Condensed" pitchFamily="2" charset="0"/>
              </a:rPr>
              <a:t>StockSnap. Pixabay.com: [online]. [cit. 2022-04-25]. Dostupný pod licencí Public Domain na WWW: &lt;https://pixabay.com/photos/potatoes-onions-pot-stove-cooking-2619652/&gt;.</a:t>
            </a:r>
            <a:endParaRPr lang="cs-CZ"/>
          </a:p>
        </p:txBody>
      </p:sp>
      <p:sp>
        <p:nvSpPr>
          <p:cNvPr id="13321" name="TextovéPole 16"/>
          <p:cNvSpPr txBox="1">
            <a:spLocks noChangeArrowheads="1"/>
          </p:cNvSpPr>
          <p:nvPr/>
        </p:nvSpPr>
        <p:spPr bwMode="auto">
          <a:xfrm>
            <a:off x="1889125" y="4611688"/>
            <a:ext cx="100472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>
                <a:solidFill>
                  <a:srgbClr val="212529"/>
                </a:solidFill>
                <a:latin typeface="Roboto Condensed" pitchFamily="2" charset="0"/>
              </a:rPr>
              <a:t>Anni. flickr.com: </a:t>
            </a:r>
            <a:r>
              <a:rPr lang="cs-CZ" i="1">
                <a:solidFill>
                  <a:srgbClr val="212529"/>
                </a:solidFill>
                <a:latin typeface="Roboto Condensed" pitchFamily="2" charset="0"/>
              </a:rPr>
              <a:t>Whole flour</a:t>
            </a:r>
            <a:r>
              <a:rPr lang="cs-CZ">
                <a:solidFill>
                  <a:srgbClr val="212529"/>
                </a:solidFill>
                <a:latin typeface="Roboto Condensed" pitchFamily="2" charset="0"/>
              </a:rPr>
              <a:t> [online]. 2010-05-03 [cit. 2022-04-25]. Dostupný pod licencí </a:t>
            </a:r>
            <a:r>
              <a:rPr lang="cs-CZ">
                <a:solidFill>
                  <a:srgbClr val="29ABE5"/>
                </a:solidFill>
                <a:latin typeface="Roboto Condensed" pitchFamily="2" charset="0"/>
                <a:hlinkClick r:id="rId2"/>
              </a:rPr>
              <a:t>CC-BY-SA</a:t>
            </a:r>
            <a:r>
              <a:rPr lang="cs-CZ">
                <a:solidFill>
                  <a:srgbClr val="212529"/>
                </a:solidFill>
                <a:latin typeface="Roboto Condensed" pitchFamily="2" charset="0"/>
              </a:rPr>
              <a:t> na WWW: &lt;https://www.flickr.com/photos/trashcore/4575192570/&gt;.</a:t>
            </a:r>
            <a:endParaRPr lang="cs-CZ"/>
          </a:p>
        </p:txBody>
      </p:sp>
      <p:sp>
        <p:nvSpPr>
          <p:cNvPr id="13322" name="TextovéPole 18"/>
          <p:cNvSpPr txBox="1">
            <a:spLocks noChangeArrowheads="1"/>
          </p:cNvSpPr>
          <p:nvPr/>
        </p:nvSpPr>
        <p:spPr bwMode="auto">
          <a:xfrm>
            <a:off x="1803400" y="5287963"/>
            <a:ext cx="100472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>
                <a:solidFill>
                  <a:srgbClr val="212529"/>
                </a:solidFill>
                <a:latin typeface="Roboto Condensed" pitchFamily="2" charset="0"/>
              </a:rPr>
              <a:t>C., Jennifer. flickr.com: </a:t>
            </a:r>
            <a:r>
              <a:rPr lang="cs-CZ" i="1">
                <a:solidFill>
                  <a:srgbClr val="212529"/>
                </a:solidFill>
                <a:latin typeface="Roboto Condensed" pitchFamily="2" charset="0"/>
              </a:rPr>
              <a:t>Eggs</a:t>
            </a:r>
            <a:r>
              <a:rPr lang="cs-CZ">
                <a:solidFill>
                  <a:srgbClr val="212529"/>
                </a:solidFill>
                <a:latin typeface="Roboto Condensed" pitchFamily="2" charset="0"/>
              </a:rPr>
              <a:t> [online]. 2010-11-30 [cit. 2022-04-25]. Dostupný pod licencí </a:t>
            </a:r>
            <a:r>
              <a:rPr lang="cs-CZ">
                <a:solidFill>
                  <a:srgbClr val="29ABE5"/>
                </a:solidFill>
                <a:latin typeface="Roboto Condensed" pitchFamily="2" charset="0"/>
                <a:hlinkClick r:id="rId3"/>
              </a:rPr>
              <a:t>CC-BY</a:t>
            </a:r>
            <a:r>
              <a:rPr lang="cs-CZ">
                <a:solidFill>
                  <a:srgbClr val="212529"/>
                </a:solidFill>
                <a:latin typeface="Roboto Condensed" pitchFamily="2" charset="0"/>
              </a:rPr>
              <a:t> na WWW: &lt;https://www.flickr.com/photos/29638108@N06/5219850239/&gt;.</a:t>
            </a:r>
            <a:endParaRPr lang="cs-CZ"/>
          </a:p>
        </p:txBody>
      </p:sp>
      <p:sp>
        <p:nvSpPr>
          <p:cNvPr id="13323" name="TextovéPole 20"/>
          <p:cNvSpPr txBox="1">
            <a:spLocks noChangeArrowheads="1"/>
          </p:cNvSpPr>
          <p:nvPr/>
        </p:nvSpPr>
        <p:spPr bwMode="auto">
          <a:xfrm>
            <a:off x="1803400" y="5924550"/>
            <a:ext cx="103219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>
                <a:solidFill>
                  <a:srgbClr val="212529"/>
                </a:solidFill>
                <a:latin typeface="Roboto Condensed" pitchFamily="2" charset="0"/>
              </a:rPr>
              <a:t>avantrend. Pixabay.com: [online]. [cit. 2022-04-25]. Dostupný pod licencí Public Domain na WWW: &lt;https://pixabay.com/photos/screws-metal-brass-close-up-431560/&gt;.</a:t>
            </a:r>
            <a:endParaRPr lang="cs-CZ"/>
          </a:p>
        </p:txBody>
      </p:sp>
      <p:sp>
        <p:nvSpPr>
          <p:cNvPr id="13324" name="TextovéPole 21"/>
          <p:cNvSpPr txBox="1">
            <a:spLocks noChangeArrowheads="1"/>
          </p:cNvSpPr>
          <p:nvPr/>
        </p:nvSpPr>
        <p:spPr bwMode="auto">
          <a:xfrm>
            <a:off x="3705225" y="415925"/>
            <a:ext cx="65182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/>
              <a:t>Zdroje obrázků:</a:t>
            </a:r>
          </a:p>
          <a:p>
            <a:pPr eaLnBrk="1" hangingPunct="1"/>
            <a:r>
              <a:rPr lang="cs-CZ"/>
              <a:t>[ cit.2022 – 04 – 25 ]. Dostupné pod licencí Public domain na WWW:</a:t>
            </a:r>
          </a:p>
        </p:txBody>
      </p:sp>
      <p:sp>
        <p:nvSpPr>
          <p:cNvPr id="13325" name="TextovéPole 22"/>
          <p:cNvSpPr txBox="1">
            <a:spLocks noChangeArrowheads="1"/>
          </p:cNvSpPr>
          <p:nvPr/>
        </p:nvSpPr>
        <p:spPr bwMode="auto">
          <a:xfrm>
            <a:off x="3595688" y="2892425"/>
            <a:ext cx="3000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/>
              <a:t>&lt;</a:t>
            </a:r>
          </a:p>
        </p:txBody>
      </p:sp>
      <p:sp>
        <p:nvSpPr>
          <p:cNvPr id="13326" name="TextovéPole 23"/>
          <p:cNvSpPr txBox="1">
            <a:spLocks noChangeArrowheads="1"/>
          </p:cNvSpPr>
          <p:nvPr/>
        </p:nvSpPr>
        <p:spPr bwMode="auto">
          <a:xfrm>
            <a:off x="3595688" y="2540000"/>
            <a:ext cx="300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/>
              <a:t>&lt;</a:t>
            </a:r>
          </a:p>
        </p:txBody>
      </p:sp>
      <p:sp>
        <p:nvSpPr>
          <p:cNvPr id="13327" name="TextovéPole 24"/>
          <p:cNvSpPr txBox="1">
            <a:spLocks noChangeArrowheads="1"/>
          </p:cNvSpPr>
          <p:nvPr/>
        </p:nvSpPr>
        <p:spPr bwMode="auto">
          <a:xfrm>
            <a:off x="3595688" y="2087563"/>
            <a:ext cx="300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/>
              <a:t>&lt;</a:t>
            </a:r>
          </a:p>
        </p:txBody>
      </p:sp>
      <p:sp>
        <p:nvSpPr>
          <p:cNvPr id="13328" name="TextovéPole 25"/>
          <p:cNvSpPr txBox="1">
            <a:spLocks noChangeArrowheads="1"/>
          </p:cNvSpPr>
          <p:nvPr/>
        </p:nvSpPr>
        <p:spPr bwMode="auto">
          <a:xfrm>
            <a:off x="3644900" y="1635125"/>
            <a:ext cx="3000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/>
              <a:t>&lt;</a:t>
            </a:r>
          </a:p>
        </p:txBody>
      </p:sp>
      <p:sp>
        <p:nvSpPr>
          <p:cNvPr id="13329" name="TextovéPole 26"/>
          <p:cNvSpPr txBox="1">
            <a:spLocks noChangeArrowheads="1"/>
          </p:cNvSpPr>
          <p:nvPr/>
        </p:nvSpPr>
        <p:spPr bwMode="auto">
          <a:xfrm>
            <a:off x="3630613" y="1187450"/>
            <a:ext cx="3000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/>
              <a:t>&lt;</a:t>
            </a:r>
          </a:p>
        </p:txBody>
      </p:sp>
      <p:sp>
        <p:nvSpPr>
          <p:cNvPr id="13330" name="TextovéPole 27"/>
          <p:cNvSpPr txBox="1">
            <a:spLocks noChangeArrowheads="1"/>
          </p:cNvSpPr>
          <p:nvPr/>
        </p:nvSpPr>
        <p:spPr bwMode="auto">
          <a:xfrm>
            <a:off x="7291388" y="2900363"/>
            <a:ext cx="300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/>
              <a:t>&gt;</a:t>
            </a:r>
          </a:p>
        </p:txBody>
      </p:sp>
      <p:sp>
        <p:nvSpPr>
          <p:cNvPr id="13331" name="TextovéPole 28"/>
          <p:cNvSpPr txBox="1">
            <a:spLocks noChangeArrowheads="1"/>
          </p:cNvSpPr>
          <p:nvPr/>
        </p:nvSpPr>
        <p:spPr bwMode="auto">
          <a:xfrm>
            <a:off x="7689850" y="2559050"/>
            <a:ext cx="3000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/>
              <a:t>&gt;</a:t>
            </a:r>
          </a:p>
        </p:txBody>
      </p:sp>
      <p:sp>
        <p:nvSpPr>
          <p:cNvPr id="13332" name="TextovéPole 29"/>
          <p:cNvSpPr txBox="1">
            <a:spLocks noChangeArrowheads="1"/>
          </p:cNvSpPr>
          <p:nvPr/>
        </p:nvSpPr>
        <p:spPr bwMode="auto">
          <a:xfrm>
            <a:off x="7573963" y="2111375"/>
            <a:ext cx="300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/>
              <a:t>&gt;</a:t>
            </a:r>
          </a:p>
        </p:txBody>
      </p:sp>
      <p:sp>
        <p:nvSpPr>
          <p:cNvPr id="13333" name="TextovéPole 30"/>
          <p:cNvSpPr txBox="1">
            <a:spLocks noChangeArrowheads="1"/>
          </p:cNvSpPr>
          <p:nvPr/>
        </p:nvSpPr>
        <p:spPr bwMode="auto">
          <a:xfrm>
            <a:off x="7839075" y="1644650"/>
            <a:ext cx="3000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/>
              <a:t>&gt;</a:t>
            </a:r>
          </a:p>
        </p:txBody>
      </p:sp>
      <p:sp>
        <p:nvSpPr>
          <p:cNvPr id="13334" name="TextovéPole 31"/>
          <p:cNvSpPr txBox="1">
            <a:spLocks noChangeArrowheads="1"/>
          </p:cNvSpPr>
          <p:nvPr/>
        </p:nvSpPr>
        <p:spPr bwMode="auto">
          <a:xfrm>
            <a:off x="7531100" y="1173163"/>
            <a:ext cx="3000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/>
              <a:t>&gt;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318</TotalTime>
  <Words>689</Words>
  <Application>Microsoft Office PowerPoint</Application>
  <PresentationFormat>Vlastní</PresentationFormat>
  <Paragraphs>165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7" baseType="lpstr">
      <vt:lpstr>Calibri</vt:lpstr>
      <vt:lpstr>Arial</vt:lpstr>
      <vt:lpstr>Calibri Light</vt:lpstr>
      <vt:lpstr>Roboto Condensed</vt:lpstr>
      <vt:lpstr>Motiv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zhanzelin@centrum.cz</dc:creator>
  <cp:lastModifiedBy>User</cp:lastModifiedBy>
  <cp:revision>2</cp:revision>
  <dcterms:created xsi:type="dcterms:W3CDTF">2022-04-25T08:23:03Z</dcterms:created>
  <dcterms:modified xsi:type="dcterms:W3CDTF">2022-04-25T15:19:25Z</dcterms:modified>
</cp:coreProperties>
</file>