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57" r:id="rId4"/>
    <p:sldId id="259" r:id="rId5"/>
    <p:sldId id="314" r:id="rId6"/>
    <p:sldId id="316" r:id="rId7"/>
    <p:sldId id="315" r:id="rId8"/>
    <p:sldId id="313" r:id="rId9"/>
    <p:sldId id="311" r:id="rId10"/>
    <p:sldId id="318" r:id="rId11"/>
    <p:sldId id="320" r:id="rId12"/>
    <p:sldId id="321" r:id="rId13"/>
    <p:sldId id="310" r:id="rId14"/>
    <p:sldId id="308" r:id="rId15"/>
    <p:sldId id="295" r:id="rId16"/>
    <p:sldId id="270" r:id="rId17"/>
    <p:sldId id="271" r:id="rId18"/>
    <p:sldId id="290" r:id="rId19"/>
    <p:sldId id="322" r:id="rId20"/>
    <p:sldId id="280" r:id="rId21"/>
    <p:sldId id="323" r:id="rId22"/>
    <p:sldId id="324" r:id="rId23"/>
    <p:sldId id="325" r:id="rId24"/>
    <p:sldId id="31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BF47D29-BB3F-491E-BF37-D32FC8FB89F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D8BE8440-D81B-4FBA-B36B-010FA3A196C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C7D3F325-DDD2-4AAB-9ECA-4677A03B34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3F03DD-FAA5-4099-9CCA-9C6C9B4B460A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C911FCF5-EFA5-42D8-B16D-20EF4FC7AF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8AC019D1-0D48-4FD7-9260-B2DFA37844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54857-D9CA-4D29-9418-4D58A1A5DAC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88254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AC1C9D0-E4A1-46B4-BA5E-5313A1C13D2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433C127-0C25-4793-B81B-F939084F507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E41D786-8FEA-4531-8EA1-FA37EFA2A8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02001A-3D82-44CC-9A89-CC9F5707BBBF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7A87878-A2FF-40A4-8021-56F7B5940A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4CA0D41-F5F1-462D-9F7F-BF656A1E78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27C3F3-0591-4A8D-AA84-FE20DAD948C9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2132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DB90B71-4BC7-4C7D-908F-F476EF74A0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xmlns="" id="{651DB6A9-F75F-4D71-8FBC-A8F893DF827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40666B6-DF44-42B0-92AF-D7A786F934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4E764B-BA1D-4F80-B1BD-9D71E093729B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1C1D09D-204B-4A33-BF83-AF49D8397A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CCD16840-A2F2-4D30-954B-7598B7C8EA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E998BB-B818-4C2A-9EEF-72B9C19A356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11727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455A98D-EF55-4DF5-8A7B-36AC42F3F59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985F289E-80EA-4A48-8106-BA6341368D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xmlns="" id="{24E01CDD-92CD-49F0-8E6B-0569665F1E4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8210FDAC-4642-4B4F-89F8-E64A5B1021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2A674F-ACAC-4648-803A-6C78C030DF3F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2B92DE0-7041-4DBF-86AB-D2E0E647E7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964EADDF-11D5-4072-9590-5CB54DE071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17DA31-8820-4EC3-85BB-8AE883E730AB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45746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2EB91AC-EE42-45C7-AB1F-8F236E110D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xmlns="" id="{94B39C6B-B133-48C8-B1EB-B20F8B624F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xmlns="" id="{F54F1CF8-2ED5-4B0C-8D54-20C624D17AB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xmlns="" id="{C8117407-DB36-45D7-9FA5-5B7B28D962C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xmlns="" id="{4AAA4782-EF6E-4D7B-8646-E1E1F6C839C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809833FC-4FFF-4BCB-89D8-90E94A6FE5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8F8867-B8D8-40D4-BE1E-9D1A6B902A6D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96742FEF-6C59-4AF8-97D8-2167A204FB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EA361241-DA26-43AD-9570-719EFF39BA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EB2593-B11E-4E66-A94A-535BB9AAF2D8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0495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BC1F3AF-DE90-49E1-9BF6-E18A0CB1A2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27925F3A-637E-46E4-B0FE-6CE2E7AC5C7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E2AA05-0138-4FB7-8C5E-D1A0D42DC02A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30AFDEA9-0BD2-4141-9748-81F559880C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44BBBFFB-1DED-467A-B02E-75EA5D9B72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02F41A-0CD7-4209-853D-1D53C7D79E49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80737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B3CA0E3D-A3F0-4285-A4DF-7D3D7C84C5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B44874-44DB-434E-85AE-E82BF5BC9D6E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A3669F4B-3EAD-4D15-AE48-7FF46CBFB3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26E970A8-FF29-48D1-A3B8-7DB915AF5A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063E0E-F407-486F-949D-3D6A66D6D7E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09447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B91A7C4-A483-4FE5-A460-9CECF15CCE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F04E033-194D-407F-A879-BF312560C8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xmlns="" id="{BA04BF1B-9F9C-44F6-8EB8-56B6BC6EBD1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21F4BB2F-3F21-4EFC-A67C-E5FF2FD21B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A16D76-CC04-4F22-BEAD-638D649FDC5C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5A439EF6-FA5A-4FE9-8E14-482856B2A4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1D5844B6-2B6E-4063-8C28-8CD596BE95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9639EF-BF7C-48F4-B638-D4C0CC336281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6805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D25280E-F2D9-43E4-BFD9-04065BAF79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>
            <a:extLst>
              <a:ext uri="{FF2B5EF4-FFF2-40B4-BE49-F238E27FC236}">
                <a16:creationId xmlns:a16="http://schemas.microsoft.com/office/drawing/2014/main" xmlns="" id="{DEE3C67C-8D2D-4ECA-A719-D31A156C030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xmlns="" id="{E247D3CD-5277-4EB4-91CB-6F2831ABD03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D5C88204-6E30-4873-821C-D7F1D77293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3EBE21-670B-4340-8B32-6A790B4EDED0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E6E11A87-FF64-4B3B-BD63-03CBEA824B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47ED0CB1-8827-4FB4-A257-D02F73FF85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227B98-917D-403A-84AA-7CEFC0DA8F9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342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7A18E6-BAAE-42B6-B4A4-D47BF39DEB6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861D21F9-D2D1-4B7D-97B1-B7776DBBF4F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51BC768-6783-43D5-B22D-0E7068AECE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D927FE-5E8A-406D-818C-236376BA61FB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EA886A7-1889-4C15-96AE-A1227EF787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A5FD19C1-C7BA-4021-B505-AC1602EBC5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E95BD7-0445-4F60-A97A-711A4472A11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1667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16F2B79B-C95B-47E0-AE0E-7D33FDDE652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81EB3DCA-4A1C-4243-8954-F5AC4B52FD0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66660DDA-CA3F-4BE6-A705-465FFC96B2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66B2AF-905A-4B58-AED6-10BF6FB8047C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FE11718C-7A01-47A1-9C61-5ECB2508F3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7209703-C01F-456D-A162-27A0F6B223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AD6A54-7669-49B4-B487-AD21A048158D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1071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00000">
              <a:srgbClr val="99CCFF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>
            <a:extLst>
              <a:ext uri="{FF2B5EF4-FFF2-40B4-BE49-F238E27FC236}">
                <a16:creationId xmlns:a16="http://schemas.microsoft.com/office/drawing/2014/main" xmlns="" id="{E3ED84D2-BE07-48C8-B386-BB7795F7DD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xmlns="" id="{615C249C-5C24-411F-8E2B-49FF8416FF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07A53B4-3C43-4552-AA4F-5E962E57C7E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2300EE1-F1BA-4D3B-96CB-3C47D4E2CA5B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2F2C2E79-75CC-4ACE-912A-A99C880CDCE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2D4415D-804E-43BA-BA7A-B8D516330B4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593E755-4299-4DB1-93A0-717F226526A7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adservices.com/pagead/aclk?sa=L&amp;ai=DChcSEwjutdKs6LXyAhXCnXcKHSqzDrcYABADGgJlZg&amp;ae=2&amp;ohost=www.google.com&amp;cid=CAESQOD2feurGn9XdYG9QoPzq5Ipz--2EKSuj9Ce7r5NO9bZJjaYJcXPXJayTOdQQRxfvFOfBa_r9fWaR9WESK5Abdw&amp;sig=AOD64_1k76VwIV9rBKOHAypjs7vO5e-qyQ&amp;q&amp;adurl&amp;ved=2ahUKEwj_oMqs6LXyAhUe_7sIHaR-A9gQ0Qx6BAgFEA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s://creativecommons.org/licenses/by/2.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2.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2.0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Shu_Uemura_eyelash_curler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F390D0F-F7CB-4FDE-8363-2F5927C937B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5800" y="332658"/>
            <a:ext cx="7772400" cy="1224134"/>
          </a:xfrm>
        </p:spPr>
        <p:txBody>
          <a:bodyPr/>
          <a:lstStyle/>
          <a:p>
            <a:pPr lvl="0"/>
            <a:r>
              <a:rPr lang="cs-CZ" b="1" dirty="0">
                <a:latin typeface="Cambria" pitchFamily="18"/>
                <a:cs typeface="Times New Roman" pitchFamily="18"/>
              </a:rPr>
              <a:t>PÉČE  O  ŘASY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xmlns="" id="{356777AF-3B08-42CB-AF3E-AAD3888F1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7011" y="2113221"/>
            <a:ext cx="3424989" cy="227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xmlns="" id="{10DCB5EA-70F5-466F-A540-DA786D1CD86A}"/>
              </a:ext>
            </a:extLst>
          </p:cNvPr>
          <p:cNvSpPr txBox="1"/>
          <p:nvPr/>
        </p:nvSpPr>
        <p:spPr>
          <a:xfrm>
            <a:off x="1126957" y="4390839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1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D8BF147-BC02-46F1-A933-835B245095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sz="3600" b="1" dirty="0">
                <a:latin typeface="Cambria" pitchFamily="18"/>
                <a:cs typeface="Times New Roman" pitchFamily="18"/>
              </a:rPr>
              <a:t>ANATOMIE  ŘAS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22B0564A-D03B-4C4E-8CCD-5D96B01C070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65770" y="1276841"/>
            <a:ext cx="8521030" cy="5858100"/>
          </a:xfrm>
        </p:spPr>
        <p:txBody>
          <a:bodyPr>
            <a:noAutofit/>
          </a:bodyPr>
          <a:lstStyle/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délka, hustota i barva řas je dána geneticky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horní víčko 90 – 160 řas, jejich délka 8 –12 mm ve 3 - 5 řadách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dolní víčko asi 75 – 80 kratších řas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řasa zdobí oko jen pár měsíců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její vypadnutí neregistrujeme, náhrada za ni už vyrostla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řasy chrání oko před drobnými tělísky, která by se mohla dostat na oční rohovku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vypadávají po 45 – 90 dnech, z toho 30 dní </a:t>
            </a:r>
            <a:r>
              <a:rPr lang="cs-CZ" sz="1800" dirty="0" smtClean="0">
                <a:latin typeface="Cambria" pitchFamily="18"/>
                <a:cs typeface="Times New Roman" pitchFamily="18"/>
              </a:rPr>
              <a:t>rostou, </a:t>
            </a:r>
            <a:r>
              <a:rPr lang="cs-CZ" sz="1800" dirty="0">
                <a:latin typeface="Cambria" pitchFamily="18"/>
                <a:cs typeface="Times New Roman" pitchFamily="18"/>
              </a:rPr>
              <a:t>až dosáhnou své maximální délky</a:t>
            </a:r>
          </a:p>
          <a:p>
            <a:pPr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velké množství vypadávajících řas může způsobovat hypotyreóza 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r>
              <a:rPr lang="cs-CZ" sz="1800" dirty="0">
                <a:latin typeface="Cambria" pitchFamily="18"/>
                <a:cs typeface="Times New Roman" pitchFamily="18"/>
              </a:rPr>
              <a:t>u embrya se vyvíjejí mezi 22. až 26. týdnem</a:t>
            </a:r>
          </a:p>
          <a:p>
            <a:pPr lvl="0" algn="just">
              <a:lnSpc>
                <a:spcPct val="110000"/>
              </a:lnSpc>
              <a:spcBef>
                <a:spcPts val="600"/>
              </a:spcBef>
            </a:pPr>
            <a:endParaRPr lang="cs-CZ" sz="1800" dirty="0">
              <a:latin typeface="Cambria" pitchFamily="18"/>
              <a:cs typeface="Times New Roman" pitchFamily="18"/>
            </a:endParaRPr>
          </a:p>
          <a:p>
            <a:pPr lvl="0">
              <a:lnSpc>
                <a:spcPct val="110000"/>
              </a:lnSpc>
              <a:spcBef>
                <a:spcPts val="600"/>
              </a:spcBef>
            </a:pPr>
            <a:endParaRPr lang="cs-CZ" sz="1800" dirty="0"/>
          </a:p>
          <a:p>
            <a:pPr lvl="0" algn="just">
              <a:spcBef>
                <a:spcPts val="600"/>
              </a:spcBef>
            </a:pPr>
            <a:endParaRPr lang="cs-CZ" sz="1800" dirty="0">
              <a:latin typeface="Times New Roman" pitchFamily="18"/>
              <a:cs typeface="Times New Roman" pitchFamily="18"/>
            </a:endParaRPr>
          </a:p>
          <a:p>
            <a:pPr lvl="0" algn="just">
              <a:spcBef>
                <a:spcPts val="600"/>
              </a:spcBef>
            </a:pPr>
            <a:endParaRPr lang="cs-CZ" sz="1800" dirty="0">
              <a:latin typeface="Times New Roman" pitchFamily="18"/>
              <a:cs typeface="Times New Roman" pitchFamily="18"/>
            </a:endParaRPr>
          </a:p>
          <a:p>
            <a:pPr lvl="0" algn="just">
              <a:spcBef>
                <a:spcPts val="600"/>
              </a:spcBef>
            </a:pPr>
            <a:endParaRPr lang="cs-CZ" sz="1800" dirty="0">
              <a:latin typeface="Times New Roman" pitchFamily="18"/>
              <a:cs typeface="Times New Roman" pitchFamily="18"/>
            </a:endParaRPr>
          </a:p>
          <a:p>
            <a:pPr marL="0" lvl="0" indent="0">
              <a:buNone/>
            </a:pPr>
            <a:endParaRPr lang="cs-CZ" sz="18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xmlns="" id="{F17B1899-1352-4CC6-872E-A36B98B001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988" b="2689"/>
          <a:stretch/>
        </p:blipFill>
        <p:spPr bwMode="auto">
          <a:xfrm>
            <a:off x="6135344" y="4638986"/>
            <a:ext cx="2334888" cy="210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56C59EFF-43F4-48B0-9261-FCC1C40255F4}"/>
              </a:ext>
            </a:extLst>
          </p:cNvPr>
          <p:cNvSpPr txBox="1"/>
          <p:nvPr/>
        </p:nvSpPr>
        <p:spPr>
          <a:xfrm>
            <a:off x="5269070" y="6378588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2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0158DC0-57E1-4CED-96D5-4305DFE1A5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6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EGYPT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1E413201-A23C-439D-8C21-5905E4DDE0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412775"/>
            <a:ext cx="8229600" cy="5184574"/>
          </a:xfrm>
        </p:spPr>
        <p:txBody>
          <a:bodyPr>
            <a:noAutofit/>
          </a:bodyPr>
          <a:lstStyle/>
          <a:p>
            <a:pPr lvl="0" algn="just">
              <a:lnSpc>
                <a:spcPct val="120000"/>
              </a:lnSpc>
              <a:spcBef>
                <a:spcPts val="23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řasy si barvili ženy i muži uhlím, práškem z tmavozeleného malachitu, tmavými (údajně afrodiziakálními) mastmi, </a:t>
            </a:r>
            <a:r>
              <a:rPr lang="pl-PL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aby řasy co nejvíce začernili a dodali jim na objemu - o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chrana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očí před sluncem</a:t>
            </a:r>
          </a:p>
          <a:p>
            <a:pPr lvl="0" algn="just">
              <a:lnSpc>
                <a:spcPct val="120000"/>
              </a:lnSpc>
              <a:spcBef>
                <a:spcPts val="23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Egypťanky používaly pro zesílení a ztmavení řas opálený korek. K nanášení používaly malé tyčinky ze </a:t>
            </a:r>
            <a:r>
              <a:rPr lang="cs-CZ" sz="1800" dirty="0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slonoviny.</a:t>
            </a: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23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	</a:t>
            </a:r>
          </a:p>
          <a:p>
            <a:pPr lvl="0" algn="just">
              <a:spcBef>
                <a:spcPts val="31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</a:t>
            </a:r>
          </a:p>
          <a:p>
            <a:pPr lvl="0" algn="just">
              <a:spcBef>
                <a:spcPts val="4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r">
              <a:spcBef>
                <a:spcPts val="13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				</a:t>
            </a:r>
          </a:p>
          <a:p>
            <a:pPr lvl="0" algn="just">
              <a:spcBef>
                <a:spcPts val="4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	</a:t>
            </a: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	</a:t>
            </a: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7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		</a:t>
            </a:r>
          </a:p>
          <a:p>
            <a:pPr lvl="0" algn="just">
              <a:spcBef>
                <a:spcPts val="4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4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                     </a:t>
            </a:r>
          </a:p>
          <a:p>
            <a:pPr marL="0" lvl="0" indent="0">
              <a:spcBef>
                <a:spcPts val="4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			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xmlns="" id="{B65BC787-DA80-4041-8507-95F8824403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0021" y="3612982"/>
            <a:ext cx="1892968" cy="2839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19E6BC28-CCFA-4AC4-B7E3-9A973C0ED3FE}"/>
              </a:ext>
            </a:extLst>
          </p:cNvPr>
          <p:cNvSpPr txBox="1"/>
          <p:nvPr/>
        </p:nvSpPr>
        <p:spPr>
          <a:xfrm>
            <a:off x="2662989" y="6155560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054233-236F-4ED1-8725-4710B954AC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06090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ŘÍM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9157AD62-F9D3-4955-9224-7E85DC034EC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340766"/>
            <a:ext cx="8229600" cy="4785393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výrazné řasy byly symbolem velkoleposti impéria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posílení řas bylo výhradně ženským rysem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ženám pomáhaly služebnice zvané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ornatrices</a:t>
            </a: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řasy římských žen měly být dlouhé, silné a krásně zatočené</a:t>
            </a:r>
          </a:p>
        </p:txBody>
      </p:sp>
      <p:sp>
        <p:nvSpPr>
          <p:cNvPr id="4" name="AutoShape 2" descr="Pin on Roman Hair and Make up">
            <a:extLst>
              <a:ext uri="{FF2B5EF4-FFF2-40B4-BE49-F238E27FC236}">
                <a16:creationId xmlns:a16="http://schemas.microsoft.com/office/drawing/2014/main" xmlns="" id="{0940255A-BBC8-4199-B09C-5F95C9696267}"/>
              </a:ext>
            </a:extLst>
          </p:cNvPr>
          <p:cNvSpPr/>
          <p:nvPr/>
        </p:nvSpPr>
        <p:spPr>
          <a:xfrm>
            <a:off x="155576" y="-144466"/>
            <a:ext cx="304796" cy="30479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D955D54-E7C4-4F60-B6A4-2DFB6F9776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STŘEDOVĚK</a:t>
            </a:r>
            <a:endParaRPr lang="cs-CZ" sz="3600">
              <a:latin typeface="Georgia" pitchFamily="18"/>
            </a:endParaRP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B3539963-AD06-4497-94FE-037D0B4AF7C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484784"/>
            <a:ext cx="8229600" cy="4641375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 období středověku si ženy řasy i obočí odstraňovaly, aby jim vyniklo čelo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čelo bylo považováno za nejkrásnější část obličeje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se k líčení úplně neotočil zády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 křižáckými výpravami proudilo do Evropy exotické zboží, včetně líčidel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C0C18C9-6B0B-4DE6-825D-3C719464AE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RENESANCE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6A5D0AE6-FC02-4388-A168-2EF3F238EDC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340766"/>
            <a:ext cx="8229600" cy="4785393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červenohnědé vlasy za vlády královny Alžběty I. byly okamžitě v módě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barvení řas nebylo plně přijatým zvykem ve společnosti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ženy v soukromí, tajně, používaly drcené bobule a saze z krbů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xmlns="" id="{DA289EF9-0CE7-4A30-AC0E-56CFC9E85F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4714" y="3428999"/>
            <a:ext cx="3391903" cy="312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1981DC76-6B6B-4A71-9237-A2E22665068D}"/>
              </a:ext>
            </a:extLst>
          </p:cNvPr>
          <p:cNvSpPr txBox="1"/>
          <p:nvPr/>
        </p:nvSpPr>
        <p:spPr>
          <a:xfrm>
            <a:off x="3978440" y="3548796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4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847F4B4-3668-457D-8721-D3B1734E1E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ROMANTISMUS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C370D069-B492-4A25-A217-BC79FB2E842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19258" cy="4853132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1840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parfemér</a:t>
            </a:r>
            <a:r>
              <a:rPr lang="cs-CZ" sz="1800" dirty="0">
                <a:latin typeface="Georgia" pitchFamily="18"/>
                <a:cs typeface="Times New Roman" pitchFamily="18"/>
              </a:rPr>
              <a:t>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Eugène</a:t>
            </a:r>
            <a:r>
              <a:rPr lang="cs-CZ" sz="1800" dirty="0">
                <a:latin typeface="Georgia" pitchFamily="18"/>
                <a:cs typeface="Times New Roman" pitchFamily="18"/>
              </a:rPr>
              <a:t>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Rimmel</a:t>
            </a:r>
            <a:r>
              <a:rPr lang="cs-CZ" sz="1800" dirty="0">
                <a:latin typeface="Georgia" pitchFamily="18"/>
                <a:cs typeface="Times New Roman" pitchFamily="18"/>
              </a:rPr>
              <a:t> vyvinul pro královnu Viktorii první řasenku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vznikla smícháním vazelíny a uhelného prachu, oleje nebo šťávy z bezinek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xmlns="" id="{E6DFDCE4-0A29-48B9-9F3A-5C15726AE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2" y="3605357"/>
            <a:ext cx="1905000" cy="28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FC8DCE7A-6E08-475C-9F1A-D434F2C43344}"/>
              </a:ext>
            </a:extLst>
          </p:cNvPr>
          <p:cNvSpPr txBox="1"/>
          <p:nvPr/>
        </p:nvSpPr>
        <p:spPr>
          <a:xfrm>
            <a:off x="2834281" y="3717486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5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28D5E6A-4691-4790-AC62-3E6408D365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20. STOLETÍ začíná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D0692FD-CCB8-4851-B74C-2A088AD58D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268757"/>
            <a:ext cx="6200274" cy="4857402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 roce 1910 vyvinul chemik Thomas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Lyle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Williams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směs, obohacenou oleji pro lepší kondici řas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jeho sestře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Maybel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sežehl oheň obočí a řasy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řasenka se nanášela hřebínkem: tuhá černá hmota byla </a:t>
            </a:r>
            <a:r>
              <a:rPr lang="cs-CZ" sz="1800" dirty="0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                 v 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krabičce, ze které se hřebínkem seškrabávala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název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Maybelline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v sobě spojuje jméno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Maybel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a vaseline</a:t>
            </a:r>
          </a:p>
          <a:p>
            <a:pPr lvl="0"/>
            <a:endParaRPr lang="cs-CZ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xmlns="" id="{A8891978-8B43-4D4F-B2B4-EC0B00B47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9980" y="1381052"/>
            <a:ext cx="2029326" cy="1515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0F1EB3AE-1D6A-492C-9F0C-A52D1EEB2C14}"/>
              </a:ext>
            </a:extLst>
          </p:cNvPr>
          <p:cNvSpPr txBox="1"/>
          <p:nvPr/>
        </p:nvSpPr>
        <p:spPr>
          <a:xfrm>
            <a:off x="6998369" y="2967920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6</a:t>
            </a: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xmlns="" id="{0B51F4DC-4A97-418A-9E3C-C723016570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870" y="3461917"/>
            <a:ext cx="2084436" cy="312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38C3B8C6-1983-488C-A1BE-91CACCC0EC83}"/>
              </a:ext>
            </a:extLst>
          </p:cNvPr>
          <p:cNvSpPr txBox="1"/>
          <p:nvPr/>
        </p:nvSpPr>
        <p:spPr>
          <a:xfrm>
            <a:off x="5658854" y="6197797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7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DF6E77C-D75B-4FB0-8C25-9C5ADCC2FB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20. STOLETÍ pokračuje 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7393ADCD-B841-44FA-9157-28019E917BE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556793"/>
            <a:ext cx="6059015" cy="4569366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1911 - první falešné řasy vyrobené z lidských vlasů - patent Kanaďanka Anna Taylor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1920 - 1930 natáčky na řasy, nahřívaly se žehličkou, později natáčky s vlastními bateriemi, trvalejší zvlnění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1927 - Max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Factor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vytvořil nákladné řasy pro herečku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Phyllis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Haver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, role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Roxie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v muzikálu „Chicago“</a:t>
            </a:r>
          </a:p>
          <a:p>
            <a:pPr lvl="0"/>
            <a:endParaRPr lang="cs-CZ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ovéPole 9">
            <a:extLst>
              <a:ext uri="{FF2B5EF4-FFF2-40B4-BE49-F238E27FC236}">
                <a16:creationId xmlns:a16="http://schemas.microsoft.com/office/drawing/2014/main" xmlns="" id="{3119011F-E717-4C25-A45A-D9A5693668E9}"/>
              </a:ext>
            </a:extLst>
          </p:cNvPr>
          <p:cNvSpPr txBox="1"/>
          <p:nvPr/>
        </p:nvSpPr>
        <p:spPr>
          <a:xfrm>
            <a:off x="6800850" y="3900658"/>
            <a:ext cx="1348259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 dirty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Max </a:t>
            </a:r>
            <a:r>
              <a:rPr lang="cs-CZ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Factor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xmlns="" id="{72ED7F47-E796-42D3-9B25-6D607BB1D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0850" y="4239212"/>
            <a:ext cx="1885950" cy="249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xmlns="" id="{4A719F5D-B1FB-4E79-8D1D-8B40B25CA058}"/>
              </a:ext>
            </a:extLst>
          </p:cNvPr>
          <p:cNvSpPr txBox="1"/>
          <p:nvPr/>
        </p:nvSpPr>
        <p:spPr>
          <a:xfrm>
            <a:off x="5658854" y="6197797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8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8">
            <a:extLst>
              <a:ext uri="{FF2B5EF4-FFF2-40B4-BE49-F238E27FC236}">
                <a16:creationId xmlns:a16="http://schemas.microsoft.com/office/drawing/2014/main" xmlns="" id="{E1E0A7E8-AD89-4E9C-8225-4E06193488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20. STOLETÍ a inovace</a:t>
            </a:r>
            <a:endParaRPr lang="cs-CZ" sz="3600">
              <a:latin typeface="Georgia" pitchFamily="18"/>
            </a:endParaRPr>
          </a:p>
        </p:txBody>
      </p:sp>
      <p:sp>
        <p:nvSpPr>
          <p:cNvPr id="4" name="Zástupný symbol pro obsah 9">
            <a:extLst>
              <a:ext uri="{FF2B5EF4-FFF2-40B4-BE49-F238E27FC236}">
                <a16:creationId xmlns:a16="http://schemas.microsoft.com/office/drawing/2014/main" xmlns="" id="{7CEB28A0-32EB-43BD-82E5-F35D6F5996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1524" y="1628802"/>
            <a:ext cx="8424934" cy="4525959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1940 - první voděodolná řasenka Max </a:t>
            </a:r>
            <a:r>
              <a:rPr lang="cs-CZ" sz="20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Factor</a:t>
            </a:r>
            <a:endParaRPr lang="cs-CZ" sz="20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6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1960 - Helena </a:t>
            </a:r>
            <a:r>
              <a:rPr lang="cs-CZ" sz="20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Rubinstein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 vynalezla trubičku se štětečkem</a:t>
            </a:r>
          </a:p>
          <a:p>
            <a:pPr lvl="0" algn="just">
              <a:spcBef>
                <a:spcPts val="6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propagace se ujala modelka </a:t>
            </a:r>
            <a:r>
              <a:rPr lang="cs-CZ" sz="20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Twiggy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, s očima dítěte, dlouhými řasami</a:t>
            </a:r>
          </a:p>
          <a:p>
            <a:pPr lvl="0">
              <a:buNone/>
            </a:pPr>
            <a:endParaRPr lang="cs-CZ" sz="20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AutoShape 4" descr="C:\Users\PC\Desktop\Logo_HR_300_150.webp">
            <a:extLst>
              <a:ext uri="{FF2B5EF4-FFF2-40B4-BE49-F238E27FC236}">
                <a16:creationId xmlns:a16="http://schemas.microsoft.com/office/drawing/2014/main" xmlns="" id="{86455811-4819-498D-9A98-47B1EC535966}"/>
              </a:ext>
            </a:extLst>
          </p:cNvPr>
          <p:cNvSpPr/>
          <p:nvPr/>
        </p:nvSpPr>
        <p:spPr>
          <a:xfrm>
            <a:off x="155576" y="-144466"/>
            <a:ext cx="304796" cy="304796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xmlns="" id="{1572CD24-0045-4835-A614-B82F295A4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0147" y="3705228"/>
            <a:ext cx="1905000" cy="252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xmlns="" id="{8B0C13A7-F54D-4107-ADE2-0E21CB69A47F}"/>
              </a:ext>
            </a:extLst>
          </p:cNvPr>
          <p:cNvSpPr txBox="1"/>
          <p:nvPr/>
        </p:nvSpPr>
        <p:spPr>
          <a:xfrm>
            <a:off x="1580147" y="6250411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9</a:t>
            </a:r>
          </a:p>
        </p:txBody>
      </p:sp>
      <p:sp>
        <p:nvSpPr>
          <p:cNvPr id="7" name="TextovéPole 9">
            <a:extLst>
              <a:ext uri="{FF2B5EF4-FFF2-40B4-BE49-F238E27FC236}">
                <a16:creationId xmlns:a16="http://schemas.microsoft.com/office/drawing/2014/main" xmlns="" id="{7A4E2F25-C91D-4F77-99B8-1A3762969936}"/>
              </a:ext>
            </a:extLst>
          </p:cNvPr>
          <p:cNvSpPr txBox="1"/>
          <p:nvPr/>
        </p:nvSpPr>
        <p:spPr>
          <a:xfrm>
            <a:off x="3485147" y="5901328"/>
            <a:ext cx="1740784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Helena </a:t>
            </a:r>
            <a:r>
              <a:rPr lang="cs-CZ" sz="1600" dirty="0" err="1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Rubinstein</a:t>
            </a:r>
            <a:endParaRPr lang="cs-CZ" sz="1600" b="0" i="0" u="none" strike="noStrike" kern="1200" cap="none" spc="0" baseline="0" dirty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1272BED-423F-4B92-AA2F-BF71B9B6FF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PŘÍČINY  VYPADÁVÁNÍ  ŘAS 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4A4423A1-47C8-4141-BFBB-82AE0D7F49E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51524" y="1268757"/>
            <a:ext cx="8712970" cy="5256583"/>
          </a:xfrm>
        </p:spPr>
        <p:txBody>
          <a:bodyPr>
            <a:noAutofit/>
          </a:bodyPr>
          <a:lstStyle/>
          <a:p>
            <a:pPr lvl="0" algn="just">
              <a:spcBef>
                <a:spcPts val="600"/>
              </a:spcBef>
            </a:pPr>
            <a:r>
              <a:rPr lang="cs-CZ" sz="22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Kosmetické příčiny </a:t>
            </a:r>
            <a:r>
              <a:rPr lang="cs-CZ" sz="22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- špatné odlíčení, používání kulmy na řasy, umělé řasy, citlivost na řasenku, lepidlo, které se používá při prodlužování řas</a:t>
            </a:r>
          </a:p>
          <a:p>
            <a:pPr lvl="0" algn="just">
              <a:spcBef>
                <a:spcPts val="600"/>
              </a:spcBef>
            </a:pPr>
            <a:r>
              <a:rPr lang="cs-CZ" sz="22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Blefaritida</a:t>
            </a:r>
            <a:r>
              <a:rPr lang="cs-CZ" sz="22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- svědění nebo pálení doprovázené zarudnutím nebo otokem očních víček. Příčinou je ucpání mazových žlázek v blízkosti kořínků řas, které způsobí chronický zánět a problémy v řasových folikulech</a:t>
            </a:r>
          </a:p>
          <a:p>
            <a:pPr lvl="0" algn="just">
              <a:spcBef>
                <a:spcPts val="600"/>
              </a:spcBef>
            </a:pPr>
            <a:r>
              <a:rPr lang="cs-CZ" sz="2200" b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Trichotillomanie</a:t>
            </a:r>
            <a:r>
              <a:rPr lang="cs-CZ" sz="22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- psychická porucha, při které si člověk bezdůvodně vytrhává vlasy a chlupy z těla. Neexistuje žádný známý důvod, proč to lidé dělají. Pokud osoba trpí touto poruchou, většinou je viditelná v době velkého </a:t>
            </a:r>
            <a:r>
              <a:rPr lang="cs-CZ" sz="2200" dirty="0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stresu.</a:t>
            </a:r>
            <a:endParaRPr lang="cs-CZ" sz="22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B6EB8C6-2F59-4BD3-81B9-D7A99C22EB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DALŠÍ  PŘÍČINY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7C2E3DAF-8092-4F65-9D61-0547BF950D9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7506" y="1268757"/>
            <a:ext cx="8712970" cy="5112565"/>
          </a:xfrm>
        </p:spPr>
        <p:txBody>
          <a:bodyPr>
            <a:no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léčba rakoviny: 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některé druhy chemoterapie 	 </a:t>
            </a:r>
          </a:p>
          <a:p>
            <a:pPr lvl="0" algn="just">
              <a:spcBef>
                <a:spcPts val="6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	způsobují dočasné vypadávání vlasů, které </a:t>
            </a:r>
            <a:r>
              <a:rPr lang="cs-CZ" sz="1800" dirty="0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zahrnuje 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také ztrátu řas a obočí</a:t>
            </a: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alopecie: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vypadávání vlasů na pokožce hlavy, obočí, řasy</a:t>
            </a: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skrytá dioptrická vada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, která není dobře korigována, slabé brýle</a:t>
            </a: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chronická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nebo vracející se ječná zrna 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oční </a:t>
            </a:r>
            <a:r>
              <a:rPr lang="cs-CZ" sz="1800" b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rosacea</a:t>
            </a:r>
            <a:endParaRPr lang="cs-CZ" sz="1800" b="1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roztoči,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bakteriální nebo plísňové infekce v  jednom nebo v obou očích</a:t>
            </a: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porucha štítné žlázy</a:t>
            </a:r>
          </a:p>
          <a:p>
            <a:pPr lvl="0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stres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</a:rPr>
              <a:t/>
            </a:r>
            <a:br>
              <a:rPr lang="cs-CZ" sz="18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cs-CZ" sz="1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AAC553A-3E96-4C28-AB50-F60F7A2C02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7541" y="0"/>
            <a:ext cx="8229600" cy="1143000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PRODLUŽOVÁNÍ  ŘAS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93B05A92-B943-4532-B38F-16DF42D23C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412775"/>
            <a:ext cx="8229600" cy="4713384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2000 - Jižní Korea a Japonsko začalo s prodlužováním řas. Umělé řasy se vrství na řasy vlastní, postupně vypadávají a musí se pravidelně doplňovat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populární je japonská technologie, používá se srst norka, sobola atd. 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mohou vzniknout alergie či jiné nežádoucí účinky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materiály pro výrobu umělých řas jsou ze syntetických vlasů s vlastnostmi zcela přírodně identickými. Musí projít přísnou kontrolou kvality, jsou předmětem certifikace, nepoškozují-li přírodní řasy</a:t>
            </a:r>
            <a:endParaRPr lang="cs-CZ" sz="1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>
            <a:extLst>
              <a:ext uri="{FF2B5EF4-FFF2-40B4-BE49-F238E27FC236}">
                <a16:creationId xmlns:a16="http://schemas.microsoft.com/office/drawing/2014/main" xmlns="" id="{67F28D34-C060-461A-8B25-F3D937314A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075240" cy="706090"/>
          </a:xfrm>
        </p:spPr>
        <p:txBody>
          <a:bodyPr/>
          <a:lstStyle/>
          <a:p>
            <a:pPr lvl="0"/>
            <a:r>
              <a:rPr lang="cs-CZ" sz="3600" b="1" dirty="0">
                <a:latin typeface="Georgia" pitchFamily="18"/>
                <a:cs typeface="Times New Roman" pitchFamily="18"/>
              </a:rPr>
              <a:t>SHU  UEMURA (1928 – 2007)</a:t>
            </a:r>
          </a:p>
        </p:txBody>
      </p:sp>
      <p:sp>
        <p:nvSpPr>
          <p:cNvPr id="5" name="Zástupný symbol pro obsah 2">
            <a:extLst>
              <a:ext uri="{FF2B5EF4-FFF2-40B4-BE49-F238E27FC236}">
                <a16:creationId xmlns:a16="http://schemas.microsoft.com/office/drawing/2014/main" xmlns="" id="{EC60166A-4A53-4E7D-890F-579CA566BCF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4" y="1124739"/>
            <a:ext cx="8352925" cy="5184574"/>
          </a:xfrm>
        </p:spPr>
        <p:txBody>
          <a:bodyPr>
            <a:normAutofit/>
          </a:bodyPr>
          <a:lstStyle/>
          <a:p>
            <a:pPr lvl="0" algn="just">
              <a:spcBef>
                <a:spcPts val="7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japonský vizážista a stylista, studoval na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Tokyo</a:t>
            </a:r>
            <a:r>
              <a:rPr lang="cs-CZ" sz="1800" dirty="0">
                <a:latin typeface="Georgia" pitchFamily="18"/>
                <a:cs typeface="Times New Roman" pitchFamily="18"/>
              </a:rPr>
              <a:t>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Beauty</a:t>
            </a:r>
            <a:r>
              <a:rPr lang="cs-CZ" sz="1800" dirty="0">
                <a:latin typeface="Georgia" pitchFamily="18"/>
                <a:cs typeface="Times New Roman" pitchFamily="18"/>
              </a:rPr>
              <a:t>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Academy</a:t>
            </a:r>
            <a:r>
              <a:rPr lang="cs-CZ" sz="1800" dirty="0">
                <a:latin typeface="Georgia" pitchFamily="18"/>
                <a:cs typeface="Times New Roman" pitchFamily="18"/>
              </a:rPr>
              <a:t>, byl jediný muž ve třídě se 130 ženami </a:t>
            </a:r>
          </a:p>
          <a:p>
            <a:pPr lvl="0" algn="just">
              <a:spcBef>
                <a:spcPts val="7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1962 - zaskočil v Hollywoodu za jiného vizážistu ve filmu My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Geisha</a:t>
            </a:r>
            <a:r>
              <a:rPr lang="cs-CZ" sz="1800" dirty="0">
                <a:latin typeface="Georgia" pitchFamily="18"/>
                <a:cs typeface="Times New Roman" pitchFamily="18"/>
              </a:rPr>
              <a:t>.  Herečku 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Shirley</a:t>
            </a:r>
            <a:r>
              <a:rPr lang="cs-CZ" sz="1800" dirty="0">
                <a:latin typeface="Georgia" pitchFamily="18"/>
                <a:cs typeface="Times New Roman" pitchFamily="18"/>
              </a:rPr>
              <a:t> </a:t>
            </a:r>
            <a:r>
              <a:rPr lang="cs-CZ" sz="1800" dirty="0" err="1">
                <a:latin typeface="Georgia" pitchFamily="18"/>
                <a:cs typeface="Times New Roman" pitchFamily="18"/>
              </a:rPr>
              <a:t>McLaine</a:t>
            </a:r>
            <a:r>
              <a:rPr lang="cs-CZ" sz="1800" dirty="0">
                <a:latin typeface="Georgia" pitchFamily="18"/>
                <a:cs typeface="Times New Roman" pitchFamily="18"/>
              </a:rPr>
              <a:t> z bělošky přeměnil na </a:t>
            </a:r>
            <a:r>
              <a:rPr lang="cs-CZ" sz="1800" dirty="0" smtClean="0">
                <a:latin typeface="Georgia" pitchFamily="18"/>
                <a:cs typeface="Times New Roman" pitchFamily="18"/>
              </a:rPr>
              <a:t>Japonku.</a:t>
            </a:r>
            <a:endParaRPr lang="cs-CZ" sz="1800" dirty="0">
              <a:latin typeface="Georgia" pitchFamily="18"/>
              <a:cs typeface="Times New Roman" pitchFamily="18"/>
            </a:endParaRPr>
          </a:p>
          <a:p>
            <a:pPr lvl="0" algn="just">
              <a:spcBef>
                <a:spcPts val="7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návrat do Japonska v roce 1964, otevřel školu, která učila make-up techniky, které se naučil v Hollywoodu</a:t>
            </a:r>
          </a:p>
          <a:p>
            <a:pPr lvl="0" algn="just">
              <a:spcBef>
                <a:spcPts val="7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produkty firmy se rozšířily o falešné řasy a ručně vyráběné štětce na make-up</a:t>
            </a:r>
            <a:endParaRPr lang="cs-CZ" sz="1800" baseline="30000" dirty="0">
              <a:latin typeface="Georgia" pitchFamily="18"/>
              <a:cs typeface="Times New Roman" pitchFamily="18"/>
            </a:endParaRPr>
          </a:p>
          <a:p>
            <a:pPr lvl="0" algn="just">
              <a:spcBef>
                <a:spcPts val="7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2003 - Madonna, první hvězda s prodlouženými řasami ze srsti norka</a:t>
            </a:r>
          </a:p>
          <a:p>
            <a:pPr lvl="0" algn="just">
              <a:buNone/>
            </a:pPr>
            <a:r>
              <a:rPr lang="cs-CZ" sz="1800" dirty="0">
                <a:latin typeface="Times New Roman" pitchFamily="18"/>
                <a:cs typeface="Times New Roman" pitchFamily="18"/>
              </a:rPr>
              <a:t/>
            </a:r>
            <a:br>
              <a:rPr lang="cs-CZ" sz="1800" dirty="0">
                <a:latin typeface="Times New Roman" pitchFamily="18"/>
                <a:cs typeface="Times New Roman" pitchFamily="18"/>
              </a:rPr>
            </a:br>
            <a:endParaRPr lang="cs-CZ" sz="1800" dirty="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xmlns="" id="{497E9EB9-77DD-447B-9488-A4E09BB541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03"/>
          <a:stretch/>
        </p:blipFill>
        <p:spPr bwMode="auto">
          <a:xfrm>
            <a:off x="3125213" y="4505289"/>
            <a:ext cx="2605839" cy="2231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>
            <a:extLst>
              <a:ext uri="{FF2B5EF4-FFF2-40B4-BE49-F238E27FC236}">
                <a16:creationId xmlns:a16="http://schemas.microsoft.com/office/drawing/2014/main" xmlns="" id="{E83D0B31-C561-493E-8C68-E4E537192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7081" y="4473330"/>
            <a:ext cx="1487404" cy="2231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88681911-6DD1-4DEC-9451-B8DBFD16EEAA}"/>
              </a:ext>
            </a:extLst>
          </p:cNvPr>
          <p:cNvSpPr txBox="1"/>
          <p:nvPr/>
        </p:nvSpPr>
        <p:spPr>
          <a:xfrm>
            <a:off x="7527348" y="4055908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11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xmlns="" id="{D1CA63E6-F613-4BDF-8317-6AC706D5D890}"/>
              </a:ext>
            </a:extLst>
          </p:cNvPr>
          <p:cNvSpPr txBox="1"/>
          <p:nvPr/>
        </p:nvSpPr>
        <p:spPr>
          <a:xfrm>
            <a:off x="2258939" y="6367063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10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792DC99-DB13-413E-B2DC-BCE84183EE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REVOLUČNÍ  NOVINKA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D9635795-13AC-41C7-9109-C5CDFF3D80E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340766"/>
            <a:ext cx="8219258" cy="4785393"/>
          </a:xfrm>
        </p:spPr>
        <p:txBody>
          <a:bodyPr/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revoluční novinkou jsou boostery obsahující výtažek z korálu „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trsovníku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lékařského” (latinsky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Plexaura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homomalla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), tzv. mořský bič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roste v Karibském moři, Mexickém zálivu, na Bahamách a Floridě v hloubce až 55 metrů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olej z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trsovníku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(Black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Sea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Rod 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Oil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) stimuluje a aktivuje kořínky folikulů řas i obočí. Prodlužuje růstovou </a:t>
            </a:r>
            <a:r>
              <a:rPr lang="cs-CZ" sz="1800" dirty="0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fázi.</a:t>
            </a:r>
            <a:endParaRPr lang="cs-CZ" sz="18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buNone/>
            </a:pPr>
            <a:endParaRPr lang="cs-CZ" dirty="0">
              <a:latin typeface="Times New Roman" pitchFamily="18"/>
              <a:cs typeface="Times New Roman" pitchFamily="18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xmlns="" id="{69CA4AB2-2952-4582-AAE8-5E42B52194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755" y="3775992"/>
            <a:ext cx="3078669" cy="209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243C70CD-DE9D-4407-A7D3-B7497E708255}"/>
              </a:ext>
            </a:extLst>
          </p:cNvPr>
          <p:cNvSpPr txBox="1"/>
          <p:nvPr/>
        </p:nvSpPr>
        <p:spPr>
          <a:xfrm>
            <a:off x="467542" y="5869487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12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27ACEBA-14E7-4E44-88B3-DE0D34408A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ODLIČOVÁNÍ  ŘAS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10F4EC73-C39C-4921-A4B1-72A18880CD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5" y="1124739"/>
            <a:ext cx="8352925" cy="5001420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tamponky by měly být vyrobeny ze 100 % bavlny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tamponek namočit ve vodě, vyždímat, nanést odličovač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odličovač nechat působit a pak stahovat směrem dolů, pomalu a jemně, ne do stran. Tvořily by se vrásky, dochází k poškození citlivé kůže očního okolí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opakovat až do doby, kdy jsou řasy i oční okolí úplně čisté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tamponek přeložit napůl a jemně odlíčit i okolí pod řasami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Georgia" pitchFamily="18"/>
                <a:cs typeface="Times New Roman" pitchFamily="18"/>
              </a:rPr>
              <a:t>na voděodolné řasenky je vhodný speciální dvousložkový odličovací přípravek</a:t>
            </a:r>
            <a:endParaRPr lang="cs-CZ" sz="1800" i="1" dirty="0">
              <a:latin typeface="Georgia" pitchFamily="18"/>
              <a:cs typeface="Times New Roman" pitchFamily="18"/>
            </a:endParaRPr>
          </a:p>
          <a:p>
            <a:pPr lvl="0">
              <a:buNone/>
            </a:pP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7D70BC7-106B-4EEF-828D-5543CB1598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524" y="274640"/>
            <a:ext cx="8435275" cy="922117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>
                <a:latin typeface="Georgia" pitchFamily="18"/>
                <a:cs typeface="Times New Roman" pitchFamily="18"/>
              </a:rPr>
              <a:t>BOOSTERY - SÉRA - AKTIVÁTORY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ED90F21-B07C-4549-9AC1-9DB90B4509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3523" y="1340766"/>
            <a:ext cx="8363276" cy="4785393"/>
          </a:xfrm>
        </p:spPr>
        <p:txBody>
          <a:bodyPr>
            <a:noAutofit/>
          </a:bodyPr>
          <a:lstStyle/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obsahují vitamíny, aminokyseliny, kreatin, D-</a:t>
            </a:r>
            <a:r>
              <a:rPr lang="cs-CZ" sz="18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pantenol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, lecitin, peptidy,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kyselina hyaluronová 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peptidy jsou – zjednodušeně řečeno – organické sloučeniny, které proniknou do hlubších vrstev pokožky, kde začnou stimulovat chování buněk a také tvorbu potřebných látek, jako je například kolagen a elastin</a:t>
            </a:r>
          </a:p>
          <a:p>
            <a:pPr lvl="0" algn="just">
              <a:spcBef>
                <a:spcPts val="600"/>
              </a:spcBef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stylisté doporučují řasy jednou za 2-3 měsíce zastřihnout, čímž se stimuluje folikul řas a jejich růst je pak výrazně rychlejší</a:t>
            </a: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ANO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: přípravky, které aktivují růst řas na přírodní bázi</a:t>
            </a:r>
          </a:p>
          <a:p>
            <a:pPr lvl="0" algn="just">
              <a:spcBef>
                <a:spcPts val="600"/>
              </a:spcBef>
            </a:pPr>
            <a:r>
              <a:rPr lang="cs-CZ" sz="1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NE</a:t>
            </a: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: séra se syntetickým prostaglandinem, který může mít různé nežádoucí účinky</a:t>
            </a:r>
          </a:p>
          <a:p>
            <a:pPr lvl="0" algn="just">
              <a:spcBef>
                <a:spcPts val="600"/>
              </a:spcBef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>
              <a:spcBef>
                <a:spcPts val="600"/>
              </a:spcBef>
              <a:buNone/>
            </a:pPr>
            <a:r>
              <a:rPr lang="cs-CZ" sz="1800" dirty="0">
                <a:latin typeface="Cambria" panose="02040503050406030204" pitchFamily="18" charset="0"/>
                <a:ea typeface="Cambria" panose="02040503050406030204" pitchFamily="18" charset="0"/>
              </a:rPr>
              <a:t/>
            </a:r>
            <a:br>
              <a:rPr lang="cs-CZ" sz="18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cs-CZ" sz="1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C9EB68F-BC38-418F-B6D8-E2E603CF2F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PROSPĚŠNÉ  VITAMINY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E8EB7851-8D5C-4E77-9B8F-845691B80E9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340766"/>
            <a:ext cx="8229600" cy="3921045"/>
          </a:xfrm>
        </p:spPr>
        <p:txBody>
          <a:bodyPr>
            <a:normAutofit/>
          </a:bodyPr>
          <a:lstStyle/>
          <a:p>
            <a:pPr lvl="0" algn="just">
              <a:spcBef>
                <a:spcPts val="600"/>
              </a:spcBef>
            </a:pP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vitamin A: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rybí olej, vejce, fazole, jogurt, červené, žluté </a:t>
            </a:r>
          </a:p>
          <a:p>
            <a:pPr lvl="0" algn="just">
              <a:spcBef>
                <a:spcPts val="600"/>
              </a:spcBef>
              <a:buNone/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    a oranžové ovoce</a:t>
            </a:r>
          </a:p>
          <a:p>
            <a:pPr lvl="0" algn="just">
              <a:spcBef>
                <a:spcPts val="600"/>
              </a:spcBef>
            </a:pP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vitamin C, antioxidant: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rajčata, brambory, citrusové plody</a:t>
            </a:r>
          </a:p>
          <a:p>
            <a:pPr lvl="0" algn="just">
              <a:spcBef>
                <a:spcPts val="600"/>
              </a:spcBef>
            </a:pPr>
            <a:r>
              <a:rPr lang="cs-CZ" sz="2000" b="1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calcium</a:t>
            </a: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: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mléko, tmavá listová zelenina</a:t>
            </a:r>
          </a:p>
          <a:p>
            <a:pPr lvl="0" algn="just">
              <a:spcBef>
                <a:spcPts val="600"/>
              </a:spcBef>
            </a:pP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vitamin H - biotin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, </a:t>
            </a: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vitamín krásy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patří do skupiny vitaminů B: droždí, vaječné žloutky, játra, houby</a:t>
            </a:r>
          </a:p>
          <a:p>
            <a:pPr lvl="0" algn="just">
              <a:spcBef>
                <a:spcPts val="600"/>
              </a:spcBef>
            </a:pP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B3 – niacin: 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tuňák, krůtí maso, slunečnicová semínka, fazole, hrách, brokolice, mrkev. Z nedostatku vzniká nemoc </a:t>
            </a:r>
            <a:r>
              <a:rPr lang="cs-CZ" sz="2000" dirty="0" err="1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pellagra</a:t>
            </a:r>
            <a:r>
              <a:rPr lang="cs-CZ" sz="2000" dirty="0" smtClean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. </a:t>
            </a:r>
            <a:endParaRPr lang="cs-CZ" sz="20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just">
              <a:spcBef>
                <a:spcPts val="600"/>
              </a:spcBef>
            </a:pPr>
            <a:r>
              <a:rPr lang="cs-CZ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vitamin E</a:t>
            </a:r>
          </a:p>
          <a:p>
            <a:pPr lvl="0" algn="just">
              <a:spcBef>
                <a:spcPts val="700"/>
              </a:spcBef>
            </a:pPr>
            <a:endParaRPr lang="cs-CZ" sz="2000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</p:txBody>
      </p:sp>
      <p:pic>
        <p:nvPicPr>
          <p:cNvPr id="11268" name="Picture 4">
            <a:extLst>
              <a:ext uri="{FF2B5EF4-FFF2-40B4-BE49-F238E27FC236}">
                <a16:creationId xmlns:a16="http://schemas.microsoft.com/office/drawing/2014/main" xmlns="" id="{3642084D-6C3F-44FB-BD7D-41F2832C0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0618" y="4448488"/>
            <a:ext cx="3202234" cy="213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69F989EA-CC0D-4641-8731-185CCD662DDD}"/>
              </a:ext>
            </a:extLst>
          </p:cNvPr>
          <p:cNvSpPr txBox="1"/>
          <p:nvPr/>
        </p:nvSpPr>
        <p:spPr>
          <a:xfrm>
            <a:off x="3114344" y="6214028"/>
            <a:ext cx="173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mbria" panose="02040503050406030204" pitchFamily="18" charset="0"/>
                <a:ea typeface="Cambria" panose="02040503050406030204" pitchFamily="18" charset="0"/>
              </a:rPr>
              <a:t>Obr. 13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237F7DB-1897-4151-824A-510EE038BB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94126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</a:rPr>
              <a:t>VODĚODOLNÉ  ŘASENKY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F9EF2472-A83D-43EF-9994-41AA6342E1D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spcBef>
                <a:spcPts val="11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nepoužívat  denně</a:t>
            </a:r>
          </a:p>
          <a:p>
            <a:pPr lvl="0" algn="just">
              <a:spcBef>
                <a:spcPts val="1100"/>
              </a:spcBef>
              <a:buNone/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	 ➖ obsahují: chemické látky, pryskyřici, konzervanty  (způsobují vysoušení řas)</a:t>
            </a:r>
          </a:p>
          <a:p>
            <a:pPr lvl="0" algn="just">
              <a:spcBef>
                <a:spcPts val="1100"/>
              </a:spcBef>
              <a:buNone/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      ➖ dochází k oslabení, častějšímu vypadávání, u citlivých jedinců se mohou objevit alergie (slzení, pálení, svědění, otoky)</a:t>
            </a:r>
          </a:p>
          <a:p>
            <a:pPr lvl="0" algn="just">
              <a:spcBef>
                <a:spcPts val="1100"/>
              </a:spcBef>
              <a:buNone/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	➖ vhodná noční regenerace v podobě přírodních pečujících olejů a sér. Tyto přípravky řasy regenerují, vyživují, posilují a dokonce stimulují jejich růst</a:t>
            </a:r>
          </a:p>
          <a:p>
            <a:pPr lvl="0" algn="just">
              <a:spcBef>
                <a:spcPts val="1100"/>
              </a:spcBef>
              <a:buNone/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	➖ odlíčení voděodolné řasenky je obtížnější. Je vhodné zvolit speciální odličovače očí, ideálně na bázi oleje nebo šetrné přírodní </a:t>
            </a:r>
            <a:r>
              <a:rPr lang="cs-CZ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multi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</a:rPr>
              <a:t>-odličovače, které si poradí s řasenkou a přitom budou šetrné k očnímu okolí</a:t>
            </a:r>
            <a:endParaRPr lang="cs-CZ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1B36C1E-A8F8-44AD-B9D5-111AA6361F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600" b="1">
                <a:latin typeface="Georgia" pitchFamily="18"/>
                <a:cs typeface="Times New Roman" pitchFamily="18"/>
              </a:rPr>
              <a:t>NOVINKY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32BE6D3-2641-4D38-AF42-C73E17CA74F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5" y="1484784"/>
            <a:ext cx="8517636" cy="4525959"/>
          </a:xfrm>
        </p:spPr>
        <p:txBody>
          <a:bodyPr/>
          <a:lstStyle/>
          <a:p>
            <a:pPr lvl="0">
              <a:spcBef>
                <a:spcPts val="6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magnetické řasy</a:t>
            </a:r>
          </a:p>
          <a:p>
            <a:pPr lvl="0">
              <a:spcBef>
                <a:spcPts val="6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trvalá na řasy</a:t>
            </a:r>
          </a:p>
          <a:p>
            <a:pPr lvl="0">
              <a:spcBef>
                <a:spcPts val="600"/>
              </a:spcBef>
            </a:pPr>
            <a:r>
              <a:rPr lang="cs-CZ" sz="2000" dirty="0" err="1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lash</a:t>
            </a: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 lifting</a:t>
            </a:r>
          </a:p>
          <a:p>
            <a:pPr lvl="0">
              <a:spcBef>
                <a:spcPts val="600"/>
              </a:spcBef>
            </a:pPr>
            <a:r>
              <a:rPr lang="cs-CZ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kulma na řasy aj.</a:t>
            </a:r>
          </a:p>
          <a:p>
            <a:pPr lvl="0">
              <a:spcBef>
                <a:spcPts val="4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>
              <a:spcBef>
                <a:spcPts val="400"/>
              </a:spcBef>
              <a:buNone/>
            </a:pPr>
            <a:endParaRPr lang="cs-CZ" sz="18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 algn="ctr">
              <a:spcBef>
                <a:spcPts val="700"/>
              </a:spcBef>
              <a:buNone/>
            </a:pPr>
            <a:endParaRPr lang="cs-CZ" sz="2800" b="1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 algn="ctr">
              <a:spcBef>
                <a:spcPts val="700"/>
              </a:spcBef>
              <a:buNone/>
            </a:pPr>
            <a:r>
              <a:rPr lang="cs-CZ" sz="2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ŘASY jsou důležitým hlediskem krásy. </a:t>
            </a:r>
          </a:p>
          <a:p>
            <a:pPr lvl="0" algn="ctr">
              <a:spcBef>
                <a:spcPts val="700"/>
              </a:spcBef>
              <a:buNone/>
            </a:pPr>
            <a:r>
              <a:rPr lang="cs-CZ" sz="2800" b="1" dirty="0">
                <a:latin typeface="Cambria" panose="02040503050406030204" pitchFamily="18" charset="0"/>
                <a:ea typeface="Cambria" panose="02040503050406030204" pitchFamily="18" charset="0"/>
                <a:cs typeface="Times New Roman" pitchFamily="18"/>
              </a:rPr>
              <a:t>Dlouhé a tmavé řasy si přeje mít každá žena. </a:t>
            </a:r>
          </a:p>
          <a:p>
            <a:pPr lvl="0">
              <a:buNone/>
            </a:pPr>
            <a:endParaRPr lang="cs-CZ" dirty="0">
              <a:latin typeface="Cambria" panose="02040503050406030204" pitchFamily="18" charset="0"/>
              <a:ea typeface="Cambria" panose="02040503050406030204" pitchFamily="18" charset="0"/>
              <a:cs typeface="Times New Roman" pitchFamily="18"/>
            </a:endParaRPr>
          </a:p>
          <a:p>
            <a:pPr lvl="0"/>
            <a:endParaRPr lang="cs-CZ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/>
            <a:endParaRPr lang="cs-CZ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/>
            <a:endParaRPr lang="cs-CZ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/>
            <a:endParaRPr lang="cs-CZ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A82C3CA-9A54-438A-9E22-D29C38705F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600" b="1" dirty="0">
                <a:latin typeface="Georgia" pitchFamily="18"/>
              </a:rPr>
              <a:t>ZDROJE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4CDE5A72-EB8A-4D91-8882-24CFBD53463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400"/>
              </a:spcBef>
            </a:pPr>
            <a:r>
              <a:rPr lang="cs-CZ" sz="1800">
                <a:latin typeface="Georgia" pitchFamily="18"/>
                <a:hlinkClick r:id="rId2"/>
              </a:rPr>
              <a:t>https://www.synouvelle.cz/</a:t>
            </a:r>
          </a:p>
          <a:p>
            <a:pPr lvl="0">
              <a:spcBef>
                <a:spcPts val="400"/>
              </a:spcBef>
            </a:pPr>
            <a:r>
              <a:rPr lang="cs-CZ" sz="1800">
                <a:latin typeface="Georgia" pitchFamily="18"/>
                <a:hlinkClick r:id="rId2"/>
              </a:rPr>
              <a:t>https://www.krasanamiru.cz</a:t>
            </a:r>
          </a:p>
          <a:p>
            <a:pPr lvl="0">
              <a:buNone/>
            </a:pPr>
            <a:endParaRPr lang="cs-CZ"/>
          </a:p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>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8987333-57A8-4AD8-AE64-A42EDB0AA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latin typeface="Georgia" pitchFamily="18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2FF63AA-625E-4609-AC48-CD6FC227D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0"/>
          </a:xfrm>
        </p:spPr>
        <p:txBody>
          <a:bodyPr>
            <a:normAutofit/>
          </a:bodyPr>
          <a:lstStyle/>
          <a:p>
            <a:r>
              <a:rPr lang="cs-CZ" sz="1200" dirty="0">
                <a:latin typeface="Georgia" panose="02040502050405020303" pitchFamily="18" charset="0"/>
              </a:rPr>
              <a:t>Obr. 1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RADIC, Ivan. Wikimedia.org: 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Close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-up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of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human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eyelashes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[online]. 2020-11-06 [cit. 2022-01-15]. Dostupný pod licencí 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Creative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Commons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Attribution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 2.0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na WWW: &lt;https://commons.wikimedia.org/wiki/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File:Close-up_of_human_eyelashes.jpg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&gt;.</a:t>
            </a:r>
          </a:p>
          <a:p>
            <a:r>
              <a:rPr lang="cs-CZ" sz="1200" dirty="0">
                <a:solidFill>
                  <a:srgbClr val="212529"/>
                </a:solidFill>
                <a:latin typeface="Georgia" panose="02040502050405020303" pitchFamily="18" charset="0"/>
              </a:rPr>
              <a:t>Obr. 2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VENDOR,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Lashes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Unsplash.com: [online]. 2021-09-03 [cit. 2022-01-15]. Dostupný pod licencí Unsplash.com na WWW: &lt;https://unsplash.com/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/x1_hLkGuPNQ&gt;.</a:t>
            </a:r>
          </a:p>
          <a:p>
            <a:r>
              <a:rPr lang="cs-CZ" sz="1200" dirty="0">
                <a:solidFill>
                  <a:srgbClr val="212529"/>
                </a:solidFill>
                <a:latin typeface="Georgia" panose="02040502050405020303" pitchFamily="18" charset="0"/>
              </a:rPr>
              <a:t>Obr. 3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heikografie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Pixabay.com: [online]. [cit. 2022-01-15]. Dostupný pod licencí Public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Domain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na WWW: &lt;https://pixabay.com/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/egyptian-nefertiti-egypt-cleopatra-4131839/&gt;.</a:t>
            </a:r>
          </a:p>
          <a:p>
            <a:r>
              <a:rPr lang="cs-CZ" sz="1200" dirty="0">
                <a:solidFill>
                  <a:srgbClr val="212529"/>
                </a:solidFill>
                <a:latin typeface="Georgia" panose="02040502050405020303" pitchFamily="18" charset="0"/>
              </a:rPr>
              <a:t>Obr. 4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ANZOLA, Francisco. flickr.com: 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Elizabeth I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[online]. 2020-05-23 [cit. 2022-01-15]. Dostupný pod licencí 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CC-BY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na WWW: &lt;https://www.flickr.com/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/fran001/49926230332/&gt;.</a:t>
            </a:r>
          </a:p>
          <a:p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Obr. 5 Birmingham. Unsplash.com: [online]. 2020-02-10 [cit. 2022-01-15]. Dostupný pod licencí Unsplash.com na WWW: &lt;https://unsplash.com/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GbsJdQChntU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&gt;.</a:t>
            </a:r>
          </a:p>
          <a:p>
            <a:r>
              <a:rPr lang="cs-CZ" sz="1200" dirty="0">
                <a:solidFill>
                  <a:srgbClr val="212529"/>
                </a:solidFill>
                <a:latin typeface="Georgia" panose="02040502050405020303" pitchFamily="18" charset="0"/>
              </a:rPr>
              <a:t>Obr. 6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Bru-nO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Pixabay.com: [online]. [cit. 2022-01-15]. Dostupný pod licencí Public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Domain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na WWW: &lt;https://pixabay.com/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/cosmetics-make-up-beauty-colour-2116368/&gt;.</a:t>
            </a:r>
          </a:p>
          <a:p>
            <a:r>
              <a:rPr lang="cs-CZ" sz="1200" dirty="0">
                <a:latin typeface="Georgia" panose="02040502050405020303" pitchFamily="18" charset="0"/>
              </a:rPr>
              <a:t>Obr. 7 </a:t>
            </a:r>
            <a:r>
              <a:rPr lang="pt-BR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VIKHREV, Egor. Unsplash.com: [online]. 2020-04-26 [cit. 2022-01-15]. Dostupný pod licencí Unsplash.com na WWW: &lt;https://unsplash.com/photos/Z-5i0RVukdU&gt;.</a:t>
            </a:r>
            <a:endParaRPr lang="cs-CZ" sz="1200" b="0" i="0" dirty="0">
              <a:solidFill>
                <a:srgbClr val="212529"/>
              </a:solidFill>
              <a:effectLst/>
              <a:latin typeface="Georgia" panose="02040502050405020303" pitchFamily="18" charset="0"/>
            </a:endParaRPr>
          </a:p>
          <a:p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Obr. 8 IISG. Wikimedia.org: 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04-17-1953 11441B Max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Factor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(5563274283) (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cropped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) - Max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Factor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[online]. 2019-02-13 [cit. 2022-01-15]. Dostupný pod licencí 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Creative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Commons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Attribution-Share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Alike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4"/>
              </a:rPr>
              <a:t> 2.0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na WWW: &lt;https://commons.wikimedia.org/wiki/File:04-17-1953_11441B_Max_Factor_(5563274283)_(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cropped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)_-_Max_Factor.jpg&gt;.</a:t>
            </a:r>
          </a:p>
          <a:p>
            <a:r>
              <a:rPr lang="cs-CZ" sz="1200" dirty="0">
                <a:solidFill>
                  <a:srgbClr val="212529"/>
                </a:solidFill>
                <a:latin typeface="Georgia" panose="02040502050405020303" pitchFamily="18" charset="0"/>
              </a:rPr>
              <a:t>Obr. 9 </a:t>
            </a:r>
            <a:r>
              <a:rPr lang="en-US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George. Wikimedia.org: </a:t>
            </a:r>
            <a:r>
              <a:rPr lang="en-US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Helena Rubinstein 2</a:t>
            </a:r>
            <a:r>
              <a:rPr lang="en-US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[online]. 2009-04-09 [cit. 2022-01-15]. </a:t>
            </a:r>
            <a:r>
              <a:rPr lang="en-US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Dostupný</a:t>
            </a:r>
            <a:r>
              <a:rPr lang="en-US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pod </a:t>
            </a:r>
            <a:r>
              <a:rPr lang="en-US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licencí</a:t>
            </a:r>
            <a:r>
              <a:rPr lang="en-US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Public domain </a:t>
            </a:r>
            <a:r>
              <a:rPr lang="en-US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na</a:t>
            </a:r>
            <a:r>
              <a:rPr lang="en-US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WWW: &lt;https://commons.wikimedia.org/wiki/File:Helena_Rubinstein_2.jpg&gt;.</a:t>
            </a:r>
            <a:endParaRPr lang="cs-CZ" sz="12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20916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urtains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E8961AA-C16F-4C24-A327-B9C233E5A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latin typeface="Georgia" pitchFamily="18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DE33520-3C58-48BA-954F-2D32811AA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latin typeface="Georgia" panose="02040502050405020303" pitchFamily="18" charset="0"/>
              </a:rPr>
              <a:t>Obr. 10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CARROLL,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Ged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flickr.com: 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Shu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Uemura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[online]. 2006-03-12 [cit. 2022-01-15]. Dostupný pod licencí 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2"/>
              </a:rPr>
              <a:t>CC-BY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na WWW: &lt;https://www.flickr.com/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renaissancechambara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/111319556/&gt;.</a:t>
            </a:r>
            <a:endParaRPr lang="cs-CZ" sz="1200" dirty="0">
              <a:latin typeface="Georgia" panose="02040502050405020303" pitchFamily="18" charset="0"/>
            </a:endParaRPr>
          </a:p>
          <a:p>
            <a:r>
              <a:rPr lang="cs-CZ" sz="1200" dirty="0">
                <a:latin typeface="Georgia" panose="02040502050405020303" pitchFamily="18" charset="0"/>
              </a:rPr>
              <a:t>Obr. 11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ookikioo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Wikimedia.org: 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Shu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Uemura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eyelash</a:t>
            </a:r>
            <a:r>
              <a:rPr lang="cs-CZ" sz="1200" b="0" i="1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cs-CZ" sz="1200" b="0" i="1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curler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[online]. 2010-07-26 [cit. 2022-01-15]. Dostupný pod licencí 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Creative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Commons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 </a:t>
            </a:r>
            <a:r>
              <a:rPr lang="cs-CZ" sz="1200" b="0" i="0" u="none" strike="noStrike" dirty="0" err="1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Attribution</a:t>
            </a:r>
            <a:r>
              <a:rPr lang="cs-CZ" sz="1200" b="0" i="0" u="none" strike="noStrike" dirty="0">
                <a:solidFill>
                  <a:srgbClr val="29ABE5"/>
                </a:solidFill>
                <a:effectLst/>
                <a:latin typeface="Georgia" panose="02040502050405020303" pitchFamily="18" charset="0"/>
                <a:hlinkClick r:id="rId3"/>
              </a:rPr>
              <a:t> 2.0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 na WWW: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  <a:hlinkClick r:id="rId4"/>
              </a:rPr>
              <a:t>https://commons.wikimedia.org/wiki/File:Shu_Uemura_eyelash_curler.jpg</a:t>
            </a:r>
            <a:endParaRPr lang="cs-CZ" sz="1200" b="0" i="0" dirty="0">
              <a:solidFill>
                <a:srgbClr val="212529"/>
              </a:solidFill>
              <a:effectLst/>
              <a:latin typeface="Georgia" panose="02040502050405020303" pitchFamily="18" charset="0"/>
            </a:endParaRPr>
          </a:p>
          <a:p>
            <a:r>
              <a:rPr lang="cs-CZ" sz="1200" dirty="0">
                <a:latin typeface="Georgia" panose="02040502050405020303" pitchFamily="18" charset="0"/>
              </a:rPr>
              <a:t>Obr. 12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AKYURT,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Engin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Unsplash.com: [online]. 2020-05-15 [cit. 2022-01-15]. Dostupný pod licencí Unsplash.com na WWW: &lt;https://unsplash.com/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/g-GzOIT2KvA&gt;.</a:t>
            </a:r>
          </a:p>
          <a:p>
            <a:r>
              <a:rPr lang="cs-CZ" sz="1200" dirty="0">
                <a:solidFill>
                  <a:srgbClr val="212529"/>
                </a:solidFill>
                <a:latin typeface="Georgia" panose="02040502050405020303" pitchFamily="18" charset="0"/>
              </a:rPr>
              <a:t>Obr. 13 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AKYURT, 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Engin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. Unsplash.com: [online]. 2021-01-11 [cit. 2022-01-15]. Dostupný pod licencí Unsplash.com na WWW: &lt;https://unsplash.com/</a:t>
            </a:r>
            <a:r>
              <a:rPr lang="cs-CZ" sz="1200" b="0" i="0" dirty="0" err="1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photos</a:t>
            </a:r>
            <a:r>
              <a:rPr lang="cs-CZ" sz="1200" b="0" i="0" dirty="0">
                <a:solidFill>
                  <a:srgbClr val="212529"/>
                </a:solidFill>
                <a:effectLst/>
                <a:latin typeface="Georgia" panose="02040502050405020303" pitchFamily="18" charset="0"/>
              </a:rPr>
              <a:t>/Y5n8mCpvlZU&gt;.</a:t>
            </a:r>
            <a:endParaRPr lang="cs-CZ" sz="12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04204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C305608-BF5E-4FA8-9C0E-F627ED4C1F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4905" y="3178261"/>
            <a:ext cx="8229600" cy="1143000"/>
          </a:xfrm>
        </p:spPr>
        <p:txBody>
          <a:bodyPr/>
          <a:lstStyle/>
          <a:p>
            <a:pPr lvl="0"/>
            <a:r>
              <a:rPr lang="cs-CZ" sz="3600" b="1" dirty="0">
                <a:latin typeface="Georgia" pitchFamily="18"/>
                <a:cs typeface="Times New Roman" pitchFamily="18"/>
              </a:rPr>
              <a:t>Děkuji za pozornost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4000">
        <p15:prstTrans prst="curtains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9400</TotalTime>
  <Words>1076</Words>
  <Application>Microsoft Office PowerPoint</Application>
  <PresentationFormat>Předvádění na obrazovce (4:3)</PresentationFormat>
  <Paragraphs>182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PÉČE  O  ŘASY</vt:lpstr>
      <vt:lpstr>ANATOMIE  ŘAS</vt:lpstr>
      <vt:lpstr>EGYPT</vt:lpstr>
      <vt:lpstr>ŘÍM</vt:lpstr>
      <vt:lpstr>STŘEDOVĚK</vt:lpstr>
      <vt:lpstr>RENESANCE</vt:lpstr>
      <vt:lpstr>ROMANTISMUS</vt:lpstr>
      <vt:lpstr>20. STOLETÍ začíná</vt:lpstr>
      <vt:lpstr>20. STOLETÍ pokračuje </vt:lpstr>
      <vt:lpstr>20. STOLETÍ a inovace</vt:lpstr>
      <vt:lpstr>PŘÍČINY  VYPADÁVÁNÍ  ŘAS </vt:lpstr>
      <vt:lpstr>DALŠÍ  PŘÍČINY</vt:lpstr>
      <vt:lpstr>PRODLUŽOVÁNÍ  ŘAS</vt:lpstr>
      <vt:lpstr>SHU  UEMURA (1928 – 2007)</vt:lpstr>
      <vt:lpstr>REVOLUČNÍ  NOVINKA</vt:lpstr>
      <vt:lpstr>ODLIČOVÁNÍ  ŘAS</vt:lpstr>
      <vt:lpstr>BOOSTERY - SÉRA - AKTIVÁTORY</vt:lpstr>
      <vt:lpstr>PROSPĚŠNÉ  VITAMINY</vt:lpstr>
      <vt:lpstr>VODĚODOLNÉ  ŘASENKY</vt:lpstr>
      <vt:lpstr>NOVINKY</vt:lpstr>
      <vt:lpstr>ZDROJE</vt:lpstr>
      <vt:lpstr>ZDROJE OBRÁZKŮ</vt:lpstr>
      <vt:lpstr>ZDROJE OBRÁZKŮ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User</cp:lastModifiedBy>
  <cp:revision>718</cp:revision>
  <dcterms:created xsi:type="dcterms:W3CDTF">2020-12-06T14:37:55Z</dcterms:created>
  <dcterms:modified xsi:type="dcterms:W3CDTF">2022-04-26T14:31:04Z</dcterms:modified>
</cp:coreProperties>
</file>