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6" r:id="rId2"/>
    <p:sldId id="256" r:id="rId3"/>
    <p:sldId id="261" r:id="rId4"/>
    <p:sldId id="257" r:id="rId5"/>
    <p:sldId id="268" r:id="rId6"/>
    <p:sldId id="258" r:id="rId7"/>
    <p:sldId id="259" r:id="rId8"/>
    <p:sldId id="260" r:id="rId9"/>
    <p:sldId id="262" r:id="rId10"/>
    <p:sldId id="263" r:id="rId11"/>
    <p:sldId id="269" r:id="rId12"/>
    <p:sldId id="270" r:id="rId13"/>
    <p:sldId id="264" r:id="rId14"/>
    <p:sldId id="267" r:id="rId15"/>
    <p:sldId id="265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1" autoAdjust="0"/>
    <p:restoredTop sz="94717" autoAdjust="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3118C2-4B1C-4DB9-97A6-163025D42667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958C5B-B380-4598-AFAC-98A63FD2DC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49780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7030A0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cm.cz/o-tcm/co-je-to-guasha?fbclid=IwAR2VXTHqjkE02GRs3jebpTb94Q8-rK2AT7KNM1DdBDMq1IeM3JacA10p0TQ" TargetMode="External"/><Relationship Id="rId2" Type="http://schemas.openxmlformats.org/officeDocument/2006/relationships/hyperlink" Target="https://belovedshop.cz/products/gua-sha?fbclid=IwAR2QN3Ankit0dPqz75wzgo2FVb_s4iBAXaCeL8FUOyne1rLJGbzfM7B-H3s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creativecommons.org/licenses/by-sa/4.0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73682" y="1412776"/>
            <a:ext cx="7772400" cy="1470025"/>
          </a:xfrm>
        </p:spPr>
        <p:txBody>
          <a:bodyPr/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GUA SHA MASÁŽ</a:t>
            </a:r>
            <a:endParaRPr lang="cs-CZ" dirty="0"/>
          </a:p>
        </p:txBody>
      </p:sp>
      <p:pic>
        <p:nvPicPr>
          <p:cNvPr id="5" name="Obrázek 4" descr="Obsah obrázku osoba&#10;&#10;Popis byl vytvořen automaticky">
            <a:extLst>
              <a:ext uri="{FF2B5EF4-FFF2-40B4-BE49-F238E27FC236}">
                <a16:creationId xmlns="" xmlns:a16="http://schemas.microsoft.com/office/drawing/2014/main" id="{DAE0B77C-D61F-4C49-802E-1B3C73D4190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2598051"/>
            <a:ext cx="2679103" cy="3208657"/>
          </a:xfrm>
          <a:prstGeom prst="rect">
            <a:avLst/>
          </a:prstGeom>
        </p:spPr>
      </p:pic>
      <p:sp>
        <p:nvSpPr>
          <p:cNvPr id="8" name="TextovéPole 7">
            <a:extLst>
              <a:ext uri="{FF2B5EF4-FFF2-40B4-BE49-F238E27FC236}">
                <a16:creationId xmlns="" xmlns:a16="http://schemas.microsoft.com/office/drawing/2014/main" id="{5E46ADA9-45BB-4CAA-98AD-48BF91522542}"/>
              </a:ext>
            </a:extLst>
          </p:cNvPr>
          <p:cNvSpPr txBox="1"/>
          <p:nvPr/>
        </p:nvSpPr>
        <p:spPr>
          <a:xfrm>
            <a:off x="5002314" y="5564409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1</a:t>
            </a:r>
          </a:p>
        </p:txBody>
      </p:sp>
    </p:spTree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1"/>
            <a:ext cx="7772400" cy="432047"/>
          </a:xfrm>
        </p:spPr>
        <p:txBody>
          <a:bodyPr>
            <a:noAutofit/>
          </a:bodyPr>
          <a:lstStyle/>
          <a:p>
            <a:pPr algn="just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GUA SHA MASÁŽ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124744"/>
            <a:ext cx="7776864" cy="5400600"/>
          </a:xfrm>
        </p:spPr>
        <p:txBody>
          <a:bodyPr>
            <a:noAutofit/>
          </a:bodyPr>
          <a:lstStyle/>
          <a:p>
            <a:pPr algn="just"/>
            <a:r>
              <a:rPr lang="cs-CZ" sz="20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Publius</a:t>
            </a: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Ovidius </a:t>
            </a:r>
            <a:r>
              <a:rPr lang="cs-CZ" sz="20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Naso</a:t>
            </a: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(43 př. n. l.–18 n. l.)</a:t>
            </a:r>
          </a:p>
          <a:p>
            <a:pPr algn="just"/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Prostředky k pěstění ženské tváře</a:t>
            </a: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(úryvek)</a:t>
            </a:r>
          </a:p>
          <a:p>
            <a:pPr algn="just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algn="just"/>
            <a:r>
              <a:rPr lang="cs-CZ" sz="16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Jak toho docílit, aby tvář byla jasná, vyžehlená? Pšenici, co k nám dovážejí lodě až z libyjských osad, nutno je zbavit všech plev, jež zrno obalují, deset vajec pak smíchej se stejným množstvím viky, pšeničných zrn však dvě libry, ty ale vrchovaté.</a:t>
            </a:r>
          </a:p>
          <a:p>
            <a:pPr algn="just"/>
            <a:r>
              <a:rPr lang="cs-CZ" sz="16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To vše dej usušit na vzduch, v němž občas vánek věje, poté směs rozemel jemně ve mlýnku na obilí, z jelena, co prý žije věk dlouhý, parůžky vezmi, přistrouhej do této směsi asi tak šestinu libry.</a:t>
            </a:r>
          </a:p>
          <a:p>
            <a:pPr algn="just"/>
            <a:r>
              <a:rPr lang="cs-CZ" sz="16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Toto pak zamíchej dobře do prachu semleté mouky a </a:t>
            </a:r>
            <a:r>
              <a:rPr lang="cs-CZ" sz="1600" b="1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prosij</a:t>
            </a:r>
            <a:r>
              <a:rPr lang="cs-CZ" sz="16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přes husté síto, co má nesčetně dírek. Pak vezmi cibulek tucet z narcisů zbavených slupky a tloukem mramorovým rozdrť je, rozetři jemně té drtě šestinu libry společně s etruskou špaldou, nakonec ke všemu přidej devětkrát tolik medu.</a:t>
            </a:r>
          </a:p>
          <a:p>
            <a:pPr algn="just"/>
            <a:r>
              <a:rPr lang="cs-CZ" sz="16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Každá, jež svoje líce tou směsí pěstit si bude, zrcadla lesklou plochu překoná leskem své tváře.</a:t>
            </a:r>
          </a:p>
          <a:p>
            <a:pPr algn="just"/>
            <a:endParaRPr lang="cs-CZ" sz="1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="" xmlns:a16="http://schemas.microsoft.com/office/drawing/2014/main" id="{A7DDF0FF-7EDF-4A93-A017-8C768B0978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5062602"/>
            <a:ext cx="1544960" cy="160675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>
            <a:extLst>
              <a:ext uri="{FF2B5EF4-FFF2-40B4-BE49-F238E27FC236}">
                <a16:creationId xmlns="" xmlns:a16="http://schemas.microsoft.com/office/drawing/2014/main" id="{F00FB918-6ABC-47E6-88A2-33D05EBED034}"/>
              </a:ext>
            </a:extLst>
          </p:cNvPr>
          <p:cNvSpPr txBox="1"/>
          <p:nvPr/>
        </p:nvSpPr>
        <p:spPr>
          <a:xfrm>
            <a:off x="6460604" y="622802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2</a:t>
            </a:r>
          </a:p>
        </p:txBody>
      </p:sp>
    </p:spTree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ÚČINKY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None/>
            </a:pPr>
            <a:r>
              <a:rPr lang="cs-CZ" dirty="0"/>
              <a:t>   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Gua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sha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gva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ša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, občas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qua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ša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) je nástroj používaný tradiční čínskou medicínou již celá tisíciletí. Slouží k rozproudění energie, zvýšení cirkulace krve, odstranění toxinu v těle, zbavování vrásek a zpevnění kontur obličeje. Používá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se i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na masáž celého těla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pro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odstranění napětí ze zatuhlých svalů</a:t>
            </a:r>
          </a:p>
        </p:txBody>
      </p:sp>
    </p:spTree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POSTUP  OŠETŘENÍ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Aplikujte olej nebo sérum</a:t>
            </a:r>
          </a:p>
          <a:p>
            <a:pPr algn="just"/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Ve směru znázorněném šipkami veďte kámen středním tlakem 3x až 5x</a:t>
            </a:r>
          </a:p>
          <a:p>
            <a:pPr algn="just"/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Začínejte na krku a postupně přejděte na čelo</a:t>
            </a:r>
          </a:p>
          <a:p>
            <a:pPr algn="just"/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Srdeční výkroj je vhodný na spodní konturu obličeje, plochá strana na tváře a nejužší cíp na okolí očí</a:t>
            </a:r>
          </a:p>
          <a:p>
            <a:pPr algn="just"/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Použití 3x týdně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bsah obrázku osoba, interiér&#10;&#10;Popis byl vytvořen automaticky">
            <a:extLst>
              <a:ext uri="{FF2B5EF4-FFF2-40B4-BE49-F238E27FC236}">
                <a16:creationId xmlns="" xmlns:a16="http://schemas.microsoft.com/office/drawing/2014/main" id="{B0ACF1D0-D1BD-452A-98B0-A7B796176C6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8295" y="2141657"/>
            <a:ext cx="2534915" cy="3429000"/>
          </a:xfrm>
          <a:prstGeom prst="rect">
            <a:avLst/>
          </a:prstGeom>
        </p:spPr>
      </p:pic>
      <p:sp>
        <p:nvSpPr>
          <p:cNvPr id="6" name="TextovéPole 5">
            <a:extLst>
              <a:ext uri="{FF2B5EF4-FFF2-40B4-BE49-F238E27FC236}">
                <a16:creationId xmlns="" xmlns:a16="http://schemas.microsoft.com/office/drawing/2014/main" id="{1E4D58C9-E55A-4B02-8FE0-9D0CA3A0C8E1}"/>
              </a:ext>
            </a:extLst>
          </p:cNvPr>
          <p:cNvSpPr txBox="1"/>
          <p:nvPr/>
        </p:nvSpPr>
        <p:spPr>
          <a:xfrm>
            <a:off x="2293185" y="557065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3</a:t>
            </a:r>
          </a:p>
        </p:txBody>
      </p:sp>
      <p:pic>
        <p:nvPicPr>
          <p:cNvPr id="8" name="Obrázek 7" descr="Obsah obrázku osoba, interiér&#10;&#10;Popis byl vytvořen automaticky">
            <a:extLst>
              <a:ext uri="{FF2B5EF4-FFF2-40B4-BE49-F238E27FC236}">
                <a16:creationId xmlns="" xmlns:a16="http://schemas.microsoft.com/office/drawing/2014/main" id="{20111FCD-F863-4C05-B74F-F3878E3159F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2765" y="2141657"/>
            <a:ext cx="3033860" cy="3428999"/>
          </a:xfrm>
          <a:prstGeom prst="rect">
            <a:avLst/>
          </a:prstGeom>
        </p:spPr>
      </p:pic>
      <p:sp>
        <p:nvSpPr>
          <p:cNvPr id="9" name="TextovéPole 8">
            <a:extLst>
              <a:ext uri="{FF2B5EF4-FFF2-40B4-BE49-F238E27FC236}">
                <a16:creationId xmlns="" xmlns:a16="http://schemas.microsoft.com/office/drawing/2014/main" id="{1D7C6A1D-6520-4386-BED4-441037815C3C}"/>
              </a:ext>
            </a:extLst>
          </p:cNvPr>
          <p:cNvSpPr txBox="1"/>
          <p:nvPr/>
        </p:nvSpPr>
        <p:spPr>
          <a:xfrm>
            <a:off x="5569615" y="557065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4</a:t>
            </a:r>
          </a:p>
        </p:txBody>
      </p:sp>
      <p:sp>
        <p:nvSpPr>
          <p:cNvPr id="10" name="Nadpis 9">
            <a:extLst>
              <a:ext uri="{FF2B5EF4-FFF2-40B4-BE49-F238E27FC236}">
                <a16:creationId xmlns="" xmlns:a16="http://schemas.microsoft.com/office/drawing/2014/main" id="{C676D197-283A-48AA-97AB-1A0D5AFA87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GUA SHA MASÁŽ</a:t>
            </a:r>
          </a:p>
        </p:txBody>
      </p:sp>
    </p:spTree>
    <p:extLst>
      <p:ext uri="{BB962C8B-B14F-4D97-AF65-F5344CB8AC3E}">
        <p14:creationId xmlns="" xmlns:p14="http://schemas.microsoft.com/office/powerpoint/2010/main" val="2580150633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3184" y="44624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GUA SHA MASÁŽ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Obsah obrázku osoba, interiér, žena&#10;&#10;Popis byl vytvořen automaticky">
            <a:extLst>
              <a:ext uri="{FF2B5EF4-FFF2-40B4-BE49-F238E27FC236}">
                <a16:creationId xmlns="" xmlns:a16="http://schemas.microsoft.com/office/drawing/2014/main" id="{D215E6D8-3CA7-4609-831F-15673A9FCC4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2019916"/>
            <a:ext cx="2325538" cy="2818167"/>
          </a:xfrm>
          <a:prstGeom prst="rect">
            <a:avLst/>
          </a:prstGeom>
        </p:spPr>
      </p:pic>
      <p:pic>
        <p:nvPicPr>
          <p:cNvPr id="7" name="Obrázek 6" descr="Obsah obrázku osoba, interiér&#10;&#10;Popis byl vytvořen automaticky">
            <a:extLst>
              <a:ext uri="{FF2B5EF4-FFF2-40B4-BE49-F238E27FC236}">
                <a16:creationId xmlns="" xmlns:a16="http://schemas.microsoft.com/office/drawing/2014/main" id="{0A699D36-8CAA-4C78-AC5B-07CE2C79878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0076" y="1080119"/>
            <a:ext cx="2663625" cy="2348880"/>
          </a:xfrm>
          <a:prstGeom prst="rect">
            <a:avLst/>
          </a:prstGeom>
        </p:spPr>
      </p:pic>
      <p:pic>
        <p:nvPicPr>
          <p:cNvPr id="9" name="Obrázek 8" descr="Obsah obrázku osoba, interiér, nápoje&#10;&#10;Popis byl vytvořen automaticky">
            <a:extLst>
              <a:ext uri="{FF2B5EF4-FFF2-40B4-BE49-F238E27FC236}">
                <a16:creationId xmlns="" xmlns:a16="http://schemas.microsoft.com/office/drawing/2014/main" id="{5989222C-042A-43F9-8C6E-1789FC62ED0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4060256"/>
            <a:ext cx="2847304" cy="2349582"/>
          </a:xfrm>
          <a:prstGeom prst="rect">
            <a:avLst/>
          </a:prstGeom>
        </p:spPr>
      </p:pic>
      <p:sp>
        <p:nvSpPr>
          <p:cNvPr id="12" name="TextovéPole 11">
            <a:extLst>
              <a:ext uri="{FF2B5EF4-FFF2-40B4-BE49-F238E27FC236}">
                <a16:creationId xmlns="" xmlns:a16="http://schemas.microsoft.com/office/drawing/2014/main" id="{9C636F77-A7A3-4D93-B626-73B59B6EA629}"/>
              </a:ext>
            </a:extLst>
          </p:cNvPr>
          <p:cNvSpPr txBox="1"/>
          <p:nvPr/>
        </p:nvSpPr>
        <p:spPr>
          <a:xfrm>
            <a:off x="1004616" y="4838083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5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="" xmlns:a16="http://schemas.microsoft.com/office/drawing/2014/main" id="{30693DCB-6D8B-444B-911D-F223D15B9FBA}"/>
              </a:ext>
            </a:extLst>
          </p:cNvPr>
          <p:cNvSpPr txBox="1"/>
          <p:nvPr/>
        </p:nvSpPr>
        <p:spPr>
          <a:xfrm>
            <a:off x="5771728" y="3428999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7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="" xmlns:a16="http://schemas.microsoft.com/office/drawing/2014/main" id="{E05C9D0A-AB1C-4327-93F5-F55CB764AF36}"/>
              </a:ext>
            </a:extLst>
          </p:cNvPr>
          <p:cNvSpPr txBox="1"/>
          <p:nvPr/>
        </p:nvSpPr>
        <p:spPr>
          <a:xfrm>
            <a:off x="3707904" y="6029704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6</a:t>
            </a:r>
          </a:p>
        </p:txBody>
      </p:sp>
    </p:spTree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just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INDIKACE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70000" lnSpcReduction="20000"/>
          </a:bodyPr>
          <a:lstStyle/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Při akutních (naléhavých) stavech a chronických bolestivých stavech pohybového aparátu (bolesti svalů, šlach, úponů, kloubů), nebo po úrazech odstraňuje stagnaci a blokády</a:t>
            </a:r>
          </a:p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Při bolestech hlavy</a:t>
            </a:r>
          </a:p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K řešení problémů s trávením, váhou, otocích</a:t>
            </a:r>
          </a:p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K řešení stavů, které jsou spojeny s menstruačním cyklem</a:t>
            </a:r>
          </a:p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Klimakterium a menopauza</a:t>
            </a:r>
          </a:p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Regulace a pročišťování průtoku energie a krve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                      v 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drahách</a:t>
            </a:r>
          </a:p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Regenerace těla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KONTRAINDIKACE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sz="5100" dirty="0">
                <a:latin typeface="Times New Roman" pitchFamily="18" charset="0"/>
                <a:cs typeface="Times New Roman" pitchFamily="18" charset="0"/>
              </a:rPr>
              <a:t>při krvácivých stavech, když klient užívá léky na ředění krve nebo má aterosklerózu</a:t>
            </a:r>
          </a:p>
          <a:p>
            <a:r>
              <a:rPr lang="cs-CZ" sz="5100" dirty="0">
                <a:latin typeface="Times New Roman" pitchFamily="18" charset="0"/>
                <a:cs typeface="Times New Roman" pitchFamily="18" charset="0"/>
              </a:rPr>
              <a:t>u osob s menším množstvím krevních destiček, krvácivé stavy</a:t>
            </a:r>
          </a:p>
          <a:p>
            <a:r>
              <a:rPr lang="cs-CZ" sz="5100" dirty="0">
                <a:latin typeface="Times New Roman" pitchFamily="18" charset="0"/>
                <a:cs typeface="Times New Roman" pitchFamily="18" charset="0"/>
              </a:rPr>
              <a:t>onemocnění cév, při hluboké žilní trombóze</a:t>
            </a:r>
          </a:p>
          <a:p>
            <a:r>
              <a:rPr lang="cs-CZ" sz="5100" dirty="0">
                <a:latin typeface="Times New Roman" pitchFamily="18" charset="0"/>
                <a:cs typeface="Times New Roman" pitchFamily="18" charset="0"/>
              </a:rPr>
              <a:t>infekční onemocnění, nádorová onemocnění</a:t>
            </a:r>
          </a:p>
          <a:p>
            <a:r>
              <a:rPr lang="cs-CZ" sz="5100" dirty="0">
                <a:latin typeface="Times New Roman" pitchFamily="18" charset="0"/>
                <a:cs typeface="Times New Roman" pitchFamily="18" charset="0"/>
              </a:rPr>
              <a:t>zranění, které nejsou zahojená, poškození kůže, záněty kůže</a:t>
            </a:r>
          </a:p>
          <a:p>
            <a:r>
              <a:rPr lang="cs-CZ" sz="5100" dirty="0">
                <a:latin typeface="Times New Roman" pitchFamily="18" charset="0"/>
                <a:cs typeface="Times New Roman" pitchFamily="18" charset="0"/>
              </a:rPr>
              <a:t>osoby s kardiostimulátorem</a:t>
            </a:r>
          </a:p>
          <a:p>
            <a:r>
              <a:rPr lang="cs-CZ" sz="5100" dirty="0">
                <a:latin typeface="Times New Roman" pitchFamily="18" charset="0"/>
                <a:cs typeface="Times New Roman" pitchFamily="18" charset="0"/>
              </a:rPr>
              <a:t>při oslabení nervového systému</a:t>
            </a:r>
          </a:p>
          <a:p>
            <a:r>
              <a:rPr lang="cs-CZ" sz="5100" dirty="0">
                <a:latin typeface="Times New Roman" pitchFamily="18" charset="0"/>
                <a:cs typeface="Times New Roman" pitchFamily="18" charset="0"/>
              </a:rPr>
              <a:t>akutní poranění, zlomeniny</a:t>
            </a:r>
          </a:p>
          <a:p>
            <a:r>
              <a:rPr lang="cs-CZ" sz="5100" dirty="0">
                <a:latin typeface="Times New Roman" pitchFamily="18" charset="0"/>
                <a:cs typeface="Times New Roman" pitchFamily="18" charset="0"/>
              </a:rPr>
              <a:t>nádory a jizvy včetně okolí</a:t>
            </a:r>
          </a:p>
          <a:p>
            <a:r>
              <a:rPr lang="cs-CZ" sz="5100" dirty="0">
                <a:latin typeface="Times New Roman" pitchFamily="18" charset="0"/>
                <a:cs typeface="Times New Roman" pitchFamily="18" charset="0"/>
              </a:rPr>
              <a:t>v období menstruace</a:t>
            </a:r>
          </a:p>
          <a:p>
            <a:r>
              <a:rPr lang="cs-CZ" sz="5100" dirty="0">
                <a:latin typeface="Times New Roman" pitchFamily="18" charset="0"/>
                <a:cs typeface="Times New Roman" pitchFamily="18" charset="0"/>
              </a:rPr>
              <a:t>v těhotenství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GUA SHA  MUSÍ  MÍT  SKLUZNOST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   Proč se musí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gua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sha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používat s kosmetikou? </a:t>
            </a:r>
          </a:p>
          <a:p>
            <a:pPr algn="just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Gua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sha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se zásadně používá s podkladem! </a:t>
            </a:r>
          </a:p>
          <a:p>
            <a:pPr algn="just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   Může to být zpevňující maska, pleťový olej, omlazující krém nebo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hyaluronové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sérum – jakou kosmetikou si svůj masážní rituál vylepšíte a provoníte, to už záleží na vás. Ale zásadně ne na sucho. </a:t>
            </a:r>
          </a:p>
          <a:p>
            <a:pPr algn="just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   Nezapomeňte na důsledné očištění kamene po každém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použití.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>
            <a:normAutofit/>
          </a:bodyPr>
          <a:lstStyle/>
          <a:p>
            <a:pPr algn="just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GUA SHA  KAMENY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507288" cy="4896544"/>
          </a:xfrm>
        </p:spPr>
        <p:txBody>
          <a:bodyPr>
            <a:no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RŮŽENÍN - je symbolem lásky a krásy. Učí nás trpělivosti při řešení problémů</a:t>
            </a:r>
          </a:p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JADEIT - kámen krásy a dlouhověkosti. Je starodávným, posvátným kamenem Dálného východu, má sílu prodlužovat život, udržovat krásu a dlouhověkost a pomáhá předcházet nemocem</a:t>
            </a:r>
          </a:p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AMETYST - posiluje imunitní systém, pomáhá při kožních problémech. Je tradičně kamenem čistoty. Má silnou léčivou a očistnou moc. Zmenšuje podlitiny, léčí rány a pomáhá odstraňovat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otoky.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KŘIŠŤÁL – je univerzální léčivý krystal. Vhodný na všechny zdravotní problémy, včetně problémů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duše.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/>
          </a:p>
        </p:txBody>
      </p:sp>
    </p:spTree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A4C6FBCA-84A8-42C8-8EBF-F666E76035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4400" b="1" dirty="0">
                <a:latin typeface="Times New Roman" pitchFamily="18" charset="0"/>
                <a:cs typeface="Times New Roman" pitchFamily="18" charset="0"/>
              </a:rPr>
              <a:t>GUA SHA  KAMENY</a:t>
            </a:r>
            <a:endParaRPr lang="cs-CZ" dirty="0"/>
          </a:p>
        </p:txBody>
      </p:sp>
      <p:pic>
        <p:nvPicPr>
          <p:cNvPr id="5" name="Obrázek 4" descr="Obsah obrázku formičky na těsto, jídelní nádobí&#10;&#10;Popis byl vytvořen automaticky">
            <a:extLst>
              <a:ext uri="{FF2B5EF4-FFF2-40B4-BE49-F238E27FC236}">
                <a16:creationId xmlns="" xmlns:a16="http://schemas.microsoft.com/office/drawing/2014/main" id="{C63C39AE-4C37-4099-A9A1-525A07DE777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427603"/>
            <a:ext cx="3203848" cy="1944722"/>
          </a:xfrm>
          <a:prstGeom prst="rect">
            <a:avLst/>
          </a:prstGeom>
        </p:spPr>
      </p:pic>
      <p:pic>
        <p:nvPicPr>
          <p:cNvPr id="7" name="Obrázek 6" descr="Obsah obrázku jídelní nádobí&#10;&#10;Popis byl vytvořen automaticky">
            <a:extLst>
              <a:ext uri="{FF2B5EF4-FFF2-40B4-BE49-F238E27FC236}">
                <a16:creationId xmlns="" xmlns:a16="http://schemas.microsoft.com/office/drawing/2014/main" id="{881EF884-965E-407B-93AE-68ED4F000C6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9163" t="16913" r="29336" b="12051"/>
          <a:stretch/>
        </p:blipFill>
        <p:spPr>
          <a:xfrm>
            <a:off x="457200" y="3861049"/>
            <a:ext cx="2376265" cy="2376263"/>
          </a:xfrm>
          <a:prstGeom prst="rect">
            <a:avLst/>
          </a:prstGeom>
        </p:spPr>
      </p:pic>
      <p:pic>
        <p:nvPicPr>
          <p:cNvPr id="9" name="Obrázek 8">
            <a:extLst>
              <a:ext uri="{FF2B5EF4-FFF2-40B4-BE49-F238E27FC236}">
                <a16:creationId xmlns="" xmlns:a16="http://schemas.microsoft.com/office/drawing/2014/main" id="{2F8CEA66-3023-426C-A91A-0B00514D1D57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0313" t="23229" r="24800" b="24300"/>
          <a:stretch/>
        </p:blipFill>
        <p:spPr>
          <a:xfrm>
            <a:off x="5636182" y="1536627"/>
            <a:ext cx="2931754" cy="2520280"/>
          </a:xfrm>
          <a:prstGeom prst="rect">
            <a:avLst/>
          </a:prstGeom>
        </p:spPr>
      </p:pic>
      <p:pic>
        <p:nvPicPr>
          <p:cNvPr id="2050" name="Picture 2">
            <a:extLst>
              <a:ext uri="{FF2B5EF4-FFF2-40B4-BE49-F238E27FC236}">
                <a16:creationId xmlns="" xmlns:a16="http://schemas.microsoft.com/office/drawing/2014/main" id="{EC6CE8BE-45DE-463F-A16C-1871835B8F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6230" y="4450929"/>
            <a:ext cx="2608070" cy="1740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>
            <a:extLst>
              <a:ext uri="{FF2B5EF4-FFF2-40B4-BE49-F238E27FC236}">
                <a16:creationId xmlns="" xmlns:a16="http://schemas.microsoft.com/office/drawing/2014/main" id="{E6C2EAEE-602D-4FF9-B61C-FDBB13CE0E5D}"/>
              </a:ext>
            </a:extLst>
          </p:cNvPr>
          <p:cNvSpPr txBox="1"/>
          <p:nvPr/>
        </p:nvSpPr>
        <p:spPr>
          <a:xfrm>
            <a:off x="662994" y="1351961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8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="" xmlns:a16="http://schemas.microsoft.com/office/drawing/2014/main" id="{B9ACB6B1-461A-4E61-B690-C1B6FE5D30C1}"/>
              </a:ext>
            </a:extLst>
          </p:cNvPr>
          <p:cNvSpPr txBox="1"/>
          <p:nvPr/>
        </p:nvSpPr>
        <p:spPr>
          <a:xfrm>
            <a:off x="4905871" y="1536627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9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="" xmlns:a16="http://schemas.microsoft.com/office/drawing/2014/main" id="{BFB7193B-91C7-4439-B457-DA6D94F1AD6E}"/>
              </a:ext>
            </a:extLst>
          </p:cNvPr>
          <p:cNvSpPr txBox="1"/>
          <p:nvPr/>
        </p:nvSpPr>
        <p:spPr>
          <a:xfrm>
            <a:off x="241484" y="3516945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10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="" xmlns:a16="http://schemas.microsoft.com/office/drawing/2014/main" id="{F484C946-DA1D-4FD9-94A7-0233400F9111}"/>
              </a:ext>
            </a:extLst>
          </p:cNvPr>
          <p:cNvSpPr txBox="1"/>
          <p:nvPr/>
        </p:nvSpPr>
        <p:spPr>
          <a:xfrm>
            <a:off x="4167768" y="409081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11</a:t>
            </a:r>
          </a:p>
        </p:txBody>
      </p:sp>
    </p:spTree>
    <p:extLst>
      <p:ext uri="{BB962C8B-B14F-4D97-AF65-F5344CB8AC3E}">
        <p14:creationId xmlns="" xmlns:p14="http://schemas.microsoft.com/office/powerpoint/2010/main" val="290921087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DC79F3A8-168A-49C3-BBBA-1B61EA57C7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MASÁŽ POMOCÍ KAMENE</a:t>
            </a:r>
          </a:p>
        </p:txBody>
      </p:sp>
      <p:pic>
        <p:nvPicPr>
          <p:cNvPr id="5" name="Obrázek 4">
            <a:extLst>
              <a:ext uri="{FF2B5EF4-FFF2-40B4-BE49-F238E27FC236}">
                <a16:creationId xmlns="" xmlns:a16="http://schemas.microsoft.com/office/drawing/2014/main" id="{CC427E84-45D9-4485-ACD7-7581280859A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/>
          <a:srcRect l="23226" t="28990" r="57087" b="23387"/>
          <a:stretch/>
        </p:blipFill>
        <p:spPr>
          <a:xfrm>
            <a:off x="2699792" y="1916496"/>
            <a:ext cx="3420380" cy="4651719"/>
          </a:xfrm>
          <a:prstGeom prst="rect">
            <a:avLst/>
          </a:prstGeom>
        </p:spPr>
      </p:pic>
      <p:sp>
        <p:nvSpPr>
          <p:cNvPr id="6" name="TextovéPole 5">
            <a:extLst>
              <a:ext uri="{FF2B5EF4-FFF2-40B4-BE49-F238E27FC236}">
                <a16:creationId xmlns="" xmlns:a16="http://schemas.microsoft.com/office/drawing/2014/main" id="{5B6B711B-84BB-4CCB-9044-FF51D7E5CB78}"/>
              </a:ext>
            </a:extLst>
          </p:cNvPr>
          <p:cNvSpPr txBox="1"/>
          <p:nvPr/>
        </p:nvSpPr>
        <p:spPr>
          <a:xfrm>
            <a:off x="6137571" y="621403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12</a:t>
            </a:r>
          </a:p>
        </p:txBody>
      </p:sp>
    </p:spTree>
    <p:extLst>
      <p:ext uri="{BB962C8B-B14F-4D97-AF65-F5344CB8AC3E}">
        <p14:creationId xmlns="" xmlns:p14="http://schemas.microsoft.com/office/powerpoint/2010/main" val="3527058175"/>
      </p:ext>
    </p:extLst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  <a:hlinkClick r:id="rId2"/>
              </a:rPr>
              <a:t>https://belovedshop.cz/products/gua-sha?fbclid=IwAR2QN3Ankit0dPqz75wzgo2FVb_s4iBAXaCeL8FUOyne1rLJGbzfM7B-H3s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  <a:hlinkClick r:id="rId3"/>
              </a:rPr>
              <a:t>https://www.tcm.cz/o-tcm/co-je-to-guasha?fbclid=IwAR2VXTHqjkE02GRs3jebpTb94Q8-rK2AT7KNM1DdBDMq1IeM3JacA10p0TQ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2955898E-8DFD-4741-A631-173EB1D799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sz="44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OBRÁZKŮ</a:t>
            </a:r>
            <a:endParaRPr lang="cs-CZ" dirty="0"/>
          </a:p>
        </p:txBody>
      </p:sp>
      <p:sp>
        <p:nvSpPr>
          <p:cNvPr id="3" name="Zástupný obsah 2">
            <a:extLst>
              <a:ext uri="{FF2B5EF4-FFF2-40B4-BE49-F238E27FC236}">
                <a16:creationId xmlns="" xmlns:a16="http://schemas.microsoft.com/office/drawing/2014/main" id="{2844B453-F0C6-4195-A5FA-CAE51F7372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1 vlastní archiv</a:t>
            </a:r>
          </a:p>
          <a:p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2 </a:t>
            </a:r>
            <a:r>
              <a:rPr lang="cs-CZ" sz="20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DuncanBurai03. Wikimedia.org: </a:t>
            </a:r>
            <a:r>
              <a:rPr lang="cs-CZ" sz="20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GUA SHA </a:t>
            </a:r>
            <a:r>
              <a:rPr lang="cs-CZ" sz="2000" b="0" i="1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Product</a:t>
            </a:r>
            <a:r>
              <a:rPr lang="cs-CZ" sz="20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[online]. 2021-07-21 [cit. 2022-01-29]. Dostupný pod licencí </a:t>
            </a:r>
            <a:r>
              <a:rPr lang="cs-CZ" sz="2000" b="0" i="0" u="none" strike="noStrike" dirty="0" err="1">
                <a:solidFill>
                  <a:srgbClr val="0000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Creative</a:t>
            </a:r>
            <a:r>
              <a:rPr lang="cs-CZ" sz="2000" b="0" i="0" u="none" strike="noStrike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cs-CZ" sz="2000" b="0" i="0" u="none" strike="noStrike" dirty="0" err="1">
                <a:solidFill>
                  <a:srgbClr val="0000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Commons</a:t>
            </a:r>
            <a:r>
              <a:rPr lang="cs-CZ" sz="2000" b="0" i="0" u="none" strike="noStrike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cs-CZ" sz="2000" b="0" i="0" u="none" strike="noStrike" dirty="0" err="1">
                <a:solidFill>
                  <a:srgbClr val="0000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Attribution-Share</a:t>
            </a:r>
            <a:r>
              <a:rPr lang="cs-CZ" sz="2000" b="0" i="0" u="none" strike="noStrike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cs-CZ" sz="2000" b="0" i="0" u="none" strike="noStrike" dirty="0" err="1">
                <a:solidFill>
                  <a:srgbClr val="0000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Alike</a:t>
            </a:r>
            <a:r>
              <a:rPr lang="cs-CZ" sz="20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 4.0</a:t>
            </a:r>
            <a:r>
              <a:rPr lang="cs-CZ" sz="20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na WWW: &lt;https://commons.wikimedia.org/wiki/</a:t>
            </a:r>
            <a:r>
              <a:rPr lang="cs-CZ" sz="2000" b="0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File:GUA_SHA_Product.jpg</a:t>
            </a:r>
            <a:r>
              <a:rPr lang="cs-CZ" sz="20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&gt;.</a:t>
            </a:r>
          </a:p>
          <a:p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3 – 10 vlastní archiv</a:t>
            </a:r>
            <a:endParaRPr lang="cs-CZ" sz="2000" b="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11 </a:t>
            </a:r>
            <a:r>
              <a:rPr lang="cs-CZ" sz="20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PIXIE, </a:t>
            </a:r>
            <a:r>
              <a:rPr lang="cs-CZ" sz="2000" b="0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Content</a:t>
            </a:r>
            <a:r>
              <a:rPr lang="cs-CZ" sz="20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Unsplash.com: [online]. 2019-12-02 [cit. 2022-01-29]. Dostupný pod licencí Unsplash.com na WWW: &lt;https://unsplash.com/</a:t>
            </a:r>
            <a:r>
              <a:rPr lang="cs-CZ" sz="2000" b="0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photos</a:t>
            </a:r>
            <a:r>
              <a:rPr lang="cs-CZ" sz="20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/7K4mlDH6wZo&gt;.</a:t>
            </a:r>
          </a:p>
          <a:p>
            <a:r>
              <a:rPr lang="cs-CZ" sz="20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Obr. 12 </a:t>
            </a:r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vlastní archiv</a:t>
            </a:r>
            <a:endParaRPr lang="cs-CZ" sz="2000" b="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s-CZ" sz="1600" b="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44579339"/>
      </p:ext>
    </p:extLst>
  </p:cSld>
  <p:clrMapOvr>
    <a:masterClrMapping/>
  </p:clrMapOvr>
  <p:transition spd="slow">
    <p:push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924944"/>
            <a:ext cx="6984776" cy="1143000"/>
          </a:xfrm>
        </p:spPr>
        <p:txBody>
          <a:bodyPr>
            <a:normAutofit/>
          </a:bodyPr>
          <a:lstStyle/>
          <a:p>
            <a:pPr algn="just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DĚKUJI  ZA  POZORNOST </a:t>
            </a:r>
            <a:r>
              <a:rPr lang="cs-CZ" sz="3600" b="1" dirty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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178</TotalTime>
  <Words>506</Words>
  <Application>Microsoft Office PowerPoint</Application>
  <PresentationFormat>Předvádění na obrazovce (4:3)</PresentationFormat>
  <Paragraphs>73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GUA SHA MASÁŽ</vt:lpstr>
      <vt:lpstr>GUA SHA MASÁŽ</vt:lpstr>
      <vt:lpstr>ÚČINKY</vt:lpstr>
      <vt:lpstr>POSTUP  OŠETŘENÍ</vt:lpstr>
      <vt:lpstr>GUA SHA MASÁŽ</vt:lpstr>
      <vt:lpstr>GUA SHA MASÁŽ</vt:lpstr>
      <vt:lpstr>INDIKACE</vt:lpstr>
      <vt:lpstr>KONTRAINDIKACE</vt:lpstr>
      <vt:lpstr>GUA SHA  MUSÍ  MÍT  SKLUZNOST </vt:lpstr>
      <vt:lpstr>GUA SHA  KAMENY</vt:lpstr>
      <vt:lpstr>GUA SHA  KAMENY</vt:lpstr>
      <vt:lpstr>MASÁŽ POMOCÍ KAMENE</vt:lpstr>
      <vt:lpstr>ZDROJE</vt:lpstr>
      <vt:lpstr>ZDROJE OBRÁZKŮ</vt:lpstr>
      <vt:lpstr>DĚKUJI  ZA  POZORNOST 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GUA SHA MASÁŽ</dc:title>
  <dc:creator>PC</dc:creator>
  <cp:lastModifiedBy>User</cp:lastModifiedBy>
  <cp:revision>20</cp:revision>
  <dcterms:created xsi:type="dcterms:W3CDTF">2020-10-22T16:18:14Z</dcterms:created>
  <dcterms:modified xsi:type="dcterms:W3CDTF">2022-04-26T14:30:38Z</dcterms:modified>
</cp:coreProperties>
</file>