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2" r:id="rId5"/>
    <p:sldId id="259" r:id="rId6"/>
    <p:sldId id="269" r:id="rId7"/>
    <p:sldId id="260" r:id="rId8"/>
    <p:sldId id="267" r:id="rId9"/>
    <p:sldId id="274" r:id="rId10"/>
    <p:sldId id="266" r:id="rId11"/>
    <p:sldId id="265" r:id="rId12"/>
    <p:sldId id="276" r:id="rId13"/>
    <p:sldId id="277" r:id="rId14"/>
    <p:sldId id="263" r:id="rId15"/>
    <p:sldId id="278" r:id="rId16"/>
    <p:sldId id="273" r:id="rId1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558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12683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1917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50666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6733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63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41683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9398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3092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8017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9868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2084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E4CA1-FC1E-4F66-94BE-051F1EFCBACD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D7DDDE-5799-4AFC-9D45-0E1ABEC82E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1859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zeny.cz/clanek/tipy-pro-krasny-krk-a-dekolt-co-mazat-pit-a-cvicit-56477" TargetMode="External"/><Relationship Id="rId2" Type="http://schemas.openxmlformats.org/officeDocument/2006/relationships/hyperlink" Target="http://www.terzijska.cz/cs/11-cesky/novinky/16-pece-o-dekol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rozeny.blesk.cz/clanek/pro-zeny-trendy-krasa/625560/peci-o-krk-a-dekolt-nepodcenujte-prozradi-vas-vek-vime-jak-zastavite-cas.html?utm_source=prozeny.blesk.cz&amp;utm_medium=copy" TargetMode="External"/><Relationship Id="rId5" Type="http://schemas.openxmlformats.org/officeDocument/2006/relationships/hyperlink" Target="https://www.notino.cz/beautyblog/tipy-a-rady/zamereno-na-peci-o-krk-a-dekolt-vyhladte-vrasky-i-druhou-bradu/" TargetMode="External"/><Relationship Id="rId4" Type="http://schemas.openxmlformats.org/officeDocument/2006/relationships/hyperlink" Target="https://www.idnes.cz/jenprozeny/krasa-moda/krasa-dekolt-vystrih-krk-pokozka-pece.A201122_193820_jpz-krasa-moda_abr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106A2EC6-08A1-41E0-A911-D46CF395F9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1" b="1284"/>
          <a:stretch/>
        </p:blipFill>
        <p:spPr bwMode="auto">
          <a:xfrm>
            <a:off x="20" y="10"/>
            <a:ext cx="4637226" cy="68579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xmlns="" id="{B9951BD9-0868-4CDB-ACD6-9C4209B5E41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7328" y="640082"/>
            <a:ext cx="6274591" cy="3351602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PÉČE O KRK </a:t>
            </a:r>
            <a:r>
              <a:rPr lang="cs-CZ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A </a:t>
            </a:r>
            <a:r>
              <a:rPr lang="cs-CZ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DEKOLT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D5792A3E-5F40-4A35-ADC5-1620F4A36F90}"/>
              </a:ext>
            </a:extLst>
          </p:cNvPr>
          <p:cNvSpPr txBox="1"/>
          <p:nvPr/>
        </p:nvSpPr>
        <p:spPr>
          <a:xfrm>
            <a:off x="221225" y="211757"/>
            <a:ext cx="1769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Obr. 1</a:t>
            </a: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77722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Faktory stárnutí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cs-CZ" sz="2400" dirty="0"/>
              <a:t>vzhled pokožky je dán geneticky, ale z velké části jej můžeme sami ovlivnit </a:t>
            </a:r>
          </a:p>
          <a:p>
            <a:r>
              <a:rPr lang="cs-CZ" sz="2400" dirty="0"/>
              <a:t>dekoltu věnujeme mnohem méně pozornosti než např. obličeji</a:t>
            </a:r>
          </a:p>
          <a:p>
            <a:r>
              <a:rPr lang="cs-CZ" sz="2400" dirty="0"/>
              <a:t>kůže je tenčí, citlivější a náchylnější </a:t>
            </a:r>
            <a:r>
              <a:rPr lang="cs-CZ" sz="2400" dirty="0" smtClean="0"/>
              <a:t>                           na </a:t>
            </a:r>
            <a:r>
              <a:rPr lang="cs-CZ" sz="2400" dirty="0"/>
              <a:t>projevy stárnutí</a:t>
            </a:r>
          </a:p>
          <a:p>
            <a:r>
              <a:rPr lang="cs-CZ" sz="2400" dirty="0"/>
              <a:t>má málo mazových žláz i podkožního tuku</a:t>
            </a:r>
          </a:p>
          <a:p>
            <a:r>
              <a:rPr lang="cs-CZ" sz="2400" dirty="0"/>
              <a:t>snadno se vysušuje, není dostatečně vyživená, ztrácí pružnost</a:t>
            </a:r>
          </a:p>
          <a:p>
            <a:r>
              <a:rPr lang="cs-CZ" sz="2400" dirty="0"/>
              <a:t>základem dekoltu je perfektně vyživená a hydratovaná pokožka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811614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Nepřítel pokožky dekoltu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cs-CZ" sz="2400"/>
              <a:t>sluneční paprsky: dehydrují, urychlují vznik pigmentových skvrn a vrásek</a:t>
            </a:r>
          </a:p>
          <a:p>
            <a:r>
              <a:rPr lang="cs-CZ" sz="2400"/>
              <a:t>nanášení parfému, obsahuje alkohol, který pokožku vysušuje a zvyšuje její citlivost – tvorba pigmentových skvrn</a:t>
            </a:r>
          </a:p>
          <a:p>
            <a:r>
              <a:rPr lang="cs-CZ" sz="2400"/>
              <a:t>kouření</a:t>
            </a:r>
          </a:p>
          <a:p>
            <a:endParaRPr lang="cs-CZ" sz="2400"/>
          </a:p>
        </p:txBody>
      </p:sp>
    </p:spTree>
    <p:extLst>
      <p:ext uri="{BB962C8B-B14F-4D97-AF65-F5344CB8AC3E}">
        <p14:creationId xmlns="" xmlns:p14="http://schemas.microsoft.com/office/powerpoint/2010/main" val="101100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Druhá brada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0"/>
            <a:ext cx="6024654" cy="5553685"/>
          </a:xfrm>
        </p:spPr>
        <p:txBody>
          <a:bodyPr anchor="ctr">
            <a:normAutofit/>
          </a:bodyPr>
          <a:lstStyle/>
          <a:p>
            <a:r>
              <a:rPr lang="cs-CZ" sz="2200" dirty="0"/>
              <a:t>je způsobena přirozeným stárnutím</a:t>
            </a:r>
          </a:p>
          <a:p>
            <a:r>
              <a:rPr lang="cs-CZ" sz="2200" dirty="0"/>
              <a:t>někdy se jedná pouze o povolenou kůži, jindy je to kombinace tuku a kůže pod bradou</a:t>
            </a:r>
          </a:p>
          <a:p>
            <a:r>
              <a:rPr lang="cs-CZ" sz="2200" dirty="0"/>
              <a:t>to, jak spíme, ovlivňuje tvorbu vrásek a právě onu povolenou druhou bradu</a:t>
            </a:r>
          </a:p>
          <a:p>
            <a:r>
              <a:rPr lang="cs-CZ" sz="2200" dirty="0"/>
              <a:t>není vhodné ležet na břiše nebo na jednom boku po celou noc</a:t>
            </a:r>
          </a:p>
          <a:p>
            <a:r>
              <a:rPr lang="cs-CZ" sz="2200" dirty="0"/>
              <a:t>je-li to možné, snažte se spát co nejvíce </a:t>
            </a:r>
            <a:r>
              <a:rPr lang="cs-CZ" sz="2200" dirty="0" smtClean="0"/>
              <a:t>                                   na </a:t>
            </a:r>
            <a:r>
              <a:rPr lang="cs-CZ" sz="2200" dirty="0"/>
              <a:t>zádech, aby byla pokožka napnutá a vyrovnaná</a:t>
            </a:r>
          </a:p>
          <a:p>
            <a:r>
              <a:rPr lang="cs-CZ" sz="2200" dirty="0"/>
              <a:t>při péči o pleť nanášíme krém a sérum </a:t>
            </a:r>
            <a:r>
              <a:rPr lang="cs-CZ" sz="2200" dirty="0" smtClean="0"/>
              <a:t>                                    ve </a:t>
            </a:r>
            <a:r>
              <a:rPr lang="cs-CZ" sz="2200" dirty="0"/>
              <a:t>správném směru, tedy od dekoltu směrem nahoru. Nikoliv shora dolů. Produkty do pleti vmasírujeme, což podpoří cirkulaci krve = pleť se </a:t>
            </a:r>
            <a:r>
              <a:rPr lang="cs-CZ" sz="2200" dirty="0" smtClean="0"/>
              <a:t>prokrví.</a:t>
            </a: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2251256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Techniky omlazení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cs-CZ" sz="2400" dirty="0" err="1"/>
              <a:t>mezoterapie</a:t>
            </a:r>
            <a:r>
              <a:rPr lang="cs-CZ" sz="2400" dirty="0"/>
              <a:t> - aplikace probíhá mnoha jemnými vpichy ultratenkými jehličkami </a:t>
            </a:r>
            <a:r>
              <a:rPr lang="cs-CZ" sz="2400" dirty="0" smtClean="0"/>
              <a:t>                  do </a:t>
            </a:r>
            <a:r>
              <a:rPr lang="cs-CZ" sz="2400" dirty="0"/>
              <a:t>středních vrstev kůže</a:t>
            </a:r>
          </a:p>
          <a:p>
            <a:r>
              <a:rPr lang="cs-CZ" sz="2400" dirty="0"/>
              <a:t>aplikace kyseliny </a:t>
            </a:r>
            <a:r>
              <a:rPr lang="cs-CZ" sz="2400" dirty="0" err="1"/>
              <a:t>hyaluronové</a:t>
            </a:r>
            <a:r>
              <a:rPr lang="cs-CZ" sz="2400" dirty="0"/>
              <a:t>, která je důležitým stavebním prvkem kůže, dosáhneme intenzivní hydratace = vyplnění </a:t>
            </a:r>
            <a:r>
              <a:rPr lang="cs-CZ" sz="2400" dirty="0" smtClean="0"/>
              <a:t>      a </a:t>
            </a:r>
            <a:r>
              <a:rPr lang="cs-CZ" sz="2400" dirty="0"/>
              <a:t>zpevnění pokožky</a:t>
            </a:r>
          </a:p>
        </p:txBody>
      </p:sp>
    </p:spTree>
    <p:extLst>
      <p:ext uri="{BB962C8B-B14F-4D97-AF65-F5344CB8AC3E}">
        <p14:creationId xmlns="" xmlns:p14="http://schemas.microsoft.com/office/powerpoint/2010/main" val="1815268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Pigmentové skvrny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cs-CZ" sz="2400"/>
              <a:t>nutné odborné vyšetření - návrh optimální léčby</a:t>
            </a:r>
          </a:p>
          <a:p>
            <a:r>
              <a:rPr lang="cs-CZ" sz="2400"/>
              <a:t>např. depigmentační krémy</a:t>
            </a:r>
          </a:p>
          <a:p>
            <a:r>
              <a:rPr lang="cs-CZ" sz="2400"/>
              <a:t>po takové terapii nutno pleť po dobu tří měsíců chránit před slunečním zářením</a:t>
            </a:r>
          </a:p>
          <a:p>
            <a:endParaRPr lang="cs-CZ" sz="2400"/>
          </a:p>
        </p:txBody>
      </p:sp>
    </p:spTree>
    <p:extLst>
      <p:ext uri="{BB962C8B-B14F-4D97-AF65-F5344CB8AC3E}">
        <p14:creationId xmlns="" xmlns:p14="http://schemas.microsoft.com/office/powerpoint/2010/main" val="3567635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Chemický peeling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cs-CZ" sz="2400"/>
              <a:t>cílem je odloučit povrchové odumřelé částečky kůže, oživit, omladit a zjasnit pokožku a předcházet hyperpigmentacím</a:t>
            </a:r>
          </a:p>
          <a:p>
            <a:r>
              <a:rPr lang="cs-CZ" sz="2400"/>
              <a:t>bezbolestná metoda, spočívá v rovnoměrné aplikaci ovocné kyseliny na obličej</a:t>
            </a:r>
          </a:p>
          <a:p>
            <a:r>
              <a:rPr lang="cs-CZ" sz="2400"/>
              <a:t> pleť je jemnější a barevně sjednocená</a:t>
            </a:r>
          </a:p>
          <a:p>
            <a:r>
              <a:rPr lang="cs-CZ" sz="2400"/>
              <a:t>dochází ke stažení pórů a vyjasnění pleti</a:t>
            </a:r>
          </a:p>
          <a:p>
            <a:r>
              <a:rPr lang="cs-CZ" sz="2400"/>
              <a:t>používají se: kyselina glykolová, kyselina mléčná, trichloroctová, které se běžně vyskytují třeba v rajčatech, cukrové třtině nebo jogurtu</a:t>
            </a:r>
          </a:p>
          <a:p>
            <a:endParaRPr lang="cs-CZ" sz="2400"/>
          </a:p>
        </p:txBody>
      </p:sp>
    </p:spTree>
    <p:extLst>
      <p:ext uri="{BB962C8B-B14F-4D97-AF65-F5344CB8AC3E}">
        <p14:creationId xmlns="" xmlns:p14="http://schemas.microsoft.com/office/powerpoint/2010/main" val="797914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1706" y="640080"/>
            <a:ext cx="3595662" cy="5257800"/>
          </a:xfrm>
        </p:spPr>
        <p:txBody>
          <a:bodyPr>
            <a:normAutofit/>
          </a:bodyPr>
          <a:lstStyle/>
          <a:p>
            <a:r>
              <a:rPr lang="cs-CZ" sz="4100" dirty="0" err="1" smtClean="0">
                <a:solidFill>
                  <a:schemeClr val="bg1"/>
                </a:solidFill>
              </a:rPr>
              <a:t>Fotorejuvenace</a:t>
            </a:r>
            <a:endParaRPr lang="cs-CZ" sz="41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pt-BR" sz="2400" dirty="0"/>
              <a:t>neboli neinvazivní laserová rejuvenace a vypnutí pleti</a:t>
            </a:r>
            <a:endParaRPr lang="cs-CZ" sz="2400" dirty="0"/>
          </a:p>
          <a:p>
            <a:r>
              <a:rPr lang="cs-CZ" sz="2400" dirty="0"/>
              <a:t>intenzivně stimuluje regenerační procesy </a:t>
            </a:r>
            <a:r>
              <a:rPr lang="cs-CZ" sz="2400" dirty="0" smtClean="0"/>
              <a:t>                 ve </a:t>
            </a:r>
            <a:r>
              <a:rPr lang="cs-CZ" sz="2400" dirty="0"/>
              <a:t>vazivové tkáni, které probíhají ještě </a:t>
            </a:r>
            <a:r>
              <a:rPr lang="cs-CZ" sz="2400" dirty="0" smtClean="0"/>
              <a:t>                         3 </a:t>
            </a:r>
            <a:r>
              <a:rPr lang="cs-CZ" sz="2400" dirty="0"/>
              <a:t>měsíce po ukončení terapie</a:t>
            </a:r>
          </a:p>
          <a:p>
            <a:r>
              <a:rPr lang="cs-CZ" sz="2400" dirty="0"/>
              <a:t>dochází k podstatnému vyhlazení a zjemnění pokožky</a:t>
            </a:r>
          </a:p>
          <a:p>
            <a:r>
              <a:rPr lang="cs-CZ" sz="2400" dirty="0"/>
              <a:t>je šetrná a nebolestivá, provádí se </a:t>
            </a:r>
            <a:r>
              <a:rPr lang="cs-CZ" sz="2400" dirty="0" smtClean="0"/>
              <a:t>                                   v </a:t>
            </a:r>
            <a:r>
              <a:rPr lang="cs-CZ" sz="2400" dirty="0"/>
              <a:t>kontaktním chladícím gelu </a:t>
            </a:r>
          </a:p>
          <a:p>
            <a:r>
              <a:rPr lang="cs-CZ" sz="2400" dirty="0"/>
              <a:t>dojde k intenzivnímu prohřívání pleti</a:t>
            </a:r>
          </a:p>
          <a:p>
            <a:r>
              <a:rPr lang="cs-CZ" sz="2400" dirty="0"/>
              <a:t>je třeba několik ošetření</a:t>
            </a:r>
          </a:p>
        </p:txBody>
      </p:sp>
    </p:spTree>
    <p:extLst>
      <p:ext uri="{BB962C8B-B14F-4D97-AF65-F5344CB8AC3E}">
        <p14:creationId xmlns="" xmlns:p14="http://schemas.microsoft.com/office/powerpoint/2010/main" val="2791002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71B6647-7066-4DC8-ADE1-63D00F2F5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Frakční lasery</a:t>
            </a:r>
          </a:p>
        </p:txBody>
      </p:sp>
      <p:sp>
        <p:nvSpPr>
          <p:cNvPr id="7" name="Zástupný symbol pro obsah 2">
            <a:extLst>
              <a:ext uri="{FF2B5EF4-FFF2-40B4-BE49-F238E27FC236}">
                <a16:creationId xmlns:a16="http://schemas.microsoft.com/office/drawing/2014/main" xmlns="" id="{BCE3DCA8-3459-469F-96C1-3520F34C4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7813" y="639763"/>
            <a:ext cx="6024562" cy="525780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dirty="0"/>
              <a:t>fungují jako neinvazivní metoda k omlazení</a:t>
            </a:r>
          </a:p>
          <a:p>
            <a:pPr algn="just"/>
            <a:r>
              <a:rPr lang="cs-CZ" dirty="0"/>
              <a:t>odstraňují jemné drobné vrásky, pokožka je vypnutá, získá mladistvější vzhled, zlepší se tonus kůže</a:t>
            </a:r>
          </a:p>
          <a:p>
            <a:pPr algn="just"/>
            <a:r>
              <a:rPr lang="cs-CZ" dirty="0"/>
              <a:t>zákrok se provádí zhruba jednou za rok</a:t>
            </a:r>
          </a:p>
          <a:p>
            <a:pPr algn="just"/>
            <a:r>
              <a:rPr lang="cs-CZ" dirty="0"/>
              <a:t>jedná se o aplikaci laserových paprsků do povrchové a střední vrstvy kůže</a:t>
            </a:r>
          </a:p>
          <a:p>
            <a:pPr algn="just"/>
            <a:r>
              <a:rPr lang="cs-CZ" dirty="0"/>
              <a:t>dochází k aktivaci regeneračních pochodů v kůži, včetně zvýšené tvorby </a:t>
            </a:r>
            <a:r>
              <a:rPr lang="cs-CZ" dirty="0" smtClean="0"/>
              <a:t>kolagenu, </a:t>
            </a:r>
            <a:r>
              <a:rPr lang="cs-CZ" dirty="0"/>
              <a:t>aniž by bylo nutno zasahovat do hlubokých vrstev kůže</a:t>
            </a:r>
          </a:p>
          <a:p>
            <a:pPr algn="just"/>
            <a:r>
              <a:rPr lang="cs-CZ" dirty="0"/>
              <a:t>dochází k výrazně rychlejšímu hojení během týdne</a:t>
            </a:r>
          </a:p>
          <a:p>
            <a:pPr algn="just"/>
            <a:r>
              <a:rPr lang="cs-CZ" dirty="0"/>
              <a:t>zákrok téměř nebolí, laserový paprsek způsobuje jen pocit štípání</a:t>
            </a:r>
          </a:p>
          <a:p>
            <a:pPr algn="just"/>
            <a:r>
              <a:rPr lang="cs-CZ" dirty="0"/>
              <a:t>klient pociťuje pálení, které trvá asi hodinu až </a:t>
            </a:r>
            <a:r>
              <a:rPr lang="cs-CZ" dirty="0" smtClean="0"/>
              <a:t>dvě, </a:t>
            </a:r>
            <a:r>
              <a:rPr lang="cs-CZ" dirty="0"/>
              <a:t>a v té době pokožku chladíme</a:t>
            </a:r>
          </a:p>
          <a:p>
            <a:pPr algn="just"/>
            <a:r>
              <a:rPr lang="cs-CZ" dirty="0"/>
              <a:t>kůže se poté olupuje</a:t>
            </a:r>
          </a:p>
        </p:txBody>
      </p:sp>
    </p:spTree>
    <p:extLst>
      <p:ext uri="{BB962C8B-B14F-4D97-AF65-F5344CB8AC3E}">
        <p14:creationId xmlns="" xmlns:p14="http://schemas.microsoft.com/office/powerpoint/2010/main" val="3615252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Thermage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1173192"/>
            <a:ext cx="6024654" cy="5684807"/>
          </a:xfrm>
        </p:spPr>
        <p:txBody>
          <a:bodyPr anchor="ctr">
            <a:normAutofit/>
          </a:bodyPr>
          <a:lstStyle/>
          <a:p>
            <a:r>
              <a:rPr lang="cs-CZ" sz="2200" dirty="0"/>
              <a:t>metoda plošného a hloubkového ošetření kůže a podkoží</a:t>
            </a:r>
          </a:p>
          <a:p>
            <a:r>
              <a:rPr lang="cs-CZ" sz="2200" dirty="0" err="1"/>
              <a:t>radiofrekvenční</a:t>
            </a:r>
            <a:r>
              <a:rPr lang="cs-CZ" sz="2200" dirty="0"/>
              <a:t> energie proniká hluboko do kůže a působí na kolagenová vlákna</a:t>
            </a:r>
          </a:p>
          <a:p>
            <a:r>
              <a:rPr lang="cs-CZ" sz="2200" dirty="0"/>
              <a:t>pokožka získá po jediném ošetření mladistvý vzhled a obnovuje svou pevnost a pružnost</a:t>
            </a:r>
          </a:p>
          <a:p>
            <a:r>
              <a:rPr lang="cs-CZ" sz="2200" dirty="0"/>
              <a:t>zvýšená teplota ve spodních vrstvách kůže aktivuje a stimuluje buňky produkující kolagen</a:t>
            </a:r>
          </a:p>
          <a:p>
            <a:r>
              <a:rPr lang="cs-CZ" sz="2200" dirty="0"/>
              <a:t>ošetření je bezpečné, nevyžaduje anestezii ani přípravu</a:t>
            </a:r>
          </a:p>
          <a:p>
            <a:r>
              <a:rPr lang="cs-CZ" sz="2200" dirty="0"/>
              <a:t>pro citlivé jedince může být lehounce bolestivé (štípání)</a:t>
            </a:r>
          </a:p>
          <a:p>
            <a:r>
              <a:rPr lang="cs-CZ" sz="2200" dirty="0"/>
              <a:t>není poškozena svrchní část kůže</a:t>
            </a:r>
          </a:p>
          <a:p>
            <a:r>
              <a:rPr lang="cs-CZ" sz="2200" dirty="0"/>
              <a:t>výsledek je dlouhotrvající</a:t>
            </a:r>
          </a:p>
          <a:p>
            <a:endParaRPr lang="cs-CZ" sz="2200" dirty="0"/>
          </a:p>
          <a:p>
            <a:endParaRPr lang="cs-CZ" sz="2200" dirty="0"/>
          </a:p>
          <a:p>
            <a:endParaRPr lang="cs-CZ" sz="2200" dirty="0"/>
          </a:p>
          <a:p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40803158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Rady pro krásný dekolt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cs-CZ" sz="1700" dirty="0"/>
              <a:t>střídavě sprchujte studenou a teplou vodu, tím jej prokrvíte</a:t>
            </a:r>
          </a:p>
          <a:p>
            <a:r>
              <a:rPr lang="cs-CZ" sz="1700" dirty="0"/>
              <a:t>použijte jemný peeling, který odstraní odumřelé buňky</a:t>
            </a:r>
          </a:p>
          <a:p>
            <a:r>
              <a:rPr lang="cs-CZ" sz="1700" dirty="0"/>
              <a:t>nikdy pokožku dekoltu nedrhněte ručníkem, jen ji jemně vysušte</a:t>
            </a:r>
          </a:p>
          <a:p>
            <a:r>
              <a:rPr lang="cs-CZ" sz="1700" dirty="0"/>
              <a:t>v letních měsících je důležitá hydratace i během dne: termální vody, fyziologické či růžové vody ve sprejích</a:t>
            </a:r>
          </a:p>
          <a:p>
            <a:r>
              <a:rPr lang="cs-CZ" sz="1700" dirty="0"/>
              <a:t>večer při odličování používejte jemné přípravky, které nenaruší kožní bariéru a pokožku zbytečně nevysuší</a:t>
            </a:r>
          </a:p>
          <a:p>
            <a:r>
              <a:rPr lang="cs-CZ" sz="1700" dirty="0"/>
              <a:t>na prsou vtírejte krém krouživým pohybem nahoru a do stran</a:t>
            </a:r>
          </a:p>
          <a:p>
            <a:r>
              <a:rPr lang="cs-CZ" sz="1700" dirty="0"/>
              <a:t>nezapomínejte na SPF (prevence pigmentových skvrn i vzniku vrásek</a:t>
            </a:r>
            <a:r>
              <a:rPr lang="cs-CZ" sz="1700" dirty="0" smtClean="0"/>
              <a:t>), </a:t>
            </a:r>
            <a:r>
              <a:rPr lang="cs-CZ" sz="1700" dirty="0"/>
              <a:t>kvalitní opalovací kosmetika s vyššími ochrannými faktory</a:t>
            </a:r>
          </a:p>
          <a:p>
            <a:r>
              <a:rPr lang="cs-CZ" sz="1700" dirty="0"/>
              <a:t>vzpřímený postoj</a:t>
            </a:r>
          </a:p>
          <a:p>
            <a:r>
              <a:rPr lang="cs-CZ" sz="1700" dirty="0"/>
              <a:t>vitaminové antioxidanty</a:t>
            </a:r>
          </a:p>
        </p:txBody>
      </p:sp>
    </p:spTree>
    <p:extLst>
      <p:ext uri="{BB962C8B-B14F-4D97-AF65-F5344CB8AC3E}">
        <p14:creationId xmlns="" xmlns:p14="http://schemas.microsoft.com/office/powerpoint/2010/main" val="3164512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Rady pro krásný dekolt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cs-CZ" sz="1700" dirty="0"/>
              <a:t>střídavě sprchujte studenou a teplou vodu, tím jej prokrvíte</a:t>
            </a:r>
          </a:p>
          <a:p>
            <a:r>
              <a:rPr lang="cs-CZ" sz="1700" dirty="0"/>
              <a:t>použijte jemný peeling, který odstraní odumřelé buňky</a:t>
            </a:r>
          </a:p>
          <a:p>
            <a:r>
              <a:rPr lang="cs-CZ" sz="1700" dirty="0"/>
              <a:t>nikdy pokožku dekoltu nedrhněte ručníkem, jen ji jemně vysušte</a:t>
            </a:r>
          </a:p>
          <a:p>
            <a:r>
              <a:rPr lang="cs-CZ" sz="1700" dirty="0"/>
              <a:t>v letních měsících je důležitá hydratace i během dne: termální vody, fyziologické či růžové vody ve sprejích</a:t>
            </a:r>
          </a:p>
          <a:p>
            <a:r>
              <a:rPr lang="cs-CZ" sz="1700" dirty="0"/>
              <a:t>večer při odličování používejte jemné přípravky, které nenaruší kožní bariéru a pokožku zbytečně nevysuší</a:t>
            </a:r>
          </a:p>
          <a:p>
            <a:r>
              <a:rPr lang="cs-CZ" sz="1700" dirty="0"/>
              <a:t>na prsou vtírejte krém krouživým pohybem nahoru a do stran</a:t>
            </a:r>
          </a:p>
          <a:p>
            <a:r>
              <a:rPr lang="cs-CZ" sz="1700" dirty="0"/>
              <a:t>nezapomínejte na SPF (prevence pigmentových skvrn i vzniku vrásek) kvalitní opalovací kosmetika s vyššími ochrannými faktory</a:t>
            </a:r>
          </a:p>
          <a:p>
            <a:r>
              <a:rPr lang="cs-CZ" sz="1700" dirty="0"/>
              <a:t>vzpřímený postoj</a:t>
            </a:r>
          </a:p>
          <a:p>
            <a:r>
              <a:rPr lang="cs-CZ" sz="1700" dirty="0"/>
              <a:t>vitaminové antioxidanty</a:t>
            </a:r>
          </a:p>
        </p:txBody>
      </p:sp>
    </p:spTree>
    <p:extLst>
      <p:ext uri="{BB962C8B-B14F-4D97-AF65-F5344CB8AC3E}">
        <p14:creationId xmlns="" xmlns:p14="http://schemas.microsoft.com/office/powerpoint/2010/main" val="4179722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Vsaďte na séra</a:t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sz="4400" dirty="0">
                <a:solidFill>
                  <a:schemeClr val="bg1"/>
                </a:solidFill>
                <a:latin typeface="+mj-lt"/>
              </a:rPr>
              <a:t>Používejte</a:t>
            </a:r>
            <a:r>
              <a:rPr lang="cs-CZ" sz="4400" dirty="0">
                <a:solidFill>
                  <a:schemeClr val="bg1"/>
                </a:solidFill>
              </a:rPr>
              <a:t> </a:t>
            </a:r>
            <a:r>
              <a:rPr lang="cs-CZ" sz="4400" dirty="0">
                <a:solidFill>
                  <a:schemeClr val="bg1"/>
                </a:solidFill>
                <a:latin typeface="+mj-lt"/>
              </a:rPr>
              <a:t>masky</a:t>
            </a:r>
            <a:r>
              <a:rPr lang="cs-CZ" sz="4400" dirty="0">
                <a:latin typeface="+mj-lt"/>
              </a:rPr>
              <a:t/>
            </a:r>
            <a:br>
              <a:rPr lang="cs-CZ" sz="4400" dirty="0">
                <a:latin typeface="+mj-lt"/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75467" y="2625221"/>
            <a:ext cx="6024654" cy="36266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cs-CZ" sz="1700" dirty="0"/>
          </a:p>
          <a:p>
            <a:pPr marL="0" indent="0">
              <a:buNone/>
            </a:pPr>
            <a:endParaRPr lang="cs-CZ" sz="1700" dirty="0"/>
          </a:p>
          <a:p>
            <a:r>
              <a:rPr lang="cs-CZ" sz="1800" dirty="0"/>
              <a:t>alespoň jednou týdně si dopřejte speciální intenzivní péči na „rozmazlení“ dekoltu</a:t>
            </a:r>
          </a:p>
          <a:p>
            <a:r>
              <a:rPr lang="cs-CZ" sz="1800" dirty="0"/>
              <a:t>jednorázové masky speciálně určené pro tuto oblast </a:t>
            </a:r>
          </a:p>
          <a:p>
            <a:r>
              <a:rPr lang="cs-CZ" sz="1800" dirty="0"/>
              <a:t>např. zábal z teplého olivového oleje</a:t>
            </a:r>
          </a:p>
          <a:p>
            <a:pPr marL="0" indent="0">
              <a:buNone/>
            </a:pPr>
            <a:endParaRPr lang="cs-CZ" sz="1800" dirty="0"/>
          </a:p>
          <a:p>
            <a:endParaRPr lang="cs-CZ" sz="1800" dirty="0"/>
          </a:p>
          <a:p>
            <a:endParaRPr lang="cs-CZ" sz="1700" dirty="0"/>
          </a:p>
        </p:txBody>
      </p:sp>
      <p:sp>
        <p:nvSpPr>
          <p:cNvPr id="11" name="Zástupný symbol pro obsah 2">
            <a:extLst>
              <a:ext uri="{FF2B5EF4-FFF2-40B4-BE49-F238E27FC236}">
                <a16:creationId xmlns:a16="http://schemas.microsoft.com/office/drawing/2014/main" xmlns="" id="{3F3CC6C7-601B-4A94-836E-D5C9A8AC2E4B}"/>
              </a:ext>
            </a:extLst>
          </p:cNvPr>
          <p:cNvSpPr txBox="1">
            <a:spLocks/>
          </p:cNvSpPr>
          <p:nvPr/>
        </p:nvSpPr>
        <p:spPr>
          <a:xfrm>
            <a:off x="5275467" y="1444603"/>
            <a:ext cx="6024654" cy="3288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hydratační séra aplikujme vždy ještě pod krém (např. s </a:t>
            </a:r>
            <a:r>
              <a:rPr lang="cs-CZ" sz="1800" dirty="0" err="1"/>
              <a:t>kys</a:t>
            </a:r>
            <a:r>
              <a:rPr lang="cs-CZ" sz="1800" dirty="0"/>
              <a:t>. HA)</a:t>
            </a:r>
          </a:p>
          <a:p>
            <a:pPr algn="just"/>
            <a:r>
              <a:rPr lang="cs-CZ" sz="1800" dirty="0"/>
              <a:t>výživné balzámy jsou vysoce koncentrované a mají mastnější texturu</a:t>
            </a:r>
          </a:p>
          <a:p>
            <a:endParaRPr lang="cs-CZ" sz="1700" dirty="0"/>
          </a:p>
          <a:p>
            <a:endParaRPr lang="cs-CZ" sz="1700" dirty="0"/>
          </a:p>
          <a:p>
            <a:pPr marL="0" indent="0">
              <a:buFont typeface="Arial" panose="020B0604020202020204" pitchFamily="34" charset="0"/>
              <a:buNone/>
            </a:pPr>
            <a:endParaRPr lang="cs-CZ" sz="1700" dirty="0"/>
          </a:p>
          <a:p>
            <a:pPr marL="0" indent="0">
              <a:buFont typeface="Arial" panose="020B0604020202020204" pitchFamily="34" charset="0"/>
              <a:buNone/>
            </a:pPr>
            <a:endParaRPr lang="cs-CZ" sz="1800" dirty="0"/>
          </a:p>
          <a:p>
            <a:endParaRPr lang="cs-CZ" sz="1800" dirty="0"/>
          </a:p>
          <a:p>
            <a:endParaRPr lang="cs-CZ" sz="1700" dirty="0"/>
          </a:p>
        </p:txBody>
      </p:sp>
    </p:spTree>
    <p:extLst>
      <p:ext uri="{BB962C8B-B14F-4D97-AF65-F5344CB8AC3E}">
        <p14:creationId xmlns="" xmlns:p14="http://schemas.microsoft.com/office/powerpoint/2010/main" val="2560697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cs-CZ" sz="2200">
                <a:hlinkClick r:id="rId2"/>
              </a:rPr>
              <a:t>http://www.terzijska.cz/cs/11-cesky/novinky/16-pece-o-dekolt</a:t>
            </a:r>
            <a:endParaRPr lang="cs-CZ" sz="2200"/>
          </a:p>
          <a:p>
            <a:r>
              <a:rPr lang="cs-CZ" sz="2200">
                <a:hlinkClick r:id="rId3"/>
              </a:rPr>
              <a:t>https://www.prozeny.cz/clanek/tipy-pro-krasny-krk-a-dekolt-co-mazat-pit-a-cvicit-56477</a:t>
            </a:r>
            <a:endParaRPr lang="cs-CZ" sz="2200"/>
          </a:p>
          <a:p>
            <a:r>
              <a:rPr lang="cs-CZ" sz="2200">
                <a:hlinkClick r:id="rId4"/>
              </a:rPr>
              <a:t>https://www.idnes.cz/jenprozeny/krasa-moda/krasa-dekolt-vystrih-krk-pokozka-pece.A201122_193820_jpz-krasa-moda_abr</a:t>
            </a:r>
            <a:endParaRPr lang="cs-CZ" sz="2200"/>
          </a:p>
          <a:p>
            <a:r>
              <a:rPr lang="cs-CZ" sz="2200">
                <a:hlinkClick r:id="rId5"/>
              </a:rPr>
              <a:t>https://www.notino.cz/beautyblog/tipy-a-rady/zamereno-na-peci-o-krk-a-dekolt-vyhladte-vrasky-i-druhou-bradu/</a:t>
            </a:r>
            <a:endParaRPr lang="cs-CZ" sz="2200"/>
          </a:p>
          <a:p>
            <a:r>
              <a:rPr lang="cs-CZ" sz="2200">
                <a:hlinkClick r:id="rId6"/>
              </a:rPr>
              <a:t>https://prozeny.blesk.cz/clanek/pro-zeny-trendy-krasa/625560/peci-o-krk-a-dekolt-nepodcenujte-prozradi-vas-vek-vime-jak-zastavite-cas.html?utm_source=prozeny.blesk.cz&amp;utm_medium=copy</a:t>
            </a:r>
            <a:endParaRPr lang="cs-CZ" sz="2200"/>
          </a:p>
          <a:p>
            <a:pPr marL="0" indent="0">
              <a:buNone/>
            </a:pPr>
            <a:endParaRPr lang="cs-CZ" sz="2200"/>
          </a:p>
        </p:txBody>
      </p:sp>
    </p:spTree>
    <p:extLst>
      <p:ext uri="{BB962C8B-B14F-4D97-AF65-F5344CB8AC3E}">
        <p14:creationId xmlns="" xmlns:p14="http://schemas.microsoft.com/office/powerpoint/2010/main" val="7793545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1" y="640080"/>
            <a:ext cx="3619845" cy="525780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Zdroje obrázků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cs-CZ" sz="2200" dirty="0"/>
              <a:t>Obr. 1 </a:t>
            </a:r>
            <a:r>
              <a:rPr lang="cs-CZ" sz="1600" b="0" i="0" dirty="0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MIHAI, Lavinia-Elena. Unsplash.com: [online]. 2020-06-26 [cit. 2022-03-27]. Dostupný pod licencí Unsplash.com na WWW: &lt;https://unsplash.com/</a:t>
            </a:r>
            <a:r>
              <a:rPr lang="cs-CZ" sz="1600" b="0" i="0" dirty="0" err="1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photos</a:t>
            </a:r>
            <a:r>
              <a:rPr lang="cs-CZ" sz="1600" b="0" i="0" dirty="0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/ZnjvZq3ULR4&gt;.</a:t>
            </a:r>
          </a:p>
          <a:p>
            <a:endParaRPr lang="cs-CZ" sz="2200" dirty="0"/>
          </a:p>
          <a:p>
            <a:pPr marL="0" indent="0">
              <a:buNone/>
            </a:pP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33412702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7FA33FF-088D-4F16-95A2-2C64D353DE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376EFB1-01CF-419F-ABF1-2AF02BBFCB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FF9DEA15-78BD-4750-AA18-B9F28A6D5A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cs-CZ">
                <a:solidFill>
                  <a:schemeClr val="bg1"/>
                </a:solidFill>
              </a:rPr>
              <a:t>Děkuji za pozornost.</a:t>
            </a:r>
          </a:p>
        </p:txBody>
      </p:sp>
    </p:spTree>
    <p:extLst>
      <p:ext uri="{BB962C8B-B14F-4D97-AF65-F5344CB8AC3E}">
        <p14:creationId xmlns="" xmlns:p14="http://schemas.microsoft.com/office/powerpoint/2010/main" val="32062048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787</TotalTime>
  <Words>835</Words>
  <Application>Microsoft Office PowerPoint</Application>
  <PresentationFormat>Vlastní</PresentationFormat>
  <Paragraphs>103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Office</vt:lpstr>
      <vt:lpstr>PÉČE O KRK                   A DEKOLT</vt:lpstr>
      <vt:lpstr>Faktory stárnutí </vt:lpstr>
      <vt:lpstr>Nepřítel pokožky dekoltu</vt:lpstr>
      <vt:lpstr>Druhá brada</vt:lpstr>
      <vt:lpstr>Techniky omlazení</vt:lpstr>
      <vt:lpstr>Pigmentové skvrny</vt:lpstr>
      <vt:lpstr>Chemický peeling</vt:lpstr>
      <vt:lpstr>Fotorejuvenace</vt:lpstr>
      <vt:lpstr>Frakční lasery</vt:lpstr>
      <vt:lpstr>Thermage</vt:lpstr>
      <vt:lpstr>Rady pro krásný dekolt</vt:lpstr>
      <vt:lpstr>Rady pro krásný dekolt</vt:lpstr>
      <vt:lpstr>  Vsaďte na séra    Používejte masky   </vt:lpstr>
      <vt:lpstr>Zdroje</vt:lpstr>
      <vt:lpstr>Zdroje obrázků</vt:lpstr>
      <vt:lpstr>Děkuji za pozornost.</vt:lpstr>
    </vt:vector>
  </TitlesOfParts>
  <Company>SSPOSBRNO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PÉČE O KRK A DEKOLT</dc:title>
  <dc:creator>Mgr. Hana Sladká</dc:creator>
  <cp:lastModifiedBy>User</cp:lastModifiedBy>
  <cp:revision>39</cp:revision>
  <dcterms:created xsi:type="dcterms:W3CDTF">2022-02-01T15:18:25Z</dcterms:created>
  <dcterms:modified xsi:type="dcterms:W3CDTF">2022-04-26T14:31:21Z</dcterms:modified>
</cp:coreProperties>
</file>