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0" r:id="rId3"/>
    <p:sldId id="257" r:id="rId4"/>
    <p:sldId id="258" r:id="rId5"/>
    <p:sldId id="266" r:id="rId6"/>
    <p:sldId id="259" r:id="rId7"/>
    <p:sldId id="260" r:id="rId8"/>
    <p:sldId id="261" r:id="rId9"/>
    <p:sldId id="274" r:id="rId10"/>
    <p:sldId id="279" r:id="rId11"/>
    <p:sldId id="264" r:id="rId12"/>
    <p:sldId id="265" r:id="rId13"/>
    <p:sldId id="276" r:id="rId14"/>
    <p:sldId id="278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66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91" autoAdjust="0"/>
    <p:restoredTop sz="94660"/>
  </p:normalViewPr>
  <p:slideViewPr>
    <p:cSldViewPr>
      <p:cViewPr varScale="1">
        <p:scale>
          <a:sx n="110" d="100"/>
          <a:sy n="110" d="100"/>
        </p:scale>
        <p:origin x="-16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854FD3-A036-4D6B-85BD-A89EFD64C011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060579-EB77-4F2D-AE26-251B6E5BA9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59017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Vypracovala: Hana Sladká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060579-EB77-4F2D-AE26-251B6E5BA97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60844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060579-EB77-4F2D-AE26-251B6E5BA97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892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heticon.cz/zakroky/galvanicka-zehlicka-regenerace-pleti?fbclid=IwAR3reB7yOZg1qKj674ivzZz_9tKwo7Erqq-B5ZChF9aG8ezqKSh4APISeEU" TargetMode="External"/><Relationship Id="rId2" Type="http://schemas.openxmlformats.org/officeDocument/2006/relationships/hyperlink" Target="https://www.hyaluron-kosmetika.cz/galvanicke-pristroje-na-plet?fbclid=IwAR2gAQKbB8gwBkY-_RG6B0Hk84ON7XSKpMdK04qi5UFCSFxZAtvQ9p0PC2Q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16633"/>
            <a:ext cx="8424936" cy="1368152"/>
          </a:xfrm>
        </p:spPr>
        <p:txBody>
          <a:bodyPr>
            <a:noAutofit/>
          </a:bodyPr>
          <a:lstStyle/>
          <a:p>
            <a:pPr algn="l"/>
            <a:r>
              <a:rPr lang="cs-CZ" sz="3200" b="1">
                <a:latin typeface="Times New Roman" pitchFamily="18" charset="0"/>
                <a:cs typeface="Times New Roman" pitchFamily="18" charset="0"/>
              </a:rPr>
              <a:t>GALVANICKÁ  </a:t>
            </a:r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ŽEHLIČKA V KOSMETICE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GALVANOTERAPIE – OMLAZENÍ PLETI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556792"/>
            <a:ext cx="8712968" cy="648072"/>
          </a:xfrm>
        </p:spPr>
        <p:txBody>
          <a:bodyPr>
            <a:normAutofit/>
          </a:bodyPr>
          <a:lstStyle/>
          <a:p>
            <a:r>
              <a:rPr lang="cs-CZ" dirty="0"/>
              <a:t> 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63688" y="9087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707904" y="1700809"/>
            <a:ext cx="51845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/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5536" y="1628801"/>
            <a:ext cx="82809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Název galvanoterapie vznikl na počest Luigiho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Galvaniho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(1737–1798)</a:t>
            </a:r>
          </a:p>
        </p:txBody>
      </p:sp>
      <p:pic>
        <p:nvPicPr>
          <p:cNvPr id="11" name="Obrázek 10" descr="Obsah obrázku interiér, zeď&#10;&#10;Popis byl vytvořen automaticky">
            <a:extLst>
              <a:ext uri="{FF2B5EF4-FFF2-40B4-BE49-F238E27FC236}">
                <a16:creationId xmlns="" xmlns:a16="http://schemas.microsoft.com/office/drawing/2014/main" id="{A3433518-A8D0-490A-BA15-9C642819EF5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865" y="2215726"/>
            <a:ext cx="1831771" cy="2418735"/>
          </a:xfrm>
          <a:prstGeom prst="rect">
            <a:avLst/>
          </a:prstGeom>
        </p:spPr>
      </p:pic>
      <p:pic>
        <p:nvPicPr>
          <p:cNvPr id="14" name="Obrázek 13">
            <a:extLst>
              <a:ext uri="{FF2B5EF4-FFF2-40B4-BE49-F238E27FC236}">
                <a16:creationId xmlns="" xmlns:a16="http://schemas.microsoft.com/office/drawing/2014/main" id="{EDE94A8D-74DE-4C99-AAA9-606F58647A9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8883" y="2949789"/>
            <a:ext cx="1497346" cy="2607228"/>
          </a:xfrm>
          <a:prstGeom prst="rect">
            <a:avLst/>
          </a:prstGeom>
        </p:spPr>
      </p:pic>
      <p:pic>
        <p:nvPicPr>
          <p:cNvPr id="18" name="Obrázek 17" descr="Obsah obrázku zeď, interiér&#10;&#10;Popis byl vytvořen automaticky">
            <a:extLst>
              <a:ext uri="{FF2B5EF4-FFF2-40B4-BE49-F238E27FC236}">
                <a16:creationId xmlns="" xmlns:a16="http://schemas.microsoft.com/office/drawing/2014/main" id="{7BEBEADD-2026-45F1-9AE6-1EECF13BAB0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7159" y="2299534"/>
            <a:ext cx="1675529" cy="2629791"/>
          </a:xfrm>
          <a:prstGeom prst="rect">
            <a:avLst/>
          </a:prstGeom>
        </p:spPr>
      </p:pic>
      <p:sp>
        <p:nvSpPr>
          <p:cNvPr id="19" name="TextovéPole 18">
            <a:extLst>
              <a:ext uri="{FF2B5EF4-FFF2-40B4-BE49-F238E27FC236}">
                <a16:creationId xmlns="" xmlns:a16="http://schemas.microsoft.com/office/drawing/2014/main" id="{3DB993EB-437A-4E8D-8088-5809046AF823}"/>
              </a:ext>
            </a:extLst>
          </p:cNvPr>
          <p:cNvSpPr txBox="1"/>
          <p:nvPr/>
        </p:nvSpPr>
        <p:spPr>
          <a:xfrm>
            <a:off x="389457" y="459558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="" xmlns:a16="http://schemas.microsoft.com/office/drawing/2014/main" id="{09051F68-D89F-4E20-8CF8-23650672527E}"/>
              </a:ext>
            </a:extLst>
          </p:cNvPr>
          <p:cNvSpPr txBox="1"/>
          <p:nvPr/>
        </p:nvSpPr>
        <p:spPr>
          <a:xfrm>
            <a:off x="2771800" y="5229199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2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="" xmlns:a16="http://schemas.microsoft.com/office/drawing/2014/main" id="{B104DE69-4C8D-4878-8DCE-2263708821E1}"/>
              </a:ext>
            </a:extLst>
          </p:cNvPr>
          <p:cNvSpPr txBox="1"/>
          <p:nvPr/>
        </p:nvSpPr>
        <p:spPr>
          <a:xfrm>
            <a:off x="6114669" y="455999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3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cs-CZ" sz="4100" b="1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VLASTNOSTI  GALVANICKÉ  ŽEHLIČKY</a:t>
            </a:r>
            <a:endParaRPr lang="cs-CZ" sz="4100" kern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patří do kategorie ultrazvukových přístrojů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při pravidelném používání přístroje 1x denně jsou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viditelné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výsledky již za pár týdnů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 udržení dlouhodobých výsledků je doporučené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ošetření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dvakrát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do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týdne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zajistí péči o pleť na nejvyšší úrovni</a:t>
            </a:r>
            <a:r>
              <a:rPr kumimoji="0" lang="cs-CZ" sz="20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4" name="Obrázek 3" descr="Obsah obrázku osoba, interiér, nemocniční pokoj, místnost&#10;&#10;Popis byl vytvořen automaticky">
            <a:extLst>
              <a:ext uri="{FF2B5EF4-FFF2-40B4-BE49-F238E27FC236}">
                <a16:creationId xmlns="" xmlns:a16="http://schemas.microsoft.com/office/drawing/2014/main" id="{2CC4CD9C-B2AC-470B-AC30-02DCE3A9787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0850" b="5100"/>
          <a:stretch/>
        </p:blipFill>
        <p:spPr>
          <a:xfrm>
            <a:off x="4648200" y="1600200"/>
            <a:ext cx="4038600" cy="4525963"/>
          </a:xfrm>
          <a:prstGeom prst="rect">
            <a:avLst/>
          </a:prstGeom>
          <a:noFill/>
        </p:spPr>
      </p:pic>
      <p:sp>
        <p:nvSpPr>
          <p:cNvPr id="6" name="TextovéPole 5">
            <a:extLst>
              <a:ext uri="{FF2B5EF4-FFF2-40B4-BE49-F238E27FC236}">
                <a16:creationId xmlns="" xmlns:a16="http://schemas.microsoft.com/office/drawing/2014/main" id="{7DC748E4-222B-4F1C-9265-69852E086006}"/>
              </a:ext>
            </a:extLst>
          </p:cNvPr>
          <p:cNvSpPr txBox="1"/>
          <p:nvPr/>
        </p:nvSpPr>
        <p:spPr>
          <a:xfrm>
            <a:off x="3775720" y="5756831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4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NOVÁ  TECHNOLOGIE  ŽEHLIČEK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txBody>
          <a:bodyPr>
            <a:noAutofit/>
          </a:bodyPr>
          <a:lstStyle/>
          <a:p>
            <a:pPr fontAlgn="base">
              <a:lnSpc>
                <a:spcPct val="90000"/>
              </a:lnSpc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 zaměřuje na pronikání paprsků hluboko do pokožky, kde vytváří teplo a urychluje vnitřní změny, podobně jako laserové světlo</a:t>
            </a:r>
          </a:p>
          <a:p>
            <a:pPr fontAlgn="base">
              <a:lnSpc>
                <a:spcPct val="90000"/>
              </a:lnSpc>
              <a:buNone/>
            </a:pP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90000"/>
              </a:lnSpc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díky zvýšení teploty stimuluje kožní aktivitu, zpevňuje kolagenová vlákna a zvyšuje produkci kolagenu</a:t>
            </a:r>
          </a:p>
          <a:p>
            <a:pPr fontAlgn="base">
              <a:lnSpc>
                <a:spcPct val="90000"/>
              </a:lnSpc>
              <a:buNone/>
            </a:pP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90000"/>
              </a:lnSpc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zvýšená kožní aktivita znamená viditelné zpevnění pokožky, pružnější a mladistvější pleť</a:t>
            </a:r>
          </a:p>
          <a:p>
            <a:pPr fontAlgn="base">
              <a:lnSpc>
                <a:spcPct val="90000"/>
              </a:lnSpc>
              <a:buNone/>
            </a:pP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90000"/>
              </a:lnSpc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známky stárnutí, viditelné vrásky a jemné linky se výrazně redukují a pokožka se stává hladší</a:t>
            </a:r>
          </a:p>
          <a:p>
            <a:pPr fontAlgn="base">
              <a:lnSpc>
                <a:spcPct val="90000"/>
              </a:lnSpc>
              <a:buNone/>
            </a:pP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90000"/>
              </a:lnSpc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klinické výzkumy a vědecká měření ukazují, že po 6 až 8 týdenním používání tohoto přístroje se sníží objem jemných linek o 30% a vrásek o 16%</a:t>
            </a:r>
          </a:p>
          <a:p>
            <a:pPr>
              <a:lnSpc>
                <a:spcPct val="90000"/>
              </a:lnSpc>
              <a:buNone/>
            </a:pP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Zástupný obsah 4" descr="Obsah obrázku osoba, interiér&#10;&#10;Popis byl vytvořen automaticky">
            <a:extLst>
              <a:ext uri="{FF2B5EF4-FFF2-40B4-BE49-F238E27FC236}">
                <a16:creationId xmlns="" xmlns:a16="http://schemas.microsoft.com/office/drawing/2014/main" id="{17B063FD-EEAA-4DC2-98E1-1C0FF839BE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264" y="1600200"/>
            <a:ext cx="3394472" cy="4525963"/>
          </a:xfrm>
        </p:spPr>
      </p:pic>
      <p:sp>
        <p:nvSpPr>
          <p:cNvPr id="7" name="TextovéPole 6">
            <a:extLst>
              <a:ext uri="{FF2B5EF4-FFF2-40B4-BE49-F238E27FC236}">
                <a16:creationId xmlns="" xmlns:a16="http://schemas.microsoft.com/office/drawing/2014/main" id="{688035E9-D20E-4B0A-88AA-A01974CB0117}"/>
              </a:ext>
            </a:extLst>
          </p:cNvPr>
          <p:cNvSpPr txBox="1"/>
          <p:nvPr/>
        </p:nvSpPr>
        <p:spPr>
          <a:xfrm>
            <a:off x="4965959" y="6150039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5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ÚČINKY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  PLEŤ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Autofit/>
          </a:bodyPr>
          <a:lstStyle/>
          <a:p>
            <a:pPr fontAlgn="base">
              <a:lnSpc>
                <a:spcPct val="90000"/>
              </a:lnSpc>
              <a:buNone/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 galvanická terapie dokonale vyčistí pokožku, pročistí póry</a:t>
            </a:r>
          </a:p>
          <a:p>
            <a:pPr fontAlgn="base">
              <a:lnSpc>
                <a:spcPct val="90000"/>
              </a:lnSpc>
              <a:buNone/>
            </a:pP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90000"/>
              </a:lnSpc>
              <a:buNone/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 redukuje otoky kolem očí</a:t>
            </a:r>
            <a:b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90000"/>
              </a:lnSpc>
              <a:buNone/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 sjednocuje pleť, redukuje pigmentové 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skvrny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90000"/>
              </a:lnSpc>
              <a:buNone/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 pomáhá řešit problémy s akné, černé tečky</a:t>
            </a:r>
            <a:b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90000"/>
              </a:lnSpc>
              <a:buNone/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 oddaluje stárnutí pokožky, napne a vyhladí vrásky</a:t>
            </a:r>
            <a:b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90000"/>
              </a:lnSpc>
              <a:buNone/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 zrychluje zpomalený metabolismus</a:t>
            </a:r>
            <a:b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90000"/>
              </a:lnSpc>
              <a:buFont typeface="Arial" charset="0"/>
              <a:buChar char="•"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zefektivňuje 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vstřebávání výživných 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látek,</a:t>
            </a:r>
          </a:p>
          <a:p>
            <a:pPr fontAlgn="base">
              <a:lnSpc>
                <a:spcPct val="90000"/>
              </a:lnSpc>
              <a:buNone/>
            </a:pP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masáž 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pleti, plasma jet, 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lifting, zapracování 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aktivních látek</a:t>
            </a:r>
          </a:p>
          <a:p>
            <a:pPr fontAlgn="base">
              <a:lnSpc>
                <a:spcPct val="90000"/>
              </a:lnSpc>
              <a:buNone/>
            </a:pP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>
              <a:lnSpc>
                <a:spcPct val="90000"/>
              </a:lnSpc>
              <a:buNone/>
            </a:pP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 aktivuje kolagen, má anti-</a:t>
            </a:r>
            <a:r>
              <a:rPr lang="cs-CZ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age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účinky</a:t>
            </a:r>
          </a:p>
        </p:txBody>
      </p:sp>
      <p:pic>
        <p:nvPicPr>
          <p:cNvPr id="5" name="Obrázek 4" descr="Obsah obrázku osoba, interiér&#10;&#10;Popis byl vytvořen automaticky">
            <a:extLst>
              <a:ext uri="{FF2B5EF4-FFF2-40B4-BE49-F238E27FC236}">
                <a16:creationId xmlns="" xmlns:a16="http://schemas.microsoft.com/office/drawing/2014/main" id="{1B1AB9C6-CCB8-445E-902C-9986F82EAAF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0475" b="5475"/>
          <a:stretch/>
        </p:blipFill>
        <p:spPr>
          <a:xfrm>
            <a:off x="4648200" y="1600200"/>
            <a:ext cx="4038600" cy="4525963"/>
          </a:xfrm>
          <a:prstGeom prst="rect">
            <a:avLst/>
          </a:prstGeom>
          <a:noFill/>
        </p:spPr>
      </p:pic>
      <p:sp>
        <p:nvSpPr>
          <p:cNvPr id="6" name="TextovéPole 5">
            <a:extLst>
              <a:ext uri="{FF2B5EF4-FFF2-40B4-BE49-F238E27FC236}">
                <a16:creationId xmlns="" xmlns:a16="http://schemas.microsoft.com/office/drawing/2014/main" id="{ADE22D59-215F-4AB9-A010-28024097A1FC}"/>
              </a:ext>
            </a:extLst>
          </p:cNvPr>
          <p:cNvSpPr txBox="1"/>
          <p:nvPr/>
        </p:nvSpPr>
        <p:spPr>
          <a:xfrm>
            <a:off x="4572000" y="6124059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6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just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KONTRAINDIKACE  POUŽITÍ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456385"/>
          </a:xfrm>
        </p:spPr>
        <p:txBody>
          <a:bodyPr>
            <a:norm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 těhotenství, ekzém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epilepsii, poraněné kůži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pokud máte srdeční stimulátor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poraněnou kůži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nikdy nepřikládejte přístroj přímo na oči nebo na horní víčko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PRINCIP  FUNGOVÁNÍ  GALVANOTERAPIE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racuje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 základě pozitivního a negativního galvanického proudu. Ten způsobuje, že buňky se probouzí k činnosti, pleť se dostává do lepšího stavu, protože činnost buněk samozřejmě hledá ideální balanc stavu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pleti.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ýhodou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žehličky je i to, že vybízí buňky jen k té aktivitě,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v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jaké intenzitě je třeba. Nemusíte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 bát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že by došlo třeba až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k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nadměrné činnosti, která by měla zase opačný a neblahý účinek na vaši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kůži.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None/>
            </a:pP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 descr="Obsah obrázku zeď, interiér&#10;&#10;Popis byl vytvořen automaticky">
            <a:extLst>
              <a:ext uri="{FF2B5EF4-FFF2-40B4-BE49-F238E27FC236}">
                <a16:creationId xmlns="" xmlns:a16="http://schemas.microsoft.com/office/drawing/2014/main" id="{2316450B-F71A-4933-8CF5-40FD104EF9B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15949"/>
          <a:stretch/>
        </p:blipFill>
        <p:spPr>
          <a:xfrm>
            <a:off x="4648202" y="1523916"/>
            <a:ext cx="4038600" cy="4525963"/>
          </a:xfrm>
          <a:prstGeom prst="rect">
            <a:avLst/>
          </a:prstGeom>
          <a:noFill/>
        </p:spPr>
      </p:pic>
      <p:sp>
        <p:nvSpPr>
          <p:cNvPr id="6" name="TextovéPole 5">
            <a:extLst>
              <a:ext uri="{FF2B5EF4-FFF2-40B4-BE49-F238E27FC236}">
                <a16:creationId xmlns="" xmlns:a16="http://schemas.microsoft.com/office/drawing/2014/main" id="{C61D0144-EE41-4FCE-9953-C5C833C26DF2}"/>
              </a:ext>
            </a:extLst>
          </p:cNvPr>
          <p:cNvSpPr txBox="1"/>
          <p:nvPr/>
        </p:nvSpPr>
        <p:spPr>
          <a:xfrm>
            <a:off x="4596296" y="61222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7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1. KROK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/>
              <a:t>  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Pro vyčištění pleti se využívá pozitivní napětí galvanického proudu, které vyčistí póry a umožní vniknout čistícímu gelu hluboko do pokožky. V angličtině je pro tuto první fázi galvanické terapie vžitý název "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Desincrustation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" ("kompletní pročištění pokožky")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2. KROK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Druhým krokem galvanické terapie je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ionoforéza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(zapracování gelů). Negativní galvanické napětí vtlačí "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anti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age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" složky hluboko do pokožky na nejvhodnějších místech. Hluboko v kůži, ve vrstvě dermis jsou fibroblasty, základní buňky vaziva. Je to místo, kde je produkován kolagen a elastin. Proto je důležité, aby se složky pro léčbu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dostaly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až do této části a vyživovaly tak pokožku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zevnitř.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DOPORUČENÝ POSTUP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 algn="just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Podél čelisti od brady k základně ucha</a:t>
            </a:r>
          </a:p>
          <a:p>
            <a:pPr marL="514350" indent="-514350" algn="just">
              <a:buAutoNum type="arabicPeriod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Podél čelisti od brady k přední části ucha</a:t>
            </a:r>
          </a:p>
          <a:p>
            <a:pPr algn="just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3.  Z koutku úst do horní části ucha</a:t>
            </a:r>
          </a:p>
          <a:p>
            <a:pPr algn="just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4.  Z koutku úst k nosu</a:t>
            </a:r>
          </a:p>
          <a:p>
            <a:pPr algn="just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5.  Od nosu k vnějšímu okraji oka</a:t>
            </a:r>
          </a:p>
          <a:p>
            <a:pPr algn="just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6.  Od nosu ke spánku </a:t>
            </a:r>
          </a:p>
          <a:p>
            <a:pPr algn="just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7.  Pohybem vzhůru aplikujte na nadočnicový </a:t>
            </a:r>
          </a:p>
          <a:p>
            <a:pPr algn="just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    oblouk a na čelo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="" xmlns:a16="http://schemas.microsoft.com/office/drawing/2014/main" id="{03D7ADFC-30D9-4EB0-85AE-30C623B73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PRAKTICKÁ UKÁZKA</a:t>
            </a:r>
            <a:endParaRPr lang="cs-CZ" sz="3600" dirty="0"/>
          </a:p>
        </p:txBody>
      </p:sp>
      <p:pic>
        <p:nvPicPr>
          <p:cNvPr id="5" name="Zástupný obsah 4" descr="Obsah obrázku osoba, interiér&#10;&#10;Popis byl vytvořen automaticky">
            <a:extLst>
              <a:ext uri="{FF2B5EF4-FFF2-40B4-BE49-F238E27FC236}">
                <a16:creationId xmlns="" xmlns:a16="http://schemas.microsoft.com/office/drawing/2014/main" id="{BA479257-5A0F-45B8-8B01-CA120A079D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329" y="1952096"/>
            <a:ext cx="2273300" cy="3031067"/>
          </a:xfrm>
        </p:spPr>
      </p:pic>
      <p:pic>
        <p:nvPicPr>
          <p:cNvPr id="7" name="Obrázek 6" descr="Obsah obrázku osoba, interiér&#10;&#10;Popis byl vytvořen automaticky">
            <a:extLst>
              <a:ext uri="{FF2B5EF4-FFF2-40B4-BE49-F238E27FC236}">
                <a16:creationId xmlns="" xmlns:a16="http://schemas.microsoft.com/office/drawing/2014/main" id="{07A7F1CD-830E-441A-93BD-1D3FB9C87B0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7403" y="3471453"/>
            <a:ext cx="2389194" cy="3185592"/>
          </a:xfrm>
          <a:prstGeom prst="rect">
            <a:avLst/>
          </a:prstGeom>
        </p:spPr>
      </p:pic>
      <p:pic>
        <p:nvPicPr>
          <p:cNvPr id="9" name="Obrázek 8" descr="Obsah obrázku osoba, interiér&#10;&#10;Popis byl vytvořen automaticky">
            <a:extLst>
              <a:ext uri="{FF2B5EF4-FFF2-40B4-BE49-F238E27FC236}">
                <a16:creationId xmlns="" xmlns:a16="http://schemas.microsoft.com/office/drawing/2014/main" id="{13FA3571-93F9-4CB6-BB25-9CFF3B3396A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7371" y="2636912"/>
            <a:ext cx="2193708" cy="2924944"/>
          </a:xfrm>
          <a:prstGeom prst="rect">
            <a:avLst/>
          </a:prstGeom>
        </p:spPr>
      </p:pic>
      <p:sp>
        <p:nvSpPr>
          <p:cNvPr id="10" name="TextovéPole 9">
            <a:extLst>
              <a:ext uri="{FF2B5EF4-FFF2-40B4-BE49-F238E27FC236}">
                <a16:creationId xmlns="" xmlns:a16="http://schemas.microsoft.com/office/drawing/2014/main" id="{BB65773E-F130-4BE7-B239-53253479FFBB}"/>
              </a:ext>
            </a:extLst>
          </p:cNvPr>
          <p:cNvSpPr txBox="1"/>
          <p:nvPr/>
        </p:nvSpPr>
        <p:spPr>
          <a:xfrm>
            <a:off x="389875" y="5148289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8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="" xmlns:a16="http://schemas.microsoft.com/office/drawing/2014/main" id="{C40F2A49-F3B2-4C71-ADE4-8743069FEE1B}"/>
              </a:ext>
            </a:extLst>
          </p:cNvPr>
          <p:cNvSpPr txBox="1"/>
          <p:nvPr/>
        </p:nvSpPr>
        <p:spPr>
          <a:xfrm>
            <a:off x="2657323" y="628771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9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="" xmlns:a16="http://schemas.microsoft.com/office/drawing/2014/main" id="{309669BD-0255-4BA8-813C-18A42042062A}"/>
              </a:ext>
            </a:extLst>
          </p:cNvPr>
          <p:cNvSpPr txBox="1"/>
          <p:nvPr/>
        </p:nvSpPr>
        <p:spPr>
          <a:xfrm>
            <a:off x="6427371" y="5517621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10</a:t>
            </a:r>
          </a:p>
        </p:txBody>
      </p:sp>
    </p:spTree>
    <p:extLst>
      <p:ext uri="{BB962C8B-B14F-4D97-AF65-F5344CB8AC3E}">
        <p14:creationId xmlns="" xmlns:p14="http://schemas.microsoft.com/office/powerpoint/2010/main" val="3117637696"/>
      </p:ext>
    </p:extLst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FOTONOVÉ  OŠETŘENÍ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5"/>
          </a:xfrm>
        </p:spPr>
        <p:txBody>
          <a:bodyPr>
            <a:normAutofit fontScale="25000" lnSpcReduction="20000"/>
          </a:bodyPr>
          <a:lstStyle/>
          <a:p>
            <a:pPr fontAlgn="base">
              <a:buFont typeface="Arial" charset="0"/>
              <a:buChar char="•"/>
            </a:pP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Červené světlo dokáže obnovovat poškozenou pleť, odstraňuje jemné i hlubší vrásky, zmenšuje póry a především stimuluje tvorbu kolagenu</a:t>
            </a:r>
          </a:p>
          <a:p>
            <a:pPr fontAlgn="base">
              <a:buFont typeface="Arial" charset="0"/>
              <a:buChar char="•"/>
            </a:pPr>
            <a:endParaRPr lang="cs-CZ" sz="9600" dirty="0">
              <a:latin typeface="Times New Roman" pitchFamily="18" charset="0"/>
              <a:cs typeface="Times New Roman" pitchFamily="18" charset="0"/>
            </a:endParaRPr>
          </a:p>
          <a:p>
            <a:pPr fontAlgn="base"/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Modré světlo dokáže snižovat tvorbu zánětů a léčit akné, odstraňuje jizvy a eliminuje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bakterie, </a:t>
            </a: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působí naopak desinfekčně </a:t>
            </a:r>
          </a:p>
          <a:p>
            <a:pPr fontAlgn="base"/>
            <a:endParaRPr lang="cs-CZ" sz="9600" dirty="0">
              <a:latin typeface="Times New Roman" pitchFamily="18" charset="0"/>
              <a:cs typeface="Times New Roman" pitchFamily="18" charset="0"/>
            </a:endParaRPr>
          </a:p>
          <a:p>
            <a:pPr fontAlgn="base"/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Zelené světlo působí na pokožku uklidňujícím efektem, zmirňuje napětí a neutralizuje pokožku</a:t>
            </a:r>
          </a:p>
          <a:p>
            <a:pPr fontAlgn="base"/>
            <a:endParaRPr lang="cs-CZ" sz="9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Použití s vodivým gelem nebo libovolnými přípravky určenými pod ultrazvuk</a:t>
            </a:r>
          </a:p>
          <a:p>
            <a:pPr>
              <a:buNone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Princip použití gelů RYOR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Autofit/>
          </a:bodyPr>
          <a:lstStyle/>
          <a:p>
            <a:pPr fontAlgn="base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Důkladně proveďte povrchové čištění pleti. 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base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Aplikujte 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1 Čistící gel pod galvanickou žehličku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(-) – následuje práce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s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galvanickou žehličkou - funkce čištění. Jestliže žehlička přestává souvisle klouzat po pokožce, je nutné přidat na pokožku 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Zvlhčující roztok pod galvanickou žehličku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- kluznost žehličky se zlepší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base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Nyní na pleť naneste 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2 Vyživující gel pod galvanickou žehličku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(+) a přepněte žehličku do funkce Výživa, kdy zapracujete 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2 Vyživující gel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pod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galvanickou žehličku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(+). Jestliže žehlička přestává souvisle klouzat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po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pokožce, přidejte na pokožku 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Zvlhčující roztok pod galvanickou žehličku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- kluznost žehličky se zlepší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base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Na závěr - po ukončení celého procesu je nutné pleť vyčistit 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Zvlhčujícím roztokem pod galvanickou žehličku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b="1" dirty="0">
                <a:latin typeface="Times New Roman" pitchFamily="18" charset="0"/>
                <a:cs typeface="Times New Roman" pitchFamily="18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https://www.hyaluron-kosmetika.cz/galvanicke-pristroje-na-plet?fbclid=IwAR2gAQKbB8gwBkY-_RG6B0Hk84ON7XSKpMdK04qi5UFCSFxZAtvQ9p0PC2Q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  <a:hlinkClick r:id="rId3"/>
              </a:rPr>
              <a:t>https://www.estheticon.cz/zakroky/galvanicka-zehlicka-regenerace-pleti?fbclid=IwAR3reB7yOZg1qKj674ivzZz_9tKwo7Erqq-B5ZChF9aG8ezqKSh4APISeEU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spd="slow">
        <p15:prstTrans prst="wind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b="1" dirty="0">
                <a:latin typeface="Times New Roman" pitchFamily="18" charset="0"/>
                <a:cs typeface="Times New Roman" pitchFamily="18" charset="0"/>
              </a:rPr>
              <a:t>ZDROJE OBRÁZKŮ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Obr. 1 – 10 vlastní archiv</a:t>
            </a:r>
          </a:p>
        </p:txBody>
      </p:sp>
    </p:spTree>
    <p:extLst>
      <p:ext uri="{BB962C8B-B14F-4D97-AF65-F5344CB8AC3E}">
        <p14:creationId xmlns="" xmlns:p14="http://schemas.microsoft.com/office/powerpoint/2010/main" val="2138135089"/>
      </p:ext>
    </p:extLst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140968"/>
            <a:ext cx="8229600" cy="1143000"/>
          </a:xfrm>
        </p:spPr>
        <p:txBody>
          <a:bodyPr/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DĚKUJI ZA POZORNOST </a:t>
            </a:r>
            <a:r>
              <a:rPr lang="cs-CZ" b="1" dirty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1574</TotalTime>
  <Words>593</Words>
  <Application>Microsoft Office PowerPoint</Application>
  <PresentationFormat>Předvádění na obrazovce (4:3)</PresentationFormat>
  <Paragraphs>91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GALVANICKÁ  ŽEHLIČKA V KOSMETICE GALVANOTERAPIE – OMLAZENÍ PLETI</vt:lpstr>
      <vt:lpstr>VLASTNOSTI  GALVANICKÉ  ŽEHLIČKY</vt:lpstr>
      <vt:lpstr>NOVÁ  TECHNOLOGIE  ŽEHLIČEK </vt:lpstr>
      <vt:lpstr>ÚČINKY  NA  PLEŤ</vt:lpstr>
      <vt:lpstr>KONTRAINDIKACE  POUŽITÍ</vt:lpstr>
      <vt:lpstr>PRINCIP  FUNGOVÁNÍ  GALVANOTERAPIE</vt:lpstr>
      <vt:lpstr>1. KROK</vt:lpstr>
      <vt:lpstr>2. KROK</vt:lpstr>
      <vt:lpstr>DOPORUČENÝ POSTUP</vt:lpstr>
      <vt:lpstr>PRAKTICKÁ UKÁZKA</vt:lpstr>
      <vt:lpstr>FOTONOVÉ  OŠETŘENÍ</vt:lpstr>
      <vt:lpstr>Princip použití gelů RYOR</vt:lpstr>
      <vt:lpstr>ZDROJE</vt:lpstr>
      <vt:lpstr>ZDROJE OBRÁZKŮ</vt:lpstr>
      <vt:lpstr>DĚKUJI ZA POZORNOST 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User</cp:lastModifiedBy>
  <cp:revision>154</cp:revision>
  <dcterms:created xsi:type="dcterms:W3CDTF">2020-10-21T15:47:21Z</dcterms:created>
  <dcterms:modified xsi:type="dcterms:W3CDTF">2022-04-26T14:30:21Z</dcterms:modified>
</cp:coreProperties>
</file>