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6" r:id="rId5"/>
    <p:sldId id="277" r:id="rId6"/>
    <p:sldId id="263" r:id="rId7"/>
    <p:sldId id="258" r:id="rId8"/>
    <p:sldId id="279" r:id="rId9"/>
    <p:sldId id="259" r:id="rId10"/>
    <p:sldId id="261" r:id="rId11"/>
    <p:sldId id="260" r:id="rId12"/>
    <p:sldId id="266" r:id="rId13"/>
    <p:sldId id="268" r:id="rId14"/>
    <p:sldId id="278" r:id="rId15"/>
    <p:sldId id="280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7C80"/>
    <a:srgbClr val="FFFF00"/>
    <a:srgbClr val="FA6C45"/>
    <a:srgbClr val="CC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">
              <a:srgbClr val="FF7C80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PÉČE  O  PLEŤ  S  KUPERÓZOU</a:t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xmlns="" id="{5817AE61-21FC-4C23-A9BA-A267D352C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197" y="1956412"/>
            <a:ext cx="1892555" cy="2838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opis není dostupný.">
            <a:extLst>
              <a:ext uri="{FF2B5EF4-FFF2-40B4-BE49-F238E27FC236}">
                <a16:creationId xmlns:a16="http://schemas.microsoft.com/office/drawing/2014/main" xmlns="" id="{C671EE86-31E0-4A06-96F2-6E59DF5FEA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56411"/>
            <a:ext cx="2129125" cy="2838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>
            <a:extLst>
              <a:ext uri="{FF2B5EF4-FFF2-40B4-BE49-F238E27FC236}">
                <a16:creationId xmlns:a16="http://schemas.microsoft.com/office/drawing/2014/main" xmlns="" id="{79561A86-51EB-4C41-8EF0-BA7C74E70D12}"/>
              </a:ext>
            </a:extLst>
          </p:cNvPr>
          <p:cNvSpPr txBox="1"/>
          <p:nvPr/>
        </p:nvSpPr>
        <p:spPr>
          <a:xfrm>
            <a:off x="611560" y="4771391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 </a:t>
            </a:r>
            <a:endParaRPr lang="cs-CZ" dirty="0"/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xmlns="" id="{14250C89-7B60-4843-8D54-EBDF490DD32F}"/>
              </a:ext>
            </a:extLst>
          </p:cNvPr>
          <p:cNvSpPr txBox="1"/>
          <p:nvPr/>
        </p:nvSpPr>
        <p:spPr>
          <a:xfrm>
            <a:off x="5266213" y="4771391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2 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cs-CZ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ROZŠÍŘENÉ CÉVKY</a:t>
            </a:r>
            <a:r>
              <a:rPr lang="cs-CZ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rozšířené CÉVKY – </a:t>
            </a:r>
            <a:r>
              <a:rPr lang="cs-CZ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kapilarektazie</a:t>
            </a: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cs-CZ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teleangiektazie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rozšířené, prosvítající kožní cévky (kapiláry)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lokalizace – nos, křídla nosu, krk, dekolt 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pleť s  rozšířenými cévkami je vždy citlivá 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výskyt obvykle světlý fototyp I. a II.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jemná, suchá pleť 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Popis není dostupný.">
            <a:extLst>
              <a:ext uri="{FF2B5EF4-FFF2-40B4-BE49-F238E27FC236}">
                <a16:creationId xmlns:a16="http://schemas.microsoft.com/office/drawing/2014/main" xmlns="" id="{357D53DA-78D4-4EBE-8977-B96B1EFF7B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5949"/>
          <a:stretch/>
        </p:blipFill>
        <p:spPr bwMode="auto">
          <a:xfrm>
            <a:off x="4859150" y="1434698"/>
            <a:ext cx="2012032" cy="2254836"/>
          </a:xfrm>
          <a:prstGeom prst="rect">
            <a:avLst/>
          </a:prstGeom>
          <a:solidFill>
            <a:srgbClr val="FFFFFF"/>
          </a:solidFill>
          <a:extLst/>
        </p:spPr>
      </p:pic>
      <p:pic>
        <p:nvPicPr>
          <p:cNvPr id="2052" name="Picture 4" descr="Popis není dostupný.">
            <a:extLst>
              <a:ext uri="{FF2B5EF4-FFF2-40B4-BE49-F238E27FC236}">
                <a16:creationId xmlns:a16="http://schemas.microsoft.com/office/drawing/2014/main" xmlns="" id="{5B21E2CF-BCD8-4431-8F3E-AE5461B827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148969"/>
            <a:ext cx="1627581" cy="2170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xmlns="" id="{87C8E237-D65B-4DB5-A778-1BF13CE772B0}"/>
              </a:ext>
            </a:extLst>
          </p:cNvPr>
          <p:cNvSpPr txBox="1"/>
          <p:nvPr/>
        </p:nvSpPr>
        <p:spPr>
          <a:xfrm>
            <a:off x="4859150" y="3706594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cs-CZ" dirty="0"/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xmlns="" id="{16C27CFF-C422-4119-99BA-6FC8E8871C7C}"/>
              </a:ext>
            </a:extLst>
          </p:cNvPr>
          <p:cNvSpPr txBox="1"/>
          <p:nvPr/>
        </p:nvSpPr>
        <p:spPr>
          <a:xfrm>
            <a:off x="6803366" y="6319078"/>
            <a:ext cx="19442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4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STADIA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pPr algn="just"/>
            <a:r>
              <a:rPr lang="cs-CZ" sz="30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1. a 2. stadium: 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červené skvrny, které mohou zmizet, nebo jsou trvalé. Hovoříme o erytróze, červenání</a:t>
            </a:r>
          </a:p>
          <a:p>
            <a:pPr algn="just"/>
            <a:r>
              <a:rPr lang="cs-CZ" sz="30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3. stadium: 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popraskané rozšířené cévky = </a:t>
            </a:r>
            <a:r>
              <a:rPr lang="cs-CZ" sz="3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kuperóza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Kuperóza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není choroba, pouze </a:t>
            </a:r>
            <a:r>
              <a:rPr lang="cs-CZ" sz="3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projev. </a:t>
            </a:r>
            <a:endParaRPr lang="cs-CZ" sz="3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0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4. stadium: 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přetrvávající zarudnutí s rozšířenými žilkami – </a:t>
            </a:r>
            <a:r>
              <a:rPr lang="cs-CZ" sz="3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rosacea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(růžovka)</a:t>
            </a:r>
          </a:p>
          <a:p>
            <a:pPr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KUPERÓZA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kosmetice se používá výraz </a:t>
            </a:r>
            <a:r>
              <a:rPr lang="cs-CZ" sz="3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kuperóza</a:t>
            </a:r>
            <a:endParaRPr lang="cs-CZ" sz="3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cs-CZ" sz="3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kuperózní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pleti se vyskytují </a:t>
            </a:r>
            <a:r>
              <a:rPr lang="cs-CZ" sz="3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teleangiektazie</a:t>
            </a:r>
            <a:endParaRPr lang="cs-CZ" sz="3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pleť přechodně zčervená</a:t>
            </a:r>
          </a:p>
          <a:p>
            <a:pPr algn="just"/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kosmetický problém</a:t>
            </a:r>
          </a:p>
          <a:p>
            <a:pPr algn="just"/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nadměrný stres</a:t>
            </a:r>
          </a:p>
          <a:p>
            <a:pPr algn="just"/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přechází v růžovku - </a:t>
            </a:r>
            <a:r>
              <a:rPr lang="cs-CZ" sz="3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rozaceu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výskyt na tvářích, obličeji i dekoltu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PROJEVY KUPERÓZY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štípání, pálení, zarudnutí</a:t>
            </a:r>
          </a:p>
          <a:p>
            <a:pPr algn="just"/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suchost a citlivost pokožky</a:t>
            </a:r>
          </a:p>
          <a:p>
            <a:pPr algn="just"/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pokud není léčena, pleť předčasně stárne</a:t>
            </a:r>
          </a:p>
          <a:p>
            <a:pPr algn="just"/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Zarudnutí je důsledkem rozšířených žilek, které se díky oslabené elasticitě pleti rozšiřují, když se pleť rychle prokrví, následně se ale nestáhnou</a:t>
            </a:r>
          </a:p>
        </p:txBody>
      </p:sp>
    </p:spTree>
    <p:extLst>
      <p:ext uri="{BB962C8B-B14F-4D97-AF65-F5344CB8AC3E}">
        <p14:creationId xmlns:p14="http://schemas.microsoft.com/office/powerpoint/2010/main" xmlns="" val="808472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PREVENCE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sz="2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ochrana pleti před UV zářením, mrazem, větrem</a:t>
            </a:r>
          </a:p>
          <a:p>
            <a:r>
              <a:rPr lang="cs-CZ" sz="2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pravidelná kosmetická péče v salonu i doma</a:t>
            </a:r>
          </a:p>
          <a:p>
            <a:r>
              <a:rPr lang="cs-CZ" sz="26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hypoalergenní</a:t>
            </a:r>
            <a:r>
              <a:rPr lang="cs-CZ" sz="2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přípravky, enzymatické masky,  ochranné krémy proti větru i chladu </a:t>
            </a:r>
          </a:p>
          <a:p>
            <a:r>
              <a:rPr lang="cs-CZ" sz="2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šetrná pleťová tonika</a:t>
            </a:r>
          </a:p>
          <a:p>
            <a:r>
              <a:rPr lang="cs-CZ" sz="2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kosmetika bez </a:t>
            </a:r>
            <a:r>
              <a:rPr lang="cs-CZ" sz="26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parfemace</a:t>
            </a:r>
            <a:r>
              <a:rPr lang="cs-CZ" sz="2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barviv a </a:t>
            </a:r>
            <a:r>
              <a:rPr lang="cs-CZ" sz="26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parabenů</a:t>
            </a:r>
            <a:endParaRPr lang="cs-CZ" sz="26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přípravky s taninem, proteiny, vitaminem C, </a:t>
            </a:r>
            <a:r>
              <a:rPr lang="cs-CZ" sz="26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aescin</a:t>
            </a:r>
            <a:endParaRPr lang="cs-CZ" sz="26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rutin obsažený v pohance, šípkách, brokolici, černém rybízu, borůvkách a třezalce posiluje cévy</a:t>
            </a:r>
          </a:p>
          <a:p>
            <a:r>
              <a:rPr lang="cs-CZ" sz="2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antioxidanty</a:t>
            </a:r>
          </a:p>
          <a:p>
            <a:pPr>
              <a:buNone/>
            </a:pPr>
            <a:endParaRPr lang="cs-CZ" sz="3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endParaRPr lang="cs-CZ" sz="28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NEDOPORUČUJE  SE </a:t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pobyt v soláriu, sauna, kouření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kořeněná teplá jídla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alkohol, silný čaj i káva</a:t>
            </a:r>
          </a:p>
          <a:p>
            <a:r>
              <a:rPr lang="cs-CZ" sz="3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slupovací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pleťové masky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prostředky s obsahem alkoholu a </a:t>
            </a:r>
            <a:r>
              <a:rPr lang="cs-CZ" sz="3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mentholu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napářka pleti 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neprovádět </a:t>
            </a:r>
            <a:r>
              <a:rPr lang="cs-CZ" sz="3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peeeling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jen enzymatický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barviva v přípravcích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algn="just"/>
            <a:endParaRPr lang="cs-CZ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KOSMETICKÁ  PÉČE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zklidnění pleti 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speciální </a:t>
            </a:r>
            <a:r>
              <a:rPr lang="cs-CZ" sz="3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dermokosmetika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na rozšířené žilky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přípravky s SPF  mají preventivní  charakter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klidnící a stahující séra, regenerace pleti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pulzní světlo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cévní LASER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jemná masáž, hladivá, tlaková, lymfatická </a:t>
            </a:r>
            <a:r>
              <a:rPr lang="cs-CZ" sz="3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ke </a:t>
            </a:r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zmírnění zčervenání </a:t>
            </a:r>
          </a:p>
          <a:p>
            <a:r>
              <a:rPr lang="cs-CZ" sz="3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šetrné odlíčení bez zbytečného tření vatou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KOREKCE  LÍČENÍM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zaměříme se na překrytí červených míst obličeje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zelený make-up nebo korektor naneseme na denní krém a na něj vhodný make-up (v barevném spektru červenou barvu neutralizuje zelená) 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při líčení očí, rtů a stínování očí se vyhýbáme růžové barvě</a:t>
            </a: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make-up vklepáváme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SLOVNÍČEK  POJMŮ</a:t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kuperóza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- rozšířené cévky v obličeji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s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charakteristickou strukturou pleti </a:t>
            </a:r>
          </a:p>
          <a:p>
            <a:r>
              <a:rPr lang="cs-CZ" b="1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kapilerektázie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- rozšířené cévky v obličeji</a:t>
            </a:r>
          </a:p>
          <a:p>
            <a:r>
              <a:rPr lang="cs-CZ" b="1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rosacea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- kožní onemocnění, jedním z prvních projevů je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kuperóza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https</a:t>
            </a:r>
            <a:r>
              <a:rPr lang="cs-CZ" sz="280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280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www.syncare.cz</a:t>
            </a:r>
            <a:endParaRPr lang="cs-CZ" sz="28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1A399A8-7D77-4AA4-9914-F8B4CBFAE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 OBRÁZKŮ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2749841-7B16-4378-95BF-4081FC945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 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M, </a:t>
            </a:r>
            <a:r>
              <a:rPr lang="cs-CZ" sz="2000" b="0" i="0" dirty="0" err="1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Gryffyn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Unsplash.com: [online]. 2020-08-19 [cit. 2022-03-27]. Dostupný pod licencí Unsplash.com na WWW: &lt;https://unsplash.com/</a:t>
            </a:r>
            <a:r>
              <a:rPr lang="cs-CZ" sz="2000" b="0" i="0" dirty="0" err="1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photos</a:t>
            </a:r>
            <a:r>
              <a:rPr lang="cs-CZ" sz="2000" b="0" i="0" dirty="0">
                <a:solidFill>
                  <a:srgbClr val="212529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/jgD3LciPG0g&gt;.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2 – 4 </a:t>
            </a:r>
            <a:r>
              <a:rPr lang="cs-CZ" sz="2000">
                <a:latin typeface="Times New Roman" panose="02020603050405020304" pitchFamily="18" charset="0"/>
                <a:cs typeface="Times New Roman" panose="02020603050405020304" pitchFamily="18" charset="0"/>
              </a:rPr>
              <a:t>vlastní archiv</a:t>
            </a:r>
            <a:endParaRPr lang="cs-CZ" sz="2000" b="0" i="0" dirty="0">
              <a:solidFill>
                <a:srgbClr val="212529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102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Děkuji za pozornost 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AED8DCCEB405CB489E73F33EDCCEB858" ma:contentTypeVersion="5" ma:contentTypeDescription="Vytvoří nový dokument" ma:contentTypeScope="" ma:versionID="a33a2d764c11baf618d976e3160e378f">
  <xsd:schema xmlns:xsd="http://www.w3.org/2001/XMLSchema" xmlns:xs="http://www.w3.org/2001/XMLSchema" xmlns:p="http://schemas.microsoft.com/office/2006/metadata/properties" xmlns:ns2="46f61ec5-920f-4fc0-b5fd-1de8fb0ea66a" targetNamespace="http://schemas.microsoft.com/office/2006/metadata/properties" ma:root="true" ma:fieldsID="4bb65155985fca9d3c29744d8ed89f0d" ns2:_="">
    <xsd:import namespace="46f61ec5-920f-4fc0-b5fd-1de8fb0ea66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f61ec5-920f-4fc0-b5fd-1de8fb0ea6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4AD82B0-2E30-431A-ABA7-1C6BFE48F20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C919837-1979-4419-B4FB-0FB1FE618C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f61ec5-920f-4fc0-b5fd-1de8fb0ea66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7462BE6-3BF5-45DD-8D53-B051FD18FA8C}">
  <ds:schemaRefs>
    <ds:schemaRef ds:uri="http://www.w3.org/XML/1998/namespace"/>
    <ds:schemaRef ds:uri="http://purl.org/dc/dcmitype/"/>
    <ds:schemaRef ds:uri="http://schemas.microsoft.com/office/infopath/2007/PartnerControls"/>
    <ds:schemaRef ds:uri="http://purl.org/dc/terms/"/>
    <ds:schemaRef ds:uri="46f61ec5-920f-4fc0-b5fd-1de8fb0ea66a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1649</TotalTime>
  <Words>373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 PÉČE  O  PLEŤ  S  KUPERÓZOU </vt:lpstr>
      <vt:lpstr> ROZŠÍŘENÉ CÉVKY </vt:lpstr>
      <vt:lpstr>STADIA</vt:lpstr>
      <vt:lpstr>KUPERÓZA</vt:lpstr>
      <vt:lpstr>PROJEVY KUPERÓZY</vt:lpstr>
      <vt:lpstr>PREVENCE</vt:lpstr>
      <vt:lpstr> NEDOPORUČUJE  SE  </vt:lpstr>
      <vt:lpstr>KOSMETICKÁ  PÉČE</vt:lpstr>
      <vt:lpstr>KOREKCE  LÍČENÍM</vt:lpstr>
      <vt:lpstr>SLOVNÍČEK  POJMŮ </vt:lpstr>
      <vt:lpstr>ZDROJE</vt:lpstr>
      <vt:lpstr>ZDROJE OBRÁZKŮ</vt:lpstr>
      <vt:lpstr>Děkuji za pozornost 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User</cp:lastModifiedBy>
  <cp:revision>39</cp:revision>
  <dcterms:created xsi:type="dcterms:W3CDTF">2020-11-13T17:57:49Z</dcterms:created>
  <dcterms:modified xsi:type="dcterms:W3CDTF">2022-04-26T14:31:49Z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0x010100AED8DCCEB405CB489E73F33EDCCEB858</vt:lpwstr>
  </property>
</Properties>
</file>