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</p:sldIdLst>
  <p:sldSz cx="12192000" cy="6858000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BD8B4-9707-4533-B96B-0647BBEF59E7}" type="datetimeFigureOut">
              <a:rPr lang="cs-CZ"/>
              <a:pPr>
                <a:defRPr/>
              </a:pPr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ACFA63-4C64-4EB7-948F-DE0155F17A0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B4AE7-C9DB-411D-B175-861AD168ED32}" type="datetimeFigureOut">
              <a:rPr lang="cs-CZ"/>
              <a:pPr>
                <a:defRPr/>
              </a:pPr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8D7BD9-A2D5-4BC5-8847-3CAE1DBDC00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7F6FB-B1B9-4324-B306-3EC2738E2759}" type="datetimeFigureOut">
              <a:rPr lang="cs-CZ"/>
              <a:pPr>
                <a:defRPr/>
              </a:pPr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05EDC8-72C5-40BB-9E7A-14107F11914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9F8D7-24B1-42CF-AC35-B6439E06480F}" type="datetimeFigureOut">
              <a:rPr lang="cs-CZ"/>
              <a:pPr>
                <a:defRPr/>
              </a:pPr>
              <a:t>28.04.2022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4F8232-9D56-47B1-A141-6722F289C04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9D4B0-7136-4138-A182-05DF72E59BB4}" type="datetimeFigureOut">
              <a:rPr lang="cs-CZ"/>
              <a:pPr>
                <a:defRPr/>
              </a:pPr>
              <a:t>28.04.2022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562AE-865B-4B74-8E7E-8D6281E52E2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52402-1D09-4D41-B73C-78982E3BF0C1}" type="datetimeFigureOut">
              <a:rPr lang="cs-CZ"/>
              <a:pPr>
                <a:defRPr/>
              </a:pPr>
              <a:t>28.04.2022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822EE-6EC5-4772-9F81-44C074CADD1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B01FB-01B8-4478-AF93-71BEFB6DC577}" type="datetimeFigureOut">
              <a:rPr lang="cs-CZ"/>
              <a:pPr>
                <a:defRPr/>
              </a:pPr>
              <a:t>28.04.2022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2AEF04-747E-4CDE-BB58-38FFBCB8AED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05E90-B3B9-4602-BE43-37C5124CCF59}" type="datetimeFigureOut">
              <a:rPr lang="cs-CZ"/>
              <a:pPr>
                <a:defRPr/>
              </a:pPr>
              <a:t>28.04.2022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52974-BA5D-41A5-A653-B3E917C3C8D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BFB01-504D-42B2-AD43-EE1AEAFFCE8E}" type="datetimeFigureOut">
              <a:rPr lang="cs-CZ"/>
              <a:pPr>
                <a:defRPr/>
              </a:pPr>
              <a:t>28.04.2022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2F743-40B8-427D-9175-0DC1744FCAD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4AE48-284E-4A3F-9AEB-555107D85D8C}" type="datetimeFigureOut">
              <a:rPr lang="cs-CZ"/>
              <a:pPr>
                <a:defRPr/>
              </a:pPr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09A7F0-A1F8-4E63-8D1C-A00C7F5CA35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498A7-284E-4662-A3AD-86FF29EE1881}" type="datetimeFigureOut">
              <a:rPr lang="cs-CZ"/>
              <a:pPr>
                <a:defRPr/>
              </a:pPr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E25CE-C68E-409F-B06E-7D5452EE067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nadpis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text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Po kliknutí můžete upravovat styly textu v předloze.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EDA7001-1C06-403E-B17C-6D9795D0AE42}" type="datetimeFigureOut">
              <a:rPr lang="cs-CZ"/>
              <a:pPr>
                <a:defRPr/>
              </a:pPr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0EE5D07-48AD-4EF1-BCEF-F9C40A6DAE82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rychle 2"/>
          <p:cNvSpPr/>
          <p:nvPr/>
        </p:nvSpPr>
        <p:spPr>
          <a:xfrm>
            <a:off x="373063" y="4591050"/>
            <a:ext cx="1485900" cy="138747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051" name="Obrázek 11" descr="Obsah obrázku zařízení, jídelní nádob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76200"/>
            <a:ext cx="5181600" cy="678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ovéPole 3"/>
          <p:cNvSpPr txBox="1">
            <a:spLocks noChangeArrowheads="1"/>
          </p:cNvSpPr>
          <p:nvPr/>
        </p:nvSpPr>
        <p:spPr bwMode="auto">
          <a:xfrm>
            <a:off x="547688" y="1604963"/>
            <a:ext cx="29765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8000"/>
              <a:t>Objem</a:t>
            </a:r>
          </a:p>
        </p:txBody>
      </p:sp>
      <p:pic>
        <p:nvPicPr>
          <p:cNvPr id="2053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3" cstate="print"/>
          <a:srcRect t="12396" r="-2" b="6239"/>
          <a:stretch>
            <a:fillRect/>
          </a:stretch>
        </p:blipFill>
        <p:spPr bwMode="auto">
          <a:xfrm>
            <a:off x="5451475" y="409575"/>
            <a:ext cx="5727700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álec 1"/>
          <p:cNvSpPr/>
          <p:nvPr/>
        </p:nvSpPr>
        <p:spPr>
          <a:xfrm>
            <a:off x="9882188" y="1000125"/>
            <a:ext cx="1158875" cy="1533525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533400" y="160338"/>
            <a:ext cx="1071403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U kterých těles umíte vypočítat objem na základě znalostí jejich</a:t>
            </a:r>
          </a:p>
          <a:p>
            <a:pPr eaLnBrk="1" hangingPunct="1"/>
            <a:r>
              <a:rPr lang="cs-CZ" altLang="cs-CZ" sz="3200"/>
              <a:t>rozměrů?</a:t>
            </a:r>
          </a:p>
        </p:txBody>
      </p:sp>
      <p:pic>
        <p:nvPicPr>
          <p:cNvPr id="3075" name="Obrázek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297689">
            <a:off x="7666038" y="1227138"/>
            <a:ext cx="3778250" cy="477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ovéPole 4"/>
          <p:cNvSpPr txBox="1">
            <a:spLocks noChangeArrowheads="1"/>
          </p:cNvSpPr>
          <p:nvPr/>
        </p:nvSpPr>
        <p:spPr bwMode="auto">
          <a:xfrm>
            <a:off x="1420813" y="1870075"/>
            <a:ext cx="2376487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Kolmý hranol</a:t>
            </a:r>
          </a:p>
          <a:p>
            <a:pPr eaLnBrk="1" hangingPunct="1"/>
            <a:r>
              <a:rPr lang="cs-CZ" altLang="cs-CZ" sz="3200"/>
              <a:t>Kvádr</a:t>
            </a:r>
          </a:p>
          <a:p>
            <a:pPr eaLnBrk="1" hangingPunct="1"/>
            <a:r>
              <a:rPr lang="cs-CZ" altLang="cs-CZ" sz="3200"/>
              <a:t>Krychle</a:t>
            </a:r>
          </a:p>
          <a:p>
            <a:pPr eaLnBrk="1" hangingPunct="1"/>
            <a:r>
              <a:rPr lang="cs-CZ" altLang="cs-CZ" sz="3200"/>
              <a:t>Jehlan</a:t>
            </a:r>
          </a:p>
          <a:p>
            <a:pPr eaLnBrk="1" hangingPunct="1"/>
            <a:r>
              <a:rPr lang="cs-CZ" altLang="cs-CZ" sz="3200"/>
              <a:t>Válec</a:t>
            </a:r>
          </a:p>
          <a:p>
            <a:pPr eaLnBrk="1" hangingPunct="1"/>
            <a:r>
              <a:rPr lang="cs-CZ" altLang="cs-CZ" sz="3200"/>
              <a:t>Kužel</a:t>
            </a:r>
          </a:p>
          <a:p>
            <a:pPr eaLnBrk="1" hangingPunct="1"/>
            <a:r>
              <a:rPr lang="cs-CZ" altLang="cs-CZ" sz="3200"/>
              <a:t>Koule</a:t>
            </a:r>
          </a:p>
          <a:p>
            <a:pPr eaLnBrk="1" hangingPunct="1"/>
            <a:endParaRPr lang="cs-CZ" altLang="cs-CZ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ovéPole 1"/>
          <p:cNvSpPr txBox="1">
            <a:spLocks noChangeArrowheads="1"/>
          </p:cNvSpPr>
          <p:nvPr/>
        </p:nvSpPr>
        <p:spPr bwMode="auto">
          <a:xfrm>
            <a:off x="568325" y="407988"/>
            <a:ext cx="98425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 dirty="0"/>
              <a:t>Vypočítej, jakou délku má hrana krychle o objemu 1 </a:t>
            </a:r>
            <a:r>
              <a:rPr lang="cs-CZ" altLang="cs-CZ" sz="3200" dirty="0" smtClean="0"/>
              <a:t>litru?</a:t>
            </a:r>
            <a:endParaRPr lang="cs-CZ" altLang="cs-CZ" sz="3200" dirty="0"/>
          </a:p>
        </p:txBody>
      </p:sp>
      <p:sp>
        <p:nvSpPr>
          <p:cNvPr id="4099" name="TextovéPole 3"/>
          <p:cNvSpPr txBox="1">
            <a:spLocks noChangeArrowheads="1"/>
          </p:cNvSpPr>
          <p:nvPr/>
        </p:nvSpPr>
        <p:spPr bwMode="auto">
          <a:xfrm>
            <a:off x="7993063" y="4633913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4100" name="TextovéPole 4"/>
          <p:cNvSpPr txBox="1">
            <a:spLocks noChangeArrowheads="1"/>
          </p:cNvSpPr>
          <p:nvPr/>
        </p:nvSpPr>
        <p:spPr bwMode="auto">
          <a:xfrm>
            <a:off x="1352550" y="463867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4101" name="TextovéPole 5"/>
          <p:cNvSpPr txBox="1">
            <a:spLocks noChangeArrowheads="1"/>
          </p:cNvSpPr>
          <p:nvPr/>
        </p:nvSpPr>
        <p:spPr bwMode="auto">
          <a:xfrm>
            <a:off x="2552700" y="425291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4102" name="TextovéPole 6"/>
          <p:cNvSpPr txBox="1">
            <a:spLocks noChangeArrowheads="1"/>
          </p:cNvSpPr>
          <p:nvPr/>
        </p:nvSpPr>
        <p:spPr bwMode="auto">
          <a:xfrm>
            <a:off x="4689475" y="256857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4103" name="TextovéPole 7"/>
          <p:cNvSpPr txBox="1">
            <a:spLocks noChangeArrowheads="1"/>
          </p:cNvSpPr>
          <p:nvPr/>
        </p:nvSpPr>
        <p:spPr bwMode="auto">
          <a:xfrm>
            <a:off x="3667125" y="253682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4104" name="TextovéPole 8"/>
          <p:cNvSpPr txBox="1">
            <a:spLocks noChangeArrowheads="1"/>
          </p:cNvSpPr>
          <p:nvPr/>
        </p:nvSpPr>
        <p:spPr bwMode="auto">
          <a:xfrm>
            <a:off x="2062163" y="927100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4105" name="TextovéPole 9"/>
          <p:cNvSpPr txBox="1">
            <a:spLocks noChangeArrowheads="1"/>
          </p:cNvSpPr>
          <p:nvPr/>
        </p:nvSpPr>
        <p:spPr bwMode="auto">
          <a:xfrm>
            <a:off x="466725" y="1044575"/>
            <a:ext cx="6959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  1 l =1 dm  - délka hrany krychle  je 1 dm</a:t>
            </a:r>
          </a:p>
        </p:txBody>
      </p:sp>
      <p:sp>
        <p:nvSpPr>
          <p:cNvPr id="4106" name="TextovéPole 10"/>
          <p:cNvSpPr txBox="1">
            <a:spLocks noChangeArrowheads="1"/>
          </p:cNvSpPr>
          <p:nvPr/>
        </p:nvSpPr>
        <p:spPr bwMode="auto">
          <a:xfrm>
            <a:off x="568325" y="1871663"/>
            <a:ext cx="105600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 dirty="0"/>
              <a:t>Vypočítej, jakou délku má hrana krychle o objemu 1 000 </a:t>
            </a:r>
            <a:r>
              <a:rPr lang="cs-CZ" altLang="cs-CZ" sz="3200" dirty="0" smtClean="0"/>
              <a:t>litrů?</a:t>
            </a:r>
            <a:endParaRPr lang="cs-CZ" altLang="cs-CZ" sz="3200" dirty="0"/>
          </a:p>
        </p:txBody>
      </p:sp>
      <p:sp>
        <p:nvSpPr>
          <p:cNvPr id="4107" name="TextovéPole 11"/>
          <p:cNvSpPr txBox="1">
            <a:spLocks noChangeArrowheads="1"/>
          </p:cNvSpPr>
          <p:nvPr/>
        </p:nvSpPr>
        <p:spPr bwMode="auto">
          <a:xfrm>
            <a:off x="808038" y="2644775"/>
            <a:ext cx="89090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1 000 l = 1000 dm = 1 m – délka hrany krychle je 1 m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92138" y="973138"/>
            <a:ext cx="10842625" cy="7429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?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74688" y="2536825"/>
            <a:ext cx="10842625" cy="7413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?</a:t>
            </a:r>
          </a:p>
        </p:txBody>
      </p:sp>
      <p:sp>
        <p:nvSpPr>
          <p:cNvPr id="4110" name="TextovéPole 14"/>
          <p:cNvSpPr txBox="1">
            <a:spLocks noChangeArrowheads="1"/>
          </p:cNvSpPr>
          <p:nvPr/>
        </p:nvSpPr>
        <p:spPr bwMode="auto">
          <a:xfrm>
            <a:off x="500063" y="3209925"/>
            <a:ext cx="9139237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3200"/>
              <a:t>Opiš si příklady do notesu a vypočítej. Proveď si kontrolu kliknutím na černý obdélník.</a:t>
            </a:r>
          </a:p>
          <a:p>
            <a:pPr eaLnBrk="1" hangingPunct="1"/>
            <a:r>
              <a:rPr lang="cs-CZ" altLang="cs-CZ" sz="3200"/>
              <a:t>Vyjádři v dm :</a:t>
            </a:r>
          </a:p>
          <a:p>
            <a:pPr eaLnBrk="1" hangingPunct="1"/>
            <a:endParaRPr lang="cs-CZ" altLang="cs-CZ" sz="3200"/>
          </a:p>
        </p:txBody>
      </p:sp>
      <p:sp>
        <p:nvSpPr>
          <p:cNvPr id="4111" name="TextovéPole 15"/>
          <p:cNvSpPr txBox="1">
            <a:spLocks noChangeArrowheads="1"/>
          </p:cNvSpPr>
          <p:nvPr/>
        </p:nvSpPr>
        <p:spPr bwMode="auto">
          <a:xfrm>
            <a:off x="731838" y="4754563"/>
            <a:ext cx="232568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3200"/>
              <a:t>5 cm = 0,005        </a:t>
            </a:r>
          </a:p>
        </p:txBody>
      </p:sp>
      <p:sp>
        <p:nvSpPr>
          <p:cNvPr id="4112" name="TextovéPole 16"/>
          <p:cNvSpPr txBox="1">
            <a:spLocks noChangeArrowheads="1"/>
          </p:cNvSpPr>
          <p:nvPr/>
        </p:nvSpPr>
        <p:spPr bwMode="auto">
          <a:xfrm>
            <a:off x="361950" y="5405438"/>
            <a:ext cx="2730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180 cm = 0,180</a:t>
            </a:r>
          </a:p>
        </p:txBody>
      </p:sp>
      <p:sp>
        <p:nvSpPr>
          <p:cNvPr id="4113" name="TextovéPole 17"/>
          <p:cNvSpPr txBox="1">
            <a:spLocks noChangeArrowheads="1"/>
          </p:cNvSpPr>
          <p:nvPr/>
        </p:nvSpPr>
        <p:spPr bwMode="auto">
          <a:xfrm>
            <a:off x="5210175" y="462121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4114" name="TextovéPole 18"/>
          <p:cNvSpPr txBox="1">
            <a:spLocks noChangeArrowheads="1"/>
          </p:cNvSpPr>
          <p:nvPr/>
        </p:nvSpPr>
        <p:spPr bwMode="auto">
          <a:xfrm>
            <a:off x="1501775" y="604361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4115" name="TextovéPole 19"/>
          <p:cNvSpPr txBox="1">
            <a:spLocks noChangeArrowheads="1"/>
          </p:cNvSpPr>
          <p:nvPr/>
        </p:nvSpPr>
        <p:spPr bwMode="auto">
          <a:xfrm>
            <a:off x="1411288" y="5327650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4116" name="TextovéPole 20"/>
          <p:cNvSpPr txBox="1">
            <a:spLocks noChangeArrowheads="1"/>
          </p:cNvSpPr>
          <p:nvPr/>
        </p:nvSpPr>
        <p:spPr bwMode="auto">
          <a:xfrm>
            <a:off x="76200" y="6111875"/>
            <a:ext cx="312578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1 250 cm = 1, 250</a:t>
            </a:r>
          </a:p>
        </p:txBody>
      </p:sp>
      <p:sp>
        <p:nvSpPr>
          <p:cNvPr id="4117" name="TextovéPole 21"/>
          <p:cNvSpPr txBox="1">
            <a:spLocks noChangeArrowheads="1"/>
          </p:cNvSpPr>
          <p:nvPr/>
        </p:nvSpPr>
        <p:spPr bwMode="auto">
          <a:xfrm>
            <a:off x="7505700" y="4710113"/>
            <a:ext cx="2133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3 m = 3 000</a:t>
            </a:r>
          </a:p>
        </p:txBody>
      </p:sp>
      <p:sp>
        <p:nvSpPr>
          <p:cNvPr id="4118" name="TextovéPole 22"/>
          <p:cNvSpPr txBox="1">
            <a:spLocks noChangeArrowheads="1"/>
          </p:cNvSpPr>
          <p:nvPr/>
        </p:nvSpPr>
        <p:spPr bwMode="auto">
          <a:xfrm>
            <a:off x="4541838" y="4725988"/>
            <a:ext cx="2549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12 m = 12 000</a:t>
            </a:r>
          </a:p>
        </p:txBody>
      </p:sp>
      <p:sp>
        <p:nvSpPr>
          <p:cNvPr id="4119" name="TextovéPole 23"/>
          <p:cNvSpPr txBox="1">
            <a:spLocks noChangeArrowheads="1"/>
          </p:cNvSpPr>
          <p:nvPr/>
        </p:nvSpPr>
        <p:spPr bwMode="auto">
          <a:xfrm>
            <a:off x="5262563" y="5761038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4120" name="TextovéPole 24"/>
          <p:cNvSpPr txBox="1">
            <a:spLocks noChangeArrowheads="1"/>
          </p:cNvSpPr>
          <p:nvPr/>
        </p:nvSpPr>
        <p:spPr bwMode="auto">
          <a:xfrm>
            <a:off x="5156200" y="514032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4121" name="TextovéPole 25"/>
          <p:cNvSpPr txBox="1">
            <a:spLocks noChangeArrowheads="1"/>
          </p:cNvSpPr>
          <p:nvPr/>
        </p:nvSpPr>
        <p:spPr bwMode="auto">
          <a:xfrm>
            <a:off x="4167188" y="5251450"/>
            <a:ext cx="23495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0,56 m = 560</a:t>
            </a:r>
          </a:p>
        </p:txBody>
      </p:sp>
      <p:sp>
        <p:nvSpPr>
          <p:cNvPr id="4122" name="TextovéPole 26"/>
          <p:cNvSpPr txBox="1">
            <a:spLocks noChangeArrowheads="1"/>
          </p:cNvSpPr>
          <p:nvPr/>
        </p:nvSpPr>
        <p:spPr bwMode="auto">
          <a:xfrm>
            <a:off x="3956050" y="5864225"/>
            <a:ext cx="2235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0, 003 m = 3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1966913" y="6111875"/>
            <a:ext cx="1333500" cy="6143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1947863" y="5364163"/>
            <a:ext cx="1335087" cy="6143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1954213" y="4673600"/>
            <a:ext cx="1335087" cy="6143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5816600" y="4754563"/>
            <a:ext cx="1435100" cy="533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5816600" y="5918200"/>
            <a:ext cx="1435100" cy="533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5816600" y="5337175"/>
            <a:ext cx="1435100" cy="533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8559800" y="4681538"/>
            <a:ext cx="1435100" cy="533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1"/>
          <p:cNvSpPr txBox="1">
            <a:spLocks noChangeArrowheads="1"/>
          </p:cNvSpPr>
          <p:nvPr/>
        </p:nvSpPr>
        <p:spPr bwMode="auto">
          <a:xfrm>
            <a:off x="452438" y="3219450"/>
            <a:ext cx="9139237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3200"/>
              <a:t>Opiš si příklady do notesu a vypočítej. Proveď si kontrolu kliknutím na černý obdélník.</a:t>
            </a:r>
          </a:p>
          <a:p>
            <a:pPr eaLnBrk="1" hangingPunct="1"/>
            <a:r>
              <a:rPr lang="cs-CZ" altLang="cs-CZ" sz="3200"/>
              <a:t>Vyjádři v litrech :</a:t>
            </a:r>
          </a:p>
          <a:p>
            <a:pPr eaLnBrk="1" hangingPunct="1"/>
            <a:endParaRPr lang="cs-CZ" altLang="cs-CZ" sz="3200"/>
          </a:p>
        </p:txBody>
      </p:sp>
      <p:sp>
        <p:nvSpPr>
          <p:cNvPr id="5123" name="TextovéPole 2"/>
          <p:cNvSpPr txBox="1">
            <a:spLocks noChangeArrowheads="1"/>
          </p:cNvSpPr>
          <p:nvPr/>
        </p:nvSpPr>
        <p:spPr bwMode="auto">
          <a:xfrm>
            <a:off x="7340600" y="5440363"/>
            <a:ext cx="355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24" name="TextovéPole 3"/>
          <p:cNvSpPr txBox="1">
            <a:spLocks noChangeArrowheads="1"/>
          </p:cNvSpPr>
          <p:nvPr/>
        </p:nvSpPr>
        <p:spPr bwMode="auto">
          <a:xfrm>
            <a:off x="1481138" y="2439988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25" name="TextovéPole 4"/>
          <p:cNvSpPr txBox="1">
            <a:spLocks noChangeArrowheads="1"/>
          </p:cNvSpPr>
          <p:nvPr/>
        </p:nvSpPr>
        <p:spPr bwMode="auto">
          <a:xfrm>
            <a:off x="1468438" y="183991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26" name="TextovéPole 5"/>
          <p:cNvSpPr txBox="1">
            <a:spLocks noChangeArrowheads="1"/>
          </p:cNvSpPr>
          <p:nvPr/>
        </p:nvSpPr>
        <p:spPr bwMode="auto">
          <a:xfrm>
            <a:off x="2546350" y="984250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27" name="TextovéPole 6"/>
          <p:cNvSpPr txBox="1">
            <a:spLocks noChangeArrowheads="1"/>
          </p:cNvSpPr>
          <p:nvPr/>
        </p:nvSpPr>
        <p:spPr bwMode="auto">
          <a:xfrm>
            <a:off x="758825" y="1938338"/>
            <a:ext cx="24415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5 dm =  5 000</a:t>
            </a:r>
          </a:p>
        </p:txBody>
      </p:sp>
      <p:sp>
        <p:nvSpPr>
          <p:cNvPr id="5128" name="TextovéPole 7"/>
          <p:cNvSpPr txBox="1">
            <a:spLocks noChangeArrowheads="1"/>
          </p:cNvSpPr>
          <p:nvPr/>
        </p:nvSpPr>
        <p:spPr bwMode="auto">
          <a:xfrm>
            <a:off x="452438" y="2522538"/>
            <a:ext cx="23590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0,2 dm = 200</a:t>
            </a:r>
          </a:p>
        </p:txBody>
      </p:sp>
      <p:sp>
        <p:nvSpPr>
          <p:cNvPr id="5129" name="TextovéPole 8"/>
          <p:cNvSpPr txBox="1">
            <a:spLocks noChangeArrowheads="1"/>
          </p:cNvSpPr>
          <p:nvPr/>
        </p:nvSpPr>
        <p:spPr bwMode="auto">
          <a:xfrm>
            <a:off x="3910013" y="1916113"/>
            <a:ext cx="25654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0,25 dm = 250</a:t>
            </a:r>
          </a:p>
        </p:txBody>
      </p:sp>
      <p:sp>
        <p:nvSpPr>
          <p:cNvPr id="5130" name="TextovéPole 9"/>
          <p:cNvSpPr txBox="1">
            <a:spLocks noChangeArrowheads="1"/>
          </p:cNvSpPr>
          <p:nvPr/>
        </p:nvSpPr>
        <p:spPr bwMode="auto">
          <a:xfrm>
            <a:off x="1112838" y="4924425"/>
            <a:ext cx="355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31" name="TextovéPole 10"/>
          <p:cNvSpPr txBox="1">
            <a:spLocks noChangeArrowheads="1"/>
          </p:cNvSpPr>
          <p:nvPr/>
        </p:nvSpPr>
        <p:spPr bwMode="auto">
          <a:xfrm>
            <a:off x="8840788" y="2357438"/>
            <a:ext cx="354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32" name="TextovéPole 11"/>
          <p:cNvSpPr txBox="1">
            <a:spLocks noChangeArrowheads="1"/>
          </p:cNvSpPr>
          <p:nvPr/>
        </p:nvSpPr>
        <p:spPr bwMode="auto">
          <a:xfrm>
            <a:off x="8729663" y="1798638"/>
            <a:ext cx="355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33" name="TextovéPole 12"/>
          <p:cNvSpPr txBox="1">
            <a:spLocks noChangeArrowheads="1"/>
          </p:cNvSpPr>
          <p:nvPr/>
        </p:nvSpPr>
        <p:spPr bwMode="auto">
          <a:xfrm>
            <a:off x="5014913" y="2435225"/>
            <a:ext cx="355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34" name="TextovéPole 13"/>
          <p:cNvSpPr txBox="1">
            <a:spLocks noChangeArrowheads="1"/>
          </p:cNvSpPr>
          <p:nvPr/>
        </p:nvSpPr>
        <p:spPr bwMode="auto">
          <a:xfrm>
            <a:off x="5160963" y="1798638"/>
            <a:ext cx="355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35" name="TextovéPole 14"/>
          <p:cNvSpPr txBox="1">
            <a:spLocks noChangeArrowheads="1"/>
          </p:cNvSpPr>
          <p:nvPr/>
        </p:nvSpPr>
        <p:spPr bwMode="auto">
          <a:xfrm flipH="1">
            <a:off x="4041775" y="2530475"/>
            <a:ext cx="32543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3200"/>
              <a:t>15 mm = 0,015</a:t>
            </a:r>
          </a:p>
        </p:txBody>
      </p:sp>
      <p:sp>
        <p:nvSpPr>
          <p:cNvPr id="5136" name="TextovéPole 15"/>
          <p:cNvSpPr txBox="1">
            <a:spLocks noChangeArrowheads="1"/>
          </p:cNvSpPr>
          <p:nvPr/>
        </p:nvSpPr>
        <p:spPr bwMode="auto">
          <a:xfrm>
            <a:off x="7573963" y="1916113"/>
            <a:ext cx="28876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187 mm = 0,187</a:t>
            </a:r>
          </a:p>
        </p:txBody>
      </p:sp>
      <p:sp>
        <p:nvSpPr>
          <p:cNvPr id="5137" name="TextovéPole 16"/>
          <p:cNvSpPr txBox="1">
            <a:spLocks noChangeArrowheads="1"/>
          </p:cNvSpPr>
          <p:nvPr/>
        </p:nvSpPr>
        <p:spPr bwMode="auto">
          <a:xfrm>
            <a:off x="7296150" y="2476500"/>
            <a:ext cx="32829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2 150 mm = 2, 150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2103438" y="1938338"/>
            <a:ext cx="1209675" cy="5381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2092325" y="2546350"/>
            <a:ext cx="1209675" cy="5381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5668963" y="2608263"/>
            <a:ext cx="1209675" cy="5365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676900" y="1938338"/>
            <a:ext cx="1209675" cy="5381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9377363" y="1898650"/>
            <a:ext cx="1209675" cy="5381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9398000" y="2500313"/>
            <a:ext cx="1208088" cy="5365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5144" name="TextovéPole 23"/>
          <p:cNvSpPr txBox="1">
            <a:spLocks noChangeArrowheads="1"/>
          </p:cNvSpPr>
          <p:nvPr/>
        </p:nvSpPr>
        <p:spPr bwMode="auto">
          <a:xfrm>
            <a:off x="639763" y="69850"/>
            <a:ext cx="9139237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3200"/>
              <a:t>Opiš si příklady do notesu a vypočítej. Proveď si kontrolu kliknutím na černý obdélník.</a:t>
            </a:r>
          </a:p>
          <a:p>
            <a:pPr eaLnBrk="1" hangingPunct="1"/>
            <a:r>
              <a:rPr lang="cs-CZ" altLang="cs-CZ" sz="3200"/>
              <a:t>Vyjádři v cm :</a:t>
            </a:r>
          </a:p>
          <a:p>
            <a:pPr eaLnBrk="1" hangingPunct="1"/>
            <a:endParaRPr lang="cs-CZ" altLang="cs-CZ" sz="3200"/>
          </a:p>
        </p:txBody>
      </p:sp>
      <p:sp>
        <p:nvSpPr>
          <p:cNvPr id="5145" name="TextovéPole 24"/>
          <p:cNvSpPr txBox="1">
            <a:spLocks noChangeArrowheads="1"/>
          </p:cNvSpPr>
          <p:nvPr/>
        </p:nvSpPr>
        <p:spPr bwMode="auto">
          <a:xfrm>
            <a:off x="639763" y="5002213"/>
            <a:ext cx="21320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3 m = 3 000</a:t>
            </a:r>
          </a:p>
        </p:txBody>
      </p:sp>
      <p:sp>
        <p:nvSpPr>
          <p:cNvPr id="5146" name="TextovéPole 25"/>
          <p:cNvSpPr txBox="1">
            <a:spLocks noChangeArrowheads="1"/>
          </p:cNvSpPr>
          <p:nvPr/>
        </p:nvSpPr>
        <p:spPr bwMode="auto">
          <a:xfrm>
            <a:off x="7396163" y="4919663"/>
            <a:ext cx="355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47" name="TextovéPole 26"/>
          <p:cNvSpPr txBox="1">
            <a:spLocks noChangeArrowheads="1"/>
          </p:cNvSpPr>
          <p:nvPr/>
        </p:nvSpPr>
        <p:spPr bwMode="auto">
          <a:xfrm>
            <a:off x="4486275" y="5462588"/>
            <a:ext cx="355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48" name="TextovéPole 27"/>
          <p:cNvSpPr txBox="1">
            <a:spLocks noChangeArrowheads="1"/>
          </p:cNvSpPr>
          <p:nvPr/>
        </p:nvSpPr>
        <p:spPr bwMode="auto">
          <a:xfrm>
            <a:off x="4435475" y="4892675"/>
            <a:ext cx="355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49" name="TextovéPole 28"/>
          <p:cNvSpPr txBox="1">
            <a:spLocks noChangeArrowheads="1"/>
          </p:cNvSpPr>
          <p:nvPr/>
        </p:nvSpPr>
        <p:spPr bwMode="auto">
          <a:xfrm>
            <a:off x="1127125" y="5440363"/>
            <a:ext cx="3540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5150" name="TextovéPole 29"/>
          <p:cNvSpPr txBox="1">
            <a:spLocks noChangeArrowheads="1"/>
          </p:cNvSpPr>
          <p:nvPr/>
        </p:nvSpPr>
        <p:spPr bwMode="auto">
          <a:xfrm>
            <a:off x="338138" y="5516563"/>
            <a:ext cx="32829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3200"/>
              <a:t>5,5 m = 5 500</a:t>
            </a:r>
          </a:p>
        </p:txBody>
      </p:sp>
      <p:sp>
        <p:nvSpPr>
          <p:cNvPr id="5151" name="TextovéPole 30"/>
          <p:cNvSpPr txBox="1">
            <a:spLocks noChangeArrowheads="1"/>
          </p:cNvSpPr>
          <p:nvPr/>
        </p:nvSpPr>
        <p:spPr bwMode="auto">
          <a:xfrm>
            <a:off x="3455988" y="4987925"/>
            <a:ext cx="22526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0,2 dm = 0,2</a:t>
            </a:r>
          </a:p>
        </p:txBody>
      </p:sp>
      <p:sp>
        <p:nvSpPr>
          <p:cNvPr id="5152" name="TextovéPole 31"/>
          <p:cNvSpPr txBox="1">
            <a:spLocks noChangeArrowheads="1"/>
          </p:cNvSpPr>
          <p:nvPr/>
        </p:nvSpPr>
        <p:spPr bwMode="auto">
          <a:xfrm>
            <a:off x="3468688" y="5548313"/>
            <a:ext cx="21431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0,01 m = 10</a:t>
            </a:r>
          </a:p>
        </p:txBody>
      </p:sp>
      <p:sp>
        <p:nvSpPr>
          <p:cNvPr id="5153" name="TextovéPole 32"/>
          <p:cNvSpPr txBox="1">
            <a:spLocks noChangeArrowheads="1"/>
          </p:cNvSpPr>
          <p:nvPr/>
        </p:nvSpPr>
        <p:spPr bwMode="auto">
          <a:xfrm>
            <a:off x="6688138" y="5062538"/>
            <a:ext cx="2549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12 m = 12 000</a:t>
            </a:r>
          </a:p>
        </p:txBody>
      </p:sp>
      <p:sp>
        <p:nvSpPr>
          <p:cNvPr id="5154" name="TextovéPole 33"/>
          <p:cNvSpPr txBox="1">
            <a:spLocks noChangeArrowheads="1"/>
          </p:cNvSpPr>
          <p:nvPr/>
        </p:nvSpPr>
        <p:spPr bwMode="auto">
          <a:xfrm>
            <a:off x="6096000" y="5553075"/>
            <a:ext cx="2235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0, 003 m = 3</a:t>
            </a:r>
          </a:p>
        </p:txBody>
      </p:sp>
      <p:sp>
        <p:nvSpPr>
          <p:cNvPr id="36" name="Obdélník 35"/>
          <p:cNvSpPr/>
          <p:nvPr/>
        </p:nvSpPr>
        <p:spPr>
          <a:xfrm>
            <a:off x="1706563" y="5062538"/>
            <a:ext cx="1295400" cy="5111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?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1727200" y="5646738"/>
            <a:ext cx="1295400" cy="5111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?</a:t>
            </a:r>
          </a:p>
        </p:txBody>
      </p:sp>
      <p:sp>
        <p:nvSpPr>
          <p:cNvPr id="38" name="Obdélník 37"/>
          <p:cNvSpPr/>
          <p:nvPr/>
        </p:nvSpPr>
        <p:spPr>
          <a:xfrm>
            <a:off x="5027613" y="5605463"/>
            <a:ext cx="852487" cy="5111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?</a:t>
            </a:r>
          </a:p>
        </p:txBody>
      </p:sp>
      <p:sp>
        <p:nvSpPr>
          <p:cNvPr id="39" name="Obdélník 38"/>
          <p:cNvSpPr/>
          <p:nvPr/>
        </p:nvSpPr>
        <p:spPr>
          <a:xfrm>
            <a:off x="5008563" y="5000625"/>
            <a:ext cx="1295400" cy="50958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?</a:t>
            </a:r>
          </a:p>
        </p:txBody>
      </p:sp>
      <p:sp>
        <p:nvSpPr>
          <p:cNvPr id="40" name="Obdélník 39"/>
          <p:cNvSpPr/>
          <p:nvPr/>
        </p:nvSpPr>
        <p:spPr>
          <a:xfrm>
            <a:off x="7975600" y="5654675"/>
            <a:ext cx="1295400" cy="5111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?</a:t>
            </a:r>
          </a:p>
        </p:txBody>
      </p:sp>
      <p:sp>
        <p:nvSpPr>
          <p:cNvPr id="41" name="Obdélník 40"/>
          <p:cNvSpPr/>
          <p:nvPr/>
        </p:nvSpPr>
        <p:spPr>
          <a:xfrm>
            <a:off x="7975600" y="5076825"/>
            <a:ext cx="1295400" cy="5111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álec 1"/>
          <p:cNvSpPr/>
          <p:nvPr/>
        </p:nvSpPr>
        <p:spPr>
          <a:xfrm>
            <a:off x="1271588" y="2030413"/>
            <a:ext cx="2286000" cy="3282950"/>
          </a:xfrm>
          <a:prstGeom prst="ca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Válec 2"/>
          <p:cNvSpPr/>
          <p:nvPr/>
        </p:nvSpPr>
        <p:spPr>
          <a:xfrm>
            <a:off x="1271588" y="3008313"/>
            <a:ext cx="2286000" cy="2305050"/>
          </a:xfrm>
          <a:prstGeom prst="can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148" name="TextovéPole 3"/>
          <p:cNvSpPr txBox="1">
            <a:spLocks noChangeArrowheads="1"/>
          </p:cNvSpPr>
          <p:nvPr/>
        </p:nvSpPr>
        <p:spPr bwMode="auto">
          <a:xfrm>
            <a:off x="4333875" y="539750"/>
            <a:ext cx="6684963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3200" dirty="0"/>
              <a:t>V zahradním sudu o objemu 2 m</a:t>
            </a:r>
          </a:p>
          <a:p>
            <a:pPr eaLnBrk="1" hangingPunct="1"/>
            <a:r>
              <a:rPr lang="cs-CZ" altLang="cs-CZ" sz="3200" dirty="0" smtClean="0"/>
              <a:t>je </a:t>
            </a:r>
            <a:r>
              <a:rPr lang="cs-CZ" altLang="cs-CZ" sz="3200" dirty="0"/>
              <a:t>1 200 l vody.</a:t>
            </a:r>
          </a:p>
          <a:p>
            <a:pPr eaLnBrk="1" hangingPunct="1"/>
            <a:r>
              <a:rPr lang="cs-CZ" altLang="cs-CZ" sz="3200" dirty="0"/>
              <a:t>Kolik litrů se do sudu ještě vejde?</a:t>
            </a:r>
          </a:p>
          <a:p>
            <a:pPr eaLnBrk="1" hangingPunct="1"/>
            <a:r>
              <a:rPr lang="cs-CZ" altLang="cs-CZ" sz="3200" dirty="0"/>
              <a:t>Vypočítej příklad do notesu a proveď</a:t>
            </a:r>
          </a:p>
          <a:p>
            <a:pPr eaLnBrk="1" hangingPunct="1"/>
            <a:r>
              <a:rPr lang="cs-CZ" altLang="cs-CZ" sz="3200" dirty="0"/>
              <a:t>kontrolu kliknutím na černý </a:t>
            </a:r>
            <a:r>
              <a:rPr lang="cs-CZ" altLang="cs-CZ" sz="3200" dirty="0" smtClean="0"/>
              <a:t>obdélník</a:t>
            </a:r>
            <a:r>
              <a:rPr lang="cs-CZ" altLang="cs-CZ" sz="3200" dirty="0"/>
              <a:t>.</a:t>
            </a:r>
          </a:p>
        </p:txBody>
      </p:sp>
      <p:sp>
        <p:nvSpPr>
          <p:cNvPr id="6149" name="TextovéPole 4"/>
          <p:cNvSpPr txBox="1">
            <a:spLocks noChangeArrowheads="1"/>
          </p:cNvSpPr>
          <p:nvPr/>
        </p:nvSpPr>
        <p:spPr bwMode="auto">
          <a:xfrm>
            <a:off x="9605963" y="46196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6150" name="TextovéPole 5"/>
          <p:cNvSpPr txBox="1">
            <a:spLocks noChangeArrowheads="1"/>
          </p:cNvSpPr>
          <p:nvPr/>
        </p:nvSpPr>
        <p:spPr bwMode="auto">
          <a:xfrm>
            <a:off x="10809288" y="590391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6151" name="TextovéPole 6"/>
          <p:cNvSpPr txBox="1">
            <a:spLocks noChangeArrowheads="1"/>
          </p:cNvSpPr>
          <p:nvPr/>
        </p:nvSpPr>
        <p:spPr bwMode="auto">
          <a:xfrm>
            <a:off x="4471988" y="3611563"/>
            <a:ext cx="5754687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Objem sudu je 2 m , což je 2 000 l</a:t>
            </a:r>
          </a:p>
          <a:p>
            <a:pPr eaLnBrk="1" hangingPunct="1"/>
            <a:r>
              <a:rPr lang="cs-CZ" altLang="cs-CZ" sz="3200"/>
              <a:t>2 000 l – 1 200 l = 800 l</a:t>
            </a:r>
          </a:p>
          <a:p>
            <a:pPr eaLnBrk="1" hangingPunct="1"/>
            <a:endParaRPr lang="cs-CZ" altLang="cs-CZ" sz="3200"/>
          </a:p>
          <a:p>
            <a:pPr eaLnBrk="1" hangingPunct="1"/>
            <a:r>
              <a:rPr lang="cs-CZ" altLang="cs-CZ" sz="3200"/>
              <a:t>Do sudu se ještě vejde 800 litrů</a:t>
            </a:r>
          </a:p>
        </p:txBody>
      </p:sp>
      <p:sp>
        <p:nvSpPr>
          <p:cNvPr id="6152" name="TextovéPole 7"/>
          <p:cNvSpPr txBox="1">
            <a:spLocks noChangeArrowheads="1"/>
          </p:cNvSpPr>
          <p:nvPr/>
        </p:nvSpPr>
        <p:spPr bwMode="auto">
          <a:xfrm>
            <a:off x="7493000" y="3486150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3</a:t>
            </a:r>
          </a:p>
        </p:txBody>
      </p:sp>
      <p:sp>
        <p:nvSpPr>
          <p:cNvPr id="9" name="Válec 8"/>
          <p:cNvSpPr/>
          <p:nvPr/>
        </p:nvSpPr>
        <p:spPr>
          <a:xfrm>
            <a:off x="1271588" y="1941513"/>
            <a:ext cx="2286000" cy="1670050"/>
          </a:xfrm>
          <a:prstGeom prst="can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dirty="0"/>
              <a:t>?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333875" y="3429000"/>
            <a:ext cx="6475413" cy="28892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600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2" descr="Obsah obrázku zařízení, jídelní nádob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4013" y="382588"/>
            <a:ext cx="5291138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Přímá spojnice se šipkou 9"/>
          <p:cNvCxnSpPr>
            <a:cxnSpLocks/>
          </p:cNvCxnSpPr>
          <p:nvPr/>
        </p:nvCxnSpPr>
        <p:spPr>
          <a:xfrm flipH="1">
            <a:off x="2435225" y="3292475"/>
            <a:ext cx="1119188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2" name="Obrázek 11" descr="Obsah obrázku zařízení, jídelní nádob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2238" y="525463"/>
            <a:ext cx="5291137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Přímá spojnice se šipkou 12"/>
          <p:cNvCxnSpPr>
            <a:cxnSpLocks/>
          </p:cNvCxnSpPr>
          <p:nvPr/>
        </p:nvCxnSpPr>
        <p:spPr>
          <a:xfrm flipH="1">
            <a:off x="6738938" y="4652963"/>
            <a:ext cx="112077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ovéPole 13"/>
          <p:cNvSpPr txBox="1">
            <a:spLocks noChangeArrowheads="1"/>
          </p:cNvSpPr>
          <p:nvPr/>
        </p:nvSpPr>
        <p:spPr bwMode="auto">
          <a:xfrm>
            <a:off x="1663700" y="330200"/>
            <a:ext cx="90249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sp>
        <p:nvSpPr>
          <p:cNvPr id="7175" name="TextovéPole 14"/>
          <p:cNvSpPr txBox="1">
            <a:spLocks noChangeArrowheads="1"/>
          </p:cNvSpPr>
          <p:nvPr/>
        </p:nvSpPr>
        <p:spPr bwMode="auto">
          <a:xfrm>
            <a:off x="7720013" y="1139825"/>
            <a:ext cx="4078287" cy="26765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sp>
        <p:nvSpPr>
          <p:cNvPr id="7176" name="TextovéPole 15"/>
          <p:cNvSpPr txBox="1">
            <a:spLocks noChangeArrowheads="1"/>
          </p:cNvSpPr>
          <p:nvPr/>
        </p:nvSpPr>
        <p:spPr bwMode="auto">
          <a:xfrm>
            <a:off x="3748088" y="3148013"/>
            <a:ext cx="1035050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680 ml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3705225" y="3148013"/>
            <a:ext cx="1120775" cy="46196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8540750" y="4652963"/>
            <a:ext cx="1120775" cy="4603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340 ml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8540750" y="4652963"/>
            <a:ext cx="1120775" cy="460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2347913" y="1577975"/>
            <a:ext cx="446087" cy="1936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761163" y="1695450"/>
            <a:ext cx="374650" cy="1825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ek 2" descr="Obsah obrázku zařízení, jídelní nádob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4013" y="382588"/>
            <a:ext cx="5291138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Přímá spojnice se šipkou 9"/>
          <p:cNvCxnSpPr>
            <a:cxnSpLocks/>
          </p:cNvCxnSpPr>
          <p:nvPr/>
        </p:nvCxnSpPr>
        <p:spPr>
          <a:xfrm flipH="1">
            <a:off x="2449513" y="4808538"/>
            <a:ext cx="1119187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6" name="Obrázek 11" descr="Obsah obrázku zařízení, jídelní nádob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525463"/>
            <a:ext cx="5291138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Přímá spojnice se šipkou 12"/>
          <p:cNvCxnSpPr>
            <a:cxnSpLocks/>
          </p:cNvCxnSpPr>
          <p:nvPr/>
        </p:nvCxnSpPr>
        <p:spPr>
          <a:xfrm flipH="1">
            <a:off x="6694488" y="2478088"/>
            <a:ext cx="1119187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ovéPole 5"/>
          <p:cNvSpPr txBox="1">
            <a:spLocks noChangeArrowheads="1"/>
          </p:cNvSpPr>
          <p:nvPr/>
        </p:nvSpPr>
        <p:spPr bwMode="auto">
          <a:xfrm>
            <a:off x="1663700" y="330200"/>
            <a:ext cx="90249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sp>
        <p:nvSpPr>
          <p:cNvPr id="8199" name="TextovéPole 6"/>
          <p:cNvSpPr txBox="1">
            <a:spLocks noChangeArrowheads="1"/>
          </p:cNvSpPr>
          <p:nvPr/>
        </p:nvSpPr>
        <p:spPr bwMode="auto">
          <a:xfrm>
            <a:off x="7704138" y="2855913"/>
            <a:ext cx="4078287" cy="267811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sp>
        <p:nvSpPr>
          <p:cNvPr id="2" name="Obdélník 1"/>
          <p:cNvSpPr/>
          <p:nvPr/>
        </p:nvSpPr>
        <p:spPr>
          <a:xfrm>
            <a:off x="3584575" y="4578350"/>
            <a:ext cx="1120775" cy="4619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260 ml</a:t>
            </a:r>
          </a:p>
        </p:txBody>
      </p:sp>
      <p:sp>
        <p:nvSpPr>
          <p:cNvPr id="8" name="Obdélník 7"/>
          <p:cNvSpPr/>
          <p:nvPr/>
        </p:nvSpPr>
        <p:spPr>
          <a:xfrm>
            <a:off x="3584575" y="4578350"/>
            <a:ext cx="1120775" cy="46196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7813675" y="2189163"/>
            <a:ext cx="1120775" cy="4778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940 ml</a:t>
            </a:r>
          </a:p>
        </p:txBody>
      </p:sp>
      <p:sp>
        <p:nvSpPr>
          <p:cNvPr id="9" name="Obdélník 8"/>
          <p:cNvSpPr/>
          <p:nvPr/>
        </p:nvSpPr>
        <p:spPr>
          <a:xfrm>
            <a:off x="7813675" y="2127250"/>
            <a:ext cx="1120775" cy="5143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49513" y="1566863"/>
            <a:ext cx="388937" cy="1714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765925" y="1697038"/>
            <a:ext cx="388938" cy="1714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ek 2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73213" y="-471488"/>
            <a:ext cx="6175376" cy="894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7850" y="-433388"/>
            <a:ext cx="6175375" cy="894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ovéPole 5"/>
          <p:cNvSpPr txBox="1">
            <a:spLocks noChangeArrowheads="1"/>
          </p:cNvSpPr>
          <p:nvPr/>
        </p:nvSpPr>
        <p:spPr bwMode="auto">
          <a:xfrm>
            <a:off x="1393825" y="0"/>
            <a:ext cx="90249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sp>
        <p:nvSpPr>
          <p:cNvPr id="9221" name="TextovéPole 6"/>
          <p:cNvSpPr txBox="1">
            <a:spLocks noChangeArrowheads="1"/>
          </p:cNvSpPr>
          <p:nvPr/>
        </p:nvSpPr>
        <p:spPr bwMode="auto">
          <a:xfrm>
            <a:off x="7478713" y="477838"/>
            <a:ext cx="4078287" cy="26765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cxnSp>
        <p:nvCxnSpPr>
          <p:cNvPr id="9" name="Přímá spojnice se šipkou 8"/>
          <p:cNvCxnSpPr>
            <a:cxnSpLocks/>
          </p:cNvCxnSpPr>
          <p:nvPr/>
        </p:nvCxnSpPr>
        <p:spPr>
          <a:xfrm flipH="1">
            <a:off x="1773238" y="3806825"/>
            <a:ext cx="1125537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>
            <a:cxnSpLocks/>
          </p:cNvCxnSpPr>
          <p:nvPr/>
        </p:nvCxnSpPr>
        <p:spPr>
          <a:xfrm>
            <a:off x="4348163" y="3124200"/>
            <a:ext cx="1138237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2905125" y="3536950"/>
            <a:ext cx="1123950" cy="51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560 ml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2898775" y="3498850"/>
            <a:ext cx="1119188" cy="5397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154363" y="2762250"/>
            <a:ext cx="1193800" cy="5969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700 ml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3154363" y="2762250"/>
            <a:ext cx="1193800" cy="56991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1647825" y="1085850"/>
            <a:ext cx="473075" cy="2746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380163" y="1085850"/>
            <a:ext cx="473075" cy="2746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ázek 2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65275" y="-471488"/>
            <a:ext cx="6176963" cy="894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65988" y="-347663"/>
            <a:ext cx="6175375" cy="894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ovéPole 3"/>
          <p:cNvSpPr txBox="1">
            <a:spLocks noChangeArrowheads="1"/>
          </p:cNvSpPr>
          <p:nvPr/>
        </p:nvSpPr>
        <p:spPr bwMode="auto">
          <a:xfrm>
            <a:off x="2752725" y="644525"/>
            <a:ext cx="90249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sp>
        <p:nvSpPr>
          <p:cNvPr id="10245" name="TextovéPole 5"/>
          <p:cNvSpPr txBox="1">
            <a:spLocks noChangeArrowheads="1"/>
          </p:cNvSpPr>
          <p:nvPr/>
        </p:nvSpPr>
        <p:spPr bwMode="auto">
          <a:xfrm>
            <a:off x="5081588" y="1514475"/>
            <a:ext cx="4078287" cy="267811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cxnSp>
        <p:nvCxnSpPr>
          <p:cNvPr id="9" name="Přímá spojnice se šipkou 8"/>
          <p:cNvCxnSpPr>
            <a:cxnSpLocks/>
          </p:cNvCxnSpPr>
          <p:nvPr/>
        </p:nvCxnSpPr>
        <p:spPr>
          <a:xfrm flipH="1">
            <a:off x="1724025" y="2614613"/>
            <a:ext cx="950913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2674938" y="2344738"/>
            <a:ext cx="1120775" cy="5397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820 ml</a:t>
            </a:r>
          </a:p>
        </p:txBody>
      </p:sp>
      <p:sp>
        <p:nvSpPr>
          <p:cNvPr id="7" name="Obdélník 6"/>
          <p:cNvSpPr/>
          <p:nvPr/>
        </p:nvSpPr>
        <p:spPr>
          <a:xfrm>
            <a:off x="2692400" y="2344738"/>
            <a:ext cx="1120775" cy="5397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4" name="Přímá spojnice se šipkou 13"/>
          <p:cNvCxnSpPr>
            <a:cxnSpLocks/>
          </p:cNvCxnSpPr>
          <p:nvPr/>
        </p:nvCxnSpPr>
        <p:spPr>
          <a:xfrm>
            <a:off x="8602663" y="5572125"/>
            <a:ext cx="130492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50" name="Skupina 17"/>
          <p:cNvGrpSpPr>
            <a:grpSpLocks/>
          </p:cNvGrpSpPr>
          <p:nvPr/>
        </p:nvGrpSpPr>
        <p:grpSpPr bwMode="auto">
          <a:xfrm>
            <a:off x="7408863" y="5297488"/>
            <a:ext cx="1204912" cy="573087"/>
            <a:chOff x="5081090" y="5704285"/>
            <a:chExt cx="1203529" cy="572568"/>
          </a:xfrm>
        </p:grpSpPr>
        <p:sp>
          <p:nvSpPr>
            <p:cNvPr id="16" name="Obdélník 15"/>
            <p:cNvSpPr/>
            <p:nvPr/>
          </p:nvSpPr>
          <p:spPr>
            <a:xfrm>
              <a:off x="5081090" y="5704285"/>
              <a:ext cx="1203529" cy="5725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0255" name="TextovéPole 16"/>
            <p:cNvSpPr txBox="1">
              <a:spLocks noChangeArrowheads="1"/>
            </p:cNvSpPr>
            <p:nvPr/>
          </p:nvSpPr>
          <p:spPr bwMode="auto">
            <a:xfrm>
              <a:off x="5113329" y="5759736"/>
              <a:ext cx="117129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altLang="cs-CZ" sz="2400"/>
                <a:t>180 ml</a:t>
              </a:r>
            </a:p>
          </p:txBody>
        </p:sp>
      </p:grpSp>
      <p:sp>
        <p:nvSpPr>
          <p:cNvPr id="8" name="Obdélník 7"/>
          <p:cNvSpPr/>
          <p:nvPr/>
        </p:nvSpPr>
        <p:spPr>
          <a:xfrm>
            <a:off x="7408863" y="5287963"/>
            <a:ext cx="1193800" cy="56991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1673225" y="1144588"/>
            <a:ext cx="525463" cy="2619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0518775" y="1243013"/>
            <a:ext cx="479425" cy="2667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ázek 2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73213" y="-471488"/>
            <a:ext cx="6175376" cy="894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67550" y="-471488"/>
            <a:ext cx="6175375" cy="894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ovéPole 3"/>
          <p:cNvSpPr txBox="1">
            <a:spLocks noChangeArrowheads="1"/>
          </p:cNvSpPr>
          <p:nvPr/>
        </p:nvSpPr>
        <p:spPr bwMode="auto">
          <a:xfrm>
            <a:off x="2894013" y="215900"/>
            <a:ext cx="9023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sp>
        <p:nvSpPr>
          <p:cNvPr id="11269" name="TextovéPole 5"/>
          <p:cNvSpPr txBox="1">
            <a:spLocks noChangeArrowheads="1"/>
          </p:cNvSpPr>
          <p:nvPr/>
        </p:nvSpPr>
        <p:spPr bwMode="auto">
          <a:xfrm>
            <a:off x="4057650" y="677863"/>
            <a:ext cx="4076700" cy="26765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cxnSp>
        <p:nvCxnSpPr>
          <p:cNvPr id="7" name="Přímá spojnice se šipkou 6"/>
          <p:cNvCxnSpPr>
            <a:cxnSpLocks/>
          </p:cNvCxnSpPr>
          <p:nvPr/>
        </p:nvCxnSpPr>
        <p:spPr>
          <a:xfrm flipH="1">
            <a:off x="1755775" y="4335463"/>
            <a:ext cx="1138238" cy="63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cxnSpLocks/>
          </p:cNvCxnSpPr>
          <p:nvPr/>
        </p:nvCxnSpPr>
        <p:spPr>
          <a:xfrm>
            <a:off x="8474075" y="5010150"/>
            <a:ext cx="124460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2911475" y="4065588"/>
            <a:ext cx="1120775" cy="5397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440 ml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2894013" y="4065588"/>
            <a:ext cx="1119187" cy="5397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299325" y="4724400"/>
            <a:ext cx="1193800" cy="5699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280 ml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7299325" y="4724400"/>
            <a:ext cx="1193800" cy="56991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1592263" y="1077913"/>
            <a:ext cx="630237" cy="2984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0336213" y="1117600"/>
            <a:ext cx="528637" cy="2587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ázek 2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15975" y="-150813"/>
            <a:ext cx="6175375" cy="894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13" y="-442913"/>
            <a:ext cx="6175375" cy="894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ovéPole 3"/>
          <p:cNvSpPr txBox="1">
            <a:spLocks noChangeArrowheads="1"/>
          </p:cNvSpPr>
          <p:nvPr/>
        </p:nvSpPr>
        <p:spPr bwMode="auto">
          <a:xfrm>
            <a:off x="2894013" y="215900"/>
            <a:ext cx="9023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sp>
        <p:nvSpPr>
          <p:cNvPr id="12293" name="TextovéPole 5"/>
          <p:cNvSpPr txBox="1">
            <a:spLocks noChangeArrowheads="1"/>
          </p:cNvSpPr>
          <p:nvPr/>
        </p:nvSpPr>
        <p:spPr bwMode="auto">
          <a:xfrm>
            <a:off x="4057650" y="677863"/>
            <a:ext cx="4076700" cy="26765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cxnSp>
        <p:nvCxnSpPr>
          <p:cNvPr id="7" name="Přímá spojnice se šipkou 6"/>
          <p:cNvCxnSpPr>
            <a:cxnSpLocks/>
          </p:cNvCxnSpPr>
          <p:nvPr/>
        </p:nvCxnSpPr>
        <p:spPr>
          <a:xfrm>
            <a:off x="690563" y="5024438"/>
            <a:ext cx="1271587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cxnSpLocks/>
          </p:cNvCxnSpPr>
          <p:nvPr/>
        </p:nvCxnSpPr>
        <p:spPr>
          <a:xfrm>
            <a:off x="8286750" y="5180013"/>
            <a:ext cx="147002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163513" y="4321175"/>
            <a:ext cx="1163637" cy="641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350 </a:t>
            </a:r>
            <a:r>
              <a:rPr lang="cs-CZ" sz="2400" dirty="0" err="1">
                <a:solidFill>
                  <a:schemeClr val="tx1"/>
                </a:solidFill>
              </a:rPr>
              <a:t>ml</a:t>
            </a:r>
            <a:r>
              <a:rPr lang="cs-CZ" dirty="0" err="1"/>
              <a:t>l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63513" y="4321175"/>
            <a:ext cx="1163637" cy="6413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056438" y="4859338"/>
            <a:ext cx="1230312" cy="6175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250 ml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7064375" y="4859338"/>
            <a:ext cx="1214438" cy="61753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2409825" y="1439863"/>
            <a:ext cx="527050" cy="2174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0247313" y="1135063"/>
            <a:ext cx="563562" cy="2016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ázek 2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5913" y="-471488"/>
            <a:ext cx="6175376" cy="894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37388" y="-379413"/>
            <a:ext cx="6176962" cy="894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ovéPole 3"/>
          <p:cNvSpPr txBox="1">
            <a:spLocks noChangeArrowheads="1"/>
          </p:cNvSpPr>
          <p:nvPr/>
        </p:nvSpPr>
        <p:spPr bwMode="auto">
          <a:xfrm>
            <a:off x="2693988" y="101600"/>
            <a:ext cx="9023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sp>
        <p:nvSpPr>
          <p:cNvPr id="13317" name="TextovéPole 5"/>
          <p:cNvSpPr txBox="1">
            <a:spLocks noChangeArrowheads="1"/>
          </p:cNvSpPr>
          <p:nvPr/>
        </p:nvSpPr>
        <p:spPr bwMode="auto">
          <a:xfrm>
            <a:off x="4057650" y="677863"/>
            <a:ext cx="4076700" cy="26765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cxnSp>
        <p:nvCxnSpPr>
          <p:cNvPr id="9" name="Přímá spojnice se šipkou 8"/>
          <p:cNvCxnSpPr>
            <a:cxnSpLocks/>
          </p:cNvCxnSpPr>
          <p:nvPr/>
        </p:nvCxnSpPr>
        <p:spPr>
          <a:xfrm flipH="1">
            <a:off x="1595438" y="3840163"/>
            <a:ext cx="116205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9" name="Skupina 12"/>
          <p:cNvGrpSpPr>
            <a:grpSpLocks/>
          </p:cNvGrpSpPr>
          <p:nvPr/>
        </p:nvGrpSpPr>
        <p:grpSpPr bwMode="auto">
          <a:xfrm>
            <a:off x="2566988" y="3976688"/>
            <a:ext cx="1163637" cy="641350"/>
            <a:chOff x="-1019334" y="1740655"/>
            <a:chExt cx="1163173" cy="641107"/>
          </a:xfrm>
        </p:grpSpPr>
        <p:sp>
          <p:nvSpPr>
            <p:cNvPr id="11" name="Obdélník 10"/>
            <p:cNvSpPr/>
            <p:nvPr/>
          </p:nvSpPr>
          <p:spPr>
            <a:xfrm>
              <a:off x="-1019334" y="1740655"/>
              <a:ext cx="1163173" cy="64110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329" name="TextovéPole 11"/>
            <p:cNvSpPr txBox="1">
              <a:spLocks noChangeArrowheads="1"/>
            </p:cNvSpPr>
            <p:nvPr/>
          </p:nvSpPr>
          <p:spPr bwMode="auto">
            <a:xfrm>
              <a:off x="-955679" y="1855806"/>
              <a:ext cx="103586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550 ml</a:t>
              </a:r>
            </a:p>
          </p:txBody>
        </p:sp>
      </p:grpSp>
      <p:sp>
        <p:nvSpPr>
          <p:cNvPr id="7" name="Obdélník 6"/>
          <p:cNvSpPr/>
          <p:nvPr/>
        </p:nvSpPr>
        <p:spPr>
          <a:xfrm>
            <a:off x="2566988" y="3976688"/>
            <a:ext cx="1163637" cy="6413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6" name="Přímá spojnice se šipkou 15"/>
          <p:cNvCxnSpPr>
            <a:cxnSpLocks/>
          </p:cNvCxnSpPr>
          <p:nvPr/>
        </p:nvCxnSpPr>
        <p:spPr>
          <a:xfrm>
            <a:off x="8407400" y="5397500"/>
            <a:ext cx="128270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22" name="Skupina 19"/>
          <p:cNvGrpSpPr>
            <a:grpSpLocks/>
          </p:cNvGrpSpPr>
          <p:nvPr/>
        </p:nvGrpSpPr>
        <p:grpSpPr bwMode="auto">
          <a:xfrm>
            <a:off x="7037388" y="5200650"/>
            <a:ext cx="1216025" cy="628650"/>
            <a:chOff x="7037886" y="5199860"/>
            <a:chExt cx="1214783" cy="629409"/>
          </a:xfrm>
        </p:grpSpPr>
        <p:sp>
          <p:nvSpPr>
            <p:cNvPr id="18" name="Obdélník 17"/>
            <p:cNvSpPr/>
            <p:nvPr/>
          </p:nvSpPr>
          <p:spPr>
            <a:xfrm>
              <a:off x="7037886" y="5199860"/>
              <a:ext cx="1214783" cy="62940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327" name="TextovéPole 18"/>
            <p:cNvSpPr txBox="1">
              <a:spLocks noChangeArrowheads="1"/>
            </p:cNvSpPr>
            <p:nvPr/>
          </p:nvSpPr>
          <p:spPr bwMode="auto">
            <a:xfrm>
              <a:off x="7216808" y="5283731"/>
              <a:ext cx="103586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210 ml</a:t>
              </a:r>
            </a:p>
          </p:txBody>
        </p:sp>
      </p:grpSp>
      <p:sp>
        <p:nvSpPr>
          <p:cNvPr id="8" name="Obdélník 7"/>
          <p:cNvSpPr/>
          <p:nvPr/>
        </p:nvSpPr>
        <p:spPr>
          <a:xfrm>
            <a:off x="7037388" y="5205413"/>
            <a:ext cx="1216025" cy="61753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639888" y="1085850"/>
            <a:ext cx="547687" cy="2508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0201275" y="1135063"/>
            <a:ext cx="593725" cy="30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2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68463" y="-471488"/>
            <a:ext cx="6176963" cy="894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29463" y="-442913"/>
            <a:ext cx="6175375" cy="894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ovéPole 3"/>
          <p:cNvSpPr txBox="1">
            <a:spLocks noChangeArrowheads="1"/>
          </p:cNvSpPr>
          <p:nvPr/>
        </p:nvSpPr>
        <p:spPr bwMode="auto">
          <a:xfrm>
            <a:off x="2803525" y="0"/>
            <a:ext cx="9023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sp>
        <p:nvSpPr>
          <p:cNvPr id="14341" name="TextovéPole 5"/>
          <p:cNvSpPr txBox="1">
            <a:spLocks noChangeArrowheads="1"/>
          </p:cNvSpPr>
          <p:nvPr/>
        </p:nvSpPr>
        <p:spPr bwMode="auto">
          <a:xfrm>
            <a:off x="2970213" y="3686175"/>
            <a:ext cx="4078287" cy="26765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grpSp>
        <p:nvGrpSpPr>
          <p:cNvPr id="14342" name="Skupina 6"/>
          <p:cNvGrpSpPr>
            <a:grpSpLocks/>
          </p:cNvGrpSpPr>
          <p:nvPr/>
        </p:nvGrpSpPr>
        <p:grpSpPr bwMode="auto">
          <a:xfrm>
            <a:off x="2903538" y="2708275"/>
            <a:ext cx="1163637" cy="641350"/>
            <a:chOff x="-969625" y="1740655"/>
            <a:chExt cx="1163173" cy="641107"/>
          </a:xfrm>
        </p:grpSpPr>
        <p:sp>
          <p:nvSpPr>
            <p:cNvPr id="8" name="Obdélník 7"/>
            <p:cNvSpPr/>
            <p:nvPr/>
          </p:nvSpPr>
          <p:spPr>
            <a:xfrm>
              <a:off x="-969625" y="1740655"/>
              <a:ext cx="1163173" cy="64110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353" name="TextovéPole 8"/>
            <p:cNvSpPr txBox="1">
              <a:spLocks noChangeArrowheads="1"/>
            </p:cNvSpPr>
            <p:nvPr/>
          </p:nvSpPr>
          <p:spPr bwMode="auto">
            <a:xfrm>
              <a:off x="-955679" y="1855806"/>
              <a:ext cx="103586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730 ml</a:t>
              </a:r>
            </a:p>
          </p:txBody>
        </p:sp>
      </p:grpSp>
      <p:sp>
        <p:nvSpPr>
          <p:cNvPr id="10" name="Obdélník 9"/>
          <p:cNvSpPr/>
          <p:nvPr/>
        </p:nvSpPr>
        <p:spPr>
          <a:xfrm>
            <a:off x="2917825" y="2687638"/>
            <a:ext cx="1163638" cy="6413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1" name="Přímá spojnice se šipkou 10"/>
          <p:cNvCxnSpPr>
            <a:cxnSpLocks/>
          </p:cNvCxnSpPr>
          <p:nvPr/>
        </p:nvCxnSpPr>
        <p:spPr>
          <a:xfrm flipH="1">
            <a:off x="1490663" y="3028950"/>
            <a:ext cx="1312862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345" name="Skupina 13"/>
          <p:cNvGrpSpPr>
            <a:grpSpLocks/>
          </p:cNvGrpSpPr>
          <p:nvPr/>
        </p:nvGrpSpPr>
        <p:grpSpPr bwMode="auto">
          <a:xfrm>
            <a:off x="7435850" y="3371850"/>
            <a:ext cx="1214438" cy="628650"/>
            <a:chOff x="7127346" y="5226581"/>
            <a:chExt cx="1214783" cy="629409"/>
          </a:xfrm>
        </p:grpSpPr>
        <p:sp>
          <p:nvSpPr>
            <p:cNvPr id="15" name="Obdélník 14"/>
            <p:cNvSpPr/>
            <p:nvPr/>
          </p:nvSpPr>
          <p:spPr>
            <a:xfrm>
              <a:off x="7127346" y="5226581"/>
              <a:ext cx="1214783" cy="62940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351" name="TextovéPole 15"/>
            <p:cNvSpPr txBox="1">
              <a:spLocks noChangeArrowheads="1"/>
            </p:cNvSpPr>
            <p:nvPr/>
          </p:nvSpPr>
          <p:spPr bwMode="auto">
            <a:xfrm>
              <a:off x="7216808" y="5283731"/>
              <a:ext cx="103586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590 ml</a:t>
              </a:r>
            </a:p>
          </p:txBody>
        </p:sp>
      </p:grpSp>
      <p:sp>
        <p:nvSpPr>
          <p:cNvPr id="17" name="Obdélník 16"/>
          <p:cNvSpPr/>
          <p:nvPr/>
        </p:nvSpPr>
        <p:spPr>
          <a:xfrm>
            <a:off x="7427913" y="3398838"/>
            <a:ext cx="1214437" cy="61753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9" name="Přímá spojnice se šipkou 18"/>
          <p:cNvCxnSpPr>
            <a:cxnSpLocks/>
          </p:cNvCxnSpPr>
          <p:nvPr/>
        </p:nvCxnSpPr>
        <p:spPr>
          <a:xfrm>
            <a:off x="8755063" y="3663950"/>
            <a:ext cx="101282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bdélník 22"/>
          <p:cNvSpPr/>
          <p:nvPr/>
        </p:nvSpPr>
        <p:spPr>
          <a:xfrm>
            <a:off x="1619250" y="1123950"/>
            <a:ext cx="527050" cy="2587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0339388" y="1108075"/>
            <a:ext cx="468312" cy="2746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ázek 5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 t="12396" r="-2" b="6239"/>
          <a:stretch>
            <a:fillRect/>
          </a:stretch>
        </p:blipFill>
        <p:spPr bwMode="auto">
          <a:xfrm>
            <a:off x="-922338" y="763588"/>
            <a:ext cx="5729288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 t="12396" r="-2" b="6239"/>
          <a:stretch>
            <a:fillRect/>
          </a:stretch>
        </p:blipFill>
        <p:spPr bwMode="auto">
          <a:xfrm>
            <a:off x="7199313" y="642938"/>
            <a:ext cx="5727700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ovéPole 3"/>
          <p:cNvSpPr txBox="1">
            <a:spLocks noChangeArrowheads="1"/>
          </p:cNvSpPr>
          <p:nvPr/>
        </p:nvSpPr>
        <p:spPr bwMode="auto">
          <a:xfrm>
            <a:off x="4027488" y="1203325"/>
            <a:ext cx="4078287" cy="267811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sp>
        <p:nvSpPr>
          <p:cNvPr id="15365" name="TextovéPole 6"/>
          <p:cNvSpPr txBox="1">
            <a:spLocks noChangeArrowheads="1"/>
          </p:cNvSpPr>
          <p:nvPr/>
        </p:nvSpPr>
        <p:spPr bwMode="auto">
          <a:xfrm>
            <a:off x="2997200" y="763588"/>
            <a:ext cx="9023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628650" y="2206625"/>
            <a:ext cx="87947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33363" y="1728788"/>
            <a:ext cx="879475" cy="3397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455 ml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33363" y="1712913"/>
            <a:ext cx="879475" cy="36512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2" name="Přímá spojnice se šipkou 11"/>
          <p:cNvCxnSpPr>
            <a:cxnSpLocks/>
          </p:cNvCxnSpPr>
          <p:nvPr/>
        </p:nvCxnSpPr>
        <p:spPr>
          <a:xfrm>
            <a:off x="8609013" y="5126038"/>
            <a:ext cx="106362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7372350" y="4948238"/>
            <a:ext cx="1063625" cy="4651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115 ml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7372350" y="4948238"/>
            <a:ext cx="1063625" cy="46196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9986963" y="1081088"/>
            <a:ext cx="358775" cy="263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846263" y="1203325"/>
            <a:ext cx="425450" cy="2841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Obrázek 5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 t="12396" r="-2" b="6239"/>
          <a:stretch>
            <a:fillRect/>
          </a:stretch>
        </p:blipFill>
        <p:spPr bwMode="auto">
          <a:xfrm>
            <a:off x="-922338" y="763588"/>
            <a:ext cx="5729288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 t="12396" r="-2" b="6239"/>
          <a:stretch>
            <a:fillRect/>
          </a:stretch>
        </p:blipFill>
        <p:spPr bwMode="auto">
          <a:xfrm>
            <a:off x="7385050" y="642938"/>
            <a:ext cx="5729288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ovéPole 3"/>
          <p:cNvSpPr txBox="1">
            <a:spLocks noChangeArrowheads="1"/>
          </p:cNvSpPr>
          <p:nvPr/>
        </p:nvSpPr>
        <p:spPr bwMode="auto">
          <a:xfrm>
            <a:off x="2873375" y="642938"/>
            <a:ext cx="9023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sp>
        <p:nvSpPr>
          <p:cNvPr id="16389" name="TextovéPole 6"/>
          <p:cNvSpPr txBox="1">
            <a:spLocks noChangeArrowheads="1"/>
          </p:cNvSpPr>
          <p:nvPr/>
        </p:nvSpPr>
        <p:spPr bwMode="auto">
          <a:xfrm>
            <a:off x="4057650" y="1225550"/>
            <a:ext cx="4076700" cy="26765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cxnSp>
        <p:nvCxnSpPr>
          <p:cNvPr id="3" name="Přímá spojnice se šipkou 2"/>
          <p:cNvCxnSpPr>
            <a:cxnSpLocks/>
          </p:cNvCxnSpPr>
          <p:nvPr/>
        </p:nvCxnSpPr>
        <p:spPr>
          <a:xfrm flipH="1">
            <a:off x="1862138" y="4397375"/>
            <a:ext cx="131445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3176588" y="4484688"/>
            <a:ext cx="1095375" cy="50958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220 ml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176588" y="4484688"/>
            <a:ext cx="1095375" cy="50958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2" name="Přímá spojnice se šipkou 11"/>
          <p:cNvCxnSpPr>
            <a:cxnSpLocks/>
          </p:cNvCxnSpPr>
          <p:nvPr/>
        </p:nvCxnSpPr>
        <p:spPr>
          <a:xfrm>
            <a:off x="8653463" y="4770438"/>
            <a:ext cx="121285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7385050" y="4532313"/>
            <a:ext cx="1093788" cy="4762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160 ml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370763" y="4532313"/>
            <a:ext cx="1093787" cy="46196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0279063" y="1103313"/>
            <a:ext cx="346075" cy="2444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941513" y="1225550"/>
            <a:ext cx="344487" cy="2428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ázek 5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 t="12396" r="-2" b="6239"/>
          <a:stretch>
            <a:fillRect/>
          </a:stretch>
        </p:blipFill>
        <p:spPr bwMode="auto">
          <a:xfrm>
            <a:off x="-922338" y="763588"/>
            <a:ext cx="5729288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 t="12396" r="-2" b="6239"/>
          <a:stretch>
            <a:fillRect/>
          </a:stretch>
        </p:blipFill>
        <p:spPr bwMode="auto">
          <a:xfrm>
            <a:off x="7385050" y="642938"/>
            <a:ext cx="5729288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ovéPole 3"/>
          <p:cNvSpPr txBox="1">
            <a:spLocks noChangeArrowheads="1"/>
          </p:cNvSpPr>
          <p:nvPr/>
        </p:nvSpPr>
        <p:spPr bwMode="auto">
          <a:xfrm>
            <a:off x="3022600" y="642938"/>
            <a:ext cx="90249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sp>
        <p:nvSpPr>
          <p:cNvPr id="17413" name="TextovéPole 6"/>
          <p:cNvSpPr txBox="1">
            <a:spLocks noChangeArrowheads="1"/>
          </p:cNvSpPr>
          <p:nvPr/>
        </p:nvSpPr>
        <p:spPr bwMode="auto">
          <a:xfrm>
            <a:off x="4057650" y="3429000"/>
            <a:ext cx="4076700" cy="267811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cxnSp>
        <p:nvCxnSpPr>
          <p:cNvPr id="3" name="Přímá spojnice se šipkou 2"/>
          <p:cNvCxnSpPr>
            <a:cxnSpLocks/>
          </p:cNvCxnSpPr>
          <p:nvPr/>
        </p:nvCxnSpPr>
        <p:spPr>
          <a:xfrm flipH="1">
            <a:off x="2124075" y="3192463"/>
            <a:ext cx="1033463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cxnSpLocks/>
          </p:cNvCxnSpPr>
          <p:nvPr/>
        </p:nvCxnSpPr>
        <p:spPr>
          <a:xfrm>
            <a:off x="8734425" y="2233613"/>
            <a:ext cx="1144588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3317875" y="2844800"/>
            <a:ext cx="1114425" cy="523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350 ml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317875" y="2874963"/>
            <a:ext cx="1114425" cy="5238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610475" y="2051050"/>
            <a:ext cx="1038225" cy="4619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440 ml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7610475" y="2051050"/>
            <a:ext cx="1038225" cy="46196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943100" y="1243013"/>
            <a:ext cx="349250" cy="25558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0248900" y="1104900"/>
            <a:ext cx="334963" cy="266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ázek 5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 t="12396" r="-2" b="6239"/>
          <a:stretch>
            <a:fillRect/>
          </a:stretch>
        </p:blipFill>
        <p:spPr bwMode="auto">
          <a:xfrm>
            <a:off x="-908050" y="763588"/>
            <a:ext cx="5729288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 t="12396" r="-2" b="6239"/>
          <a:stretch>
            <a:fillRect/>
          </a:stretch>
        </p:blipFill>
        <p:spPr bwMode="auto">
          <a:xfrm>
            <a:off x="7385050" y="642938"/>
            <a:ext cx="5729288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ovéPole 3"/>
          <p:cNvSpPr txBox="1">
            <a:spLocks noChangeArrowheads="1"/>
          </p:cNvSpPr>
          <p:nvPr/>
        </p:nvSpPr>
        <p:spPr bwMode="auto">
          <a:xfrm>
            <a:off x="3022600" y="642938"/>
            <a:ext cx="90249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sp>
        <p:nvSpPr>
          <p:cNvPr id="18437" name="TextovéPole 6"/>
          <p:cNvSpPr txBox="1">
            <a:spLocks noChangeArrowheads="1"/>
          </p:cNvSpPr>
          <p:nvPr/>
        </p:nvSpPr>
        <p:spPr bwMode="auto">
          <a:xfrm>
            <a:off x="4057650" y="1225550"/>
            <a:ext cx="4076700" cy="26765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cxnSp>
        <p:nvCxnSpPr>
          <p:cNvPr id="3" name="Přímá spojnice se šipkou 2"/>
          <p:cNvCxnSpPr>
            <a:cxnSpLocks/>
          </p:cNvCxnSpPr>
          <p:nvPr/>
        </p:nvCxnSpPr>
        <p:spPr>
          <a:xfrm>
            <a:off x="539750" y="5741988"/>
            <a:ext cx="110490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cxnSpLocks/>
          </p:cNvCxnSpPr>
          <p:nvPr/>
        </p:nvCxnSpPr>
        <p:spPr>
          <a:xfrm>
            <a:off x="8574088" y="5365750"/>
            <a:ext cx="1335087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215900" y="5219700"/>
            <a:ext cx="1214438" cy="4619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60 ml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7280275" y="5126038"/>
            <a:ext cx="1214438" cy="461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90 ml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15900" y="5219700"/>
            <a:ext cx="1214438" cy="46196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80275" y="5126038"/>
            <a:ext cx="1214438" cy="46196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955800" y="1225550"/>
            <a:ext cx="360363" cy="2317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0236200" y="1116013"/>
            <a:ext cx="358775" cy="2254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Obrázek 5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 t="12396" r="-2" b="6239"/>
          <a:stretch>
            <a:fillRect/>
          </a:stretch>
        </p:blipFill>
        <p:spPr bwMode="auto">
          <a:xfrm>
            <a:off x="-922338" y="763588"/>
            <a:ext cx="5729288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2" cstate="print"/>
          <a:srcRect t="12396" r="-2" b="6239"/>
          <a:stretch>
            <a:fillRect/>
          </a:stretch>
        </p:blipFill>
        <p:spPr bwMode="auto">
          <a:xfrm>
            <a:off x="8105775" y="642938"/>
            <a:ext cx="5727700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ovéPole 3"/>
          <p:cNvSpPr txBox="1">
            <a:spLocks noChangeArrowheads="1"/>
          </p:cNvSpPr>
          <p:nvPr/>
        </p:nvSpPr>
        <p:spPr bwMode="auto">
          <a:xfrm>
            <a:off x="2978150" y="642938"/>
            <a:ext cx="9023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a) Jaký je maximální rozsah odměrných válců?</a:t>
            </a:r>
          </a:p>
        </p:txBody>
      </p:sp>
      <p:sp>
        <p:nvSpPr>
          <p:cNvPr id="19461" name="TextovéPole 6"/>
          <p:cNvSpPr txBox="1">
            <a:spLocks noChangeArrowheads="1"/>
          </p:cNvSpPr>
          <p:nvPr/>
        </p:nvSpPr>
        <p:spPr bwMode="auto">
          <a:xfrm>
            <a:off x="4057650" y="3429000"/>
            <a:ext cx="4076700" cy="267811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c) Jaký objem v ml ukazují</a:t>
            </a:r>
          </a:p>
          <a:p>
            <a:r>
              <a:rPr lang="cs-CZ" altLang="cs-CZ" sz="2400"/>
              <a:t>    hroty šipky?</a:t>
            </a:r>
          </a:p>
          <a:p>
            <a:endParaRPr lang="cs-CZ" altLang="cs-CZ" sz="2400"/>
          </a:p>
          <a:p>
            <a:r>
              <a:rPr lang="cs-CZ" altLang="cs-CZ" sz="2400">
                <a:solidFill>
                  <a:srgbClr val="FF0000"/>
                </a:solidFill>
              </a:rPr>
              <a:t>Kliknutím na obdélník se dozvíš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správný objem.</a:t>
            </a:r>
          </a:p>
        </p:txBody>
      </p:sp>
      <p:cxnSp>
        <p:nvCxnSpPr>
          <p:cNvPr id="3" name="Přímá spojnice se šipkou 2"/>
          <p:cNvCxnSpPr>
            <a:cxnSpLocks/>
          </p:cNvCxnSpPr>
          <p:nvPr/>
        </p:nvCxnSpPr>
        <p:spPr>
          <a:xfrm flipH="1">
            <a:off x="1889125" y="3013075"/>
            <a:ext cx="1363663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cxnSpLocks/>
          </p:cNvCxnSpPr>
          <p:nvPr/>
        </p:nvCxnSpPr>
        <p:spPr>
          <a:xfrm>
            <a:off x="9348788" y="2338388"/>
            <a:ext cx="1458912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3317875" y="2782888"/>
            <a:ext cx="1074738" cy="4603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370 ml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8134350" y="2108200"/>
            <a:ext cx="1103313" cy="4603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>
                <a:solidFill>
                  <a:schemeClr val="tx1"/>
                </a:solidFill>
              </a:rPr>
              <a:t>430 ml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302000" y="2782888"/>
            <a:ext cx="1074738" cy="460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8164513" y="2108200"/>
            <a:ext cx="1101725" cy="460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943100" y="1289050"/>
            <a:ext cx="369888" cy="23971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0969625" y="1109663"/>
            <a:ext cx="300038" cy="2397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ovéPole 1"/>
          <p:cNvSpPr txBox="1">
            <a:spLocks noChangeArrowheads="1"/>
          </p:cNvSpPr>
          <p:nvPr/>
        </p:nvSpPr>
        <p:spPr bwMode="auto">
          <a:xfrm>
            <a:off x="288925" y="195263"/>
            <a:ext cx="116141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 notesu si překresli tabulku a doplň převody. Proveď kontrolu kliknutím na černý obdélník.</a:t>
            </a:r>
          </a:p>
        </p:txBody>
      </p:sp>
      <p:graphicFrame>
        <p:nvGraphicFramePr>
          <p:cNvPr id="3" name="Tabulka 3"/>
          <p:cNvGraphicFramePr>
            <a:graphicFrameLocks noGrp="1"/>
          </p:cNvGraphicFramePr>
          <p:nvPr/>
        </p:nvGraphicFramePr>
        <p:xfrm>
          <a:off x="1552575" y="1119188"/>
          <a:ext cx="8128002" cy="2219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4667"/>
                <a:gridCol w="1354667"/>
                <a:gridCol w="1354667"/>
                <a:gridCol w="1354667"/>
                <a:gridCol w="1354667"/>
                <a:gridCol w="1354667"/>
              </a:tblGrid>
              <a:tr h="554831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</a:tr>
              <a:tr h="55483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</a:tr>
              <a:tr h="55483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</a:tr>
              <a:tr h="55483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30" marB="45730"/>
                </a:tc>
              </a:tr>
            </a:tbl>
          </a:graphicData>
        </a:graphic>
      </p:graphicFrame>
      <p:grpSp>
        <p:nvGrpSpPr>
          <p:cNvPr id="20520" name="Skupina 10"/>
          <p:cNvGrpSpPr>
            <a:grpSpLocks/>
          </p:cNvGrpSpPr>
          <p:nvPr/>
        </p:nvGrpSpPr>
        <p:grpSpPr bwMode="auto">
          <a:xfrm>
            <a:off x="8486775" y="1116013"/>
            <a:ext cx="831850" cy="569912"/>
            <a:chOff x="3613212" y="3842841"/>
            <a:chExt cx="831214" cy="569387"/>
          </a:xfrm>
        </p:grpSpPr>
        <p:sp>
          <p:nvSpPr>
            <p:cNvPr id="20604" name="TextovéPole 11"/>
            <p:cNvSpPr txBox="1">
              <a:spLocks noChangeArrowheads="1"/>
            </p:cNvSpPr>
            <p:nvPr/>
          </p:nvSpPr>
          <p:spPr bwMode="auto">
            <a:xfrm>
              <a:off x="3613212" y="3950563"/>
              <a:ext cx="74411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 mm</a:t>
              </a:r>
            </a:p>
          </p:txBody>
        </p:sp>
        <p:sp>
          <p:nvSpPr>
            <p:cNvPr id="20605" name="TextovéPole 12"/>
            <p:cNvSpPr txBox="1">
              <a:spLocks noChangeArrowheads="1"/>
            </p:cNvSpPr>
            <p:nvPr/>
          </p:nvSpPr>
          <p:spPr bwMode="auto">
            <a:xfrm>
              <a:off x="4155564" y="3842841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grpSp>
        <p:nvGrpSpPr>
          <p:cNvPr id="20521" name="Skupina 13"/>
          <p:cNvGrpSpPr>
            <a:grpSpLocks/>
          </p:cNvGrpSpPr>
          <p:nvPr/>
        </p:nvGrpSpPr>
        <p:grpSpPr bwMode="auto">
          <a:xfrm>
            <a:off x="6096000" y="1077913"/>
            <a:ext cx="568325" cy="608012"/>
            <a:chOff x="3394346" y="3865350"/>
            <a:chExt cx="568746" cy="608433"/>
          </a:xfrm>
        </p:grpSpPr>
        <p:sp>
          <p:nvSpPr>
            <p:cNvPr id="20602" name="TextovéPole 14"/>
            <p:cNvSpPr txBox="1">
              <a:spLocks noChangeArrowheads="1"/>
            </p:cNvSpPr>
            <p:nvPr/>
          </p:nvSpPr>
          <p:spPr bwMode="auto">
            <a:xfrm>
              <a:off x="3394346" y="4012118"/>
              <a:ext cx="55976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cm</a:t>
              </a:r>
            </a:p>
          </p:txBody>
        </p:sp>
        <p:sp>
          <p:nvSpPr>
            <p:cNvPr id="20603" name="TextovéPole 15"/>
            <p:cNvSpPr txBox="1">
              <a:spLocks noChangeArrowheads="1"/>
            </p:cNvSpPr>
            <p:nvPr/>
          </p:nvSpPr>
          <p:spPr bwMode="auto">
            <a:xfrm>
              <a:off x="3674230" y="3865350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grpSp>
        <p:nvGrpSpPr>
          <p:cNvPr id="20522" name="Skupina 16"/>
          <p:cNvGrpSpPr>
            <a:grpSpLocks/>
          </p:cNvGrpSpPr>
          <p:nvPr/>
        </p:nvGrpSpPr>
        <p:grpSpPr bwMode="auto">
          <a:xfrm>
            <a:off x="4532313" y="1119188"/>
            <a:ext cx="631825" cy="574675"/>
            <a:chOff x="3613212" y="3838100"/>
            <a:chExt cx="631836" cy="574128"/>
          </a:xfrm>
        </p:grpSpPr>
        <p:sp>
          <p:nvSpPr>
            <p:cNvPr id="20600" name="TextovéPole 17"/>
            <p:cNvSpPr txBox="1">
              <a:spLocks noChangeArrowheads="1"/>
            </p:cNvSpPr>
            <p:nvPr/>
          </p:nvSpPr>
          <p:spPr bwMode="auto">
            <a:xfrm>
              <a:off x="3613212" y="3950563"/>
              <a:ext cx="59182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dm</a:t>
              </a:r>
            </a:p>
          </p:txBody>
        </p:sp>
        <p:sp>
          <p:nvSpPr>
            <p:cNvPr id="20601" name="TextovéPole 18"/>
            <p:cNvSpPr txBox="1">
              <a:spLocks noChangeArrowheads="1"/>
            </p:cNvSpPr>
            <p:nvPr/>
          </p:nvSpPr>
          <p:spPr bwMode="auto">
            <a:xfrm>
              <a:off x="3956186" y="3838100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grpSp>
        <p:nvGrpSpPr>
          <p:cNvPr id="20523" name="Skupina 19"/>
          <p:cNvGrpSpPr>
            <a:grpSpLocks/>
          </p:cNvGrpSpPr>
          <p:nvPr/>
        </p:nvGrpSpPr>
        <p:grpSpPr bwMode="auto">
          <a:xfrm>
            <a:off x="2008188" y="1125538"/>
            <a:ext cx="503237" cy="568325"/>
            <a:chOff x="3613212" y="3842841"/>
            <a:chExt cx="503825" cy="569387"/>
          </a:xfrm>
        </p:grpSpPr>
        <p:sp>
          <p:nvSpPr>
            <p:cNvPr id="20598" name="TextovéPole 20"/>
            <p:cNvSpPr txBox="1">
              <a:spLocks noChangeArrowheads="1"/>
            </p:cNvSpPr>
            <p:nvPr/>
          </p:nvSpPr>
          <p:spPr bwMode="auto">
            <a:xfrm>
              <a:off x="3613212" y="3950563"/>
              <a:ext cx="42992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m</a:t>
              </a:r>
            </a:p>
          </p:txBody>
        </p:sp>
        <p:sp>
          <p:nvSpPr>
            <p:cNvPr id="20599" name="TextovéPole 21"/>
            <p:cNvSpPr txBox="1">
              <a:spLocks noChangeArrowheads="1"/>
            </p:cNvSpPr>
            <p:nvPr/>
          </p:nvSpPr>
          <p:spPr bwMode="auto">
            <a:xfrm>
              <a:off x="3828175" y="3842841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sp>
        <p:nvSpPr>
          <p:cNvPr id="20524" name="TextovéPole 22"/>
          <p:cNvSpPr txBox="1">
            <a:spLocks noChangeArrowheads="1"/>
          </p:cNvSpPr>
          <p:nvPr/>
        </p:nvSpPr>
        <p:spPr bwMode="auto">
          <a:xfrm>
            <a:off x="3352800" y="1211263"/>
            <a:ext cx="4159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hl</a:t>
            </a:r>
          </a:p>
        </p:txBody>
      </p:sp>
      <p:sp>
        <p:nvSpPr>
          <p:cNvPr id="20525" name="TextovéPole 23"/>
          <p:cNvSpPr txBox="1">
            <a:spLocks noChangeArrowheads="1"/>
          </p:cNvSpPr>
          <p:nvPr/>
        </p:nvSpPr>
        <p:spPr bwMode="auto">
          <a:xfrm>
            <a:off x="7346950" y="1184275"/>
            <a:ext cx="500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ml</a:t>
            </a:r>
          </a:p>
        </p:txBody>
      </p:sp>
      <p:sp>
        <p:nvSpPr>
          <p:cNvPr id="20526" name="TextovéPole 24"/>
          <p:cNvSpPr txBox="1">
            <a:spLocks noChangeArrowheads="1"/>
          </p:cNvSpPr>
          <p:nvPr/>
        </p:nvSpPr>
        <p:spPr bwMode="auto">
          <a:xfrm>
            <a:off x="4532313" y="2822575"/>
            <a:ext cx="754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74</a:t>
            </a:r>
          </a:p>
        </p:txBody>
      </p:sp>
      <p:sp>
        <p:nvSpPr>
          <p:cNvPr id="20527" name="TextovéPole 25"/>
          <p:cNvSpPr txBox="1">
            <a:spLocks noChangeArrowheads="1"/>
          </p:cNvSpPr>
          <p:nvPr/>
        </p:nvSpPr>
        <p:spPr bwMode="auto">
          <a:xfrm>
            <a:off x="3182938" y="2274888"/>
            <a:ext cx="7556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120</a:t>
            </a:r>
          </a:p>
        </p:txBody>
      </p:sp>
      <p:sp>
        <p:nvSpPr>
          <p:cNvPr id="20528" name="TextovéPole 26"/>
          <p:cNvSpPr txBox="1">
            <a:spLocks noChangeArrowheads="1"/>
          </p:cNvSpPr>
          <p:nvPr/>
        </p:nvSpPr>
        <p:spPr bwMode="auto">
          <a:xfrm>
            <a:off x="1898650" y="1693863"/>
            <a:ext cx="7540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0,05</a:t>
            </a:r>
          </a:p>
        </p:txBody>
      </p:sp>
      <p:graphicFrame>
        <p:nvGraphicFramePr>
          <p:cNvPr id="28" name="Tabulka 3"/>
          <p:cNvGraphicFramePr>
            <a:graphicFrameLocks noGrp="1"/>
          </p:cNvGraphicFramePr>
          <p:nvPr/>
        </p:nvGraphicFramePr>
        <p:xfrm>
          <a:off x="1543050" y="3978275"/>
          <a:ext cx="8128002" cy="2219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4667"/>
                <a:gridCol w="1354667"/>
                <a:gridCol w="1354667"/>
                <a:gridCol w="1354667"/>
                <a:gridCol w="1354667"/>
                <a:gridCol w="1354667"/>
              </a:tblGrid>
              <a:tr h="554831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</a:tr>
              <a:tr h="55483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</a:tr>
              <a:tr h="55483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</a:tr>
              <a:tr h="55483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30" marB="45730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30" marB="45730"/>
                </a:tc>
              </a:tr>
            </a:tbl>
          </a:graphicData>
        </a:graphic>
      </p:graphicFrame>
      <p:grpSp>
        <p:nvGrpSpPr>
          <p:cNvPr id="20566" name="Skupina 28"/>
          <p:cNvGrpSpPr>
            <a:grpSpLocks/>
          </p:cNvGrpSpPr>
          <p:nvPr/>
        </p:nvGrpSpPr>
        <p:grpSpPr bwMode="auto">
          <a:xfrm>
            <a:off x="8486775" y="3937000"/>
            <a:ext cx="831850" cy="568325"/>
            <a:chOff x="3613212" y="3842841"/>
            <a:chExt cx="831214" cy="569387"/>
          </a:xfrm>
        </p:grpSpPr>
        <p:sp>
          <p:nvSpPr>
            <p:cNvPr id="20596" name="TextovéPole 29"/>
            <p:cNvSpPr txBox="1">
              <a:spLocks noChangeArrowheads="1"/>
            </p:cNvSpPr>
            <p:nvPr/>
          </p:nvSpPr>
          <p:spPr bwMode="auto">
            <a:xfrm>
              <a:off x="3613212" y="3950563"/>
              <a:ext cx="74411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 mm</a:t>
              </a:r>
            </a:p>
          </p:txBody>
        </p:sp>
        <p:sp>
          <p:nvSpPr>
            <p:cNvPr id="20597" name="TextovéPole 30"/>
            <p:cNvSpPr txBox="1">
              <a:spLocks noChangeArrowheads="1"/>
            </p:cNvSpPr>
            <p:nvPr/>
          </p:nvSpPr>
          <p:spPr bwMode="auto">
            <a:xfrm>
              <a:off x="4155564" y="3842841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grpSp>
        <p:nvGrpSpPr>
          <p:cNvPr id="20567" name="Skupina 31"/>
          <p:cNvGrpSpPr>
            <a:grpSpLocks/>
          </p:cNvGrpSpPr>
          <p:nvPr/>
        </p:nvGrpSpPr>
        <p:grpSpPr bwMode="auto">
          <a:xfrm>
            <a:off x="6096000" y="3897313"/>
            <a:ext cx="568325" cy="608012"/>
            <a:chOff x="3394346" y="3865350"/>
            <a:chExt cx="568746" cy="608433"/>
          </a:xfrm>
        </p:grpSpPr>
        <p:sp>
          <p:nvSpPr>
            <p:cNvPr id="20594" name="TextovéPole 32"/>
            <p:cNvSpPr txBox="1">
              <a:spLocks noChangeArrowheads="1"/>
            </p:cNvSpPr>
            <p:nvPr/>
          </p:nvSpPr>
          <p:spPr bwMode="auto">
            <a:xfrm>
              <a:off x="3394346" y="4012118"/>
              <a:ext cx="55976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cm</a:t>
              </a:r>
            </a:p>
          </p:txBody>
        </p:sp>
        <p:sp>
          <p:nvSpPr>
            <p:cNvPr id="20595" name="TextovéPole 33"/>
            <p:cNvSpPr txBox="1">
              <a:spLocks noChangeArrowheads="1"/>
            </p:cNvSpPr>
            <p:nvPr/>
          </p:nvSpPr>
          <p:spPr bwMode="auto">
            <a:xfrm>
              <a:off x="3674230" y="3865350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grpSp>
        <p:nvGrpSpPr>
          <p:cNvPr id="20568" name="Skupina 34"/>
          <p:cNvGrpSpPr>
            <a:grpSpLocks/>
          </p:cNvGrpSpPr>
          <p:nvPr/>
        </p:nvGrpSpPr>
        <p:grpSpPr bwMode="auto">
          <a:xfrm>
            <a:off x="4532313" y="3938588"/>
            <a:ext cx="631825" cy="574675"/>
            <a:chOff x="3613212" y="3838100"/>
            <a:chExt cx="631836" cy="574128"/>
          </a:xfrm>
        </p:grpSpPr>
        <p:sp>
          <p:nvSpPr>
            <p:cNvPr id="20592" name="TextovéPole 35"/>
            <p:cNvSpPr txBox="1">
              <a:spLocks noChangeArrowheads="1"/>
            </p:cNvSpPr>
            <p:nvPr/>
          </p:nvSpPr>
          <p:spPr bwMode="auto">
            <a:xfrm>
              <a:off x="3613212" y="3950563"/>
              <a:ext cx="59182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dm</a:t>
              </a:r>
            </a:p>
          </p:txBody>
        </p:sp>
        <p:sp>
          <p:nvSpPr>
            <p:cNvPr id="20593" name="TextovéPole 36"/>
            <p:cNvSpPr txBox="1">
              <a:spLocks noChangeArrowheads="1"/>
            </p:cNvSpPr>
            <p:nvPr/>
          </p:nvSpPr>
          <p:spPr bwMode="auto">
            <a:xfrm>
              <a:off x="3956186" y="3838100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grpSp>
        <p:nvGrpSpPr>
          <p:cNvPr id="20569" name="Skupina 37"/>
          <p:cNvGrpSpPr>
            <a:grpSpLocks/>
          </p:cNvGrpSpPr>
          <p:nvPr/>
        </p:nvGrpSpPr>
        <p:grpSpPr bwMode="auto">
          <a:xfrm>
            <a:off x="2008188" y="3944938"/>
            <a:ext cx="503237" cy="569912"/>
            <a:chOff x="3613212" y="3842841"/>
            <a:chExt cx="503825" cy="569387"/>
          </a:xfrm>
        </p:grpSpPr>
        <p:sp>
          <p:nvSpPr>
            <p:cNvPr id="20590" name="TextovéPole 38"/>
            <p:cNvSpPr txBox="1">
              <a:spLocks noChangeArrowheads="1"/>
            </p:cNvSpPr>
            <p:nvPr/>
          </p:nvSpPr>
          <p:spPr bwMode="auto">
            <a:xfrm>
              <a:off x="3613212" y="3950563"/>
              <a:ext cx="42992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m</a:t>
              </a:r>
            </a:p>
          </p:txBody>
        </p:sp>
        <p:sp>
          <p:nvSpPr>
            <p:cNvPr id="20591" name="TextovéPole 39"/>
            <p:cNvSpPr txBox="1">
              <a:spLocks noChangeArrowheads="1"/>
            </p:cNvSpPr>
            <p:nvPr/>
          </p:nvSpPr>
          <p:spPr bwMode="auto">
            <a:xfrm>
              <a:off x="3828175" y="3842841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sp>
        <p:nvSpPr>
          <p:cNvPr id="20570" name="TextovéPole 40"/>
          <p:cNvSpPr txBox="1">
            <a:spLocks noChangeArrowheads="1"/>
          </p:cNvSpPr>
          <p:nvPr/>
        </p:nvSpPr>
        <p:spPr bwMode="auto">
          <a:xfrm>
            <a:off x="3352800" y="4032250"/>
            <a:ext cx="4159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hl</a:t>
            </a:r>
          </a:p>
        </p:txBody>
      </p:sp>
      <p:sp>
        <p:nvSpPr>
          <p:cNvPr id="20571" name="TextovéPole 41"/>
          <p:cNvSpPr txBox="1">
            <a:spLocks noChangeArrowheads="1"/>
          </p:cNvSpPr>
          <p:nvPr/>
        </p:nvSpPr>
        <p:spPr bwMode="auto">
          <a:xfrm>
            <a:off x="7346950" y="4005263"/>
            <a:ext cx="500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ml</a:t>
            </a:r>
          </a:p>
        </p:txBody>
      </p:sp>
      <p:sp>
        <p:nvSpPr>
          <p:cNvPr id="20572" name="TextovéPole 42"/>
          <p:cNvSpPr txBox="1">
            <a:spLocks noChangeArrowheads="1"/>
          </p:cNvSpPr>
          <p:nvPr/>
        </p:nvSpPr>
        <p:spPr bwMode="auto">
          <a:xfrm>
            <a:off x="4532313" y="5641975"/>
            <a:ext cx="754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74</a:t>
            </a:r>
          </a:p>
        </p:txBody>
      </p:sp>
      <p:sp>
        <p:nvSpPr>
          <p:cNvPr id="20573" name="TextovéPole 43"/>
          <p:cNvSpPr txBox="1">
            <a:spLocks noChangeArrowheads="1"/>
          </p:cNvSpPr>
          <p:nvPr/>
        </p:nvSpPr>
        <p:spPr bwMode="auto">
          <a:xfrm>
            <a:off x="3182938" y="5095875"/>
            <a:ext cx="7556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12</a:t>
            </a:r>
          </a:p>
        </p:txBody>
      </p:sp>
      <p:sp>
        <p:nvSpPr>
          <p:cNvPr id="20574" name="TextovéPole 44"/>
          <p:cNvSpPr txBox="1">
            <a:spLocks noChangeArrowheads="1"/>
          </p:cNvSpPr>
          <p:nvPr/>
        </p:nvSpPr>
        <p:spPr bwMode="auto">
          <a:xfrm>
            <a:off x="1898650" y="4513263"/>
            <a:ext cx="754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0,05</a:t>
            </a:r>
          </a:p>
        </p:txBody>
      </p:sp>
      <p:sp>
        <p:nvSpPr>
          <p:cNvPr id="20575" name="TextovéPole 45"/>
          <p:cNvSpPr txBox="1">
            <a:spLocks noChangeArrowheads="1"/>
          </p:cNvSpPr>
          <p:nvPr/>
        </p:nvSpPr>
        <p:spPr bwMode="auto">
          <a:xfrm>
            <a:off x="3381375" y="4513263"/>
            <a:ext cx="5730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0,5</a:t>
            </a:r>
          </a:p>
        </p:txBody>
      </p:sp>
      <p:sp>
        <p:nvSpPr>
          <p:cNvPr id="20576" name="TextovéPole 47"/>
          <p:cNvSpPr txBox="1">
            <a:spLocks noChangeArrowheads="1"/>
          </p:cNvSpPr>
          <p:nvPr/>
        </p:nvSpPr>
        <p:spPr bwMode="auto">
          <a:xfrm>
            <a:off x="1874838" y="5087938"/>
            <a:ext cx="7286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1,20</a:t>
            </a:r>
          </a:p>
        </p:txBody>
      </p:sp>
      <p:sp>
        <p:nvSpPr>
          <p:cNvPr id="20577" name="TextovéPole 49"/>
          <p:cNvSpPr txBox="1">
            <a:spLocks noChangeArrowheads="1"/>
          </p:cNvSpPr>
          <p:nvPr/>
        </p:nvSpPr>
        <p:spPr bwMode="auto">
          <a:xfrm>
            <a:off x="5648325" y="4495800"/>
            <a:ext cx="10302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50 000</a:t>
            </a:r>
          </a:p>
        </p:txBody>
      </p:sp>
      <p:sp>
        <p:nvSpPr>
          <p:cNvPr id="20578" name="TextovéPole 50"/>
          <p:cNvSpPr txBox="1">
            <a:spLocks noChangeArrowheads="1"/>
          </p:cNvSpPr>
          <p:nvPr/>
        </p:nvSpPr>
        <p:spPr bwMode="auto">
          <a:xfrm>
            <a:off x="4479925" y="4533900"/>
            <a:ext cx="4953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50</a:t>
            </a:r>
          </a:p>
        </p:txBody>
      </p:sp>
      <p:sp>
        <p:nvSpPr>
          <p:cNvPr id="52" name="Obdélník 51"/>
          <p:cNvSpPr/>
          <p:nvPr/>
        </p:nvSpPr>
        <p:spPr>
          <a:xfrm>
            <a:off x="8267700" y="1125538"/>
            <a:ext cx="1412875" cy="2212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53" name="Obdélník 52"/>
          <p:cNvSpPr/>
          <p:nvPr/>
        </p:nvSpPr>
        <p:spPr>
          <a:xfrm>
            <a:off x="8258175" y="3937000"/>
            <a:ext cx="1412875" cy="2212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0581" name="TextovéPole 48"/>
          <p:cNvSpPr txBox="1">
            <a:spLocks noChangeArrowheads="1"/>
          </p:cNvSpPr>
          <p:nvPr/>
        </p:nvSpPr>
        <p:spPr bwMode="auto">
          <a:xfrm>
            <a:off x="6986588" y="4518025"/>
            <a:ext cx="1100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50 000 </a:t>
            </a:r>
          </a:p>
        </p:txBody>
      </p:sp>
      <p:sp>
        <p:nvSpPr>
          <p:cNvPr id="20582" name="TextovéPole 53"/>
          <p:cNvSpPr txBox="1">
            <a:spLocks noChangeArrowheads="1"/>
          </p:cNvSpPr>
          <p:nvPr/>
        </p:nvSpPr>
        <p:spPr bwMode="auto">
          <a:xfrm>
            <a:off x="4394200" y="5087938"/>
            <a:ext cx="8763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1 200</a:t>
            </a:r>
          </a:p>
        </p:txBody>
      </p:sp>
      <p:sp>
        <p:nvSpPr>
          <p:cNvPr id="20583" name="TextovéPole 54"/>
          <p:cNvSpPr txBox="1">
            <a:spLocks noChangeArrowheads="1"/>
          </p:cNvSpPr>
          <p:nvPr/>
        </p:nvSpPr>
        <p:spPr bwMode="auto">
          <a:xfrm>
            <a:off x="5519738" y="5068888"/>
            <a:ext cx="22415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1 200 000</a:t>
            </a:r>
          </a:p>
        </p:txBody>
      </p:sp>
      <p:sp>
        <p:nvSpPr>
          <p:cNvPr id="20584" name="TextovéPole 54"/>
          <p:cNvSpPr txBox="1">
            <a:spLocks noChangeArrowheads="1"/>
          </p:cNvSpPr>
          <p:nvPr/>
        </p:nvSpPr>
        <p:spPr bwMode="auto">
          <a:xfrm>
            <a:off x="6902450" y="5140325"/>
            <a:ext cx="22415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1 200 000</a:t>
            </a:r>
          </a:p>
        </p:txBody>
      </p:sp>
      <p:sp>
        <p:nvSpPr>
          <p:cNvPr id="20585" name="TextovéPole 1"/>
          <p:cNvSpPr txBox="1">
            <a:spLocks noChangeArrowheads="1"/>
          </p:cNvSpPr>
          <p:nvPr/>
        </p:nvSpPr>
        <p:spPr bwMode="auto">
          <a:xfrm>
            <a:off x="5707063" y="5688013"/>
            <a:ext cx="10302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74 000</a:t>
            </a:r>
          </a:p>
        </p:txBody>
      </p:sp>
      <p:sp>
        <p:nvSpPr>
          <p:cNvPr id="20586" name="TextovéPole 55"/>
          <p:cNvSpPr txBox="1">
            <a:spLocks noChangeArrowheads="1"/>
          </p:cNvSpPr>
          <p:nvPr/>
        </p:nvSpPr>
        <p:spPr bwMode="auto">
          <a:xfrm>
            <a:off x="7108825" y="5668963"/>
            <a:ext cx="10302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74 000</a:t>
            </a:r>
          </a:p>
        </p:txBody>
      </p:sp>
      <p:sp>
        <p:nvSpPr>
          <p:cNvPr id="20587" name="TextovéPole 3"/>
          <p:cNvSpPr txBox="1">
            <a:spLocks noChangeArrowheads="1"/>
          </p:cNvSpPr>
          <p:nvPr/>
        </p:nvSpPr>
        <p:spPr bwMode="auto">
          <a:xfrm>
            <a:off x="1846263" y="5688013"/>
            <a:ext cx="952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0, 074</a:t>
            </a:r>
          </a:p>
        </p:txBody>
      </p:sp>
      <p:sp>
        <p:nvSpPr>
          <p:cNvPr id="20588" name="TextovéPole 57"/>
          <p:cNvSpPr txBox="1">
            <a:spLocks noChangeArrowheads="1"/>
          </p:cNvSpPr>
          <p:nvPr/>
        </p:nvSpPr>
        <p:spPr bwMode="auto">
          <a:xfrm>
            <a:off x="3184525" y="5630863"/>
            <a:ext cx="7969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0, 74</a:t>
            </a:r>
          </a:p>
        </p:txBody>
      </p:sp>
      <p:sp>
        <p:nvSpPr>
          <p:cNvPr id="5" name="Obdélník 4"/>
          <p:cNvSpPr/>
          <p:nvPr/>
        </p:nvSpPr>
        <p:spPr>
          <a:xfrm>
            <a:off x="1455738" y="3563938"/>
            <a:ext cx="7862887" cy="27876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8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as Face Colour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538" y="139700"/>
            <a:ext cx="2400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3" cstate="print"/>
          <a:srcRect t="12396" r="-2" b="6239"/>
          <a:stretch>
            <a:fillRect/>
          </a:stretch>
        </p:blipFill>
        <p:spPr bwMode="auto">
          <a:xfrm>
            <a:off x="7866063" y="542925"/>
            <a:ext cx="5727700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Obrázek 4" descr="Obsah obrázku zařízení&#10;&#10;Popis se vygeneroval automaticky."/>
          <p:cNvPicPr>
            <a:picLocks noChangeAspect="1" noChangeArrowheads="1"/>
          </p:cNvPicPr>
          <p:nvPr/>
        </p:nvPicPr>
        <p:blipFill>
          <a:blip r:embed="rId3" cstate="print"/>
          <a:srcRect t="12396" r="-2" b="6239"/>
          <a:stretch>
            <a:fillRect/>
          </a:stretch>
        </p:blipFill>
        <p:spPr bwMode="auto">
          <a:xfrm>
            <a:off x="4413250" y="688975"/>
            <a:ext cx="5727700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6848475" y="3459163"/>
            <a:ext cx="815975" cy="2670175"/>
          </a:xfrm>
          <a:custGeom>
            <a:avLst/>
            <a:gdLst>
              <a:gd name="connsiteX0" fmla="*/ 0 w 795528"/>
              <a:gd name="connsiteY0" fmla="*/ 0 h 2633472"/>
              <a:gd name="connsiteX1" fmla="*/ 795528 w 795528"/>
              <a:gd name="connsiteY1" fmla="*/ 0 h 2633472"/>
              <a:gd name="connsiteX2" fmla="*/ 795528 w 795528"/>
              <a:gd name="connsiteY2" fmla="*/ 2633472 h 2633472"/>
              <a:gd name="connsiteX3" fmla="*/ 0 w 795528"/>
              <a:gd name="connsiteY3" fmla="*/ 2633472 h 2633472"/>
              <a:gd name="connsiteX4" fmla="*/ 0 w 795528"/>
              <a:gd name="connsiteY4" fmla="*/ 0 h 2633472"/>
              <a:gd name="connsiteX0" fmla="*/ 0 w 795528"/>
              <a:gd name="connsiteY0" fmla="*/ 0 h 2633472"/>
              <a:gd name="connsiteX1" fmla="*/ 786384 w 795528"/>
              <a:gd name="connsiteY1" fmla="*/ 82296 h 2633472"/>
              <a:gd name="connsiteX2" fmla="*/ 795528 w 795528"/>
              <a:gd name="connsiteY2" fmla="*/ 2633472 h 2633472"/>
              <a:gd name="connsiteX3" fmla="*/ 0 w 795528"/>
              <a:gd name="connsiteY3" fmla="*/ 2633472 h 2633472"/>
              <a:gd name="connsiteX4" fmla="*/ 0 w 795528"/>
              <a:gd name="connsiteY4" fmla="*/ 0 h 2633472"/>
              <a:gd name="connsiteX0" fmla="*/ 18288 w 795528"/>
              <a:gd name="connsiteY0" fmla="*/ 27432 h 2551176"/>
              <a:gd name="connsiteX1" fmla="*/ 786384 w 795528"/>
              <a:gd name="connsiteY1" fmla="*/ 0 h 2551176"/>
              <a:gd name="connsiteX2" fmla="*/ 795528 w 795528"/>
              <a:gd name="connsiteY2" fmla="*/ 2551176 h 2551176"/>
              <a:gd name="connsiteX3" fmla="*/ 0 w 795528"/>
              <a:gd name="connsiteY3" fmla="*/ 2551176 h 2551176"/>
              <a:gd name="connsiteX4" fmla="*/ 18288 w 795528"/>
              <a:gd name="connsiteY4" fmla="*/ 27432 h 2551176"/>
              <a:gd name="connsiteX0" fmla="*/ 18288 w 795528"/>
              <a:gd name="connsiteY0" fmla="*/ 100584 h 2624328"/>
              <a:gd name="connsiteX1" fmla="*/ 386905 w 795528"/>
              <a:gd name="connsiteY1" fmla="*/ 0 h 2624328"/>
              <a:gd name="connsiteX2" fmla="*/ 786384 w 795528"/>
              <a:gd name="connsiteY2" fmla="*/ 73152 h 2624328"/>
              <a:gd name="connsiteX3" fmla="*/ 795528 w 795528"/>
              <a:gd name="connsiteY3" fmla="*/ 2624328 h 2624328"/>
              <a:gd name="connsiteX4" fmla="*/ 0 w 795528"/>
              <a:gd name="connsiteY4" fmla="*/ 2624328 h 2624328"/>
              <a:gd name="connsiteX5" fmla="*/ 18288 w 795528"/>
              <a:gd name="connsiteY5" fmla="*/ 100584 h 2624328"/>
              <a:gd name="connsiteX0" fmla="*/ 0 w 822960"/>
              <a:gd name="connsiteY0" fmla="*/ 27432 h 2624328"/>
              <a:gd name="connsiteX1" fmla="*/ 414337 w 822960"/>
              <a:gd name="connsiteY1" fmla="*/ 0 h 2624328"/>
              <a:gd name="connsiteX2" fmla="*/ 813816 w 822960"/>
              <a:gd name="connsiteY2" fmla="*/ 73152 h 2624328"/>
              <a:gd name="connsiteX3" fmla="*/ 822960 w 822960"/>
              <a:gd name="connsiteY3" fmla="*/ 2624328 h 2624328"/>
              <a:gd name="connsiteX4" fmla="*/ 27432 w 822960"/>
              <a:gd name="connsiteY4" fmla="*/ 2624328 h 2624328"/>
              <a:gd name="connsiteX5" fmla="*/ 0 w 822960"/>
              <a:gd name="connsiteY5" fmla="*/ 27432 h 2624328"/>
              <a:gd name="connsiteX0" fmla="*/ 0 w 841248"/>
              <a:gd name="connsiteY0" fmla="*/ 54864 h 2651760"/>
              <a:gd name="connsiteX1" fmla="*/ 414337 w 841248"/>
              <a:gd name="connsiteY1" fmla="*/ 27432 h 2651760"/>
              <a:gd name="connsiteX2" fmla="*/ 841248 w 841248"/>
              <a:gd name="connsiteY2" fmla="*/ 0 h 2651760"/>
              <a:gd name="connsiteX3" fmla="*/ 822960 w 841248"/>
              <a:gd name="connsiteY3" fmla="*/ 2651760 h 2651760"/>
              <a:gd name="connsiteX4" fmla="*/ 27432 w 841248"/>
              <a:gd name="connsiteY4" fmla="*/ 2651760 h 2651760"/>
              <a:gd name="connsiteX5" fmla="*/ 0 w 841248"/>
              <a:gd name="connsiteY5" fmla="*/ 54864 h 2651760"/>
              <a:gd name="connsiteX0" fmla="*/ 0 w 841248"/>
              <a:gd name="connsiteY0" fmla="*/ 54864 h 2651760"/>
              <a:gd name="connsiteX1" fmla="*/ 441769 w 841248"/>
              <a:gd name="connsiteY1" fmla="*/ 100584 h 2651760"/>
              <a:gd name="connsiteX2" fmla="*/ 841248 w 841248"/>
              <a:gd name="connsiteY2" fmla="*/ 0 h 2651760"/>
              <a:gd name="connsiteX3" fmla="*/ 822960 w 841248"/>
              <a:gd name="connsiteY3" fmla="*/ 2651760 h 2651760"/>
              <a:gd name="connsiteX4" fmla="*/ 27432 w 841248"/>
              <a:gd name="connsiteY4" fmla="*/ 2651760 h 2651760"/>
              <a:gd name="connsiteX5" fmla="*/ 0 w 841248"/>
              <a:gd name="connsiteY5" fmla="*/ 54864 h 26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1248" h="2651760">
                <a:moveTo>
                  <a:pt x="0" y="54864"/>
                </a:moveTo>
                <a:cubicBezTo>
                  <a:pt x="125920" y="51816"/>
                  <a:pt x="315849" y="103632"/>
                  <a:pt x="441769" y="100584"/>
                </a:cubicBezTo>
                <a:lnTo>
                  <a:pt x="841248" y="0"/>
                </a:lnTo>
                <a:lnTo>
                  <a:pt x="822960" y="2651760"/>
                </a:lnTo>
                <a:lnTo>
                  <a:pt x="27432" y="2651760"/>
                </a:lnTo>
                <a:lnTo>
                  <a:pt x="0" y="54864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</a:endParaRPr>
          </a:p>
        </p:txBody>
      </p:sp>
      <p:sp>
        <p:nvSpPr>
          <p:cNvPr id="7" name="Obdélník 1"/>
          <p:cNvSpPr/>
          <p:nvPr/>
        </p:nvSpPr>
        <p:spPr>
          <a:xfrm>
            <a:off x="10333038" y="3251200"/>
            <a:ext cx="841375" cy="2844800"/>
          </a:xfrm>
          <a:custGeom>
            <a:avLst/>
            <a:gdLst>
              <a:gd name="connsiteX0" fmla="*/ 0 w 795528"/>
              <a:gd name="connsiteY0" fmla="*/ 0 h 2633472"/>
              <a:gd name="connsiteX1" fmla="*/ 795528 w 795528"/>
              <a:gd name="connsiteY1" fmla="*/ 0 h 2633472"/>
              <a:gd name="connsiteX2" fmla="*/ 795528 w 795528"/>
              <a:gd name="connsiteY2" fmla="*/ 2633472 h 2633472"/>
              <a:gd name="connsiteX3" fmla="*/ 0 w 795528"/>
              <a:gd name="connsiteY3" fmla="*/ 2633472 h 2633472"/>
              <a:gd name="connsiteX4" fmla="*/ 0 w 795528"/>
              <a:gd name="connsiteY4" fmla="*/ 0 h 2633472"/>
              <a:gd name="connsiteX0" fmla="*/ 0 w 795528"/>
              <a:gd name="connsiteY0" fmla="*/ 0 h 2633472"/>
              <a:gd name="connsiteX1" fmla="*/ 786384 w 795528"/>
              <a:gd name="connsiteY1" fmla="*/ 82296 h 2633472"/>
              <a:gd name="connsiteX2" fmla="*/ 795528 w 795528"/>
              <a:gd name="connsiteY2" fmla="*/ 2633472 h 2633472"/>
              <a:gd name="connsiteX3" fmla="*/ 0 w 795528"/>
              <a:gd name="connsiteY3" fmla="*/ 2633472 h 2633472"/>
              <a:gd name="connsiteX4" fmla="*/ 0 w 795528"/>
              <a:gd name="connsiteY4" fmla="*/ 0 h 2633472"/>
              <a:gd name="connsiteX0" fmla="*/ 18288 w 795528"/>
              <a:gd name="connsiteY0" fmla="*/ 27432 h 2551176"/>
              <a:gd name="connsiteX1" fmla="*/ 786384 w 795528"/>
              <a:gd name="connsiteY1" fmla="*/ 0 h 2551176"/>
              <a:gd name="connsiteX2" fmla="*/ 795528 w 795528"/>
              <a:gd name="connsiteY2" fmla="*/ 2551176 h 2551176"/>
              <a:gd name="connsiteX3" fmla="*/ 0 w 795528"/>
              <a:gd name="connsiteY3" fmla="*/ 2551176 h 2551176"/>
              <a:gd name="connsiteX4" fmla="*/ 18288 w 795528"/>
              <a:gd name="connsiteY4" fmla="*/ 27432 h 2551176"/>
              <a:gd name="connsiteX0" fmla="*/ 18288 w 795528"/>
              <a:gd name="connsiteY0" fmla="*/ 100584 h 2624328"/>
              <a:gd name="connsiteX1" fmla="*/ 386905 w 795528"/>
              <a:gd name="connsiteY1" fmla="*/ 0 h 2624328"/>
              <a:gd name="connsiteX2" fmla="*/ 786384 w 795528"/>
              <a:gd name="connsiteY2" fmla="*/ 73152 h 2624328"/>
              <a:gd name="connsiteX3" fmla="*/ 795528 w 795528"/>
              <a:gd name="connsiteY3" fmla="*/ 2624328 h 2624328"/>
              <a:gd name="connsiteX4" fmla="*/ 0 w 795528"/>
              <a:gd name="connsiteY4" fmla="*/ 2624328 h 2624328"/>
              <a:gd name="connsiteX5" fmla="*/ 18288 w 795528"/>
              <a:gd name="connsiteY5" fmla="*/ 100584 h 2624328"/>
              <a:gd name="connsiteX0" fmla="*/ 0 w 822960"/>
              <a:gd name="connsiteY0" fmla="*/ 27432 h 2624328"/>
              <a:gd name="connsiteX1" fmla="*/ 414337 w 822960"/>
              <a:gd name="connsiteY1" fmla="*/ 0 h 2624328"/>
              <a:gd name="connsiteX2" fmla="*/ 813816 w 822960"/>
              <a:gd name="connsiteY2" fmla="*/ 73152 h 2624328"/>
              <a:gd name="connsiteX3" fmla="*/ 822960 w 822960"/>
              <a:gd name="connsiteY3" fmla="*/ 2624328 h 2624328"/>
              <a:gd name="connsiteX4" fmla="*/ 27432 w 822960"/>
              <a:gd name="connsiteY4" fmla="*/ 2624328 h 2624328"/>
              <a:gd name="connsiteX5" fmla="*/ 0 w 822960"/>
              <a:gd name="connsiteY5" fmla="*/ 27432 h 2624328"/>
              <a:gd name="connsiteX0" fmla="*/ 0 w 841248"/>
              <a:gd name="connsiteY0" fmla="*/ 54864 h 2651760"/>
              <a:gd name="connsiteX1" fmla="*/ 414337 w 841248"/>
              <a:gd name="connsiteY1" fmla="*/ 27432 h 2651760"/>
              <a:gd name="connsiteX2" fmla="*/ 841248 w 841248"/>
              <a:gd name="connsiteY2" fmla="*/ 0 h 2651760"/>
              <a:gd name="connsiteX3" fmla="*/ 822960 w 841248"/>
              <a:gd name="connsiteY3" fmla="*/ 2651760 h 2651760"/>
              <a:gd name="connsiteX4" fmla="*/ 27432 w 841248"/>
              <a:gd name="connsiteY4" fmla="*/ 2651760 h 2651760"/>
              <a:gd name="connsiteX5" fmla="*/ 0 w 841248"/>
              <a:gd name="connsiteY5" fmla="*/ 54864 h 2651760"/>
              <a:gd name="connsiteX0" fmla="*/ 0 w 841248"/>
              <a:gd name="connsiteY0" fmla="*/ 54864 h 2651760"/>
              <a:gd name="connsiteX1" fmla="*/ 441769 w 841248"/>
              <a:gd name="connsiteY1" fmla="*/ 100584 h 2651760"/>
              <a:gd name="connsiteX2" fmla="*/ 841248 w 841248"/>
              <a:gd name="connsiteY2" fmla="*/ 0 h 2651760"/>
              <a:gd name="connsiteX3" fmla="*/ 822960 w 841248"/>
              <a:gd name="connsiteY3" fmla="*/ 2651760 h 2651760"/>
              <a:gd name="connsiteX4" fmla="*/ 27432 w 841248"/>
              <a:gd name="connsiteY4" fmla="*/ 2651760 h 2651760"/>
              <a:gd name="connsiteX5" fmla="*/ 0 w 841248"/>
              <a:gd name="connsiteY5" fmla="*/ 54864 h 2651760"/>
              <a:gd name="connsiteX0" fmla="*/ 0 w 841248"/>
              <a:gd name="connsiteY0" fmla="*/ 54864 h 2743269"/>
              <a:gd name="connsiteX1" fmla="*/ 441769 w 841248"/>
              <a:gd name="connsiteY1" fmla="*/ 100584 h 2743269"/>
              <a:gd name="connsiteX2" fmla="*/ 841248 w 841248"/>
              <a:gd name="connsiteY2" fmla="*/ 0 h 2743269"/>
              <a:gd name="connsiteX3" fmla="*/ 822960 w 841248"/>
              <a:gd name="connsiteY3" fmla="*/ 2651760 h 2743269"/>
              <a:gd name="connsiteX4" fmla="*/ 370141 w 841248"/>
              <a:gd name="connsiteY4" fmla="*/ 2743200 h 2743269"/>
              <a:gd name="connsiteX5" fmla="*/ 27432 w 841248"/>
              <a:gd name="connsiteY5" fmla="*/ 2651760 h 2743269"/>
              <a:gd name="connsiteX6" fmla="*/ 0 w 841248"/>
              <a:gd name="connsiteY6" fmla="*/ 54864 h 2743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41248" h="2743269">
                <a:moveTo>
                  <a:pt x="0" y="54864"/>
                </a:moveTo>
                <a:cubicBezTo>
                  <a:pt x="125920" y="51816"/>
                  <a:pt x="315849" y="103632"/>
                  <a:pt x="441769" y="100584"/>
                </a:cubicBezTo>
                <a:lnTo>
                  <a:pt x="841248" y="0"/>
                </a:lnTo>
                <a:lnTo>
                  <a:pt x="822960" y="2651760"/>
                </a:lnTo>
                <a:cubicBezTo>
                  <a:pt x="675068" y="2648712"/>
                  <a:pt x="518033" y="2746248"/>
                  <a:pt x="370141" y="2743200"/>
                </a:cubicBezTo>
                <a:lnTo>
                  <a:pt x="27432" y="2651760"/>
                </a:lnTo>
                <a:lnTo>
                  <a:pt x="0" y="54864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21511" name="Skupina 8"/>
          <p:cNvGrpSpPr>
            <a:grpSpLocks/>
          </p:cNvGrpSpPr>
          <p:nvPr/>
        </p:nvGrpSpPr>
        <p:grpSpPr bwMode="auto">
          <a:xfrm>
            <a:off x="10452100" y="5424488"/>
            <a:ext cx="547688" cy="555625"/>
            <a:chOff x="3960614" y="3459480"/>
            <a:chExt cx="1653771" cy="1705451"/>
          </a:xfrm>
        </p:grpSpPr>
        <p:pic>
          <p:nvPicPr>
            <p:cNvPr id="21585" name="Picture 6" descr="Gold Wedding Ring Clip Art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60614" y="3459480"/>
              <a:ext cx="1653771" cy="1705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Ovál 5"/>
            <p:cNvSpPr/>
            <p:nvPr/>
          </p:nvSpPr>
          <p:spPr>
            <a:xfrm>
              <a:off x="4588569" y="3493587"/>
              <a:ext cx="397862" cy="25825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21512" name="TextovéPole 9"/>
          <p:cNvSpPr txBox="1">
            <a:spLocks noChangeArrowheads="1"/>
          </p:cNvSpPr>
          <p:nvPr/>
        </p:nvSpPr>
        <p:spPr bwMode="auto">
          <a:xfrm>
            <a:off x="2597150" y="728663"/>
            <a:ext cx="43322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Lucka chtěla změřit objem svého</a:t>
            </a:r>
          </a:p>
          <a:p>
            <a:r>
              <a:rPr lang="cs-CZ" altLang="cs-CZ" sz="2400"/>
              <a:t>prstýnku. Do odměrného válce</a:t>
            </a:r>
          </a:p>
          <a:p>
            <a:r>
              <a:rPr lang="cs-CZ" altLang="cs-CZ" sz="2400"/>
              <a:t>nalila vodu o objemu 300</a:t>
            </a:r>
          </a:p>
        </p:txBody>
      </p:sp>
      <p:grpSp>
        <p:nvGrpSpPr>
          <p:cNvPr id="21513" name="Skupina 6"/>
          <p:cNvGrpSpPr>
            <a:grpSpLocks/>
          </p:cNvGrpSpPr>
          <p:nvPr/>
        </p:nvGrpSpPr>
        <p:grpSpPr bwMode="auto">
          <a:xfrm>
            <a:off x="5835650" y="1363663"/>
            <a:ext cx="636588" cy="569912"/>
            <a:chOff x="3613212" y="3842628"/>
            <a:chExt cx="637456" cy="569174"/>
          </a:xfrm>
        </p:grpSpPr>
        <p:sp>
          <p:nvSpPr>
            <p:cNvPr id="21583" name="TextovéPole 4"/>
            <p:cNvSpPr txBox="1">
              <a:spLocks noChangeArrowheads="1"/>
            </p:cNvSpPr>
            <p:nvPr/>
          </p:nvSpPr>
          <p:spPr bwMode="auto">
            <a:xfrm>
              <a:off x="3613212" y="3950563"/>
              <a:ext cx="637456" cy="4612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cm.</a:t>
              </a:r>
            </a:p>
          </p:txBody>
        </p:sp>
        <p:sp>
          <p:nvSpPr>
            <p:cNvPr id="21584" name="TextovéPole 5"/>
            <p:cNvSpPr txBox="1">
              <a:spLocks noChangeArrowheads="1"/>
            </p:cNvSpPr>
            <p:nvPr/>
          </p:nvSpPr>
          <p:spPr bwMode="auto">
            <a:xfrm>
              <a:off x="3961806" y="3842628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sp>
        <p:nvSpPr>
          <p:cNvPr id="21514" name="TextovéPole 10"/>
          <p:cNvSpPr txBox="1">
            <a:spLocks noChangeArrowheads="1"/>
          </p:cNvSpPr>
          <p:nvPr/>
        </p:nvSpPr>
        <p:spPr bwMode="auto">
          <a:xfrm>
            <a:off x="2597150" y="1863725"/>
            <a:ext cx="41306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Ponořila prstýnek do vody a tím</a:t>
            </a:r>
          </a:p>
          <a:p>
            <a:r>
              <a:rPr lang="cs-CZ" altLang="cs-CZ" sz="2400"/>
              <a:t>stoupla hladina vody na 310</a:t>
            </a:r>
          </a:p>
        </p:txBody>
      </p:sp>
      <p:grpSp>
        <p:nvGrpSpPr>
          <p:cNvPr id="21515" name="Skupina 6"/>
          <p:cNvGrpSpPr>
            <a:grpSpLocks/>
          </p:cNvGrpSpPr>
          <p:nvPr/>
        </p:nvGrpSpPr>
        <p:grpSpPr bwMode="auto">
          <a:xfrm>
            <a:off x="6154738" y="2125663"/>
            <a:ext cx="636587" cy="568325"/>
            <a:chOff x="3613212" y="3842628"/>
            <a:chExt cx="637456" cy="569174"/>
          </a:xfrm>
        </p:grpSpPr>
        <p:sp>
          <p:nvSpPr>
            <p:cNvPr id="21581" name="TextovéPole 4"/>
            <p:cNvSpPr txBox="1">
              <a:spLocks noChangeArrowheads="1"/>
            </p:cNvSpPr>
            <p:nvPr/>
          </p:nvSpPr>
          <p:spPr bwMode="auto">
            <a:xfrm>
              <a:off x="3613212" y="3950563"/>
              <a:ext cx="637456" cy="4612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cm.</a:t>
              </a:r>
            </a:p>
          </p:txBody>
        </p:sp>
        <p:sp>
          <p:nvSpPr>
            <p:cNvPr id="21582" name="TextovéPole 5"/>
            <p:cNvSpPr txBox="1">
              <a:spLocks noChangeArrowheads="1"/>
            </p:cNvSpPr>
            <p:nvPr/>
          </p:nvSpPr>
          <p:spPr bwMode="auto">
            <a:xfrm>
              <a:off x="3885227" y="3842628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sp>
        <p:nvSpPr>
          <p:cNvPr id="21516" name="TextovéPole 11"/>
          <p:cNvSpPr txBox="1">
            <a:spLocks noChangeArrowheads="1"/>
          </p:cNvSpPr>
          <p:nvPr/>
        </p:nvSpPr>
        <p:spPr bwMode="auto">
          <a:xfrm>
            <a:off x="2587625" y="2636838"/>
            <a:ext cx="3325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Jaký má prstýnek objem?</a:t>
            </a:r>
          </a:p>
        </p:txBody>
      </p:sp>
      <p:sp>
        <p:nvSpPr>
          <p:cNvPr id="21517" name="TextovéPole 12"/>
          <p:cNvSpPr txBox="1">
            <a:spLocks noChangeArrowheads="1"/>
          </p:cNvSpPr>
          <p:nvPr/>
        </p:nvSpPr>
        <p:spPr bwMode="auto">
          <a:xfrm>
            <a:off x="-28575" y="3006725"/>
            <a:ext cx="68564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 notesu si opiš příklady a porovnej a doplň ( &lt;,=, &gt; )</a:t>
            </a:r>
          </a:p>
        </p:txBody>
      </p:sp>
      <p:grpSp>
        <p:nvGrpSpPr>
          <p:cNvPr id="21518" name="Skupina 48"/>
          <p:cNvGrpSpPr>
            <a:grpSpLocks/>
          </p:cNvGrpSpPr>
          <p:nvPr/>
        </p:nvGrpSpPr>
        <p:grpSpPr bwMode="auto">
          <a:xfrm>
            <a:off x="165100" y="3541713"/>
            <a:ext cx="3017838" cy="3081337"/>
            <a:chOff x="164659" y="3542063"/>
            <a:chExt cx="3018345" cy="3080627"/>
          </a:xfrm>
        </p:grpSpPr>
        <p:sp>
          <p:nvSpPr>
            <p:cNvPr id="21555" name="TextovéPole 16"/>
            <p:cNvSpPr txBox="1">
              <a:spLocks noChangeArrowheads="1"/>
            </p:cNvSpPr>
            <p:nvPr/>
          </p:nvSpPr>
          <p:spPr bwMode="auto">
            <a:xfrm>
              <a:off x="180221" y="3649885"/>
              <a:ext cx="79701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73,2 </a:t>
              </a:r>
            </a:p>
          </p:txBody>
        </p:sp>
        <p:grpSp>
          <p:nvGrpSpPr>
            <p:cNvPr id="21556" name="Skupina 6"/>
            <p:cNvGrpSpPr>
              <a:grpSpLocks/>
            </p:cNvGrpSpPr>
            <p:nvPr/>
          </p:nvGrpSpPr>
          <p:grpSpPr bwMode="auto">
            <a:xfrm>
              <a:off x="852355" y="3542063"/>
              <a:ext cx="591829" cy="569487"/>
              <a:chOff x="3613212" y="3842841"/>
              <a:chExt cx="592519" cy="568962"/>
            </a:xfrm>
          </p:grpSpPr>
          <p:sp>
            <p:nvSpPr>
              <p:cNvPr id="21579" name="TextovéPole 4"/>
              <p:cNvSpPr txBox="1">
                <a:spLocks noChangeArrowheads="1"/>
              </p:cNvSpPr>
              <p:nvPr/>
            </p:nvSpPr>
            <p:spPr bwMode="auto">
              <a:xfrm>
                <a:off x="3613212" y="3950563"/>
                <a:ext cx="592519" cy="461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2400"/>
                  <a:t>dm</a:t>
                </a:r>
              </a:p>
            </p:txBody>
          </p:sp>
          <p:sp>
            <p:nvSpPr>
              <p:cNvPr id="21580" name="TextovéPole 5"/>
              <p:cNvSpPr txBox="1">
                <a:spLocks noChangeArrowheads="1"/>
              </p:cNvSpPr>
              <p:nvPr/>
            </p:nvSpPr>
            <p:spPr bwMode="auto">
              <a:xfrm>
                <a:off x="3828175" y="3842841"/>
                <a:ext cx="28886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1600"/>
                  <a:t>3</a:t>
                </a:r>
              </a:p>
            </p:txBody>
          </p:sp>
        </p:grpSp>
        <p:grpSp>
          <p:nvGrpSpPr>
            <p:cNvPr id="21557" name="Skupina 6"/>
            <p:cNvGrpSpPr>
              <a:grpSpLocks/>
            </p:cNvGrpSpPr>
            <p:nvPr/>
          </p:nvGrpSpPr>
          <p:grpSpPr bwMode="auto">
            <a:xfrm>
              <a:off x="486547" y="4237478"/>
              <a:ext cx="580521" cy="569699"/>
              <a:chOff x="3613212" y="3842629"/>
              <a:chExt cx="581198" cy="569174"/>
            </a:xfrm>
          </p:grpSpPr>
          <p:sp>
            <p:nvSpPr>
              <p:cNvPr id="21577" name="TextovéPole 4"/>
              <p:cNvSpPr txBox="1">
                <a:spLocks noChangeArrowheads="1"/>
              </p:cNvSpPr>
              <p:nvPr/>
            </p:nvSpPr>
            <p:spPr bwMode="auto">
              <a:xfrm>
                <a:off x="3613212" y="3950563"/>
                <a:ext cx="560422" cy="461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2400"/>
                  <a:t>cm</a:t>
                </a:r>
              </a:p>
            </p:txBody>
          </p:sp>
          <p:sp>
            <p:nvSpPr>
              <p:cNvPr id="21578" name="TextovéPole 5"/>
              <p:cNvSpPr txBox="1">
                <a:spLocks noChangeArrowheads="1"/>
              </p:cNvSpPr>
              <p:nvPr/>
            </p:nvSpPr>
            <p:spPr bwMode="auto">
              <a:xfrm>
                <a:off x="3905548" y="3842629"/>
                <a:ext cx="28886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1600"/>
                  <a:t>3</a:t>
                </a:r>
              </a:p>
            </p:txBody>
          </p:sp>
        </p:grpSp>
        <p:grpSp>
          <p:nvGrpSpPr>
            <p:cNvPr id="21558" name="Skupina 6"/>
            <p:cNvGrpSpPr>
              <a:grpSpLocks/>
            </p:cNvGrpSpPr>
            <p:nvPr/>
          </p:nvGrpSpPr>
          <p:grpSpPr bwMode="auto">
            <a:xfrm>
              <a:off x="2218428" y="4509862"/>
              <a:ext cx="870751" cy="561754"/>
              <a:chOff x="3613212" y="3850566"/>
              <a:chExt cx="871766" cy="561236"/>
            </a:xfrm>
          </p:grpSpPr>
          <p:sp>
            <p:nvSpPr>
              <p:cNvPr id="21575" name="TextovéPole 4"/>
              <p:cNvSpPr txBox="1">
                <a:spLocks noChangeArrowheads="1"/>
              </p:cNvSpPr>
              <p:nvPr/>
            </p:nvSpPr>
            <p:spPr bwMode="auto">
              <a:xfrm>
                <a:off x="3613212" y="3950563"/>
                <a:ext cx="871766" cy="4612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2400"/>
                  <a:t>41cm</a:t>
                </a:r>
              </a:p>
            </p:txBody>
          </p:sp>
          <p:sp>
            <p:nvSpPr>
              <p:cNvPr id="21576" name="TextovéPole 5"/>
              <p:cNvSpPr txBox="1">
                <a:spLocks noChangeArrowheads="1"/>
              </p:cNvSpPr>
              <p:nvPr/>
            </p:nvSpPr>
            <p:spPr bwMode="auto">
              <a:xfrm>
                <a:off x="4149666" y="3850566"/>
                <a:ext cx="28886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1600"/>
                  <a:t>3</a:t>
                </a:r>
              </a:p>
            </p:txBody>
          </p:sp>
        </p:grpSp>
        <p:grpSp>
          <p:nvGrpSpPr>
            <p:cNvPr id="21559" name="Skupina 6"/>
            <p:cNvGrpSpPr>
              <a:grpSpLocks/>
            </p:cNvGrpSpPr>
            <p:nvPr/>
          </p:nvGrpSpPr>
          <p:grpSpPr bwMode="auto">
            <a:xfrm>
              <a:off x="266974" y="6095476"/>
              <a:ext cx="592328" cy="527214"/>
              <a:chOff x="3613212" y="3885075"/>
              <a:chExt cx="593019" cy="526728"/>
            </a:xfrm>
          </p:grpSpPr>
          <p:sp>
            <p:nvSpPr>
              <p:cNvPr id="21573" name="TextovéPole 4"/>
              <p:cNvSpPr txBox="1">
                <a:spLocks noChangeArrowheads="1"/>
              </p:cNvSpPr>
              <p:nvPr/>
            </p:nvSpPr>
            <p:spPr bwMode="auto">
              <a:xfrm>
                <a:off x="3613212" y="3950563"/>
                <a:ext cx="586100" cy="461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2400"/>
                  <a:t>9m</a:t>
                </a:r>
              </a:p>
            </p:txBody>
          </p:sp>
          <p:sp>
            <p:nvSpPr>
              <p:cNvPr id="21574" name="TextovéPole 5"/>
              <p:cNvSpPr txBox="1">
                <a:spLocks noChangeArrowheads="1"/>
              </p:cNvSpPr>
              <p:nvPr/>
            </p:nvSpPr>
            <p:spPr bwMode="auto">
              <a:xfrm>
                <a:off x="3917369" y="3885075"/>
                <a:ext cx="28886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1600"/>
                  <a:t>3</a:t>
                </a:r>
              </a:p>
            </p:txBody>
          </p:sp>
        </p:grpSp>
        <p:sp>
          <p:nvSpPr>
            <p:cNvPr id="21560" name="TextovéPole 20"/>
            <p:cNvSpPr txBox="1">
              <a:spLocks noChangeArrowheads="1"/>
            </p:cNvSpPr>
            <p:nvPr/>
          </p:nvSpPr>
          <p:spPr bwMode="auto">
            <a:xfrm>
              <a:off x="2357302" y="3640507"/>
              <a:ext cx="63511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73 l</a:t>
              </a:r>
            </a:p>
            <a:p>
              <a:endParaRPr lang="cs-CZ" altLang="cs-CZ" sz="2400"/>
            </a:p>
          </p:txBody>
        </p:sp>
        <p:sp>
          <p:nvSpPr>
            <p:cNvPr id="21561" name="TextovéPole 21"/>
            <p:cNvSpPr txBox="1">
              <a:spLocks noChangeArrowheads="1"/>
            </p:cNvSpPr>
            <p:nvPr/>
          </p:nvSpPr>
          <p:spPr bwMode="auto">
            <a:xfrm>
              <a:off x="173446" y="3959743"/>
              <a:ext cx="102944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0,08 hl</a:t>
              </a:r>
            </a:p>
          </p:txBody>
        </p:sp>
        <p:sp>
          <p:nvSpPr>
            <p:cNvPr id="21562" name="TextovéPole 22"/>
            <p:cNvSpPr txBox="1">
              <a:spLocks noChangeArrowheads="1"/>
            </p:cNvSpPr>
            <p:nvPr/>
          </p:nvSpPr>
          <p:spPr bwMode="auto">
            <a:xfrm>
              <a:off x="2288058" y="3959742"/>
              <a:ext cx="71205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7,8 l</a:t>
              </a:r>
            </a:p>
          </p:txBody>
        </p:sp>
        <p:sp>
          <p:nvSpPr>
            <p:cNvPr id="21563" name="TextovéPole 38"/>
            <p:cNvSpPr txBox="1">
              <a:spLocks noChangeArrowheads="1"/>
            </p:cNvSpPr>
            <p:nvPr/>
          </p:nvSpPr>
          <p:spPr bwMode="auto">
            <a:xfrm>
              <a:off x="188266" y="4313949"/>
              <a:ext cx="34015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3</a:t>
              </a:r>
            </a:p>
          </p:txBody>
        </p:sp>
        <p:sp>
          <p:nvSpPr>
            <p:cNvPr id="21564" name="TextovéPole 39"/>
            <p:cNvSpPr txBox="1">
              <a:spLocks noChangeArrowheads="1"/>
            </p:cNvSpPr>
            <p:nvPr/>
          </p:nvSpPr>
          <p:spPr bwMode="auto">
            <a:xfrm>
              <a:off x="2214769" y="4265720"/>
              <a:ext cx="95731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3,1 ml</a:t>
              </a:r>
            </a:p>
          </p:txBody>
        </p:sp>
        <p:sp>
          <p:nvSpPr>
            <p:cNvPr id="21565" name="TextovéPole 40"/>
            <p:cNvSpPr txBox="1">
              <a:spLocks noChangeArrowheads="1"/>
            </p:cNvSpPr>
            <p:nvPr/>
          </p:nvSpPr>
          <p:spPr bwMode="auto">
            <a:xfrm>
              <a:off x="164659" y="4701146"/>
              <a:ext cx="102944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4,06 dl</a:t>
              </a:r>
            </a:p>
          </p:txBody>
        </p:sp>
        <p:sp>
          <p:nvSpPr>
            <p:cNvPr id="21566" name="TextovéPole 41"/>
            <p:cNvSpPr txBox="1">
              <a:spLocks noChangeArrowheads="1"/>
            </p:cNvSpPr>
            <p:nvPr/>
          </p:nvSpPr>
          <p:spPr bwMode="auto">
            <a:xfrm>
              <a:off x="175470" y="5057083"/>
              <a:ext cx="103586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150 ml</a:t>
              </a:r>
            </a:p>
          </p:txBody>
        </p:sp>
        <p:sp>
          <p:nvSpPr>
            <p:cNvPr id="21567" name="TextovéPole 42"/>
            <p:cNvSpPr txBox="1">
              <a:spLocks noChangeArrowheads="1"/>
            </p:cNvSpPr>
            <p:nvPr/>
          </p:nvSpPr>
          <p:spPr bwMode="auto">
            <a:xfrm>
              <a:off x="2214769" y="5042237"/>
              <a:ext cx="71205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1,5 l</a:t>
              </a:r>
            </a:p>
          </p:txBody>
        </p:sp>
        <p:sp>
          <p:nvSpPr>
            <p:cNvPr id="21568" name="TextovéPole 43"/>
            <p:cNvSpPr txBox="1">
              <a:spLocks noChangeArrowheads="1"/>
            </p:cNvSpPr>
            <p:nvPr/>
          </p:nvSpPr>
          <p:spPr bwMode="auto">
            <a:xfrm>
              <a:off x="242098" y="5398311"/>
              <a:ext cx="873957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6,2 hl</a:t>
              </a:r>
            </a:p>
          </p:txBody>
        </p:sp>
        <p:sp>
          <p:nvSpPr>
            <p:cNvPr id="21569" name="TextovéPole 44"/>
            <p:cNvSpPr txBox="1">
              <a:spLocks noChangeArrowheads="1"/>
            </p:cNvSpPr>
            <p:nvPr/>
          </p:nvSpPr>
          <p:spPr bwMode="auto">
            <a:xfrm>
              <a:off x="2230499" y="5423821"/>
              <a:ext cx="952505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600 hl</a:t>
              </a:r>
            </a:p>
          </p:txBody>
        </p:sp>
        <p:sp>
          <p:nvSpPr>
            <p:cNvPr id="21570" name="TextovéPole 45"/>
            <p:cNvSpPr txBox="1">
              <a:spLocks noChangeArrowheads="1"/>
            </p:cNvSpPr>
            <p:nvPr/>
          </p:nvSpPr>
          <p:spPr bwMode="auto">
            <a:xfrm>
              <a:off x="268639" y="5767543"/>
              <a:ext cx="79701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20 dl</a:t>
              </a:r>
            </a:p>
          </p:txBody>
        </p:sp>
        <p:sp>
          <p:nvSpPr>
            <p:cNvPr id="21571" name="TextovéPole 46"/>
            <p:cNvSpPr txBox="1">
              <a:spLocks noChangeArrowheads="1"/>
            </p:cNvSpPr>
            <p:nvPr/>
          </p:nvSpPr>
          <p:spPr bwMode="auto">
            <a:xfrm>
              <a:off x="2327857" y="5767542"/>
              <a:ext cx="4796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1 l</a:t>
              </a:r>
            </a:p>
          </p:txBody>
        </p:sp>
        <p:sp>
          <p:nvSpPr>
            <p:cNvPr id="21572" name="TextovéPole 47"/>
            <p:cNvSpPr txBox="1">
              <a:spLocks noChangeArrowheads="1"/>
            </p:cNvSpPr>
            <p:nvPr/>
          </p:nvSpPr>
          <p:spPr bwMode="auto">
            <a:xfrm>
              <a:off x="2364764" y="6138577"/>
              <a:ext cx="4796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9 l</a:t>
              </a:r>
            </a:p>
          </p:txBody>
        </p:sp>
      </p:grpSp>
      <p:grpSp>
        <p:nvGrpSpPr>
          <p:cNvPr id="21519" name="Skupina 52"/>
          <p:cNvGrpSpPr>
            <a:grpSpLocks/>
          </p:cNvGrpSpPr>
          <p:nvPr/>
        </p:nvGrpSpPr>
        <p:grpSpPr bwMode="auto">
          <a:xfrm>
            <a:off x="3382963" y="3519488"/>
            <a:ext cx="3017837" cy="3081337"/>
            <a:chOff x="164659" y="3542063"/>
            <a:chExt cx="3018345" cy="3080619"/>
          </a:xfrm>
        </p:grpSpPr>
        <p:sp>
          <p:nvSpPr>
            <p:cNvPr id="21529" name="TextovéPole 53"/>
            <p:cNvSpPr txBox="1">
              <a:spLocks noChangeArrowheads="1"/>
            </p:cNvSpPr>
            <p:nvPr/>
          </p:nvSpPr>
          <p:spPr bwMode="auto">
            <a:xfrm>
              <a:off x="180221" y="3649885"/>
              <a:ext cx="79701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73,2 </a:t>
              </a:r>
            </a:p>
          </p:txBody>
        </p:sp>
        <p:grpSp>
          <p:nvGrpSpPr>
            <p:cNvPr id="21530" name="Skupina 6"/>
            <p:cNvGrpSpPr>
              <a:grpSpLocks/>
            </p:cNvGrpSpPr>
            <p:nvPr/>
          </p:nvGrpSpPr>
          <p:grpSpPr bwMode="auto">
            <a:xfrm>
              <a:off x="852355" y="3542063"/>
              <a:ext cx="591829" cy="569487"/>
              <a:chOff x="3613212" y="3842841"/>
              <a:chExt cx="592519" cy="568962"/>
            </a:xfrm>
          </p:grpSpPr>
          <p:sp>
            <p:nvSpPr>
              <p:cNvPr id="21553" name="TextovéPole 4"/>
              <p:cNvSpPr txBox="1">
                <a:spLocks noChangeArrowheads="1"/>
              </p:cNvSpPr>
              <p:nvPr/>
            </p:nvSpPr>
            <p:spPr bwMode="auto">
              <a:xfrm>
                <a:off x="3613212" y="3950563"/>
                <a:ext cx="592519" cy="461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2400"/>
                  <a:t>dm</a:t>
                </a:r>
              </a:p>
            </p:txBody>
          </p:sp>
          <p:sp>
            <p:nvSpPr>
              <p:cNvPr id="21554" name="TextovéPole 5"/>
              <p:cNvSpPr txBox="1">
                <a:spLocks noChangeArrowheads="1"/>
              </p:cNvSpPr>
              <p:nvPr/>
            </p:nvSpPr>
            <p:spPr bwMode="auto">
              <a:xfrm>
                <a:off x="3828175" y="3842841"/>
                <a:ext cx="28886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1600"/>
                  <a:t>3</a:t>
                </a:r>
              </a:p>
            </p:txBody>
          </p:sp>
        </p:grpSp>
        <p:grpSp>
          <p:nvGrpSpPr>
            <p:cNvPr id="21531" name="Skupina 6"/>
            <p:cNvGrpSpPr>
              <a:grpSpLocks/>
            </p:cNvGrpSpPr>
            <p:nvPr/>
          </p:nvGrpSpPr>
          <p:grpSpPr bwMode="auto">
            <a:xfrm>
              <a:off x="486547" y="4237478"/>
              <a:ext cx="580521" cy="569699"/>
              <a:chOff x="3613212" y="3842629"/>
              <a:chExt cx="581198" cy="569174"/>
            </a:xfrm>
          </p:grpSpPr>
          <p:sp>
            <p:nvSpPr>
              <p:cNvPr id="21551" name="TextovéPole 4"/>
              <p:cNvSpPr txBox="1">
                <a:spLocks noChangeArrowheads="1"/>
              </p:cNvSpPr>
              <p:nvPr/>
            </p:nvSpPr>
            <p:spPr bwMode="auto">
              <a:xfrm>
                <a:off x="3613212" y="3950563"/>
                <a:ext cx="560422" cy="461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2400"/>
                  <a:t>cm</a:t>
                </a:r>
              </a:p>
            </p:txBody>
          </p:sp>
          <p:sp>
            <p:nvSpPr>
              <p:cNvPr id="21552" name="TextovéPole 5"/>
              <p:cNvSpPr txBox="1">
                <a:spLocks noChangeArrowheads="1"/>
              </p:cNvSpPr>
              <p:nvPr/>
            </p:nvSpPr>
            <p:spPr bwMode="auto">
              <a:xfrm>
                <a:off x="3905548" y="3842629"/>
                <a:ext cx="28886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1600"/>
                  <a:t>3</a:t>
                </a:r>
              </a:p>
            </p:txBody>
          </p:sp>
        </p:grpSp>
        <p:grpSp>
          <p:nvGrpSpPr>
            <p:cNvPr id="21532" name="Skupina 6"/>
            <p:cNvGrpSpPr>
              <a:grpSpLocks/>
            </p:cNvGrpSpPr>
            <p:nvPr/>
          </p:nvGrpSpPr>
          <p:grpSpPr bwMode="auto">
            <a:xfrm>
              <a:off x="2218428" y="4509862"/>
              <a:ext cx="870751" cy="561754"/>
              <a:chOff x="3613212" y="3850566"/>
              <a:chExt cx="871766" cy="561236"/>
            </a:xfrm>
          </p:grpSpPr>
          <p:sp>
            <p:nvSpPr>
              <p:cNvPr id="21549" name="TextovéPole 4"/>
              <p:cNvSpPr txBox="1">
                <a:spLocks noChangeArrowheads="1"/>
              </p:cNvSpPr>
              <p:nvPr/>
            </p:nvSpPr>
            <p:spPr bwMode="auto">
              <a:xfrm>
                <a:off x="3613212" y="3950563"/>
                <a:ext cx="871766" cy="4612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2400"/>
                  <a:t>41cm</a:t>
                </a:r>
              </a:p>
            </p:txBody>
          </p:sp>
          <p:sp>
            <p:nvSpPr>
              <p:cNvPr id="21550" name="TextovéPole 5"/>
              <p:cNvSpPr txBox="1">
                <a:spLocks noChangeArrowheads="1"/>
              </p:cNvSpPr>
              <p:nvPr/>
            </p:nvSpPr>
            <p:spPr bwMode="auto">
              <a:xfrm>
                <a:off x="4149666" y="3850566"/>
                <a:ext cx="28886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1600"/>
                  <a:t>3</a:t>
                </a:r>
              </a:p>
            </p:txBody>
          </p:sp>
        </p:grpSp>
        <p:grpSp>
          <p:nvGrpSpPr>
            <p:cNvPr id="21533" name="Skupina 6"/>
            <p:cNvGrpSpPr>
              <a:grpSpLocks/>
            </p:cNvGrpSpPr>
            <p:nvPr/>
          </p:nvGrpSpPr>
          <p:grpSpPr bwMode="auto">
            <a:xfrm>
              <a:off x="266975" y="6059771"/>
              <a:ext cx="816249" cy="562911"/>
              <a:chOff x="3613212" y="3849409"/>
              <a:chExt cx="817201" cy="562393"/>
            </a:xfrm>
          </p:grpSpPr>
          <p:sp>
            <p:nvSpPr>
              <p:cNvPr id="21547" name="TextovéPole 4"/>
              <p:cNvSpPr txBox="1">
                <a:spLocks noChangeArrowheads="1"/>
              </p:cNvSpPr>
              <p:nvPr/>
            </p:nvSpPr>
            <p:spPr bwMode="auto">
              <a:xfrm>
                <a:off x="3613212" y="3950563"/>
                <a:ext cx="817201" cy="4612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2400"/>
                  <a:t>9 dm</a:t>
                </a:r>
              </a:p>
            </p:txBody>
          </p:sp>
          <p:sp>
            <p:nvSpPr>
              <p:cNvPr id="21548" name="TextovéPole 5"/>
              <p:cNvSpPr txBox="1">
                <a:spLocks noChangeArrowheads="1"/>
              </p:cNvSpPr>
              <p:nvPr/>
            </p:nvSpPr>
            <p:spPr bwMode="auto">
              <a:xfrm>
                <a:off x="4127071" y="3849409"/>
                <a:ext cx="28886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cs-CZ" altLang="cs-CZ" sz="1600"/>
                  <a:t>3</a:t>
                </a:r>
              </a:p>
            </p:txBody>
          </p:sp>
        </p:grpSp>
        <p:sp>
          <p:nvSpPr>
            <p:cNvPr id="21534" name="TextovéPole 58"/>
            <p:cNvSpPr txBox="1">
              <a:spLocks noChangeArrowheads="1"/>
            </p:cNvSpPr>
            <p:nvPr/>
          </p:nvSpPr>
          <p:spPr bwMode="auto">
            <a:xfrm>
              <a:off x="2357302" y="3640507"/>
              <a:ext cx="63511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73 l</a:t>
              </a:r>
            </a:p>
            <a:p>
              <a:endParaRPr lang="cs-CZ" altLang="cs-CZ" sz="2400"/>
            </a:p>
          </p:txBody>
        </p:sp>
        <p:sp>
          <p:nvSpPr>
            <p:cNvPr id="21535" name="TextovéPole 59"/>
            <p:cNvSpPr txBox="1">
              <a:spLocks noChangeArrowheads="1"/>
            </p:cNvSpPr>
            <p:nvPr/>
          </p:nvSpPr>
          <p:spPr bwMode="auto">
            <a:xfrm>
              <a:off x="173446" y="3959743"/>
              <a:ext cx="102944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0,08 hl</a:t>
              </a:r>
            </a:p>
          </p:txBody>
        </p:sp>
        <p:sp>
          <p:nvSpPr>
            <p:cNvPr id="21536" name="TextovéPole 60"/>
            <p:cNvSpPr txBox="1">
              <a:spLocks noChangeArrowheads="1"/>
            </p:cNvSpPr>
            <p:nvPr/>
          </p:nvSpPr>
          <p:spPr bwMode="auto">
            <a:xfrm>
              <a:off x="2288058" y="3959742"/>
              <a:ext cx="71205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7,8 l</a:t>
              </a:r>
            </a:p>
          </p:txBody>
        </p:sp>
        <p:sp>
          <p:nvSpPr>
            <p:cNvPr id="21537" name="TextovéPole 61"/>
            <p:cNvSpPr txBox="1">
              <a:spLocks noChangeArrowheads="1"/>
            </p:cNvSpPr>
            <p:nvPr/>
          </p:nvSpPr>
          <p:spPr bwMode="auto">
            <a:xfrm>
              <a:off x="188266" y="4313949"/>
              <a:ext cx="34015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3</a:t>
              </a:r>
            </a:p>
          </p:txBody>
        </p:sp>
        <p:sp>
          <p:nvSpPr>
            <p:cNvPr id="21538" name="TextovéPole 62"/>
            <p:cNvSpPr txBox="1">
              <a:spLocks noChangeArrowheads="1"/>
            </p:cNvSpPr>
            <p:nvPr/>
          </p:nvSpPr>
          <p:spPr bwMode="auto">
            <a:xfrm>
              <a:off x="2214769" y="4265720"/>
              <a:ext cx="95731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3,1 ml</a:t>
              </a:r>
            </a:p>
          </p:txBody>
        </p:sp>
        <p:sp>
          <p:nvSpPr>
            <p:cNvPr id="21539" name="TextovéPole 63"/>
            <p:cNvSpPr txBox="1">
              <a:spLocks noChangeArrowheads="1"/>
            </p:cNvSpPr>
            <p:nvPr/>
          </p:nvSpPr>
          <p:spPr bwMode="auto">
            <a:xfrm>
              <a:off x="164659" y="4701146"/>
              <a:ext cx="102944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4,06 dl</a:t>
              </a:r>
            </a:p>
          </p:txBody>
        </p:sp>
        <p:sp>
          <p:nvSpPr>
            <p:cNvPr id="21540" name="TextovéPole 64"/>
            <p:cNvSpPr txBox="1">
              <a:spLocks noChangeArrowheads="1"/>
            </p:cNvSpPr>
            <p:nvPr/>
          </p:nvSpPr>
          <p:spPr bwMode="auto">
            <a:xfrm>
              <a:off x="175470" y="5057083"/>
              <a:ext cx="103586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150 ml</a:t>
              </a:r>
            </a:p>
          </p:txBody>
        </p:sp>
        <p:sp>
          <p:nvSpPr>
            <p:cNvPr id="21541" name="TextovéPole 65"/>
            <p:cNvSpPr txBox="1">
              <a:spLocks noChangeArrowheads="1"/>
            </p:cNvSpPr>
            <p:nvPr/>
          </p:nvSpPr>
          <p:spPr bwMode="auto">
            <a:xfrm>
              <a:off x="2214769" y="5042237"/>
              <a:ext cx="71205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1,5 l</a:t>
              </a:r>
            </a:p>
          </p:txBody>
        </p:sp>
        <p:sp>
          <p:nvSpPr>
            <p:cNvPr id="21542" name="TextovéPole 66"/>
            <p:cNvSpPr txBox="1">
              <a:spLocks noChangeArrowheads="1"/>
            </p:cNvSpPr>
            <p:nvPr/>
          </p:nvSpPr>
          <p:spPr bwMode="auto">
            <a:xfrm>
              <a:off x="242098" y="5398311"/>
              <a:ext cx="873957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6,2 hl</a:t>
              </a:r>
            </a:p>
          </p:txBody>
        </p:sp>
        <p:sp>
          <p:nvSpPr>
            <p:cNvPr id="21543" name="TextovéPole 67"/>
            <p:cNvSpPr txBox="1">
              <a:spLocks noChangeArrowheads="1"/>
            </p:cNvSpPr>
            <p:nvPr/>
          </p:nvSpPr>
          <p:spPr bwMode="auto">
            <a:xfrm>
              <a:off x="2230499" y="5423821"/>
              <a:ext cx="952505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600 hl</a:t>
              </a:r>
            </a:p>
          </p:txBody>
        </p:sp>
        <p:sp>
          <p:nvSpPr>
            <p:cNvPr id="21544" name="TextovéPole 68"/>
            <p:cNvSpPr txBox="1">
              <a:spLocks noChangeArrowheads="1"/>
            </p:cNvSpPr>
            <p:nvPr/>
          </p:nvSpPr>
          <p:spPr bwMode="auto">
            <a:xfrm>
              <a:off x="268639" y="5767543"/>
              <a:ext cx="79701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20 dl</a:t>
              </a:r>
            </a:p>
          </p:txBody>
        </p:sp>
        <p:sp>
          <p:nvSpPr>
            <p:cNvPr id="21545" name="TextovéPole 69"/>
            <p:cNvSpPr txBox="1">
              <a:spLocks noChangeArrowheads="1"/>
            </p:cNvSpPr>
            <p:nvPr/>
          </p:nvSpPr>
          <p:spPr bwMode="auto">
            <a:xfrm>
              <a:off x="2327857" y="5767542"/>
              <a:ext cx="4796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1 l</a:t>
              </a:r>
            </a:p>
          </p:txBody>
        </p:sp>
        <p:sp>
          <p:nvSpPr>
            <p:cNvPr id="21546" name="TextovéPole 70"/>
            <p:cNvSpPr txBox="1">
              <a:spLocks noChangeArrowheads="1"/>
            </p:cNvSpPr>
            <p:nvPr/>
          </p:nvSpPr>
          <p:spPr bwMode="auto">
            <a:xfrm>
              <a:off x="2364764" y="6138577"/>
              <a:ext cx="4796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9 l</a:t>
              </a:r>
            </a:p>
          </p:txBody>
        </p:sp>
      </p:grpSp>
      <p:sp>
        <p:nvSpPr>
          <p:cNvPr id="21520" name="TextovéPole 49"/>
          <p:cNvSpPr txBox="1">
            <a:spLocks noChangeArrowheads="1"/>
          </p:cNvSpPr>
          <p:nvPr/>
        </p:nvSpPr>
        <p:spPr bwMode="auto">
          <a:xfrm>
            <a:off x="4873625" y="4256088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&lt;</a:t>
            </a:r>
          </a:p>
        </p:txBody>
      </p:sp>
      <p:sp>
        <p:nvSpPr>
          <p:cNvPr id="21521" name="TextovéPole 80"/>
          <p:cNvSpPr txBox="1">
            <a:spLocks noChangeArrowheads="1"/>
          </p:cNvSpPr>
          <p:nvPr/>
        </p:nvSpPr>
        <p:spPr bwMode="auto">
          <a:xfrm>
            <a:off x="4906963" y="5778500"/>
            <a:ext cx="339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&lt;</a:t>
            </a:r>
          </a:p>
        </p:txBody>
      </p:sp>
      <p:sp>
        <p:nvSpPr>
          <p:cNvPr id="21522" name="TextovéPole 51"/>
          <p:cNvSpPr txBox="1">
            <a:spLocks noChangeArrowheads="1"/>
          </p:cNvSpPr>
          <p:nvPr/>
        </p:nvSpPr>
        <p:spPr bwMode="auto">
          <a:xfrm>
            <a:off x="4886325" y="3622675"/>
            <a:ext cx="338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&gt;</a:t>
            </a:r>
          </a:p>
        </p:txBody>
      </p:sp>
      <p:sp>
        <p:nvSpPr>
          <p:cNvPr id="21523" name="TextovéPole 83"/>
          <p:cNvSpPr txBox="1">
            <a:spLocks noChangeArrowheads="1"/>
          </p:cNvSpPr>
          <p:nvPr/>
        </p:nvSpPr>
        <p:spPr bwMode="auto">
          <a:xfrm>
            <a:off x="4894263" y="6151563"/>
            <a:ext cx="3381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=</a:t>
            </a:r>
          </a:p>
        </p:txBody>
      </p:sp>
      <p:sp>
        <p:nvSpPr>
          <p:cNvPr id="21524" name="TextovéPole 84"/>
          <p:cNvSpPr txBox="1">
            <a:spLocks noChangeArrowheads="1"/>
          </p:cNvSpPr>
          <p:nvPr/>
        </p:nvSpPr>
        <p:spPr bwMode="auto">
          <a:xfrm>
            <a:off x="4891088" y="3922713"/>
            <a:ext cx="338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&gt;</a:t>
            </a:r>
          </a:p>
        </p:txBody>
      </p:sp>
      <p:sp>
        <p:nvSpPr>
          <p:cNvPr id="21525" name="TextovéPole 85"/>
          <p:cNvSpPr txBox="1">
            <a:spLocks noChangeArrowheads="1"/>
          </p:cNvSpPr>
          <p:nvPr/>
        </p:nvSpPr>
        <p:spPr bwMode="auto">
          <a:xfrm>
            <a:off x="4864100" y="5018088"/>
            <a:ext cx="338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&lt;</a:t>
            </a:r>
          </a:p>
        </p:txBody>
      </p:sp>
      <p:sp>
        <p:nvSpPr>
          <p:cNvPr id="21526" name="TextovéPole 86"/>
          <p:cNvSpPr txBox="1">
            <a:spLocks noChangeArrowheads="1"/>
          </p:cNvSpPr>
          <p:nvPr/>
        </p:nvSpPr>
        <p:spPr bwMode="auto">
          <a:xfrm>
            <a:off x="4902200" y="4610100"/>
            <a:ext cx="338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&gt;</a:t>
            </a:r>
          </a:p>
        </p:txBody>
      </p:sp>
      <p:sp>
        <p:nvSpPr>
          <p:cNvPr id="21527" name="TextovéPole 87"/>
          <p:cNvSpPr txBox="1">
            <a:spLocks noChangeArrowheads="1"/>
          </p:cNvSpPr>
          <p:nvPr/>
        </p:nvSpPr>
        <p:spPr bwMode="auto">
          <a:xfrm>
            <a:off x="4872038" y="5399088"/>
            <a:ext cx="3381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&lt;</a:t>
            </a:r>
          </a:p>
        </p:txBody>
      </p:sp>
      <p:sp>
        <p:nvSpPr>
          <p:cNvPr id="80" name="Obdélník 79"/>
          <p:cNvSpPr/>
          <p:nvPr/>
        </p:nvSpPr>
        <p:spPr>
          <a:xfrm>
            <a:off x="3282950" y="3519488"/>
            <a:ext cx="3159125" cy="31035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ovéPole 2"/>
          <p:cNvSpPr txBox="1">
            <a:spLocks noChangeArrowheads="1"/>
          </p:cNvSpPr>
          <p:nvPr/>
        </p:nvSpPr>
        <p:spPr bwMode="auto">
          <a:xfrm>
            <a:off x="425450" y="168275"/>
            <a:ext cx="7945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Dokážeš vypočítat hmotnost vzduchu v místnosti o </a:t>
            </a:r>
            <a:r>
              <a:rPr lang="cs-CZ" altLang="cs-CZ" sz="2400" dirty="0" smtClean="0"/>
              <a:t>rozměrech:</a:t>
            </a:r>
            <a:endParaRPr lang="cs-CZ" altLang="cs-CZ" sz="2400" dirty="0"/>
          </a:p>
        </p:txBody>
      </p:sp>
      <p:sp>
        <p:nvSpPr>
          <p:cNvPr id="4" name="Krychle 3"/>
          <p:cNvSpPr/>
          <p:nvPr/>
        </p:nvSpPr>
        <p:spPr>
          <a:xfrm>
            <a:off x="985838" y="773113"/>
            <a:ext cx="3444875" cy="2503487"/>
          </a:xfrm>
          <a:prstGeom prst="cub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985838" y="3276600"/>
            <a:ext cx="0" cy="5318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827463" y="3276600"/>
            <a:ext cx="0" cy="5318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>
            <a:cxnSpLocks/>
          </p:cNvCxnSpPr>
          <p:nvPr/>
        </p:nvCxnSpPr>
        <p:spPr>
          <a:xfrm>
            <a:off x="985838" y="3808413"/>
            <a:ext cx="2841625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5" name="TextovéPole 9"/>
          <p:cNvSpPr txBox="1">
            <a:spLocks noChangeArrowheads="1"/>
          </p:cNvSpPr>
          <p:nvPr/>
        </p:nvSpPr>
        <p:spPr bwMode="auto">
          <a:xfrm>
            <a:off x="2185988" y="3276600"/>
            <a:ext cx="6540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5 m</a:t>
            </a:r>
          </a:p>
        </p:txBody>
      </p:sp>
      <p:cxnSp>
        <p:nvCxnSpPr>
          <p:cNvPr id="14" name="Přímá spojnice 13"/>
          <p:cNvCxnSpPr>
            <a:cxnSpLocks/>
          </p:cNvCxnSpPr>
          <p:nvPr/>
        </p:nvCxnSpPr>
        <p:spPr>
          <a:xfrm>
            <a:off x="4430713" y="2654300"/>
            <a:ext cx="0" cy="622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3827463" y="3276600"/>
            <a:ext cx="603250" cy="53181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8" name="TextovéPole 17"/>
          <p:cNvSpPr txBox="1">
            <a:spLocks noChangeArrowheads="1"/>
          </p:cNvSpPr>
          <p:nvPr/>
        </p:nvSpPr>
        <p:spPr bwMode="auto">
          <a:xfrm rot="-2666339">
            <a:off x="3806825" y="3009900"/>
            <a:ext cx="6540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2 m</a:t>
            </a:r>
          </a:p>
        </p:txBody>
      </p:sp>
      <p:cxnSp>
        <p:nvCxnSpPr>
          <p:cNvPr id="20" name="Přímá spojnice 19"/>
          <p:cNvCxnSpPr/>
          <p:nvPr/>
        </p:nvCxnSpPr>
        <p:spPr>
          <a:xfrm>
            <a:off x="4398963" y="2654300"/>
            <a:ext cx="6524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430713" y="773113"/>
            <a:ext cx="6524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cxnSpLocks/>
          </p:cNvCxnSpPr>
          <p:nvPr/>
        </p:nvCxnSpPr>
        <p:spPr>
          <a:xfrm flipV="1">
            <a:off x="5051425" y="773113"/>
            <a:ext cx="0" cy="188118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42" name="TextovéPole 24"/>
          <p:cNvSpPr txBox="1">
            <a:spLocks noChangeArrowheads="1"/>
          </p:cNvSpPr>
          <p:nvPr/>
        </p:nvSpPr>
        <p:spPr bwMode="auto">
          <a:xfrm rot="-5400000">
            <a:off x="4398169" y="1466057"/>
            <a:ext cx="654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3 m</a:t>
            </a:r>
          </a:p>
        </p:txBody>
      </p:sp>
      <p:sp>
        <p:nvSpPr>
          <p:cNvPr id="22543" name="TextovéPole 25"/>
          <p:cNvSpPr txBox="1">
            <a:spLocks noChangeArrowheads="1"/>
          </p:cNvSpPr>
          <p:nvPr/>
        </p:nvSpPr>
        <p:spPr bwMode="auto">
          <a:xfrm>
            <a:off x="5521325" y="773113"/>
            <a:ext cx="55542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>
                <a:solidFill>
                  <a:srgbClr val="FF0000"/>
                </a:solidFill>
              </a:rPr>
              <a:t>1 </a:t>
            </a:r>
            <a:r>
              <a:rPr lang="cs-CZ" altLang="cs-CZ" sz="2400" dirty="0" smtClean="0">
                <a:solidFill>
                  <a:srgbClr val="FF0000"/>
                </a:solidFill>
              </a:rPr>
              <a:t>m</a:t>
            </a:r>
            <a:r>
              <a:rPr lang="cs-CZ" altLang="cs-CZ" sz="24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³</a:t>
            </a:r>
            <a:r>
              <a:rPr lang="cs-CZ" altLang="cs-CZ" sz="2400" dirty="0" smtClean="0">
                <a:solidFill>
                  <a:srgbClr val="FF0000"/>
                </a:solidFill>
              </a:rPr>
              <a:t>  má </a:t>
            </a:r>
            <a:r>
              <a:rPr lang="cs-CZ" altLang="cs-CZ" sz="2400" dirty="0">
                <a:solidFill>
                  <a:srgbClr val="FF0000"/>
                </a:solidFill>
              </a:rPr>
              <a:t>hmotnost 1,2 kg při teplotě 20 °</a:t>
            </a:r>
            <a:r>
              <a:rPr lang="cs-CZ" altLang="cs-CZ" sz="2400" dirty="0" smtClean="0">
                <a:solidFill>
                  <a:srgbClr val="FF0000"/>
                </a:solidFill>
              </a:rPr>
              <a:t>C</a:t>
            </a:r>
            <a:endParaRPr lang="cs-CZ" altLang="cs-CZ" sz="2400" dirty="0">
              <a:solidFill>
                <a:srgbClr val="FF0000"/>
              </a:solidFill>
            </a:endParaRPr>
          </a:p>
        </p:txBody>
      </p:sp>
      <p:cxnSp>
        <p:nvCxnSpPr>
          <p:cNvPr id="27" name="Přímá spojnice 26"/>
          <p:cNvCxnSpPr/>
          <p:nvPr/>
        </p:nvCxnSpPr>
        <p:spPr>
          <a:xfrm>
            <a:off x="4551363" y="2806700"/>
            <a:ext cx="6524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546" name="Obrázek 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4475" y="1414463"/>
            <a:ext cx="2325688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7" name="TextovéPole 31"/>
          <p:cNvSpPr txBox="1">
            <a:spLocks noChangeArrowheads="1"/>
          </p:cNvSpPr>
          <p:nvPr/>
        </p:nvSpPr>
        <p:spPr bwMode="auto">
          <a:xfrm>
            <a:off x="8069263" y="1414463"/>
            <a:ext cx="36909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 tabulkách najdi vzorec pro</a:t>
            </a:r>
          </a:p>
          <a:p>
            <a:r>
              <a:rPr lang="cs-CZ" altLang="cs-CZ" sz="2400"/>
              <a:t>výpočet objemu kvádru.</a:t>
            </a:r>
          </a:p>
        </p:txBody>
      </p:sp>
      <p:sp>
        <p:nvSpPr>
          <p:cNvPr id="22548" name="TextovéPole 32"/>
          <p:cNvSpPr txBox="1">
            <a:spLocks noChangeArrowheads="1"/>
          </p:cNvSpPr>
          <p:nvPr/>
        </p:nvSpPr>
        <p:spPr bwMode="auto">
          <a:xfrm>
            <a:off x="8043863" y="2654300"/>
            <a:ext cx="39290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 notesu vypočítej objem</a:t>
            </a:r>
          </a:p>
          <a:p>
            <a:r>
              <a:rPr lang="cs-CZ" altLang="cs-CZ" sz="2400"/>
              <a:t>místnosti a hmotnost vzduchu</a:t>
            </a:r>
          </a:p>
          <a:p>
            <a:r>
              <a:rPr lang="cs-CZ" altLang="cs-CZ" sz="2400"/>
              <a:t>v místnosti. Proveď kontrolu</a:t>
            </a:r>
          </a:p>
          <a:p>
            <a:r>
              <a:rPr lang="cs-CZ" altLang="cs-CZ" sz="2400"/>
              <a:t>kliknutím na černý obdélník.</a:t>
            </a:r>
          </a:p>
        </p:txBody>
      </p:sp>
      <p:sp>
        <p:nvSpPr>
          <p:cNvPr id="22549" name="TextovéPole 33"/>
          <p:cNvSpPr txBox="1">
            <a:spLocks noChangeArrowheads="1"/>
          </p:cNvSpPr>
          <p:nvPr/>
        </p:nvSpPr>
        <p:spPr bwMode="auto">
          <a:xfrm>
            <a:off x="985838" y="5006975"/>
            <a:ext cx="4724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 = a . b . c  (         ) </a:t>
            </a:r>
          </a:p>
          <a:p>
            <a:r>
              <a:rPr lang="cs-CZ" altLang="cs-CZ" sz="2400"/>
              <a:t>V = 5 . 2 . 3 = 30      </a:t>
            </a:r>
          </a:p>
          <a:p>
            <a:r>
              <a:rPr lang="cs-CZ" altLang="cs-CZ" sz="2400"/>
              <a:t>1        -  1,2 kg   30       . 1,2 = 36 kg    </a:t>
            </a:r>
          </a:p>
        </p:txBody>
      </p:sp>
      <p:grpSp>
        <p:nvGrpSpPr>
          <p:cNvPr id="22550" name="Skupina 6"/>
          <p:cNvGrpSpPr>
            <a:grpSpLocks/>
          </p:cNvGrpSpPr>
          <p:nvPr/>
        </p:nvGrpSpPr>
        <p:grpSpPr bwMode="auto">
          <a:xfrm>
            <a:off x="2708275" y="4899025"/>
            <a:ext cx="503238" cy="569913"/>
            <a:chOff x="3613212" y="3842841"/>
            <a:chExt cx="503825" cy="569387"/>
          </a:xfrm>
        </p:grpSpPr>
        <p:sp>
          <p:nvSpPr>
            <p:cNvPr id="22562" name="TextovéPole 4"/>
            <p:cNvSpPr txBox="1">
              <a:spLocks noChangeArrowheads="1"/>
            </p:cNvSpPr>
            <p:nvPr/>
          </p:nvSpPr>
          <p:spPr bwMode="auto">
            <a:xfrm>
              <a:off x="3613212" y="3950563"/>
              <a:ext cx="42992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m</a:t>
              </a:r>
            </a:p>
          </p:txBody>
        </p:sp>
        <p:sp>
          <p:nvSpPr>
            <p:cNvPr id="22563" name="TextovéPole 5"/>
            <p:cNvSpPr txBox="1">
              <a:spLocks noChangeArrowheads="1"/>
            </p:cNvSpPr>
            <p:nvPr/>
          </p:nvSpPr>
          <p:spPr bwMode="auto">
            <a:xfrm>
              <a:off x="3828175" y="3842841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grpSp>
        <p:nvGrpSpPr>
          <p:cNvPr id="22551" name="Skupina 6"/>
          <p:cNvGrpSpPr>
            <a:grpSpLocks/>
          </p:cNvGrpSpPr>
          <p:nvPr/>
        </p:nvGrpSpPr>
        <p:grpSpPr bwMode="auto">
          <a:xfrm>
            <a:off x="3011488" y="5253038"/>
            <a:ext cx="503237" cy="569912"/>
            <a:chOff x="3613212" y="3842841"/>
            <a:chExt cx="503825" cy="569387"/>
          </a:xfrm>
        </p:grpSpPr>
        <p:sp>
          <p:nvSpPr>
            <p:cNvPr id="22560" name="TextovéPole 4"/>
            <p:cNvSpPr txBox="1">
              <a:spLocks noChangeArrowheads="1"/>
            </p:cNvSpPr>
            <p:nvPr/>
          </p:nvSpPr>
          <p:spPr bwMode="auto">
            <a:xfrm>
              <a:off x="3613212" y="3950563"/>
              <a:ext cx="42992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m</a:t>
              </a:r>
            </a:p>
          </p:txBody>
        </p:sp>
        <p:sp>
          <p:nvSpPr>
            <p:cNvPr id="22561" name="TextovéPole 5"/>
            <p:cNvSpPr txBox="1">
              <a:spLocks noChangeArrowheads="1"/>
            </p:cNvSpPr>
            <p:nvPr/>
          </p:nvSpPr>
          <p:spPr bwMode="auto">
            <a:xfrm>
              <a:off x="3828175" y="3842841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grpSp>
        <p:nvGrpSpPr>
          <p:cNvPr id="22552" name="Skupina 6"/>
          <p:cNvGrpSpPr>
            <a:grpSpLocks/>
          </p:cNvGrpSpPr>
          <p:nvPr/>
        </p:nvGrpSpPr>
        <p:grpSpPr bwMode="auto">
          <a:xfrm>
            <a:off x="3235325" y="5618163"/>
            <a:ext cx="503238" cy="569912"/>
            <a:chOff x="3613212" y="3842841"/>
            <a:chExt cx="503825" cy="569387"/>
          </a:xfrm>
        </p:grpSpPr>
        <p:sp>
          <p:nvSpPr>
            <p:cNvPr id="22558" name="TextovéPole 4"/>
            <p:cNvSpPr txBox="1">
              <a:spLocks noChangeArrowheads="1"/>
            </p:cNvSpPr>
            <p:nvPr/>
          </p:nvSpPr>
          <p:spPr bwMode="auto">
            <a:xfrm>
              <a:off x="3613212" y="3950563"/>
              <a:ext cx="42992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m</a:t>
              </a:r>
            </a:p>
          </p:txBody>
        </p:sp>
        <p:sp>
          <p:nvSpPr>
            <p:cNvPr id="22559" name="TextovéPole 5"/>
            <p:cNvSpPr txBox="1">
              <a:spLocks noChangeArrowheads="1"/>
            </p:cNvSpPr>
            <p:nvPr/>
          </p:nvSpPr>
          <p:spPr bwMode="auto">
            <a:xfrm>
              <a:off x="3828175" y="3842841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grpSp>
        <p:nvGrpSpPr>
          <p:cNvPr id="22553" name="Skupina 6"/>
          <p:cNvGrpSpPr>
            <a:grpSpLocks/>
          </p:cNvGrpSpPr>
          <p:nvPr/>
        </p:nvGrpSpPr>
        <p:grpSpPr bwMode="auto">
          <a:xfrm>
            <a:off x="1244600" y="5618163"/>
            <a:ext cx="503238" cy="569912"/>
            <a:chOff x="3613212" y="3842841"/>
            <a:chExt cx="503825" cy="569387"/>
          </a:xfrm>
        </p:grpSpPr>
        <p:sp>
          <p:nvSpPr>
            <p:cNvPr id="22556" name="TextovéPole 4"/>
            <p:cNvSpPr txBox="1">
              <a:spLocks noChangeArrowheads="1"/>
            </p:cNvSpPr>
            <p:nvPr/>
          </p:nvSpPr>
          <p:spPr bwMode="auto">
            <a:xfrm>
              <a:off x="3613212" y="3950563"/>
              <a:ext cx="42992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2400"/>
                <a:t>m</a:t>
              </a:r>
            </a:p>
          </p:txBody>
        </p:sp>
        <p:sp>
          <p:nvSpPr>
            <p:cNvPr id="22557" name="TextovéPole 5"/>
            <p:cNvSpPr txBox="1">
              <a:spLocks noChangeArrowheads="1"/>
            </p:cNvSpPr>
            <p:nvPr/>
          </p:nvSpPr>
          <p:spPr bwMode="auto">
            <a:xfrm>
              <a:off x="3828175" y="3842841"/>
              <a:ext cx="2888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600"/>
                <a:t>3</a:t>
              </a:r>
            </a:p>
          </p:txBody>
        </p:sp>
      </p:grpSp>
      <p:sp>
        <p:nvSpPr>
          <p:cNvPr id="22554" name="TextovéPole 46"/>
          <p:cNvSpPr txBox="1">
            <a:spLocks noChangeArrowheads="1"/>
          </p:cNvSpPr>
          <p:nvPr/>
        </p:nvSpPr>
        <p:spPr bwMode="auto">
          <a:xfrm>
            <a:off x="5627688" y="5253038"/>
            <a:ext cx="50593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Hmotnost vzduchu v místnosti je 36 kg.</a:t>
            </a:r>
          </a:p>
        </p:txBody>
      </p:sp>
      <p:sp>
        <p:nvSpPr>
          <p:cNvPr id="48" name="Obdélník 47"/>
          <p:cNvSpPr/>
          <p:nvPr/>
        </p:nvSpPr>
        <p:spPr>
          <a:xfrm>
            <a:off x="812800" y="4775200"/>
            <a:ext cx="11160125" cy="168751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Obrázky: </a:t>
            </a:r>
            <a:r>
              <a:rPr lang="cs-CZ" dirty="0" err="1" smtClean="0"/>
              <a:t>Pixabay</a:t>
            </a:r>
            <a:r>
              <a:rPr lang="cs-CZ" dirty="0" smtClean="0"/>
              <a:t> </a:t>
            </a:r>
            <a:r>
              <a:rPr lang="cs-CZ" smtClean="0"/>
              <a:t>a vlastní</a:t>
            </a: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1068</Words>
  <Application>Microsoft Office PowerPoint</Application>
  <PresentationFormat>Vlastní</PresentationFormat>
  <Paragraphs>357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6" baseType="lpstr">
      <vt:lpstr>Calibri</vt:lpstr>
      <vt:lpstr>Arial</vt:lpstr>
      <vt:lpstr>Calibri Light</vt:lpstr>
      <vt:lpstr>Motiv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zhanzelin@centrum.cz</dc:creator>
  <cp:lastModifiedBy>User</cp:lastModifiedBy>
  <cp:revision>4</cp:revision>
  <dcterms:created xsi:type="dcterms:W3CDTF">2022-04-27T12:45:16Z</dcterms:created>
  <dcterms:modified xsi:type="dcterms:W3CDTF">2022-04-28T06:28:57Z</dcterms:modified>
</cp:coreProperties>
</file>