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89" r:id="rId9"/>
    <p:sldId id="290" r:id="rId10"/>
    <p:sldId id="291" r:id="rId11"/>
    <p:sldId id="292" r:id="rId12"/>
    <p:sldId id="293" r:id="rId13"/>
    <p:sldId id="264" r:id="rId14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-390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263D67-6B40-4028-8A53-51333CD0DD14}" type="datetimeFigureOut">
              <a:rPr lang="cs-CZ"/>
              <a:pPr>
                <a:defRPr/>
              </a:pPr>
              <a:t>30.04.2022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6251E2-6232-4429-B353-9794A159684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B29157-283D-412B-9801-0E6411BAB6DD}" type="datetimeFigureOut">
              <a:rPr lang="cs-CZ"/>
              <a:pPr>
                <a:defRPr/>
              </a:pPr>
              <a:t>30.04.2022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B7D20C-768D-46B2-A888-FD8410E548C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2FF27-F298-427D-99E5-A16384CF6E46}" type="datetimeFigureOut">
              <a:rPr lang="cs-CZ"/>
              <a:pPr>
                <a:defRPr/>
              </a:pPr>
              <a:t>30.04.2022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DD8040-7CE3-4798-A82B-8C39C05E37F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51EECA-9A86-4908-825A-8B0916F29D69}" type="datetimeFigureOut">
              <a:rPr lang="cs-CZ"/>
              <a:pPr>
                <a:defRPr/>
              </a:pPr>
              <a:t>30.04.2022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45DECA-C224-4AEC-B983-1CB83D339D3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BE2F1B-A0BA-427C-A59C-B47A04E3C2FF}" type="datetimeFigureOut">
              <a:rPr lang="cs-CZ"/>
              <a:pPr>
                <a:defRPr/>
              </a:pPr>
              <a:t>30.04.2022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7F7936-EEA7-4258-BA2E-C919CBB52DB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1A579-4D97-48AB-868F-3D2055BB0010}" type="datetimeFigureOut">
              <a:rPr lang="cs-CZ"/>
              <a:pPr>
                <a:defRPr/>
              </a:pPr>
              <a:t>30.04.2022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DD5D58-444E-403B-B96C-FC0DB7D22A5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F919DF-419D-4539-8633-865DED83B77A}" type="datetimeFigureOut">
              <a:rPr lang="cs-CZ"/>
              <a:pPr>
                <a:defRPr/>
              </a:pPr>
              <a:t>30.04.2022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B7C1A6-BE3F-426A-8690-F5DCA13EA20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B4D9D-A7B5-47F6-A30A-E318555999FE}" type="datetimeFigureOut">
              <a:rPr lang="cs-CZ"/>
              <a:pPr>
                <a:defRPr/>
              </a:pPr>
              <a:t>30.04.2022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DF869C-5454-48BD-BAF3-5298E94E552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74F79-03A1-4FBF-93C3-BF23EC3A8312}" type="datetimeFigureOut">
              <a:rPr lang="cs-CZ"/>
              <a:pPr>
                <a:defRPr/>
              </a:pPr>
              <a:t>30.04.2022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822C94-8570-452C-AB9D-A7B7347AB99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4A0683-1F51-45EF-A832-959C07F05C84}" type="datetimeFigureOut">
              <a:rPr lang="cs-CZ"/>
              <a:pPr>
                <a:defRPr/>
              </a:pPr>
              <a:t>30.04.2022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20AB2B-4D6A-4875-BADA-4D065AA0BBF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8ACFA-1429-402D-8B7E-DAB24A289852}" type="datetimeFigureOut">
              <a:rPr lang="cs-CZ"/>
              <a:pPr>
                <a:defRPr/>
              </a:pPr>
              <a:t>30.04.2022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3BE05C-A19E-40DE-9269-4107F210957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Po kliknutí můžete upravovat styly textu v předloze.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9F23940-B9BE-43BC-85BF-A9CC8FE41A76}" type="datetimeFigureOut">
              <a:rPr lang="cs-CZ"/>
              <a:pPr>
                <a:defRPr/>
              </a:pPr>
              <a:t>30.04.2022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C69DD617-6BAF-42A5-8970-60E2DA27B992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6F8FC"/>
            </a:gs>
            <a:gs pos="27000">
              <a:srgbClr val="ABC0E4"/>
            </a:gs>
            <a:gs pos="83000">
              <a:srgbClr val="ABC0E4"/>
            </a:gs>
            <a:gs pos="100000">
              <a:srgbClr val="C7D5E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ovéPole 3"/>
          <p:cNvSpPr txBox="1">
            <a:spLocks noChangeArrowheads="1"/>
          </p:cNvSpPr>
          <p:nvPr/>
        </p:nvSpPr>
        <p:spPr bwMode="auto">
          <a:xfrm>
            <a:off x="3435350" y="2767013"/>
            <a:ext cx="3449638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8000"/>
              <a:t>Hustota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2"/>
          <p:cNvSpPr txBox="1">
            <a:spLocks noChangeArrowheads="1"/>
          </p:cNvSpPr>
          <p:nvPr/>
        </p:nvSpPr>
        <p:spPr bwMode="auto">
          <a:xfrm>
            <a:off x="808038" y="128588"/>
            <a:ext cx="105759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/>
              <a:t>Seřaď do notesu následující látky podle jejich rostoucí hustoty:</a:t>
            </a:r>
          </a:p>
        </p:txBody>
      </p:sp>
      <p:sp>
        <p:nvSpPr>
          <p:cNvPr id="3075" name="TextovéPole 3"/>
          <p:cNvSpPr txBox="1">
            <a:spLocks noChangeArrowheads="1"/>
          </p:cNvSpPr>
          <p:nvPr/>
        </p:nvSpPr>
        <p:spPr bwMode="auto">
          <a:xfrm>
            <a:off x="808038" y="712788"/>
            <a:ext cx="79994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/>
              <a:t>železo, voda, vzduch, hliník, olovo, oxid uhličitý.</a:t>
            </a:r>
          </a:p>
        </p:txBody>
      </p:sp>
      <p:pic>
        <p:nvPicPr>
          <p:cNvPr id="3076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689">
            <a:off x="7473950" y="1843088"/>
            <a:ext cx="3333750" cy="4217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7" name="TextovéPole 5"/>
          <p:cNvSpPr txBox="1">
            <a:spLocks noChangeArrowheads="1"/>
          </p:cNvSpPr>
          <p:nvPr/>
        </p:nvSpPr>
        <p:spPr bwMode="auto">
          <a:xfrm>
            <a:off x="541338" y="1484313"/>
            <a:ext cx="4624387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/>
              <a:t>Hustoty uvedeny v kg / m :</a:t>
            </a:r>
          </a:p>
        </p:txBody>
      </p:sp>
      <p:sp>
        <p:nvSpPr>
          <p:cNvPr id="3078" name="TextovéPole 6"/>
          <p:cNvSpPr txBox="1">
            <a:spLocks noChangeArrowheads="1"/>
          </p:cNvSpPr>
          <p:nvPr/>
        </p:nvSpPr>
        <p:spPr bwMode="auto">
          <a:xfrm>
            <a:off x="4651375" y="1408113"/>
            <a:ext cx="3032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28650" y="2428875"/>
            <a:ext cx="4749800" cy="30464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514350" indent="-51435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3200" dirty="0">
                <a:latin typeface="+mn-lt"/>
              </a:rPr>
              <a:t>Vzduch – 1,276</a:t>
            </a:r>
          </a:p>
          <a:p>
            <a:pPr marL="514350" indent="-51435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3200" dirty="0">
                <a:latin typeface="+mn-lt"/>
              </a:rPr>
              <a:t>Oxid uhličitý – 1,951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3. Voda – 998,2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4. Hliník – 2 700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5. Železo – 7 400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6. Olovo – 11 300</a:t>
            </a:r>
          </a:p>
        </p:txBody>
      </p:sp>
      <p:sp>
        <p:nvSpPr>
          <p:cNvPr id="2" name="Obdélník 1"/>
          <p:cNvSpPr/>
          <p:nvPr/>
        </p:nvSpPr>
        <p:spPr>
          <a:xfrm>
            <a:off x="328613" y="1377950"/>
            <a:ext cx="5468937" cy="43037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28725" y="2501900"/>
            <a:ext cx="5572125" cy="416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9" name="TextovéPole 1"/>
          <p:cNvSpPr txBox="1">
            <a:spLocks noChangeArrowheads="1"/>
          </p:cNvSpPr>
          <p:nvPr/>
        </p:nvSpPr>
        <p:spPr bwMode="auto">
          <a:xfrm>
            <a:off x="495300" y="195263"/>
            <a:ext cx="112014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/>
              <a:t>Vypočítej do notesu tento příklad. Proveď si kontrolu kliknutím na </a:t>
            </a:r>
          </a:p>
          <a:p>
            <a:pPr eaLnBrk="1" hangingPunct="1"/>
            <a:r>
              <a:rPr lang="cs-CZ" altLang="cs-CZ" sz="3200"/>
              <a:t>černý obdélník.</a:t>
            </a:r>
          </a:p>
          <a:p>
            <a:pPr eaLnBrk="1" hangingPunct="1"/>
            <a:r>
              <a:rPr lang="cs-CZ" altLang="cs-CZ" sz="3200"/>
              <a:t>Oblázek má objem 15 cm a hmotnost 40 g. Jaká je jeho hustota?</a:t>
            </a:r>
          </a:p>
        </p:txBody>
      </p:sp>
      <p:sp>
        <p:nvSpPr>
          <p:cNvPr id="4100" name="TextovéPole 4"/>
          <p:cNvSpPr txBox="1">
            <a:spLocks noChangeArrowheads="1"/>
          </p:cNvSpPr>
          <p:nvPr/>
        </p:nvSpPr>
        <p:spPr bwMode="auto">
          <a:xfrm>
            <a:off x="2452688" y="2241550"/>
            <a:ext cx="3032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</a:t>
            </a:r>
          </a:p>
        </p:txBody>
      </p:sp>
      <p:sp>
        <p:nvSpPr>
          <p:cNvPr id="4101" name="TextovéPole 5"/>
          <p:cNvSpPr txBox="1">
            <a:spLocks noChangeArrowheads="1"/>
          </p:cNvSpPr>
          <p:nvPr/>
        </p:nvSpPr>
        <p:spPr bwMode="auto">
          <a:xfrm>
            <a:off x="4503738" y="107156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</a:t>
            </a:r>
          </a:p>
        </p:txBody>
      </p:sp>
      <p:sp>
        <p:nvSpPr>
          <p:cNvPr id="4102" name="TextovéPole 3"/>
          <p:cNvSpPr txBox="1">
            <a:spLocks noChangeArrowheads="1"/>
          </p:cNvSpPr>
          <p:nvPr/>
        </p:nvSpPr>
        <p:spPr bwMode="auto">
          <a:xfrm>
            <a:off x="865188" y="2349500"/>
            <a:ext cx="1912937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 i="1"/>
              <a:t>V = </a:t>
            </a:r>
            <a:r>
              <a:rPr lang="cs-CZ" altLang="cs-CZ" sz="3200"/>
              <a:t> 15 cm</a:t>
            </a:r>
            <a:endParaRPr lang="cs-CZ" altLang="cs-CZ" sz="3200" i="1"/>
          </a:p>
        </p:txBody>
      </p:sp>
      <p:sp>
        <p:nvSpPr>
          <p:cNvPr id="4103" name="TextovéPole 6"/>
          <p:cNvSpPr txBox="1">
            <a:spLocks noChangeArrowheads="1"/>
          </p:cNvSpPr>
          <p:nvPr/>
        </p:nvSpPr>
        <p:spPr bwMode="auto">
          <a:xfrm>
            <a:off x="865188" y="2976563"/>
            <a:ext cx="160496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 i="1"/>
              <a:t>m = </a:t>
            </a:r>
            <a:r>
              <a:rPr lang="cs-CZ" altLang="cs-CZ" sz="3200"/>
              <a:t>40 g</a:t>
            </a:r>
            <a:endParaRPr lang="cs-CZ" altLang="cs-CZ" sz="3200" i="1"/>
          </a:p>
        </p:txBody>
      </p:sp>
      <p:sp>
        <p:nvSpPr>
          <p:cNvPr id="4104" name="TextovéPole 8"/>
          <p:cNvSpPr txBox="1">
            <a:spLocks noChangeArrowheads="1"/>
          </p:cNvSpPr>
          <p:nvPr/>
        </p:nvSpPr>
        <p:spPr bwMode="auto">
          <a:xfrm>
            <a:off x="9436100" y="2289175"/>
            <a:ext cx="3032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</a:t>
            </a:r>
          </a:p>
        </p:txBody>
      </p:sp>
      <p:sp>
        <p:nvSpPr>
          <p:cNvPr id="4105" name="TextovéPole 9"/>
          <p:cNvSpPr txBox="1">
            <a:spLocks noChangeArrowheads="1"/>
          </p:cNvSpPr>
          <p:nvPr/>
        </p:nvSpPr>
        <p:spPr bwMode="auto">
          <a:xfrm>
            <a:off x="2927350" y="35147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</a:t>
            </a:r>
          </a:p>
        </p:txBody>
      </p:sp>
      <p:sp>
        <p:nvSpPr>
          <p:cNvPr id="4106" name="TextovéPole 14"/>
          <p:cNvSpPr txBox="1">
            <a:spLocks noChangeArrowheads="1"/>
          </p:cNvSpPr>
          <p:nvPr/>
        </p:nvSpPr>
        <p:spPr bwMode="auto">
          <a:xfrm>
            <a:off x="865188" y="3603625"/>
            <a:ext cx="1912937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3200" i="1">
                <a:solidFill>
                  <a:srgbClr val="202122"/>
                </a:solidFill>
                <a:latin typeface="Nimbus Roman No9 L"/>
              </a:rPr>
              <a:t>  =</a:t>
            </a:r>
            <a:endParaRPr lang="cs-CZ" altLang="cs-CZ" sz="3200"/>
          </a:p>
        </p:txBody>
      </p:sp>
      <p:sp>
        <p:nvSpPr>
          <p:cNvPr id="4107" name="TextovéPole 15"/>
          <p:cNvSpPr txBox="1">
            <a:spLocks noChangeArrowheads="1"/>
          </p:cNvSpPr>
          <p:nvPr/>
        </p:nvSpPr>
        <p:spPr bwMode="auto">
          <a:xfrm>
            <a:off x="814388" y="3582988"/>
            <a:ext cx="105632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sz="3200" i="1">
                <a:solidFill>
                  <a:srgbClr val="202122"/>
                </a:solidFill>
                <a:latin typeface="Nimbus Roman No9 L"/>
              </a:rPr>
              <a:t>ρ</a:t>
            </a:r>
            <a:r>
              <a:rPr lang="cs-CZ" altLang="cs-CZ" sz="3200" i="1">
                <a:solidFill>
                  <a:srgbClr val="202122"/>
                </a:solidFill>
                <a:latin typeface="Nimbus Roman No9 L"/>
              </a:rPr>
              <a:t> </a:t>
            </a:r>
            <a:endParaRPr lang="cs-CZ" altLang="cs-CZ" sz="3200"/>
          </a:p>
        </p:txBody>
      </p:sp>
      <p:sp>
        <p:nvSpPr>
          <p:cNvPr id="4108" name="TextovéPole 17"/>
          <p:cNvSpPr txBox="1">
            <a:spLocks noChangeArrowheads="1"/>
          </p:cNvSpPr>
          <p:nvPr/>
        </p:nvSpPr>
        <p:spPr bwMode="auto">
          <a:xfrm>
            <a:off x="4389438" y="2346325"/>
            <a:ext cx="246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sz="3200" i="1">
                <a:solidFill>
                  <a:srgbClr val="202122"/>
                </a:solidFill>
                <a:latin typeface="Nimbus Roman No9 L"/>
              </a:rPr>
              <a:t>ρ</a:t>
            </a:r>
            <a:endParaRPr lang="cs-CZ" altLang="cs-CZ" sz="3200"/>
          </a:p>
        </p:txBody>
      </p:sp>
      <p:sp>
        <p:nvSpPr>
          <p:cNvPr id="4109" name="TextovéPole 13"/>
          <p:cNvSpPr txBox="1">
            <a:spLocks noChangeArrowheads="1"/>
          </p:cNvSpPr>
          <p:nvPr/>
        </p:nvSpPr>
        <p:spPr bwMode="auto">
          <a:xfrm>
            <a:off x="1522413" y="3633788"/>
            <a:ext cx="16954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/>
              <a:t>?   g / cm</a:t>
            </a:r>
          </a:p>
        </p:txBody>
      </p:sp>
      <p:sp>
        <p:nvSpPr>
          <p:cNvPr id="4110" name="TextovéPole 20"/>
          <p:cNvSpPr txBox="1">
            <a:spLocks noChangeArrowheads="1"/>
          </p:cNvSpPr>
          <p:nvPr/>
        </p:nvSpPr>
        <p:spPr bwMode="auto">
          <a:xfrm>
            <a:off x="4706938" y="2452688"/>
            <a:ext cx="5762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/>
              <a:t> = </a:t>
            </a:r>
          </a:p>
        </p:txBody>
      </p:sp>
      <p:cxnSp>
        <p:nvCxnSpPr>
          <p:cNvPr id="23" name="Přímá spojnice 22"/>
          <p:cNvCxnSpPr>
            <a:cxnSpLocks/>
          </p:cNvCxnSpPr>
          <p:nvPr/>
        </p:nvCxnSpPr>
        <p:spPr>
          <a:xfrm>
            <a:off x="5226050" y="2744788"/>
            <a:ext cx="7921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12" name="TextovéPole 25"/>
          <p:cNvSpPr txBox="1">
            <a:spLocks noChangeArrowheads="1"/>
          </p:cNvSpPr>
          <p:nvPr/>
        </p:nvSpPr>
        <p:spPr bwMode="auto">
          <a:xfrm>
            <a:off x="6029325" y="2406650"/>
            <a:ext cx="57626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/>
              <a:t>=  </a:t>
            </a:r>
          </a:p>
        </p:txBody>
      </p:sp>
      <p:cxnSp>
        <p:nvCxnSpPr>
          <p:cNvPr id="29" name="Přímá spojnice 28"/>
          <p:cNvCxnSpPr>
            <a:cxnSpLocks/>
          </p:cNvCxnSpPr>
          <p:nvPr/>
        </p:nvCxnSpPr>
        <p:spPr>
          <a:xfrm>
            <a:off x="6496050" y="2684463"/>
            <a:ext cx="7921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14" name="TextovéPole 29"/>
          <p:cNvSpPr txBox="1">
            <a:spLocks noChangeArrowheads="1"/>
          </p:cNvSpPr>
          <p:nvPr/>
        </p:nvSpPr>
        <p:spPr bwMode="auto">
          <a:xfrm>
            <a:off x="7313613" y="2392363"/>
            <a:ext cx="5746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/>
              <a:t>=  </a:t>
            </a:r>
          </a:p>
        </p:txBody>
      </p:sp>
      <p:sp>
        <p:nvSpPr>
          <p:cNvPr id="4115" name="TextovéPole 26"/>
          <p:cNvSpPr txBox="1">
            <a:spLocks noChangeArrowheads="1"/>
          </p:cNvSpPr>
          <p:nvPr/>
        </p:nvSpPr>
        <p:spPr bwMode="auto">
          <a:xfrm>
            <a:off x="6575425" y="2733675"/>
            <a:ext cx="60166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/>
              <a:t>15</a:t>
            </a:r>
          </a:p>
        </p:txBody>
      </p:sp>
      <p:sp>
        <p:nvSpPr>
          <p:cNvPr id="4116" name="TextovéPole 31"/>
          <p:cNvSpPr txBox="1">
            <a:spLocks noChangeArrowheads="1"/>
          </p:cNvSpPr>
          <p:nvPr/>
        </p:nvSpPr>
        <p:spPr bwMode="auto">
          <a:xfrm>
            <a:off x="6630988" y="2057400"/>
            <a:ext cx="6016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/>
              <a:t>40</a:t>
            </a:r>
          </a:p>
        </p:txBody>
      </p:sp>
      <p:sp>
        <p:nvSpPr>
          <p:cNvPr id="4117" name="TextovéPole 27"/>
          <p:cNvSpPr txBox="1">
            <a:spLocks noChangeArrowheads="1"/>
          </p:cNvSpPr>
          <p:nvPr/>
        </p:nvSpPr>
        <p:spPr bwMode="auto">
          <a:xfrm>
            <a:off x="5286375" y="2790825"/>
            <a:ext cx="4175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 i="1"/>
              <a:t>V</a:t>
            </a:r>
          </a:p>
        </p:txBody>
      </p:sp>
      <p:sp>
        <p:nvSpPr>
          <p:cNvPr id="4118" name="TextovéPole 33"/>
          <p:cNvSpPr txBox="1">
            <a:spLocks noChangeArrowheads="1"/>
          </p:cNvSpPr>
          <p:nvPr/>
        </p:nvSpPr>
        <p:spPr bwMode="auto">
          <a:xfrm>
            <a:off x="5262563" y="2087563"/>
            <a:ext cx="5095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 i="1"/>
              <a:t>m</a:t>
            </a:r>
          </a:p>
        </p:txBody>
      </p:sp>
      <p:sp>
        <p:nvSpPr>
          <p:cNvPr id="4119" name="TextovéPole 30"/>
          <p:cNvSpPr txBox="1">
            <a:spLocks noChangeArrowheads="1"/>
          </p:cNvSpPr>
          <p:nvPr/>
        </p:nvSpPr>
        <p:spPr bwMode="auto">
          <a:xfrm>
            <a:off x="7789863" y="2403475"/>
            <a:ext cx="1968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/>
              <a:t>2,66 g/ cm</a:t>
            </a:r>
          </a:p>
        </p:txBody>
      </p:sp>
      <p:sp>
        <p:nvSpPr>
          <p:cNvPr id="4120" name="TextovéPole 32"/>
          <p:cNvSpPr txBox="1">
            <a:spLocks noChangeArrowheads="1"/>
          </p:cNvSpPr>
          <p:nvPr/>
        </p:nvSpPr>
        <p:spPr bwMode="auto">
          <a:xfrm>
            <a:off x="4389438" y="3633788"/>
            <a:ext cx="335756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/>
              <a:t>Hustota oblázku je </a:t>
            </a:r>
          </a:p>
        </p:txBody>
      </p:sp>
      <p:sp>
        <p:nvSpPr>
          <p:cNvPr id="4121" name="TextovéPole 36"/>
          <p:cNvSpPr txBox="1">
            <a:spLocks noChangeArrowheads="1"/>
          </p:cNvSpPr>
          <p:nvPr/>
        </p:nvSpPr>
        <p:spPr bwMode="auto">
          <a:xfrm>
            <a:off x="9305925" y="3484563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</a:t>
            </a:r>
          </a:p>
        </p:txBody>
      </p:sp>
      <p:sp>
        <p:nvSpPr>
          <p:cNvPr id="4122" name="TextovéPole 37"/>
          <p:cNvSpPr txBox="1">
            <a:spLocks noChangeArrowheads="1"/>
          </p:cNvSpPr>
          <p:nvPr/>
        </p:nvSpPr>
        <p:spPr bwMode="auto">
          <a:xfrm>
            <a:off x="7659688" y="3597275"/>
            <a:ext cx="20716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/>
              <a:t>2,66 g/ cm.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609600" y="1927225"/>
            <a:ext cx="9812338" cy="28416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3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1"/>
          <p:cNvSpPr txBox="1">
            <a:spLocks noChangeArrowheads="1"/>
          </p:cNvSpPr>
          <p:nvPr/>
        </p:nvSpPr>
        <p:spPr bwMode="auto">
          <a:xfrm>
            <a:off x="514350" y="479425"/>
            <a:ext cx="9109075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 dirty="0"/>
              <a:t>Vypočítej do notesu tento příklad.</a:t>
            </a:r>
          </a:p>
          <a:p>
            <a:r>
              <a:rPr lang="cs-CZ" altLang="cs-CZ" sz="3200" dirty="0"/>
              <a:t>Vypočítej hmotnost vzduchu v místnosti o rozměrech:</a:t>
            </a:r>
          </a:p>
          <a:p>
            <a:r>
              <a:rPr lang="cs-CZ" altLang="cs-CZ" sz="3200" dirty="0"/>
              <a:t>10 m x 7 m x 3,5 m. Hustota vzduchu je 1,27 kg/m.</a:t>
            </a:r>
          </a:p>
          <a:p>
            <a:r>
              <a:rPr lang="cs-CZ" altLang="cs-CZ" sz="3200" dirty="0"/>
              <a:t>Proveď kontrolu </a:t>
            </a:r>
            <a:r>
              <a:rPr lang="cs-CZ" altLang="cs-CZ" sz="3200" dirty="0" smtClean="0"/>
              <a:t>kliknutím </a:t>
            </a:r>
            <a:r>
              <a:rPr lang="cs-CZ" altLang="cs-CZ" sz="3200" dirty="0"/>
              <a:t>na černý obdélník.</a:t>
            </a:r>
          </a:p>
          <a:p>
            <a:endParaRPr lang="cs-CZ" altLang="cs-CZ" sz="3200" dirty="0"/>
          </a:p>
          <a:p>
            <a:endParaRPr lang="cs-CZ" altLang="cs-CZ" sz="3200" dirty="0"/>
          </a:p>
        </p:txBody>
      </p:sp>
      <p:sp>
        <p:nvSpPr>
          <p:cNvPr id="5123" name="TextovéPole 18"/>
          <p:cNvSpPr txBox="1">
            <a:spLocks noChangeArrowheads="1"/>
          </p:cNvSpPr>
          <p:nvPr/>
        </p:nvSpPr>
        <p:spPr bwMode="auto">
          <a:xfrm>
            <a:off x="857250" y="3787775"/>
            <a:ext cx="24606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sz="3200" i="1">
                <a:solidFill>
                  <a:srgbClr val="202122"/>
                </a:solidFill>
                <a:latin typeface="Nimbus Roman No9 L"/>
              </a:rPr>
              <a:t>ρ</a:t>
            </a:r>
            <a:r>
              <a:rPr lang="cs-CZ" altLang="cs-CZ" sz="3200" i="1">
                <a:solidFill>
                  <a:srgbClr val="202122"/>
                </a:solidFill>
                <a:latin typeface="Nimbus Roman No9 L"/>
              </a:rPr>
              <a:t> </a:t>
            </a:r>
            <a:endParaRPr lang="cs-CZ" altLang="cs-CZ" sz="3200"/>
          </a:p>
        </p:txBody>
      </p:sp>
      <p:sp>
        <p:nvSpPr>
          <p:cNvPr id="5124" name="TextovéPole 6"/>
          <p:cNvSpPr txBox="1">
            <a:spLocks noChangeArrowheads="1"/>
          </p:cNvSpPr>
          <p:nvPr/>
        </p:nvSpPr>
        <p:spPr bwMode="auto">
          <a:xfrm>
            <a:off x="3100388" y="37528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</a:t>
            </a:r>
          </a:p>
        </p:txBody>
      </p:sp>
      <p:sp>
        <p:nvSpPr>
          <p:cNvPr id="5125" name="TextovéPole 7"/>
          <p:cNvSpPr txBox="1">
            <a:spLocks noChangeArrowheads="1"/>
          </p:cNvSpPr>
          <p:nvPr/>
        </p:nvSpPr>
        <p:spPr bwMode="auto">
          <a:xfrm>
            <a:off x="6170613" y="304800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</a:t>
            </a:r>
          </a:p>
        </p:txBody>
      </p:sp>
      <p:sp>
        <p:nvSpPr>
          <p:cNvPr id="5126" name="TextovéPole 8"/>
          <p:cNvSpPr txBox="1">
            <a:spLocks noChangeArrowheads="1"/>
          </p:cNvSpPr>
          <p:nvPr/>
        </p:nvSpPr>
        <p:spPr bwMode="auto">
          <a:xfrm>
            <a:off x="8647113" y="13874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</a:t>
            </a:r>
          </a:p>
        </p:txBody>
      </p:sp>
      <p:sp>
        <p:nvSpPr>
          <p:cNvPr id="5127" name="TextovéPole 9"/>
          <p:cNvSpPr txBox="1">
            <a:spLocks noChangeArrowheads="1"/>
          </p:cNvSpPr>
          <p:nvPr/>
        </p:nvSpPr>
        <p:spPr bwMode="auto">
          <a:xfrm>
            <a:off x="842963" y="3124200"/>
            <a:ext cx="577056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V = a . b . c = 10 x 7 x 3,5 = 245 m </a:t>
            </a:r>
          </a:p>
        </p:txBody>
      </p:sp>
      <p:sp>
        <p:nvSpPr>
          <p:cNvPr id="5128" name="TextovéPole 10"/>
          <p:cNvSpPr txBox="1">
            <a:spLocks noChangeArrowheads="1"/>
          </p:cNvSpPr>
          <p:nvPr/>
        </p:nvSpPr>
        <p:spPr bwMode="auto">
          <a:xfrm>
            <a:off x="1216025" y="3830638"/>
            <a:ext cx="21859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= 1,27 kg/m</a:t>
            </a:r>
          </a:p>
        </p:txBody>
      </p:sp>
      <p:sp>
        <p:nvSpPr>
          <p:cNvPr id="5129" name="TextovéPole 19"/>
          <p:cNvSpPr txBox="1">
            <a:spLocks noChangeArrowheads="1"/>
          </p:cNvSpPr>
          <p:nvPr/>
        </p:nvSpPr>
        <p:spPr bwMode="auto">
          <a:xfrm>
            <a:off x="1611313" y="5184775"/>
            <a:ext cx="24447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sz="3200" i="1">
                <a:solidFill>
                  <a:srgbClr val="202122"/>
                </a:solidFill>
                <a:latin typeface="Nimbus Roman No9 L"/>
              </a:rPr>
              <a:t>ρ</a:t>
            </a:r>
            <a:endParaRPr lang="cs-CZ" altLang="cs-CZ" sz="3200"/>
          </a:p>
        </p:txBody>
      </p:sp>
      <p:sp>
        <p:nvSpPr>
          <p:cNvPr id="5130" name="TextovéPole 18"/>
          <p:cNvSpPr txBox="1">
            <a:spLocks noChangeArrowheads="1"/>
          </p:cNvSpPr>
          <p:nvPr/>
        </p:nvSpPr>
        <p:spPr bwMode="auto">
          <a:xfrm>
            <a:off x="842963" y="4503738"/>
            <a:ext cx="20970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m = ?  ( kg )</a:t>
            </a:r>
          </a:p>
        </p:txBody>
      </p:sp>
      <p:sp>
        <p:nvSpPr>
          <p:cNvPr id="5131" name="TextovéPole 19"/>
          <p:cNvSpPr txBox="1">
            <a:spLocks noChangeArrowheads="1"/>
          </p:cNvSpPr>
          <p:nvPr/>
        </p:nvSpPr>
        <p:spPr bwMode="auto">
          <a:xfrm>
            <a:off x="842963" y="5216525"/>
            <a:ext cx="1555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m =        </a:t>
            </a:r>
          </a:p>
        </p:txBody>
      </p:sp>
      <p:sp>
        <p:nvSpPr>
          <p:cNvPr id="5132" name="TextovéPole 20"/>
          <p:cNvSpPr txBox="1">
            <a:spLocks noChangeArrowheads="1"/>
          </p:cNvSpPr>
          <p:nvPr/>
        </p:nvSpPr>
        <p:spPr bwMode="auto">
          <a:xfrm>
            <a:off x="1855788" y="5216525"/>
            <a:ext cx="46561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. V = 1,27 . 245 = 311,15 kg</a:t>
            </a:r>
          </a:p>
        </p:txBody>
      </p:sp>
      <p:sp>
        <p:nvSpPr>
          <p:cNvPr id="5133" name="TextovéPole 21"/>
          <p:cNvSpPr txBox="1">
            <a:spLocks noChangeArrowheads="1"/>
          </p:cNvSpPr>
          <p:nvPr/>
        </p:nvSpPr>
        <p:spPr bwMode="auto">
          <a:xfrm>
            <a:off x="842963" y="5994400"/>
            <a:ext cx="69151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Hmotnost vzduchu v místnosti je 311 kg.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639763" y="2876550"/>
            <a:ext cx="8405812" cy="39814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96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65425" y="3349625"/>
            <a:ext cx="1089025" cy="941388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147" name="Picture 2" descr="Shopper Ma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582613" y="2787650"/>
            <a:ext cx="4905376" cy="212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" name="Přímá spojnice 3"/>
          <p:cNvCxnSpPr/>
          <p:nvPr/>
        </p:nvCxnSpPr>
        <p:spPr>
          <a:xfrm>
            <a:off x="2765425" y="3455988"/>
            <a:ext cx="10890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765425" y="3552825"/>
            <a:ext cx="10890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765425" y="3635375"/>
            <a:ext cx="10890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765425" y="3708400"/>
            <a:ext cx="10890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2" name="TextovéPole 4"/>
          <p:cNvSpPr txBox="1">
            <a:spLocks noChangeArrowheads="1"/>
          </p:cNvSpPr>
          <p:nvPr/>
        </p:nvSpPr>
        <p:spPr bwMode="auto">
          <a:xfrm>
            <a:off x="231775" y="146050"/>
            <a:ext cx="11728450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Opiš si příklad do notesu a vypočítej ho. Proveď kontrolu kliknutím na</a:t>
            </a:r>
          </a:p>
          <a:p>
            <a:r>
              <a:rPr lang="cs-CZ" altLang="cs-CZ" sz="3200"/>
              <a:t>černý obdélník.</a:t>
            </a:r>
          </a:p>
          <a:p>
            <a:r>
              <a:rPr lang="cs-CZ" altLang="cs-CZ" sz="3200"/>
              <a:t>Dělník v tiskárně převáží na vozíku archy papíru o rozměrech</a:t>
            </a:r>
          </a:p>
          <a:p>
            <a:r>
              <a:rPr lang="cs-CZ" altLang="cs-CZ" sz="3200"/>
              <a:t>1 189 mm x 841 mm (formát A0) složené na sebe do výšky 50 cm.</a:t>
            </a:r>
          </a:p>
          <a:p>
            <a:r>
              <a:rPr lang="cs-CZ" altLang="cs-CZ" sz="3200"/>
              <a:t>Jakou hmotnost má papír, je-li jeho hustota 900 kg /m ?</a:t>
            </a:r>
          </a:p>
        </p:txBody>
      </p:sp>
      <p:sp>
        <p:nvSpPr>
          <p:cNvPr id="6153" name="TextovéPole 19"/>
          <p:cNvSpPr txBox="1">
            <a:spLocks noChangeArrowheads="1"/>
          </p:cNvSpPr>
          <p:nvPr/>
        </p:nvSpPr>
        <p:spPr bwMode="auto">
          <a:xfrm>
            <a:off x="5483225" y="3811588"/>
            <a:ext cx="24447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sz="3200" i="1">
                <a:solidFill>
                  <a:srgbClr val="202122"/>
                </a:solidFill>
                <a:latin typeface="Nimbus Roman No9 L"/>
              </a:rPr>
              <a:t>ρ</a:t>
            </a:r>
            <a:endParaRPr lang="cs-CZ" altLang="cs-CZ" sz="3200"/>
          </a:p>
        </p:txBody>
      </p:sp>
      <p:sp>
        <p:nvSpPr>
          <p:cNvPr id="6154" name="TextovéPole 16"/>
          <p:cNvSpPr txBox="1">
            <a:spLocks noChangeArrowheads="1"/>
          </p:cNvSpPr>
          <p:nvPr/>
        </p:nvSpPr>
        <p:spPr bwMode="auto">
          <a:xfrm>
            <a:off x="10852150" y="29051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</a:t>
            </a:r>
          </a:p>
        </p:txBody>
      </p:sp>
      <p:sp>
        <p:nvSpPr>
          <p:cNvPr id="6155" name="TextovéPole 17"/>
          <p:cNvSpPr txBox="1">
            <a:spLocks noChangeArrowheads="1"/>
          </p:cNvSpPr>
          <p:nvPr/>
        </p:nvSpPr>
        <p:spPr bwMode="auto">
          <a:xfrm>
            <a:off x="8988425" y="204311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</a:t>
            </a:r>
          </a:p>
        </p:txBody>
      </p:sp>
      <p:sp>
        <p:nvSpPr>
          <p:cNvPr id="6156" name="TextovéPole 8"/>
          <p:cNvSpPr txBox="1">
            <a:spLocks noChangeArrowheads="1"/>
          </p:cNvSpPr>
          <p:nvPr/>
        </p:nvSpPr>
        <p:spPr bwMode="auto">
          <a:xfrm>
            <a:off x="4732338" y="2995613"/>
            <a:ext cx="67754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200"/>
              <a:t>V = a . b . c = 1 189 . 841 . 500 = 0,5 m</a:t>
            </a:r>
          </a:p>
        </p:txBody>
      </p:sp>
      <p:sp>
        <p:nvSpPr>
          <p:cNvPr id="6157" name="TextovéPole 19"/>
          <p:cNvSpPr txBox="1">
            <a:spLocks noChangeArrowheads="1"/>
          </p:cNvSpPr>
          <p:nvPr/>
        </p:nvSpPr>
        <p:spPr bwMode="auto">
          <a:xfrm>
            <a:off x="4800600" y="3867150"/>
            <a:ext cx="90487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m = </a:t>
            </a:r>
          </a:p>
        </p:txBody>
      </p:sp>
      <p:sp>
        <p:nvSpPr>
          <p:cNvPr id="6158" name="TextovéPole 20"/>
          <p:cNvSpPr txBox="1">
            <a:spLocks noChangeArrowheads="1"/>
          </p:cNvSpPr>
          <p:nvPr/>
        </p:nvSpPr>
        <p:spPr bwMode="auto">
          <a:xfrm>
            <a:off x="5727700" y="3838575"/>
            <a:ext cx="3929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. V = 0,5 . 900 = 450 kg</a:t>
            </a:r>
          </a:p>
        </p:txBody>
      </p:sp>
      <p:sp>
        <p:nvSpPr>
          <p:cNvPr id="6159" name="TextovéPole 21"/>
          <p:cNvSpPr txBox="1">
            <a:spLocks noChangeArrowheads="1"/>
          </p:cNvSpPr>
          <p:nvPr/>
        </p:nvSpPr>
        <p:spPr bwMode="auto">
          <a:xfrm>
            <a:off x="4800600" y="4764088"/>
            <a:ext cx="64563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Převážený papír má hmotnost 450 kg.</a:t>
            </a:r>
          </a:p>
        </p:txBody>
      </p:sp>
      <p:sp>
        <p:nvSpPr>
          <p:cNvPr id="6160" name="TextovéPole 22"/>
          <p:cNvSpPr txBox="1">
            <a:spLocks noChangeArrowheads="1"/>
          </p:cNvSpPr>
          <p:nvPr/>
        </p:nvSpPr>
        <p:spPr bwMode="auto">
          <a:xfrm>
            <a:off x="9756775" y="2779713"/>
            <a:ext cx="2889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.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4664075" y="2905125"/>
            <a:ext cx="6958013" cy="28368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96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9567863" y="199866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</a:t>
            </a:r>
          </a:p>
        </p:txBody>
      </p:sp>
      <p:sp>
        <p:nvSpPr>
          <p:cNvPr id="7171" name="TextovéPole 5"/>
          <p:cNvSpPr txBox="1">
            <a:spLocks noChangeArrowheads="1"/>
          </p:cNvSpPr>
          <p:nvPr/>
        </p:nvSpPr>
        <p:spPr bwMode="auto">
          <a:xfrm>
            <a:off x="9190038" y="263366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</a:t>
            </a:r>
          </a:p>
        </p:txBody>
      </p:sp>
      <p:sp>
        <p:nvSpPr>
          <p:cNvPr id="7172" name="TextovéPole 19"/>
          <p:cNvSpPr txBox="1">
            <a:spLocks noChangeArrowheads="1"/>
          </p:cNvSpPr>
          <p:nvPr/>
        </p:nvSpPr>
        <p:spPr bwMode="auto">
          <a:xfrm>
            <a:off x="5989638" y="3276600"/>
            <a:ext cx="24447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sz="3200" i="1">
                <a:solidFill>
                  <a:srgbClr val="202122"/>
                </a:solidFill>
                <a:latin typeface="Nimbus Roman No9 L"/>
              </a:rPr>
              <a:t>ρ</a:t>
            </a:r>
            <a:endParaRPr lang="cs-CZ" altLang="cs-CZ" sz="3200"/>
          </a:p>
        </p:txBody>
      </p:sp>
      <p:sp>
        <p:nvSpPr>
          <p:cNvPr id="7173" name="TextovéPole 7"/>
          <p:cNvSpPr txBox="1">
            <a:spLocks noChangeArrowheads="1"/>
          </p:cNvSpPr>
          <p:nvPr/>
        </p:nvSpPr>
        <p:spPr bwMode="auto">
          <a:xfrm>
            <a:off x="231775" y="146050"/>
            <a:ext cx="11728450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Opiš si příklad do notesu a vypočítej ho. Proveď kontrolu kliknutím na</a:t>
            </a:r>
          </a:p>
          <a:p>
            <a:r>
              <a:rPr lang="cs-CZ" altLang="cs-CZ" sz="3200"/>
              <a:t>černý obdélník.</a:t>
            </a:r>
          </a:p>
        </p:txBody>
      </p:sp>
      <p:sp>
        <p:nvSpPr>
          <p:cNvPr id="7174" name="TextovéPole 8"/>
          <p:cNvSpPr txBox="1">
            <a:spLocks noChangeArrowheads="1"/>
          </p:cNvSpPr>
          <p:nvPr/>
        </p:nvSpPr>
        <p:spPr bwMode="auto">
          <a:xfrm>
            <a:off x="128588" y="1106488"/>
            <a:ext cx="984885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 dirty="0"/>
              <a:t> Chata má střechu o rozměrech 30 m </a:t>
            </a:r>
            <a:r>
              <a:rPr lang="cs-CZ" altLang="cs-CZ" sz="3200" dirty="0" smtClean="0"/>
              <a:t>a </a:t>
            </a:r>
            <a:r>
              <a:rPr lang="cs-CZ" altLang="cs-CZ" sz="3200" dirty="0"/>
              <a:t>10 m.</a:t>
            </a:r>
          </a:p>
          <a:p>
            <a:r>
              <a:rPr lang="cs-CZ" altLang="cs-CZ" sz="3200" dirty="0"/>
              <a:t> Přes noc napadl sníh a pokryl střechu do výšky 15 cm.</a:t>
            </a:r>
          </a:p>
          <a:p>
            <a:r>
              <a:rPr lang="cs-CZ" altLang="cs-CZ" sz="3200" dirty="0"/>
              <a:t> Vypočti hmotnost sněhu, když hustota sněhu je 220 kg/m.</a:t>
            </a:r>
          </a:p>
        </p:txBody>
      </p:sp>
      <p:pic>
        <p:nvPicPr>
          <p:cNvPr id="7175" name="Picture 2" descr="Light Blue Winter Background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213" y="2924175"/>
            <a:ext cx="4452937" cy="298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6" name="Picture 4" descr="Winter Cottage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87313" y="3609975"/>
            <a:ext cx="2838451" cy="234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7" name="Picture 6" descr="Snowman With Red Top Hat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8550" y="4918075"/>
            <a:ext cx="641350" cy="103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8" name="TextovéPole 9"/>
          <p:cNvSpPr txBox="1">
            <a:spLocks noChangeArrowheads="1"/>
          </p:cNvSpPr>
          <p:nvPr/>
        </p:nvSpPr>
        <p:spPr bwMode="auto">
          <a:xfrm>
            <a:off x="5330825" y="2736850"/>
            <a:ext cx="41798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V = 30 . 10 . 0,15 = 45 m</a:t>
            </a:r>
          </a:p>
        </p:txBody>
      </p:sp>
      <p:sp>
        <p:nvSpPr>
          <p:cNvPr id="7179" name="TextovéPole 11"/>
          <p:cNvSpPr txBox="1">
            <a:spLocks noChangeArrowheads="1"/>
          </p:cNvSpPr>
          <p:nvPr/>
        </p:nvSpPr>
        <p:spPr bwMode="auto">
          <a:xfrm>
            <a:off x="5253038" y="3303588"/>
            <a:ext cx="9048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m = </a:t>
            </a:r>
          </a:p>
        </p:txBody>
      </p:sp>
      <p:sp>
        <p:nvSpPr>
          <p:cNvPr id="7180" name="TextovéPole 12"/>
          <p:cNvSpPr txBox="1">
            <a:spLocks noChangeArrowheads="1"/>
          </p:cNvSpPr>
          <p:nvPr/>
        </p:nvSpPr>
        <p:spPr bwMode="auto">
          <a:xfrm>
            <a:off x="6234113" y="3255963"/>
            <a:ext cx="526891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. V = 220 . 45 = 9 900 kg = 9,9 t</a:t>
            </a:r>
          </a:p>
        </p:txBody>
      </p:sp>
      <p:sp>
        <p:nvSpPr>
          <p:cNvPr id="7181" name="TextovéPole 13"/>
          <p:cNvSpPr txBox="1">
            <a:spLocks noChangeArrowheads="1"/>
          </p:cNvSpPr>
          <p:nvPr/>
        </p:nvSpPr>
        <p:spPr bwMode="auto">
          <a:xfrm>
            <a:off x="5165725" y="3841750"/>
            <a:ext cx="6819900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Napadaný sníh zatížil střechu hmotností</a:t>
            </a:r>
          </a:p>
          <a:p>
            <a:r>
              <a:rPr lang="cs-CZ" altLang="cs-CZ" sz="3200"/>
              <a:t>9,9 t.</a:t>
            </a:r>
          </a:p>
        </p:txBody>
      </p:sp>
      <p:pic>
        <p:nvPicPr>
          <p:cNvPr id="7182" name="Picture 8" descr="Nečekejte, až vám sníh začne padat na hlavu a ukliďte ho ze střechy včas |  Fachmani.cz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16663" y="4414838"/>
            <a:ext cx="1511300" cy="2265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Obdélník 14"/>
          <p:cNvSpPr/>
          <p:nvPr/>
        </p:nvSpPr>
        <p:spPr>
          <a:xfrm>
            <a:off x="4978400" y="2736850"/>
            <a:ext cx="7213600" cy="41211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96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1"/>
          <p:cNvSpPr txBox="1">
            <a:spLocks noChangeArrowheads="1"/>
          </p:cNvSpPr>
          <p:nvPr/>
        </p:nvSpPr>
        <p:spPr bwMode="auto">
          <a:xfrm>
            <a:off x="8858250" y="36639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</a:t>
            </a:r>
          </a:p>
        </p:txBody>
      </p:sp>
      <p:sp>
        <p:nvSpPr>
          <p:cNvPr id="8195" name="TextovéPole 19"/>
          <p:cNvSpPr txBox="1">
            <a:spLocks noChangeArrowheads="1"/>
          </p:cNvSpPr>
          <p:nvPr/>
        </p:nvSpPr>
        <p:spPr bwMode="auto">
          <a:xfrm>
            <a:off x="403225" y="1743075"/>
            <a:ext cx="24447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sz="3200" i="1">
                <a:solidFill>
                  <a:srgbClr val="202122"/>
                </a:solidFill>
                <a:latin typeface="Nimbus Roman No9 L"/>
              </a:rPr>
              <a:t>ρ</a:t>
            </a:r>
            <a:endParaRPr lang="cs-CZ" altLang="cs-CZ" sz="3200"/>
          </a:p>
        </p:txBody>
      </p:sp>
      <p:pic>
        <p:nvPicPr>
          <p:cNvPr id="8196" name="Picture 2" descr="Suretti Olovo kaprové ZIP s očkem a obratlíkem 40g Barvené 5ks - Olov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3225" y="3490913"/>
            <a:ext cx="3184525" cy="318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7" name="TextovéPole 6"/>
          <p:cNvSpPr txBox="1">
            <a:spLocks noChangeArrowheads="1"/>
          </p:cNvSpPr>
          <p:nvPr/>
        </p:nvSpPr>
        <p:spPr bwMode="auto">
          <a:xfrm>
            <a:off x="231775" y="182563"/>
            <a:ext cx="1172845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Opiš si příklad do notesu a vypočítej ho. Proveď kontrolu kliknutím na</a:t>
            </a:r>
          </a:p>
          <a:p>
            <a:r>
              <a:rPr lang="cs-CZ" altLang="cs-CZ" sz="3200"/>
              <a:t>černý obdélník.</a:t>
            </a:r>
          </a:p>
          <a:p>
            <a:r>
              <a:rPr lang="cs-CZ" altLang="cs-CZ" sz="3200"/>
              <a:t>Jaký objem má rybářské olůvko o hmotnosti 40 g?</a:t>
            </a:r>
          </a:p>
        </p:txBody>
      </p:sp>
      <p:sp>
        <p:nvSpPr>
          <p:cNvPr id="8198" name="TextovéPole 5"/>
          <p:cNvSpPr txBox="1">
            <a:spLocks noChangeArrowheads="1"/>
          </p:cNvSpPr>
          <p:nvPr/>
        </p:nvSpPr>
        <p:spPr bwMode="auto">
          <a:xfrm>
            <a:off x="819150" y="1789113"/>
            <a:ext cx="32607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olova = 11,3 g/ cm</a:t>
            </a:r>
          </a:p>
        </p:txBody>
      </p:sp>
      <p:sp>
        <p:nvSpPr>
          <p:cNvPr id="8199" name="TextovéPole 8"/>
          <p:cNvSpPr txBox="1">
            <a:spLocks noChangeArrowheads="1"/>
          </p:cNvSpPr>
          <p:nvPr/>
        </p:nvSpPr>
        <p:spPr bwMode="auto">
          <a:xfrm>
            <a:off x="1887538" y="29781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</a:t>
            </a:r>
          </a:p>
        </p:txBody>
      </p:sp>
      <p:sp>
        <p:nvSpPr>
          <p:cNvPr id="8200" name="TextovéPole 9"/>
          <p:cNvSpPr txBox="1">
            <a:spLocks noChangeArrowheads="1"/>
          </p:cNvSpPr>
          <p:nvPr/>
        </p:nvSpPr>
        <p:spPr bwMode="auto">
          <a:xfrm>
            <a:off x="3690938" y="17113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</a:t>
            </a:r>
          </a:p>
        </p:txBody>
      </p:sp>
      <p:sp>
        <p:nvSpPr>
          <p:cNvPr id="8201" name="TextovéPole 19"/>
          <p:cNvSpPr txBox="1">
            <a:spLocks noChangeArrowheads="1"/>
          </p:cNvSpPr>
          <p:nvPr/>
        </p:nvSpPr>
        <p:spPr bwMode="auto">
          <a:xfrm>
            <a:off x="5462588" y="3708400"/>
            <a:ext cx="24447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l-GR" altLang="cs-CZ" sz="3200" i="1">
                <a:solidFill>
                  <a:srgbClr val="202122"/>
                </a:solidFill>
                <a:latin typeface="Nimbus Roman No9 L"/>
              </a:rPr>
              <a:t>ρ</a:t>
            </a:r>
            <a:r>
              <a:rPr lang="cs-CZ" altLang="cs-CZ" sz="3200" i="1">
                <a:solidFill>
                  <a:srgbClr val="202122"/>
                </a:solidFill>
                <a:latin typeface="Nimbus Roman No9 L"/>
              </a:rPr>
              <a:t> </a:t>
            </a:r>
            <a:endParaRPr lang="cs-CZ" altLang="cs-CZ" sz="3200"/>
          </a:p>
        </p:txBody>
      </p:sp>
      <p:sp>
        <p:nvSpPr>
          <p:cNvPr id="8202" name="TextovéPole 7"/>
          <p:cNvSpPr txBox="1">
            <a:spLocks noChangeArrowheads="1"/>
          </p:cNvSpPr>
          <p:nvPr/>
        </p:nvSpPr>
        <p:spPr bwMode="auto">
          <a:xfrm>
            <a:off x="403225" y="2411413"/>
            <a:ext cx="160813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m = 40 g</a:t>
            </a:r>
          </a:p>
        </p:txBody>
      </p:sp>
      <p:sp>
        <p:nvSpPr>
          <p:cNvPr id="8203" name="TextovéPole 11"/>
          <p:cNvSpPr txBox="1">
            <a:spLocks noChangeArrowheads="1"/>
          </p:cNvSpPr>
          <p:nvPr/>
        </p:nvSpPr>
        <p:spPr bwMode="auto">
          <a:xfrm>
            <a:off x="403225" y="3079750"/>
            <a:ext cx="20288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V = ? ( cm )</a:t>
            </a:r>
          </a:p>
        </p:txBody>
      </p:sp>
      <p:sp>
        <p:nvSpPr>
          <p:cNvPr id="8204" name="TextovéPole 12"/>
          <p:cNvSpPr txBox="1">
            <a:spLocks noChangeArrowheads="1"/>
          </p:cNvSpPr>
          <p:nvPr/>
        </p:nvSpPr>
        <p:spPr bwMode="auto">
          <a:xfrm>
            <a:off x="4243388" y="3756025"/>
            <a:ext cx="1341437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V = m :</a:t>
            </a:r>
          </a:p>
        </p:txBody>
      </p:sp>
      <p:sp>
        <p:nvSpPr>
          <p:cNvPr id="8205" name="TextovéPole 14"/>
          <p:cNvSpPr txBox="1">
            <a:spLocks noChangeArrowheads="1"/>
          </p:cNvSpPr>
          <p:nvPr/>
        </p:nvSpPr>
        <p:spPr bwMode="auto">
          <a:xfrm flipH="1">
            <a:off x="5802313" y="3792538"/>
            <a:ext cx="3968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200"/>
              <a:t>= 40 : 11,3 = 3,5 cm</a:t>
            </a:r>
          </a:p>
        </p:txBody>
      </p:sp>
      <p:pic>
        <p:nvPicPr>
          <p:cNvPr id="8206" name="Picture 4" descr="Frustrated Fisherman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604250" y="898525"/>
            <a:ext cx="3184525" cy="318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07" name="TextovéPole 15"/>
          <p:cNvSpPr txBox="1">
            <a:spLocks noChangeArrowheads="1"/>
          </p:cNvSpPr>
          <p:nvPr/>
        </p:nvSpPr>
        <p:spPr bwMode="auto">
          <a:xfrm>
            <a:off x="4243388" y="4813300"/>
            <a:ext cx="5849937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Rybářské olůvko má objem 3,5 cm</a:t>
            </a:r>
          </a:p>
        </p:txBody>
      </p:sp>
      <p:sp>
        <p:nvSpPr>
          <p:cNvPr id="8208" name="TextovéPole 18"/>
          <p:cNvSpPr txBox="1">
            <a:spLocks noChangeArrowheads="1"/>
          </p:cNvSpPr>
          <p:nvPr/>
        </p:nvSpPr>
        <p:spPr bwMode="auto">
          <a:xfrm>
            <a:off x="9620250" y="472281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</a:t>
            </a:r>
          </a:p>
        </p:txBody>
      </p:sp>
      <p:sp>
        <p:nvSpPr>
          <p:cNvPr id="2" name="Obdélník 1"/>
          <p:cNvSpPr/>
          <p:nvPr/>
        </p:nvSpPr>
        <p:spPr>
          <a:xfrm>
            <a:off x="4105275" y="3490913"/>
            <a:ext cx="6016625" cy="2438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2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2037191">
            <a:off x="781050" y="2611438"/>
            <a:ext cx="2611438" cy="3481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19" name="TextovéPole 2"/>
          <p:cNvSpPr txBox="1">
            <a:spLocks noChangeArrowheads="1"/>
          </p:cNvSpPr>
          <p:nvPr/>
        </p:nvSpPr>
        <p:spPr bwMode="auto">
          <a:xfrm>
            <a:off x="0" y="0"/>
            <a:ext cx="4235450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Do notesu si překresli tabulku a </a:t>
            </a:r>
          </a:p>
          <a:p>
            <a:r>
              <a:rPr lang="cs-CZ" altLang="cs-CZ" sz="2400" dirty="0"/>
              <a:t>vyhledej hustoty následujících </a:t>
            </a:r>
          </a:p>
          <a:p>
            <a:r>
              <a:rPr lang="cs-CZ" altLang="cs-CZ" sz="2400" dirty="0"/>
              <a:t>látek. Proveď kontrolu </a:t>
            </a:r>
            <a:r>
              <a:rPr lang="cs-CZ" altLang="cs-CZ" sz="2400" dirty="0" smtClean="0"/>
              <a:t>kliknutím</a:t>
            </a:r>
            <a:endParaRPr lang="cs-CZ" altLang="cs-CZ" sz="2400" dirty="0"/>
          </a:p>
          <a:p>
            <a:r>
              <a:rPr lang="cs-CZ" altLang="cs-CZ" sz="2400" dirty="0"/>
              <a:t>na černý obdélník.</a:t>
            </a:r>
          </a:p>
          <a:p>
            <a:r>
              <a:rPr lang="cs-CZ" altLang="cs-CZ" sz="2400" dirty="0"/>
              <a:t>                               </a:t>
            </a:r>
          </a:p>
        </p:txBody>
      </p:sp>
      <p:graphicFrame>
        <p:nvGraphicFramePr>
          <p:cNvPr id="4" name="Tabulka 4"/>
          <p:cNvGraphicFramePr>
            <a:graphicFrameLocks noGrp="1"/>
          </p:cNvGraphicFramePr>
          <p:nvPr/>
        </p:nvGraphicFramePr>
        <p:xfrm>
          <a:off x="4348163" y="136525"/>
          <a:ext cx="6099174" cy="32924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3058"/>
                <a:gridCol w="2033058"/>
                <a:gridCol w="2033058"/>
              </a:tblGrid>
              <a:tr h="36583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</a:tr>
              <a:tr h="36583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8" marR="91428" marT="45729" marB="45729"/>
                </a:tc>
              </a:tr>
              <a:tr h="36583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</a:tr>
              <a:tr h="36583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</a:tr>
              <a:tr h="36583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</a:tr>
              <a:tr h="36583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</a:tr>
              <a:tr h="365831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</a:tr>
              <a:tr h="36583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</a:tr>
              <a:tr h="36583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8" marR="91428" marT="45729" marB="45729"/>
                </a:tc>
              </a:tr>
            </a:tbl>
          </a:graphicData>
        </a:graphic>
      </p:graphicFrame>
      <p:sp>
        <p:nvSpPr>
          <p:cNvPr id="9262" name="TextovéPole 8"/>
          <p:cNvSpPr txBox="1">
            <a:spLocks noChangeArrowheads="1"/>
          </p:cNvSpPr>
          <p:nvPr/>
        </p:nvSpPr>
        <p:spPr bwMode="auto">
          <a:xfrm>
            <a:off x="4767263" y="136525"/>
            <a:ext cx="1270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chemeClr val="bg1"/>
                </a:solidFill>
              </a:rPr>
              <a:t>prvek, látka</a:t>
            </a:r>
          </a:p>
        </p:txBody>
      </p:sp>
      <p:sp>
        <p:nvSpPr>
          <p:cNvPr id="9263" name="TextovéPole 9"/>
          <p:cNvSpPr txBox="1">
            <a:spLocks noChangeArrowheads="1"/>
          </p:cNvSpPr>
          <p:nvPr/>
        </p:nvSpPr>
        <p:spPr bwMode="auto">
          <a:xfrm>
            <a:off x="6456363" y="136525"/>
            <a:ext cx="16779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chemeClr val="bg1"/>
                </a:solidFill>
              </a:rPr>
              <a:t>Hustota v kg/ m</a:t>
            </a:r>
          </a:p>
        </p:txBody>
      </p:sp>
      <p:sp>
        <p:nvSpPr>
          <p:cNvPr id="9264" name="TextovéPole 10"/>
          <p:cNvSpPr txBox="1">
            <a:spLocks noChangeArrowheads="1"/>
          </p:cNvSpPr>
          <p:nvPr/>
        </p:nvSpPr>
        <p:spPr bwMode="auto">
          <a:xfrm>
            <a:off x="7996238" y="136525"/>
            <a:ext cx="276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40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9265" name="TextovéPole 11"/>
          <p:cNvSpPr txBox="1">
            <a:spLocks noChangeArrowheads="1"/>
          </p:cNvSpPr>
          <p:nvPr/>
        </p:nvSpPr>
        <p:spPr bwMode="auto">
          <a:xfrm>
            <a:off x="8364538" y="136525"/>
            <a:ext cx="17160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chemeClr val="bg1"/>
                </a:solidFill>
              </a:rPr>
              <a:t>Hustota v g / cm</a:t>
            </a:r>
          </a:p>
        </p:txBody>
      </p:sp>
      <p:sp>
        <p:nvSpPr>
          <p:cNvPr id="9266" name="TextovéPole 12"/>
          <p:cNvSpPr txBox="1">
            <a:spLocks noChangeArrowheads="1"/>
          </p:cNvSpPr>
          <p:nvPr/>
        </p:nvSpPr>
        <p:spPr bwMode="auto">
          <a:xfrm>
            <a:off x="9923463" y="136525"/>
            <a:ext cx="276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40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9267" name="TextovéPole 13"/>
          <p:cNvSpPr txBox="1">
            <a:spLocks noChangeArrowheads="1"/>
          </p:cNvSpPr>
          <p:nvPr/>
        </p:nvSpPr>
        <p:spPr bwMode="auto">
          <a:xfrm>
            <a:off x="5100638" y="506413"/>
            <a:ext cx="635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zlato</a:t>
            </a:r>
          </a:p>
        </p:txBody>
      </p:sp>
      <p:sp>
        <p:nvSpPr>
          <p:cNvPr id="9268" name="TextovéPole 14"/>
          <p:cNvSpPr txBox="1">
            <a:spLocks noChangeArrowheads="1"/>
          </p:cNvSpPr>
          <p:nvPr/>
        </p:nvSpPr>
        <p:spPr bwMode="auto">
          <a:xfrm>
            <a:off x="5130800" y="876300"/>
            <a:ext cx="5429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rtuť</a:t>
            </a:r>
          </a:p>
        </p:txBody>
      </p:sp>
      <p:sp>
        <p:nvSpPr>
          <p:cNvPr id="9269" name="TextovéPole 15"/>
          <p:cNvSpPr txBox="1">
            <a:spLocks noChangeArrowheads="1"/>
          </p:cNvSpPr>
          <p:nvPr/>
        </p:nvSpPr>
        <p:spPr bwMode="auto">
          <a:xfrm>
            <a:off x="5038725" y="1244600"/>
            <a:ext cx="571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ocel</a:t>
            </a:r>
          </a:p>
        </p:txBody>
      </p:sp>
      <p:sp>
        <p:nvSpPr>
          <p:cNvPr id="9270" name="TextovéPole 16"/>
          <p:cNvSpPr txBox="1">
            <a:spLocks noChangeArrowheads="1"/>
          </p:cNvSpPr>
          <p:nvPr/>
        </p:nvSpPr>
        <p:spPr bwMode="auto">
          <a:xfrm>
            <a:off x="5021263" y="1568450"/>
            <a:ext cx="6413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voda</a:t>
            </a:r>
          </a:p>
        </p:txBody>
      </p:sp>
      <p:sp>
        <p:nvSpPr>
          <p:cNvPr id="9271" name="TextovéPole 17"/>
          <p:cNvSpPr txBox="1">
            <a:spLocks noChangeArrowheads="1"/>
          </p:cNvSpPr>
          <p:nvPr/>
        </p:nvSpPr>
        <p:spPr bwMode="auto">
          <a:xfrm>
            <a:off x="4719638" y="1968500"/>
            <a:ext cx="1376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mořská voda</a:t>
            </a:r>
          </a:p>
        </p:txBody>
      </p:sp>
      <p:sp>
        <p:nvSpPr>
          <p:cNvPr id="9272" name="TextovéPole 18"/>
          <p:cNvSpPr txBox="1">
            <a:spLocks noChangeArrowheads="1"/>
          </p:cNvSpPr>
          <p:nvPr/>
        </p:nvSpPr>
        <p:spPr bwMode="auto">
          <a:xfrm>
            <a:off x="4792663" y="2336800"/>
            <a:ext cx="1206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led při 0° C</a:t>
            </a:r>
          </a:p>
        </p:txBody>
      </p:sp>
      <p:sp>
        <p:nvSpPr>
          <p:cNvPr id="9273" name="TextovéPole 19"/>
          <p:cNvSpPr txBox="1">
            <a:spLocks noChangeArrowheads="1"/>
          </p:cNvSpPr>
          <p:nvPr/>
        </p:nvSpPr>
        <p:spPr bwMode="auto">
          <a:xfrm>
            <a:off x="4686300" y="2670175"/>
            <a:ext cx="14525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dřevo bukové</a:t>
            </a:r>
          </a:p>
        </p:txBody>
      </p:sp>
      <p:sp>
        <p:nvSpPr>
          <p:cNvPr id="9274" name="TextovéPole 20"/>
          <p:cNvSpPr txBox="1">
            <a:spLocks noChangeArrowheads="1"/>
          </p:cNvSpPr>
          <p:nvPr/>
        </p:nvSpPr>
        <p:spPr bwMode="auto">
          <a:xfrm>
            <a:off x="4719638" y="3025775"/>
            <a:ext cx="1514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vzduch při 0°C</a:t>
            </a:r>
          </a:p>
        </p:txBody>
      </p:sp>
      <p:graphicFrame>
        <p:nvGraphicFramePr>
          <p:cNvPr id="22" name="Tabulka 4"/>
          <p:cNvGraphicFramePr>
            <a:graphicFrameLocks noGrp="1"/>
          </p:cNvGraphicFramePr>
          <p:nvPr/>
        </p:nvGraphicFramePr>
        <p:xfrm>
          <a:off x="4348163" y="3459163"/>
          <a:ext cx="6099174" cy="32924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3058"/>
                <a:gridCol w="2033058"/>
                <a:gridCol w="2033058"/>
              </a:tblGrid>
              <a:tr h="36583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</a:tr>
              <a:tr h="36583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8" marR="91428" marT="45729" marB="45729"/>
                </a:tc>
              </a:tr>
              <a:tr h="36583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</a:tr>
              <a:tr h="36583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</a:tr>
              <a:tr h="36583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</a:tr>
              <a:tr h="36583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</a:tr>
              <a:tr h="365831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</a:tr>
              <a:tr h="36583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</a:tr>
              <a:tr h="36583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8" marR="91428" marT="45729" marB="45729"/>
                </a:tc>
              </a:tr>
            </a:tbl>
          </a:graphicData>
        </a:graphic>
      </p:graphicFrame>
      <p:sp>
        <p:nvSpPr>
          <p:cNvPr id="9317" name="TextovéPole 22"/>
          <p:cNvSpPr txBox="1">
            <a:spLocks noChangeArrowheads="1"/>
          </p:cNvSpPr>
          <p:nvPr/>
        </p:nvSpPr>
        <p:spPr bwMode="auto">
          <a:xfrm>
            <a:off x="4767263" y="3459163"/>
            <a:ext cx="1270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chemeClr val="bg1"/>
                </a:solidFill>
              </a:rPr>
              <a:t>prvek, látka</a:t>
            </a:r>
          </a:p>
        </p:txBody>
      </p:sp>
      <p:sp>
        <p:nvSpPr>
          <p:cNvPr id="9318" name="TextovéPole 23"/>
          <p:cNvSpPr txBox="1">
            <a:spLocks noChangeArrowheads="1"/>
          </p:cNvSpPr>
          <p:nvPr/>
        </p:nvSpPr>
        <p:spPr bwMode="auto">
          <a:xfrm>
            <a:off x="6456363" y="3459163"/>
            <a:ext cx="16779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chemeClr val="bg1"/>
                </a:solidFill>
              </a:rPr>
              <a:t>Hustota v kg/ m</a:t>
            </a:r>
          </a:p>
        </p:txBody>
      </p:sp>
      <p:sp>
        <p:nvSpPr>
          <p:cNvPr id="9319" name="TextovéPole 24"/>
          <p:cNvSpPr txBox="1">
            <a:spLocks noChangeArrowheads="1"/>
          </p:cNvSpPr>
          <p:nvPr/>
        </p:nvSpPr>
        <p:spPr bwMode="auto">
          <a:xfrm>
            <a:off x="7996238" y="3459163"/>
            <a:ext cx="276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40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9320" name="TextovéPole 25"/>
          <p:cNvSpPr txBox="1">
            <a:spLocks noChangeArrowheads="1"/>
          </p:cNvSpPr>
          <p:nvPr/>
        </p:nvSpPr>
        <p:spPr bwMode="auto">
          <a:xfrm>
            <a:off x="8364538" y="3459163"/>
            <a:ext cx="17160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chemeClr val="bg1"/>
                </a:solidFill>
              </a:rPr>
              <a:t>Hustota v g / cm</a:t>
            </a:r>
          </a:p>
        </p:txBody>
      </p:sp>
      <p:sp>
        <p:nvSpPr>
          <p:cNvPr id="9321" name="TextovéPole 26"/>
          <p:cNvSpPr txBox="1">
            <a:spLocks noChangeArrowheads="1"/>
          </p:cNvSpPr>
          <p:nvPr/>
        </p:nvSpPr>
        <p:spPr bwMode="auto">
          <a:xfrm>
            <a:off x="9923463" y="3459163"/>
            <a:ext cx="276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40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9322" name="TextovéPole 27"/>
          <p:cNvSpPr txBox="1">
            <a:spLocks noChangeArrowheads="1"/>
          </p:cNvSpPr>
          <p:nvPr/>
        </p:nvSpPr>
        <p:spPr bwMode="auto">
          <a:xfrm>
            <a:off x="5100638" y="3829050"/>
            <a:ext cx="635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zlato</a:t>
            </a:r>
          </a:p>
        </p:txBody>
      </p:sp>
      <p:sp>
        <p:nvSpPr>
          <p:cNvPr id="9323" name="TextovéPole 28"/>
          <p:cNvSpPr txBox="1">
            <a:spLocks noChangeArrowheads="1"/>
          </p:cNvSpPr>
          <p:nvPr/>
        </p:nvSpPr>
        <p:spPr bwMode="auto">
          <a:xfrm>
            <a:off x="5130800" y="4198938"/>
            <a:ext cx="5429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rtuť</a:t>
            </a:r>
          </a:p>
        </p:txBody>
      </p:sp>
      <p:sp>
        <p:nvSpPr>
          <p:cNvPr id="9324" name="TextovéPole 29"/>
          <p:cNvSpPr txBox="1">
            <a:spLocks noChangeArrowheads="1"/>
          </p:cNvSpPr>
          <p:nvPr/>
        </p:nvSpPr>
        <p:spPr bwMode="auto">
          <a:xfrm>
            <a:off x="5038725" y="4567238"/>
            <a:ext cx="571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ocel</a:t>
            </a:r>
          </a:p>
        </p:txBody>
      </p:sp>
      <p:sp>
        <p:nvSpPr>
          <p:cNvPr id="9325" name="TextovéPole 30"/>
          <p:cNvSpPr txBox="1">
            <a:spLocks noChangeArrowheads="1"/>
          </p:cNvSpPr>
          <p:nvPr/>
        </p:nvSpPr>
        <p:spPr bwMode="auto">
          <a:xfrm>
            <a:off x="5021263" y="4891088"/>
            <a:ext cx="6413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voda</a:t>
            </a:r>
          </a:p>
        </p:txBody>
      </p:sp>
      <p:sp>
        <p:nvSpPr>
          <p:cNvPr id="9326" name="TextovéPole 31"/>
          <p:cNvSpPr txBox="1">
            <a:spLocks noChangeArrowheads="1"/>
          </p:cNvSpPr>
          <p:nvPr/>
        </p:nvSpPr>
        <p:spPr bwMode="auto">
          <a:xfrm>
            <a:off x="4719638" y="5289550"/>
            <a:ext cx="13763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mořská voda</a:t>
            </a:r>
          </a:p>
        </p:txBody>
      </p:sp>
      <p:sp>
        <p:nvSpPr>
          <p:cNvPr id="9327" name="TextovéPole 32"/>
          <p:cNvSpPr txBox="1">
            <a:spLocks noChangeArrowheads="1"/>
          </p:cNvSpPr>
          <p:nvPr/>
        </p:nvSpPr>
        <p:spPr bwMode="auto">
          <a:xfrm>
            <a:off x="4792663" y="5659438"/>
            <a:ext cx="1206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led při 0° C</a:t>
            </a:r>
          </a:p>
        </p:txBody>
      </p:sp>
      <p:sp>
        <p:nvSpPr>
          <p:cNvPr id="9328" name="TextovéPole 33"/>
          <p:cNvSpPr txBox="1">
            <a:spLocks noChangeArrowheads="1"/>
          </p:cNvSpPr>
          <p:nvPr/>
        </p:nvSpPr>
        <p:spPr bwMode="auto">
          <a:xfrm>
            <a:off x="4686300" y="5992813"/>
            <a:ext cx="14525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dřevo bukové</a:t>
            </a:r>
          </a:p>
        </p:txBody>
      </p:sp>
      <p:sp>
        <p:nvSpPr>
          <p:cNvPr id="9329" name="TextovéPole 34"/>
          <p:cNvSpPr txBox="1">
            <a:spLocks noChangeArrowheads="1"/>
          </p:cNvSpPr>
          <p:nvPr/>
        </p:nvSpPr>
        <p:spPr bwMode="auto">
          <a:xfrm>
            <a:off x="4719638" y="6346825"/>
            <a:ext cx="15144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vzduch při 0°C</a:t>
            </a:r>
          </a:p>
        </p:txBody>
      </p:sp>
      <p:sp>
        <p:nvSpPr>
          <p:cNvPr id="9330" name="TextovéPole 35"/>
          <p:cNvSpPr txBox="1">
            <a:spLocks noChangeArrowheads="1"/>
          </p:cNvSpPr>
          <p:nvPr/>
        </p:nvSpPr>
        <p:spPr bwMode="auto">
          <a:xfrm>
            <a:off x="9017000" y="3829050"/>
            <a:ext cx="8270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12,370</a:t>
            </a:r>
          </a:p>
        </p:txBody>
      </p:sp>
      <p:sp>
        <p:nvSpPr>
          <p:cNvPr id="9331" name="TextovéPole 36"/>
          <p:cNvSpPr txBox="1">
            <a:spLocks noChangeArrowheads="1"/>
          </p:cNvSpPr>
          <p:nvPr/>
        </p:nvSpPr>
        <p:spPr bwMode="auto">
          <a:xfrm>
            <a:off x="6919913" y="3829050"/>
            <a:ext cx="8223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12 370</a:t>
            </a:r>
          </a:p>
        </p:txBody>
      </p:sp>
      <p:sp>
        <p:nvSpPr>
          <p:cNvPr id="9332" name="TextovéPole 37"/>
          <p:cNvSpPr txBox="1">
            <a:spLocks noChangeArrowheads="1"/>
          </p:cNvSpPr>
          <p:nvPr/>
        </p:nvSpPr>
        <p:spPr bwMode="auto">
          <a:xfrm>
            <a:off x="9094788" y="4151313"/>
            <a:ext cx="8286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13,546</a:t>
            </a:r>
          </a:p>
        </p:txBody>
      </p:sp>
      <p:sp>
        <p:nvSpPr>
          <p:cNvPr id="9333" name="TextovéPole 38"/>
          <p:cNvSpPr txBox="1">
            <a:spLocks noChangeArrowheads="1"/>
          </p:cNvSpPr>
          <p:nvPr/>
        </p:nvSpPr>
        <p:spPr bwMode="auto">
          <a:xfrm>
            <a:off x="6919913" y="4164013"/>
            <a:ext cx="8223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13 546</a:t>
            </a:r>
          </a:p>
        </p:txBody>
      </p:sp>
      <p:sp>
        <p:nvSpPr>
          <p:cNvPr id="9334" name="TextovéPole 39"/>
          <p:cNvSpPr txBox="1">
            <a:spLocks noChangeArrowheads="1"/>
          </p:cNvSpPr>
          <p:nvPr/>
        </p:nvSpPr>
        <p:spPr bwMode="auto">
          <a:xfrm>
            <a:off x="9120188" y="4518025"/>
            <a:ext cx="7096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7,400</a:t>
            </a:r>
          </a:p>
        </p:txBody>
      </p:sp>
      <p:sp>
        <p:nvSpPr>
          <p:cNvPr id="9335" name="TextovéPole 40"/>
          <p:cNvSpPr txBox="1">
            <a:spLocks noChangeArrowheads="1"/>
          </p:cNvSpPr>
          <p:nvPr/>
        </p:nvSpPr>
        <p:spPr bwMode="auto">
          <a:xfrm>
            <a:off x="6942138" y="4533900"/>
            <a:ext cx="7064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7 400</a:t>
            </a:r>
          </a:p>
        </p:txBody>
      </p:sp>
      <p:sp>
        <p:nvSpPr>
          <p:cNvPr id="9336" name="TextovéPole 41"/>
          <p:cNvSpPr txBox="1">
            <a:spLocks noChangeArrowheads="1"/>
          </p:cNvSpPr>
          <p:nvPr/>
        </p:nvSpPr>
        <p:spPr bwMode="auto">
          <a:xfrm>
            <a:off x="9061450" y="4891088"/>
            <a:ext cx="8270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0,9982</a:t>
            </a:r>
          </a:p>
        </p:txBody>
      </p:sp>
      <p:sp>
        <p:nvSpPr>
          <p:cNvPr id="9337" name="TextovéPole 42"/>
          <p:cNvSpPr txBox="1">
            <a:spLocks noChangeArrowheads="1"/>
          </p:cNvSpPr>
          <p:nvPr/>
        </p:nvSpPr>
        <p:spPr bwMode="auto">
          <a:xfrm>
            <a:off x="6996113" y="4921250"/>
            <a:ext cx="7112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998,2</a:t>
            </a:r>
          </a:p>
        </p:txBody>
      </p:sp>
      <p:sp>
        <p:nvSpPr>
          <p:cNvPr id="9338" name="TextovéPole 44"/>
          <p:cNvSpPr txBox="1">
            <a:spLocks noChangeArrowheads="1"/>
          </p:cNvSpPr>
          <p:nvPr/>
        </p:nvSpPr>
        <p:spPr bwMode="auto">
          <a:xfrm>
            <a:off x="9075738" y="5289550"/>
            <a:ext cx="7096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1,025</a:t>
            </a:r>
          </a:p>
        </p:txBody>
      </p:sp>
      <p:sp>
        <p:nvSpPr>
          <p:cNvPr id="9339" name="TextovéPole 45"/>
          <p:cNvSpPr txBox="1">
            <a:spLocks noChangeArrowheads="1"/>
          </p:cNvSpPr>
          <p:nvPr/>
        </p:nvSpPr>
        <p:spPr bwMode="auto">
          <a:xfrm>
            <a:off x="6943725" y="5259388"/>
            <a:ext cx="7048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1 025</a:t>
            </a:r>
          </a:p>
        </p:txBody>
      </p:sp>
      <p:sp>
        <p:nvSpPr>
          <p:cNvPr id="9340" name="TextovéPole 46"/>
          <p:cNvSpPr txBox="1">
            <a:spLocks noChangeArrowheads="1"/>
          </p:cNvSpPr>
          <p:nvPr/>
        </p:nvSpPr>
        <p:spPr bwMode="auto">
          <a:xfrm>
            <a:off x="9104313" y="5670550"/>
            <a:ext cx="7096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0,917</a:t>
            </a:r>
          </a:p>
        </p:txBody>
      </p:sp>
      <p:sp>
        <p:nvSpPr>
          <p:cNvPr id="9341" name="TextovéPole 47"/>
          <p:cNvSpPr txBox="1">
            <a:spLocks noChangeArrowheads="1"/>
          </p:cNvSpPr>
          <p:nvPr/>
        </p:nvSpPr>
        <p:spPr bwMode="auto">
          <a:xfrm>
            <a:off x="7129463" y="5676900"/>
            <a:ext cx="536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917</a:t>
            </a:r>
          </a:p>
        </p:txBody>
      </p:sp>
      <p:sp>
        <p:nvSpPr>
          <p:cNvPr id="9342" name="TextovéPole 48"/>
          <p:cNvSpPr txBox="1">
            <a:spLocks noChangeArrowheads="1"/>
          </p:cNvSpPr>
          <p:nvPr/>
        </p:nvSpPr>
        <p:spPr bwMode="auto">
          <a:xfrm>
            <a:off x="9074150" y="6015038"/>
            <a:ext cx="7096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0,600</a:t>
            </a:r>
          </a:p>
        </p:txBody>
      </p:sp>
      <p:sp>
        <p:nvSpPr>
          <p:cNvPr id="9343" name="TextovéPole 49"/>
          <p:cNvSpPr txBox="1">
            <a:spLocks noChangeArrowheads="1"/>
          </p:cNvSpPr>
          <p:nvPr/>
        </p:nvSpPr>
        <p:spPr bwMode="auto">
          <a:xfrm>
            <a:off x="7096125" y="6005513"/>
            <a:ext cx="5365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600</a:t>
            </a:r>
          </a:p>
        </p:txBody>
      </p:sp>
      <p:sp>
        <p:nvSpPr>
          <p:cNvPr id="9344" name="TextovéPole 51"/>
          <p:cNvSpPr txBox="1">
            <a:spLocks noChangeArrowheads="1"/>
          </p:cNvSpPr>
          <p:nvPr/>
        </p:nvSpPr>
        <p:spPr bwMode="auto">
          <a:xfrm>
            <a:off x="8872538" y="6415088"/>
            <a:ext cx="10604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0,001276</a:t>
            </a:r>
          </a:p>
        </p:txBody>
      </p:sp>
      <p:sp>
        <p:nvSpPr>
          <p:cNvPr id="9345" name="TextovéPole 52"/>
          <p:cNvSpPr txBox="1">
            <a:spLocks noChangeArrowheads="1"/>
          </p:cNvSpPr>
          <p:nvPr/>
        </p:nvSpPr>
        <p:spPr bwMode="auto">
          <a:xfrm>
            <a:off x="7032625" y="6361113"/>
            <a:ext cx="7096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1,276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4143375" y="3398838"/>
            <a:ext cx="7412038" cy="33988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</p:childTnLst>
        </p:cTn>
      </p:par>
    </p:tnLst>
    <p:bldLst>
      <p:bldP spid="5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493713" y="311150"/>
            <a:ext cx="11001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Máme tři koule o stejném objemu. Jedna je ze zlata, druhá ze stříbra a poslední z olova.</a:t>
            </a:r>
          </a:p>
        </p:txBody>
      </p:sp>
      <p:sp>
        <p:nvSpPr>
          <p:cNvPr id="3" name="Ovál 2"/>
          <p:cNvSpPr/>
          <p:nvPr/>
        </p:nvSpPr>
        <p:spPr>
          <a:xfrm>
            <a:off x="1508760" y="1197864"/>
            <a:ext cx="914400" cy="914400"/>
          </a:xfrm>
          <a:prstGeom prst="ellipse">
            <a:avLst/>
          </a:prstGeom>
          <a:gradFill flip="none" rotWithShape="1">
            <a:gsLst>
              <a:gs pos="0">
                <a:schemeClr val="accent4">
                  <a:lumMod val="40000"/>
                  <a:lumOff val="60000"/>
                </a:schemeClr>
              </a:gs>
              <a:gs pos="46000">
                <a:schemeClr val="accent4">
                  <a:lumMod val="95000"/>
                  <a:lumOff val="5000"/>
                </a:schemeClr>
              </a:gs>
              <a:gs pos="100000">
                <a:schemeClr val="accent4">
                  <a:lumMod val="60000"/>
                </a:schemeClr>
              </a:gs>
            </a:gsLst>
            <a:path path="circle">
              <a:fillToRect l="50000" t="130000" r="50000" b="-3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4120896" y="1121664"/>
            <a:ext cx="914400" cy="91440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0"/>
                  <a:lumOff val="100000"/>
                </a:schemeClr>
              </a:gs>
              <a:gs pos="35000">
                <a:schemeClr val="accent3">
                  <a:lumMod val="0"/>
                  <a:lumOff val="100000"/>
                </a:schemeClr>
              </a:gs>
              <a:gs pos="100000">
                <a:schemeClr val="accent3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769608" y="1130808"/>
            <a:ext cx="914400" cy="91440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8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252" name="TextovéPole 6"/>
          <p:cNvSpPr txBox="1">
            <a:spLocks noChangeArrowheads="1"/>
          </p:cNvSpPr>
          <p:nvPr/>
        </p:nvSpPr>
        <p:spPr bwMode="auto">
          <a:xfrm>
            <a:off x="1508125" y="2306638"/>
            <a:ext cx="784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zlato</a:t>
            </a:r>
          </a:p>
        </p:txBody>
      </p:sp>
      <p:sp>
        <p:nvSpPr>
          <p:cNvPr id="10253" name="TextovéPole 7"/>
          <p:cNvSpPr txBox="1">
            <a:spLocks noChangeArrowheads="1"/>
          </p:cNvSpPr>
          <p:nvPr/>
        </p:nvSpPr>
        <p:spPr bwMode="auto">
          <a:xfrm>
            <a:off x="4121150" y="2305050"/>
            <a:ext cx="1008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stříbro</a:t>
            </a:r>
          </a:p>
        </p:txBody>
      </p:sp>
      <p:sp>
        <p:nvSpPr>
          <p:cNvPr id="10254" name="TextovéPole 8"/>
          <p:cNvSpPr txBox="1">
            <a:spLocks noChangeArrowheads="1"/>
          </p:cNvSpPr>
          <p:nvPr/>
        </p:nvSpPr>
        <p:spPr bwMode="auto">
          <a:xfrm>
            <a:off x="6807200" y="2305050"/>
            <a:ext cx="876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olovo</a:t>
            </a:r>
          </a:p>
        </p:txBody>
      </p:sp>
      <p:sp>
        <p:nvSpPr>
          <p:cNvPr id="10255" name="TextovéPole 10"/>
          <p:cNvSpPr txBox="1">
            <a:spLocks noChangeArrowheads="1"/>
          </p:cNvSpPr>
          <p:nvPr/>
        </p:nvSpPr>
        <p:spPr bwMode="auto">
          <a:xfrm>
            <a:off x="425450" y="2962275"/>
            <a:ext cx="109918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>
                <a:solidFill>
                  <a:srgbClr val="FF0000"/>
                </a:solidFill>
              </a:rPr>
              <a:t>Která z nich je nejtěžší? </a:t>
            </a:r>
            <a:r>
              <a:rPr lang="cs-CZ" altLang="cs-CZ" sz="2400" dirty="0"/>
              <a:t>Do notesu zapiš kouli, která je nejtěžší a </a:t>
            </a:r>
            <a:r>
              <a:rPr lang="cs-CZ" altLang="cs-CZ" sz="2400" dirty="0" smtClean="0"/>
              <a:t>proč! </a:t>
            </a:r>
            <a:r>
              <a:rPr lang="cs-CZ" altLang="cs-CZ" sz="2400" dirty="0"/>
              <a:t>Kontrolu proveď</a:t>
            </a:r>
          </a:p>
          <a:p>
            <a:r>
              <a:rPr lang="cs-CZ" altLang="cs-CZ" sz="2400" dirty="0"/>
              <a:t>kliknutím na černý obdélník.</a:t>
            </a:r>
          </a:p>
        </p:txBody>
      </p:sp>
      <p:sp>
        <p:nvSpPr>
          <p:cNvPr id="10256" name="TextovéPole 11"/>
          <p:cNvSpPr txBox="1">
            <a:spLocks noChangeArrowheads="1"/>
          </p:cNvSpPr>
          <p:nvPr/>
        </p:nvSpPr>
        <p:spPr bwMode="auto">
          <a:xfrm>
            <a:off x="709613" y="4102100"/>
            <a:ext cx="59197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Ta koule, která má největší hustotu je nejtěžší.</a:t>
            </a:r>
          </a:p>
        </p:txBody>
      </p:sp>
      <p:sp>
        <p:nvSpPr>
          <p:cNvPr id="10257" name="TextovéPole 14"/>
          <p:cNvSpPr txBox="1">
            <a:spLocks noChangeArrowheads="1"/>
          </p:cNvSpPr>
          <p:nvPr/>
        </p:nvSpPr>
        <p:spPr bwMode="auto">
          <a:xfrm>
            <a:off x="709613" y="4900613"/>
            <a:ext cx="27876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zlato  12,370 g / </a:t>
            </a:r>
            <a:r>
              <a:rPr lang="cs-CZ" altLang="cs-CZ" sz="2400">
                <a:solidFill>
                  <a:srgbClr val="FF0000"/>
                </a:solidFill>
              </a:rPr>
              <a:t>cm</a:t>
            </a:r>
          </a:p>
          <a:p>
            <a:r>
              <a:rPr lang="cs-CZ" altLang="cs-CZ" sz="2400"/>
              <a:t>stříbro 10, 499 g/</a:t>
            </a:r>
            <a:r>
              <a:rPr lang="cs-CZ" altLang="cs-CZ" sz="2400">
                <a:solidFill>
                  <a:srgbClr val="FF0000"/>
                </a:solidFill>
              </a:rPr>
              <a:t> cm</a:t>
            </a:r>
          </a:p>
          <a:p>
            <a:r>
              <a:rPr lang="cs-CZ" altLang="cs-CZ" sz="2400"/>
              <a:t>Olovo  11, 340 g/ </a:t>
            </a:r>
            <a:r>
              <a:rPr lang="cs-CZ" altLang="cs-CZ" sz="2400">
                <a:solidFill>
                  <a:srgbClr val="FF0000"/>
                </a:solidFill>
              </a:rPr>
              <a:t>cm</a:t>
            </a:r>
            <a:endParaRPr lang="cs-CZ" altLang="cs-CZ" sz="2400"/>
          </a:p>
        </p:txBody>
      </p:sp>
      <p:sp>
        <p:nvSpPr>
          <p:cNvPr id="10258" name="TextovéPole 16"/>
          <p:cNvSpPr txBox="1">
            <a:spLocks noChangeArrowheads="1"/>
          </p:cNvSpPr>
          <p:nvPr/>
        </p:nvSpPr>
        <p:spPr bwMode="auto">
          <a:xfrm>
            <a:off x="3233738" y="553720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0259" name="TextovéPole 17"/>
          <p:cNvSpPr txBox="1">
            <a:spLocks noChangeArrowheads="1"/>
          </p:cNvSpPr>
          <p:nvPr/>
        </p:nvSpPr>
        <p:spPr bwMode="auto">
          <a:xfrm>
            <a:off x="3271838" y="5200650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0260" name="TextovéPole 18"/>
          <p:cNvSpPr txBox="1">
            <a:spLocks noChangeArrowheads="1"/>
          </p:cNvSpPr>
          <p:nvPr/>
        </p:nvSpPr>
        <p:spPr bwMode="auto">
          <a:xfrm>
            <a:off x="3121025" y="483076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0261" name="TextovéPole 19"/>
          <p:cNvSpPr txBox="1">
            <a:spLocks noChangeArrowheads="1"/>
          </p:cNvSpPr>
          <p:nvPr/>
        </p:nvSpPr>
        <p:spPr bwMode="auto">
          <a:xfrm>
            <a:off x="3959225" y="5130800"/>
            <a:ext cx="8043863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Všechny koule při stejném objemu 1 cm mají různou hmotnost.</a:t>
            </a:r>
          </a:p>
          <a:p>
            <a:r>
              <a:rPr lang="cs-CZ" altLang="cs-CZ" sz="2400"/>
              <a:t>Nejtěžší je zlatá koule.</a:t>
            </a:r>
          </a:p>
        </p:txBody>
      </p:sp>
      <p:sp>
        <p:nvSpPr>
          <p:cNvPr id="10262" name="TextovéPole 20"/>
          <p:cNvSpPr txBox="1">
            <a:spLocks noChangeArrowheads="1"/>
          </p:cNvSpPr>
          <p:nvPr/>
        </p:nvSpPr>
        <p:spPr bwMode="auto">
          <a:xfrm>
            <a:off x="8742363" y="501491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3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142875" y="4083050"/>
            <a:ext cx="11701463" cy="23415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2"/>
          <p:cNvSpPr txBox="1">
            <a:spLocks noChangeArrowheads="1"/>
          </p:cNvSpPr>
          <p:nvPr/>
        </p:nvSpPr>
        <p:spPr bwMode="auto">
          <a:xfrm>
            <a:off x="2578100" y="484188"/>
            <a:ext cx="80295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vypočítej hustotu betonového sloupku o rozměrech</a:t>
            </a:r>
          </a:p>
          <a:p>
            <a:r>
              <a:rPr lang="cs-CZ" altLang="cs-CZ" sz="2400"/>
              <a:t>2 dm x 2 dm x 2 m, který má hmotnost 160 kg. Proveď kontrolu</a:t>
            </a:r>
          </a:p>
          <a:p>
            <a:r>
              <a:rPr lang="cs-CZ" altLang="cs-CZ" sz="2400"/>
              <a:t>kliknutím na černý obdélník.</a:t>
            </a:r>
          </a:p>
        </p:txBody>
      </p:sp>
      <p:sp>
        <p:nvSpPr>
          <p:cNvPr id="11267" name="TextovéPole 4"/>
          <p:cNvSpPr txBox="1">
            <a:spLocks noChangeArrowheads="1"/>
          </p:cNvSpPr>
          <p:nvPr/>
        </p:nvSpPr>
        <p:spPr bwMode="auto">
          <a:xfrm>
            <a:off x="2752725" y="2084388"/>
            <a:ext cx="41957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 kvádru = 0,2 x 0,2 x 2 = 0,08 m</a:t>
            </a:r>
          </a:p>
        </p:txBody>
      </p:sp>
      <p:sp>
        <p:nvSpPr>
          <p:cNvPr id="11268" name="TextovéPole 6"/>
          <p:cNvSpPr txBox="1">
            <a:spLocks noChangeArrowheads="1"/>
          </p:cNvSpPr>
          <p:nvPr/>
        </p:nvSpPr>
        <p:spPr bwMode="auto">
          <a:xfrm>
            <a:off x="6646863" y="19462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3</a:t>
            </a:r>
          </a:p>
        </p:txBody>
      </p:sp>
      <p:grpSp>
        <p:nvGrpSpPr>
          <p:cNvPr id="11269" name="Skupina 27"/>
          <p:cNvGrpSpPr>
            <a:grpSpLocks/>
          </p:cNvGrpSpPr>
          <p:nvPr/>
        </p:nvGrpSpPr>
        <p:grpSpPr bwMode="auto">
          <a:xfrm>
            <a:off x="2752725" y="2632075"/>
            <a:ext cx="1908175" cy="984250"/>
            <a:chOff x="2752344" y="2632657"/>
            <a:chExt cx="1908433" cy="983228"/>
          </a:xfrm>
        </p:grpSpPr>
        <p:grpSp>
          <p:nvGrpSpPr>
            <p:cNvPr id="11281" name="Skupina 17"/>
            <p:cNvGrpSpPr>
              <a:grpSpLocks/>
            </p:cNvGrpSpPr>
            <p:nvPr/>
          </p:nvGrpSpPr>
          <p:grpSpPr bwMode="auto">
            <a:xfrm>
              <a:off x="3188563" y="2632657"/>
              <a:ext cx="652743" cy="830997"/>
              <a:chOff x="4492101" y="3615885"/>
              <a:chExt cx="652743" cy="830997"/>
            </a:xfrm>
          </p:grpSpPr>
          <p:sp>
            <p:nvSpPr>
              <p:cNvPr id="11286" name="TextovéPole 18"/>
              <p:cNvSpPr txBox="1">
                <a:spLocks noChangeArrowheads="1"/>
              </p:cNvSpPr>
              <p:nvPr/>
            </p:nvSpPr>
            <p:spPr bwMode="auto">
              <a:xfrm>
                <a:off x="4492101" y="3615885"/>
                <a:ext cx="652743" cy="83099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   m</a:t>
                </a:r>
              </a:p>
              <a:p>
                <a:r>
                  <a:rPr lang="cs-CZ" altLang="cs-CZ" sz="2400"/>
                  <a:t>    V</a:t>
                </a:r>
              </a:p>
            </p:txBody>
          </p:sp>
          <p:cxnSp>
            <p:nvCxnSpPr>
              <p:cNvPr id="20" name="Přímá spojnice 19"/>
              <p:cNvCxnSpPr>
                <a:endCxn id="11286" idx="3"/>
              </p:cNvCxnSpPr>
              <p:nvPr/>
            </p:nvCxnSpPr>
            <p:spPr>
              <a:xfrm>
                <a:off x="4741775" y="4031378"/>
                <a:ext cx="403279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282" name="Skupina 26"/>
            <p:cNvGrpSpPr>
              <a:grpSpLocks/>
            </p:cNvGrpSpPr>
            <p:nvPr/>
          </p:nvGrpSpPr>
          <p:grpSpPr bwMode="auto">
            <a:xfrm>
              <a:off x="2752344" y="2817322"/>
              <a:ext cx="1908433" cy="798563"/>
              <a:chOff x="2752344" y="2817322"/>
              <a:chExt cx="6389436" cy="798563"/>
            </a:xfrm>
          </p:grpSpPr>
          <p:sp>
            <p:nvSpPr>
              <p:cNvPr id="11283" name="TextovéPole 8"/>
              <p:cNvSpPr txBox="1">
                <a:spLocks noChangeArrowheads="1"/>
              </p:cNvSpPr>
              <p:nvPr/>
            </p:nvSpPr>
            <p:spPr bwMode="auto">
              <a:xfrm>
                <a:off x="3047260" y="3246553"/>
                <a:ext cx="6094520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l-GR" altLang="cs-CZ" i="1">
                    <a:solidFill>
                      <a:srgbClr val="FFFFFF"/>
                    </a:solidFill>
                    <a:latin typeface="Open Sans" pitchFamily="34" charset="0"/>
                  </a:rPr>
                  <a:t>ρ</a:t>
                </a:r>
                <a:endParaRPr lang="cs-CZ" altLang="cs-CZ"/>
              </a:p>
            </p:txBody>
          </p:sp>
          <p:sp>
            <p:nvSpPr>
              <p:cNvPr id="11284" name="TextovéPole 12"/>
              <p:cNvSpPr txBox="1">
                <a:spLocks noChangeArrowheads="1"/>
              </p:cNvSpPr>
              <p:nvPr/>
            </p:nvSpPr>
            <p:spPr bwMode="auto">
              <a:xfrm>
                <a:off x="2752344" y="2831054"/>
                <a:ext cx="6094520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l-GR" altLang="cs-CZ" i="1">
                    <a:solidFill>
                      <a:srgbClr val="000000"/>
                    </a:solidFill>
                    <a:latin typeface="Roboto Slab"/>
                  </a:rPr>
                  <a:t>ρ</a:t>
                </a:r>
                <a:r>
                  <a:rPr lang="cs-CZ" altLang="cs-CZ" i="1">
                    <a:solidFill>
                      <a:srgbClr val="000000"/>
                    </a:solidFill>
                    <a:latin typeface="Roboto Slab"/>
                  </a:rPr>
                  <a:t> </a:t>
                </a:r>
                <a:endParaRPr lang="el-GR" altLang="cs-CZ">
                  <a:solidFill>
                    <a:srgbClr val="555555"/>
                  </a:solidFill>
                  <a:latin typeface="Roboto Slab"/>
                </a:endParaRPr>
              </a:p>
            </p:txBody>
          </p:sp>
          <p:sp>
            <p:nvSpPr>
              <p:cNvPr id="11285" name="TextovéPole 21"/>
              <p:cNvSpPr txBox="1">
                <a:spLocks noChangeArrowheads="1"/>
              </p:cNvSpPr>
              <p:nvPr/>
            </p:nvSpPr>
            <p:spPr bwMode="auto">
              <a:xfrm>
                <a:off x="3047259" y="2817322"/>
                <a:ext cx="1595028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  =</a:t>
                </a:r>
              </a:p>
            </p:txBody>
          </p:sp>
        </p:grpSp>
      </p:grpSp>
      <p:sp>
        <p:nvSpPr>
          <p:cNvPr id="11270" name="TextovéPole 44"/>
          <p:cNvSpPr txBox="1">
            <a:spLocks noChangeArrowheads="1"/>
          </p:cNvSpPr>
          <p:nvPr/>
        </p:nvSpPr>
        <p:spPr bwMode="auto">
          <a:xfrm>
            <a:off x="3851275" y="2809875"/>
            <a:ext cx="3381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=</a:t>
            </a:r>
          </a:p>
        </p:txBody>
      </p:sp>
      <p:grpSp>
        <p:nvGrpSpPr>
          <p:cNvPr id="11271" name="Skupina 49"/>
          <p:cNvGrpSpPr>
            <a:grpSpLocks/>
          </p:cNvGrpSpPr>
          <p:nvPr/>
        </p:nvGrpSpPr>
        <p:grpSpPr bwMode="auto">
          <a:xfrm>
            <a:off x="4187825" y="2636838"/>
            <a:ext cx="1154113" cy="831850"/>
            <a:chOff x="6096000" y="3041289"/>
            <a:chExt cx="1153730" cy="830997"/>
          </a:xfrm>
        </p:grpSpPr>
        <p:sp>
          <p:nvSpPr>
            <p:cNvPr id="11278" name="TextovéPole 45"/>
            <p:cNvSpPr txBox="1">
              <a:spLocks noChangeArrowheads="1"/>
            </p:cNvSpPr>
            <p:nvPr/>
          </p:nvSpPr>
          <p:spPr bwMode="auto">
            <a:xfrm>
              <a:off x="6096000" y="3041289"/>
              <a:ext cx="1141659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160   kg</a:t>
              </a:r>
            </a:p>
            <a:p>
              <a:r>
                <a:rPr lang="cs-CZ" altLang="cs-CZ" sz="2400"/>
                <a:t>0,08 m</a:t>
              </a:r>
            </a:p>
          </p:txBody>
        </p:sp>
        <p:cxnSp>
          <p:nvCxnSpPr>
            <p:cNvPr id="48" name="Přímá spojnice 47"/>
            <p:cNvCxnSpPr>
              <a:stCxn id="11278" idx="1"/>
              <a:endCxn id="11278" idx="3"/>
            </p:cNvCxnSpPr>
            <p:nvPr/>
          </p:nvCxnSpPr>
          <p:spPr>
            <a:xfrm>
              <a:off x="6096000" y="3456788"/>
              <a:ext cx="114103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280" name="TextovéPole 48"/>
            <p:cNvSpPr txBox="1">
              <a:spLocks noChangeArrowheads="1"/>
            </p:cNvSpPr>
            <p:nvPr/>
          </p:nvSpPr>
          <p:spPr bwMode="auto">
            <a:xfrm>
              <a:off x="6948044" y="3349569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3</a:t>
              </a:r>
            </a:p>
          </p:txBody>
        </p:sp>
      </p:grpSp>
      <p:grpSp>
        <p:nvGrpSpPr>
          <p:cNvPr id="11272" name="Skupina 52"/>
          <p:cNvGrpSpPr>
            <a:grpSpLocks/>
          </p:cNvGrpSpPr>
          <p:nvPr/>
        </p:nvGrpSpPr>
        <p:grpSpPr bwMode="auto">
          <a:xfrm>
            <a:off x="5383213" y="2671763"/>
            <a:ext cx="1920875" cy="600075"/>
            <a:chOff x="6646358" y="3791769"/>
            <a:chExt cx="1921066" cy="600165"/>
          </a:xfrm>
        </p:grpSpPr>
        <p:sp>
          <p:nvSpPr>
            <p:cNvPr id="11276" name="TextovéPole 50"/>
            <p:cNvSpPr txBox="1">
              <a:spLocks noChangeArrowheads="1"/>
            </p:cNvSpPr>
            <p:nvPr/>
          </p:nvSpPr>
          <p:spPr bwMode="auto">
            <a:xfrm>
              <a:off x="6646358" y="3930269"/>
              <a:ext cx="18838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= 2000 kg / m</a:t>
              </a:r>
            </a:p>
          </p:txBody>
        </p:sp>
        <p:sp>
          <p:nvSpPr>
            <p:cNvPr id="11277" name="TextovéPole 51"/>
            <p:cNvSpPr txBox="1">
              <a:spLocks noChangeArrowheads="1"/>
            </p:cNvSpPr>
            <p:nvPr/>
          </p:nvSpPr>
          <p:spPr bwMode="auto">
            <a:xfrm>
              <a:off x="8265738" y="3791769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3</a:t>
              </a: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2414588" y="1774825"/>
            <a:ext cx="5643562" cy="23082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  <p:sp>
        <p:nvSpPr>
          <p:cNvPr id="3" name="Volný tvar: obrazec 2"/>
          <p:cNvSpPr/>
          <p:nvPr/>
        </p:nvSpPr>
        <p:spPr>
          <a:xfrm>
            <a:off x="228600" y="5211763"/>
            <a:ext cx="2770188" cy="704850"/>
          </a:xfrm>
          <a:custGeom>
            <a:avLst/>
            <a:gdLst>
              <a:gd name="connsiteX0" fmla="*/ 1664208 w 2770632"/>
              <a:gd name="connsiteY0" fmla="*/ 155527 h 704167"/>
              <a:gd name="connsiteX1" fmla="*/ 2176272 w 2770632"/>
              <a:gd name="connsiteY1" fmla="*/ 45799 h 704167"/>
              <a:gd name="connsiteX2" fmla="*/ 2286000 w 2770632"/>
              <a:gd name="connsiteY2" fmla="*/ 79 h 704167"/>
              <a:gd name="connsiteX3" fmla="*/ 2304288 w 2770632"/>
              <a:gd name="connsiteY3" fmla="*/ 27511 h 704167"/>
              <a:gd name="connsiteX4" fmla="*/ 2404872 w 2770632"/>
              <a:gd name="connsiteY4" fmla="*/ 109807 h 704167"/>
              <a:gd name="connsiteX5" fmla="*/ 2414016 w 2770632"/>
              <a:gd name="connsiteY5" fmla="*/ 210391 h 704167"/>
              <a:gd name="connsiteX6" fmla="*/ 2505456 w 2770632"/>
              <a:gd name="connsiteY6" fmla="*/ 219535 h 704167"/>
              <a:gd name="connsiteX7" fmla="*/ 2706624 w 2770632"/>
              <a:gd name="connsiteY7" fmla="*/ 228679 h 704167"/>
              <a:gd name="connsiteX8" fmla="*/ 2770632 w 2770632"/>
              <a:gd name="connsiteY8" fmla="*/ 256111 h 704167"/>
              <a:gd name="connsiteX9" fmla="*/ 2743200 w 2770632"/>
              <a:gd name="connsiteY9" fmla="*/ 329263 h 704167"/>
              <a:gd name="connsiteX10" fmla="*/ 2523744 w 2770632"/>
              <a:gd name="connsiteY10" fmla="*/ 448135 h 704167"/>
              <a:gd name="connsiteX11" fmla="*/ 2075688 w 2770632"/>
              <a:gd name="connsiteY11" fmla="*/ 466423 h 704167"/>
              <a:gd name="connsiteX12" fmla="*/ 1901952 w 2770632"/>
              <a:gd name="connsiteY12" fmla="*/ 539575 h 704167"/>
              <a:gd name="connsiteX13" fmla="*/ 1764792 w 2770632"/>
              <a:gd name="connsiteY13" fmla="*/ 631015 h 704167"/>
              <a:gd name="connsiteX14" fmla="*/ 1645920 w 2770632"/>
              <a:gd name="connsiteY14" fmla="*/ 676735 h 704167"/>
              <a:gd name="connsiteX15" fmla="*/ 1508760 w 2770632"/>
              <a:gd name="connsiteY15" fmla="*/ 704167 h 704167"/>
              <a:gd name="connsiteX16" fmla="*/ 1271016 w 2770632"/>
              <a:gd name="connsiteY16" fmla="*/ 685879 h 704167"/>
              <a:gd name="connsiteX17" fmla="*/ 1188720 w 2770632"/>
              <a:gd name="connsiteY17" fmla="*/ 676735 h 704167"/>
              <a:gd name="connsiteX18" fmla="*/ 1161288 w 2770632"/>
              <a:gd name="connsiteY18" fmla="*/ 658447 h 704167"/>
              <a:gd name="connsiteX19" fmla="*/ 914400 w 2770632"/>
              <a:gd name="connsiteY19" fmla="*/ 649303 h 704167"/>
              <a:gd name="connsiteX20" fmla="*/ 576072 w 2770632"/>
              <a:gd name="connsiteY20" fmla="*/ 640159 h 704167"/>
              <a:gd name="connsiteX21" fmla="*/ 338328 w 2770632"/>
              <a:gd name="connsiteY21" fmla="*/ 585295 h 704167"/>
              <a:gd name="connsiteX22" fmla="*/ 0 w 2770632"/>
              <a:gd name="connsiteY22" fmla="*/ 512143 h 704167"/>
              <a:gd name="connsiteX23" fmla="*/ 201168 w 2770632"/>
              <a:gd name="connsiteY23" fmla="*/ 475567 h 704167"/>
              <a:gd name="connsiteX24" fmla="*/ 320040 w 2770632"/>
              <a:gd name="connsiteY24" fmla="*/ 420703 h 704167"/>
              <a:gd name="connsiteX25" fmla="*/ 466344 w 2770632"/>
              <a:gd name="connsiteY25" fmla="*/ 356695 h 704167"/>
              <a:gd name="connsiteX26" fmla="*/ 566928 w 2770632"/>
              <a:gd name="connsiteY26" fmla="*/ 374983 h 704167"/>
              <a:gd name="connsiteX27" fmla="*/ 777240 w 2770632"/>
              <a:gd name="connsiteY27" fmla="*/ 338407 h 704167"/>
              <a:gd name="connsiteX28" fmla="*/ 969264 w 2770632"/>
              <a:gd name="connsiteY28" fmla="*/ 301831 h 704167"/>
              <a:gd name="connsiteX29" fmla="*/ 1097280 w 2770632"/>
              <a:gd name="connsiteY29" fmla="*/ 274399 h 704167"/>
              <a:gd name="connsiteX30" fmla="*/ 1143000 w 2770632"/>
              <a:gd name="connsiteY30" fmla="*/ 256111 h 704167"/>
              <a:gd name="connsiteX31" fmla="*/ 1344168 w 2770632"/>
              <a:gd name="connsiteY31" fmla="*/ 210391 h 704167"/>
              <a:gd name="connsiteX32" fmla="*/ 1389888 w 2770632"/>
              <a:gd name="connsiteY32" fmla="*/ 201247 h 704167"/>
              <a:gd name="connsiteX33" fmla="*/ 1600200 w 2770632"/>
              <a:gd name="connsiteY33" fmla="*/ 201247 h 704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2770632" h="704167">
                <a:moveTo>
                  <a:pt x="1664208" y="155527"/>
                </a:moveTo>
                <a:cubicBezTo>
                  <a:pt x="2090189" y="54103"/>
                  <a:pt x="1917984" y="82697"/>
                  <a:pt x="2176272" y="45799"/>
                </a:cubicBezTo>
                <a:cubicBezTo>
                  <a:pt x="2212848" y="30559"/>
                  <a:pt x="2246774" y="5683"/>
                  <a:pt x="2286000" y="79"/>
                </a:cubicBezTo>
                <a:cubicBezTo>
                  <a:pt x="2296879" y="-1475"/>
                  <a:pt x="2296074" y="20210"/>
                  <a:pt x="2304288" y="27511"/>
                </a:cubicBezTo>
                <a:cubicBezTo>
                  <a:pt x="2504958" y="205885"/>
                  <a:pt x="2269114" y="-25951"/>
                  <a:pt x="2404872" y="109807"/>
                </a:cubicBezTo>
                <a:cubicBezTo>
                  <a:pt x="2407920" y="143335"/>
                  <a:pt x="2391267" y="185574"/>
                  <a:pt x="2414016" y="210391"/>
                </a:cubicBezTo>
                <a:cubicBezTo>
                  <a:pt x="2434715" y="232972"/>
                  <a:pt x="2474884" y="217624"/>
                  <a:pt x="2505456" y="219535"/>
                </a:cubicBezTo>
                <a:cubicBezTo>
                  <a:pt x="2572451" y="223722"/>
                  <a:pt x="2639568" y="225631"/>
                  <a:pt x="2706624" y="228679"/>
                </a:cubicBezTo>
                <a:cubicBezTo>
                  <a:pt x="2710534" y="229657"/>
                  <a:pt x="2770632" y="240324"/>
                  <a:pt x="2770632" y="256111"/>
                </a:cubicBezTo>
                <a:cubicBezTo>
                  <a:pt x="2770632" y="282153"/>
                  <a:pt x="2760148" y="309490"/>
                  <a:pt x="2743200" y="329263"/>
                </a:cubicBezTo>
                <a:cubicBezTo>
                  <a:pt x="2715402" y="361694"/>
                  <a:pt x="2543138" y="447343"/>
                  <a:pt x="2523744" y="448135"/>
                </a:cubicBezTo>
                <a:lnTo>
                  <a:pt x="2075688" y="466423"/>
                </a:lnTo>
                <a:cubicBezTo>
                  <a:pt x="1975421" y="499845"/>
                  <a:pt x="1978546" y="490834"/>
                  <a:pt x="1901952" y="539575"/>
                </a:cubicBezTo>
                <a:cubicBezTo>
                  <a:pt x="1855594" y="569076"/>
                  <a:pt x="1815298" y="609370"/>
                  <a:pt x="1764792" y="631015"/>
                </a:cubicBezTo>
                <a:cubicBezTo>
                  <a:pt x="1721188" y="649703"/>
                  <a:pt x="1691147" y="664675"/>
                  <a:pt x="1645920" y="676735"/>
                </a:cubicBezTo>
                <a:cubicBezTo>
                  <a:pt x="1590145" y="691608"/>
                  <a:pt x="1561904" y="695310"/>
                  <a:pt x="1508760" y="704167"/>
                </a:cubicBezTo>
                <a:lnTo>
                  <a:pt x="1271016" y="685879"/>
                </a:lnTo>
                <a:cubicBezTo>
                  <a:pt x="1243516" y="683522"/>
                  <a:pt x="1215497" y="683429"/>
                  <a:pt x="1188720" y="676735"/>
                </a:cubicBezTo>
                <a:cubicBezTo>
                  <a:pt x="1178058" y="674070"/>
                  <a:pt x="1172223" y="659541"/>
                  <a:pt x="1161288" y="658447"/>
                </a:cubicBezTo>
                <a:cubicBezTo>
                  <a:pt x="1079344" y="650253"/>
                  <a:pt x="996712" y="651875"/>
                  <a:pt x="914400" y="649303"/>
                </a:cubicBezTo>
                <a:lnTo>
                  <a:pt x="576072" y="640159"/>
                </a:lnTo>
                <a:cubicBezTo>
                  <a:pt x="496824" y="621871"/>
                  <a:pt x="418781" y="597214"/>
                  <a:pt x="338328" y="585295"/>
                </a:cubicBezTo>
                <a:cubicBezTo>
                  <a:pt x="6663" y="536159"/>
                  <a:pt x="169959" y="625449"/>
                  <a:pt x="0" y="512143"/>
                </a:cubicBezTo>
                <a:cubicBezTo>
                  <a:pt x="98983" y="462651"/>
                  <a:pt x="-29754" y="521751"/>
                  <a:pt x="201168" y="475567"/>
                </a:cubicBezTo>
                <a:cubicBezTo>
                  <a:pt x="229015" y="469998"/>
                  <a:pt x="292819" y="432164"/>
                  <a:pt x="320040" y="420703"/>
                </a:cubicBezTo>
                <a:cubicBezTo>
                  <a:pt x="468326" y="358267"/>
                  <a:pt x="398629" y="401838"/>
                  <a:pt x="466344" y="356695"/>
                </a:cubicBezTo>
                <a:cubicBezTo>
                  <a:pt x="499872" y="362791"/>
                  <a:pt x="532850" y="374983"/>
                  <a:pt x="566928" y="374983"/>
                </a:cubicBezTo>
                <a:cubicBezTo>
                  <a:pt x="706043" y="374983"/>
                  <a:pt x="679163" y="360697"/>
                  <a:pt x="777240" y="338407"/>
                </a:cubicBezTo>
                <a:cubicBezTo>
                  <a:pt x="862677" y="318989"/>
                  <a:pt x="896205" y="314007"/>
                  <a:pt x="969264" y="301831"/>
                </a:cubicBezTo>
                <a:cubicBezTo>
                  <a:pt x="1032047" y="259976"/>
                  <a:pt x="963269" y="299526"/>
                  <a:pt x="1097280" y="274399"/>
                </a:cubicBezTo>
                <a:cubicBezTo>
                  <a:pt x="1113413" y="271374"/>
                  <a:pt x="1127333" y="261007"/>
                  <a:pt x="1143000" y="256111"/>
                </a:cubicBezTo>
                <a:cubicBezTo>
                  <a:pt x="1240244" y="225722"/>
                  <a:pt x="1244906" y="229003"/>
                  <a:pt x="1344168" y="210391"/>
                </a:cubicBezTo>
                <a:cubicBezTo>
                  <a:pt x="1359444" y="207527"/>
                  <a:pt x="1374356" y="201802"/>
                  <a:pt x="1389888" y="201247"/>
                </a:cubicBezTo>
                <a:cubicBezTo>
                  <a:pt x="1459947" y="198745"/>
                  <a:pt x="1530096" y="201247"/>
                  <a:pt x="1600200" y="201247"/>
                </a:cubicBezTo>
              </a:path>
            </a:pathLst>
          </a:cu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Krychle 1"/>
          <p:cNvSpPr/>
          <p:nvPr/>
        </p:nvSpPr>
        <p:spPr>
          <a:xfrm>
            <a:off x="1206500" y="1069975"/>
            <a:ext cx="714375" cy="4672013"/>
          </a:xfrm>
          <a:prstGeom prst="cube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</p:childTnLst>
        </p:cTn>
      </p:par>
    </p:tnLst>
    <p:bldLst>
      <p:bldP spid="5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Obdélník 36"/>
          <p:cNvSpPr/>
          <p:nvPr/>
        </p:nvSpPr>
        <p:spPr>
          <a:xfrm>
            <a:off x="115888" y="1819275"/>
            <a:ext cx="4140200" cy="32258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115888" y="5045075"/>
            <a:ext cx="4102100" cy="574675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2292" name="Picture 4" descr="Forest Logo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975" y="2238375"/>
            <a:ext cx="28892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3" name="TextovéPole 4"/>
          <p:cNvSpPr txBox="1">
            <a:spLocks noChangeArrowheads="1"/>
          </p:cNvSpPr>
          <p:nvPr/>
        </p:nvSpPr>
        <p:spPr bwMode="auto">
          <a:xfrm>
            <a:off x="638175" y="514350"/>
            <a:ext cx="112268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Jakou hmotnost má kubík (      </a:t>
            </a:r>
            <a:r>
              <a:rPr lang="cs-CZ" altLang="cs-CZ" sz="2400" dirty="0" smtClean="0"/>
              <a:t>) </a:t>
            </a:r>
            <a:r>
              <a:rPr lang="cs-CZ" altLang="cs-CZ" sz="2400" dirty="0"/>
              <a:t>jehličnatého dřeva? Vypočítej příklad a zapiš výsledek do</a:t>
            </a:r>
          </a:p>
          <a:p>
            <a:r>
              <a:rPr lang="cs-CZ" altLang="cs-CZ" sz="2400" dirty="0"/>
              <a:t>notesu. Proveď kontrolu kliknutím na černý obdélník.</a:t>
            </a:r>
          </a:p>
        </p:txBody>
      </p:sp>
      <p:grpSp>
        <p:nvGrpSpPr>
          <p:cNvPr id="12294" name="Skupina 7"/>
          <p:cNvGrpSpPr>
            <a:grpSpLocks/>
          </p:cNvGrpSpPr>
          <p:nvPr/>
        </p:nvGrpSpPr>
        <p:grpSpPr bwMode="auto">
          <a:xfrm>
            <a:off x="4049713" y="406400"/>
            <a:ext cx="503237" cy="569913"/>
            <a:chOff x="3613212" y="3842841"/>
            <a:chExt cx="503825" cy="569387"/>
          </a:xfrm>
        </p:grpSpPr>
        <p:sp>
          <p:nvSpPr>
            <p:cNvPr id="12316" name="TextovéPole 8"/>
            <p:cNvSpPr txBox="1">
              <a:spLocks noChangeArrowheads="1"/>
            </p:cNvSpPr>
            <p:nvPr/>
          </p:nvSpPr>
          <p:spPr bwMode="auto">
            <a:xfrm>
              <a:off x="3613212" y="3950563"/>
              <a:ext cx="429926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 dirty="0"/>
                <a:t>m</a:t>
              </a:r>
            </a:p>
          </p:txBody>
        </p:sp>
        <p:sp>
          <p:nvSpPr>
            <p:cNvPr id="12317" name="TextovéPole 9"/>
            <p:cNvSpPr txBox="1">
              <a:spLocks noChangeArrowheads="1"/>
            </p:cNvSpPr>
            <p:nvPr/>
          </p:nvSpPr>
          <p:spPr bwMode="auto">
            <a:xfrm>
              <a:off x="3828175" y="3842841"/>
              <a:ext cx="288862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600" dirty="0"/>
                <a:t>3</a:t>
              </a:r>
            </a:p>
          </p:txBody>
        </p:sp>
      </p:grpSp>
      <p:sp>
        <p:nvSpPr>
          <p:cNvPr id="12295" name="TextovéPole 5"/>
          <p:cNvSpPr txBox="1">
            <a:spLocks noChangeArrowheads="1"/>
          </p:cNvSpPr>
          <p:nvPr/>
        </p:nvSpPr>
        <p:spPr bwMode="auto">
          <a:xfrm>
            <a:off x="4552950" y="2166938"/>
            <a:ext cx="14033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 = ? (kg)</a:t>
            </a:r>
          </a:p>
        </p:txBody>
      </p:sp>
      <p:grpSp>
        <p:nvGrpSpPr>
          <p:cNvPr id="12296" name="Skupina 38"/>
          <p:cNvGrpSpPr>
            <a:grpSpLocks/>
          </p:cNvGrpSpPr>
          <p:nvPr/>
        </p:nvGrpSpPr>
        <p:grpSpPr bwMode="auto">
          <a:xfrm>
            <a:off x="4746625" y="2801938"/>
            <a:ext cx="5729288" cy="876300"/>
            <a:chOff x="-10043294" y="3246553"/>
            <a:chExt cx="19185074" cy="876563"/>
          </a:xfrm>
        </p:grpSpPr>
        <p:sp>
          <p:nvSpPr>
            <p:cNvPr id="12313" name="TextovéPole 39"/>
            <p:cNvSpPr txBox="1">
              <a:spLocks noChangeArrowheads="1"/>
            </p:cNvSpPr>
            <p:nvPr/>
          </p:nvSpPr>
          <p:spPr bwMode="auto">
            <a:xfrm>
              <a:off x="3047260" y="3246553"/>
              <a:ext cx="609452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l-GR" altLang="cs-CZ" i="1">
                  <a:solidFill>
                    <a:srgbClr val="FFFFFF"/>
                  </a:solidFill>
                  <a:latin typeface="Open Sans" pitchFamily="34" charset="0"/>
                </a:rPr>
                <a:t>ρ</a:t>
              </a:r>
              <a:endParaRPr lang="cs-CZ" altLang="cs-CZ"/>
            </a:p>
          </p:txBody>
        </p:sp>
        <p:sp>
          <p:nvSpPr>
            <p:cNvPr id="12314" name="TextovéPole 40"/>
            <p:cNvSpPr txBox="1">
              <a:spLocks noChangeArrowheads="1"/>
            </p:cNvSpPr>
            <p:nvPr/>
          </p:nvSpPr>
          <p:spPr bwMode="auto">
            <a:xfrm>
              <a:off x="-8745735" y="3709238"/>
              <a:ext cx="609452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l-GR" altLang="cs-CZ" i="1">
                  <a:solidFill>
                    <a:srgbClr val="000000"/>
                  </a:solidFill>
                  <a:latin typeface="Roboto Slab"/>
                </a:rPr>
                <a:t>ρ</a:t>
              </a:r>
              <a:r>
                <a:rPr lang="cs-CZ" altLang="cs-CZ" i="1">
                  <a:solidFill>
                    <a:srgbClr val="000000"/>
                  </a:solidFill>
                  <a:latin typeface="Roboto Slab"/>
                </a:rPr>
                <a:t> </a:t>
              </a:r>
              <a:endParaRPr lang="el-GR" altLang="cs-CZ">
                <a:solidFill>
                  <a:srgbClr val="555555"/>
                </a:solidFill>
                <a:latin typeface="Roboto Slab"/>
              </a:endParaRPr>
            </a:p>
          </p:txBody>
        </p:sp>
        <p:sp>
          <p:nvSpPr>
            <p:cNvPr id="12315" name="TextovéPole 41"/>
            <p:cNvSpPr txBox="1">
              <a:spLocks noChangeArrowheads="1"/>
            </p:cNvSpPr>
            <p:nvPr/>
          </p:nvSpPr>
          <p:spPr bwMode="auto">
            <a:xfrm>
              <a:off x="-10043294" y="3661451"/>
              <a:ext cx="159502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  =</a:t>
              </a:r>
            </a:p>
          </p:txBody>
        </p:sp>
      </p:grpSp>
      <p:grpSp>
        <p:nvGrpSpPr>
          <p:cNvPr id="12297" name="Skupina 38"/>
          <p:cNvGrpSpPr>
            <a:grpSpLocks/>
          </p:cNvGrpSpPr>
          <p:nvPr/>
        </p:nvGrpSpPr>
        <p:grpSpPr bwMode="auto">
          <a:xfrm>
            <a:off x="4575175" y="2662238"/>
            <a:ext cx="3992563" cy="1439862"/>
            <a:chOff x="-4225640" y="2176257"/>
            <a:chExt cx="13367420" cy="1439628"/>
          </a:xfrm>
        </p:grpSpPr>
        <p:sp>
          <p:nvSpPr>
            <p:cNvPr id="12310" name="TextovéPole 39"/>
            <p:cNvSpPr txBox="1">
              <a:spLocks noChangeArrowheads="1"/>
            </p:cNvSpPr>
            <p:nvPr/>
          </p:nvSpPr>
          <p:spPr bwMode="auto">
            <a:xfrm>
              <a:off x="3047260" y="3246553"/>
              <a:ext cx="609452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l-GR" altLang="cs-CZ" i="1">
                  <a:solidFill>
                    <a:srgbClr val="FFFFFF"/>
                  </a:solidFill>
                  <a:latin typeface="Open Sans" pitchFamily="34" charset="0"/>
                </a:rPr>
                <a:t>ρ</a:t>
              </a:r>
              <a:endParaRPr lang="cs-CZ" altLang="cs-CZ"/>
            </a:p>
          </p:txBody>
        </p:sp>
        <p:sp>
          <p:nvSpPr>
            <p:cNvPr id="12311" name="TextovéPole 40"/>
            <p:cNvSpPr txBox="1">
              <a:spLocks noChangeArrowheads="1"/>
            </p:cNvSpPr>
            <p:nvPr/>
          </p:nvSpPr>
          <p:spPr bwMode="auto">
            <a:xfrm>
              <a:off x="-4225640" y="2203405"/>
              <a:ext cx="609452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l-GR" altLang="cs-CZ" i="1">
                  <a:solidFill>
                    <a:srgbClr val="000000"/>
                  </a:solidFill>
                  <a:latin typeface="Roboto Slab"/>
                </a:rPr>
                <a:t>ρ</a:t>
              </a:r>
              <a:r>
                <a:rPr lang="cs-CZ" altLang="cs-CZ" i="1">
                  <a:solidFill>
                    <a:srgbClr val="000000"/>
                  </a:solidFill>
                  <a:latin typeface="Roboto Slab"/>
                </a:rPr>
                <a:t> </a:t>
              </a:r>
              <a:endParaRPr lang="el-GR" altLang="cs-CZ">
                <a:solidFill>
                  <a:srgbClr val="555555"/>
                </a:solidFill>
                <a:latin typeface="Roboto Slab"/>
              </a:endParaRPr>
            </a:p>
          </p:txBody>
        </p:sp>
        <p:sp>
          <p:nvSpPr>
            <p:cNvPr id="12312" name="TextovéPole 41"/>
            <p:cNvSpPr txBox="1">
              <a:spLocks noChangeArrowheads="1"/>
            </p:cNvSpPr>
            <p:nvPr/>
          </p:nvSpPr>
          <p:spPr bwMode="auto">
            <a:xfrm>
              <a:off x="-3689378" y="2176257"/>
              <a:ext cx="5233607" cy="4619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  = 600 kg/ </a:t>
              </a:r>
            </a:p>
          </p:txBody>
        </p:sp>
      </p:grpSp>
      <p:grpSp>
        <p:nvGrpSpPr>
          <p:cNvPr id="12298" name="Skupina 6"/>
          <p:cNvGrpSpPr>
            <a:grpSpLocks/>
          </p:cNvGrpSpPr>
          <p:nvPr/>
        </p:nvGrpSpPr>
        <p:grpSpPr bwMode="auto">
          <a:xfrm>
            <a:off x="6135688" y="2549525"/>
            <a:ext cx="503237" cy="569913"/>
            <a:chOff x="3613212" y="3842841"/>
            <a:chExt cx="503825" cy="569387"/>
          </a:xfrm>
        </p:grpSpPr>
        <p:sp>
          <p:nvSpPr>
            <p:cNvPr id="12308" name="TextovéPole 4"/>
            <p:cNvSpPr txBox="1">
              <a:spLocks noChangeArrowheads="1"/>
            </p:cNvSpPr>
            <p:nvPr/>
          </p:nvSpPr>
          <p:spPr bwMode="auto">
            <a:xfrm>
              <a:off x="3613212" y="3950563"/>
              <a:ext cx="429926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m</a:t>
              </a:r>
            </a:p>
          </p:txBody>
        </p:sp>
        <p:sp>
          <p:nvSpPr>
            <p:cNvPr id="12309" name="TextovéPole 5"/>
            <p:cNvSpPr txBox="1">
              <a:spLocks noChangeArrowheads="1"/>
            </p:cNvSpPr>
            <p:nvPr/>
          </p:nvSpPr>
          <p:spPr bwMode="auto">
            <a:xfrm>
              <a:off x="3828175" y="3842841"/>
              <a:ext cx="288862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600"/>
                <a:t>3</a:t>
              </a:r>
            </a:p>
          </p:txBody>
        </p:sp>
      </p:grpSp>
      <p:sp>
        <p:nvSpPr>
          <p:cNvPr id="12299" name="TextovéPole 10"/>
          <p:cNvSpPr txBox="1">
            <a:spLocks noChangeArrowheads="1"/>
          </p:cNvSpPr>
          <p:nvPr/>
        </p:nvSpPr>
        <p:spPr bwMode="auto">
          <a:xfrm>
            <a:off x="5151438" y="3270250"/>
            <a:ext cx="29511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   . V = 600 . 1 = 600 kg</a:t>
            </a:r>
          </a:p>
        </p:txBody>
      </p:sp>
      <p:sp>
        <p:nvSpPr>
          <p:cNvPr id="12300" name="TextovéPole 33"/>
          <p:cNvSpPr txBox="1">
            <a:spLocks noChangeArrowheads="1"/>
          </p:cNvSpPr>
          <p:nvPr/>
        </p:nvSpPr>
        <p:spPr bwMode="auto">
          <a:xfrm>
            <a:off x="4552950" y="3213100"/>
            <a:ext cx="43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</a:t>
            </a:r>
          </a:p>
        </p:txBody>
      </p:sp>
      <p:sp>
        <p:nvSpPr>
          <p:cNvPr id="12301" name="TextovéPole 34"/>
          <p:cNvSpPr txBox="1">
            <a:spLocks noChangeArrowheads="1"/>
          </p:cNvSpPr>
          <p:nvPr/>
        </p:nvSpPr>
        <p:spPr bwMode="auto">
          <a:xfrm>
            <a:off x="4552950" y="3883025"/>
            <a:ext cx="59658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Kubík jehličnatého dřeva má hmotnost 600 kg.</a:t>
            </a:r>
          </a:p>
        </p:txBody>
      </p:sp>
      <p:pic>
        <p:nvPicPr>
          <p:cNvPr id="12302" name="Picture 4" descr="Forest Logo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79538" y="2236788"/>
            <a:ext cx="2947987" cy="320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2303" name="Skupina 1"/>
          <p:cNvGrpSpPr>
            <a:grpSpLocks/>
          </p:cNvGrpSpPr>
          <p:nvPr/>
        </p:nvGrpSpPr>
        <p:grpSpPr bwMode="auto">
          <a:xfrm>
            <a:off x="638175" y="4691063"/>
            <a:ext cx="1927225" cy="730250"/>
            <a:chOff x="2315315" y="3018685"/>
            <a:chExt cx="5542903" cy="2114088"/>
          </a:xfrm>
        </p:grpSpPr>
        <p:pic>
          <p:nvPicPr>
            <p:cNvPr id="12306" name="Picture 2" descr="Lumber Icon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315315" y="3018685"/>
              <a:ext cx="4129874" cy="20504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2307" name="Picture 2" descr="Lumber Icon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728344" y="3082309"/>
              <a:ext cx="4129874" cy="20504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12304" name="Picture 6" descr="Male Deer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25675" y="3351213"/>
            <a:ext cx="1747838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" name="Obdélník 37"/>
          <p:cNvSpPr/>
          <p:nvPr/>
        </p:nvSpPr>
        <p:spPr>
          <a:xfrm>
            <a:off x="4467225" y="2017713"/>
            <a:ext cx="6235700" cy="24987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3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 descr="Simple Autumn Da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35350" y="569913"/>
            <a:ext cx="7859713" cy="510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2" descr="Swimming Pool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97869">
            <a:off x="7945438" y="3916363"/>
            <a:ext cx="2857500" cy="168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6" descr="House 2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78663" y="2268538"/>
            <a:ext cx="2857500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TextovéPole 2"/>
          <p:cNvSpPr txBox="1">
            <a:spLocks noChangeArrowheads="1"/>
          </p:cNvSpPr>
          <p:nvPr/>
        </p:nvSpPr>
        <p:spPr bwMode="auto">
          <a:xfrm>
            <a:off x="142875" y="-9525"/>
            <a:ext cx="4827588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Vypočítej jakou hmotnost má voda</a:t>
            </a:r>
          </a:p>
          <a:p>
            <a:r>
              <a:rPr lang="cs-CZ" altLang="cs-CZ" sz="2400"/>
              <a:t>v bazénu o rozměrech 5 x 3m a </a:t>
            </a:r>
          </a:p>
          <a:p>
            <a:r>
              <a:rPr lang="cs-CZ" altLang="cs-CZ" sz="2400"/>
              <a:t>hloubce 1,5 m. Jak by se změnila</a:t>
            </a:r>
          </a:p>
          <a:p>
            <a:r>
              <a:rPr lang="cs-CZ" altLang="cs-CZ" sz="2400"/>
              <a:t>hmotnost, pokud bychom do bazénu</a:t>
            </a:r>
          </a:p>
          <a:p>
            <a:r>
              <a:rPr lang="cs-CZ" altLang="cs-CZ" sz="2400"/>
              <a:t>napustili mořskou vodu? Proveď</a:t>
            </a:r>
          </a:p>
          <a:p>
            <a:r>
              <a:rPr lang="cs-CZ" altLang="cs-CZ" sz="2400"/>
              <a:t>kontrolu kliknutím na černý obdélník.</a:t>
            </a:r>
          </a:p>
          <a:p>
            <a:endParaRPr lang="cs-CZ" altLang="cs-CZ" sz="2400"/>
          </a:p>
          <a:p>
            <a:r>
              <a:rPr lang="cs-CZ" altLang="cs-CZ" sz="2400"/>
              <a:t>V bazénu = 5 x 3 x 1,5 = 22,5 </a:t>
            </a:r>
          </a:p>
        </p:txBody>
      </p:sp>
      <p:grpSp>
        <p:nvGrpSpPr>
          <p:cNvPr id="13318" name="Skupina 6"/>
          <p:cNvGrpSpPr>
            <a:grpSpLocks/>
          </p:cNvGrpSpPr>
          <p:nvPr/>
        </p:nvGrpSpPr>
        <p:grpSpPr bwMode="auto">
          <a:xfrm>
            <a:off x="3667125" y="2414588"/>
            <a:ext cx="503238" cy="569912"/>
            <a:chOff x="3613212" y="3842841"/>
            <a:chExt cx="503825" cy="569387"/>
          </a:xfrm>
        </p:grpSpPr>
        <p:sp>
          <p:nvSpPr>
            <p:cNvPr id="13341" name="TextovéPole 4"/>
            <p:cNvSpPr txBox="1">
              <a:spLocks noChangeArrowheads="1"/>
            </p:cNvSpPr>
            <p:nvPr/>
          </p:nvSpPr>
          <p:spPr bwMode="auto">
            <a:xfrm>
              <a:off x="3613212" y="3950563"/>
              <a:ext cx="429926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m</a:t>
              </a:r>
            </a:p>
          </p:txBody>
        </p:sp>
        <p:sp>
          <p:nvSpPr>
            <p:cNvPr id="13342" name="TextovéPole 5"/>
            <p:cNvSpPr txBox="1">
              <a:spLocks noChangeArrowheads="1"/>
            </p:cNvSpPr>
            <p:nvPr/>
          </p:nvSpPr>
          <p:spPr bwMode="auto">
            <a:xfrm>
              <a:off x="3828175" y="3842841"/>
              <a:ext cx="288862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600"/>
                <a:t>3</a:t>
              </a:r>
            </a:p>
          </p:txBody>
        </p:sp>
      </p:grpSp>
      <p:grpSp>
        <p:nvGrpSpPr>
          <p:cNvPr id="13319" name="Skupina 38"/>
          <p:cNvGrpSpPr>
            <a:grpSpLocks/>
          </p:cNvGrpSpPr>
          <p:nvPr/>
        </p:nvGrpSpPr>
        <p:grpSpPr bwMode="auto">
          <a:xfrm>
            <a:off x="190500" y="3078163"/>
            <a:ext cx="3992563" cy="1438275"/>
            <a:chOff x="-4225640" y="2176257"/>
            <a:chExt cx="13367420" cy="1439628"/>
          </a:xfrm>
        </p:grpSpPr>
        <p:sp>
          <p:nvSpPr>
            <p:cNvPr id="13338" name="TextovéPole 39"/>
            <p:cNvSpPr txBox="1">
              <a:spLocks noChangeArrowheads="1"/>
            </p:cNvSpPr>
            <p:nvPr/>
          </p:nvSpPr>
          <p:spPr bwMode="auto">
            <a:xfrm>
              <a:off x="3047260" y="3246553"/>
              <a:ext cx="609452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l-GR" altLang="cs-CZ" i="1">
                  <a:solidFill>
                    <a:srgbClr val="FFFFFF"/>
                  </a:solidFill>
                  <a:latin typeface="Open Sans" pitchFamily="34" charset="0"/>
                </a:rPr>
                <a:t>ρ</a:t>
              </a:r>
              <a:endParaRPr lang="cs-CZ" altLang="cs-CZ"/>
            </a:p>
          </p:txBody>
        </p:sp>
        <p:sp>
          <p:nvSpPr>
            <p:cNvPr id="13339" name="TextovéPole 40"/>
            <p:cNvSpPr txBox="1">
              <a:spLocks noChangeArrowheads="1"/>
            </p:cNvSpPr>
            <p:nvPr/>
          </p:nvSpPr>
          <p:spPr bwMode="auto">
            <a:xfrm>
              <a:off x="-4225640" y="2203405"/>
              <a:ext cx="609452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l-GR" altLang="cs-CZ" i="1">
                  <a:solidFill>
                    <a:srgbClr val="000000"/>
                  </a:solidFill>
                  <a:latin typeface="Roboto Slab"/>
                </a:rPr>
                <a:t>ρ</a:t>
              </a:r>
              <a:r>
                <a:rPr lang="cs-CZ" altLang="cs-CZ" i="1">
                  <a:solidFill>
                    <a:srgbClr val="000000"/>
                  </a:solidFill>
                  <a:latin typeface="Roboto Slab"/>
                </a:rPr>
                <a:t> </a:t>
              </a:r>
              <a:endParaRPr lang="el-GR" altLang="cs-CZ">
                <a:solidFill>
                  <a:srgbClr val="555555"/>
                </a:solidFill>
                <a:latin typeface="Roboto Slab"/>
              </a:endParaRPr>
            </a:p>
          </p:txBody>
        </p:sp>
        <p:sp>
          <p:nvSpPr>
            <p:cNvPr id="13340" name="TextovéPole 41"/>
            <p:cNvSpPr txBox="1">
              <a:spLocks noChangeArrowheads="1"/>
            </p:cNvSpPr>
            <p:nvPr/>
          </p:nvSpPr>
          <p:spPr bwMode="auto">
            <a:xfrm>
              <a:off x="-3689378" y="2176257"/>
              <a:ext cx="9303308" cy="4619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 vody  = 998,2 kg/ m </a:t>
              </a:r>
            </a:p>
          </p:txBody>
        </p:sp>
      </p:grpSp>
      <p:grpSp>
        <p:nvGrpSpPr>
          <p:cNvPr id="13320" name="Skupina 38"/>
          <p:cNvGrpSpPr>
            <a:grpSpLocks/>
          </p:cNvGrpSpPr>
          <p:nvPr/>
        </p:nvGrpSpPr>
        <p:grpSpPr bwMode="auto">
          <a:xfrm>
            <a:off x="947738" y="3919538"/>
            <a:ext cx="722312" cy="596900"/>
            <a:chOff x="-6194528" y="3246553"/>
            <a:chExt cx="15336308" cy="738664"/>
          </a:xfrm>
        </p:grpSpPr>
        <p:sp>
          <p:nvSpPr>
            <p:cNvPr id="13336" name="TextovéPole 39"/>
            <p:cNvSpPr txBox="1">
              <a:spLocks noChangeArrowheads="1"/>
            </p:cNvSpPr>
            <p:nvPr/>
          </p:nvSpPr>
          <p:spPr bwMode="auto">
            <a:xfrm>
              <a:off x="3047260" y="3246553"/>
              <a:ext cx="609452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l-GR" altLang="cs-CZ" i="1">
                  <a:solidFill>
                    <a:srgbClr val="FFFFFF"/>
                  </a:solidFill>
                  <a:latin typeface="Open Sans" pitchFamily="34" charset="0"/>
                </a:rPr>
                <a:t>ρ</a:t>
              </a:r>
              <a:endParaRPr lang="cs-CZ" altLang="cs-CZ"/>
            </a:p>
          </p:txBody>
        </p:sp>
        <p:sp>
          <p:nvSpPr>
            <p:cNvPr id="13337" name="TextovéPole 40"/>
            <p:cNvSpPr txBox="1">
              <a:spLocks noChangeArrowheads="1"/>
            </p:cNvSpPr>
            <p:nvPr/>
          </p:nvSpPr>
          <p:spPr bwMode="auto">
            <a:xfrm>
              <a:off x="-6194528" y="3615885"/>
              <a:ext cx="609452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l-GR" altLang="cs-CZ" i="1">
                  <a:solidFill>
                    <a:srgbClr val="000000"/>
                  </a:solidFill>
                  <a:latin typeface="Roboto Slab"/>
                </a:rPr>
                <a:t>ρ</a:t>
              </a:r>
              <a:r>
                <a:rPr lang="cs-CZ" altLang="cs-CZ" i="1">
                  <a:solidFill>
                    <a:srgbClr val="000000"/>
                  </a:solidFill>
                  <a:latin typeface="Roboto Slab"/>
                </a:rPr>
                <a:t> </a:t>
              </a:r>
              <a:endParaRPr lang="el-GR" altLang="cs-CZ">
                <a:solidFill>
                  <a:srgbClr val="555555"/>
                </a:solidFill>
                <a:latin typeface="Roboto Slab"/>
              </a:endParaRPr>
            </a:p>
          </p:txBody>
        </p:sp>
      </p:grpSp>
      <p:sp>
        <p:nvSpPr>
          <p:cNvPr id="13321" name="TextovéPole 3"/>
          <p:cNvSpPr txBox="1">
            <a:spLocks noChangeArrowheads="1"/>
          </p:cNvSpPr>
          <p:nvPr/>
        </p:nvSpPr>
        <p:spPr bwMode="auto">
          <a:xfrm>
            <a:off x="2814638" y="2932113"/>
            <a:ext cx="2889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3</a:t>
            </a:r>
          </a:p>
        </p:txBody>
      </p:sp>
      <p:grpSp>
        <p:nvGrpSpPr>
          <p:cNvPr id="13322" name="Skupina 38"/>
          <p:cNvGrpSpPr>
            <a:grpSpLocks/>
          </p:cNvGrpSpPr>
          <p:nvPr/>
        </p:nvGrpSpPr>
        <p:grpSpPr bwMode="auto">
          <a:xfrm>
            <a:off x="142875" y="3092450"/>
            <a:ext cx="4579938" cy="831850"/>
            <a:chOff x="-6194528" y="3246553"/>
            <a:chExt cx="15336308" cy="831264"/>
          </a:xfrm>
        </p:grpSpPr>
        <p:sp>
          <p:nvSpPr>
            <p:cNvPr id="13334" name="TextovéPole 39"/>
            <p:cNvSpPr txBox="1">
              <a:spLocks noChangeArrowheads="1"/>
            </p:cNvSpPr>
            <p:nvPr/>
          </p:nvSpPr>
          <p:spPr bwMode="auto">
            <a:xfrm>
              <a:off x="3047260" y="3246553"/>
              <a:ext cx="609452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l-GR" altLang="cs-CZ" i="1">
                  <a:solidFill>
                    <a:srgbClr val="FFFFFF"/>
                  </a:solidFill>
                  <a:latin typeface="Open Sans" pitchFamily="34" charset="0"/>
                </a:rPr>
                <a:t>ρ</a:t>
              </a:r>
              <a:endParaRPr lang="cs-CZ" altLang="cs-CZ"/>
            </a:p>
          </p:txBody>
        </p:sp>
        <p:sp>
          <p:nvSpPr>
            <p:cNvPr id="21" name="TextovéPole 40"/>
            <p:cNvSpPr txBox="1">
              <a:spLocks noChangeArrowheads="1"/>
            </p:cNvSpPr>
            <p:nvPr/>
          </p:nvSpPr>
          <p:spPr bwMode="auto">
            <a:xfrm>
              <a:off x="-6194528" y="3616180"/>
              <a:ext cx="12938846" cy="461637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>
                <a:defRPr/>
              </a:pPr>
              <a:r>
                <a:rPr lang="el-GR" altLang="cs-CZ" i="1" dirty="0">
                  <a:solidFill>
                    <a:srgbClr val="000000"/>
                  </a:solidFill>
                  <a:latin typeface="Roboto Slab"/>
                </a:rPr>
                <a:t>ρ</a:t>
              </a:r>
              <a:r>
                <a:rPr lang="cs-CZ" altLang="cs-CZ" i="1" dirty="0">
                  <a:solidFill>
                    <a:srgbClr val="000000"/>
                  </a:solidFill>
                  <a:latin typeface="Roboto Slab"/>
                </a:rPr>
                <a:t> </a:t>
              </a:r>
              <a:r>
                <a:rPr lang="cs-CZ" altLang="cs-CZ" sz="2400" dirty="0">
                  <a:solidFill>
                    <a:srgbClr val="000000"/>
                  </a:solidFill>
                  <a:latin typeface="+mn-lt"/>
                  <a:cs typeface="Calibri" panose="020F0502020204030204" pitchFamily="34" charset="0"/>
                </a:rPr>
                <a:t>mořské vody = 1 025 kg / m</a:t>
              </a:r>
              <a:r>
                <a:rPr lang="cs-CZ" altLang="cs-CZ" i="1" dirty="0">
                  <a:solidFill>
                    <a:srgbClr val="000000"/>
                  </a:solidFill>
                  <a:latin typeface="Roboto Slab"/>
                </a:rPr>
                <a:t> </a:t>
              </a:r>
              <a:endParaRPr lang="el-GR" altLang="cs-CZ" dirty="0">
                <a:solidFill>
                  <a:srgbClr val="555555"/>
                </a:solidFill>
                <a:latin typeface="Roboto Slab"/>
              </a:endParaRPr>
            </a:p>
          </p:txBody>
        </p:sp>
      </p:grpSp>
      <p:sp>
        <p:nvSpPr>
          <p:cNvPr id="13323" name="TextovéPole 4"/>
          <p:cNvSpPr txBox="1">
            <a:spLocks noChangeArrowheads="1"/>
          </p:cNvSpPr>
          <p:nvPr/>
        </p:nvSpPr>
        <p:spPr bwMode="auto">
          <a:xfrm>
            <a:off x="3708400" y="3352800"/>
            <a:ext cx="28892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3</a:t>
            </a:r>
          </a:p>
        </p:txBody>
      </p:sp>
      <p:grpSp>
        <p:nvGrpSpPr>
          <p:cNvPr id="13324" name="Skupina 25"/>
          <p:cNvGrpSpPr>
            <a:grpSpLocks/>
          </p:cNvGrpSpPr>
          <p:nvPr/>
        </p:nvGrpSpPr>
        <p:grpSpPr bwMode="auto">
          <a:xfrm>
            <a:off x="350838" y="4148138"/>
            <a:ext cx="5086350" cy="460375"/>
            <a:chOff x="350524" y="4147454"/>
            <a:chExt cx="5087133" cy="461666"/>
          </a:xfrm>
        </p:grpSpPr>
        <p:sp>
          <p:nvSpPr>
            <p:cNvPr id="13332" name="TextovéPole 5"/>
            <p:cNvSpPr txBox="1">
              <a:spLocks noChangeArrowheads="1"/>
            </p:cNvSpPr>
            <p:nvPr/>
          </p:nvSpPr>
          <p:spPr bwMode="auto">
            <a:xfrm>
              <a:off x="350524" y="4147455"/>
              <a:ext cx="72167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m = </a:t>
              </a:r>
            </a:p>
          </p:txBody>
        </p:sp>
        <p:sp>
          <p:nvSpPr>
            <p:cNvPr id="13333" name="TextovéPole 21"/>
            <p:cNvSpPr txBox="1">
              <a:spLocks noChangeArrowheads="1"/>
            </p:cNvSpPr>
            <p:nvPr/>
          </p:nvSpPr>
          <p:spPr bwMode="auto">
            <a:xfrm>
              <a:off x="1279146" y="4147454"/>
              <a:ext cx="415851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x V = 998,2 x 22,5 = </a:t>
              </a:r>
              <a:r>
                <a:rPr lang="cs-CZ" altLang="cs-CZ" sz="2400">
                  <a:solidFill>
                    <a:srgbClr val="FF0000"/>
                  </a:solidFill>
                </a:rPr>
                <a:t>22 459,5 </a:t>
              </a:r>
              <a:r>
                <a:rPr lang="cs-CZ" altLang="cs-CZ" sz="2400"/>
                <a:t>kg </a:t>
              </a:r>
            </a:p>
          </p:txBody>
        </p:sp>
      </p:grpSp>
      <p:grpSp>
        <p:nvGrpSpPr>
          <p:cNvPr id="13325" name="Skupina 30"/>
          <p:cNvGrpSpPr>
            <a:grpSpLocks/>
          </p:cNvGrpSpPr>
          <p:nvPr/>
        </p:nvGrpSpPr>
        <p:grpSpPr bwMode="auto">
          <a:xfrm>
            <a:off x="190500" y="4621213"/>
            <a:ext cx="5103813" cy="471487"/>
            <a:chOff x="350524" y="4137520"/>
            <a:chExt cx="5104561" cy="471600"/>
          </a:xfrm>
        </p:grpSpPr>
        <p:sp>
          <p:nvSpPr>
            <p:cNvPr id="13330" name="TextovéPole 31"/>
            <p:cNvSpPr txBox="1">
              <a:spLocks noChangeArrowheads="1"/>
            </p:cNvSpPr>
            <p:nvPr/>
          </p:nvSpPr>
          <p:spPr bwMode="auto">
            <a:xfrm>
              <a:off x="350524" y="4147455"/>
              <a:ext cx="72167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m = </a:t>
              </a:r>
            </a:p>
          </p:txBody>
        </p:sp>
        <p:sp>
          <p:nvSpPr>
            <p:cNvPr id="13331" name="TextovéPole 32"/>
            <p:cNvSpPr txBox="1">
              <a:spLocks noChangeArrowheads="1"/>
            </p:cNvSpPr>
            <p:nvPr/>
          </p:nvSpPr>
          <p:spPr bwMode="auto">
            <a:xfrm>
              <a:off x="1227646" y="4137520"/>
              <a:ext cx="422743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x V = 998,2 x 22,5 = </a:t>
              </a:r>
              <a:r>
                <a:rPr lang="cs-CZ" altLang="cs-CZ" sz="2400">
                  <a:solidFill>
                    <a:srgbClr val="FF0000"/>
                  </a:solidFill>
                </a:rPr>
                <a:t>23 103,5 </a:t>
              </a:r>
              <a:r>
                <a:rPr lang="cs-CZ" altLang="cs-CZ" sz="2400"/>
                <a:t>kg </a:t>
              </a:r>
            </a:p>
          </p:txBody>
        </p:sp>
      </p:grpSp>
      <p:grpSp>
        <p:nvGrpSpPr>
          <p:cNvPr id="13326" name="Skupina 38"/>
          <p:cNvGrpSpPr>
            <a:grpSpLocks/>
          </p:cNvGrpSpPr>
          <p:nvPr/>
        </p:nvGrpSpPr>
        <p:grpSpPr bwMode="auto">
          <a:xfrm>
            <a:off x="857250" y="4367213"/>
            <a:ext cx="720725" cy="596900"/>
            <a:chOff x="-6194528" y="3246553"/>
            <a:chExt cx="15336308" cy="738664"/>
          </a:xfrm>
        </p:grpSpPr>
        <p:sp>
          <p:nvSpPr>
            <p:cNvPr id="13328" name="TextovéPole 39"/>
            <p:cNvSpPr txBox="1">
              <a:spLocks noChangeArrowheads="1"/>
            </p:cNvSpPr>
            <p:nvPr/>
          </p:nvSpPr>
          <p:spPr bwMode="auto">
            <a:xfrm>
              <a:off x="3047260" y="3246553"/>
              <a:ext cx="609452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l-GR" altLang="cs-CZ" i="1">
                  <a:solidFill>
                    <a:srgbClr val="FFFFFF"/>
                  </a:solidFill>
                  <a:latin typeface="Open Sans" pitchFamily="34" charset="0"/>
                </a:rPr>
                <a:t>ρ</a:t>
              </a:r>
              <a:endParaRPr lang="cs-CZ" altLang="cs-CZ"/>
            </a:p>
          </p:txBody>
        </p:sp>
        <p:sp>
          <p:nvSpPr>
            <p:cNvPr id="13329" name="TextovéPole 40"/>
            <p:cNvSpPr txBox="1">
              <a:spLocks noChangeArrowheads="1"/>
            </p:cNvSpPr>
            <p:nvPr/>
          </p:nvSpPr>
          <p:spPr bwMode="auto">
            <a:xfrm>
              <a:off x="-6194528" y="3615885"/>
              <a:ext cx="609452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l-GR" altLang="cs-CZ" i="1">
                  <a:solidFill>
                    <a:srgbClr val="000000"/>
                  </a:solidFill>
                  <a:latin typeface="Roboto Slab"/>
                </a:rPr>
                <a:t>ρ</a:t>
              </a:r>
              <a:r>
                <a:rPr lang="cs-CZ" altLang="cs-CZ" i="1">
                  <a:solidFill>
                    <a:srgbClr val="000000"/>
                  </a:solidFill>
                  <a:latin typeface="Roboto Slab"/>
                </a:rPr>
                <a:t> </a:t>
              </a:r>
              <a:endParaRPr lang="el-GR" altLang="cs-CZ">
                <a:solidFill>
                  <a:srgbClr val="555555"/>
                </a:solidFill>
                <a:latin typeface="Roboto Slab"/>
              </a:endParaRPr>
            </a:p>
          </p:txBody>
        </p:sp>
      </p:grpSp>
      <p:sp>
        <p:nvSpPr>
          <p:cNvPr id="27" name="Obdélník 26"/>
          <p:cNvSpPr/>
          <p:nvPr/>
        </p:nvSpPr>
        <p:spPr>
          <a:xfrm>
            <a:off x="71438" y="2414588"/>
            <a:ext cx="5222875" cy="32639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2"/>
          <p:cNvSpPr txBox="1">
            <a:spLocks noChangeArrowheads="1"/>
          </p:cNvSpPr>
          <p:nvPr/>
        </p:nvSpPr>
        <p:spPr bwMode="auto">
          <a:xfrm>
            <a:off x="2271713" y="1198563"/>
            <a:ext cx="83962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TheDigitalArtist. Pixabay.com: [online]. [cit. 2022-04-29]. Dostupný pod licencí Public Domain na WWW: &lt;https://pixabay.com/illustrations/zen-stones-peace-tranquil-metaphor-686333/&gt;.</a:t>
            </a:r>
            <a:endParaRPr lang="cs-CZ" altLang="cs-CZ"/>
          </a:p>
        </p:txBody>
      </p:sp>
      <p:sp>
        <p:nvSpPr>
          <p:cNvPr id="14339" name="TextovéPole 3"/>
          <p:cNvSpPr txBox="1">
            <a:spLocks noChangeArrowheads="1"/>
          </p:cNvSpPr>
          <p:nvPr/>
        </p:nvSpPr>
        <p:spPr bwMode="auto">
          <a:xfrm>
            <a:off x="2271713" y="212248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http://www.clker.com/clipart-shopper-man.html</a:t>
            </a:r>
          </a:p>
        </p:txBody>
      </p:sp>
      <p:sp>
        <p:nvSpPr>
          <p:cNvPr id="14340" name="TextovéPole 5"/>
          <p:cNvSpPr txBox="1">
            <a:spLocks noChangeArrowheads="1"/>
          </p:cNvSpPr>
          <p:nvPr/>
        </p:nvSpPr>
        <p:spPr bwMode="auto">
          <a:xfrm>
            <a:off x="2271713" y="2492375"/>
            <a:ext cx="74390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http://www.clker.com/clipart-light-blue-winter-background-1.html</a:t>
            </a:r>
          </a:p>
        </p:txBody>
      </p:sp>
      <p:sp>
        <p:nvSpPr>
          <p:cNvPr id="14341" name="TextovéPole 7"/>
          <p:cNvSpPr txBox="1">
            <a:spLocks noChangeArrowheads="1"/>
          </p:cNvSpPr>
          <p:nvPr/>
        </p:nvSpPr>
        <p:spPr bwMode="auto">
          <a:xfrm>
            <a:off x="2271713" y="2862263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http://www.clker.com/clipart-winter-cottage.html</a:t>
            </a:r>
          </a:p>
        </p:txBody>
      </p:sp>
      <p:sp>
        <p:nvSpPr>
          <p:cNvPr id="14342" name="TextovéPole 9"/>
          <p:cNvSpPr txBox="1">
            <a:spLocks noChangeArrowheads="1"/>
          </p:cNvSpPr>
          <p:nvPr/>
        </p:nvSpPr>
        <p:spPr bwMode="auto">
          <a:xfrm>
            <a:off x="2271713" y="328136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http://www.clker.com/clipart-snowman-with-red-top-hat.html</a:t>
            </a:r>
          </a:p>
        </p:txBody>
      </p:sp>
      <p:sp>
        <p:nvSpPr>
          <p:cNvPr id="14343" name="TextovéPole 11"/>
          <p:cNvSpPr txBox="1">
            <a:spLocks noChangeArrowheads="1"/>
          </p:cNvSpPr>
          <p:nvPr/>
        </p:nvSpPr>
        <p:spPr bwMode="auto">
          <a:xfrm>
            <a:off x="2271713" y="366553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http://www.clker.com/clipart-frustrated-fisherman.html</a:t>
            </a:r>
          </a:p>
        </p:txBody>
      </p:sp>
      <p:sp>
        <p:nvSpPr>
          <p:cNvPr id="14344" name="TextovéPole 1"/>
          <p:cNvSpPr txBox="1">
            <a:spLocks noChangeArrowheads="1"/>
          </p:cNvSpPr>
          <p:nvPr/>
        </p:nvSpPr>
        <p:spPr bwMode="auto">
          <a:xfrm>
            <a:off x="2378075" y="209550"/>
            <a:ext cx="47085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Zdroje obrázků:</a:t>
            </a:r>
          </a:p>
        </p:txBody>
      </p:sp>
      <p:sp>
        <p:nvSpPr>
          <p:cNvPr id="14345" name="TextovéPole 2"/>
          <p:cNvSpPr txBox="1">
            <a:spLocks noChangeArrowheads="1"/>
          </p:cNvSpPr>
          <p:nvPr/>
        </p:nvSpPr>
        <p:spPr bwMode="auto">
          <a:xfrm>
            <a:off x="2271713" y="693738"/>
            <a:ext cx="65706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[ cit. 2022 – 04 – 30 ]. Dostupné pod licencí Public domain na WWW:</a:t>
            </a:r>
          </a:p>
        </p:txBody>
      </p:sp>
      <p:sp>
        <p:nvSpPr>
          <p:cNvPr id="14346" name="TextovéPole 3"/>
          <p:cNvSpPr txBox="1">
            <a:spLocks noChangeArrowheads="1"/>
          </p:cNvSpPr>
          <p:nvPr/>
        </p:nvSpPr>
        <p:spPr bwMode="auto">
          <a:xfrm>
            <a:off x="2017713" y="21304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4347" name="TextovéPole 10"/>
          <p:cNvSpPr txBox="1">
            <a:spLocks noChangeArrowheads="1"/>
          </p:cNvSpPr>
          <p:nvPr/>
        </p:nvSpPr>
        <p:spPr bwMode="auto">
          <a:xfrm>
            <a:off x="2043113" y="24844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4348" name="TextovéPole 11"/>
          <p:cNvSpPr txBox="1">
            <a:spLocks noChangeArrowheads="1"/>
          </p:cNvSpPr>
          <p:nvPr/>
        </p:nvSpPr>
        <p:spPr bwMode="auto">
          <a:xfrm>
            <a:off x="2063750" y="28559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4349" name="TextovéPole 12"/>
          <p:cNvSpPr txBox="1">
            <a:spLocks noChangeArrowheads="1"/>
          </p:cNvSpPr>
          <p:nvPr/>
        </p:nvSpPr>
        <p:spPr bwMode="auto">
          <a:xfrm>
            <a:off x="2078038" y="32893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4350" name="TextovéPole 13"/>
          <p:cNvSpPr txBox="1">
            <a:spLocks noChangeArrowheads="1"/>
          </p:cNvSpPr>
          <p:nvPr/>
        </p:nvSpPr>
        <p:spPr bwMode="auto">
          <a:xfrm>
            <a:off x="2078038" y="36655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4351" name="TextovéPole 4"/>
          <p:cNvSpPr txBox="1">
            <a:spLocks noChangeArrowheads="1"/>
          </p:cNvSpPr>
          <p:nvPr/>
        </p:nvSpPr>
        <p:spPr bwMode="auto">
          <a:xfrm>
            <a:off x="7543800" y="36655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4352" name="TextovéPole 15"/>
          <p:cNvSpPr txBox="1">
            <a:spLocks noChangeArrowheads="1"/>
          </p:cNvSpPr>
          <p:nvPr/>
        </p:nvSpPr>
        <p:spPr bwMode="auto">
          <a:xfrm>
            <a:off x="8215313" y="328136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4353" name="TextovéPole 16"/>
          <p:cNvSpPr txBox="1">
            <a:spLocks noChangeArrowheads="1"/>
          </p:cNvSpPr>
          <p:nvPr/>
        </p:nvSpPr>
        <p:spPr bwMode="auto">
          <a:xfrm>
            <a:off x="7005638" y="28559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4354" name="TextovéPole 17"/>
          <p:cNvSpPr txBox="1">
            <a:spLocks noChangeArrowheads="1"/>
          </p:cNvSpPr>
          <p:nvPr/>
        </p:nvSpPr>
        <p:spPr bwMode="auto">
          <a:xfrm>
            <a:off x="8529638" y="24717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4355" name="TextovéPole 18"/>
          <p:cNvSpPr txBox="1">
            <a:spLocks noChangeArrowheads="1"/>
          </p:cNvSpPr>
          <p:nvPr/>
        </p:nvSpPr>
        <p:spPr bwMode="auto">
          <a:xfrm>
            <a:off x="6854825" y="210502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949</Words>
  <Application>Microsoft Office PowerPoint</Application>
  <PresentationFormat>Vlastní</PresentationFormat>
  <Paragraphs>240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21" baseType="lpstr">
      <vt:lpstr>Calibri</vt:lpstr>
      <vt:lpstr>Arial</vt:lpstr>
      <vt:lpstr>Calibri Light</vt:lpstr>
      <vt:lpstr>Nimbus Roman No9 L</vt:lpstr>
      <vt:lpstr>Open Sans</vt:lpstr>
      <vt:lpstr>Roboto Slab</vt:lpstr>
      <vt:lpstr>Roboto Condensed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zhanzelin@centrum.cz</dc:creator>
  <cp:lastModifiedBy>User</cp:lastModifiedBy>
  <cp:revision>18</cp:revision>
  <dcterms:created xsi:type="dcterms:W3CDTF">2022-04-29T07:16:59Z</dcterms:created>
  <dcterms:modified xsi:type="dcterms:W3CDTF">2022-04-30T09:36:24Z</dcterms:modified>
</cp:coreProperties>
</file>