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0" r:id="rId3"/>
    <p:sldId id="257" r:id="rId4"/>
    <p:sldId id="258" r:id="rId5"/>
    <p:sldId id="259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-390" y="-11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/>
              <a:t>Kliknutím můžete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pPr/>
              <a:t>8/27/2022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pPr/>
              <a:t>8/27/2022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pPr/>
              <a:t>8/27/2022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pPr/>
              <a:t>8/27/2022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pPr/>
              <a:t>8/27/2022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pPr/>
              <a:t>8/27/2022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pPr/>
              <a:t>8/27/2022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pPr/>
              <a:t>8/27/2022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pPr/>
              <a:t>8/27/2022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pPr/>
              <a:t>8/27/2022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pPr/>
              <a:t>8/27/2022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cs-CZ"/>
              <a:t>Upravte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pPr/>
              <a:t>8/27/2022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pPr/>
              <a:t>8/27/2022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pPr/>
              <a:t>8/27/2022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/>
              <a:t>Kliknutím na ikonu přidáte obrázek.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/>
              <a:t>Kliknutím na ikonu přidáte obrázek.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pPr/>
              <a:t>8/27/2022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pPr/>
              <a:t>8/27/2022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pPr/>
              <a:t>8/27/2022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pPr/>
              <a:t>8/27/2022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zakonyprolidi.cz/pravoeu/dokument?celex=31989L0655" TargetMode="External"/><Relationship Id="rId2" Type="http://schemas.openxmlformats.org/officeDocument/2006/relationships/hyperlink" Target="https://www.zakonyprolidi.cz/cs/2006-262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fYawV7GPhgA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DieoJyVU_9Q" TargetMode="External"/><Relationship Id="rId2" Type="http://schemas.openxmlformats.org/officeDocument/2006/relationships/hyperlink" Target="https://www.youtube.com/watch?v=eOKz75HfMfU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vAsyswUaRRc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jQo0vzycu1k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s://transport-logistika.cz/logistika/retrak-vozik-do-uzkych-ulicek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905E395C-EBBB-4F21-A547-D851F8625F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99419"/>
            <a:ext cx="8825658" cy="3329581"/>
          </a:xfrm>
        </p:spPr>
        <p:txBody>
          <a:bodyPr/>
          <a:lstStyle/>
          <a:p>
            <a:pPr algn="ctr"/>
            <a:r>
              <a:rPr lang="cs-CZ" b="1" dirty="0"/>
              <a:t>BOZP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xmlns="" id="{CAED1CC2-6144-4306-9C45-2F4919B800A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b="1" dirty="0">
                <a:solidFill>
                  <a:schemeClr val="tx1"/>
                </a:solidFill>
              </a:rPr>
              <a:t>BEZPEČNOST A OCHRANA ZDRAVÍ PŘI PRÁCI</a:t>
            </a:r>
          </a:p>
        </p:txBody>
      </p:sp>
    </p:spTree>
    <p:extLst>
      <p:ext uri="{BB962C8B-B14F-4D97-AF65-F5344CB8AC3E}">
        <p14:creationId xmlns:p14="http://schemas.microsoft.com/office/powerpoint/2010/main" xmlns="" val="60384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E2F19D04-E7A8-48D4-882C-83519851C7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HLAVNÍ OKRUHY TÉMATU BOZP:</a:t>
            </a:r>
          </a:p>
        </p:txBody>
      </p:sp>
      <p:sp>
        <p:nvSpPr>
          <p:cNvPr id="3" name="Zástupný symbol pro obsah 2">
            <a:extLst>
              <a:ext uri="{FF2B5EF4-FFF2-40B4-BE49-F238E27FC236}">
                <a16:creationId xmlns:a16="http://schemas.microsoft.com/office/drawing/2014/main" xmlns="" id="{1DC2B439-72AE-43DC-BB4A-D8B9FAA3F4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BOZP POVINNOSTI ZAMĚSTNAVATELE</a:t>
            </a:r>
          </a:p>
          <a:p>
            <a:r>
              <a:rPr lang="cs-CZ" dirty="0"/>
              <a:t>BOZP PRÁVA A POVINNOSTI ZAMĚSTNANCE</a:t>
            </a:r>
          </a:p>
          <a:p>
            <a:r>
              <a:rPr lang="cs-CZ" dirty="0"/>
              <a:t>OSOBNÍ OCHRANNÉ PRACOVNÍ PROSTŘEDKY</a:t>
            </a:r>
          </a:p>
          <a:p>
            <a:r>
              <a:rPr lang="cs-CZ" dirty="0"/>
              <a:t>PRACOVNÍ ÚRAZY</a:t>
            </a:r>
          </a:p>
          <a:p>
            <a:r>
              <a:rPr lang="cs-CZ" dirty="0"/>
              <a:t>ŠKOLENÍ BOZP NA PRACOVIŠTI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577005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FB5AF901-7740-45EE-98AD-0151DFCFF3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Co je to BOZP A JAKÝ JE JEHO CÍL ?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>
            <a:extLst>
              <a:ext uri="{FF2B5EF4-FFF2-40B4-BE49-F238E27FC236}">
                <a16:creationId xmlns:a16="http://schemas.microsoft.com/office/drawing/2014/main" xmlns="" id="{5D126D5C-1190-4BAE-9A7B-E83512A8A7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BOZP je souhrn opatření, kterými zaměstnavatelé eliminují vznik možných rizik na pracovišti a to jak pro zaměstnance tak pro zákazníky.</a:t>
            </a:r>
          </a:p>
          <a:p>
            <a:endParaRPr lang="cs-CZ" dirty="0"/>
          </a:p>
          <a:p>
            <a:r>
              <a:rPr lang="cs-CZ" dirty="0"/>
              <a:t>Cíl:</a:t>
            </a:r>
          </a:p>
          <a:p>
            <a:r>
              <a:rPr lang="cs-CZ" dirty="0"/>
              <a:t> zajistit  bezpečné prostředí pro zaměstnance a tím maximálně omezit  výskyt pracovních  úrazů.</a:t>
            </a:r>
          </a:p>
          <a:p>
            <a:endParaRPr lang="cs-CZ" dirty="0"/>
          </a:p>
          <a:p>
            <a:r>
              <a:rPr lang="cs-CZ" dirty="0"/>
              <a:t>Zajistit bezpečné prostředí pro zákazníky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774029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DFA37BAE-B209-47B2-BCF0-DC35590A70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ZÁKLADNÍ PRÁVNÍ PŘEDPISY BOZP</a:t>
            </a:r>
          </a:p>
        </p:txBody>
      </p:sp>
      <p:sp>
        <p:nvSpPr>
          <p:cNvPr id="3" name="Zástupný symbol pro obsah 2">
            <a:extLst>
              <a:ext uri="{FF2B5EF4-FFF2-40B4-BE49-F238E27FC236}">
                <a16:creationId xmlns:a16="http://schemas.microsoft.com/office/drawing/2014/main" xmlns="" id="{0F1EE370-BCDE-4A33-BB2E-F62BC25081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Zákoník práce: Bezpečnost a ochrana zdraví při práci §101 Předcházení ohrožení života a zdraví při práci</a:t>
            </a:r>
          </a:p>
          <a:p>
            <a:r>
              <a:rPr lang="cs-CZ" dirty="0">
                <a:hlinkClick r:id="rId2"/>
              </a:rPr>
              <a:t>262/2006 Sb. Zákoník práce (zakonyprolidi.cz)</a:t>
            </a:r>
            <a:endParaRPr lang="cs-CZ" dirty="0"/>
          </a:p>
          <a:p>
            <a:endParaRPr lang="cs-CZ" dirty="0"/>
          </a:p>
          <a:p>
            <a:r>
              <a:rPr lang="cs-CZ" dirty="0"/>
              <a:t>Směrnice Evropské unie k BOZP, která je závazná pro všechny členy EU</a:t>
            </a:r>
          </a:p>
          <a:p>
            <a:r>
              <a:rPr lang="cs-CZ" dirty="0">
                <a:hlinkClick r:id="rId3"/>
              </a:rPr>
              <a:t>31989L0655 (zakonyprolidi.cz)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379328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772E8A92-739C-46F3-96A3-09F55C47BB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Zpracujte základní povinnosti zaměstnavatele z BOZP dle odkazů:</a:t>
            </a:r>
          </a:p>
        </p:txBody>
      </p:sp>
      <p:sp>
        <p:nvSpPr>
          <p:cNvPr id="3" name="Zástupný symbol pro obsah 2">
            <a:extLst>
              <a:ext uri="{FF2B5EF4-FFF2-40B4-BE49-F238E27FC236}">
                <a16:creationId xmlns:a16="http://schemas.microsoft.com/office/drawing/2014/main" xmlns="" id="{3F3E4567-05A6-4019-AC92-264DB39381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753648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09C3B53A-BC8A-4A1F-B370-24480188E7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7"/>
            <a:ext cx="9404723" cy="2038691"/>
          </a:xfrm>
        </p:spPr>
        <p:txBody>
          <a:bodyPr/>
          <a:lstStyle/>
          <a:p>
            <a:r>
              <a:rPr lang="cs-CZ" dirty="0"/>
              <a:t>Zpracujte základní práva a povinnosti zaměstnanců s ohledem na BOZP dle odkazů:</a:t>
            </a:r>
          </a:p>
        </p:txBody>
      </p:sp>
      <p:sp>
        <p:nvSpPr>
          <p:cNvPr id="3" name="Zástupný symbol pro obsah 2">
            <a:extLst>
              <a:ext uri="{FF2B5EF4-FFF2-40B4-BE49-F238E27FC236}">
                <a16:creationId xmlns:a16="http://schemas.microsoft.com/office/drawing/2014/main" xmlns="" id="{412CEA8C-0AEF-469E-AE78-B0C342F7AA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111" y="2902226"/>
            <a:ext cx="8034063" cy="3784663"/>
          </a:xfrm>
        </p:spPr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689624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601C1CCE-1418-4073-B929-F3F4BFCBEA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Zásady bezpečnosti práce na prodejně: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>
            <a:extLst>
              <a:ext uri="{FF2B5EF4-FFF2-40B4-BE49-F238E27FC236}">
                <a16:creationId xmlns:a16="http://schemas.microsoft.com/office/drawing/2014/main" xmlns="" id="{58827FD2-3F75-44E2-B64A-2F3713705E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Nastupovat do práce pokud možno klidní</a:t>
            </a:r>
          </a:p>
          <a:p>
            <a:r>
              <a:rPr lang="cs-CZ" dirty="0"/>
              <a:t>Soustředit se na práci</a:t>
            </a:r>
          </a:p>
          <a:p>
            <a:r>
              <a:rPr lang="cs-CZ" dirty="0"/>
              <a:t>Používat pracovní oděv a obuv </a:t>
            </a:r>
          </a:p>
          <a:p>
            <a:r>
              <a:rPr lang="cs-CZ" dirty="0"/>
              <a:t>Udržovat pořádek na pracovišti (rozlitá voda na podlaze,…)</a:t>
            </a:r>
          </a:p>
          <a:p>
            <a:r>
              <a:rPr lang="cs-CZ" dirty="0"/>
              <a:t>Podlahu a schody udržujeme čisté a suché</a:t>
            </a:r>
          </a:p>
          <a:p>
            <a:r>
              <a:rPr lang="cs-CZ" dirty="0"/>
              <a:t>Nestoupáme na vratké podložky (lezení po paletách)</a:t>
            </a:r>
          </a:p>
          <a:p>
            <a:r>
              <a:rPr lang="cs-CZ" dirty="0"/>
              <a:t>Nevyklánět se z žebříku, štaflí abychom něco podali z regálu</a:t>
            </a:r>
          </a:p>
          <a:p>
            <a:r>
              <a:rPr lang="cs-CZ" dirty="0"/>
              <a:t>Elektrická zařízení na prodejně opravuje pouze odborný pracovník</a:t>
            </a:r>
          </a:p>
          <a:p>
            <a:r>
              <a:rPr lang="cs-CZ" dirty="0"/>
              <a:t>Dodržovat pracovní postupy </a:t>
            </a:r>
          </a:p>
        </p:txBody>
      </p:sp>
    </p:spTree>
    <p:extLst>
      <p:ext uri="{BB962C8B-B14F-4D97-AF65-F5344CB8AC3E}">
        <p14:creationId xmlns:p14="http://schemas.microsoft.com/office/powerpoint/2010/main" xmlns="" val="17339011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>
            <a:extLst>
              <a:ext uri="{FF2B5EF4-FFF2-40B4-BE49-F238E27FC236}">
                <a16:creationId xmlns:a16="http://schemas.microsoft.com/office/drawing/2014/main" xmlns="" id="{1D7EAA66-1B2B-4EF9-9577-64B58BE462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596348"/>
            <a:ext cx="8946541" cy="5652051"/>
          </a:xfrm>
        </p:spPr>
        <p:txBody>
          <a:bodyPr/>
          <a:lstStyle/>
          <a:p>
            <a:r>
              <a:rPr lang="cs-CZ" dirty="0"/>
              <a:t>Břemena zvedáme z podřepu ne z předklonu</a:t>
            </a:r>
          </a:p>
          <a:p>
            <a:r>
              <a:rPr lang="cs-CZ" dirty="0"/>
              <a:t>Lehká břemena (prázdné krabice) nosíme tak aby nám nebránila ve výhledu – co by se mohlo stát?</a:t>
            </a:r>
          </a:p>
          <a:p>
            <a:r>
              <a:rPr lang="cs-CZ" dirty="0"/>
              <a:t>Zboží ukládáme na vyhrazená místa a způsobem aby se nemohlo zboží sesunout</a:t>
            </a:r>
          </a:p>
          <a:p>
            <a:r>
              <a:rPr lang="cs-CZ" dirty="0"/>
              <a:t>Těžká břemena neopíráme o zeď</a:t>
            </a:r>
          </a:p>
          <a:p>
            <a:r>
              <a:rPr lang="cs-CZ" dirty="0"/>
              <a:t>Zboží nezarovnáváme do uliček, kde je např. vstup do šaten,…-co by se mohlo stát?</a:t>
            </a:r>
          </a:p>
          <a:p>
            <a:r>
              <a:rPr lang="cs-CZ" dirty="0"/>
              <a:t>Každá prodejna má lékárničku, všichni zaměstnanci by měli vědět kde je umístěna a na viditelném místě je tel. číslo pro zdravotní lékařskou službu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1263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35D8225D-5F8A-463B-AE45-1AACCCC4DD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Bezpečnost technických zařízení a ochranné pomůcky</a:t>
            </a:r>
          </a:p>
        </p:txBody>
      </p:sp>
      <p:pic>
        <p:nvPicPr>
          <p:cNvPr id="1026" name="Picture 2" descr="Retrak: vozík do úzkých uliček - Transport-logistika.cz">
            <a:extLst>
              <a:ext uri="{FF2B5EF4-FFF2-40B4-BE49-F238E27FC236}">
                <a16:creationId xmlns:a16="http://schemas.microsoft.com/office/drawing/2014/main" xmlns="" id="{717BB767-4A40-4812-9747-2078C3103B2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26470" y="2232711"/>
            <a:ext cx="5602262" cy="4195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s://tor-industries.cz/948-large_default/paletovy-vozik-standard-ac2500-25t-550x1150mm.jpg">
            <a:extLst>
              <a:ext uri="{FF2B5EF4-FFF2-40B4-BE49-F238E27FC236}">
                <a16:creationId xmlns:a16="http://schemas.microsoft.com/office/drawing/2014/main" xmlns="" id="{43783316-8A4C-4D63-AF20-4939A497A5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90723" y="1948513"/>
            <a:ext cx="4068418" cy="4764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694283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602D0DF5-69D4-498C-A65B-8760898857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Technická zařízení:</a:t>
            </a:r>
            <a:br>
              <a:rPr lang="cs-CZ" dirty="0"/>
            </a:br>
            <a:endParaRPr lang="cs-CZ" dirty="0"/>
          </a:p>
        </p:txBody>
      </p:sp>
      <p:pic>
        <p:nvPicPr>
          <p:cNvPr id="2056" name="Picture 8" descr="Bohman 4 B 43 - podlahový mycí stroj bateriový - Podlahové mycí stroje  Bohman | iBob - Váš spolehlivý partner pro každý den">
            <a:extLst>
              <a:ext uri="{FF2B5EF4-FFF2-40B4-BE49-F238E27FC236}">
                <a16:creationId xmlns:a16="http://schemas.microsoft.com/office/drawing/2014/main" xmlns="" id="{92AA7696-6B1B-4C01-97C5-09F4DFC5E7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8625" y="2001078"/>
            <a:ext cx="4147932" cy="4404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Nářezový stroj - 300 mm - do 15 mm - 420 W">
            <a:extLst>
              <a:ext uri="{FF2B5EF4-FFF2-40B4-BE49-F238E27FC236}">
                <a16:creationId xmlns:a16="http://schemas.microsoft.com/office/drawing/2014/main" xmlns="" id="{6ADF94A8-D13F-4907-946F-E889B9601F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9908" y="3061252"/>
            <a:ext cx="5282648" cy="3207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248270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0DF5D3A9-FCAB-47A0-AAA8-BA05370F06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BOZP při práci s technickým zařízením prodejny:</a:t>
            </a:r>
          </a:p>
        </p:txBody>
      </p:sp>
      <p:sp>
        <p:nvSpPr>
          <p:cNvPr id="3" name="Zástupný symbol pro obsah 2">
            <a:extLst>
              <a:ext uri="{FF2B5EF4-FFF2-40B4-BE49-F238E27FC236}">
                <a16:creationId xmlns:a16="http://schemas.microsoft.com/office/drawing/2014/main" xmlns="" id="{D2D072D3-90D1-484D-990D-DCCFF4A0EE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cs-CZ" dirty="0"/>
              <a:t>elektrické zařízení instaloval, opravoval a pravidelně kontroloval jen kvalifikovaný pracovník</a:t>
            </a:r>
          </a:p>
          <a:p>
            <a:pPr lvl="0"/>
            <a:r>
              <a:rPr lang="cs-CZ" dirty="0"/>
              <a:t>při práci na strojích a různých obdobných mechanických zařízeních: - pracujeme jen na stroji a zařízení, na kterém jsme zacvičeni</a:t>
            </a:r>
          </a:p>
          <a:p>
            <a:pPr lvl="0"/>
            <a:r>
              <a:rPr lang="cs-CZ" dirty="0"/>
              <a:t>zařízení čistíme, jen když je vypnuto</a:t>
            </a:r>
          </a:p>
          <a:p>
            <a:pPr lvl="0"/>
            <a:r>
              <a:rPr lang="cs-CZ" dirty="0"/>
              <a:t>nesnímáme ochranné kryty</a:t>
            </a:r>
          </a:p>
          <a:p>
            <a:pPr lvl="0"/>
            <a:r>
              <a:rPr lang="cs-CZ" dirty="0"/>
              <a:t>dokud je zařízení v chodu, nikdy od něho neodcházíme (výjimkou je zařízení automatické)</a:t>
            </a:r>
          </a:p>
          <a:p>
            <a:pPr lvl="0"/>
            <a:r>
              <a:rPr lang="cs-CZ" dirty="0"/>
              <a:t>dodržujeme stanovené pracovní a technologické postupy</a:t>
            </a:r>
          </a:p>
          <a:p>
            <a:r>
              <a:rPr lang="cs-CZ" dirty="0"/>
              <a:t>nepracujeme nikdy s vadnými nástroji, také nevhodně použitý nástroj bývá příčinou úrazů; při používání ho nikdy nestavíme proti ruce nebo tělu,</a:t>
            </a:r>
          </a:p>
        </p:txBody>
      </p:sp>
    </p:spTree>
    <p:extLst>
      <p:ext uri="{BB962C8B-B14F-4D97-AF65-F5344CB8AC3E}">
        <p14:creationId xmlns:p14="http://schemas.microsoft.com/office/powerpoint/2010/main" xmlns="" val="166791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BA08B6CF-8A07-41E3-85E9-51B8620D92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BOZP používání osobních ochranným pracovních prostředků: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>
            <a:extLst>
              <a:ext uri="{FF2B5EF4-FFF2-40B4-BE49-F238E27FC236}">
                <a16:creationId xmlns:a16="http://schemas.microsoft.com/office/drawing/2014/main" xmlns="" id="{28D6549F-6F1E-4A43-B77D-C1901DE1C8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/>
              <a:t>Vždy nosíme předepsaný ochranný pracovní oděv a obuv, pracovní obuv je s protiskluzovou podrážkou a pevnou patou a špičkou (ve skladech se využívá pracovní obuv s železnou špičkou)</a:t>
            </a:r>
          </a:p>
          <a:p>
            <a:pPr lvl="0"/>
            <a:r>
              <a:rPr lang="cs-CZ" dirty="0"/>
              <a:t>Při pohybu ve skladu se pohybujeme na vyhrazených místech (zelené chodníky)</a:t>
            </a:r>
          </a:p>
          <a:p>
            <a:pPr lvl="0"/>
            <a:r>
              <a:rPr lang="cs-CZ" dirty="0"/>
              <a:t>Ve velkoskladech nosíme přilbu a velmi často reflexní vestu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251451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3B31ADD3-8634-4EAB-8735-A09D76B13E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Pracovní úraz</a:t>
            </a:r>
          </a:p>
        </p:txBody>
      </p:sp>
      <p:sp>
        <p:nvSpPr>
          <p:cNvPr id="3" name="Zástupný symbol pro obsah 2">
            <a:extLst>
              <a:ext uri="{FF2B5EF4-FFF2-40B4-BE49-F238E27FC236}">
                <a16:creationId xmlns:a16="http://schemas.microsoft.com/office/drawing/2014/main" xmlns="" id="{E7E3974A-3865-4BD6-A42C-6EF434EAA2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Pracovní úraz je poškození zdraví či smrt zaměstnance, ke kterému došlo při plnění pracovních úkonů. K pracovnímu úrazu došlo nezávisle na jeho vůli krátkodobým, náhlým a násilným působením zevních vlivů. </a:t>
            </a:r>
          </a:p>
          <a:p>
            <a:r>
              <a:rPr lang="cs-CZ" dirty="0"/>
              <a:t>Druhy pracovních úrazů:</a:t>
            </a:r>
          </a:p>
          <a:p>
            <a:pPr lvl="2"/>
            <a:r>
              <a:rPr lang="cs-CZ" dirty="0"/>
              <a:t>Smrtelný – pracovník zemře na následky </a:t>
            </a:r>
            <a:r>
              <a:rPr lang="cs-CZ" dirty="0" err="1"/>
              <a:t>prac</a:t>
            </a:r>
            <a:r>
              <a:rPr lang="cs-CZ" dirty="0"/>
              <a:t>. úrazu do   roku od úrazu</a:t>
            </a:r>
          </a:p>
          <a:p>
            <a:pPr lvl="2"/>
            <a:r>
              <a:rPr lang="cs-CZ" dirty="0"/>
              <a:t>Závažný – úraz vyžadující hospitalizaci delší než 5 dní (ztráta zraku, sluchu, amputace, popáleniny II. A III. stupně, roztržení plic, ledvin, jater,…)</a:t>
            </a:r>
          </a:p>
          <a:p>
            <a:pPr lvl="2"/>
            <a:r>
              <a:rPr lang="cs-CZ" dirty="0"/>
              <a:t>Ostatní – všechny ostatní pracovní úrazy, které nespadají do kategorie smrtelný a závažný </a:t>
            </a:r>
          </a:p>
          <a:p>
            <a:pPr lvl="2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155809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AF3D6EDB-CEAC-4140-9776-726451B83B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Nejčastější příčiny pracovních úrazů: 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>
            <a:extLst>
              <a:ext uri="{FF2B5EF4-FFF2-40B4-BE49-F238E27FC236}">
                <a16:creationId xmlns:a16="http://schemas.microsoft.com/office/drawing/2014/main" xmlns="" id="{5AC83C1A-20EB-44A6-A8AA-683DE267E4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Zaměstnanec podceňuje riziko při určité činnosti a nedodržuje zásady BOZP </a:t>
            </a:r>
          </a:p>
          <a:p>
            <a:r>
              <a:rPr lang="cs-CZ" dirty="0"/>
              <a:t>Roztržitost zaměstnance </a:t>
            </a:r>
          </a:p>
          <a:p>
            <a:r>
              <a:rPr lang="cs-CZ" dirty="0"/>
              <a:t>Nástup do zaměstnání po probdělé noci – únava</a:t>
            </a:r>
          </a:p>
          <a:p>
            <a:r>
              <a:rPr lang="cs-CZ" dirty="0"/>
              <a:t>Špatný technický stav vybavení prodejny</a:t>
            </a:r>
          </a:p>
          <a:p>
            <a:r>
              <a:rPr lang="cs-CZ" dirty="0"/>
              <a:t>Nepořádek na pracovišti – mokré podlahy</a:t>
            </a:r>
          </a:p>
          <a:p>
            <a:r>
              <a:rPr lang="cs-CZ" dirty="0"/>
              <a:t>Palety se zbožím umístěny mimo vyhrazený prostor</a:t>
            </a:r>
          </a:p>
        </p:txBody>
      </p:sp>
    </p:spTree>
    <p:extLst>
      <p:ext uri="{BB962C8B-B14F-4D97-AF65-F5344CB8AC3E}">
        <p14:creationId xmlns:p14="http://schemas.microsoft.com/office/powerpoint/2010/main" xmlns="" val="8403374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9DDB13B5-3368-4D0D-83F7-92591EBF48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Nejčastější typy pracovních úrazů na prodejně a ve skladu: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>
            <a:extLst>
              <a:ext uri="{FF2B5EF4-FFF2-40B4-BE49-F238E27FC236}">
                <a16:creationId xmlns:a16="http://schemas.microsoft.com/office/drawing/2014/main" xmlns="" id="{35B3E9EE-6B1E-4DA3-9758-F810D3A6C8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Uklouznutí na mokré podlaze (zlomenina, zvrtnutý kotník)</a:t>
            </a:r>
          </a:p>
          <a:p>
            <a:r>
              <a:rPr lang="cs-CZ" dirty="0"/>
              <a:t>Řezné rány při práci na nářezových strojích, sekáčcích, nožích</a:t>
            </a:r>
          </a:p>
          <a:p>
            <a:r>
              <a:rPr lang="cs-CZ" dirty="0"/>
              <a:t>Řezné rány způsobené při vybalování zboží z krabic</a:t>
            </a:r>
          </a:p>
          <a:p>
            <a:r>
              <a:rPr lang="cs-CZ" dirty="0"/>
              <a:t>Pády z výšky, ze schodů</a:t>
            </a:r>
          </a:p>
          <a:p>
            <a:r>
              <a:rPr lang="cs-CZ" dirty="0"/>
              <a:t>Řezné a tržné rány při rozbití skleněných obalů či skleněného zboží</a:t>
            </a:r>
          </a:p>
          <a:p>
            <a:pPr marL="0" indent="0">
              <a:buNone/>
            </a:pPr>
            <a:r>
              <a:rPr lang="cs-CZ" dirty="0"/>
              <a:t>Těžké a smrtelné pracovní úrazy ve skladech?</a:t>
            </a:r>
          </a:p>
          <a:p>
            <a:pPr marL="0" indent="0">
              <a:buNone/>
            </a:pPr>
            <a:r>
              <a:rPr lang="cs-CZ" dirty="0">
                <a:hlinkClick r:id="rId2"/>
              </a:rPr>
              <a:t>(1433) První pracovní den </a:t>
            </a:r>
            <a:r>
              <a:rPr lang="cs-CZ" dirty="0" err="1">
                <a:hlinkClick r:id="rId2"/>
              </a:rPr>
              <a:t>ještěrkáře</a:t>
            </a:r>
            <a:r>
              <a:rPr lang="cs-CZ" dirty="0">
                <a:hlinkClick r:id="rId2"/>
              </a:rPr>
              <a:t> Klause – </a:t>
            </a:r>
            <a:r>
              <a:rPr lang="cs-CZ" dirty="0" err="1">
                <a:hlinkClick r:id="rId2"/>
              </a:rPr>
              <a:t>YouTube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6792523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108FC133-5D7D-4877-9B2A-CAFB5FA951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130" y="399710"/>
            <a:ext cx="9404723" cy="1400530"/>
          </a:xfrm>
        </p:spPr>
        <p:txBody>
          <a:bodyPr/>
          <a:lstStyle/>
          <a:p>
            <a:r>
              <a:rPr lang="cs-CZ" dirty="0"/>
              <a:t>Co se stane když,…zaměstnanec utrpěl úraz na pracovišti, ale neměl osobní ochranné pomůcky?</a:t>
            </a:r>
          </a:p>
        </p:txBody>
      </p:sp>
      <p:sp>
        <p:nvSpPr>
          <p:cNvPr id="3" name="Zástupný symbol pro obsah 2">
            <a:extLst>
              <a:ext uri="{FF2B5EF4-FFF2-40B4-BE49-F238E27FC236}">
                <a16:creationId xmlns:a16="http://schemas.microsoft.com/office/drawing/2014/main" xmlns="" id="{7929EA1E-00AC-4137-ACF2-CBF623E0BB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3339" y="2694393"/>
            <a:ext cx="8946541" cy="3433482"/>
          </a:xfrm>
        </p:spPr>
        <p:txBody>
          <a:bodyPr/>
          <a:lstStyle/>
          <a:p>
            <a:r>
              <a:rPr lang="cs-CZ" dirty="0"/>
              <a:t>Porušil povinnosti vyplývající z pracovní smlouvy</a:t>
            </a:r>
          </a:p>
          <a:p>
            <a:r>
              <a:rPr lang="cs-CZ" dirty="0"/>
              <a:t>Zaměstnanci nevzniká nárok na odškodnění, ztrátu výdělku, snížené společenské uplatnění v praxi se jedná o statisíce Kč. při těžších úrazech</a:t>
            </a:r>
          </a:p>
          <a:p>
            <a:r>
              <a:rPr lang="cs-CZ" dirty="0"/>
              <a:t>Zaměstnanec pobírá pouze náhradu mzdy ve výši 60 % a to za dny kdy měl naplánované směny= do 14. dne</a:t>
            </a:r>
          </a:p>
          <a:p>
            <a:r>
              <a:rPr lang="cs-CZ" dirty="0"/>
              <a:t>Od 15. dne zaměstnanec pobírá nemocenské dávky 60 % za všechny kalendářní dny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360454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CE5BCAD0-3E74-49D9-8EF5-9283FEC49B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Pracovní úraz pod vlivem alkoholu a omamných látek</a:t>
            </a:r>
          </a:p>
        </p:txBody>
      </p:sp>
      <p:sp>
        <p:nvSpPr>
          <p:cNvPr id="3" name="Zástupný symbol pro obsah 2">
            <a:extLst>
              <a:ext uri="{FF2B5EF4-FFF2-40B4-BE49-F238E27FC236}">
                <a16:creationId xmlns:a16="http://schemas.microsoft.com/office/drawing/2014/main" xmlns="" id="{D388B0F0-6A0D-43F9-98E0-3F4AECC695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Zaměstnavatel může dát zaměstnanci výpověď na hodinu za hrubé porušení pracovní kázně</a:t>
            </a:r>
          </a:p>
          <a:p>
            <a:r>
              <a:rPr lang="cs-CZ" dirty="0"/>
              <a:t>Pokud zaměstnanec způsobil škodu je za ní v plné výši odpovědný (v ostatních případech je to 4,5 násobek průměrného výdělku)</a:t>
            </a:r>
          </a:p>
          <a:p>
            <a:r>
              <a:rPr lang="cs-CZ" dirty="0"/>
              <a:t>Zaměstnanec nemá nárok na odškodnění od zaměstnavatele – bolestné, snížení společenského uplatnění atd. </a:t>
            </a:r>
          </a:p>
          <a:p>
            <a:r>
              <a:rPr lang="cs-CZ" dirty="0"/>
              <a:t>Zaměstnanci může být kráceno pobírání náhrady mzdy prvních 14 dní a následně pobírá nemocenské dávky jen v poloviční výši případně nedostane žádné.</a:t>
            </a:r>
          </a:p>
        </p:txBody>
      </p:sp>
    </p:spTree>
    <p:extLst>
      <p:ext uri="{BB962C8B-B14F-4D97-AF65-F5344CB8AC3E}">
        <p14:creationId xmlns:p14="http://schemas.microsoft.com/office/powerpoint/2010/main" xmlns="" val="40368191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AD861231-1773-4C54-9253-04430A8DF3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První pomoc řezném poranění: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>
            <a:extLst>
              <a:ext uri="{FF2B5EF4-FFF2-40B4-BE49-F238E27FC236}">
                <a16:creationId xmlns:a16="http://schemas.microsoft.com/office/drawing/2014/main" xmlns="" id="{E57EBCC5-4015-4CBB-BB18-F66A4806F8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4293" y="1960153"/>
            <a:ext cx="8946541" cy="4195481"/>
          </a:xfrm>
        </p:spPr>
        <p:txBody>
          <a:bodyPr/>
          <a:lstStyle/>
          <a:p>
            <a:r>
              <a:rPr lang="cs-CZ" dirty="0"/>
              <a:t>Prohlédneme ránu – vyhodnotíme zda je nutné volat 155</a:t>
            </a:r>
          </a:p>
          <a:p>
            <a:r>
              <a:rPr lang="cs-CZ" dirty="0"/>
              <a:t>Snažíme se zabránit krvácení přiložením sterilního obvazu</a:t>
            </a:r>
          </a:p>
          <a:p>
            <a:r>
              <a:rPr lang="cs-CZ" dirty="0"/>
              <a:t>Při silném krvácení přiložíme tlakový obvaz</a:t>
            </a:r>
          </a:p>
          <a:p>
            <a:r>
              <a:rPr lang="cs-CZ" dirty="0"/>
              <a:t>Po zastavení krvácení omyjeme ránu vodou</a:t>
            </a:r>
          </a:p>
          <a:p>
            <a:r>
              <a:rPr lang="cs-CZ" dirty="0"/>
              <a:t>Okolí rány ošetříme dezinfekcí</a:t>
            </a:r>
          </a:p>
          <a:p>
            <a:r>
              <a:rPr lang="cs-CZ" dirty="0"/>
              <a:t>Vyhodnotíme zda je zapotřebí lékařské ošetření</a:t>
            </a:r>
          </a:p>
          <a:p>
            <a:r>
              <a:rPr lang="cs-CZ" dirty="0">
                <a:hlinkClick r:id="rId2"/>
              </a:rPr>
              <a:t>(1433) Jak ošetřit drobná poranění | Dobré rady | Mojemedicina.cz – </a:t>
            </a:r>
            <a:r>
              <a:rPr lang="cs-CZ" dirty="0" err="1">
                <a:hlinkClick r:id="rId2"/>
              </a:rPr>
              <a:t>YouTube</a:t>
            </a:r>
            <a:endParaRPr lang="cs-CZ" dirty="0"/>
          </a:p>
          <a:p>
            <a:r>
              <a:rPr lang="cs-CZ" dirty="0">
                <a:hlinkClick r:id="rId3"/>
              </a:rPr>
              <a:t>(1433) První pomoc 5. / při tepenném krvácení - </a:t>
            </a:r>
            <a:r>
              <a:rPr lang="cs-CZ" dirty="0" err="1">
                <a:hlinkClick r:id="rId3"/>
              </a:rPr>
              <a:t>YouTube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6203946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E476A55E-1615-45A5-B75A-546ED3627D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První pomoc (srdeční selhání,…)</a:t>
            </a:r>
          </a:p>
        </p:txBody>
      </p:sp>
      <p:sp>
        <p:nvSpPr>
          <p:cNvPr id="3" name="Zástupný symbol pro obsah 2">
            <a:extLst>
              <a:ext uri="{FF2B5EF4-FFF2-40B4-BE49-F238E27FC236}">
                <a16:creationId xmlns:a16="http://schemas.microsoft.com/office/drawing/2014/main" xmlns="" id="{8374DF5B-9F68-452D-8ECD-03E5D8FFF9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Zkusíme zda postižený člověk reaguje: „Halo pane“, bolestivý podnět štípneme do ucha, pod rukou</a:t>
            </a:r>
          </a:p>
          <a:p>
            <a:r>
              <a:rPr lang="cs-CZ" dirty="0"/>
              <a:t>Pokud nereaguje voláme 155, tel. na reproduktor</a:t>
            </a:r>
          </a:p>
          <a:p>
            <a:r>
              <a:rPr lang="cs-CZ" dirty="0"/>
              <a:t>Zkontrolujeme dutinu ústní, vyjmeme cizí těleso z úst</a:t>
            </a:r>
          </a:p>
          <a:p>
            <a:r>
              <a:rPr lang="cs-CZ" dirty="0"/>
              <a:t>Zakloníme hlavu</a:t>
            </a:r>
          </a:p>
          <a:p>
            <a:r>
              <a:rPr lang="cs-CZ" dirty="0"/>
              <a:t>Zkontrolujeme zda dýchá</a:t>
            </a:r>
          </a:p>
          <a:p>
            <a:r>
              <a:rPr lang="cs-CZ" dirty="0"/>
              <a:t>Pokud nedýchá zahájíme resuscitaci 100-120 stlačení za minutu hloubka 5-6 cm</a:t>
            </a:r>
          </a:p>
          <a:p>
            <a:r>
              <a:rPr lang="cs-CZ" dirty="0"/>
              <a:t>Stlačení hrudníku v rytmu písničky „skákal pes“</a:t>
            </a:r>
          </a:p>
          <a:p>
            <a:r>
              <a:rPr lang="cs-CZ" dirty="0"/>
              <a:t>30 stlačení hrudníku a 2 vdechy</a:t>
            </a:r>
          </a:p>
          <a:p>
            <a:endParaRPr lang="cs-CZ" dirty="0"/>
          </a:p>
          <a:p>
            <a:pPr marL="0" indent="0">
              <a:buNone/>
            </a:pPr>
            <a:r>
              <a:rPr lang="pl-PL" dirty="0">
                <a:hlinkClick r:id="rId2"/>
              </a:rPr>
              <a:t>(1433) Jak poskytnout první pomoc? - YouTube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118330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665FD0ED-3619-4644-B78E-86F8FD7104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 požární ochrana – příčiny požárů na prodejnách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>
            <a:extLst>
              <a:ext uri="{FF2B5EF4-FFF2-40B4-BE49-F238E27FC236}">
                <a16:creationId xmlns:a16="http://schemas.microsoft.com/office/drawing/2014/main" xmlns="" id="{2D9F2C3A-E827-475E-833E-D2EB1D05EF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Nepořádek na pracovišti</a:t>
            </a:r>
          </a:p>
          <a:p>
            <a:r>
              <a:rPr lang="cs-CZ" dirty="0"/>
              <a:t>Nedodržení BOZP – zaměstnanec si zapálí cigaretu mimo místo určené pro kuřáky</a:t>
            </a:r>
          </a:p>
          <a:p>
            <a:r>
              <a:rPr lang="cs-CZ" dirty="0"/>
              <a:t>Nevhodná manipulace s hořlavinami</a:t>
            </a:r>
          </a:p>
          <a:p>
            <a:r>
              <a:rPr lang="cs-CZ" dirty="0"/>
              <a:t>Závada na elektroinstalaci</a:t>
            </a:r>
          </a:p>
          <a:p>
            <a:r>
              <a:rPr lang="cs-CZ" dirty="0"/>
              <a:t>Špatná manipulace s otevřeným ohněm</a:t>
            </a:r>
          </a:p>
          <a:p>
            <a:r>
              <a:rPr lang="cs-CZ" dirty="0"/>
              <a:t>Skladování hořlavých materiálu v blízkosti tepelných zdrojů</a:t>
            </a:r>
          </a:p>
        </p:txBody>
      </p:sp>
    </p:spTree>
    <p:extLst>
      <p:ext uri="{BB962C8B-B14F-4D97-AF65-F5344CB8AC3E}">
        <p14:creationId xmlns:p14="http://schemas.microsoft.com/office/powerpoint/2010/main" xmlns="" val="48292747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40226FC2-1FAF-48EE-91D6-9D4295813D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Hasící přístroje</a:t>
            </a:r>
          </a:p>
        </p:txBody>
      </p:sp>
      <p:sp>
        <p:nvSpPr>
          <p:cNvPr id="3" name="Zástupný symbol pro obsah 2">
            <a:extLst>
              <a:ext uri="{FF2B5EF4-FFF2-40B4-BE49-F238E27FC236}">
                <a16:creationId xmlns:a16="http://schemas.microsoft.com/office/drawing/2014/main" xmlns="" id="{27F55A49-9D7F-4B8A-9886-3CE4B9DAA3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052918"/>
            <a:ext cx="8946541" cy="4195481"/>
          </a:xfrm>
        </p:spPr>
        <p:txBody>
          <a:bodyPr/>
          <a:lstStyle/>
          <a:p>
            <a:r>
              <a:rPr lang="cs-CZ" dirty="0"/>
              <a:t>Vodní hasící přístroj – slouží k hašení pevných částí (dřevo), NESMÍ SE POUŽÍT K HAŠENÍ ELEKTROZAŘÍZENÍ A HOŘLAVÝCH KAPALIN</a:t>
            </a:r>
          </a:p>
          <a:p>
            <a:endParaRPr lang="cs-CZ" dirty="0"/>
          </a:p>
          <a:p>
            <a:r>
              <a:rPr lang="cs-CZ" dirty="0"/>
              <a:t>Práškový hasící přístroj – hašení elektrozařízení a hořlavých látek</a:t>
            </a:r>
          </a:p>
          <a:p>
            <a:endParaRPr lang="cs-CZ" dirty="0"/>
          </a:p>
          <a:p>
            <a:r>
              <a:rPr lang="cs-CZ" dirty="0"/>
              <a:t>Pěnový hasící přístroj – k hašení pevných látek (dřevo) a hořlavých kapalin, NESMÍ SE POUŽÍT K HAŠENÍ ELEKTROZAŘÍZENÍ</a:t>
            </a:r>
          </a:p>
        </p:txBody>
      </p:sp>
    </p:spTree>
    <p:extLst>
      <p:ext uri="{BB962C8B-B14F-4D97-AF65-F5344CB8AC3E}">
        <p14:creationId xmlns:p14="http://schemas.microsoft.com/office/powerpoint/2010/main" xmlns="" val="108066557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60E76CDD-9A8B-46BE-9167-7A40BCD834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Použití hasícího přístroje</a:t>
            </a:r>
          </a:p>
        </p:txBody>
      </p:sp>
      <p:pic>
        <p:nvPicPr>
          <p:cNvPr id="2050" name="Picture 2" descr="https://www.skolenibozp.cz/content/news/jak-pouzivat-hasicak.jpg">
            <a:extLst>
              <a:ext uri="{FF2B5EF4-FFF2-40B4-BE49-F238E27FC236}">
                <a16:creationId xmlns:a16="http://schemas.microsoft.com/office/drawing/2014/main" xmlns="" id="{98F46200-432C-450E-A775-F98ED0320D8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90638" y="2083594"/>
            <a:ext cx="8572500" cy="4133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3033322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2721607F-DF91-433D-8C92-00DA8DC336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Ohlášení požáru na prodejně</a:t>
            </a:r>
          </a:p>
        </p:txBody>
      </p:sp>
      <p:sp>
        <p:nvSpPr>
          <p:cNvPr id="3" name="Zástupný symbol pro obsah 2">
            <a:extLst>
              <a:ext uri="{FF2B5EF4-FFF2-40B4-BE49-F238E27FC236}">
                <a16:creationId xmlns:a16="http://schemas.microsoft.com/office/drawing/2014/main" xmlns="" id="{13811794-4F90-407F-B39A-6EB25D422F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Je- </a:t>
            </a:r>
            <a:r>
              <a:rPr lang="cs-CZ" dirty="0" err="1"/>
              <a:t>li</a:t>
            </a:r>
            <a:r>
              <a:rPr lang="cs-CZ" dirty="0"/>
              <a:t> požár v malém rozsahu a nejsme ohroženi, použijeme hasící přístroj, přivoláme kolegy</a:t>
            </a:r>
          </a:p>
          <a:p>
            <a:r>
              <a:rPr lang="cs-CZ" dirty="0"/>
              <a:t>Při větším požáru voláme hasiče 150 nebo 112, voláme „HOŘÍ“</a:t>
            </a:r>
          </a:p>
          <a:p>
            <a:r>
              <a:rPr lang="cs-CZ" dirty="0"/>
              <a:t>Dodržujeme klid, žádnou paniku</a:t>
            </a:r>
          </a:p>
          <a:p>
            <a:r>
              <a:rPr lang="cs-CZ" dirty="0"/>
              <a:t>Evakuujeme zaměstnance a zákazníky dle únikových východů</a:t>
            </a:r>
          </a:p>
          <a:p>
            <a:r>
              <a:rPr lang="cs-CZ" dirty="0"/>
              <a:t>Průběh evakuace by měl být co nejrychlejší, ale zároveň ne chaotický</a:t>
            </a:r>
          </a:p>
          <a:p>
            <a:r>
              <a:rPr lang="cs-CZ" dirty="0">
                <a:hlinkClick r:id="rId2"/>
              </a:rPr>
              <a:t>(1433) Jak postupovat při požáru. - </a:t>
            </a:r>
            <a:r>
              <a:rPr lang="cs-CZ" dirty="0" err="1">
                <a:hlinkClick r:id="rId2"/>
              </a:rPr>
              <a:t>YouTube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086248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Obrázky:</a:t>
            </a:r>
          </a:p>
          <a:p>
            <a:r>
              <a:rPr lang="cs-CZ" dirty="0" smtClean="0">
                <a:hlinkClick r:id="rId2"/>
              </a:rPr>
              <a:t>https://transport-logistika.cz/logistika/retrak-vozik-do-uzkych-ulicek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r>
              <a:rPr lang="cs-CZ" dirty="0" smtClean="0"/>
              <a:t>v</a:t>
            </a:r>
            <a:r>
              <a:rPr lang="cs-CZ" dirty="0" smtClean="0"/>
              <a:t>lastní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3114</TotalTime>
  <Words>1138</Words>
  <Application>Microsoft Office PowerPoint</Application>
  <PresentationFormat>Vlastní</PresentationFormat>
  <Paragraphs>128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Ion</vt:lpstr>
      <vt:lpstr>BOZP</vt:lpstr>
      <vt:lpstr>HLAVNÍ OKRUHY TÉMATU BOZP:</vt:lpstr>
      <vt:lpstr>Co je to BOZP A JAKÝ JE JEHO CÍL ? </vt:lpstr>
      <vt:lpstr>ZÁKLADNÍ PRÁVNÍ PŘEDPISY BOZP</vt:lpstr>
      <vt:lpstr>Zpracujte základní povinnosti zaměstnavatele z BOZP dle odkazů:</vt:lpstr>
      <vt:lpstr>Zpracujte základní práva a povinnosti zaměstnanců s ohledem na BOZP dle odkazů:</vt:lpstr>
      <vt:lpstr>Zásady bezpečnosti práce na prodejně: </vt:lpstr>
      <vt:lpstr>Snímek 8</vt:lpstr>
      <vt:lpstr>Bezpečnost technických zařízení a ochranné pomůcky</vt:lpstr>
      <vt:lpstr>Technická zařízení: </vt:lpstr>
      <vt:lpstr>BOZP při práci s technickým zařízením prodejny:</vt:lpstr>
      <vt:lpstr>BOZP používání osobních ochranným pracovních prostředků: </vt:lpstr>
      <vt:lpstr>Pracovní úraz</vt:lpstr>
      <vt:lpstr>Nejčastější příčiny pracovních úrazů:  </vt:lpstr>
      <vt:lpstr>Nejčastější typy pracovních úrazů na prodejně a ve skladu: </vt:lpstr>
      <vt:lpstr>Co se stane když,…zaměstnanec utrpěl úraz na pracovišti, ale neměl osobní ochranné pomůcky?</vt:lpstr>
      <vt:lpstr>Pracovní úraz pod vlivem alkoholu a omamných látek</vt:lpstr>
      <vt:lpstr>První pomoc řezném poranění: </vt:lpstr>
      <vt:lpstr>První pomoc (srdeční selhání,…)</vt:lpstr>
      <vt:lpstr>PO požární ochrana – příčiny požárů na prodejnách </vt:lpstr>
      <vt:lpstr>Hasící přístroje</vt:lpstr>
      <vt:lpstr>Použití hasícího přístroje</vt:lpstr>
      <vt:lpstr>Ohlášení požáru na prodejně</vt:lpstr>
      <vt:lpstr>Snímek 24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BOZP</dc:title>
  <dc:creator>Milan Jirkovský</dc:creator>
  <cp:lastModifiedBy>User</cp:lastModifiedBy>
  <cp:revision>36</cp:revision>
  <dcterms:created xsi:type="dcterms:W3CDTF">2022-08-15T10:58:29Z</dcterms:created>
  <dcterms:modified xsi:type="dcterms:W3CDTF">2022-08-27T14:25:40Z</dcterms:modified>
</cp:coreProperties>
</file>