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5" r:id="rId6"/>
    <p:sldId id="261" r:id="rId7"/>
    <p:sldId id="260"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33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cs-CZ"/>
              <a:t>Kliknutím lze upravit styl.</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a:t>Kliknutím můžete upravit styl předlohy.</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50E0E44-C839-43F2-B1A7-F76722676A80}" type="datetimeFigureOut">
              <a:rPr lang="cs-CZ" smtClean="0"/>
              <a:t>14.01.2023</a:t>
            </a:fld>
            <a:endParaRPr lang="cs-CZ"/>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cs-CZ"/>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BF2D3884-2114-4E34-AAC1-3538C75A9B3A}" type="slidenum">
              <a:rPr lang="cs-CZ" smtClean="0"/>
              <a:t>‹#›</a:t>
            </a:fld>
            <a:endParaRPr lang="cs-CZ"/>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9063200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950E0E44-C839-43F2-B1A7-F76722676A80}" type="datetimeFigureOut">
              <a:rPr lang="cs-CZ" smtClean="0"/>
              <a:t>14.01.2023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190839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cs-CZ"/>
              <a:t>Kliknutím lze upravit styl.</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a:t>Upravte styly předlohy textu.</a:t>
            </a:r>
          </a:p>
        </p:txBody>
      </p:sp>
      <p:sp>
        <p:nvSpPr>
          <p:cNvPr id="4" name="Date Placeholder 3"/>
          <p:cNvSpPr>
            <a:spLocks noGrp="1"/>
          </p:cNvSpPr>
          <p:nvPr>
            <p:ph type="dt" sz="half" idx="10"/>
          </p:nvPr>
        </p:nvSpPr>
        <p:spPr/>
        <p:txBody>
          <a:bodyPr/>
          <a:lstStyle/>
          <a:p>
            <a:fld id="{950E0E44-C839-43F2-B1A7-F76722676A80}" type="datetimeFigureOut">
              <a:rPr lang="cs-CZ" smtClean="0"/>
              <a:t>14.01.2023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F2D3884-2114-4E34-AAC1-3538C75A9B3A}" type="slidenum">
              <a:rPr lang="cs-CZ" smtClean="0"/>
              <a:t>‹#›</a:t>
            </a:fld>
            <a:endParaRPr lang="cs-CZ"/>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86854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Date Placeholder 4"/>
          <p:cNvSpPr>
            <a:spLocks noGrp="1"/>
          </p:cNvSpPr>
          <p:nvPr>
            <p:ph type="dt" sz="half" idx="10"/>
          </p:nvPr>
        </p:nvSpPr>
        <p:spPr/>
        <p:txBody>
          <a:bodyPr/>
          <a:lstStyle/>
          <a:p>
            <a:fld id="{950E0E44-C839-43F2-B1A7-F76722676A80}" type="datetimeFigureOut">
              <a:rPr lang="cs-CZ" smtClean="0"/>
              <a:t>14.01.2023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1561654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cs-CZ"/>
              <a:t>Kliknutím lze upravit styl.</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cs-CZ"/>
              <a:t>Upravte styly předlohy textu.</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7" name="Date Placeholder 6"/>
          <p:cNvSpPr>
            <a:spLocks noGrp="1"/>
          </p:cNvSpPr>
          <p:nvPr>
            <p:ph type="dt" sz="half" idx="10"/>
          </p:nvPr>
        </p:nvSpPr>
        <p:spPr/>
        <p:txBody>
          <a:bodyPr/>
          <a:lstStyle/>
          <a:p>
            <a:fld id="{950E0E44-C839-43F2-B1A7-F76722676A80}" type="datetimeFigureOut">
              <a:rPr lang="cs-CZ" smtClean="0"/>
              <a:t>14.01.2023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4086262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cs-CZ"/>
              <a:t>Kliknutím lze upravit styl.</a:t>
            </a:r>
            <a:endParaRPr lang="en-US" dirty="0"/>
          </a:p>
        </p:txBody>
      </p:sp>
      <p:sp>
        <p:nvSpPr>
          <p:cNvPr id="3" name="Date Placeholder 2"/>
          <p:cNvSpPr>
            <a:spLocks noGrp="1"/>
          </p:cNvSpPr>
          <p:nvPr>
            <p:ph type="dt" sz="half" idx="10"/>
          </p:nvPr>
        </p:nvSpPr>
        <p:spPr/>
        <p:txBody>
          <a:bodyPr/>
          <a:lstStyle/>
          <a:p>
            <a:fld id="{950E0E44-C839-43F2-B1A7-F76722676A80}" type="datetimeFigureOut">
              <a:rPr lang="cs-CZ" smtClean="0"/>
              <a:t>14.01.2023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3514038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0E0E44-C839-43F2-B1A7-F76722676A80}" type="datetimeFigureOut">
              <a:rPr lang="cs-CZ" smtClean="0"/>
              <a:t>14.01.2023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1722974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cs-CZ"/>
              <a:t>Kliknutím lze upravit styl.</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Upravte styly předlohy textu.</a:t>
            </a:r>
          </a:p>
        </p:txBody>
      </p:sp>
      <p:sp>
        <p:nvSpPr>
          <p:cNvPr id="5" name="Date Placeholder 4"/>
          <p:cNvSpPr>
            <a:spLocks noGrp="1"/>
          </p:cNvSpPr>
          <p:nvPr>
            <p:ph type="dt" sz="half" idx="10"/>
          </p:nvPr>
        </p:nvSpPr>
        <p:spPr/>
        <p:txBody>
          <a:bodyPr/>
          <a:lstStyle/>
          <a:p>
            <a:fld id="{950E0E44-C839-43F2-B1A7-F76722676A80}" type="datetimeFigureOut">
              <a:rPr lang="cs-CZ" smtClean="0"/>
              <a:t>14.01.2023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170390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cs-CZ"/>
              <a:t>Kliknutím lze upravit styl.</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a:t>Upravte styly předlohy textu.</a:t>
            </a:r>
          </a:p>
        </p:txBody>
      </p:sp>
      <p:sp>
        <p:nvSpPr>
          <p:cNvPr id="5" name="Date Placeholder 4"/>
          <p:cNvSpPr>
            <a:spLocks noGrp="1"/>
          </p:cNvSpPr>
          <p:nvPr>
            <p:ph type="dt" sz="half" idx="10"/>
          </p:nvPr>
        </p:nvSpPr>
        <p:spPr/>
        <p:txBody>
          <a:bodyPr/>
          <a:lstStyle/>
          <a:p>
            <a:fld id="{950E0E44-C839-43F2-B1A7-F76722676A80}" type="datetimeFigureOut">
              <a:rPr lang="cs-CZ" smtClean="0"/>
              <a:t>14.01.2023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1784169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950E0E44-C839-43F2-B1A7-F76722676A80}" type="datetimeFigureOut">
              <a:rPr lang="cs-CZ" smtClean="0"/>
              <a:t>14.01.2023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329173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cs-CZ"/>
              <a:t>Kliknutím lze upravit styl.</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10"/>
          </p:nvPr>
        </p:nvSpPr>
        <p:spPr/>
        <p:txBody>
          <a:bodyPr/>
          <a:lstStyle/>
          <a:p>
            <a:fld id="{950E0E44-C839-43F2-B1A7-F76722676A80}" type="datetimeFigureOut">
              <a:rPr lang="cs-CZ" smtClean="0"/>
              <a:t>14.01.2023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F2D3884-2114-4E34-AAC1-3538C75A9B3A}" type="slidenum">
              <a:rPr lang="cs-CZ" smtClean="0"/>
              <a:t>‹#›</a:t>
            </a:fld>
            <a:endParaRPr lang="cs-CZ"/>
          </a:p>
        </p:txBody>
      </p:sp>
    </p:spTree>
    <p:extLst>
      <p:ext uri="{BB962C8B-B14F-4D97-AF65-F5344CB8AC3E}">
        <p14:creationId xmlns:p14="http://schemas.microsoft.com/office/powerpoint/2010/main" val="1734751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cs-CZ"/>
              <a:t>Kliknutím lze upravit styl.</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950E0E44-C839-43F2-B1A7-F76722676A80}" type="datetimeFigureOut">
              <a:rPr lang="cs-CZ" smtClean="0"/>
              <a:t>14.01.2023</a:t>
            </a:fld>
            <a:endParaRPr lang="cs-CZ"/>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cs-CZ"/>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BF2D3884-2114-4E34-AAC1-3538C75A9B3A}" type="slidenum">
              <a:rPr lang="cs-CZ" smtClean="0"/>
              <a:t>‹#›</a:t>
            </a:fld>
            <a:endParaRPr lang="cs-CZ"/>
          </a:p>
        </p:txBody>
      </p:sp>
    </p:spTree>
    <p:extLst>
      <p:ext uri="{BB962C8B-B14F-4D97-AF65-F5344CB8AC3E}">
        <p14:creationId xmlns:p14="http://schemas.microsoft.com/office/powerpoint/2010/main" val="7125583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a:t>Modely TCP/IP  a  ISO/OSI</a:t>
            </a:r>
          </a:p>
        </p:txBody>
      </p:sp>
      <p:sp>
        <p:nvSpPr>
          <p:cNvPr id="3" name="Podnadpis 2"/>
          <p:cNvSpPr>
            <a:spLocks noGrp="1"/>
          </p:cNvSpPr>
          <p:nvPr>
            <p:ph type="subTitle" idx="1"/>
          </p:nvPr>
        </p:nvSpPr>
        <p:spPr>
          <a:xfrm>
            <a:off x="642851" y="5554835"/>
            <a:ext cx="3796145" cy="361604"/>
          </a:xfrm>
        </p:spPr>
        <p:txBody>
          <a:bodyPr>
            <a:normAutofit fontScale="92500" lnSpcReduction="10000"/>
          </a:bodyPr>
          <a:lstStyle/>
          <a:p>
            <a:r>
              <a:rPr lang="cs-CZ" dirty="0"/>
              <a:t>Ing. Antonín Hroch</a:t>
            </a:r>
          </a:p>
        </p:txBody>
      </p:sp>
    </p:spTree>
    <p:extLst>
      <p:ext uri="{BB962C8B-B14F-4D97-AF65-F5344CB8AC3E}">
        <p14:creationId xmlns:p14="http://schemas.microsoft.com/office/powerpoint/2010/main" val="119427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TCP/IP a OSI síťové modely</a:t>
            </a:r>
          </a:p>
        </p:txBody>
      </p:sp>
      <p:sp>
        <p:nvSpPr>
          <p:cNvPr id="3" name="Zástupný symbol pro obsah 2"/>
          <p:cNvSpPr>
            <a:spLocks noGrp="1"/>
          </p:cNvSpPr>
          <p:nvPr>
            <p:ph idx="1"/>
          </p:nvPr>
        </p:nvSpPr>
        <p:spPr>
          <a:xfrm>
            <a:off x="1261872" y="2468880"/>
            <a:ext cx="8595360" cy="3711257"/>
          </a:xfrm>
        </p:spPr>
        <p:txBody>
          <a:bodyPr/>
          <a:lstStyle/>
          <a:p>
            <a:pPr marL="0" indent="0" algn="just">
              <a:lnSpc>
                <a:spcPct val="150000"/>
              </a:lnSpc>
              <a:buNone/>
            </a:pPr>
            <a:r>
              <a:rPr lang="cs-CZ" dirty="0"/>
              <a:t>Termín síťový model používá k označení sady dokumentů. Tyto dokumenty popisují funkce potřebné k zajištění provozu sítě, může se jednat například o definici protokolů, pravidel, nebo fyzických požadavků (výše napětí v kabeláži a jiné). Dohromady tyto modely popisují podmínky pro korektní funkčnost sítě. Síťové modely jsou zpravidla děleny do několika vrstev, tyto vrstvy oddělují jednotlivé úrovně komunikace v rámci modelu. Pro informování navzájem komunikujících stran využívá každá vrstva hlaviček, hlavičky jsou přidány k odesílaným datům</a:t>
            </a:r>
          </a:p>
        </p:txBody>
      </p:sp>
    </p:spTree>
    <p:extLst>
      <p:ext uri="{BB962C8B-B14F-4D97-AF65-F5344CB8AC3E}">
        <p14:creationId xmlns:p14="http://schemas.microsoft.com/office/powerpoint/2010/main" val="3142643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TCP/IP síťový model</a:t>
            </a:r>
          </a:p>
        </p:txBody>
      </p:sp>
      <p:sp>
        <p:nvSpPr>
          <p:cNvPr id="3" name="Zástupný symbol pro obsah 2"/>
          <p:cNvSpPr>
            <a:spLocks noGrp="1"/>
          </p:cNvSpPr>
          <p:nvPr>
            <p:ph idx="1"/>
          </p:nvPr>
        </p:nvSpPr>
        <p:spPr>
          <a:xfrm>
            <a:off x="1261872" y="2527069"/>
            <a:ext cx="8595360" cy="3653068"/>
          </a:xfrm>
        </p:spPr>
        <p:txBody>
          <a:bodyPr>
            <a:normAutofit lnSpcReduction="10000"/>
          </a:bodyPr>
          <a:lstStyle/>
          <a:p>
            <a:pPr marL="0" indent="0" algn="just">
              <a:lnSpc>
                <a:spcPct val="150000"/>
              </a:lnSpc>
              <a:buNone/>
            </a:pPr>
            <a:r>
              <a:rPr lang="cs-CZ" dirty="0"/>
              <a:t>Nejběžnějším protokolem, který podporuje téměř každá síť a zařízení (od počítačů až po mobilní telefony) je protokol TCP/IP (</a:t>
            </a:r>
            <a:r>
              <a:rPr lang="cs-CZ" dirty="0" err="1"/>
              <a:t>Transmission</a:t>
            </a:r>
            <a:r>
              <a:rPr lang="cs-CZ" dirty="0"/>
              <a:t> </a:t>
            </a:r>
            <a:r>
              <a:rPr lang="cs-CZ" dirty="0" err="1"/>
              <a:t>Control</a:t>
            </a:r>
            <a:r>
              <a:rPr lang="cs-CZ" dirty="0"/>
              <a:t> </a:t>
            </a:r>
            <a:r>
              <a:rPr lang="cs-CZ" dirty="0" err="1"/>
              <a:t>Protocol</a:t>
            </a:r>
            <a:r>
              <a:rPr lang="cs-CZ" dirty="0"/>
              <a:t> / Internet </a:t>
            </a:r>
            <a:r>
              <a:rPr lang="cs-CZ" dirty="0" err="1"/>
              <a:t>Protocol</a:t>
            </a:r>
            <a:r>
              <a:rPr lang="cs-CZ" dirty="0"/>
              <a:t>). TCP/IP model pochází od ministerstva obrany USA, do jeho vývoje se zapojila řada dobrovolníků a podařilo se jim vytvořit model užívající velmi kvalitní protokoly. Detaily protokolů využívaných v tomto modelu mohou být nalezeny v RFC dokumentu (</a:t>
            </a:r>
            <a:r>
              <a:rPr lang="cs-CZ" dirty="0" err="1"/>
              <a:t>Requests</a:t>
            </a:r>
            <a:r>
              <a:rPr lang="cs-CZ" dirty="0"/>
              <a:t> </a:t>
            </a:r>
            <a:r>
              <a:rPr lang="cs-CZ" dirty="0" err="1"/>
              <a:t>for</a:t>
            </a:r>
            <a:r>
              <a:rPr lang="cs-CZ" dirty="0"/>
              <a:t> </a:t>
            </a:r>
            <a:r>
              <a:rPr lang="cs-CZ" dirty="0" err="1"/>
              <a:t>Comments</a:t>
            </a:r>
            <a:r>
              <a:rPr lang="cs-CZ" dirty="0"/>
              <a:t>). Implementace těchto protokolů poskytuje značnou jistotu, že zařízení, které je využívá, bude schopno komunikace s dalšími zařízeními taktéž využívajícími protokolů TCP/IP. </a:t>
            </a:r>
          </a:p>
        </p:txBody>
      </p:sp>
    </p:spTree>
    <p:extLst>
      <p:ext uri="{BB962C8B-B14F-4D97-AF65-F5344CB8AC3E}">
        <p14:creationId xmlns:p14="http://schemas.microsoft.com/office/powerpoint/2010/main" val="16107154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TCP/IP síťový model</a:t>
            </a:r>
          </a:p>
        </p:txBody>
      </p:sp>
      <p:sp>
        <p:nvSpPr>
          <p:cNvPr id="3" name="Zástupný symbol pro obsah 2"/>
          <p:cNvSpPr>
            <a:spLocks noGrp="1"/>
          </p:cNvSpPr>
          <p:nvPr>
            <p:ph idx="1"/>
          </p:nvPr>
        </p:nvSpPr>
        <p:spPr/>
        <p:txBody>
          <a:bodyPr/>
          <a:lstStyle/>
          <a:p>
            <a:pPr marL="0" indent="0">
              <a:buNone/>
            </a:pPr>
            <a:r>
              <a:rPr lang="cs-CZ" dirty="0"/>
              <a:t>Model dělí protokoly do následujících čtyřech vrstev: </a:t>
            </a:r>
          </a:p>
          <a:p>
            <a:pPr marL="0" indent="0">
              <a:buNone/>
            </a:pPr>
            <a:endParaRPr lang="cs-CZ" dirty="0"/>
          </a:p>
          <a:p>
            <a:pPr marL="0" indent="0">
              <a:buNone/>
            </a:pPr>
            <a:r>
              <a:rPr lang="cs-CZ" dirty="0"/>
              <a:t>	● Aplikační (HTTP, POP3, SMTP) </a:t>
            </a:r>
          </a:p>
          <a:p>
            <a:pPr marL="0" indent="0">
              <a:buNone/>
            </a:pPr>
            <a:r>
              <a:rPr lang="cs-CZ" dirty="0"/>
              <a:t>	● Transportní (TCP, UDP) </a:t>
            </a:r>
          </a:p>
          <a:p>
            <a:pPr marL="0" indent="0">
              <a:buNone/>
            </a:pPr>
            <a:r>
              <a:rPr lang="cs-CZ" dirty="0"/>
              <a:t>	● Síťová (IP)</a:t>
            </a:r>
          </a:p>
          <a:p>
            <a:pPr marL="0" indent="0">
              <a:buNone/>
            </a:pPr>
            <a:r>
              <a:rPr lang="cs-CZ" dirty="0"/>
              <a:t> 	● Vrstva síťového rozhraní (</a:t>
            </a:r>
            <a:r>
              <a:rPr lang="cs-CZ" dirty="0" err="1"/>
              <a:t>Ethernet</a:t>
            </a:r>
            <a:r>
              <a:rPr lang="cs-CZ" dirty="0"/>
              <a:t>)</a:t>
            </a:r>
          </a:p>
          <a:p>
            <a:endParaRPr lang="cs-CZ" dirty="0"/>
          </a:p>
        </p:txBody>
      </p:sp>
    </p:spTree>
    <p:extLst>
      <p:ext uri="{BB962C8B-B14F-4D97-AF65-F5344CB8AC3E}">
        <p14:creationId xmlns:p14="http://schemas.microsoft.com/office/powerpoint/2010/main" val="1405565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TCP/IP síťový model</a:t>
            </a:r>
          </a:p>
        </p:txBody>
      </p:sp>
      <p:pic>
        <p:nvPicPr>
          <p:cNvPr id="1026" name="Picture 2" descr="https://upload.wikimedia.org/wikipedia/commons/thumb/0/0a/Tcpip_vrstvy.svg/490px-Tcpip_vrstvy.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048" y="1881050"/>
            <a:ext cx="4042920" cy="4785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68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Aplikační vrstva TCP/IP modelu</a:t>
            </a:r>
          </a:p>
        </p:txBody>
      </p:sp>
      <p:sp>
        <p:nvSpPr>
          <p:cNvPr id="3" name="Zástupný symbol pro obsah 2"/>
          <p:cNvSpPr>
            <a:spLocks noGrp="1"/>
          </p:cNvSpPr>
          <p:nvPr>
            <p:ph idx="1"/>
          </p:nvPr>
        </p:nvSpPr>
        <p:spPr>
          <a:xfrm>
            <a:off x="1261872" y="2493818"/>
            <a:ext cx="8595360" cy="3686319"/>
          </a:xfrm>
        </p:spPr>
        <p:txBody>
          <a:bodyPr>
            <a:normAutofit lnSpcReduction="10000"/>
          </a:bodyPr>
          <a:lstStyle/>
          <a:p>
            <a:pPr marL="0" indent="0" algn="just">
              <a:lnSpc>
                <a:spcPct val="150000"/>
              </a:lnSpc>
              <a:buNone/>
            </a:pPr>
            <a:r>
              <a:rPr lang="cs-CZ" dirty="0"/>
              <a:t>Protokoly aplikační vrstvy modelu poskytují služby na počítači běžícím aplikacím. Vrstva poskytuje rozhraní mezi aplikacemi a samotnou sítí, poskytuje služby, které aplikace potřebují (například přenos souborů). Zařízení komunikující v rámci aplikační vrstvy si předávají informace o probíhající komunikaci v podobě hlaviček aplikační vrstvy, za kterou mohou, ale také nemusí následovat odesílaná data. Koncept této komunikace využívající hlaviček aplikační vrstvy je nezávislý na použitém aplikačním protokolu. Nejběžnějším protokolem pracujícím na této vrstvě je protokol HTTP (Hypertext Transfer </a:t>
            </a:r>
            <a:r>
              <a:rPr lang="cs-CZ" dirty="0" err="1"/>
              <a:t>Protocol</a:t>
            </a:r>
            <a:r>
              <a:rPr lang="cs-CZ" dirty="0"/>
              <a:t>)</a:t>
            </a:r>
          </a:p>
        </p:txBody>
      </p:sp>
    </p:spTree>
    <p:extLst>
      <p:ext uri="{BB962C8B-B14F-4D97-AF65-F5344CB8AC3E}">
        <p14:creationId xmlns:p14="http://schemas.microsoft.com/office/powerpoint/2010/main" val="2100171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Transportní vrstva TCP/IP modelu</a:t>
            </a:r>
          </a:p>
        </p:txBody>
      </p:sp>
      <p:sp>
        <p:nvSpPr>
          <p:cNvPr id="3" name="Zástupný symbol pro obsah 2"/>
          <p:cNvSpPr>
            <a:spLocks noGrp="1"/>
          </p:cNvSpPr>
          <p:nvPr>
            <p:ph idx="1"/>
          </p:nvPr>
        </p:nvSpPr>
        <p:spPr>
          <a:xfrm>
            <a:off x="1261872" y="2726576"/>
            <a:ext cx="8595360" cy="3453562"/>
          </a:xfrm>
        </p:spPr>
        <p:txBody>
          <a:bodyPr/>
          <a:lstStyle/>
          <a:p>
            <a:pPr marL="0" indent="0" algn="just">
              <a:lnSpc>
                <a:spcPct val="150000"/>
              </a:lnSpc>
              <a:buNone/>
            </a:pPr>
            <a:r>
              <a:rPr lang="cs-CZ" dirty="0"/>
              <a:t>Pokud na aplikační vrstvě nalezneme celou řadu různých protokolů, u transportní vrstvy je situace zcela odlišná. Zde se vyskytují pouze 2 protokoly, jmenovitě TCP (</a:t>
            </a:r>
            <a:r>
              <a:rPr lang="cs-CZ" dirty="0" err="1"/>
              <a:t>Transmission</a:t>
            </a:r>
            <a:r>
              <a:rPr lang="cs-CZ" dirty="0"/>
              <a:t> </a:t>
            </a:r>
            <a:r>
              <a:rPr lang="cs-CZ" dirty="0" err="1"/>
              <a:t>Control</a:t>
            </a:r>
            <a:r>
              <a:rPr lang="cs-CZ" dirty="0"/>
              <a:t> </a:t>
            </a:r>
            <a:r>
              <a:rPr lang="cs-CZ" dirty="0" err="1"/>
              <a:t>Protocol</a:t>
            </a:r>
            <a:r>
              <a:rPr lang="cs-CZ" dirty="0"/>
              <a:t>) a UDP (User Datagram </a:t>
            </a:r>
            <a:r>
              <a:rPr lang="cs-CZ" dirty="0" err="1"/>
              <a:t>Protocol</a:t>
            </a:r>
            <a:r>
              <a:rPr lang="cs-CZ" dirty="0"/>
              <a:t>). Protokoly transportní vrstvy poskytují služby protokolům vyšší vrstvy, tedy vrstvy </a:t>
            </a:r>
            <a:r>
              <a:rPr lang="cs-CZ" dirty="0" err="1"/>
              <a:t>aplikační.Jednou</a:t>
            </a:r>
            <a:r>
              <a:rPr lang="cs-CZ" dirty="0"/>
              <a:t> z těchto služeb je v případě protokolu TCP zaručení spolehlivosti přenosu dat, tím je zaručeno, že každý požadavek, odpověď či jakákoli jiná uskutečněná komunikace dorazí k protější straně. </a:t>
            </a:r>
          </a:p>
        </p:txBody>
      </p:sp>
    </p:spTree>
    <p:extLst>
      <p:ext uri="{BB962C8B-B14F-4D97-AF65-F5344CB8AC3E}">
        <p14:creationId xmlns:p14="http://schemas.microsoft.com/office/powerpoint/2010/main" val="845465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Transportní vrstva TCP/IP modelu</a:t>
            </a:r>
          </a:p>
        </p:txBody>
      </p:sp>
      <p:sp>
        <p:nvSpPr>
          <p:cNvPr id="3" name="Zástupný symbol pro obsah 2"/>
          <p:cNvSpPr>
            <a:spLocks noGrp="1"/>
          </p:cNvSpPr>
          <p:nvPr>
            <p:ph idx="1"/>
          </p:nvPr>
        </p:nvSpPr>
        <p:spPr>
          <a:xfrm>
            <a:off x="1261872" y="2668385"/>
            <a:ext cx="8595360" cy="3511752"/>
          </a:xfrm>
        </p:spPr>
        <p:txBody>
          <a:bodyPr/>
          <a:lstStyle/>
          <a:p>
            <a:pPr marL="0" indent="0" algn="just">
              <a:lnSpc>
                <a:spcPct val="150000"/>
              </a:lnSpc>
              <a:buNone/>
            </a:pPr>
            <a:r>
              <a:rPr lang="cs-CZ" dirty="0"/>
              <a:t>Protokol TCP zajišťuje zotavení z případných chyb užitím potvrzování. Například v případě, kdy je z jednoho počítače na jiný zaslána HTTP </a:t>
            </a:r>
            <a:r>
              <a:rPr lang="cs-CZ" dirty="0" err="1"/>
              <a:t>get</a:t>
            </a:r>
            <a:r>
              <a:rPr lang="cs-CZ" dirty="0"/>
              <a:t> žádost, je v rámci transportní vrstvy požadováno od druhé strany, aby potvrdila příjem žádosti. Druhá strana tedy odešle potvrzení o přijetí, následně zpracuje požadavek a pošle žadateli odpověď na jeho žádost HTTP </a:t>
            </a:r>
            <a:r>
              <a:rPr lang="cs-CZ" dirty="0" err="1"/>
              <a:t>get</a:t>
            </a:r>
            <a:r>
              <a:rPr lang="cs-CZ" dirty="0"/>
              <a:t>, zároveň s ní je ale v rámci transportní vrstvy od žadatele opět požadováno potvrzení o přijetí odpovědi. Tímto principem je tedy zajištěna spolehlivá komunikace</a:t>
            </a:r>
          </a:p>
        </p:txBody>
      </p:sp>
    </p:spTree>
    <p:extLst>
      <p:ext uri="{BB962C8B-B14F-4D97-AF65-F5344CB8AC3E}">
        <p14:creationId xmlns:p14="http://schemas.microsoft.com/office/powerpoint/2010/main" val="698388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Síťová vrstva TCP/IP modelu</a:t>
            </a:r>
          </a:p>
        </p:txBody>
      </p:sp>
      <p:sp>
        <p:nvSpPr>
          <p:cNvPr id="3" name="Zástupný symbol pro obsah 2"/>
          <p:cNvSpPr>
            <a:spLocks noGrp="1"/>
          </p:cNvSpPr>
          <p:nvPr>
            <p:ph idx="1"/>
          </p:nvPr>
        </p:nvSpPr>
        <p:spPr>
          <a:xfrm>
            <a:off x="1261872" y="2103120"/>
            <a:ext cx="8595360" cy="4297680"/>
          </a:xfrm>
        </p:spPr>
        <p:txBody>
          <a:bodyPr>
            <a:normAutofit/>
          </a:bodyPr>
          <a:lstStyle/>
          <a:p>
            <a:pPr marL="0" indent="0" algn="just">
              <a:lnSpc>
                <a:spcPct val="150000"/>
              </a:lnSpc>
              <a:buNone/>
            </a:pPr>
            <a:r>
              <a:rPr lang="cs-CZ" dirty="0"/>
              <a:t>Síťová vrstva je definována především protokolem IP (Internet </a:t>
            </a:r>
            <a:r>
              <a:rPr lang="cs-CZ" dirty="0" err="1"/>
              <a:t>Protocol</a:t>
            </a:r>
            <a:r>
              <a:rPr lang="cs-CZ" dirty="0"/>
              <a:t>), ten definuje IP adresy (každý počítač má odlišnou – nemusí být pravda – NAT, ...), proces směrování v rámci sítě a stará se o doručování </a:t>
            </a:r>
            <a:r>
              <a:rPr lang="cs-CZ" dirty="0" err="1"/>
              <a:t>packetů</a:t>
            </a:r>
            <a:r>
              <a:rPr lang="cs-CZ" dirty="0"/>
              <a:t> ke správnému cíli. Děje v internetové vrstvě jsou často přirovnávány k fungování pošty při rozesílání poštovních zásilek, toto přirovnání je velice trefné a pro základní představu o dějích v této vrstvě se odehrávajících dostačující. Shrnutí: IP (protokol internetové vrstvy) umožňuje zařízením </a:t>
            </a:r>
            <a:r>
              <a:rPr lang="cs-CZ" dirty="0" err="1"/>
              <a:t>zařízením</a:t>
            </a:r>
            <a:r>
              <a:rPr lang="cs-CZ" dirty="0"/>
              <a:t> v rámci sítě mít unikátní adresy, které slouží k jejich jednoznačné identifikaci a umožňuje </a:t>
            </a:r>
            <a:r>
              <a:rPr lang="cs-CZ" dirty="0" err="1"/>
              <a:t>jiejich</a:t>
            </a:r>
            <a:r>
              <a:rPr lang="cs-CZ" dirty="0"/>
              <a:t> vzájemnou komunikaci a stará se o směrování v rámci sítě (předávání informací mezi zapojenými síťovými </a:t>
            </a:r>
            <a:r>
              <a:rPr lang="cs-CZ" dirty="0" err="1"/>
              <a:t>zařizeními</a:t>
            </a:r>
            <a:r>
              <a:rPr lang="cs-CZ" dirty="0"/>
              <a:t> – například </a:t>
            </a:r>
            <a:r>
              <a:rPr lang="cs-CZ" dirty="0" err="1"/>
              <a:t>routery</a:t>
            </a:r>
            <a:r>
              <a:rPr lang="cs-CZ" dirty="0"/>
              <a:t>)</a:t>
            </a:r>
          </a:p>
        </p:txBody>
      </p:sp>
    </p:spTree>
    <p:extLst>
      <p:ext uri="{BB962C8B-B14F-4D97-AF65-F5344CB8AC3E}">
        <p14:creationId xmlns:p14="http://schemas.microsoft.com/office/powerpoint/2010/main" val="331842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Vrstva síťového rozhraní TCP/IP modelu</a:t>
            </a:r>
          </a:p>
        </p:txBody>
      </p:sp>
      <p:sp>
        <p:nvSpPr>
          <p:cNvPr id="3" name="Zástupný symbol pro obsah 2"/>
          <p:cNvSpPr>
            <a:spLocks noGrp="1"/>
          </p:cNvSpPr>
          <p:nvPr>
            <p:ph idx="1"/>
          </p:nvPr>
        </p:nvSpPr>
        <p:spPr>
          <a:xfrm>
            <a:off x="1261872" y="1828800"/>
            <a:ext cx="8595360" cy="5029200"/>
          </a:xfrm>
        </p:spPr>
        <p:txBody>
          <a:bodyPr>
            <a:normAutofit fontScale="92500" lnSpcReduction="20000"/>
          </a:bodyPr>
          <a:lstStyle/>
          <a:p>
            <a:pPr marL="0" indent="0" algn="just">
              <a:lnSpc>
                <a:spcPct val="160000"/>
              </a:lnSpc>
              <a:buNone/>
            </a:pPr>
            <a:r>
              <a:rPr lang="cs-CZ" dirty="0"/>
              <a:t>Vrstva síťového rozhraní definuje protokoly a hardware nutné pro doručení dat ve fyzické síti. V rámci této vrstvy je definován způsob propojení zařízení a média, pomocí něhož bude přenos v síti realizován. Jako příklad protokolu síťové vrstvy si můžeme uvést </a:t>
            </a:r>
            <a:r>
              <a:rPr lang="cs-CZ" dirty="0" err="1"/>
              <a:t>Ethernet</a:t>
            </a:r>
            <a:r>
              <a:rPr lang="cs-CZ" dirty="0"/>
              <a:t>. Ten definuje požadovanou kabeláž, adresy a protokoly, které užít pro vytvoření sítě </a:t>
            </a:r>
            <a:r>
              <a:rPr lang="cs-CZ" dirty="0" err="1"/>
              <a:t>Ethernet</a:t>
            </a:r>
            <a:r>
              <a:rPr lang="cs-CZ" dirty="0"/>
              <a:t> LAN. Pro sítě WAN pak existuje celá řada různých protokolů definujících obdobné specifikace, jako </a:t>
            </a:r>
            <a:r>
              <a:rPr lang="cs-CZ" dirty="0" err="1"/>
              <a:t>Ethernet</a:t>
            </a:r>
            <a:r>
              <a:rPr lang="cs-CZ" dirty="0"/>
              <a:t> pro sítě WAN. Vrstva obsahuje celou řadu protokolů – již zmíněný </a:t>
            </a:r>
            <a:r>
              <a:rPr lang="cs-CZ" dirty="0" err="1"/>
              <a:t>Ethernet</a:t>
            </a:r>
            <a:r>
              <a:rPr lang="cs-CZ" dirty="0"/>
              <a:t> (všechny varianty), PPP (Point-</a:t>
            </a:r>
            <a:r>
              <a:rPr lang="cs-CZ" dirty="0" err="1"/>
              <a:t>to.Point</a:t>
            </a:r>
            <a:r>
              <a:rPr lang="cs-CZ" dirty="0"/>
              <a:t> </a:t>
            </a:r>
            <a:r>
              <a:rPr lang="cs-CZ" dirty="0" err="1"/>
              <a:t>Protocol</a:t>
            </a:r>
            <a:r>
              <a:rPr lang="cs-CZ" dirty="0"/>
              <a:t>), </a:t>
            </a:r>
            <a:r>
              <a:rPr lang="cs-CZ" dirty="0" err="1"/>
              <a:t>Frame</a:t>
            </a:r>
            <a:r>
              <a:rPr lang="cs-CZ" dirty="0"/>
              <a:t> </a:t>
            </a:r>
            <a:r>
              <a:rPr lang="cs-CZ" dirty="0" err="1"/>
              <a:t>Relay</a:t>
            </a:r>
            <a:r>
              <a:rPr lang="cs-CZ" dirty="0"/>
              <a:t> a další. Protože internetová vrstva nezahrnuje informace o fyzických sítích, jsou tyto služby poskytovány právě vrstvou síťového rozhraní. Data jsou obohacena o hlavičku a patičku příslušného protokolu (</a:t>
            </a:r>
            <a:r>
              <a:rPr lang="cs-CZ" dirty="0" err="1"/>
              <a:t>Ethernet</a:t>
            </a:r>
            <a:r>
              <a:rPr lang="cs-CZ" dirty="0"/>
              <a:t>, PPP, ...) a patřičným způsobem odeslána na další bod v rámci sítě, zde jsou hlavička a patička odebrány, přiřazeny nové a data odeslána na další zařízení.</a:t>
            </a:r>
          </a:p>
        </p:txBody>
      </p:sp>
    </p:spTree>
    <p:extLst>
      <p:ext uri="{BB962C8B-B14F-4D97-AF65-F5344CB8AC3E}">
        <p14:creationId xmlns:p14="http://schemas.microsoft.com/office/powerpoint/2010/main" val="2465329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OSI síťový model</a:t>
            </a:r>
          </a:p>
        </p:txBody>
      </p:sp>
      <p:sp>
        <p:nvSpPr>
          <p:cNvPr id="3" name="Zástupný symbol pro obsah 2"/>
          <p:cNvSpPr>
            <a:spLocks noGrp="1"/>
          </p:cNvSpPr>
          <p:nvPr>
            <p:ph idx="1"/>
          </p:nvPr>
        </p:nvSpPr>
        <p:spPr>
          <a:xfrm>
            <a:off x="1261872" y="2468880"/>
            <a:ext cx="8595360" cy="3711257"/>
          </a:xfrm>
        </p:spPr>
        <p:txBody>
          <a:bodyPr>
            <a:normAutofit/>
          </a:bodyPr>
          <a:lstStyle/>
          <a:p>
            <a:pPr marL="0" indent="0" algn="just">
              <a:lnSpc>
                <a:spcPct val="150000"/>
              </a:lnSpc>
              <a:buNone/>
            </a:pPr>
            <a:r>
              <a:rPr lang="cs-CZ" dirty="0"/>
              <a:t>Druhým významným síťovým modelem, který bude zmíněn, je model OSI (Open systém </a:t>
            </a:r>
            <a:r>
              <a:rPr lang="cs-CZ" dirty="0" err="1"/>
              <a:t>Interconnection</a:t>
            </a:r>
            <a:r>
              <a:rPr lang="cs-CZ" dirty="0"/>
              <a:t>). OSI model byl prvním pokusem o vytvoření nezávislého síťového modelu. Před jeho vznikem každý výrobce síťových zařízení využíval vlastního modelu, to znevýhodňovalo menší výrobce (museli se přizpůsobovat </a:t>
            </a:r>
            <a:r>
              <a:rPr lang="cs-CZ" dirty="0" err="1"/>
              <a:t>věřším</a:t>
            </a:r>
            <a:r>
              <a:rPr lang="cs-CZ" dirty="0"/>
              <a:t> výrobcům z důvodu možnosti komunikovat s jejich zařízeními), proto se mezinárodní </a:t>
            </a:r>
            <a:r>
              <a:rPr lang="cs-CZ" dirty="0" err="1"/>
              <a:t>stadardizační</a:t>
            </a:r>
            <a:r>
              <a:rPr lang="cs-CZ" dirty="0"/>
              <a:t> organizace (ISO) rozhodla připravit na výrobci nezávislý síťový model.</a:t>
            </a:r>
          </a:p>
        </p:txBody>
      </p:sp>
    </p:spTree>
    <p:extLst>
      <p:ext uri="{BB962C8B-B14F-4D97-AF65-F5344CB8AC3E}">
        <p14:creationId xmlns:p14="http://schemas.microsoft.com/office/powerpoint/2010/main" val="1904871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OSI síťový model</a:t>
            </a:r>
          </a:p>
        </p:txBody>
      </p:sp>
      <p:sp>
        <p:nvSpPr>
          <p:cNvPr id="3" name="Zástupný symbol pro obsah 2"/>
          <p:cNvSpPr>
            <a:spLocks noGrp="1"/>
          </p:cNvSpPr>
          <p:nvPr>
            <p:ph idx="1"/>
          </p:nvPr>
        </p:nvSpPr>
        <p:spPr/>
        <p:txBody>
          <a:bodyPr>
            <a:normAutofit/>
          </a:bodyPr>
          <a:lstStyle/>
          <a:p>
            <a:pPr marL="0" indent="0" algn="just">
              <a:buNone/>
            </a:pPr>
            <a:r>
              <a:rPr lang="cs-CZ" dirty="0"/>
              <a:t>To, že se OSI model neuplatnil v masové míře, má svůj původ v pomalém formálním standardizačním procesu. Přestože OSI model není v běžné praxi využíván, mnoho termínů vychází právě odtud.</a:t>
            </a:r>
          </a:p>
          <a:p>
            <a:pPr marL="0" indent="0" algn="just">
              <a:buNone/>
            </a:pPr>
            <a:r>
              <a:rPr lang="cs-CZ" dirty="0"/>
              <a:t>Model OSI se dělí na 7 vrstev: </a:t>
            </a:r>
          </a:p>
          <a:p>
            <a:pPr marL="0" indent="0" algn="just">
              <a:buNone/>
            </a:pPr>
            <a:r>
              <a:rPr lang="cs-CZ" dirty="0"/>
              <a:t>	</a:t>
            </a:r>
          </a:p>
        </p:txBody>
      </p:sp>
      <p:pic>
        <p:nvPicPr>
          <p:cNvPr id="2050" name="Picture 2" descr="Výsledek obrázku pro iso os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6031" y="3200400"/>
            <a:ext cx="5565957" cy="3137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5128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Aplikační vrstva OSI modelu</a:t>
            </a:r>
          </a:p>
        </p:txBody>
      </p:sp>
      <p:sp>
        <p:nvSpPr>
          <p:cNvPr id="3" name="Zástupný symbol pro obsah 2"/>
          <p:cNvSpPr>
            <a:spLocks noGrp="1"/>
          </p:cNvSpPr>
          <p:nvPr>
            <p:ph idx="1"/>
          </p:nvPr>
        </p:nvSpPr>
        <p:spPr/>
        <p:txBody>
          <a:bodyPr/>
          <a:lstStyle/>
          <a:p>
            <a:pPr>
              <a:buFontTx/>
              <a:buChar char="-"/>
            </a:pPr>
            <a:r>
              <a:rPr lang="cs-CZ" dirty="0"/>
              <a:t>Vrstva č. 7</a:t>
            </a:r>
          </a:p>
          <a:p>
            <a:pPr>
              <a:buFontTx/>
              <a:buChar char="-"/>
            </a:pPr>
            <a:r>
              <a:rPr lang="cs-CZ" dirty="0"/>
              <a:t>Účelem vrstvy je poskytnout aplikacím přístup ke komunikačnímu systému a umožnit tak jejich spolupráci. </a:t>
            </a:r>
          </a:p>
          <a:p>
            <a:pPr>
              <a:buFontTx/>
              <a:buChar char="-"/>
            </a:pPr>
            <a:r>
              <a:rPr lang="cs-CZ" dirty="0"/>
              <a:t>Do této vrstvy se řadí například tyto služby a protokoly: </a:t>
            </a:r>
          </a:p>
          <a:p>
            <a:pPr marL="0" indent="0">
              <a:buNone/>
            </a:pPr>
            <a:r>
              <a:rPr lang="cs-CZ" dirty="0"/>
              <a:t>	FTP, DNS, DHCP, POP3, SMTP, SSH, Telnet, TFTP</a:t>
            </a:r>
          </a:p>
        </p:txBody>
      </p:sp>
    </p:spTree>
    <p:extLst>
      <p:ext uri="{BB962C8B-B14F-4D97-AF65-F5344CB8AC3E}">
        <p14:creationId xmlns:p14="http://schemas.microsoft.com/office/powerpoint/2010/main" val="3903296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Prezentační vrstva OSI modelu</a:t>
            </a:r>
          </a:p>
        </p:txBody>
      </p:sp>
      <p:sp>
        <p:nvSpPr>
          <p:cNvPr id="3" name="Zástupný symbol pro obsah 2"/>
          <p:cNvSpPr>
            <a:spLocks noGrp="1"/>
          </p:cNvSpPr>
          <p:nvPr>
            <p:ph idx="1"/>
          </p:nvPr>
        </p:nvSpPr>
        <p:spPr/>
        <p:txBody>
          <a:bodyPr/>
          <a:lstStyle/>
          <a:p>
            <a:pPr>
              <a:buFontTx/>
              <a:buChar char="-"/>
            </a:pPr>
            <a:r>
              <a:rPr lang="cs-CZ" dirty="0"/>
              <a:t>Vrstva č. 6</a:t>
            </a:r>
          </a:p>
          <a:p>
            <a:pPr>
              <a:buFontTx/>
              <a:buChar char="-"/>
            </a:pPr>
            <a:endParaRPr lang="cs-CZ" dirty="0"/>
          </a:p>
          <a:p>
            <a:pPr algn="just">
              <a:lnSpc>
                <a:spcPct val="150000"/>
              </a:lnSpc>
              <a:buFontTx/>
              <a:buChar char="-"/>
            </a:pPr>
            <a:r>
              <a:rPr lang="cs-CZ" dirty="0"/>
              <a:t>Funkcí vrstvy je transformovat data do tvaru, který používají aplikace (šifrování, konvertování, komprimace). Formát dat (datové struktury) se může lišit na obou komunikujících systémech, navíc dochází k transformaci pro účel přenosu dat nižšími vrstvami. Mezi funkce patří např. převod kódů a abeced, modifikace grafického uspořádání, přizpůsobení pořadí bajtů apod. Vrstva se zabývá jen strukturou dat, ale ne jejich významem, který je znám jen vrstvě aplikační. </a:t>
            </a:r>
          </a:p>
        </p:txBody>
      </p:sp>
    </p:spTree>
    <p:extLst>
      <p:ext uri="{BB962C8B-B14F-4D97-AF65-F5344CB8AC3E}">
        <p14:creationId xmlns:p14="http://schemas.microsoft.com/office/powerpoint/2010/main" val="2220030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Relační vrstva OSI modelu</a:t>
            </a:r>
          </a:p>
        </p:txBody>
      </p:sp>
      <p:sp>
        <p:nvSpPr>
          <p:cNvPr id="3" name="Zástupný symbol pro obsah 2"/>
          <p:cNvSpPr>
            <a:spLocks noGrp="1"/>
          </p:cNvSpPr>
          <p:nvPr>
            <p:ph idx="1"/>
          </p:nvPr>
        </p:nvSpPr>
        <p:spPr/>
        <p:txBody>
          <a:bodyPr/>
          <a:lstStyle/>
          <a:p>
            <a:pPr>
              <a:buFontTx/>
              <a:buChar char="-"/>
            </a:pPr>
            <a:r>
              <a:rPr lang="cs-CZ" dirty="0"/>
              <a:t>Vrstva č. 5</a:t>
            </a:r>
          </a:p>
          <a:p>
            <a:pPr marL="0" indent="0">
              <a:buNone/>
            </a:pPr>
            <a:endParaRPr lang="cs-CZ" dirty="0"/>
          </a:p>
          <a:p>
            <a:pPr algn="just">
              <a:lnSpc>
                <a:spcPct val="150000"/>
              </a:lnSpc>
              <a:buFontTx/>
              <a:buChar char="-"/>
            </a:pPr>
            <a:r>
              <a:rPr lang="cs-CZ" dirty="0"/>
              <a:t>Smyslem vrstvy je organizovat a synchronizovat dialog mezi spolupracujícími relačními vrstvami obou systémů a řídit výměnu dat mezi nimi. Umožňuje vytvoření a ukončení relačního spojení, synchronizaci a obnovení spojení, oznamovaní výjimečných stavů. K paketům přiřazuje synchronizační značky, které využije v případě vrácení paketu ( např. z důvodu, že se během přenosu dat poškodí síť) k poskládání původního pořadí.</a:t>
            </a:r>
          </a:p>
        </p:txBody>
      </p:sp>
    </p:spTree>
    <p:extLst>
      <p:ext uri="{BB962C8B-B14F-4D97-AF65-F5344CB8AC3E}">
        <p14:creationId xmlns:p14="http://schemas.microsoft.com/office/powerpoint/2010/main" val="1017873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Transportní vrstva OSI modelu</a:t>
            </a:r>
          </a:p>
        </p:txBody>
      </p:sp>
      <p:sp>
        <p:nvSpPr>
          <p:cNvPr id="3" name="Zástupný symbol pro obsah 2"/>
          <p:cNvSpPr>
            <a:spLocks noGrp="1"/>
          </p:cNvSpPr>
          <p:nvPr>
            <p:ph idx="1"/>
          </p:nvPr>
        </p:nvSpPr>
        <p:spPr/>
        <p:txBody>
          <a:bodyPr>
            <a:normAutofit fontScale="92500"/>
          </a:bodyPr>
          <a:lstStyle/>
          <a:p>
            <a:pPr>
              <a:buFontTx/>
              <a:buChar char="-"/>
            </a:pPr>
            <a:r>
              <a:rPr lang="cs-CZ" dirty="0"/>
              <a:t>Vrstva č. 4</a:t>
            </a:r>
          </a:p>
          <a:p>
            <a:pPr marL="0" indent="0">
              <a:buNone/>
            </a:pPr>
            <a:endParaRPr lang="cs-CZ" dirty="0"/>
          </a:p>
          <a:p>
            <a:pPr algn="just">
              <a:buFontTx/>
              <a:buChar char="-"/>
            </a:pPr>
            <a:r>
              <a:rPr lang="cs-CZ" dirty="0"/>
              <a:t>Tato vrstva zajišťuje přenos dat mezi koncovými uzly. Jejím účelem je poskytnout takovou kvalitu přenosu, jakou požadují vyšší vrstvy. Vrstva nabízí spojově (TCP) a nespojově orientované (UDP) protokoly.</a:t>
            </a:r>
          </a:p>
          <a:p>
            <a:pPr algn="just">
              <a:buFontTx/>
              <a:buChar char="-"/>
            </a:pPr>
            <a:r>
              <a:rPr lang="cs-CZ" dirty="0"/>
              <a:t>TCP – Zajišťuje přenos dat se zárukami, který vyžadují aplikace, kde nesmí „chybět ani paket“. Jedná se o přenosy souborů, e-mailů, WWW stránek atd. Záruka se vztahuje na řešení ztrát přenášených paketů, zachování jejich pořadí a odstranění duplikace. Jednotkou posílané informace je na této vrstvě TCP segment.</a:t>
            </a:r>
          </a:p>
          <a:p>
            <a:pPr algn="just">
              <a:buFontTx/>
              <a:buChar char="-"/>
            </a:pPr>
            <a:r>
              <a:rPr lang="cs-CZ" dirty="0"/>
              <a:t>UDP – Zajišťuje přenos dat bez záruk, který využívají aplikace, u kterých by bylo na obtíž zdržení (</a:t>
            </a:r>
            <a:r>
              <a:rPr lang="cs-CZ" dirty="0" err="1"/>
              <a:t>delay</a:t>
            </a:r>
            <a:r>
              <a:rPr lang="cs-CZ" dirty="0"/>
              <a:t>) v síti způsobené čekáním na přenos všech paketů a ztráty se dají řešit jiným způsobem (např. snížení kvality, opakování dotazu). Využívá se pro DNS, </a:t>
            </a:r>
            <a:r>
              <a:rPr lang="cs-CZ" dirty="0" err="1"/>
              <a:t>VoIP</a:t>
            </a:r>
            <a:r>
              <a:rPr lang="cs-CZ" dirty="0"/>
              <a:t>, </a:t>
            </a:r>
            <a:r>
              <a:rPr lang="cs-CZ" dirty="0" err="1"/>
              <a:t>streamované</a:t>
            </a:r>
            <a:r>
              <a:rPr lang="cs-CZ" dirty="0"/>
              <a:t> video, internetová rádia, on-line hry atp.</a:t>
            </a:r>
          </a:p>
        </p:txBody>
      </p:sp>
    </p:spTree>
    <p:extLst>
      <p:ext uri="{BB962C8B-B14F-4D97-AF65-F5344CB8AC3E}">
        <p14:creationId xmlns:p14="http://schemas.microsoft.com/office/powerpoint/2010/main" val="1923145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Síťová vrstva OSI modelu</a:t>
            </a:r>
          </a:p>
        </p:txBody>
      </p:sp>
      <p:sp>
        <p:nvSpPr>
          <p:cNvPr id="3" name="Zástupný symbol pro obsah 2"/>
          <p:cNvSpPr>
            <a:spLocks noGrp="1"/>
          </p:cNvSpPr>
          <p:nvPr>
            <p:ph idx="1"/>
          </p:nvPr>
        </p:nvSpPr>
        <p:spPr/>
        <p:txBody>
          <a:bodyPr>
            <a:normAutofit fontScale="92500" lnSpcReduction="10000"/>
          </a:bodyPr>
          <a:lstStyle/>
          <a:p>
            <a:pPr>
              <a:buFontTx/>
              <a:buChar char="-"/>
            </a:pPr>
            <a:r>
              <a:rPr lang="cs-CZ" dirty="0"/>
              <a:t>Vrstva č. 3</a:t>
            </a:r>
          </a:p>
          <a:p>
            <a:pPr marL="0" indent="0" algn="just">
              <a:lnSpc>
                <a:spcPct val="150000"/>
              </a:lnSpc>
              <a:buNone/>
            </a:pPr>
            <a:r>
              <a:rPr lang="cs-CZ" dirty="0"/>
              <a:t>Tato vrstva se stará o směrování v síti a síťové adresování. Poskytuje spojení mezi systémy, které spolu přímo nesousedí. Obsahuje funkce, které umožňují překlenout rozdílné vlastnosti technologií v přenosových sítích.</a:t>
            </a:r>
          </a:p>
          <a:p>
            <a:pPr marL="0" indent="0" algn="just">
              <a:lnSpc>
                <a:spcPct val="150000"/>
              </a:lnSpc>
              <a:buNone/>
            </a:pPr>
            <a:r>
              <a:rPr lang="cs-CZ" dirty="0"/>
              <a:t>Síťová vrstva poskytuje funkce k zajištění přenosu dat různé délky od zdroje k příjemci skrze jednu případně několik vzájemně propojených sítí při zachování kvality služby, kterou požaduje přenosová vrstva. Síťová vrstva poskytuje směrovací funkce a také reportuje o problémech při doručování dat. Veškeré směrovače pracují na této vrstvě a posílají data do jiných sítí. Zde se již pracuje s hierarchickou strukturou adres. Nejznámější protokol pracující na 3. vrstvě je Internetový Protokol (IP). Jednotkou informace je paket.</a:t>
            </a:r>
          </a:p>
        </p:txBody>
      </p:sp>
    </p:spTree>
    <p:extLst>
      <p:ext uri="{BB962C8B-B14F-4D97-AF65-F5344CB8AC3E}">
        <p14:creationId xmlns:p14="http://schemas.microsoft.com/office/powerpoint/2010/main" val="2517311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Spojová vrstva OSI modelu</a:t>
            </a:r>
          </a:p>
        </p:txBody>
      </p:sp>
      <p:sp>
        <p:nvSpPr>
          <p:cNvPr id="3" name="Zástupný symbol pro obsah 2"/>
          <p:cNvSpPr>
            <a:spLocks noGrp="1"/>
          </p:cNvSpPr>
          <p:nvPr>
            <p:ph idx="1"/>
          </p:nvPr>
        </p:nvSpPr>
        <p:spPr/>
        <p:txBody>
          <a:bodyPr>
            <a:normAutofit fontScale="92500" lnSpcReduction="10000"/>
          </a:bodyPr>
          <a:lstStyle/>
          <a:p>
            <a:pPr>
              <a:buFontTx/>
              <a:buChar char="-"/>
            </a:pPr>
            <a:r>
              <a:rPr lang="cs-CZ" dirty="0"/>
              <a:t>Vrstva č. 2</a:t>
            </a:r>
          </a:p>
          <a:p>
            <a:pPr marL="0" indent="0" algn="just">
              <a:lnSpc>
                <a:spcPct val="150000"/>
              </a:lnSpc>
              <a:buNone/>
            </a:pPr>
            <a:r>
              <a:rPr lang="cs-CZ" dirty="0"/>
              <a:t>Poskytuje spojení mezi dvěma sousedními systémy. Uspořádává data z fyzické vrstvy do logických celků známých jako rámce (</a:t>
            </a:r>
            <a:r>
              <a:rPr lang="cs-CZ" dirty="0" err="1"/>
              <a:t>frames</a:t>
            </a:r>
            <a:r>
              <a:rPr lang="cs-CZ" dirty="0"/>
              <a:t>). Seřazuje přenášené rámce, stará se o nastavení parametrů přenosu linky, oznamuje neopravitelné chyby. Formátuje fyzické rámce, opatřuje je fyzickou adresou a poskytuje synchronizaci pro fyzickou vrstvu.</a:t>
            </a:r>
          </a:p>
          <a:p>
            <a:pPr marL="0" indent="0" algn="just">
              <a:lnSpc>
                <a:spcPct val="150000"/>
              </a:lnSpc>
              <a:buNone/>
            </a:pPr>
            <a:r>
              <a:rPr lang="cs-CZ" dirty="0"/>
              <a:t>Datová vrstva poskytuje funkce k přenosu dat mezi jednotlivými síťovými jednotkami a detekuje případně opravuje chyby vzniklé na fyzické vrstvě. Na této vrstvě pracují veškeré mosty a přepínače. Poskytuje propojení pouze mezi místně připojenými zařízeními a tak vytváří doménu na druhé vrstvě pro směrové a všesměrové vysílání.</a:t>
            </a:r>
          </a:p>
        </p:txBody>
      </p:sp>
    </p:spTree>
    <p:extLst>
      <p:ext uri="{BB962C8B-B14F-4D97-AF65-F5344CB8AC3E}">
        <p14:creationId xmlns:p14="http://schemas.microsoft.com/office/powerpoint/2010/main" val="42125798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Fyzická vrstva OSI modelu</a:t>
            </a:r>
          </a:p>
        </p:txBody>
      </p:sp>
      <p:sp>
        <p:nvSpPr>
          <p:cNvPr id="3" name="Zástupný symbol pro obsah 2"/>
          <p:cNvSpPr>
            <a:spLocks noGrp="1"/>
          </p:cNvSpPr>
          <p:nvPr>
            <p:ph idx="1"/>
          </p:nvPr>
        </p:nvSpPr>
        <p:spPr/>
        <p:txBody>
          <a:bodyPr>
            <a:normAutofit fontScale="92500" lnSpcReduction="10000"/>
          </a:bodyPr>
          <a:lstStyle/>
          <a:p>
            <a:pPr>
              <a:buFontTx/>
              <a:buChar char="-"/>
            </a:pPr>
            <a:r>
              <a:rPr lang="cs-CZ" dirty="0"/>
              <a:t>Vrstva č. 1</a:t>
            </a:r>
          </a:p>
          <a:p>
            <a:pPr marL="0" indent="0" algn="just">
              <a:lnSpc>
                <a:spcPct val="150000"/>
              </a:lnSpc>
              <a:buNone/>
            </a:pPr>
            <a:r>
              <a:rPr lang="cs-CZ" dirty="0"/>
              <a:t>Specifikuje fyzickou komunikaci. Aktivuje, udržuje a deaktivuje fyzické spoje mezi koncovými systémy. Fyzické spojení může být dvoubodové (sériová linka) nebo mnohobodové (</a:t>
            </a:r>
            <a:r>
              <a:rPr lang="cs-CZ" dirty="0" err="1"/>
              <a:t>Ethernet</a:t>
            </a:r>
            <a:r>
              <a:rPr lang="cs-CZ" dirty="0"/>
              <a:t>).</a:t>
            </a:r>
          </a:p>
          <a:p>
            <a:pPr marL="0" indent="0" algn="just">
              <a:lnSpc>
                <a:spcPct val="150000"/>
              </a:lnSpc>
              <a:buNone/>
            </a:pPr>
            <a:r>
              <a:rPr lang="cs-CZ" dirty="0"/>
              <a:t>Hlavní funkce poskytované fyzickou vrstvou jsou:</a:t>
            </a:r>
          </a:p>
          <a:p>
            <a:pPr marL="0" indent="0" algn="just">
              <a:lnSpc>
                <a:spcPct val="150000"/>
              </a:lnSpc>
              <a:buNone/>
            </a:pPr>
            <a:r>
              <a:rPr lang="cs-CZ" dirty="0"/>
              <a:t>Navazování a ukončování spojení s komunikačním médiem.</a:t>
            </a:r>
          </a:p>
          <a:p>
            <a:pPr marL="0" indent="0" algn="just">
              <a:lnSpc>
                <a:spcPct val="150000"/>
              </a:lnSpc>
              <a:buNone/>
            </a:pPr>
            <a:r>
              <a:rPr lang="cs-CZ" dirty="0"/>
              <a:t>Spolupráce na efektivním rozložení všech zdrojů mezi všechny uživatele.</a:t>
            </a:r>
          </a:p>
          <a:p>
            <a:pPr marL="0" indent="0" algn="just">
              <a:lnSpc>
                <a:spcPct val="150000"/>
              </a:lnSpc>
              <a:buNone/>
            </a:pPr>
            <a:r>
              <a:rPr lang="cs-CZ" dirty="0"/>
              <a:t>Modulace neboli konverze digitálních dat na signály používané přenosovým médiem (a zpět) (A/D, D/A převodníky).</a:t>
            </a:r>
          </a:p>
        </p:txBody>
      </p:sp>
    </p:spTree>
    <p:extLst>
      <p:ext uri="{BB962C8B-B14F-4D97-AF65-F5344CB8AC3E}">
        <p14:creationId xmlns:p14="http://schemas.microsoft.com/office/powerpoint/2010/main" val="16737712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249680" y="2485505"/>
            <a:ext cx="9692640" cy="1325562"/>
          </a:xfrm>
        </p:spPr>
        <p:txBody>
          <a:bodyPr/>
          <a:lstStyle/>
          <a:p>
            <a:pPr algn="ctr"/>
            <a:r>
              <a:rPr lang="cs-CZ" dirty="0"/>
              <a:t>Děkuji za pozornost</a:t>
            </a:r>
          </a:p>
        </p:txBody>
      </p:sp>
    </p:spTree>
    <p:extLst>
      <p:ext uri="{BB962C8B-B14F-4D97-AF65-F5344CB8AC3E}">
        <p14:creationId xmlns:p14="http://schemas.microsoft.com/office/powerpoint/2010/main" val="997486567"/>
      </p:ext>
    </p:extLst>
  </p:cSld>
  <p:clrMapOvr>
    <a:masterClrMapping/>
  </p:clrMapOvr>
</p:sld>
</file>

<file path=ppt/theme/theme1.xml><?xml version="1.0" encoding="utf-8"?>
<a:theme xmlns:a="http://schemas.openxmlformats.org/drawingml/2006/main" name="Pohled">
  <a:themeElements>
    <a:clrScheme name="Pohled">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Pohled">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Pohled">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TM03457515[[fn=Pohled]]</Template>
  <TotalTime>34</TotalTime>
  <Words>1675</Words>
  <Application>Microsoft Office PowerPoint</Application>
  <PresentationFormat>Širokoúhlá obrazovka</PresentationFormat>
  <Paragraphs>65</Paragraphs>
  <Slides>20</Slides>
  <Notes>0</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20</vt:i4>
      </vt:variant>
    </vt:vector>
  </HeadingPairs>
  <TitlesOfParts>
    <vt:vector size="24" baseType="lpstr">
      <vt:lpstr>Arial</vt:lpstr>
      <vt:lpstr>Century Schoolbook</vt:lpstr>
      <vt:lpstr>Wingdings 2</vt:lpstr>
      <vt:lpstr>Pohled</vt:lpstr>
      <vt:lpstr>Modely TCP/IP  a  ISO/OSI</vt:lpstr>
      <vt:lpstr>TCP/IP a OSI síťové modely</vt:lpstr>
      <vt:lpstr>TCP/IP síťový model</vt:lpstr>
      <vt:lpstr>TCP/IP síťový model</vt:lpstr>
      <vt:lpstr>TCP/IP síťový model</vt:lpstr>
      <vt:lpstr>Aplikační vrstva TCP/IP modelu</vt:lpstr>
      <vt:lpstr>Transportní vrstva TCP/IP modelu</vt:lpstr>
      <vt:lpstr>Transportní vrstva TCP/IP modelu</vt:lpstr>
      <vt:lpstr>Síťová vrstva TCP/IP modelu</vt:lpstr>
      <vt:lpstr>Vrstva síťového rozhraní TCP/IP modelu</vt:lpstr>
      <vt:lpstr>OSI síťový model</vt:lpstr>
      <vt:lpstr>OSI síťový model</vt:lpstr>
      <vt:lpstr>Aplikační vrstva OSI modelu</vt:lpstr>
      <vt:lpstr>Prezentační vrstva OSI modelu</vt:lpstr>
      <vt:lpstr>Relační vrstva OSI modelu</vt:lpstr>
      <vt:lpstr>Transportní vrstva OSI modelu</vt:lpstr>
      <vt:lpstr>Síťová vrstva OSI modelu</vt:lpstr>
      <vt:lpstr>Spojová vrstva OSI modelu</vt:lpstr>
      <vt:lpstr>Fyzická vrstva OSI modelu</vt:lpstr>
      <vt:lpstr>Děkuji za pozornost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Adresace</dc:title>
  <dc:creator>Antonín Hroch</dc:creator>
  <cp:lastModifiedBy>PC</cp:lastModifiedBy>
  <cp:revision>7</cp:revision>
  <dcterms:created xsi:type="dcterms:W3CDTF">2017-02-28T15:58:55Z</dcterms:created>
  <dcterms:modified xsi:type="dcterms:W3CDTF">2023-01-14T19:15:16Z</dcterms:modified>
</cp:coreProperties>
</file>