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69" r:id="rId5"/>
    <p:sldId id="258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59" r:id="rId17"/>
    <p:sldId id="260" r:id="rId18"/>
    <p:sldId id="267" r:id="rId19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zhanzelin@centrum.cz" initials="z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31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-384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22-10-27T12:07:19.179" idx="1">
    <p:pos x="10" y="10"/>
    <p:text/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91D81-9C5A-40D2-9FDE-52E05A1C4C94}" type="datetimeFigureOut">
              <a:rPr lang="cs-CZ"/>
              <a:pPr>
                <a:defRPr/>
              </a:pPr>
              <a:t>27.01.2023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7947F9-98AE-40F1-ADEB-B8BF80EC777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266B43-DA25-4ACC-94CF-1E43E9DA1C10}" type="datetimeFigureOut">
              <a:rPr lang="cs-CZ"/>
              <a:pPr>
                <a:defRPr/>
              </a:pPr>
              <a:t>27.01.2023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FD723C-D247-4CB6-889F-F3FA575BE8F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EAAECD-250A-46EC-B2DA-F56C4D850693}" type="datetimeFigureOut">
              <a:rPr lang="cs-CZ"/>
              <a:pPr>
                <a:defRPr/>
              </a:pPr>
              <a:t>27.01.2023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CF1F39-8EF4-4C49-B3DC-AA56183A7D8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D486C-4C14-4145-95CE-332D1F95FE93}" type="datetimeFigureOut">
              <a:rPr lang="cs-CZ"/>
              <a:pPr>
                <a:defRPr/>
              </a:pPr>
              <a:t>27.01.2023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44A507-4BA0-470F-AB7E-0AF5316336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06951A-D213-4FCA-B3E0-53E518968B84}" type="datetimeFigureOut">
              <a:rPr lang="cs-CZ"/>
              <a:pPr>
                <a:defRPr/>
              </a:pPr>
              <a:t>27.01.2023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BA6CB5-95CE-4A6F-8E8C-BA2B0D5F0CD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1D8B0-E0A2-4C9F-A353-9F24F68F3235}" type="datetimeFigureOut">
              <a:rPr lang="cs-CZ"/>
              <a:pPr>
                <a:defRPr/>
              </a:pPr>
              <a:t>27.01.2023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3ED96D-E96E-4E31-8335-FEA1EC1C5AF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D78A63-39CF-4374-9338-3B53949489FE}" type="datetimeFigureOut">
              <a:rPr lang="cs-CZ"/>
              <a:pPr>
                <a:defRPr/>
              </a:pPr>
              <a:t>27.01.2023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C5372A-4911-4781-8194-504D4E2B688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89C2D1-3123-4D89-A425-D811B07C9BA8}" type="datetimeFigureOut">
              <a:rPr lang="cs-CZ"/>
              <a:pPr>
                <a:defRPr/>
              </a:pPr>
              <a:t>27.01.2023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18AFBA-7B97-4BF5-98F2-68901971C1F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BDCFB-56F9-46FC-A3FF-6371783C4528}" type="datetimeFigureOut">
              <a:rPr lang="cs-CZ"/>
              <a:pPr>
                <a:defRPr/>
              </a:pPr>
              <a:t>27.01.2023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B6B1EB-7EDC-480F-BC5F-7324906ABFE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03F86-1E76-4AFB-B82E-F3091D50DE38}" type="datetimeFigureOut">
              <a:rPr lang="cs-CZ"/>
              <a:pPr>
                <a:defRPr/>
              </a:pPr>
              <a:t>27.01.2023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4CCC9F-4AC5-4F2F-84F4-DAB10EFF2D8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FEE05-6999-409A-B135-88BA113438A2}" type="datetimeFigureOut">
              <a:rPr lang="cs-CZ"/>
              <a:pPr>
                <a:defRPr/>
              </a:pPr>
              <a:t>27.01.2023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21E37E-FED5-4CD4-9498-6E895EBD6B8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Po kliknutí můžete upravovat styly textu v předloze.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82C5E59-AEE6-4762-AAF3-8C57469C5054}" type="datetimeFigureOut">
              <a:rPr lang="cs-CZ"/>
              <a:pPr>
                <a:defRPr/>
              </a:pPr>
              <a:t>27.01.2023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81955B92-6570-412A-9065-62AE879FA16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6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ovéPole 3"/>
          <p:cNvSpPr txBox="1">
            <a:spLocks noChangeArrowheads="1"/>
          </p:cNvSpPr>
          <p:nvPr/>
        </p:nvSpPr>
        <p:spPr bwMode="auto">
          <a:xfrm>
            <a:off x="1222375" y="1082675"/>
            <a:ext cx="36131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Elektrování těles</a:t>
            </a:r>
          </a:p>
          <a:p>
            <a:pPr eaLnBrk="1" hangingPunct="1"/>
            <a:r>
              <a:rPr lang="cs-CZ" altLang="cs-CZ" sz="4000"/>
              <a:t>Elektrický náboj</a:t>
            </a:r>
          </a:p>
        </p:txBody>
      </p:sp>
      <p:sp>
        <p:nvSpPr>
          <p:cNvPr id="2051" name="TextovéPole 4"/>
          <p:cNvSpPr txBox="1">
            <a:spLocks noChangeArrowheads="1"/>
          </p:cNvSpPr>
          <p:nvPr/>
        </p:nvSpPr>
        <p:spPr bwMode="auto">
          <a:xfrm>
            <a:off x="1368425" y="3835400"/>
            <a:ext cx="302101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600"/>
              <a:t>Fyzika 6. ročník</a:t>
            </a:r>
          </a:p>
        </p:txBody>
      </p:sp>
      <p:pic>
        <p:nvPicPr>
          <p:cNvPr id="2052" name="Picture 5" descr="Student Studying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67538" y="363538"/>
            <a:ext cx="4333875" cy="6130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2"/>
          <p:cNvSpPr txBox="1">
            <a:spLocks noChangeArrowheads="1"/>
          </p:cNvSpPr>
          <p:nvPr/>
        </p:nvSpPr>
        <p:spPr bwMode="auto">
          <a:xfrm rot="10800000">
            <a:off x="9445625" y="6035675"/>
            <a:ext cx="714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fyzika</a:t>
            </a:r>
          </a:p>
        </p:txBody>
      </p:sp>
      <p:sp>
        <p:nvSpPr>
          <p:cNvPr id="2054" name="TextovéPole 3"/>
          <p:cNvSpPr txBox="1">
            <a:spLocks noChangeArrowheads="1"/>
          </p:cNvSpPr>
          <p:nvPr/>
        </p:nvSpPr>
        <p:spPr bwMode="auto">
          <a:xfrm rot="10800000">
            <a:off x="9580563" y="5511800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6</a:t>
            </a:r>
          </a:p>
        </p:txBody>
      </p:sp>
      <p:sp>
        <p:nvSpPr>
          <p:cNvPr id="2055" name="TextovéPole 4"/>
          <p:cNvSpPr txBox="1">
            <a:spLocks noChangeArrowheads="1"/>
          </p:cNvSpPr>
          <p:nvPr/>
        </p:nvSpPr>
        <p:spPr bwMode="auto">
          <a:xfrm rot="10800000">
            <a:off x="8470900" y="5281613"/>
            <a:ext cx="4968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320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poo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9000" y="1566863"/>
            <a:ext cx="628650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4" descr="Shirt 1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0225" y="1670050"/>
            <a:ext cx="2857500" cy="231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700088" y="379413"/>
            <a:ext cx="1076325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Plastovou lžičku tři o mikinu. Potom přibliž lžičku k tenkému proudu vody z kohoutku.</a:t>
            </a:r>
          </a:p>
          <a:p>
            <a:pPr eaLnBrk="1" hangingPunct="1"/>
            <a:r>
              <a:rPr lang="cs-CZ" altLang="cs-CZ" sz="2400"/>
              <a:t>Změní se proud vody?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745038" y="1285875"/>
            <a:ext cx="307816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Proud vody se nezmění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8347075" y="1335088"/>
            <a:ext cx="276542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Proud vody se změní</a:t>
            </a:r>
          </a:p>
        </p:txBody>
      </p:sp>
      <p:grpSp>
        <p:nvGrpSpPr>
          <p:cNvPr id="23" name="Skupina 22"/>
          <p:cNvGrpSpPr>
            <a:grpSpLocks/>
          </p:cNvGrpSpPr>
          <p:nvPr/>
        </p:nvGrpSpPr>
        <p:grpSpPr bwMode="auto">
          <a:xfrm>
            <a:off x="8347075" y="2043113"/>
            <a:ext cx="2857500" cy="3673475"/>
            <a:chOff x="8347016" y="2043112"/>
            <a:chExt cx="2857500" cy="3672685"/>
          </a:xfrm>
        </p:grpSpPr>
        <p:pic>
          <p:nvPicPr>
            <p:cNvPr id="3092" name="Picture 6" descr="Sun Faucet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8506230" y="2043112"/>
              <a:ext cx="1419226" cy="1385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93" name="Picture 8" descr="Petri Dish Clip Art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8347016" y="4250482"/>
              <a:ext cx="2857500" cy="13144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" name="Oblouk 17"/>
            <p:cNvSpPr/>
            <p:nvPr/>
          </p:nvSpPr>
          <p:spPr>
            <a:xfrm>
              <a:off x="9270941" y="3401720"/>
              <a:ext cx="730250" cy="2314077"/>
            </a:xfrm>
            <a:prstGeom prst="arc">
              <a:avLst>
                <a:gd name="adj1" fmla="val 16200000"/>
                <a:gd name="adj2" fmla="val 2253819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" name="Oblouk 18"/>
            <p:cNvSpPr/>
            <p:nvPr/>
          </p:nvSpPr>
          <p:spPr>
            <a:xfrm>
              <a:off x="9393179" y="3401720"/>
              <a:ext cx="728662" cy="2314077"/>
            </a:xfrm>
            <a:prstGeom prst="arc">
              <a:avLst>
                <a:gd name="adj1" fmla="val 16200000"/>
                <a:gd name="adj2" fmla="val 2253819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Oblouk 19"/>
            <p:cNvSpPr/>
            <p:nvPr/>
          </p:nvSpPr>
          <p:spPr>
            <a:xfrm>
              <a:off x="9283641" y="3401720"/>
              <a:ext cx="730250" cy="2314077"/>
            </a:xfrm>
            <a:prstGeom prst="arc">
              <a:avLst>
                <a:gd name="adj1" fmla="val 16200000"/>
                <a:gd name="adj2" fmla="val 2253819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" name="Oblouk 20"/>
            <p:cNvSpPr/>
            <p:nvPr/>
          </p:nvSpPr>
          <p:spPr>
            <a:xfrm>
              <a:off x="9347141" y="3401720"/>
              <a:ext cx="730250" cy="2314077"/>
            </a:xfrm>
            <a:prstGeom prst="arc">
              <a:avLst>
                <a:gd name="adj1" fmla="val 16200000"/>
                <a:gd name="adj2" fmla="val 2253819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7" name="Skupina 26"/>
          <p:cNvGrpSpPr>
            <a:grpSpLocks/>
          </p:cNvGrpSpPr>
          <p:nvPr/>
        </p:nvGrpSpPr>
        <p:grpSpPr bwMode="auto">
          <a:xfrm>
            <a:off x="4841875" y="2022475"/>
            <a:ext cx="2857500" cy="3549650"/>
            <a:chOff x="4841278" y="2022636"/>
            <a:chExt cx="2857500" cy="3549598"/>
          </a:xfrm>
        </p:grpSpPr>
        <p:grpSp>
          <p:nvGrpSpPr>
            <p:cNvPr id="3081" name="Skupina 21"/>
            <p:cNvGrpSpPr>
              <a:grpSpLocks/>
            </p:cNvGrpSpPr>
            <p:nvPr/>
          </p:nvGrpSpPr>
          <p:grpSpPr bwMode="auto">
            <a:xfrm>
              <a:off x="4841278" y="2022636"/>
              <a:ext cx="2857500" cy="3549598"/>
              <a:chOff x="4932164" y="2015334"/>
              <a:chExt cx="2857500" cy="3549598"/>
            </a:xfrm>
          </p:grpSpPr>
          <p:pic>
            <p:nvPicPr>
              <p:cNvPr id="3085" name="Picture 6" descr="Sun Faucet Clip Art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5061661" y="2015334"/>
                <a:ext cx="1419226" cy="13858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3086" name="Picture 8" descr="Petri Dish Clip Art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/>
              <a:stretch>
                <a:fillRect/>
              </a:stretch>
            </p:blipFill>
            <p:spPr bwMode="auto">
              <a:xfrm>
                <a:off x="4932164" y="4250482"/>
                <a:ext cx="2857500" cy="13144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grpSp>
            <p:nvGrpSpPr>
              <p:cNvPr id="3087" name="Skupina 15"/>
              <p:cNvGrpSpPr>
                <a:grpSpLocks/>
              </p:cNvGrpSpPr>
              <p:nvPr/>
            </p:nvGrpSpPr>
            <p:grpSpPr bwMode="auto">
              <a:xfrm>
                <a:off x="6206247" y="3401222"/>
                <a:ext cx="219837" cy="1365331"/>
                <a:chOff x="6206247" y="3401222"/>
                <a:chExt cx="219837" cy="1365331"/>
              </a:xfrm>
            </p:grpSpPr>
            <p:cxnSp>
              <p:nvCxnSpPr>
                <p:cNvPr id="7" name="Přímá spojnice 6"/>
                <p:cNvCxnSpPr>
                  <a:cxnSpLocks/>
                </p:cNvCxnSpPr>
                <p:nvPr/>
              </p:nvCxnSpPr>
              <p:spPr>
                <a:xfrm>
                  <a:off x="6284714" y="3401202"/>
                  <a:ext cx="0" cy="1365230"/>
                </a:xfrm>
                <a:prstGeom prst="line">
                  <a:avLst/>
                </a:prstGeom>
                <a:ln>
                  <a:solidFill>
                    <a:srgbClr val="00B0F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Přímá spojnice 9"/>
                <p:cNvCxnSpPr>
                  <a:cxnSpLocks/>
                </p:cNvCxnSpPr>
                <p:nvPr/>
              </p:nvCxnSpPr>
              <p:spPr>
                <a:xfrm>
                  <a:off x="6360914" y="3401202"/>
                  <a:ext cx="0" cy="1365230"/>
                </a:xfrm>
                <a:prstGeom prst="line">
                  <a:avLst/>
                </a:prstGeom>
                <a:ln>
                  <a:solidFill>
                    <a:srgbClr val="00B0F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" name="Přímá spojnice 10"/>
                <p:cNvCxnSpPr>
                  <a:cxnSpLocks/>
                </p:cNvCxnSpPr>
                <p:nvPr/>
              </p:nvCxnSpPr>
              <p:spPr>
                <a:xfrm>
                  <a:off x="6206927" y="3401202"/>
                  <a:ext cx="0" cy="1365230"/>
                </a:xfrm>
                <a:prstGeom prst="line">
                  <a:avLst/>
                </a:prstGeom>
                <a:ln>
                  <a:solidFill>
                    <a:srgbClr val="00B0F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Přímá spojnice 11"/>
                <p:cNvCxnSpPr>
                  <a:cxnSpLocks/>
                </p:cNvCxnSpPr>
                <p:nvPr/>
              </p:nvCxnSpPr>
              <p:spPr>
                <a:xfrm>
                  <a:off x="6426002" y="3401202"/>
                  <a:ext cx="0" cy="1365230"/>
                </a:xfrm>
                <a:prstGeom prst="line">
                  <a:avLst/>
                </a:prstGeom>
                <a:ln>
                  <a:solidFill>
                    <a:srgbClr val="00B0F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3082" name="Skupina 25"/>
            <p:cNvGrpSpPr>
              <a:grpSpLocks/>
            </p:cNvGrpSpPr>
            <p:nvPr/>
          </p:nvGrpSpPr>
          <p:grpSpPr bwMode="auto">
            <a:xfrm>
              <a:off x="5130318" y="3756362"/>
              <a:ext cx="2236522" cy="494120"/>
              <a:chOff x="1150739" y="5007511"/>
              <a:chExt cx="2236522" cy="494120"/>
            </a:xfrm>
          </p:grpSpPr>
          <p:sp>
            <p:nvSpPr>
              <p:cNvPr id="24" name="Šipka: doleva 23"/>
              <p:cNvSpPr/>
              <p:nvPr/>
            </p:nvSpPr>
            <p:spPr>
              <a:xfrm rot="19388978">
                <a:off x="1150624" y="5016835"/>
                <a:ext cx="2054225" cy="484181"/>
              </a:xfrm>
              <a:prstGeom prst="leftArrow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Šipka: doleva 24"/>
              <p:cNvSpPr/>
              <p:nvPr/>
            </p:nvSpPr>
            <p:spPr>
              <a:xfrm rot="2172119">
                <a:off x="1323662" y="5007310"/>
                <a:ext cx="2063750" cy="484181"/>
              </a:xfrm>
              <a:prstGeom prst="leftArrow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1"/>
          <p:cNvSpPr txBox="1">
            <a:spLocks noChangeArrowheads="1"/>
          </p:cNvSpPr>
          <p:nvPr/>
        </p:nvSpPr>
        <p:spPr bwMode="auto">
          <a:xfrm>
            <a:off x="603250" y="438150"/>
            <a:ext cx="66532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Označ, která tělesa se budou přitahovat k hřebenu:</a:t>
            </a:r>
          </a:p>
        </p:txBody>
      </p:sp>
      <p:pic>
        <p:nvPicPr>
          <p:cNvPr id="4099" name="Picture 2" descr="Red Comb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4725" y="1417638"/>
            <a:ext cx="2847975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4100" name="Skupina 7"/>
          <p:cNvGrpSpPr>
            <a:grpSpLocks/>
          </p:cNvGrpSpPr>
          <p:nvPr/>
        </p:nvGrpSpPr>
        <p:grpSpPr bwMode="auto">
          <a:xfrm>
            <a:off x="974725" y="2174875"/>
            <a:ext cx="536575" cy="517525"/>
            <a:chOff x="4309353" y="2782111"/>
            <a:chExt cx="535021" cy="518591"/>
          </a:xfrm>
        </p:grpSpPr>
        <p:sp>
          <p:nvSpPr>
            <p:cNvPr id="9" name="Sedmiúhelník 8"/>
            <p:cNvSpPr/>
            <p:nvPr/>
          </p:nvSpPr>
          <p:spPr>
            <a:xfrm>
              <a:off x="4309353" y="2782111"/>
              <a:ext cx="535021" cy="518591"/>
            </a:xfrm>
            <a:prstGeom prst="hept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0" name="Přímá spojnice 9"/>
            <p:cNvCxnSpPr/>
            <p:nvPr/>
          </p:nvCxnSpPr>
          <p:spPr>
            <a:xfrm>
              <a:off x="4426488" y="3041407"/>
              <a:ext cx="300751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Skupina 16"/>
          <p:cNvGrpSpPr>
            <a:grpSpLocks/>
          </p:cNvGrpSpPr>
          <p:nvPr/>
        </p:nvGrpSpPr>
        <p:grpSpPr bwMode="auto">
          <a:xfrm>
            <a:off x="336550" y="3505200"/>
            <a:ext cx="4021138" cy="2819400"/>
            <a:chOff x="335902" y="3505845"/>
            <a:chExt cx="4022015" cy="2819400"/>
          </a:xfrm>
        </p:grpSpPr>
        <p:grpSp>
          <p:nvGrpSpPr>
            <p:cNvPr id="4127" name="Skupina 7"/>
            <p:cNvGrpSpPr>
              <a:grpSpLocks/>
            </p:cNvGrpSpPr>
            <p:nvPr/>
          </p:nvGrpSpPr>
          <p:grpSpPr bwMode="auto">
            <a:xfrm>
              <a:off x="2129067" y="3505845"/>
              <a:ext cx="2228850" cy="2819400"/>
              <a:chOff x="2110565" y="3481388"/>
              <a:chExt cx="2228850" cy="2819400"/>
            </a:xfrm>
          </p:grpSpPr>
          <p:pic>
            <p:nvPicPr>
              <p:cNvPr id="4129" name="Picture 32" descr="Blank White Paper Cartoon Clip Art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2110565" y="3481388"/>
                <a:ext cx="2228850" cy="28194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grpSp>
            <p:nvGrpSpPr>
              <p:cNvPr id="4130" name="Skupina 18"/>
              <p:cNvGrpSpPr>
                <a:grpSpLocks/>
              </p:cNvGrpSpPr>
              <p:nvPr/>
            </p:nvGrpSpPr>
            <p:grpSpPr bwMode="auto">
              <a:xfrm>
                <a:off x="2964186" y="4978400"/>
                <a:ext cx="534988" cy="519112"/>
                <a:chOff x="4727641" y="4422843"/>
                <a:chExt cx="535021" cy="518591"/>
              </a:xfrm>
            </p:grpSpPr>
            <p:grpSp>
              <p:nvGrpSpPr>
                <p:cNvPr id="4131" name="Skupina 13"/>
                <p:cNvGrpSpPr>
                  <a:grpSpLocks/>
                </p:cNvGrpSpPr>
                <p:nvPr/>
              </p:nvGrpSpPr>
              <p:grpSpPr bwMode="auto">
                <a:xfrm>
                  <a:off x="4727641" y="4422843"/>
                  <a:ext cx="535021" cy="518591"/>
                  <a:chOff x="4309353" y="2782111"/>
                  <a:chExt cx="535021" cy="518591"/>
                </a:xfrm>
              </p:grpSpPr>
              <p:sp>
                <p:nvSpPr>
                  <p:cNvPr id="15" name="Sedmiúhelník 14"/>
                  <p:cNvSpPr/>
                  <p:nvPr/>
                </p:nvSpPr>
                <p:spPr>
                  <a:xfrm>
                    <a:off x="4309507" y="2782112"/>
                    <a:ext cx="535137" cy="518591"/>
                  </a:xfrm>
                  <a:prstGeom prst="heptagon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 eaLnBrk="1" fontAlgn="auto" hangingPunct="1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cs-CZ"/>
                  </a:p>
                </p:txBody>
              </p:sp>
              <p:cxnSp>
                <p:nvCxnSpPr>
                  <p:cNvPr id="16" name="Přímá spojnice 15"/>
                  <p:cNvCxnSpPr/>
                  <p:nvPr/>
                </p:nvCxnSpPr>
                <p:spPr>
                  <a:xfrm>
                    <a:off x="4427015" y="3040614"/>
                    <a:ext cx="300121" cy="0"/>
                  </a:xfrm>
                  <a:prstGeom prst="line">
                    <a:avLst/>
                  </a:prstGeom>
                  <a:ln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18" name="Přímá spojnice 17"/>
                <p:cNvCxnSpPr/>
                <p:nvPr/>
              </p:nvCxnSpPr>
              <p:spPr>
                <a:xfrm>
                  <a:off x="4994570" y="4543373"/>
                  <a:ext cx="0" cy="271190"/>
                </a:xfrm>
                <a:prstGeom prst="line">
                  <a:avLst/>
                </a:prstGeom>
                <a:ln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4128" name="TextovéPole 1"/>
            <p:cNvSpPr txBox="1">
              <a:spLocks noChangeArrowheads="1"/>
            </p:cNvSpPr>
            <p:nvPr/>
          </p:nvSpPr>
          <p:spPr bwMode="auto">
            <a:xfrm>
              <a:off x="335902" y="4687243"/>
              <a:ext cx="1484445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List papíru</a:t>
              </a:r>
            </a:p>
          </p:txBody>
        </p:sp>
      </p:grpSp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5345113" y="3854450"/>
            <a:ext cx="1206500" cy="2470150"/>
            <a:chOff x="5317315" y="3854450"/>
            <a:chExt cx="1206500" cy="2470795"/>
          </a:xfrm>
        </p:grpSpPr>
        <p:grpSp>
          <p:nvGrpSpPr>
            <p:cNvPr id="4119" name="Skupina 30"/>
            <p:cNvGrpSpPr>
              <a:grpSpLocks/>
            </p:cNvGrpSpPr>
            <p:nvPr/>
          </p:nvGrpSpPr>
          <p:grpSpPr bwMode="auto">
            <a:xfrm>
              <a:off x="5317315" y="3854450"/>
              <a:ext cx="1206500" cy="1981200"/>
              <a:chOff x="4439820" y="3243787"/>
              <a:chExt cx="1206628" cy="1979967"/>
            </a:xfrm>
          </p:grpSpPr>
          <p:sp>
            <p:nvSpPr>
              <p:cNvPr id="27" name="Obdélník 26"/>
              <p:cNvSpPr/>
              <p:nvPr/>
            </p:nvSpPr>
            <p:spPr>
              <a:xfrm>
                <a:off x="4439820" y="4030902"/>
                <a:ext cx="1206628" cy="1193368"/>
              </a:xfrm>
              <a:custGeom>
                <a:avLst/>
                <a:gdLst>
                  <a:gd name="connsiteX0" fmla="*/ 0 w 1206230"/>
                  <a:gd name="connsiteY0" fmla="*/ 0 h 1193261"/>
                  <a:gd name="connsiteX1" fmla="*/ 1206230 w 1206230"/>
                  <a:gd name="connsiteY1" fmla="*/ 0 h 1193261"/>
                  <a:gd name="connsiteX2" fmla="*/ 1206230 w 1206230"/>
                  <a:gd name="connsiteY2" fmla="*/ 1193261 h 1193261"/>
                  <a:gd name="connsiteX3" fmla="*/ 0 w 1206230"/>
                  <a:gd name="connsiteY3" fmla="*/ 1193261 h 1193261"/>
                  <a:gd name="connsiteX4" fmla="*/ 0 w 1206230"/>
                  <a:gd name="connsiteY4" fmla="*/ 0 h 1193261"/>
                  <a:gd name="connsiteX0" fmla="*/ 0 w 1206230"/>
                  <a:gd name="connsiteY0" fmla="*/ 0 h 1193541"/>
                  <a:gd name="connsiteX1" fmla="*/ 1206230 w 1206230"/>
                  <a:gd name="connsiteY1" fmla="*/ 0 h 1193541"/>
                  <a:gd name="connsiteX2" fmla="*/ 1206230 w 1206230"/>
                  <a:gd name="connsiteY2" fmla="*/ 1193261 h 1193541"/>
                  <a:gd name="connsiteX3" fmla="*/ 642026 w 1206230"/>
                  <a:gd name="connsiteY3" fmla="*/ 1060315 h 1193541"/>
                  <a:gd name="connsiteX4" fmla="*/ 0 w 1206230"/>
                  <a:gd name="connsiteY4" fmla="*/ 1193261 h 1193541"/>
                  <a:gd name="connsiteX5" fmla="*/ 0 w 1206230"/>
                  <a:gd name="connsiteY5" fmla="*/ 0 h 1193541"/>
                  <a:gd name="connsiteX0" fmla="*/ 0 w 1206440"/>
                  <a:gd name="connsiteY0" fmla="*/ 0 h 1193541"/>
                  <a:gd name="connsiteX1" fmla="*/ 1206230 w 1206440"/>
                  <a:gd name="connsiteY1" fmla="*/ 0 h 1193541"/>
                  <a:gd name="connsiteX2" fmla="*/ 1042884 w 1206440"/>
                  <a:gd name="connsiteY2" fmla="*/ 623219 h 1193541"/>
                  <a:gd name="connsiteX3" fmla="*/ 1206230 w 1206440"/>
                  <a:gd name="connsiteY3" fmla="*/ 1193261 h 1193541"/>
                  <a:gd name="connsiteX4" fmla="*/ 642026 w 1206440"/>
                  <a:gd name="connsiteY4" fmla="*/ 1060315 h 1193541"/>
                  <a:gd name="connsiteX5" fmla="*/ 0 w 1206440"/>
                  <a:gd name="connsiteY5" fmla="*/ 1193261 h 1193541"/>
                  <a:gd name="connsiteX6" fmla="*/ 0 w 1206440"/>
                  <a:gd name="connsiteY6" fmla="*/ 0 h 1193541"/>
                  <a:gd name="connsiteX0" fmla="*/ 188 w 1206628"/>
                  <a:gd name="connsiteY0" fmla="*/ 0 h 1193541"/>
                  <a:gd name="connsiteX1" fmla="*/ 1206418 w 1206628"/>
                  <a:gd name="connsiteY1" fmla="*/ 0 h 1193541"/>
                  <a:gd name="connsiteX2" fmla="*/ 1043072 w 1206628"/>
                  <a:gd name="connsiteY2" fmla="*/ 623219 h 1193541"/>
                  <a:gd name="connsiteX3" fmla="*/ 1206418 w 1206628"/>
                  <a:gd name="connsiteY3" fmla="*/ 1193261 h 1193541"/>
                  <a:gd name="connsiteX4" fmla="*/ 642214 w 1206628"/>
                  <a:gd name="connsiteY4" fmla="*/ 1060315 h 1193541"/>
                  <a:gd name="connsiteX5" fmla="*/ 188 w 1206628"/>
                  <a:gd name="connsiteY5" fmla="*/ 1193261 h 1193541"/>
                  <a:gd name="connsiteX6" fmla="*/ 118944 w 1206628"/>
                  <a:gd name="connsiteY6" fmla="*/ 545397 h 1193541"/>
                  <a:gd name="connsiteX7" fmla="*/ 188 w 1206628"/>
                  <a:gd name="connsiteY7" fmla="*/ 0 h 1193541"/>
                  <a:gd name="connsiteX0" fmla="*/ 188 w 1206628"/>
                  <a:gd name="connsiteY0" fmla="*/ 99 h 1193640"/>
                  <a:gd name="connsiteX1" fmla="*/ 550469 w 1206628"/>
                  <a:gd name="connsiteY1" fmla="*/ 123597 h 1193640"/>
                  <a:gd name="connsiteX2" fmla="*/ 1206418 w 1206628"/>
                  <a:gd name="connsiteY2" fmla="*/ 99 h 1193640"/>
                  <a:gd name="connsiteX3" fmla="*/ 1043072 w 1206628"/>
                  <a:gd name="connsiteY3" fmla="*/ 623318 h 1193640"/>
                  <a:gd name="connsiteX4" fmla="*/ 1206418 w 1206628"/>
                  <a:gd name="connsiteY4" fmla="*/ 1193360 h 1193640"/>
                  <a:gd name="connsiteX5" fmla="*/ 642214 w 1206628"/>
                  <a:gd name="connsiteY5" fmla="*/ 1060414 h 1193640"/>
                  <a:gd name="connsiteX6" fmla="*/ 188 w 1206628"/>
                  <a:gd name="connsiteY6" fmla="*/ 1193360 h 1193640"/>
                  <a:gd name="connsiteX7" fmla="*/ 118944 w 1206628"/>
                  <a:gd name="connsiteY7" fmla="*/ 545496 h 1193640"/>
                  <a:gd name="connsiteX8" fmla="*/ 188 w 1206628"/>
                  <a:gd name="connsiteY8" fmla="*/ 99 h 11936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06628" h="1193640">
                    <a:moveTo>
                      <a:pt x="188" y="99"/>
                    </a:moveTo>
                    <a:cubicBezTo>
                      <a:pt x="193343" y="-4131"/>
                      <a:pt x="357314" y="127827"/>
                      <a:pt x="550469" y="123597"/>
                    </a:cubicBezTo>
                    <a:lnTo>
                      <a:pt x="1206418" y="99"/>
                    </a:lnTo>
                    <a:cubicBezTo>
                      <a:pt x="1213578" y="194868"/>
                      <a:pt x="1035912" y="428549"/>
                      <a:pt x="1043072" y="623318"/>
                    </a:cubicBezTo>
                    <a:lnTo>
                      <a:pt x="1206418" y="1193360"/>
                    </a:lnTo>
                    <a:cubicBezTo>
                      <a:pt x="1018350" y="1200926"/>
                      <a:pt x="830282" y="1052848"/>
                      <a:pt x="642214" y="1060414"/>
                    </a:cubicBezTo>
                    <a:lnTo>
                      <a:pt x="188" y="1193360"/>
                    </a:lnTo>
                    <a:cubicBezTo>
                      <a:pt x="-5622" y="970920"/>
                      <a:pt x="124754" y="767936"/>
                      <a:pt x="118944" y="545496"/>
                    </a:cubicBezTo>
                    <a:lnTo>
                      <a:pt x="188" y="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4000">
                    <a:schemeClr val="accent1">
                      <a:lumMod val="45000"/>
                      <a:lumOff val="55000"/>
                    </a:schemeClr>
                  </a:gs>
                  <a:gs pos="83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4439820" y="3243787"/>
                <a:ext cx="255614" cy="850592"/>
              </a:xfrm>
              <a:custGeom>
                <a:avLst/>
                <a:gdLst>
                  <a:gd name="connsiteX0" fmla="*/ 0 w 107549"/>
                  <a:gd name="connsiteY0" fmla="*/ 0 h 752111"/>
                  <a:gd name="connsiteX1" fmla="*/ 107549 w 107549"/>
                  <a:gd name="connsiteY1" fmla="*/ 0 h 752111"/>
                  <a:gd name="connsiteX2" fmla="*/ 107549 w 107549"/>
                  <a:gd name="connsiteY2" fmla="*/ 752111 h 752111"/>
                  <a:gd name="connsiteX3" fmla="*/ 0 w 107549"/>
                  <a:gd name="connsiteY3" fmla="*/ 752111 h 752111"/>
                  <a:gd name="connsiteX4" fmla="*/ 0 w 107549"/>
                  <a:gd name="connsiteY4" fmla="*/ 0 h 752111"/>
                  <a:gd name="connsiteX0" fmla="*/ 0 w 156710"/>
                  <a:gd name="connsiteY0" fmla="*/ 0 h 801272"/>
                  <a:gd name="connsiteX1" fmla="*/ 107549 w 156710"/>
                  <a:gd name="connsiteY1" fmla="*/ 0 h 801272"/>
                  <a:gd name="connsiteX2" fmla="*/ 156710 w 156710"/>
                  <a:gd name="connsiteY2" fmla="*/ 801272 h 801272"/>
                  <a:gd name="connsiteX3" fmla="*/ 0 w 156710"/>
                  <a:gd name="connsiteY3" fmla="*/ 752111 h 801272"/>
                  <a:gd name="connsiteX4" fmla="*/ 0 w 156710"/>
                  <a:gd name="connsiteY4" fmla="*/ 0 h 801272"/>
                  <a:gd name="connsiteX0" fmla="*/ 0 w 255033"/>
                  <a:gd name="connsiteY0" fmla="*/ 0 h 850433"/>
                  <a:gd name="connsiteX1" fmla="*/ 107549 w 255033"/>
                  <a:gd name="connsiteY1" fmla="*/ 0 h 850433"/>
                  <a:gd name="connsiteX2" fmla="*/ 255033 w 255033"/>
                  <a:gd name="connsiteY2" fmla="*/ 850433 h 850433"/>
                  <a:gd name="connsiteX3" fmla="*/ 0 w 255033"/>
                  <a:gd name="connsiteY3" fmla="*/ 752111 h 850433"/>
                  <a:gd name="connsiteX4" fmla="*/ 0 w 255033"/>
                  <a:gd name="connsiteY4" fmla="*/ 0 h 8504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55033" h="850433">
                    <a:moveTo>
                      <a:pt x="0" y="0"/>
                    </a:moveTo>
                    <a:lnTo>
                      <a:pt x="107549" y="0"/>
                    </a:lnTo>
                    <a:lnTo>
                      <a:pt x="255033" y="850433"/>
                    </a:lnTo>
                    <a:lnTo>
                      <a:pt x="0" y="752111"/>
                    </a:lnTo>
                    <a:lnTo>
                      <a:pt x="0" y="0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4000">
                    <a:schemeClr val="accent1">
                      <a:lumMod val="45000"/>
                      <a:lumOff val="55000"/>
                    </a:schemeClr>
                  </a:gs>
                  <a:gs pos="83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7"/>
              <p:cNvSpPr/>
              <p:nvPr/>
            </p:nvSpPr>
            <p:spPr>
              <a:xfrm flipH="1">
                <a:off x="5390833" y="3312025"/>
                <a:ext cx="255615" cy="850592"/>
              </a:xfrm>
              <a:custGeom>
                <a:avLst/>
                <a:gdLst>
                  <a:gd name="connsiteX0" fmla="*/ 0 w 107549"/>
                  <a:gd name="connsiteY0" fmla="*/ 0 h 752111"/>
                  <a:gd name="connsiteX1" fmla="*/ 107549 w 107549"/>
                  <a:gd name="connsiteY1" fmla="*/ 0 h 752111"/>
                  <a:gd name="connsiteX2" fmla="*/ 107549 w 107549"/>
                  <a:gd name="connsiteY2" fmla="*/ 752111 h 752111"/>
                  <a:gd name="connsiteX3" fmla="*/ 0 w 107549"/>
                  <a:gd name="connsiteY3" fmla="*/ 752111 h 752111"/>
                  <a:gd name="connsiteX4" fmla="*/ 0 w 107549"/>
                  <a:gd name="connsiteY4" fmla="*/ 0 h 752111"/>
                  <a:gd name="connsiteX0" fmla="*/ 0 w 156710"/>
                  <a:gd name="connsiteY0" fmla="*/ 0 h 801272"/>
                  <a:gd name="connsiteX1" fmla="*/ 107549 w 156710"/>
                  <a:gd name="connsiteY1" fmla="*/ 0 h 801272"/>
                  <a:gd name="connsiteX2" fmla="*/ 156710 w 156710"/>
                  <a:gd name="connsiteY2" fmla="*/ 801272 h 801272"/>
                  <a:gd name="connsiteX3" fmla="*/ 0 w 156710"/>
                  <a:gd name="connsiteY3" fmla="*/ 752111 h 801272"/>
                  <a:gd name="connsiteX4" fmla="*/ 0 w 156710"/>
                  <a:gd name="connsiteY4" fmla="*/ 0 h 801272"/>
                  <a:gd name="connsiteX0" fmla="*/ 0 w 255033"/>
                  <a:gd name="connsiteY0" fmla="*/ 0 h 850433"/>
                  <a:gd name="connsiteX1" fmla="*/ 107549 w 255033"/>
                  <a:gd name="connsiteY1" fmla="*/ 0 h 850433"/>
                  <a:gd name="connsiteX2" fmla="*/ 255033 w 255033"/>
                  <a:gd name="connsiteY2" fmla="*/ 850433 h 850433"/>
                  <a:gd name="connsiteX3" fmla="*/ 0 w 255033"/>
                  <a:gd name="connsiteY3" fmla="*/ 752111 h 850433"/>
                  <a:gd name="connsiteX4" fmla="*/ 0 w 255033"/>
                  <a:gd name="connsiteY4" fmla="*/ 0 h 8504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55033" h="850433">
                    <a:moveTo>
                      <a:pt x="0" y="0"/>
                    </a:moveTo>
                    <a:lnTo>
                      <a:pt x="107549" y="0"/>
                    </a:lnTo>
                    <a:lnTo>
                      <a:pt x="255033" y="850433"/>
                    </a:lnTo>
                    <a:lnTo>
                      <a:pt x="0" y="752111"/>
                    </a:lnTo>
                    <a:lnTo>
                      <a:pt x="0" y="0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4000">
                    <a:schemeClr val="accent1">
                      <a:lumMod val="45000"/>
                      <a:lumOff val="55000"/>
                    </a:schemeClr>
                  </a:gs>
                  <a:gs pos="83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4120" name="Skupina 6"/>
            <p:cNvGrpSpPr>
              <a:grpSpLocks/>
            </p:cNvGrpSpPr>
            <p:nvPr/>
          </p:nvGrpSpPr>
          <p:grpSpPr bwMode="auto">
            <a:xfrm>
              <a:off x="5626035" y="4978400"/>
              <a:ext cx="534987" cy="517525"/>
              <a:chOff x="4309353" y="2782111"/>
              <a:chExt cx="535021" cy="518591"/>
            </a:xfrm>
          </p:grpSpPr>
          <p:sp>
            <p:nvSpPr>
              <p:cNvPr id="3" name="Sedmiúhelník 2"/>
              <p:cNvSpPr/>
              <p:nvPr/>
            </p:nvSpPr>
            <p:spPr>
              <a:xfrm>
                <a:off x="4308608" y="2782405"/>
                <a:ext cx="535021" cy="518726"/>
              </a:xfrm>
              <a:prstGeom prst="heptagon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6" name="Přímá spojnice 5"/>
              <p:cNvCxnSpPr/>
              <p:nvPr/>
            </p:nvCxnSpPr>
            <p:spPr>
              <a:xfrm>
                <a:off x="4426090" y="3041768"/>
                <a:ext cx="300056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121" name="TextovéPole 3"/>
            <p:cNvSpPr txBox="1">
              <a:spLocks noChangeArrowheads="1"/>
            </p:cNvSpPr>
            <p:nvPr/>
          </p:nvSpPr>
          <p:spPr bwMode="auto">
            <a:xfrm>
              <a:off x="5517742" y="5863580"/>
              <a:ext cx="79444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igelit</a:t>
              </a:r>
            </a:p>
          </p:txBody>
        </p:sp>
      </p:grpSp>
      <p:grpSp>
        <p:nvGrpSpPr>
          <p:cNvPr id="19" name="Skupina 18"/>
          <p:cNvGrpSpPr>
            <a:grpSpLocks/>
          </p:cNvGrpSpPr>
          <p:nvPr/>
        </p:nvGrpSpPr>
        <p:grpSpPr bwMode="auto">
          <a:xfrm>
            <a:off x="8293100" y="3900488"/>
            <a:ext cx="3187700" cy="2298700"/>
            <a:chOff x="8293100" y="3900488"/>
            <a:chExt cx="3187012" cy="2298700"/>
          </a:xfrm>
        </p:grpSpPr>
        <p:grpSp>
          <p:nvGrpSpPr>
            <p:cNvPr id="4111" name="Skupina 25"/>
            <p:cNvGrpSpPr>
              <a:grpSpLocks/>
            </p:cNvGrpSpPr>
            <p:nvPr/>
          </p:nvGrpSpPr>
          <p:grpSpPr bwMode="auto">
            <a:xfrm>
              <a:off x="8293100" y="3900488"/>
              <a:ext cx="2238375" cy="2298700"/>
              <a:chOff x="8293646" y="3900143"/>
              <a:chExt cx="2237056" cy="2298556"/>
            </a:xfrm>
          </p:grpSpPr>
          <p:pic>
            <p:nvPicPr>
              <p:cNvPr id="4113" name="Picture 6" descr="Trash  Clip Art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8293646" y="3900143"/>
                <a:ext cx="2237056" cy="229855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grpSp>
            <p:nvGrpSpPr>
              <p:cNvPr id="4114" name="Skupina 19"/>
              <p:cNvGrpSpPr>
                <a:grpSpLocks/>
              </p:cNvGrpSpPr>
              <p:nvPr/>
            </p:nvGrpSpPr>
            <p:grpSpPr bwMode="auto">
              <a:xfrm>
                <a:off x="9017945" y="4844484"/>
                <a:ext cx="535021" cy="518591"/>
                <a:chOff x="4727641" y="4422843"/>
                <a:chExt cx="535021" cy="518591"/>
              </a:xfrm>
            </p:grpSpPr>
            <p:grpSp>
              <p:nvGrpSpPr>
                <p:cNvPr id="4115" name="Skupina 20"/>
                <p:cNvGrpSpPr>
                  <a:grpSpLocks/>
                </p:cNvGrpSpPr>
                <p:nvPr/>
              </p:nvGrpSpPr>
              <p:grpSpPr bwMode="auto">
                <a:xfrm>
                  <a:off x="4727641" y="4422843"/>
                  <a:ext cx="535021" cy="518591"/>
                  <a:chOff x="4309353" y="2782111"/>
                  <a:chExt cx="535021" cy="518591"/>
                </a:xfrm>
              </p:grpSpPr>
              <p:sp>
                <p:nvSpPr>
                  <p:cNvPr id="23" name="Sedmiúhelník 22"/>
                  <p:cNvSpPr/>
                  <p:nvPr/>
                </p:nvSpPr>
                <p:spPr>
                  <a:xfrm>
                    <a:off x="4309959" y="2782273"/>
                    <a:ext cx="534556" cy="519081"/>
                  </a:xfrm>
                  <a:prstGeom prst="heptagon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 eaLnBrk="1" fontAlgn="auto" hangingPunct="1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cs-CZ"/>
                  </a:p>
                </p:txBody>
              </p:sp>
              <p:cxnSp>
                <p:nvCxnSpPr>
                  <p:cNvPr id="24" name="Přímá spojnice 23"/>
                  <p:cNvCxnSpPr/>
                  <p:nvPr/>
                </p:nvCxnSpPr>
                <p:spPr>
                  <a:xfrm>
                    <a:off x="4427339" y="3041020"/>
                    <a:ext cx="299795" cy="0"/>
                  </a:xfrm>
                  <a:prstGeom prst="line">
                    <a:avLst/>
                  </a:prstGeom>
                  <a:ln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22" name="Přímá spojnice 21"/>
                <p:cNvCxnSpPr/>
                <p:nvPr/>
              </p:nvCxnSpPr>
              <p:spPr>
                <a:xfrm>
                  <a:off x="4994732" y="4543648"/>
                  <a:ext cx="0" cy="271446"/>
                </a:xfrm>
                <a:prstGeom prst="line">
                  <a:avLst/>
                </a:prstGeom>
                <a:ln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4112" name="TextovéPole 4"/>
            <p:cNvSpPr txBox="1">
              <a:spLocks noChangeArrowheads="1"/>
            </p:cNvSpPr>
            <p:nvPr/>
          </p:nvSpPr>
          <p:spPr bwMode="auto">
            <a:xfrm>
              <a:off x="10646229" y="5148908"/>
              <a:ext cx="83388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papír</a:t>
              </a:r>
            </a:p>
          </p:txBody>
        </p:sp>
      </p:grpSp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9285288" y="671513"/>
            <a:ext cx="2608262" cy="2809875"/>
            <a:chOff x="9285288" y="671513"/>
            <a:chExt cx="2607989" cy="2809875"/>
          </a:xfrm>
        </p:grpSpPr>
        <p:grpSp>
          <p:nvGrpSpPr>
            <p:cNvPr id="4105" name="Skupina 24"/>
            <p:cNvGrpSpPr>
              <a:grpSpLocks/>
            </p:cNvGrpSpPr>
            <p:nvPr/>
          </p:nvGrpSpPr>
          <p:grpSpPr bwMode="auto">
            <a:xfrm>
              <a:off x="9285288" y="671513"/>
              <a:ext cx="1714500" cy="2809875"/>
              <a:chOff x="9285456" y="671921"/>
              <a:chExt cx="1714500" cy="2809875"/>
            </a:xfrm>
          </p:grpSpPr>
          <p:pic>
            <p:nvPicPr>
              <p:cNvPr id="4107" name="Picture 4" descr="Helium Blue Balloon Clip Art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/>
              <a:stretch>
                <a:fillRect/>
              </a:stretch>
            </p:blipFill>
            <p:spPr bwMode="auto">
              <a:xfrm>
                <a:off x="9285456" y="671921"/>
                <a:ext cx="1714500" cy="280987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grpSp>
            <p:nvGrpSpPr>
              <p:cNvPr id="4108" name="Skupina 10"/>
              <p:cNvGrpSpPr>
                <a:grpSpLocks/>
              </p:cNvGrpSpPr>
              <p:nvPr/>
            </p:nvGrpSpPr>
            <p:grpSpPr bwMode="auto">
              <a:xfrm>
                <a:off x="9875195" y="1914836"/>
                <a:ext cx="535021" cy="518591"/>
                <a:chOff x="4309353" y="2782111"/>
                <a:chExt cx="535021" cy="518591"/>
              </a:xfrm>
            </p:grpSpPr>
            <p:sp>
              <p:nvSpPr>
                <p:cNvPr id="12" name="Sedmiúhelník 11"/>
                <p:cNvSpPr/>
                <p:nvPr/>
              </p:nvSpPr>
              <p:spPr>
                <a:xfrm>
                  <a:off x="4298990" y="2782208"/>
                  <a:ext cx="546043" cy="519113"/>
                </a:xfrm>
                <a:prstGeom prst="heptagon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13" name="Přímá spojnice 12"/>
                <p:cNvCxnSpPr/>
                <p:nvPr/>
              </p:nvCxnSpPr>
              <p:spPr>
                <a:xfrm>
                  <a:off x="4425977" y="3040971"/>
                  <a:ext cx="301593" cy="0"/>
                </a:xfrm>
                <a:prstGeom prst="line">
                  <a:avLst/>
                </a:prstGeom>
                <a:ln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4106" name="TextovéPole 6"/>
            <p:cNvSpPr txBox="1">
              <a:spLocks noChangeArrowheads="1"/>
            </p:cNvSpPr>
            <p:nvPr/>
          </p:nvSpPr>
          <p:spPr bwMode="auto">
            <a:xfrm>
              <a:off x="10711543" y="2864498"/>
              <a:ext cx="118173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balonek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"/>
          <p:cNvSpPr txBox="1">
            <a:spLocks noChangeArrowheads="1"/>
          </p:cNvSpPr>
          <p:nvPr/>
        </p:nvSpPr>
        <p:spPr bwMode="auto">
          <a:xfrm>
            <a:off x="565150" y="192088"/>
            <a:ext cx="71532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Je více možností, že se budou tělesa k sobě přitahovat?</a:t>
            </a:r>
          </a:p>
          <a:p>
            <a:pPr eaLnBrk="1" hangingPunct="1"/>
            <a:r>
              <a:rPr lang="cs-CZ" altLang="cs-CZ" sz="2400"/>
              <a:t>Označ kliknutím správnou variantu, ta se zabarví zeleně.</a:t>
            </a:r>
          </a:p>
        </p:txBody>
      </p:sp>
      <p:grpSp>
        <p:nvGrpSpPr>
          <p:cNvPr id="5123" name="Skupina 16"/>
          <p:cNvGrpSpPr>
            <a:grpSpLocks/>
          </p:cNvGrpSpPr>
          <p:nvPr/>
        </p:nvGrpSpPr>
        <p:grpSpPr bwMode="auto">
          <a:xfrm>
            <a:off x="336550" y="3505200"/>
            <a:ext cx="4021138" cy="2819400"/>
            <a:chOff x="335902" y="3505845"/>
            <a:chExt cx="4022015" cy="2819400"/>
          </a:xfrm>
        </p:grpSpPr>
        <p:grpSp>
          <p:nvGrpSpPr>
            <p:cNvPr id="5154" name="Skupina 7"/>
            <p:cNvGrpSpPr>
              <a:grpSpLocks/>
            </p:cNvGrpSpPr>
            <p:nvPr/>
          </p:nvGrpSpPr>
          <p:grpSpPr bwMode="auto">
            <a:xfrm>
              <a:off x="2129067" y="3505845"/>
              <a:ext cx="2228850" cy="2819400"/>
              <a:chOff x="2110565" y="3481388"/>
              <a:chExt cx="2228850" cy="2819400"/>
            </a:xfrm>
          </p:grpSpPr>
          <p:pic>
            <p:nvPicPr>
              <p:cNvPr id="5156" name="Picture 32" descr="Blank White Paper Cartoon Clip Art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110565" y="3481388"/>
                <a:ext cx="2228850" cy="28194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grpSp>
            <p:nvGrpSpPr>
              <p:cNvPr id="5157" name="Skupina 18"/>
              <p:cNvGrpSpPr>
                <a:grpSpLocks/>
              </p:cNvGrpSpPr>
              <p:nvPr/>
            </p:nvGrpSpPr>
            <p:grpSpPr bwMode="auto">
              <a:xfrm>
                <a:off x="2964186" y="4978400"/>
                <a:ext cx="534988" cy="519112"/>
                <a:chOff x="4727641" y="4422843"/>
                <a:chExt cx="535021" cy="518591"/>
              </a:xfrm>
            </p:grpSpPr>
            <p:grpSp>
              <p:nvGrpSpPr>
                <p:cNvPr id="5158" name="Skupina 13"/>
                <p:cNvGrpSpPr>
                  <a:grpSpLocks/>
                </p:cNvGrpSpPr>
                <p:nvPr/>
              </p:nvGrpSpPr>
              <p:grpSpPr bwMode="auto">
                <a:xfrm>
                  <a:off x="4727641" y="4422843"/>
                  <a:ext cx="535021" cy="518591"/>
                  <a:chOff x="4309353" y="2782111"/>
                  <a:chExt cx="535021" cy="518591"/>
                </a:xfrm>
              </p:grpSpPr>
              <p:sp>
                <p:nvSpPr>
                  <p:cNvPr id="15" name="Sedmiúhelník 14"/>
                  <p:cNvSpPr/>
                  <p:nvPr/>
                </p:nvSpPr>
                <p:spPr>
                  <a:xfrm>
                    <a:off x="4309507" y="2782112"/>
                    <a:ext cx="535137" cy="518591"/>
                  </a:xfrm>
                  <a:prstGeom prst="heptagon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 eaLnBrk="1" fontAlgn="auto" hangingPunct="1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cs-CZ"/>
                  </a:p>
                </p:txBody>
              </p:sp>
              <p:cxnSp>
                <p:nvCxnSpPr>
                  <p:cNvPr id="16" name="Přímá spojnice 15"/>
                  <p:cNvCxnSpPr/>
                  <p:nvPr/>
                </p:nvCxnSpPr>
                <p:spPr>
                  <a:xfrm>
                    <a:off x="4427015" y="3040614"/>
                    <a:ext cx="300121" cy="0"/>
                  </a:xfrm>
                  <a:prstGeom prst="line">
                    <a:avLst/>
                  </a:prstGeom>
                  <a:ln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18" name="Přímá spojnice 17"/>
                <p:cNvCxnSpPr/>
                <p:nvPr/>
              </p:nvCxnSpPr>
              <p:spPr>
                <a:xfrm>
                  <a:off x="4994570" y="4543373"/>
                  <a:ext cx="0" cy="271190"/>
                </a:xfrm>
                <a:prstGeom prst="line">
                  <a:avLst/>
                </a:prstGeom>
                <a:ln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5155" name="TextovéPole 1"/>
            <p:cNvSpPr txBox="1">
              <a:spLocks noChangeArrowheads="1"/>
            </p:cNvSpPr>
            <p:nvPr/>
          </p:nvSpPr>
          <p:spPr bwMode="auto">
            <a:xfrm>
              <a:off x="335902" y="4687243"/>
              <a:ext cx="1484445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List papíru</a:t>
              </a:r>
            </a:p>
          </p:txBody>
        </p:sp>
      </p:grpSp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5345113" y="3854450"/>
            <a:ext cx="1206500" cy="2470150"/>
            <a:chOff x="5317315" y="3854450"/>
            <a:chExt cx="1206500" cy="2470795"/>
          </a:xfrm>
        </p:grpSpPr>
        <p:grpSp>
          <p:nvGrpSpPr>
            <p:cNvPr id="5146" name="Skupina 30"/>
            <p:cNvGrpSpPr>
              <a:grpSpLocks/>
            </p:cNvGrpSpPr>
            <p:nvPr/>
          </p:nvGrpSpPr>
          <p:grpSpPr bwMode="auto">
            <a:xfrm>
              <a:off x="5317315" y="3854450"/>
              <a:ext cx="1206500" cy="1981200"/>
              <a:chOff x="4439820" y="3243787"/>
              <a:chExt cx="1206628" cy="1979967"/>
            </a:xfrm>
          </p:grpSpPr>
          <p:sp>
            <p:nvSpPr>
              <p:cNvPr id="27" name="Obdélník 26"/>
              <p:cNvSpPr/>
              <p:nvPr/>
            </p:nvSpPr>
            <p:spPr>
              <a:xfrm>
                <a:off x="4439820" y="4030902"/>
                <a:ext cx="1206628" cy="1193368"/>
              </a:xfrm>
              <a:custGeom>
                <a:avLst/>
                <a:gdLst>
                  <a:gd name="connsiteX0" fmla="*/ 0 w 1206230"/>
                  <a:gd name="connsiteY0" fmla="*/ 0 h 1193261"/>
                  <a:gd name="connsiteX1" fmla="*/ 1206230 w 1206230"/>
                  <a:gd name="connsiteY1" fmla="*/ 0 h 1193261"/>
                  <a:gd name="connsiteX2" fmla="*/ 1206230 w 1206230"/>
                  <a:gd name="connsiteY2" fmla="*/ 1193261 h 1193261"/>
                  <a:gd name="connsiteX3" fmla="*/ 0 w 1206230"/>
                  <a:gd name="connsiteY3" fmla="*/ 1193261 h 1193261"/>
                  <a:gd name="connsiteX4" fmla="*/ 0 w 1206230"/>
                  <a:gd name="connsiteY4" fmla="*/ 0 h 1193261"/>
                  <a:gd name="connsiteX0" fmla="*/ 0 w 1206230"/>
                  <a:gd name="connsiteY0" fmla="*/ 0 h 1193541"/>
                  <a:gd name="connsiteX1" fmla="*/ 1206230 w 1206230"/>
                  <a:gd name="connsiteY1" fmla="*/ 0 h 1193541"/>
                  <a:gd name="connsiteX2" fmla="*/ 1206230 w 1206230"/>
                  <a:gd name="connsiteY2" fmla="*/ 1193261 h 1193541"/>
                  <a:gd name="connsiteX3" fmla="*/ 642026 w 1206230"/>
                  <a:gd name="connsiteY3" fmla="*/ 1060315 h 1193541"/>
                  <a:gd name="connsiteX4" fmla="*/ 0 w 1206230"/>
                  <a:gd name="connsiteY4" fmla="*/ 1193261 h 1193541"/>
                  <a:gd name="connsiteX5" fmla="*/ 0 w 1206230"/>
                  <a:gd name="connsiteY5" fmla="*/ 0 h 1193541"/>
                  <a:gd name="connsiteX0" fmla="*/ 0 w 1206440"/>
                  <a:gd name="connsiteY0" fmla="*/ 0 h 1193541"/>
                  <a:gd name="connsiteX1" fmla="*/ 1206230 w 1206440"/>
                  <a:gd name="connsiteY1" fmla="*/ 0 h 1193541"/>
                  <a:gd name="connsiteX2" fmla="*/ 1042884 w 1206440"/>
                  <a:gd name="connsiteY2" fmla="*/ 623219 h 1193541"/>
                  <a:gd name="connsiteX3" fmla="*/ 1206230 w 1206440"/>
                  <a:gd name="connsiteY3" fmla="*/ 1193261 h 1193541"/>
                  <a:gd name="connsiteX4" fmla="*/ 642026 w 1206440"/>
                  <a:gd name="connsiteY4" fmla="*/ 1060315 h 1193541"/>
                  <a:gd name="connsiteX5" fmla="*/ 0 w 1206440"/>
                  <a:gd name="connsiteY5" fmla="*/ 1193261 h 1193541"/>
                  <a:gd name="connsiteX6" fmla="*/ 0 w 1206440"/>
                  <a:gd name="connsiteY6" fmla="*/ 0 h 1193541"/>
                  <a:gd name="connsiteX0" fmla="*/ 188 w 1206628"/>
                  <a:gd name="connsiteY0" fmla="*/ 0 h 1193541"/>
                  <a:gd name="connsiteX1" fmla="*/ 1206418 w 1206628"/>
                  <a:gd name="connsiteY1" fmla="*/ 0 h 1193541"/>
                  <a:gd name="connsiteX2" fmla="*/ 1043072 w 1206628"/>
                  <a:gd name="connsiteY2" fmla="*/ 623219 h 1193541"/>
                  <a:gd name="connsiteX3" fmla="*/ 1206418 w 1206628"/>
                  <a:gd name="connsiteY3" fmla="*/ 1193261 h 1193541"/>
                  <a:gd name="connsiteX4" fmla="*/ 642214 w 1206628"/>
                  <a:gd name="connsiteY4" fmla="*/ 1060315 h 1193541"/>
                  <a:gd name="connsiteX5" fmla="*/ 188 w 1206628"/>
                  <a:gd name="connsiteY5" fmla="*/ 1193261 h 1193541"/>
                  <a:gd name="connsiteX6" fmla="*/ 118944 w 1206628"/>
                  <a:gd name="connsiteY6" fmla="*/ 545397 h 1193541"/>
                  <a:gd name="connsiteX7" fmla="*/ 188 w 1206628"/>
                  <a:gd name="connsiteY7" fmla="*/ 0 h 1193541"/>
                  <a:gd name="connsiteX0" fmla="*/ 188 w 1206628"/>
                  <a:gd name="connsiteY0" fmla="*/ 99 h 1193640"/>
                  <a:gd name="connsiteX1" fmla="*/ 550469 w 1206628"/>
                  <a:gd name="connsiteY1" fmla="*/ 123597 h 1193640"/>
                  <a:gd name="connsiteX2" fmla="*/ 1206418 w 1206628"/>
                  <a:gd name="connsiteY2" fmla="*/ 99 h 1193640"/>
                  <a:gd name="connsiteX3" fmla="*/ 1043072 w 1206628"/>
                  <a:gd name="connsiteY3" fmla="*/ 623318 h 1193640"/>
                  <a:gd name="connsiteX4" fmla="*/ 1206418 w 1206628"/>
                  <a:gd name="connsiteY4" fmla="*/ 1193360 h 1193640"/>
                  <a:gd name="connsiteX5" fmla="*/ 642214 w 1206628"/>
                  <a:gd name="connsiteY5" fmla="*/ 1060414 h 1193640"/>
                  <a:gd name="connsiteX6" fmla="*/ 188 w 1206628"/>
                  <a:gd name="connsiteY6" fmla="*/ 1193360 h 1193640"/>
                  <a:gd name="connsiteX7" fmla="*/ 118944 w 1206628"/>
                  <a:gd name="connsiteY7" fmla="*/ 545496 h 1193640"/>
                  <a:gd name="connsiteX8" fmla="*/ 188 w 1206628"/>
                  <a:gd name="connsiteY8" fmla="*/ 99 h 11936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06628" h="1193640">
                    <a:moveTo>
                      <a:pt x="188" y="99"/>
                    </a:moveTo>
                    <a:cubicBezTo>
                      <a:pt x="193343" y="-4131"/>
                      <a:pt x="357314" y="127827"/>
                      <a:pt x="550469" y="123597"/>
                    </a:cubicBezTo>
                    <a:lnTo>
                      <a:pt x="1206418" y="99"/>
                    </a:lnTo>
                    <a:cubicBezTo>
                      <a:pt x="1213578" y="194868"/>
                      <a:pt x="1035912" y="428549"/>
                      <a:pt x="1043072" y="623318"/>
                    </a:cubicBezTo>
                    <a:lnTo>
                      <a:pt x="1206418" y="1193360"/>
                    </a:lnTo>
                    <a:cubicBezTo>
                      <a:pt x="1018350" y="1200926"/>
                      <a:pt x="830282" y="1052848"/>
                      <a:pt x="642214" y="1060414"/>
                    </a:cubicBezTo>
                    <a:lnTo>
                      <a:pt x="188" y="1193360"/>
                    </a:lnTo>
                    <a:cubicBezTo>
                      <a:pt x="-5622" y="970920"/>
                      <a:pt x="124754" y="767936"/>
                      <a:pt x="118944" y="545496"/>
                    </a:cubicBezTo>
                    <a:lnTo>
                      <a:pt x="188" y="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4000">
                    <a:schemeClr val="accent1">
                      <a:lumMod val="45000"/>
                      <a:lumOff val="55000"/>
                    </a:schemeClr>
                  </a:gs>
                  <a:gs pos="83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4439820" y="3243787"/>
                <a:ext cx="255614" cy="850592"/>
              </a:xfrm>
              <a:custGeom>
                <a:avLst/>
                <a:gdLst>
                  <a:gd name="connsiteX0" fmla="*/ 0 w 107549"/>
                  <a:gd name="connsiteY0" fmla="*/ 0 h 752111"/>
                  <a:gd name="connsiteX1" fmla="*/ 107549 w 107549"/>
                  <a:gd name="connsiteY1" fmla="*/ 0 h 752111"/>
                  <a:gd name="connsiteX2" fmla="*/ 107549 w 107549"/>
                  <a:gd name="connsiteY2" fmla="*/ 752111 h 752111"/>
                  <a:gd name="connsiteX3" fmla="*/ 0 w 107549"/>
                  <a:gd name="connsiteY3" fmla="*/ 752111 h 752111"/>
                  <a:gd name="connsiteX4" fmla="*/ 0 w 107549"/>
                  <a:gd name="connsiteY4" fmla="*/ 0 h 752111"/>
                  <a:gd name="connsiteX0" fmla="*/ 0 w 156710"/>
                  <a:gd name="connsiteY0" fmla="*/ 0 h 801272"/>
                  <a:gd name="connsiteX1" fmla="*/ 107549 w 156710"/>
                  <a:gd name="connsiteY1" fmla="*/ 0 h 801272"/>
                  <a:gd name="connsiteX2" fmla="*/ 156710 w 156710"/>
                  <a:gd name="connsiteY2" fmla="*/ 801272 h 801272"/>
                  <a:gd name="connsiteX3" fmla="*/ 0 w 156710"/>
                  <a:gd name="connsiteY3" fmla="*/ 752111 h 801272"/>
                  <a:gd name="connsiteX4" fmla="*/ 0 w 156710"/>
                  <a:gd name="connsiteY4" fmla="*/ 0 h 801272"/>
                  <a:gd name="connsiteX0" fmla="*/ 0 w 255033"/>
                  <a:gd name="connsiteY0" fmla="*/ 0 h 850433"/>
                  <a:gd name="connsiteX1" fmla="*/ 107549 w 255033"/>
                  <a:gd name="connsiteY1" fmla="*/ 0 h 850433"/>
                  <a:gd name="connsiteX2" fmla="*/ 255033 w 255033"/>
                  <a:gd name="connsiteY2" fmla="*/ 850433 h 850433"/>
                  <a:gd name="connsiteX3" fmla="*/ 0 w 255033"/>
                  <a:gd name="connsiteY3" fmla="*/ 752111 h 850433"/>
                  <a:gd name="connsiteX4" fmla="*/ 0 w 255033"/>
                  <a:gd name="connsiteY4" fmla="*/ 0 h 8504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55033" h="850433">
                    <a:moveTo>
                      <a:pt x="0" y="0"/>
                    </a:moveTo>
                    <a:lnTo>
                      <a:pt x="107549" y="0"/>
                    </a:lnTo>
                    <a:lnTo>
                      <a:pt x="255033" y="850433"/>
                    </a:lnTo>
                    <a:lnTo>
                      <a:pt x="0" y="752111"/>
                    </a:lnTo>
                    <a:lnTo>
                      <a:pt x="0" y="0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4000">
                    <a:schemeClr val="accent1">
                      <a:lumMod val="45000"/>
                      <a:lumOff val="55000"/>
                    </a:schemeClr>
                  </a:gs>
                  <a:gs pos="83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7"/>
              <p:cNvSpPr/>
              <p:nvPr/>
            </p:nvSpPr>
            <p:spPr>
              <a:xfrm flipH="1">
                <a:off x="5390833" y="3312025"/>
                <a:ext cx="255615" cy="850592"/>
              </a:xfrm>
              <a:custGeom>
                <a:avLst/>
                <a:gdLst>
                  <a:gd name="connsiteX0" fmla="*/ 0 w 107549"/>
                  <a:gd name="connsiteY0" fmla="*/ 0 h 752111"/>
                  <a:gd name="connsiteX1" fmla="*/ 107549 w 107549"/>
                  <a:gd name="connsiteY1" fmla="*/ 0 h 752111"/>
                  <a:gd name="connsiteX2" fmla="*/ 107549 w 107549"/>
                  <a:gd name="connsiteY2" fmla="*/ 752111 h 752111"/>
                  <a:gd name="connsiteX3" fmla="*/ 0 w 107549"/>
                  <a:gd name="connsiteY3" fmla="*/ 752111 h 752111"/>
                  <a:gd name="connsiteX4" fmla="*/ 0 w 107549"/>
                  <a:gd name="connsiteY4" fmla="*/ 0 h 752111"/>
                  <a:gd name="connsiteX0" fmla="*/ 0 w 156710"/>
                  <a:gd name="connsiteY0" fmla="*/ 0 h 801272"/>
                  <a:gd name="connsiteX1" fmla="*/ 107549 w 156710"/>
                  <a:gd name="connsiteY1" fmla="*/ 0 h 801272"/>
                  <a:gd name="connsiteX2" fmla="*/ 156710 w 156710"/>
                  <a:gd name="connsiteY2" fmla="*/ 801272 h 801272"/>
                  <a:gd name="connsiteX3" fmla="*/ 0 w 156710"/>
                  <a:gd name="connsiteY3" fmla="*/ 752111 h 801272"/>
                  <a:gd name="connsiteX4" fmla="*/ 0 w 156710"/>
                  <a:gd name="connsiteY4" fmla="*/ 0 h 801272"/>
                  <a:gd name="connsiteX0" fmla="*/ 0 w 255033"/>
                  <a:gd name="connsiteY0" fmla="*/ 0 h 850433"/>
                  <a:gd name="connsiteX1" fmla="*/ 107549 w 255033"/>
                  <a:gd name="connsiteY1" fmla="*/ 0 h 850433"/>
                  <a:gd name="connsiteX2" fmla="*/ 255033 w 255033"/>
                  <a:gd name="connsiteY2" fmla="*/ 850433 h 850433"/>
                  <a:gd name="connsiteX3" fmla="*/ 0 w 255033"/>
                  <a:gd name="connsiteY3" fmla="*/ 752111 h 850433"/>
                  <a:gd name="connsiteX4" fmla="*/ 0 w 255033"/>
                  <a:gd name="connsiteY4" fmla="*/ 0 h 8504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55033" h="850433">
                    <a:moveTo>
                      <a:pt x="0" y="0"/>
                    </a:moveTo>
                    <a:lnTo>
                      <a:pt x="107549" y="0"/>
                    </a:lnTo>
                    <a:lnTo>
                      <a:pt x="255033" y="850433"/>
                    </a:lnTo>
                    <a:lnTo>
                      <a:pt x="0" y="752111"/>
                    </a:lnTo>
                    <a:lnTo>
                      <a:pt x="0" y="0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4000">
                    <a:schemeClr val="accent1">
                      <a:lumMod val="45000"/>
                      <a:lumOff val="55000"/>
                    </a:schemeClr>
                  </a:gs>
                  <a:gs pos="83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5147" name="Skupina 6"/>
            <p:cNvGrpSpPr>
              <a:grpSpLocks/>
            </p:cNvGrpSpPr>
            <p:nvPr/>
          </p:nvGrpSpPr>
          <p:grpSpPr bwMode="auto">
            <a:xfrm>
              <a:off x="5626035" y="4978400"/>
              <a:ext cx="534987" cy="517525"/>
              <a:chOff x="4309353" y="2782111"/>
              <a:chExt cx="535021" cy="518591"/>
            </a:xfrm>
          </p:grpSpPr>
          <p:sp>
            <p:nvSpPr>
              <p:cNvPr id="3" name="Sedmiúhelník 2"/>
              <p:cNvSpPr/>
              <p:nvPr/>
            </p:nvSpPr>
            <p:spPr>
              <a:xfrm>
                <a:off x="4308608" y="2782405"/>
                <a:ext cx="535021" cy="518726"/>
              </a:xfrm>
              <a:prstGeom prst="heptagon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6" name="Přímá spojnice 5"/>
              <p:cNvCxnSpPr/>
              <p:nvPr/>
            </p:nvCxnSpPr>
            <p:spPr>
              <a:xfrm>
                <a:off x="4426090" y="3041768"/>
                <a:ext cx="300056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148" name="TextovéPole 3"/>
            <p:cNvSpPr txBox="1">
              <a:spLocks noChangeArrowheads="1"/>
            </p:cNvSpPr>
            <p:nvPr/>
          </p:nvSpPr>
          <p:spPr bwMode="auto">
            <a:xfrm>
              <a:off x="5517742" y="5863580"/>
              <a:ext cx="79444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igelit</a:t>
              </a:r>
            </a:p>
          </p:txBody>
        </p:sp>
      </p:grpSp>
      <p:grpSp>
        <p:nvGrpSpPr>
          <p:cNvPr id="19" name="Skupina 18"/>
          <p:cNvGrpSpPr>
            <a:grpSpLocks/>
          </p:cNvGrpSpPr>
          <p:nvPr/>
        </p:nvGrpSpPr>
        <p:grpSpPr bwMode="auto">
          <a:xfrm>
            <a:off x="8293100" y="3900488"/>
            <a:ext cx="3187700" cy="2298700"/>
            <a:chOff x="8293100" y="3900488"/>
            <a:chExt cx="3187012" cy="2298700"/>
          </a:xfrm>
        </p:grpSpPr>
        <p:grpSp>
          <p:nvGrpSpPr>
            <p:cNvPr id="5138" name="Skupina 25"/>
            <p:cNvGrpSpPr>
              <a:grpSpLocks/>
            </p:cNvGrpSpPr>
            <p:nvPr/>
          </p:nvGrpSpPr>
          <p:grpSpPr bwMode="auto">
            <a:xfrm>
              <a:off x="8293100" y="3900488"/>
              <a:ext cx="2238375" cy="2298700"/>
              <a:chOff x="8293646" y="3900143"/>
              <a:chExt cx="2237056" cy="2298556"/>
            </a:xfrm>
          </p:grpSpPr>
          <p:pic>
            <p:nvPicPr>
              <p:cNvPr id="5140" name="Picture 6" descr="Trash  Clip Art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8293646" y="3900143"/>
                <a:ext cx="2237056" cy="229855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grpSp>
            <p:nvGrpSpPr>
              <p:cNvPr id="5141" name="Skupina 19"/>
              <p:cNvGrpSpPr>
                <a:grpSpLocks/>
              </p:cNvGrpSpPr>
              <p:nvPr/>
            </p:nvGrpSpPr>
            <p:grpSpPr bwMode="auto">
              <a:xfrm>
                <a:off x="9017945" y="4844484"/>
                <a:ext cx="535021" cy="518591"/>
                <a:chOff x="4727641" y="4422843"/>
                <a:chExt cx="535021" cy="518591"/>
              </a:xfrm>
            </p:grpSpPr>
            <p:grpSp>
              <p:nvGrpSpPr>
                <p:cNvPr id="5142" name="Skupina 20"/>
                <p:cNvGrpSpPr>
                  <a:grpSpLocks/>
                </p:cNvGrpSpPr>
                <p:nvPr/>
              </p:nvGrpSpPr>
              <p:grpSpPr bwMode="auto">
                <a:xfrm>
                  <a:off x="4727641" y="4422843"/>
                  <a:ext cx="535021" cy="518591"/>
                  <a:chOff x="4309353" y="2782111"/>
                  <a:chExt cx="535021" cy="518591"/>
                </a:xfrm>
              </p:grpSpPr>
              <p:sp>
                <p:nvSpPr>
                  <p:cNvPr id="23" name="Sedmiúhelník 22"/>
                  <p:cNvSpPr/>
                  <p:nvPr/>
                </p:nvSpPr>
                <p:spPr>
                  <a:xfrm>
                    <a:off x="4309959" y="2782273"/>
                    <a:ext cx="534556" cy="519081"/>
                  </a:xfrm>
                  <a:prstGeom prst="heptagon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 eaLnBrk="1" fontAlgn="auto" hangingPunct="1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cs-CZ"/>
                  </a:p>
                </p:txBody>
              </p:sp>
              <p:cxnSp>
                <p:nvCxnSpPr>
                  <p:cNvPr id="24" name="Přímá spojnice 23"/>
                  <p:cNvCxnSpPr/>
                  <p:nvPr/>
                </p:nvCxnSpPr>
                <p:spPr>
                  <a:xfrm>
                    <a:off x="4427339" y="3041020"/>
                    <a:ext cx="299795" cy="0"/>
                  </a:xfrm>
                  <a:prstGeom prst="line">
                    <a:avLst/>
                  </a:prstGeom>
                  <a:ln>
                    <a:solidFill>
                      <a:schemeClr val="bg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22" name="Přímá spojnice 21"/>
                <p:cNvCxnSpPr/>
                <p:nvPr/>
              </p:nvCxnSpPr>
              <p:spPr>
                <a:xfrm>
                  <a:off x="4994732" y="4543648"/>
                  <a:ext cx="0" cy="271446"/>
                </a:xfrm>
                <a:prstGeom prst="line">
                  <a:avLst/>
                </a:prstGeom>
                <a:ln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5139" name="TextovéPole 4"/>
            <p:cNvSpPr txBox="1">
              <a:spLocks noChangeArrowheads="1"/>
            </p:cNvSpPr>
            <p:nvPr/>
          </p:nvSpPr>
          <p:spPr bwMode="auto">
            <a:xfrm>
              <a:off x="10646229" y="5148908"/>
              <a:ext cx="83388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papír</a:t>
              </a:r>
            </a:p>
          </p:txBody>
        </p:sp>
      </p:grpSp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9285288" y="671513"/>
            <a:ext cx="2608262" cy="2809875"/>
            <a:chOff x="9285288" y="671513"/>
            <a:chExt cx="2607989" cy="2809875"/>
          </a:xfrm>
        </p:grpSpPr>
        <p:grpSp>
          <p:nvGrpSpPr>
            <p:cNvPr id="5132" name="Skupina 24"/>
            <p:cNvGrpSpPr>
              <a:grpSpLocks/>
            </p:cNvGrpSpPr>
            <p:nvPr/>
          </p:nvGrpSpPr>
          <p:grpSpPr bwMode="auto">
            <a:xfrm>
              <a:off x="9285288" y="671513"/>
              <a:ext cx="1714500" cy="2809875"/>
              <a:chOff x="9285456" y="671921"/>
              <a:chExt cx="1714500" cy="2809875"/>
            </a:xfrm>
          </p:grpSpPr>
          <p:pic>
            <p:nvPicPr>
              <p:cNvPr id="5134" name="Picture 4" descr="Helium Blue Balloon Clip Art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9285456" y="671921"/>
                <a:ext cx="1714500" cy="280987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grpSp>
            <p:nvGrpSpPr>
              <p:cNvPr id="5135" name="Skupina 10"/>
              <p:cNvGrpSpPr>
                <a:grpSpLocks/>
              </p:cNvGrpSpPr>
              <p:nvPr/>
            </p:nvGrpSpPr>
            <p:grpSpPr bwMode="auto">
              <a:xfrm>
                <a:off x="9875195" y="1914836"/>
                <a:ext cx="535021" cy="518591"/>
                <a:chOff x="4309353" y="2782111"/>
                <a:chExt cx="535021" cy="518591"/>
              </a:xfrm>
            </p:grpSpPr>
            <p:sp>
              <p:nvSpPr>
                <p:cNvPr id="12" name="Sedmiúhelník 11"/>
                <p:cNvSpPr/>
                <p:nvPr/>
              </p:nvSpPr>
              <p:spPr>
                <a:xfrm>
                  <a:off x="4298990" y="2782208"/>
                  <a:ext cx="546043" cy="519113"/>
                </a:xfrm>
                <a:prstGeom prst="heptagon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cxnSp>
              <p:nvCxnSpPr>
                <p:cNvPr id="13" name="Přímá spojnice 12"/>
                <p:cNvCxnSpPr/>
                <p:nvPr/>
              </p:nvCxnSpPr>
              <p:spPr>
                <a:xfrm>
                  <a:off x="4425977" y="3040971"/>
                  <a:ext cx="301593" cy="0"/>
                </a:xfrm>
                <a:prstGeom prst="line">
                  <a:avLst/>
                </a:prstGeom>
                <a:ln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5133" name="TextovéPole 6"/>
            <p:cNvSpPr txBox="1">
              <a:spLocks noChangeArrowheads="1"/>
            </p:cNvSpPr>
            <p:nvPr/>
          </p:nvSpPr>
          <p:spPr bwMode="auto">
            <a:xfrm>
              <a:off x="10711543" y="2864498"/>
              <a:ext cx="118173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balonek</a:t>
              </a:r>
            </a:p>
          </p:txBody>
        </p:sp>
      </p:grp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830263" y="1343025"/>
            <a:ext cx="236696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List papíru - papír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1355725" y="2114550"/>
            <a:ext cx="206375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balonek - papír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470400" y="1331913"/>
            <a:ext cx="271462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List papíru - balonek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4487863" y="2127250"/>
            <a:ext cx="202406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igelit - balonek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7185025" y="2938463"/>
            <a:ext cx="16764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igelit - papír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 nodeType="clickPar">
                      <p:stCondLst>
                        <p:cond delay="0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 nodeType="clickPar">
                      <p:stCondLst>
                        <p:cond delay="0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3"/>
          <p:cNvGraphicFramePr>
            <a:graphicFrameLocks noGrp="1"/>
          </p:cNvGraphicFramePr>
          <p:nvPr/>
        </p:nvGraphicFramePr>
        <p:xfrm>
          <a:off x="3870325" y="617538"/>
          <a:ext cx="8128003" cy="44021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</a:tblGrid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</a:tr>
            </a:tbl>
          </a:graphicData>
        </a:graphic>
      </p:graphicFrame>
      <p:sp>
        <p:nvSpPr>
          <p:cNvPr id="14" name="Obdélník 13"/>
          <p:cNvSpPr/>
          <p:nvPr/>
        </p:nvSpPr>
        <p:spPr>
          <a:xfrm>
            <a:off x="3870325" y="617538"/>
            <a:ext cx="1243013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642225" y="617538"/>
            <a:ext cx="43561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870325" y="998538"/>
            <a:ext cx="6461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997700" y="998538"/>
            <a:ext cx="500062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870325" y="1379538"/>
            <a:ext cx="12430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870325" y="1825625"/>
            <a:ext cx="1317625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642225" y="1825625"/>
            <a:ext cx="4356100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60788" y="2208213"/>
            <a:ext cx="2033587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8239125" y="2208213"/>
            <a:ext cx="378777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8239125" y="2654300"/>
            <a:ext cx="37592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41750" y="2982913"/>
            <a:ext cx="1924050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364913" y="3035300"/>
            <a:ext cx="633412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870325" y="3429000"/>
            <a:ext cx="2484438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8882063" y="3429000"/>
            <a:ext cx="3116262" cy="39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760788" y="3822700"/>
            <a:ext cx="2620962" cy="3921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8882063" y="3810000"/>
            <a:ext cx="3116262" cy="434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870325" y="4227513"/>
            <a:ext cx="646113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642225" y="4227513"/>
            <a:ext cx="4356100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60788" y="4584700"/>
            <a:ext cx="1381125" cy="4476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0118725" y="4578350"/>
            <a:ext cx="1879600" cy="461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13650" y="614363"/>
            <a:ext cx="61595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335713" y="460375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354763" y="42402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357938" y="3825875"/>
            <a:ext cx="614362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381750" y="341630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381750" y="30194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367463" y="26400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381750" y="2249488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381750" y="18510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354763" y="1417638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372225" y="10255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347" name="TextovéPole 49"/>
          <p:cNvSpPr txBox="1">
            <a:spLocks noChangeArrowheads="1"/>
          </p:cNvSpPr>
          <p:nvPr/>
        </p:nvSpPr>
        <p:spPr bwMode="auto">
          <a:xfrm>
            <a:off x="4592638" y="4645025"/>
            <a:ext cx="5953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11</a:t>
            </a:r>
          </a:p>
        </p:txBody>
      </p:sp>
      <p:sp>
        <p:nvSpPr>
          <p:cNvPr id="6348" name="TextovéPole 50"/>
          <p:cNvSpPr txBox="1">
            <a:spLocks noChangeArrowheads="1"/>
          </p:cNvSpPr>
          <p:nvPr/>
        </p:nvSpPr>
        <p:spPr bwMode="auto">
          <a:xfrm>
            <a:off x="3959225" y="4214813"/>
            <a:ext cx="595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10</a:t>
            </a:r>
          </a:p>
        </p:txBody>
      </p:sp>
      <p:sp>
        <p:nvSpPr>
          <p:cNvPr id="6349" name="TextovéPole 51"/>
          <p:cNvSpPr txBox="1">
            <a:spLocks noChangeArrowheads="1"/>
          </p:cNvSpPr>
          <p:nvPr/>
        </p:nvSpPr>
        <p:spPr bwMode="auto">
          <a:xfrm>
            <a:off x="5932488" y="3802063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9</a:t>
            </a:r>
          </a:p>
        </p:txBody>
      </p:sp>
      <p:sp>
        <p:nvSpPr>
          <p:cNvPr id="6350" name="TextovéPole 52"/>
          <p:cNvSpPr txBox="1">
            <a:spLocks noChangeArrowheads="1"/>
          </p:cNvSpPr>
          <p:nvPr/>
        </p:nvSpPr>
        <p:spPr bwMode="auto">
          <a:xfrm>
            <a:off x="5926138" y="338931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8</a:t>
            </a:r>
          </a:p>
        </p:txBody>
      </p:sp>
      <p:sp>
        <p:nvSpPr>
          <p:cNvPr id="6351" name="TextovéPole 53"/>
          <p:cNvSpPr txBox="1">
            <a:spLocks noChangeArrowheads="1"/>
          </p:cNvSpPr>
          <p:nvPr/>
        </p:nvSpPr>
        <p:spPr bwMode="auto">
          <a:xfrm>
            <a:off x="5343525" y="30178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7</a:t>
            </a:r>
          </a:p>
        </p:txBody>
      </p:sp>
      <p:sp>
        <p:nvSpPr>
          <p:cNvPr id="6352" name="TextovéPole 54"/>
          <p:cNvSpPr txBox="1">
            <a:spLocks noChangeArrowheads="1"/>
          </p:cNvSpPr>
          <p:nvPr/>
        </p:nvSpPr>
        <p:spPr bwMode="auto">
          <a:xfrm>
            <a:off x="3514725" y="260826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6</a:t>
            </a:r>
          </a:p>
        </p:txBody>
      </p:sp>
      <p:sp>
        <p:nvSpPr>
          <p:cNvPr id="6353" name="TextovéPole 55"/>
          <p:cNvSpPr txBox="1">
            <a:spLocks noChangeArrowheads="1"/>
          </p:cNvSpPr>
          <p:nvPr/>
        </p:nvSpPr>
        <p:spPr bwMode="auto">
          <a:xfrm>
            <a:off x="5295900" y="221456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5</a:t>
            </a:r>
          </a:p>
        </p:txBody>
      </p:sp>
      <p:sp>
        <p:nvSpPr>
          <p:cNvPr id="6354" name="TextovéPole 56"/>
          <p:cNvSpPr txBox="1">
            <a:spLocks noChangeArrowheads="1"/>
          </p:cNvSpPr>
          <p:nvPr/>
        </p:nvSpPr>
        <p:spPr bwMode="auto">
          <a:xfrm>
            <a:off x="4722813" y="1773238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4</a:t>
            </a:r>
          </a:p>
        </p:txBody>
      </p:sp>
      <p:sp>
        <p:nvSpPr>
          <p:cNvPr id="6355" name="TextovéPole 57"/>
          <p:cNvSpPr txBox="1">
            <a:spLocks noChangeArrowheads="1"/>
          </p:cNvSpPr>
          <p:nvPr/>
        </p:nvSpPr>
        <p:spPr bwMode="auto">
          <a:xfrm>
            <a:off x="4727575" y="1368425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</a:t>
            </a:r>
          </a:p>
        </p:txBody>
      </p:sp>
      <p:sp>
        <p:nvSpPr>
          <p:cNvPr id="6356" name="TextovéPole 58"/>
          <p:cNvSpPr txBox="1">
            <a:spLocks noChangeArrowheads="1"/>
          </p:cNvSpPr>
          <p:nvPr/>
        </p:nvSpPr>
        <p:spPr bwMode="auto">
          <a:xfrm>
            <a:off x="4184650" y="9604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</a:t>
            </a:r>
          </a:p>
        </p:txBody>
      </p:sp>
      <p:sp>
        <p:nvSpPr>
          <p:cNvPr id="6357" name="TextovéPole 59"/>
          <p:cNvSpPr txBox="1">
            <a:spLocks noChangeArrowheads="1"/>
          </p:cNvSpPr>
          <p:nvPr/>
        </p:nvSpPr>
        <p:spPr bwMode="auto">
          <a:xfrm>
            <a:off x="4722813" y="577850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</a:t>
            </a:r>
          </a:p>
        </p:txBody>
      </p:sp>
      <p:sp>
        <p:nvSpPr>
          <p:cNvPr id="6358" name="TextovéPole 1"/>
          <p:cNvSpPr txBox="1">
            <a:spLocks noChangeArrowheads="1"/>
          </p:cNvSpPr>
          <p:nvPr/>
        </p:nvSpPr>
        <p:spPr bwMode="auto">
          <a:xfrm>
            <a:off x="401638" y="103188"/>
            <a:ext cx="1954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Vyřeš tajenku:</a:t>
            </a:r>
          </a:p>
        </p:txBody>
      </p:sp>
      <p:sp>
        <p:nvSpPr>
          <p:cNvPr id="6359" name="TextovéPole 2"/>
          <p:cNvSpPr txBox="1">
            <a:spLocks noChangeArrowheads="1"/>
          </p:cNvSpPr>
          <p:nvPr/>
        </p:nvSpPr>
        <p:spPr bwMode="auto">
          <a:xfrm>
            <a:off x="336550" y="849313"/>
            <a:ext cx="39322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Přečti si otázku a odpověď</a:t>
            </a:r>
          </a:p>
          <a:p>
            <a:r>
              <a:rPr lang="cs-CZ" altLang="cs-CZ" sz="2400"/>
              <a:t>doplň do tajenky postupným</a:t>
            </a:r>
          </a:p>
          <a:p>
            <a:r>
              <a:rPr lang="cs-CZ" altLang="cs-CZ" sz="2400"/>
              <a:t>klikáním na jednotlivá políčka.</a:t>
            </a:r>
          </a:p>
        </p:txBody>
      </p:sp>
      <p:sp>
        <p:nvSpPr>
          <p:cNvPr id="6360" name="TextovéPole 59"/>
          <p:cNvSpPr txBox="1">
            <a:spLocks noChangeArrowheads="1"/>
          </p:cNvSpPr>
          <p:nvPr/>
        </p:nvSpPr>
        <p:spPr bwMode="auto">
          <a:xfrm>
            <a:off x="206375" y="5273675"/>
            <a:ext cx="119284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 Jev vznikající při vzájemném pohybu a doteku těles se nazývá ………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93013" y="623888"/>
            <a:ext cx="646112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967538" y="635000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757863" y="636588"/>
            <a:ext cx="625475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grpSp>
        <p:nvGrpSpPr>
          <p:cNvPr id="6364" name="Skupina 46"/>
          <p:cNvGrpSpPr>
            <a:grpSpLocks/>
          </p:cNvGrpSpPr>
          <p:nvPr/>
        </p:nvGrpSpPr>
        <p:grpSpPr bwMode="auto">
          <a:xfrm>
            <a:off x="5116513" y="614363"/>
            <a:ext cx="615950" cy="381000"/>
            <a:chOff x="5135563" y="613197"/>
            <a:chExt cx="615950" cy="381000"/>
          </a:xfrm>
        </p:grpSpPr>
        <p:sp>
          <p:nvSpPr>
            <p:cNvPr id="9" name="Obdélník 8"/>
            <p:cNvSpPr/>
            <p:nvPr/>
          </p:nvSpPr>
          <p:spPr>
            <a:xfrm>
              <a:off x="5135563" y="613197"/>
              <a:ext cx="615950" cy="38100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sp>
          <p:nvSpPr>
            <p:cNvPr id="6416" name="TextovéPole 48"/>
            <p:cNvSpPr txBox="1">
              <a:spLocks noChangeArrowheads="1"/>
            </p:cNvSpPr>
            <p:nvPr/>
          </p:nvSpPr>
          <p:spPr bwMode="auto">
            <a:xfrm>
              <a:off x="5294297" y="618753"/>
              <a:ext cx="296862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T</a:t>
              </a:r>
            </a:p>
          </p:txBody>
        </p:sp>
      </p:grpSp>
      <p:sp>
        <p:nvSpPr>
          <p:cNvPr id="6365" name="TextovéPole 9"/>
          <p:cNvSpPr txBox="1">
            <a:spLocks noChangeArrowheads="1"/>
          </p:cNvSpPr>
          <p:nvPr/>
        </p:nvSpPr>
        <p:spPr bwMode="auto">
          <a:xfrm>
            <a:off x="5903913" y="635000"/>
            <a:ext cx="309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Ř</a:t>
            </a:r>
          </a:p>
        </p:txBody>
      </p:sp>
      <p:sp>
        <p:nvSpPr>
          <p:cNvPr id="6366" name="TextovéPole 10"/>
          <p:cNvSpPr txBox="1">
            <a:spLocks noChangeArrowheads="1"/>
          </p:cNvSpPr>
          <p:nvPr/>
        </p:nvSpPr>
        <p:spPr bwMode="auto">
          <a:xfrm>
            <a:off x="6497638" y="657225"/>
            <a:ext cx="298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6367" name="TextovéPole 11"/>
          <p:cNvSpPr txBox="1">
            <a:spLocks noChangeArrowheads="1"/>
          </p:cNvSpPr>
          <p:nvPr/>
        </p:nvSpPr>
        <p:spPr bwMode="auto">
          <a:xfrm>
            <a:off x="7143750" y="654050"/>
            <a:ext cx="333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6368" name="TextovéPole 45"/>
          <p:cNvSpPr txBox="1">
            <a:spLocks noChangeArrowheads="1"/>
          </p:cNvSpPr>
          <p:nvPr/>
        </p:nvSpPr>
        <p:spPr bwMode="auto">
          <a:xfrm>
            <a:off x="7770813" y="685800"/>
            <a:ext cx="241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Í</a:t>
            </a:r>
          </a:p>
        </p:txBody>
      </p:sp>
      <p:sp>
        <p:nvSpPr>
          <p:cNvPr id="59" name="Obdélník 58"/>
          <p:cNvSpPr/>
          <p:nvPr/>
        </p:nvSpPr>
        <p:spPr>
          <a:xfrm>
            <a:off x="7616825" y="6143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6965950" y="628650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6362700" y="630238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62" name="Obdélník 61"/>
          <p:cNvSpPr/>
          <p:nvPr/>
        </p:nvSpPr>
        <p:spPr>
          <a:xfrm>
            <a:off x="5740400" y="62388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5072063" y="617538"/>
            <a:ext cx="639762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6381750" y="65087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375" name="TextovéPole 58"/>
          <p:cNvSpPr txBox="1">
            <a:spLocks noChangeArrowheads="1"/>
          </p:cNvSpPr>
          <p:nvPr/>
        </p:nvSpPr>
        <p:spPr bwMode="auto">
          <a:xfrm>
            <a:off x="206375" y="5673725"/>
            <a:ext cx="59324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  Jednou z částí atomu je …………</a:t>
            </a:r>
          </a:p>
        </p:txBody>
      </p:sp>
      <p:sp>
        <p:nvSpPr>
          <p:cNvPr id="6376" name="TextovéPole 6336"/>
          <p:cNvSpPr txBox="1">
            <a:spLocks noChangeArrowheads="1"/>
          </p:cNvSpPr>
          <p:nvPr/>
        </p:nvSpPr>
        <p:spPr bwMode="auto">
          <a:xfrm>
            <a:off x="4646613" y="1017588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6377" name="TextovéPole 6337"/>
          <p:cNvSpPr txBox="1">
            <a:spLocks noChangeArrowheads="1"/>
          </p:cNvSpPr>
          <p:nvPr/>
        </p:nvSpPr>
        <p:spPr bwMode="auto">
          <a:xfrm>
            <a:off x="5251450" y="1039813"/>
            <a:ext cx="309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B</a:t>
            </a:r>
          </a:p>
        </p:txBody>
      </p:sp>
      <p:sp>
        <p:nvSpPr>
          <p:cNvPr id="6378" name="TextovéPole 6339"/>
          <p:cNvSpPr txBox="1">
            <a:spLocks noChangeArrowheads="1"/>
          </p:cNvSpPr>
          <p:nvPr/>
        </p:nvSpPr>
        <p:spPr bwMode="auto">
          <a:xfrm>
            <a:off x="5872163" y="1023938"/>
            <a:ext cx="1381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6379" name="TextovéPole 6340"/>
          <p:cNvSpPr txBox="1">
            <a:spLocks noChangeArrowheads="1"/>
          </p:cNvSpPr>
          <p:nvPr/>
        </p:nvSpPr>
        <p:spPr bwMode="auto">
          <a:xfrm>
            <a:off x="6540500" y="1046163"/>
            <a:ext cx="2825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58" name="Obdélník 57"/>
          <p:cNvSpPr/>
          <p:nvPr/>
        </p:nvSpPr>
        <p:spPr>
          <a:xfrm>
            <a:off x="4519613" y="101441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6346825" y="1023938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5751513" y="10080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5156200" y="101758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42" name="Obdélník 6341"/>
          <p:cNvSpPr/>
          <p:nvPr/>
        </p:nvSpPr>
        <p:spPr>
          <a:xfrm>
            <a:off x="290513" y="5683250"/>
            <a:ext cx="5932487" cy="4968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385" name="TextovéPole 6343"/>
          <p:cNvSpPr txBox="1">
            <a:spLocks noChangeArrowheads="1"/>
          </p:cNvSpPr>
          <p:nvPr/>
        </p:nvSpPr>
        <p:spPr bwMode="auto">
          <a:xfrm>
            <a:off x="5243513" y="1444625"/>
            <a:ext cx="2968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6386" name="TextovéPole 6344"/>
          <p:cNvSpPr txBox="1">
            <a:spLocks noChangeArrowheads="1"/>
          </p:cNvSpPr>
          <p:nvPr/>
        </p:nvSpPr>
        <p:spPr bwMode="auto">
          <a:xfrm>
            <a:off x="5881688" y="1463675"/>
            <a:ext cx="282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6387" name="TextovéPole 6345"/>
          <p:cNvSpPr txBox="1">
            <a:spLocks noChangeArrowheads="1"/>
          </p:cNvSpPr>
          <p:nvPr/>
        </p:nvSpPr>
        <p:spPr bwMode="auto">
          <a:xfrm>
            <a:off x="6551613" y="1455738"/>
            <a:ext cx="2968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6388" name="TextovéPole 6346"/>
          <p:cNvSpPr txBox="1">
            <a:spLocks noChangeArrowheads="1"/>
          </p:cNvSpPr>
          <p:nvPr/>
        </p:nvSpPr>
        <p:spPr bwMode="auto">
          <a:xfrm>
            <a:off x="7121525" y="144780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6389" name="TextovéPole 6347"/>
          <p:cNvSpPr txBox="1">
            <a:spLocks noChangeArrowheads="1"/>
          </p:cNvSpPr>
          <p:nvPr/>
        </p:nvSpPr>
        <p:spPr bwMode="auto">
          <a:xfrm>
            <a:off x="7810500" y="1428750"/>
            <a:ext cx="296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</a:t>
            </a:r>
          </a:p>
        </p:txBody>
      </p:sp>
      <p:sp>
        <p:nvSpPr>
          <p:cNvPr id="6390" name="TextovéPole 6348"/>
          <p:cNvSpPr txBox="1">
            <a:spLocks noChangeArrowheads="1"/>
          </p:cNvSpPr>
          <p:nvPr/>
        </p:nvSpPr>
        <p:spPr bwMode="auto">
          <a:xfrm>
            <a:off x="8377238" y="1444625"/>
            <a:ext cx="311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</a:t>
            </a:r>
          </a:p>
        </p:txBody>
      </p:sp>
      <p:sp>
        <p:nvSpPr>
          <p:cNvPr id="6391" name="TextovéPole 6360"/>
          <p:cNvSpPr txBox="1">
            <a:spLocks noChangeArrowheads="1"/>
          </p:cNvSpPr>
          <p:nvPr/>
        </p:nvSpPr>
        <p:spPr bwMode="auto">
          <a:xfrm>
            <a:off x="9034463" y="1457325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6392" name="TextovéPole 6361"/>
          <p:cNvSpPr txBox="1">
            <a:spLocks noChangeArrowheads="1"/>
          </p:cNvSpPr>
          <p:nvPr/>
        </p:nvSpPr>
        <p:spPr bwMode="auto">
          <a:xfrm>
            <a:off x="9710738" y="1447800"/>
            <a:ext cx="290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6393" name="TextovéPole 6362"/>
          <p:cNvSpPr txBox="1">
            <a:spLocks noChangeArrowheads="1"/>
          </p:cNvSpPr>
          <p:nvPr/>
        </p:nvSpPr>
        <p:spPr bwMode="auto">
          <a:xfrm>
            <a:off x="10360025" y="1454150"/>
            <a:ext cx="304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6394" name="TextovéPole 6363"/>
          <p:cNvSpPr txBox="1">
            <a:spLocks noChangeArrowheads="1"/>
          </p:cNvSpPr>
          <p:nvPr/>
        </p:nvSpPr>
        <p:spPr bwMode="auto">
          <a:xfrm>
            <a:off x="10890250" y="1479550"/>
            <a:ext cx="336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6395" name="TextovéPole 6364"/>
          <p:cNvSpPr txBox="1">
            <a:spLocks noChangeArrowheads="1"/>
          </p:cNvSpPr>
          <p:nvPr/>
        </p:nvSpPr>
        <p:spPr bwMode="auto">
          <a:xfrm>
            <a:off x="11498263" y="1504950"/>
            <a:ext cx="3032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7653338" y="144621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7004050" y="14398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6394450" y="1441450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5781675" y="14017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5159375" y="14144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2" name="Obdélník 6371"/>
          <p:cNvSpPr/>
          <p:nvPr/>
        </p:nvSpPr>
        <p:spPr>
          <a:xfrm>
            <a:off x="11414125" y="145891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3" name="Obdélník 6372"/>
          <p:cNvSpPr/>
          <p:nvPr/>
        </p:nvSpPr>
        <p:spPr>
          <a:xfrm>
            <a:off x="10848975" y="1444625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4" name="Obdélník 6373"/>
          <p:cNvSpPr/>
          <p:nvPr/>
        </p:nvSpPr>
        <p:spPr>
          <a:xfrm>
            <a:off x="10207625" y="146843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4" name="Obdélník 6374"/>
          <p:cNvSpPr/>
          <p:nvPr/>
        </p:nvSpPr>
        <p:spPr>
          <a:xfrm>
            <a:off x="9569450" y="14779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" name="Obdélník 6375"/>
          <p:cNvSpPr/>
          <p:nvPr/>
        </p:nvSpPr>
        <p:spPr>
          <a:xfrm>
            <a:off x="8924925" y="1463675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3" name="Obdélník 6376"/>
          <p:cNvSpPr/>
          <p:nvPr/>
        </p:nvSpPr>
        <p:spPr>
          <a:xfrm>
            <a:off x="8304213" y="1438275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407" name="TextovéPole 6379"/>
          <p:cNvSpPr txBox="1">
            <a:spLocks noChangeArrowheads="1"/>
          </p:cNvSpPr>
          <p:nvPr/>
        </p:nvSpPr>
        <p:spPr bwMode="auto">
          <a:xfrm>
            <a:off x="5316538" y="1858963"/>
            <a:ext cx="333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6408" name="TextovéPole 6380"/>
          <p:cNvSpPr txBox="1">
            <a:spLocks noChangeArrowheads="1"/>
          </p:cNvSpPr>
          <p:nvPr/>
        </p:nvSpPr>
        <p:spPr bwMode="auto">
          <a:xfrm>
            <a:off x="5922963" y="1871663"/>
            <a:ext cx="241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I</a:t>
            </a:r>
          </a:p>
        </p:txBody>
      </p:sp>
      <p:sp>
        <p:nvSpPr>
          <p:cNvPr id="6409" name="TextovéPole 6381"/>
          <p:cNvSpPr txBox="1">
            <a:spLocks noChangeArrowheads="1"/>
          </p:cNvSpPr>
          <p:nvPr/>
        </p:nvSpPr>
        <p:spPr bwMode="auto">
          <a:xfrm>
            <a:off x="6551613" y="183515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6410" name="TextovéPole 6382"/>
          <p:cNvSpPr txBox="1">
            <a:spLocks noChangeArrowheads="1"/>
          </p:cNvSpPr>
          <p:nvPr/>
        </p:nvSpPr>
        <p:spPr bwMode="auto">
          <a:xfrm>
            <a:off x="7145338" y="1854200"/>
            <a:ext cx="2825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6369" name="Obdélník 6368"/>
          <p:cNvSpPr/>
          <p:nvPr/>
        </p:nvSpPr>
        <p:spPr>
          <a:xfrm>
            <a:off x="7000875" y="183673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0" name="Obdélník 6369"/>
          <p:cNvSpPr/>
          <p:nvPr/>
        </p:nvSpPr>
        <p:spPr>
          <a:xfrm>
            <a:off x="5772150" y="177323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1" name="Obdélník 6370"/>
          <p:cNvSpPr/>
          <p:nvPr/>
        </p:nvSpPr>
        <p:spPr>
          <a:xfrm>
            <a:off x="5164138" y="18208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46" name="Obdélník 6367"/>
          <p:cNvSpPr/>
          <p:nvPr/>
        </p:nvSpPr>
        <p:spPr>
          <a:xfrm>
            <a:off x="6397625" y="1838325"/>
            <a:ext cx="615950" cy="3810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</p:childTnLst>
        </p:cTn>
      </p:par>
    </p:tnLst>
    <p:bldLst>
      <p:bldP spid="59" grpId="0" animBg="1"/>
      <p:bldP spid="60" grpId="0" animBg="1"/>
      <p:bldP spid="62" grpId="0" animBg="1"/>
      <p:bldP spid="63" grpId="0" animBg="1"/>
      <p:bldP spid="4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3"/>
          <p:cNvGraphicFramePr>
            <a:graphicFrameLocks noGrp="1"/>
          </p:cNvGraphicFramePr>
          <p:nvPr/>
        </p:nvGraphicFramePr>
        <p:xfrm>
          <a:off x="3870325" y="617538"/>
          <a:ext cx="8128003" cy="44021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</a:tblGrid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</a:tr>
            </a:tbl>
          </a:graphicData>
        </a:graphic>
      </p:graphicFrame>
      <p:sp>
        <p:nvSpPr>
          <p:cNvPr id="14" name="Obdélník 13"/>
          <p:cNvSpPr/>
          <p:nvPr/>
        </p:nvSpPr>
        <p:spPr>
          <a:xfrm>
            <a:off x="3870325" y="617538"/>
            <a:ext cx="1243013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642225" y="617538"/>
            <a:ext cx="43561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870325" y="998538"/>
            <a:ext cx="6461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997700" y="998538"/>
            <a:ext cx="500062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870325" y="1379538"/>
            <a:ext cx="12430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870325" y="1825625"/>
            <a:ext cx="1317625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642225" y="1825625"/>
            <a:ext cx="4356100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60788" y="2208213"/>
            <a:ext cx="2033587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8239125" y="2208213"/>
            <a:ext cx="378777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8239125" y="2654300"/>
            <a:ext cx="37592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41750" y="2982913"/>
            <a:ext cx="1924050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364913" y="3035300"/>
            <a:ext cx="633412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870325" y="3429000"/>
            <a:ext cx="2484438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8882063" y="3429000"/>
            <a:ext cx="3116262" cy="39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760788" y="3822700"/>
            <a:ext cx="2620962" cy="3921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8882063" y="3810000"/>
            <a:ext cx="3116262" cy="434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870325" y="4227513"/>
            <a:ext cx="646113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642225" y="4227513"/>
            <a:ext cx="4356100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60788" y="4584700"/>
            <a:ext cx="1381125" cy="4476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0118725" y="4578350"/>
            <a:ext cx="1879600" cy="461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13650" y="614363"/>
            <a:ext cx="61595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335713" y="460375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354763" y="42402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357938" y="3825875"/>
            <a:ext cx="614362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381750" y="341630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381750" y="30194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367463" y="26400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381750" y="2249488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381750" y="18510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354763" y="1417638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372225" y="10255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371" name="TextovéPole 49"/>
          <p:cNvSpPr txBox="1">
            <a:spLocks noChangeArrowheads="1"/>
          </p:cNvSpPr>
          <p:nvPr/>
        </p:nvSpPr>
        <p:spPr bwMode="auto">
          <a:xfrm>
            <a:off x="4592638" y="4645025"/>
            <a:ext cx="5953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11</a:t>
            </a:r>
          </a:p>
        </p:txBody>
      </p:sp>
      <p:sp>
        <p:nvSpPr>
          <p:cNvPr id="7372" name="TextovéPole 50"/>
          <p:cNvSpPr txBox="1">
            <a:spLocks noChangeArrowheads="1"/>
          </p:cNvSpPr>
          <p:nvPr/>
        </p:nvSpPr>
        <p:spPr bwMode="auto">
          <a:xfrm>
            <a:off x="3959225" y="4214813"/>
            <a:ext cx="595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10</a:t>
            </a:r>
          </a:p>
        </p:txBody>
      </p:sp>
      <p:sp>
        <p:nvSpPr>
          <p:cNvPr id="7373" name="TextovéPole 51"/>
          <p:cNvSpPr txBox="1">
            <a:spLocks noChangeArrowheads="1"/>
          </p:cNvSpPr>
          <p:nvPr/>
        </p:nvSpPr>
        <p:spPr bwMode="auto">
          <a:xfrm>
            <a:off x="5932488" y="3802063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9</a:t>
            </a:r>
          </a:p>
        </p:txBody>
      </p:sp>
      <p:sp>
        <p:nvSpPr>
          <p:cNvPr id="7374" name="TextovéPole 52"/>
          <p:cNvSpPr txBox="1">
            <a:spLocks noChangeArrowheads="1"/>
          </p:cNvSpPr>
          <p:nvPr/>
        </p:nvSpPr>
        <p:spPr bwMode="auto">
          <a:xfrm>
            <a:off x="5926138" y="338931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8</a:t>
            </a:r>
          </a:p>
        </p:txBody>
      </p:sp>
      <p:sp>
        <p:nvSpPr>
          <p:cNvPr id="7375" name="TextovéPole 53"/>
          <p:cNvSpPr txBox="1">
            <a:spLocks noChangeArrowheads="1"/>
          </p:cNvSpPr>
          <p:nvPr/>
        </p:nvSpPr>
        <p:spPr bwMode="auto">
          <a:xfrm>
            <a:off x="5343525" y="30178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7</a:t>
            </a:r>
          </a:p>
        </p:txBody>
      </p:sp>
      <p:sp>
        <p:nvSpPr>
          <p:cNvPr id="7376" name="TextovéPole 54"/>
          <p:cNvSpPr txBox="1">
            <a:spLocks noChangeArrowheads="1"/>
          </p:cNvSpPr>
          <p:nvPr/>
        </p:nvSpPr>
        <p:spPr bwMode="auto">
          <a:xfrm>
            <a:off x="3514725" y="260826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6</a:t>
            </a:r>
          </a:p>
        </p:txBody>
      </p:sp>
      <p:sp>
        <p:nvSpPr>
          <p:cNvPr id="7377" name="TextovéPole 55"/>
          <p:cNvSpPr txBox="1">
            <a:spLocks noChangeArrowheads="1"/>
          </p:cNvSpPr>
          <p:nvPr/>
        </p:nvSpPr>
        <p:spPr bwMode="auto">
          <a:xfrm>
            <a:off x="5295900" y="221456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5</a:t>
            </a:r>
          </a:p>
        </p:txBody>
      </p:sp>
      <p:sp>
        <p:nvSpPr>
          <p:cNvPr id="7378" name="TextovéPole 56"/>
          <p:cNvSpPr txBox="1">
            <a:spLocks noChangeArrowheads="1"/>
          </p:cNvSpPr>
          <p:nvPr/>
        </p:nvSpPr>
        <p:spPr bwMode="auto">
          <a:xfrm>
            <a:off x="4722813" y="1773238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4</a:t>
            </a:r>
          </a:p>
        </p:txBody>
      </p:sp>
      <p:sp>
        <p:nvSpPr>
          <p:cNvPr id="7379" name="TextovéPole 57"/>
          <p:cNvSpPr txBox="1">
            <a:spLocks noChangeArrowheads="1"/>
          </p:cNvSpPr>
          <p:nvPr/>
        </p:nvSpPr>
        <p:spPr bwMode="auto">
          <a:xfrm>
            <a:off x="4727575" y="1368425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</a:t>
            </a:r>
          </a:p>
        </p:txBody>
      </p:sp>
      <p:sp>
        <p:nvSpPr>
          <p:cNvPr id="7380" name="TextovéPole 58"/>
          <p:cNvSpPr txBox="1">
            <a:spLocks noChangeArrowheads="1"/>
          </p:cNvSpPr>
          <p:nvPr/>
        </p:nvSpPr>
        <p:spPr bwMode="auto">
          <a:xfrm>
            <a:off x="4184650" y="9604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</a:t>
            </a:r>
          </a:p>
        </p:txBody>
      </p:sp>
      <p:sp>
        <p:nvSpPr>
          <p:cNvPr id="7381" name="TextovéPole 59"/>
          <p:cNvSpPr txBox="1">
            <a:spLocks noChangeArrowheads="1"/>
          </p:cNvSpPr>
          <p:nvPr/>
        </p:nvSpPr>
        <p:spPr bwMode="auto">
          <a:xfrm>
            <a:off x="4722813" y="577850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</a:t>
            </a:r>
          </a:p>
        </p:txBody>
      </p:sp>
      <p:sp>
        <p:nvSpPr>
          <p:cNvPr id="7382" name="TextovéPole 1"/>
          <p:cNvSpPr txBox="1">
            <a:spLocks noChangeArrowheads="1"/>
          </p:cNvSpPr>
          <p:nvPr/>
        </p:nvSpPr>
        <p:spPr bwMode="auto">
          <a:xfrm>
            <a:off x="401638" y="103188"/>
            <a:ext cx="1954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Vyřeš tajenku:</a:t>
            </a:r>
          </a:p>
        </p:txBody>
      </p:sp>
      <p:sp>
        <p:nvSpPr>
          <p:cNvPr id="7383" name="TextovéPole 2"/>
          <p:cNvSpPr txBox="1">
            <a:spLocks noChangeArrowheads="1"/>
          </p:cNvSpPr>
          <p:nvPr/>
        </p:nvSpPr>
        <p:spPr bwMode="auto">
          <a:xfrm>
            <a:off x="336550" y="849313"/>
            <a:ext cx="39322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Přečti si otázku a odpověď</a:t>
            </a:r>
          </a:p>
          <a:p>
            <a:r>
              <a:rPr lang="cs-CZ" altLang="cs-CZ" sz="2400"/>
              <a:t>doplň do tajenky postupným</a:t>
            </a:r>
          </a:p>
          <a:p>
            <a:r>
              <a:rPr lang="cs-CZ" altLang="cs-CZ" sz="2400"/>
              <a:t>klikáním na jednotlivá políčka.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93013" y="623888"/>
            <a:ext cx="646112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967538" y="635000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757863" y="636588"/>
            <a:ext cx="625475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grpSp>
        <p:nvGrpSpPr>
          <p:cNvPr id="7387" name="Skupina 46"/>
          <p:cNvGrpSpPr>
            <a:grpSpLocks/>
          </p:cNvGrpSpPr>
          <p:nvPr/>
        </p:nvGrpSpPr>
        <p:grpSpPr bwMode="auto">
          <a:xfrm>
            <a:off x="5116513" y="614363"/>
            <a:ext cx="615950" cy="381000"/>
            <a:chOff x="5135563" y="613197"/>
            <a:chExt cx="615950" cy="381000"/>
          </a:xfrm>
        </p:grpSpPr>
        <p:sp>
          <p:nvSpPr>
            <p:cNvPr id="9" name="Obdélník 8"/>
            <p:cNvSpPr/>
            <p:nvPr/>
          </p:nvSpPr>
          <p:spPr>
            <a:xfrm>
              <a:off x="5135563" y="613197"/>
              <a:ext cx="615950" cy="38100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sp>
          <p:nvSpPr>
            <p:cNvPr id="7437" name="TextovéPole 48"/>
            <p:cNvSpPr txBox="1">
              <a:spLocks noChangeArrowheads="1"/>
            </p:cNvSpPr>
            <p:nvPr/>
          </p:nvSpPr>
          <p:spPr bwMode="auto">
            <a:xfrm>
              <a:off x="5294297" y="618753"/>
              <a:ext cx="296862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T</a:t>
              </a:r>
            </a:p>
          </p:txBody>
        </p:sp>
      </p:grpSp>
      <p:sp>
        <p:nvSpPr>
          <p:cNvPr id="7388" name="TextovéPole 9"/>
          <p:cNvSpPr txBox="1">
            <a:spLocks noChangeArrowheads="1"/>
          </p:cNvSpPr>
          <p:nvPr/>
        </p:nvSpPr>
        <p:spPr bwMode="auto">
          <a:xfrm>
            <a:off x="5903913" y="635000"/>
            <a:ext cx="309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Ř</a:t>
            </a:r>
          </a:p>
        </p:txBody>
      </p:sp>
      <p:sp>
        <p:nvSpPr>
          <p:cNvPr id="7389" name="TextovéPole 10"/>
          <p:cNvSpPr txBox="1">
            <a:spLocks noChangeArrowheads="1"/>
          </p:cNvSpPr>
          <p:nvPr/>
        </p:nvSpPr>
        <p:spPr bwMode="auto">
          <a:xfrm>
            <a:off x="6497638" y="657225"/>
            <a:ext cx="298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7390" name="TextovéPole 11"/>
          <p:cNvSpPr txBox="1">
            <a:spLocks noChangeArrowheads="1"/>
          </p:cNvSpPr>
          <p:nvPr/>
        </p:nvSpPr>
        <p:spPr bwMode="auto">
          <a:xfrm>
            <a:off x="7143750" y="654050"/>
            <a:ext cx="333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7391" name="TextovéPole 45"/>
          <p:cNvSpPr txBox="1">
            <a:spLocks noChangeArrowheads="1"/>
          </p:cNvSpPr>
          <p:nvPr/>
        </p:nvSpPr>
        <p:spPr bwMode="auto">
          <a:xfrm>
            <a:off x="7770813" y="685800"/>
            <a:ext cx="241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Í</a:t>
            </a:r>
          </a:p>
        </p:txBody>
      </p:sp>
      <p:sp>
        <p:nvSpPr>
          <p:cNvPr id="61" name="Obdélník 60"/>
          <p:cNvSpPr/>
          <p:nvPr/>
        </p:nvSpPr>
        <p:spPr>
          <a:xfrm>
            <a:off x="6388100" y="623888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7393" name="TextovéPole 58"/>
          <p:cNvSpPr txBox="1">
            <a:spLocks noChangeArrowheads="1"/>
          </p:cNvSpPr>
          <p:nvPr/>
        </p:nvSpPr>
        <p:spPr bwMode="auto">
          <a:xfrm>
            <a:off x="206375" y="5673725"/>
            <a:ext cx="59324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  Jednou z částí atomu je …………</a:t>
            </a:r>
          </a:p>
        </p:txBody>
      </p:sp>
      <p:sp>
        <p:nvSpPr>
          <p:cNvPr id="7394" name="TextovéPole 6336"/>
          <p:cNvSpPr txBox="1">
            <a:spLocks noChangeArrowheads="1"/>
          </p:cNvSpPr>
          <p:nvPr/>
        </p:nvSpPr>
        <p:spPr bwMode="auto">
          <a:xfrm>
            <a:off x="4646613" y="1017588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7395" name="TextovéPole 6337"/>
          <p:cNvSpPr txBox="1">
            <a:spLocks noChangeArrowheads="1"/>
          </p:cNvSpPr>
          <p:nvPr/>
        </p:nvSpPr>
        <p:spPr bwMode="auto">
          <a:xfrm>
            <a:off x="5251450" y="1039813"/>
            <a:ext cx="309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B</a:t>
            </a:r>
          </a:p>
        </p:txBody>
      </p:sp>
      <p:sp>
        <p:nvSpPr>
          <p:cNvPr id="7396" name="TextovéPole 6339"/>
          <p:cNvSpPr txBox="1">
            <a:spLocks noChangeArrowheads="1"/>
          </p:cNvSpPr>
          <p:nvPr/>
        </p:nvSpPr>
        <p:spPr bwMode="auto">
          <a:xfrm>
            <a:off x="5872163" y="1023938"/>
            <a:ext cx="1381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7397" name="TextovéPole 6340"/>
          <p:cNvSpPr txBox="1">
            <a:spLocks noChangeArrowheads="1"/>
          </p:cNvSpPr>
          <p:nvPr/>
        </p:nvSpPr>
        <p:spPr bwMode="auto">
          <a:xfrm>
            <a:off x="6540500" y="1046163"/>
            <a:ext cx="2825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58" name="Obdélník 57"/>
          <p:cNvSpPr/>
          <p:nvPr/>
        </p:nvSpPr>
        <p:spPr>
          <a:xfrm>
            <a:off x="4537075" y="100488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6346825" y="1023938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5751513" y="10080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5156200" y="101758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42" name="Obdélník 6341"/>
          <p:cNvSpPr/>
          <p:nvPr/>
        </p:nvSpPr>
        <p:spPr>
          <a:xfrm>
            <a:off x="290513" y="5683250"/>
            <a:ext cx="5932487" cy="4968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403" name="TextovéPole 57"/>
          <p:cNvSpPr txBox="1">
            <a:spLocks noChangeArrowheads="1"/>
          </p:cNvSpPr>
          <p:nvPr/>
        </p:nvSpPr>
        <p:spPr bwMode="auto">
          <a:xfrm>
            <a:off x="207963" y="5778500"/>
            <a:ext cx="12142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 Měřící přístroj na velikost elektrického náboje se stupnicí se nazývá..</a:t>
            </a:r>
          </a:p>
        </p:txBody>
      </p:sp>
      <p:sp>
        <p:nvSpPr>
          <p:cNvPr id="7404" name="TextovéPole 6343"/>
          <p:cNvSpPr txBox="1">
            <a:spLocks noChangeArrowheads="1"/>
          </p:cNvSpPr>
          <p:nvPr/>
        </p:nvSpPr>
        <p:spPr bwMode="auto">
          <a:xfrm>
            <a:off x="5243513" y="1444625"/>
            <a:ext cx="2968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7405" name="TextovéPole 6344"/>
          <p:cNvSpPr txBox="1">
            <a:spLocks noChangeArrowheads="1"/>
          </p:cNvSpPr>
          <p:nvPr/>
        </p:nvSpPr>
        <p:spPr bwMode="auto">
          <a:xfrm>
            <a:off x="5881688" y="1463675"/>
            <a:ext cx="282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7406" name="TextovéPole 6345"/>
          <p:cNvSpPr txBox="1">
            <a:spLocks noChangeArrowheads="1"/>
          </p:cNvSpPr>
          <p:nvPr/>
        </p:nvSpPr>
        <p:spPr bwMode="auto">
          <a:xfrm>
            <a:off x="6551613" y="1455738"/>
            <a:ext cx="2968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7407" name="TextovéPole 6346"/>
          <p:cNvSpPr txBox="1">
            <a:spLocks noChangeArrowheads="1"/>
          </p:cNvSpPr>
          <p:nvPr/>
        </p:nvSpPr>
        <p:spPr bwMode="auto">
          <a:xfrm>
            <a:off x="7121525" y="144780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7408" name="TextovéPole 6347"/>
          <p:cNvSpPr txBox="1">
            <a:spLocks noChangeArrowheads="1"/>
          </p:cNvSpPr>
          <p:nvPr/>
        </p:nvSpPr>
        <p:spPr bwMode="auto">
          <a:xfrm>
            <a:off x="7810500" y="1428750"/>
            <a:ext cx="296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</a:t>
            </a:r>
          </a:p>
        </p:txBody>
      </p:sp>
      <p:sp>
        <p:nvSpPr>
          <p:cNvPr id="7409" name="TextovéPole 6348"/>
          <p:cNvSpPr txBox="1">
            <a:spLocks noChangeArrowheads="1"/>
          </p:cNvSpPr>
          <p:nvPr/>
        </p:nvSpPr>
        <p:spPr bwMode="auto">
          <a:xfrm>
            <a:off x="8377238" y="1444625"/>
            <a:ext cx="311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</a:t>
            </a:r>
          </a:p>
        </p:txBody>
      </p:sp>
      <p:sp>
        <p:nvSpPr>
          <p:cNvPr id="7410" name="TextovéPole 6360"/>
          <p:cNvSpPr txBox="1">
            <a:spLocks noChangeArrowheads="1"/>
          </p:cNvSpPr>
          <p:nvPr/>
        </p:nvSpPr>
        <p:spPr bwMode="auto">
          <a:xfrm>
            <a:off x="9034463" y="1457325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7411" name="TextovéPole 6361"/>
          <p:cNvSpPr txBox="1">
            <a:spLocks noChangeArrowheads="1"/>
          </p:cNvSpPr>
          <p:nvPr/>
        </p:nvSpPr>
        <p:spPr bwMode="auto">
          <a:xfrm>
            <a:off x="9710738" y="1447800"/>
            <a:ext cx="290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7412" name="TextovéPole 6362"/>
          <p:cNvSpPr txBox="1">
            <a:spLocks noChangeArrowheads="1"/>
          </p:cNvSpPr>
          <p:nvPr/>
        </p:nvSpPr>
        <p:spPr bwMode="auto">
          <a:xfrm>
            <a:off x="10360025" y="1454150"/>
            <a:ext cx="304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7413" name="TextovéPole 6363"/>
          <p:cNvSpPr txBox="1">
            <a:spLocks noChangeArrowheads="1"/>
          </p:cNvSpPr>
          <p:nvPr/>
        </p:nvSpPr>
        <p:spPr bwMode="auto">
          <a:xfrm>
            <a:off x="10890250" y="1479550"/>
            <a:ext cx="336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7414" name="TextovéPole 6364"/>
          <p:cNvSpPr txBox="1">
            <a:spLocks noChangeArrowheads="1"/>
          </p:cNvSpPr>
          <p:nvPr/>
        </p:nvSpPr>
        <p:spPr bwMode="auto">
          <a:xfrm>
            <a:off x="11498263" y="1504950"/>
            <a:ext cx="3032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7653338" y="144621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7004050" y="14398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6394450" y="1441450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5781675" y="14017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5159375" y="14144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2" name="Obdélník 6371"/>
          <p:cNvSpPr/>
          <p:nvPr/>
        </p:nvSpPr>
        <p:spPr>
          <a:xfrm>
            <a:off x="11414125" y="145891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3" name="Obdélník 6372"/>
          <p:cNvSpPr/>
          <p:nvPr/>
        </p:nvSpPr>
        <p:spPr>
          <a:xfrm>
            <a:off x="10848975" y="1444625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4" name="Obdélník 6373"/>
          <p:cNvSpPr/>
          <p:nvPr/>
        </p:nvSpPr>
        <p:spPr>
          <a:xfrm>
            <a:off x="10207625" y="146843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5" name="Obdélník 6374"/>
          <p:cNvSpPr/>
          <p:nvPr/>
        </p:nvSpPr>
        <p:spPr>
          <a:xfrm>
            <a:off x="9569450" y="14779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" name="Obdélník 6375"/>
          <p:cNvSpPr/>
          <p:nvPr/>
        </p:nvSpPr>
        <p:spPr>
          <a:xfrm>
            <a:off x="8924925" y="1463675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3" name="Obdélník 6376"/>
          <p:cNvSpPr/>
          <p:nvPr/>
        </p:nvSpPr>
        <p:spPr>
          <a:xfrm>
            <a:off x="8304213" y="1438275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4" name="Obdélník 6377"/>
          <p:cNvSpPr/>
          <p:nvPr/>
        </p:nvSpPr>
        <p:spPr>
          <a:xfrm>
            <a:off x="260350" y="5745163"/>
            <a:ext cx="11931650" cy="4984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427" name="TextovéPole 6379"/>
          <p:cNvSpPr txBox="1">
            <a:spLocks noChangeArrowheads="1"/>
          </p:cNvSpPr>
          <p:nvPr/>
        </p:nvSpPr>
        <p:spPr bwMode="auto">
          <a:xfrm>
            <a:off x="5316538" y="1858963"/>
            <a:ext cx="333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7428" name="TextovéPole 6380"/>
          <p:cNvSpPr txBox="1">
            <a:spLocks noChangeArrowheads="1"/>
          </p:cNvSpPr>
          <p:nvPr/>
        </p:nvSpPr>
        <p:spPr bwMode="auto">
          <a:xfrm>
            <a:off x="5922963" y="1871663"/>
            <a:ext cx="241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I</a:t>
            </a:r>
          </a:p>
        </p:txBody>
      </p:sp>
      <p:sp>
        <p:nvSpPr>
          <p:cNvPr id="7429" name="TextovéPole 6381"/>
          <p:cNvSpPr txBox="1">
            <a:spLocks noChangeArrowheads="1"/>
          </p:cNvSpPr>
          <p:nvPr/>
        </p:nvSpPr>
        <p:spPr bwMode="auto">
          <a:xfrm>
            <a:off x="6551613" y="183515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7430" name="TextovéPole 6382"/>
          <p:cNvSpPr txBox="1">
            <a:spLocks noChangeArrowheads="1"/>
          </p:cNvSpPr>
          <p:nvPr/>
        </p:nvSpPr>
        <p:spPr bwMode="auto">
          <a:xfrm>
            <a:off x="7145338" y="1854200"/>
            <a:ext cx="2825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6369" name="Obdélník 6368"/>
          <p:cNvSpPr/>
          <p:nvPr/>
        </p:nvSpPr>
        <p:spPr>
          <a:xfrm>
            <a:off x="7000875" y="183673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0" name="Obdélník 6369"/>
          <p:cNvSpPr/>
          <p:nvPr/>
        </p:nvSpPr>
        <p:spPr>
          <a:xfrm>
            <a:off x="5772150" y="177323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1" name="Obdélník 6370"/>
          <p:cNvSpPr/>
          <p:nvPr/>
        </p:nvSpPr>
        <p:spPr>
          <a:xfrm>
            <a:off x="5164138" y="18208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46" name="Obdélník 6367"/>
          <p:cNvSpPr/>
          <p:nvPr/>
        </p:nvSpPr>
        <p:spPr>
          <a:xfrm>
            <a:off x="6397625" y="1838325"/>
            <a:ext cx="615950" cy="3810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7435" name="TextovéPole 58"/>
          <p:cNvSpPr txBox="1">
            <a:spLocks noChangeArrowheads="1"/>
          </p:cNvSpPr>
          <p:nvPr/>
        </p:nvSpPr>
        <p:spPr bwMode="auto">
          <a:xfrm>
            <a:off x="206375" y="5743575"/>
            <a:ext cx="541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 Jednou z částí atomu je ……..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  <p:bldLst>
      <p:bldP spid="58" grpId="0" animBg="1"/>
      <p:bldP spid="55" grpId="0" animBg="1"/>
      <p:bldP spid="56" grpId="0" animBg="1"/>
      <p:bldP spid="5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3"/>
          <p:cNvGraphicFramePr>
            <a:graphicFrameLocks noGrp="1"/>
          </p:cNvGraphicFramePr>
          <p:nvPr/>
        </p:nvGraphicFramePr>
        <p:xfrm>
          <a:off x="3870325" y="617538"/>
          <a:ext cx="8128003" cy="44021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</a:tblGrid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</a:tr>
            </a:tbl>
          </a:graphicData>
        </a:graphic>
      </p:graphicFrame>
      <p:sp>
        <p:nvSpPr>
          <p:cNvPr id="14" name="Obdélník 13"/>
          <p:cNvSpPr/>
          <p:nvPr/>
        </p:nvSpPr>
        <p:spPr>
          <a:xfrm>
            <a:off x="3870325" y="617538"/>
            <a:ext cx="1243013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642225" y="617538"/>
            <a:ext cx="43561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870325" y="998538"/>
            <a:ext cx="6461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997700" y="998538"/>
            <a:ext cx="500062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870325" y="1379538"/>
            <a:ext cx="12430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870325" y="1825625"/>
            <a:ext cx="1317625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642225" y="1825625"/>
            <a:ext cx="4356100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60788" y="2208213"/>
            <a:ext cx="2033587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8239125" y="2208213"/>
            <a:ext cx="378777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8239125" y="2654300"/>
            <a:ext cx="37592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41750" y="2982913"/>
            <a:ext cx="1924050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364913" y="3035300"/>
            <a:ext cx="633412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870325" y="3429000"/>
            <a:ext cx="2484438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8882063" y="3429000"/>
            <a:ext cx="3116262" cy="39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760788" y="3822700"/>
            <a:ext cx="2620962" cy="3921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8882063" y="3810000"/>
            <a:ext cx="3116262" cy="434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870325" y="4227513"/>
            <a:ext cx="646113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642225" y="4227513"/>
            <a:ext cx="4356100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60788" y="4584700"/>
            <a:ext cx="1381125" cy="4476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0118725" y="4578350"/>
            <a:ext cx="1879600" cy="461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13650" y="614363"/>
            <a:ext cx="61595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335713" y="460375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354763" y="42402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357938" y="3825875"/>
            <a:ext cx="614362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381750" y="341630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381750" y="30194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367463" y="26400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381750" y="2249488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381750" y="18510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354763" y="1417638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372225" y="10255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395" name="TextovéPole 49"/>
          <p:cNvSpPr txBox="1">
            <a:spLocks noChangeArrowheads="1"/>
          </p:cNvSpPr>
          <p:nvPr/>
        </p:nvSpPr>
        <p:spPr bwMode="auto">
          <a:xfrm>
            <a:off x="4592638" y="4645025"/>
            <a:ext cx="5953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11</a:t>
            </a:r>
          </a:p>
        </p:txBody>
      </p:sp>
      <p:sp>
        <p:nvSpPr>
          <p:cNvPr id="8396" name="TextovéPole 50"/>
          <p:cNvSpPr txBox="1">
            <a:spLocks noChangeArrowheads="1"/>
          </p:cNvSpPr>
          <p:nvPr/>
        </p:nvSpPr>
        <p:spPr bwMode="auto">
          <a:xfrm>
            <a:off x="3959225" y="4214813"/>
            <a:ext cx="595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10</a:t>
            </a:r>
          </a:p>
        </p:txBody>
      </p:sp>
      <p:sp>
        <p:nvSpPr>
          <p:cNvPr id="8397" name="TextovéPole 51"/>
          <p:cNvSpPr txBox="1">
            <a:spLocks noChangeArrowheads="1"/>
          </p:cNvSpPr>
          <p:nvPr/>
        </p:nvSpPr>
        <p:spPr bwMode="auto">
          <a:xfrm>
            <a:off x="5932488" y="3802063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9</a:t>
            </a:r>
          </a:p>
        </p:txBody>
      </p:sp>
      <p:sp>
        <p:nvSpPr>
          <p:cNvPr id="8398" name="TextovéPole 52"/>
          <p:cNvSpPr txBox="1">
            <a:spLocks noChangeArrowheads="1"/>
          </p:cNvSpPr>
          <p:nvPr/>
        </p:nvSpPr>
        <p:spPr bwMode="auto">
          <a:xfrm>
            <a:off x="5926138" y="338931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8</a:t>
            </a:r>
          </a:p>
        </p:txBody>
      </p:sp>
      <p:sp>
        <p:nvSpPr>
          <p:cNvPr id="8399" name="TextovéPole 53"/>
          <p:cNvSpPr txBox="1">
            <a:spLocks noChangeArrowheads="1"/>
          </p:cNvSpPr>
          <p:nvPr/>
        </p:nvSpPr>
        <p:spPr bwMode="auto">
          <a:xfrm>
            <a:off x="5343525" y="30178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7</a:t>
            </a:r>
          </a:p>
        </p:txBody>
      </p:sp>
      <p:sp>
        <p:nvSpPr>
          <p:cNvPr id="8400" name="TextovéPole 54"/>
          <p:cNvSpPr txBox="1">
            <a:spLocks noChangeArrowheads="1"/>
          </p:cNvSpPr>
          <p:nvPr/>
        </p:nvSpPr>
        <p:spPr bwMode="auto">
          <a:xfrm>
            <a:off x="3514725" y="260826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6</a:t>
            </a:r>
          </a:p>
        </p:txBody>
      </p:sp>
      <p:sp>
        <p:nvSpPr>
          <p:cNvPr id="8401" name="TextovéPole 55"/>
          <p:cNvSpPr txBox="1">
            <a:spLocks noChangeArrowheads="1"/>
          </p:cNvSpPr>
          <p:nvPr/>
        </p:nvSpPr>
        <p:spPr bwMode="auto">
          <a:xfrm>
            <a:off x="5295900" y="221456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5</a:t>
            </a:r>
          </a:p>
        </p:txBody>
      </p:sp>
      <p:sp>
        <p:nvSpPr>
          <p:cNvPr id="8402" name="TextovéPole 56"/>
          <p:cNvSpPr txBox="1">
            <a:spLocks noChangeArrowheads="1"/>
          </p:cNvSpPr>
          <p:nvPr/>
        </p:nvSpPr>
        <p:spPr bwMode="auto">
          <a:xfrm>
            <a:off x="4722813" y="1773238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4</a:t>
            </a:r>
          </a:p>
        </p:txBody>
      </p:sp>
      <p:sp>
        <p:nvSpPr>
          <p:cNvPr id="8403" name="TextovéPole 57"/>
          <p:cNvSpPr txBox="1">
            <a:spLocks noChangeArrowheads="1"/>
          </p:cNvSpPr>
          <p:nvPr/>
        </p:nvSpPr>
        <p:spPr bwMode="auto">
          <a:xfrm>
            <a:off x="4727575" y="1368425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</a:t>
            </a:r>
          </a:p>
        </p:txBody>
      </p:sp>
      <p:sp>
        <p:nvSpPr>
          <p:cNvPr id="8404" name="TextovéPole 58"/>
          <p:cNvSpPr txBox="1">
            <a:spLocks noChangeArrowheads="1"/>
          </p:cNvSpPr>
          <p:nvPr/>
        </p:nvSpPr>
        <p:spPr bwMode="auto">
          <a:xfrm>
            <a:off x="4184650" y="9604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</a:t>
            </a:r>
          </a:p>
        </p:txBody>
      </p:sp>
      <p:sp>
        <p:nvSpPr>
          <p:cNvPr id="8405" name="TextovéPole 59"/>
          <p:cNvSpPr txBox="1">
            <a:spLocks noChangeArrowheads="1"/>
          </p:cNvSpPr>
          <p:nvPr/>
        </p:nvSpPr>
        <p:spPr bwMode="auto">
          <a:xfrm>
            <a:off x="4722813" y="577850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</a:t>
            </a:r>
          </a:p>
        </p:txBody>
      </p:sp>
      <p:sp>
        <p:nvSpPr>
          <p:cNvPr id="8406" name="TextovéPole 1"/>
          <p:cNvSpPr txBox="1">
            <a:spLocks noChangeArrowheads="1"/>
          </p:cNvSpPr>
          <p:nvPr/>
        </p:nvSpPr>
        <p:spPr bwMode="auto">
          <a:xfrm>
            <a:off x="401638" y="103188"/>
            <a:ext cx="1954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Vyřeš tajenku:</a:t>
            </a:r>
          </a:p>
        </p:txBody>
      </p:sp>
      <p:sp>
        <p:nvSpPr>
          <p:cNvPr id="8407" name="TextovéPole 2"/>
          <p:cNvSpPr txBox="1">
            <a:spLocks noChangeArrowheads="1"/>
          </p:cNvSpPr>
          <p:nvPr/>
        </p:nvSpPr>
        <p:spPr bwMode="auto">
          <a:xfrm>
            <a:off x="336550" y="849313"/>
            <a:ext cx="39322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Přečti si otázku a odpověď</a:t>
            </a:r>
          </a:p>
          <a:p>
            <a:r>
              <a:rPr lang="cs-CZ" altLang="cs-CZ" sz="2400"/>
              <a:t>doplň do tajenky postupným</a:t>
            </a:r>
          </a:p>
          <a:p>
            <a:r>
              <a:rPr lang="cs-CZ" altLang="cs-CZ" sz="2400"/>
              <a:t>klikáním na jednotlivá políčka.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93013" y="623888"/>
            <a:ext cx="646112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967538" y="635000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757863" y="636588"/>
            <a:ext cx="625475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grpSp>
        <p:nvGrpSpPr>
          <p:cNvPr id="8411" name="Skupina 46"/>
          <p:cNvGrpSpPr>
            <a:grpSpLocks/>
          </p:cNvGrpSpPr>
          <p:nvPr/>
        </p:nvGrpSpPr>
        <p:grpSpPr bwMode="auto">
          <a:xfrm>
            <a:off x="5116513" y="614363"/>
            <a:ext cx="615950" cy="381000"/>
            <a:chOff x="5135563" y="613197"/>
            <a:chExt cx="615950" cy="381000"/>
          </a:xfrm>
        </p:grpSpPr>
        <p:sp>
          <p:nvSpPr>
            <p:cNvPr id="9" name="Obdélník 8"/>
            <p:cNvSpPr/>
            <p:nvPr/>
          </p:nvSpPr>
          <p:spPr>
            <a:xfrm>
              <a:off x="5135563" y="613197"/>
              <a:ext cx="615950" cy="38100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sp>
          <p:nvSpPr>
            <p:cNvPr id="8457" name="TextovéPole 48"/>
            <p:cNvSpPr txBox="1">
              <a:spLocks noChangeArrowheads="1"/>
            </p:cNvSpPr>
            <p:nvPr/>
          </p:nvSpPr>
          <p:spPr bwMode="auto">
            <a:xfrm>
              <a:off x="5294297" y="618753"/>
              <a:ext cx="296862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T</a:t>
              </a:r>
            </a:p>
          </p:txBody>
        </p:sp>
      </p:grpSp>
      <p:sp>
        <p:nvSpPr>
          <p:cNvPr id="8412" name="TextovéPole 9"/>
          <p:cNvSpPr txBox="1">
            <a:spLocks noChangeArrowheads="1"/>
          </p:cNvSpPr>
          <p:nvPr/>
        </p:nvSpPr>
        <p:spPr bwMode="auto">
          <a:xfrm>
            <a:off x="5903913" y="635000"/>
            <a:ext cx="309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Ř</a:t>
            </a:r>
          </a:p>
        </p:txBody>
      </p:sp>
      <p:sp>
        <p:nvSpPr>
          <p:cNvPr id="8413" name="TextovéPole 10"/>
          <p:cNvSpPr txBox="1">
            <a:spLocks noChangeArrowheads="1"/>
          </p:cNvSpPr>
          <p:nvPr/>
        </p:nvSpPr>
        <p:spPr bwMode="auto">
          <a:xfrm>
            <a:off x="6497638" y="657225"/>
            <a:ext cx="298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8414" name="TextovéPole 11"/>
          <p:cNvSpPr txBox="1">
            <a:spLocks noChangeArrowheads="1"/>
          </p:cNvSpPr>
          <p:nvPr/>
        </p:nvSpPr>
        <p:spPr bwMode="auto">
          <a:xfrm>
            <a:off x="7143750" y="654050"/>
            <a:ext cx="333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8415" name="TextovéPole 45"/>
          <p:cNvSpPr txBox="1">
            <a:spLocks noChangeArrowheads="1"/>
          </p:cNvSpPr>
          <p:nvPr/>
        </p:nvSpPr>
        <p:spPr bwMode="auto">
          <a:xfrm>
            <a:off x="7770813" y="685800"/>
            <a:ext cx="241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Í</a:t>
            </a:r>
          </a:p>
        </p:txBody>
      </p:sp>
      <p:sp>
        <p:nvSpPr>
          <p:cNvPr id="61" name="Obdélník 60"/>
          <p:cNvSpPr/>
          <p:nvPr/>
        </p:nvSpPr>
        <p:spPr>
          <a:xfrm>
            <a:off x="6362700" y="630238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8417" name="TextovéPole 58"/>
          <p:cNvSpPr txBox="1">
            <a:spLocks noChangeArrowheads="1"/>
          </p:cNvSpPr>
          <p:nvPr/>
        </p:nvSpPr>
        <p:spPr bwMode="auto">
          <a:xfrm>
            <a:off x="206375" y="5673725"/>
            <a:ext cx="59324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  Jednou z částí atomu je …………</a:t>
            </a:r>
          </a:p>
        </p:txBody>
      </p:sp>
      <p:sp>
        <p:nvSpPr>
          <p:cNvPr id="8418" name="TextovéPole 6336"/>
          <p:cNvSpPr txBox="1">
            <a:spLocks noChangeArrowheads="1"/>
          </p:cNvSpPr>
          <p:nvPr/>
        </p:nvSpPr>
        <p:spPr bwMode="auto">
          <a:xfrm>
            <a:off x="4646613" y="1017588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8419" name="TextovéPole 6337"/>
          <p:cNvSpPr txBox="1">
            <a:spLocks noChangeArrowheads="1"/>
          </p:cNvSpPr>
          <p:nvPr/>
        </p:nvSpPr>
        <p:spPr bwMode="auto">
          <a:xfrm>
            <a:off x="5251450" y="1039813"/>
            <a:ext cx="309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B</a:t>
            </a:r>
          </a:p>
        </p:txBody>
      </p:sp>
      <p:sp>
        <p:nvSpPr>
          <p:cNvPr id="8420" name="TextovéPole 6339"/>
          <p:cNvSpPr txBox="1">
            <a:spLocks noChangeArrowheads="1"/>
          </p:cNvSpPr>
          <p:nvPr/>
        </p:nvSpPr>
        <p:spPr bwMode="auto">
          <a:xfrm>
            <a:off x="5872163" y="1023938"/>
            <a:ext cx="1381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8421" name="TextovéPole 6340"/>
          <p:cNvSpPr txBox="1">
            <a:spLocks noChangeArrowheads="1"/>
          </p:cNvSpPr>
          <p:nvPr/>
        </p:nvSpPr>
        <p:spPr bwMode="auto">
          <a:xfrm>
            <a:off x="6540500" y="1046163"/>
            <a:ext cx="2825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6342" name="Obdélník 6341"/>
          <p:cNvSpPr/>
          <p:nvPr/>
        </p:nvSpPr>
        <p:spPr>
          <a:xfrm>
            <a:off x="290513" y="5683250"/>
            <a:ext cx="5932487" cy="4968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423" name="TextovéPole 57"/>
          <p:cNvSpPr txBox="1">
            <a:spLocks noChangeArrowheads="1"/>
          </p:cNvSpPr>
          <p:nvPr/>
        </p:nvSpPr>
        <p:spPr bwMode="auto">
          <a:xfrm>
            <a:off x="207963" y="5778500"/>
            <a:ext cx="12142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 Měřící přístroj na velikost elektrického náboje se stupnicí se nazývá..</a:t>
            </a:r>
          </a:p>
        </p:txBody>
      </p:sp>
      <p:sp>
        <p:nvSpPr>
          <p:cNvPr id="8424" name="TextovéPole 6343"/>
          <p:cNvSpPr txBox="1">
            <a:spLocks noChangeArrowheads="1"/>
          </p:cNvSpPr>
          <p:nvPr/>
        </p:nvSpPr>
        <p:spPr bwMode="auto">
          <a:xfrm>
            <a:off x="5243513" y="1444625"/>
            <a:ext cx="2968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8425" name="TextovéPole 6344"/>
          <p:cNvSpPr txBox="1">
            <a:spLocks noChangeArrowheads="1"/>
          </p:cNvSpPr>
          <p:nvPr/>
        </p:nvSpPr>
        <p:spPr bwMode="auto">
          <a:xfrm>
            <a:off x="5881688" y="1463675"/>
            <a:ext cx="282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8426" name="TextovéPole 6345"/>
          <p:cNvSpPr txBox="1">
            <a:spLocks noChangeArrowheads="1"/>
          </p:cNvSpPr>
          <p:nvPr/>
        </p:nvSpPr>
        <p:spPr bwMode="auto">
          <a:xfrm>
            <a:off x="6551613" y="1455738"/>
            <a:ext cx="2968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8427" name="TextovéPole 6346"/>
          <p:cNvSpPr txBox="1">
            <a:spLocks noChangeArrowheads="1"/>
          </p:cNvSpPr>
          <p:nvPr/>
        </p:nvSpPr>
        <p:spPr bwMode="auto">
          <a:xfrm>
            <a:off x="7121525" y="144780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8428" name="TextovéPole 6347"/>
          <p:cNvSpPr txBox="1">
            <a:spLocks noChangeArrowheads="1"/>
          </p:cNvSpPr>
          <p:nvPr/>
        </p:nvSpPr>
        <p:spPr bwMode="auto">
          <a:xfrm>
            <a:off x="7810500" y="1428750"/>
            <a:ext cx="296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</a:t>
            </a:r>
          </a:p>
        </p:txBody>
      </p:sp>
      <p:sp>
        <p:nvSpPr>
          <p:cNvPr id="8429" name="TextovéPole 6348"/>
          <p:cNvSpPr txBox="1">
            <a:spLocks noChangeArrowheads="1"/>
          </p:cNvSpPr>
          <p:nvPr/>
        </p:nvSpPr>
        <p:spPr bwMode="auto">
          <a:xfrm>
            <a:off x="8377238" y="1444625"/>
            <a:ext cx="311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</a:t>
            </a:r>
          </a:p>
        </p:txBody>
      </p:sp>
      <p:sp>
        <p:nvSpPr>
          <p:cNvPr id="8430" name="TextovéPole 6360"/>
          <p:cNvSpPr txBox="1">
            <a:spLocks noChangeArrowheads="1"/>
          </p:cNvSpPr>
          <p:nvPr/>
        </p:nvSpPr>
        <p:spPr bwMode="auto">
          <a:xfrm>
            <a:off x="9034463" y="1457325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8431" name="TextovéPole 6361"/>
          <p:cNvSpPr txBox="1">
            <a:spLocks noChangeArrowheads="1"/>
          </p:cNvSpPr>
          <p:nvPr/>
        </p:nvSpPr>
        <p:spPr bwMode="auto">
          <a:xfrm>
            <a:off x="9710738" y="1447800"/>
            <a:ext cx="290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8432" name="TextovéPole 6362"/>
          <p:cNvSpPr txBox="1">
            <a:spLocks noChangeArrowheads="1"/>
          </p:cNvSpPr>
          <p:nvPr/>
        </p:nvSpPr>
        <p:spPr bwMode="auto">
          <a:xfrm>
            <a:off x="10360025" y="1454150"/>
            <a:ext cx="304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8433" name="TextovéPole 6363"/>
          <p:cNvSpPr txBox="1">
            <a:spLocks noChangeArrowheads="1"/>
          </p:cNvSpPr>
          <p:nvPr/>
        </p:nvSpPr>
        <p:spPr bwMode="auto">
          <a:xfrm>
            <a:off x="10890250" y="1479550"/>
            <a:ext cx="336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8434" name="TextovéPole 6364"/>
          <p:cNvSpPr txBox="1">
            <a:spLocks noChangeArrowheads="1"/>
          </p:cNvSpPr>
          <p:nvPr/>
        </p:nvSpPr>
        <p:spPr bwMode="auto">
          <a:xfrm>
            <a:off x="11498263" y="1504950"/>
            <a:ext cx="3032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7653338" y="144621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7004050" y="14398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6394450" y="1441450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5781675" y="14017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5159375" y="14144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2" name="Obdélník 6371"/>
          <p:cNvSpPr/>
          <p:nvPr/>
        </p:nvSpPr>
        <p:spPr>
          <a:xfrm>
            <a:off x="11414125" y="145891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3" name="Obdélník 6372"/>
          <p:cNvSpPr/>
          <p:nvPr/>
        </p:nvSpPr>
        <p:spPr>
          <a:xfrm>
            <a:off x="10848975" y="1444625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4" name="Obdélník 6373"/>
          <p:cNvSpPr/>
          <p:nvPr/>
        </p:nvSpPr>
        <p:spPr>
          <a:xfrm>
            <a:off x="10207625" y="146843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5" name="Obdélník 6374"/>
          <p:cNvSpPr/>
          <p:nvPr/>
        </p:nvSpPr>
        <p:spPr>
          <a:xfrm>
            <a:off x="9569450" y="14779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" name="Obdélník 6375"/>
          <p:cNvSpPr/>
          <p:nvPr/>
        </p:nvSpPr>
        <p:spPr>
          <a:xfrm>
            <a:off x="8924925" y="1463675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3" name="Obdélník 6376"/>
          <p:cNvSpPr/>
          <p:nvPr/>
        </p:nvSpPr>
        <p:spPr>
          <a:xfrm>
            <a:off x="8304213" y="1438275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4" name="Obdélník 6377"/>
          <p:cNvSpPr/>
          <p:nvPr/>
        </p:nvSpPr>
        <p:spPr>
          <a:xfrm>
            <a:off x="260350" y="5745163"/>
            <a:ext cx="11931650" cy="4984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447" name="TextovéPole 6379"/>
          <p:cNvSpPr txBox="1">
            <a:spLocks noChangeArrowheads="1"/>
          </p:cNvSpPr>
          <p:nvPr/>
        </p:nvSpPr>
        <p:spPr bwMode="auto">
          <a:xfrm>
            <a:off x="5316538" y="1858963"/>
            <a:ext cx="333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8448" name="TextovéPole 6380"/>
          <p:cNvSpPr txBox="1">
            <a:spLocks noChangeArrowheads="1"/>
          </p:cNvSpPr>
          <p:nvPr/>
        </p:nvSpPr>
        <p:spPr bwMode="auto">
          <a:xfrm>
            <a:off x="5922963" y="1871663"/>
            <a:ext cx="241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I</a:t>
            </a:r>
          </a:p>
        </p:txBody>
      </p:sp>
      <p:sp>
        <p:nvSpPr>
          <p:cNvPr id="8449" name="TextovéPole 6381"/>
          <p:cNvSpPr txBox="1">
            <a:spLocks noChangeArrowheads="1"/>
          </p:cNvSpPr>
          <p:nvPr/>
        </p:nvSpPr>
        <p:spPr bwMode="auto">
          <a:xfrm>
            <a:off x="6551613" y="183515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8450" name="TextovéPole 6382"/>
          <p:cNvSpPr txBox="1">
            <a:spLocks noChangeArrowheads="1"/>
          </p:cNvSpPr>
          <p:nvPr/>
        </p:nvSpPr>
        <p:spPr bwMode="auto">
          <a:xfrm>
            <a:off x="7145338" y="1854200"/>
            <a:ext cx="2825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6369" name="Obdélník 6368"/>
          <p:cNvSpPr/>
          <p:nvPr/>
        </p:nvSpPr>
        <p:spPr>
          <a:xfrm>
            <a:off x="7000875" y="183673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0" name="Obdélník 6369"/>
          <p:cNvSpPr/>
          <p:nvPr/>
        </p:nvSpPr>
        <p:spPr>
          <a:xfrm>
            <a:off x="5772150" y="177323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1" name="Obdélník 6370"/>
          <p:cNvSpPr/>
          <p:nvPr/>
        </p:nvSpPr>
        <p:spPr>
          <a:xfrm>
            <a:off x="5164138" y="18208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46" name="Obdélník 6367"/>
          <p:cNvSpPr/>
          <p:nvPr/>
        </p:nvSpPr>
        <p:spPr>
          <a:xfrm>
            <a:off x="6397625" y="1838325"/>
            <a:ext cx="615950" cy="3810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8455" name="TextovéPole 57"/>
          <p:cNvSpPr txBox="1">
            <a:spLocks noChangeArrowheads="1"/>
          </p:cNvSpPr>
          <p:nvPr/>
        </p:nvSpPr>
        <p:spPr bwMode="auto">
          <a:xfrm>
            <a:off x="-1588" y="5413375"/>
            <a:ext cx="12144376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 Měřící přístroj na velikost elektrického náboje se stupnicí se nazývá…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3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7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3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7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63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7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3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7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</p:childTnLst>
        </p:cTn>
      </p:par>
    </p:tnLst>
    <p:bldLst>
      <p:bldP spid="50" grpId="0" animBg="1"/>
      <p:bldP spid="51" grpId="0" animBg="1"/>
      <p:bldP spid="52" grpId="0" animBg="1"/>
      <p:bldP spid="53" grpId="0" animBg="1"/>
      <p:bldP spid="54" grpId="0" animBg="1"/>
      <p:bldP spid="6372" grpId="0" animBg="1"/>
      <p:bldP spid="6373" grpId="0" animBg="1"/>
      <p:bldP spid="6374" grpId="0" animBg="1"/>
      <p:bldP spid="6375" grpId="0" animBg="1"/>
      <p:bldP spid="2" grpId="0" animBg="1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3"/>
          <p:cNvGraphicFramePr>
            <a:graphicFrameLocks noGrp="1"/>
          </p:cNvGraphicFramePr>
          <p:nvPr/>
        </p:nvGraphicFramePr>
        <p:xfrm>
          <a:off x="3870325" y="617538"/>
          <a:ext cx="8128003" cy="44021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</a:tblGrid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</a:tr>
            </a:tbl>
          </a:graphicData>
        </a:graphic>
      </p:graphicFrame>
      <p:sp>
        <p:nvSpPr>
          <p:cNvPr id="14" name="Obdélník 13"/>
          <p:cNvSpPr/>
          <p:nvPr/>
        </p:nvSpPr>
        <p:spPr>
          <a:xfrm>
            <a:off x="3870325" y="617538"/>
            <a:ext cx="1243013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642225" y="617538"/>
            <a:ext cx="43561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870325" y="998538"/>
            <a:ext cx="6461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997700" y="998538"/>
            <a:ext cx="500062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870325" y="1379538"/>
            <a:ext cx="12430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870325" y="1825625"/>
            <a:ext cx="1317625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642225" y="1825625"/>
            <a:ext cx="4356100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60788" y="2208213"/>
            <a:ext cx="2033587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8239125" y="2208213"/>
            <a:ext cx="378777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8239125" y="2654300"/>
            <a:ext cx="37592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41750" y="2982913"/>
            <a:ext cx="1924050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364913" y="3035300"/>
            <a:ext cx="633412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870325" y="3429000"/>
            <a:ext cx="2484438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8882063" y="3429000"/>
            <a:ext cx="3116262" cy="39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760788" y="3822700"/>
            <a:ext cx="2620962" cy="3921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8882063" y="3810000"/>
            <a:ext cx="3116262" cy="434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870325" y="4227513"/>
            <a:ext cx="646113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642225" y="4227513"/>
            <a:ext cx="4356100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60788" y="4584700"/>
            <a:ext cx="1381125" cy="4476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0118725" y="4578350"/>
            <a:ext cx="1879600" cy="461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13650" y="614363"/>
            <a:ext cx="61595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335713" y="460375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354763" y="42402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357938" y="3825875"/>
            <a:ext cx="614362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381750" y="341630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381750" y="30194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367463" y="26400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381750" y="2249488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381750" y="18510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354763" y="1417638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372225" y="10255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419" name="TextovéPole 49"/>
          <p:cNvSpPr txBox="1">
            <a:spLocks noChangeArrowheads="1"/>
          </p:cNvSpPr>
          <p:nvPr/>
        </p:nvSpPr>
        <p:spPr bwMode="auto">
          <a:xfrm>
            <a:off x="4592638" y="4645025"/>
            <a:ext cx="5953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11</a:t>
            </a:r>
          </a:p>
        </p:txBody>
      </p:sp>
      <p:sp>
        <p:nvSpPr>
          <p:cNvPr id="9420" name="TextovéPole 50"/>
          <p:cNvSpPr txBox="1">
            <a:spLocks noChangeArrowheads="1"/>
          </p:cNvSpPr>
          <p:nvPr/>
        </p:nvSpPr>
        <p:spPr bwMode="auto">
          <a:xfrm>
            <a:off x="3959225" y="4214813"/>
            <a:ext cx="595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10</a:t>
            </a:r>
          </a:p>
        </p:txBody>
      </p:sp>
      <p:sp>
        <p:nvSpPr>
          <p:cNvPr id="9421" name="TextovéPole 51"/>
          <p:cNvSpPr txBox="1">
            <a:spLocks noChangeArrowheads="1"/>
          </p:cNvSpPr>
          <p:nvPr/>
        </p:nvSpPr>
        <p:spPr bwMode="auto">
          <a:xfrm>
            <a:off x="5932488" y="3802063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9</a:t>
            </a:r>
          </a:p>
        </p:txBody>
      </p:sp>
      <p:sp>
        <p:nvSpPr>
          <p:cNvPr id="9422" name="TextovéPole 52"/>
          <p:cNvSpPr txBox="1">
            <a:spLocks noChangeArrowheads="1"/>
          </p:cNvSpPr>
          <p:nvPr/>
        </p:nvSpPr>
        <p:spPr bwMode="auto">
          <a:xfrm>
            <a:off x="5926138" y="338931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8</a:t>
            </a:r>
          </a:p>
        </p:txBody>
      </p:sp>
      <p:sp>
        <p:nvSpPr>
          <p:cNvPr id="9423" name="TextovéPole 53"/>
          <p:cNvSpPr txBox="1">
            <a:spLocks noChangeArrowheads="1"/>
          </p:cNvSpPr>
          <p:nvPr/>
        </p:nvSpPr>
        <p:spPr bwMode="auto">
          <a:xfrm>
            <a:off x="5343525" y="30178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7</a:t>
            </a:r>
          </a:p>
        </p:txBody>
      </p:sp>
      <p:sp>
        <p:nvSpPr>
          <p:cNvPr id="9424" name="TextovéPole 54"/>
          <p:cNvSpPr txBox="1">
            <a:spLocks noChangeArrowheads="1"/>
          </p:cNvSpPr>
          <p:nvPr/>
        </p:nvSpPr>
        <p:spPr bwMode="auto">
          <a:xfrm>
            <a:off x="3514725" y="260826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6</a:t>
            </a:r>
          </a:p>
        </p:txBody>
      </p:sp>
      <p:sp>
        <p:nvSpPr>
          <p:cNvPr id="9425" name="TextovéPole 55"/>
          <p:cNvSpPr txBox="1">
            <a:spLocks noChangeArrowheads="1"/>
          </p:cNvSpPr>
          <p:nvPr/>
        </p:nvSpPr>
        <p:spPr bwMode="auto">
          <a:xfrm>
            <a:off x="5295900" y="221456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5</a:t>
            </a:r>
          </a:p>
        </p:txBody>
      </p:sp>
      <p:sp>
        <p:nvSpPr>
          <p:cNvPr id="9426" name="TextovéPole 56"/>
          <p:cNvSpPr txBox="1">
            <a:spLocks noChangeArrowheads="1"/>
          </p:cNvSpPr>
          <p:nvPr/>
        </p:nvSpPr>
        <p:spPr bwMode="auto">
          <a:xfrm>
            <a:off x="4722813" y="1773238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4</a:t>
            </a:r>
          </a:p>
        </p:txBody>
      </p:sp>
      <p:sp>
        <p:nvSpPr>
          <p:cNvPr id="9427" name="TextovéPole 57"/>
          <p:cNvSpPr txBox="1">
            <a:spLocks noChangeArrowheads="1"/>
          </p:cNvSpPr>
          <p:nvPr/>
        </p:nvSpPr>
        <p:spPr bwMode="auto">
          <a:xfrm>
            <a:off x="4727575" y="1368425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</a:t>
            </a:r>
          </a:p>
        </p:txBody>
      </p:sp>
      <p:sp>
        <p:nvSpPr>
          <p:cNvPr id="9428" name="TextovéPole 58"/>
          <p:cNvSpPr txBox="1">
            <a:spLocks noChangeArrowheads="1"/>
          </p:cNvSpPr>
          <p:nvPr/>
        </p:nvSpPr>
        <p:spPr bwMode="auto">
          <a:xfrm>
            <a:off x="4184650" y="9604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</a:t>
            </a:r>
          </a:p>
        </p:txBody>
      </p:sp>
      <p:sp>
        <p:nvSpPr>
          <p:cNvPr id="9429" name="TextovéPole 59"/>
          <p:cNvSpPr txBox="1">
            <a:spLocks noChangeArrowheads="1"/>
          </p:cNvSpPr>
          <p:nvPr/>
        </p:nvSpPr>
        <p:spPr bwMode="auto">
          <a:xfrm>
            <a:off x="4722813" y="577850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</a:t>
            </a:r>
          </a:p>
        </p:txBody>
      </p:sp>
      <p:sp>
        <p:nvSpPr>
          <p:cNvPr id="9430" name="TextovéPole 1"/>
          <p:cNvSpPr txBox="1">
            <a:spLocks noChangeArrowheads="1"/>
          </p:cNvSpPr>
          <p:nvPr/>
        </p:nvSpPr>
        <p:spPr bwMode="auto">
          <a:xfrm>
            <a:off x="401638" y="103188"/>
            <a:ext cx="1954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Vyřeš tajenku:</a:t>
            </a:r>
          </a:p>
        </p:txBody>
      </p:sp>
      <p:sp>
        <p:nvSpPr>
          <p:cNvPr id="9431" name="TextovéPole 2"/>
          <p:cNvSpPr txBox="1">
            <a:spLocks noChangeArrowheads="1"/>
          </p:cNvSpPr>
          <p:nvPr/>
        </p:nvSpPr>
        <p:spPr bwMode="auto">
          <a:xfrm>
            <a:off x="336550" y="849313"/>
            <a:ext cx="39322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Přečti si otázku a odpověď</a:t>
            </a:r>
          </a:p>
          <a:p>
            <a:r>
              <a:rPr lang="cs-CZ" altLang="cs-CZ" sz="2400"/>
              <a:t>doplň do tajenky postupným</a:t>
            </a:r>
          </a:p>
          <a:p>
            <a:r>
              <a:rPr lang="cs-CZ" altLang="cs-CZ" sz="2400"/>
              <a:t>klikáním na jednotlivá políčka.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93013" y="623888"/>
            <a:ext cx="646112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967538" y="635000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757863" y="636588"/>
            <a:ext cx="625475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grpSp>
        <p:nvGrpSpPr>
          <p:cNvPr id="9435" name="Skupina 46"/>
          <p:cNvGrpSpPr>
            <a:grpSpLocks/>
          </p:cNvGrpSpPr>
          <p:nvPr/>
        </p:nvGrpSpPr>
        <p:grpSpPr bwMode="auto">
          <a:xfrm>
            <a:off x="5116513" y="614363"/>
            <a:ext cx="615950" cy="381000"/>
            <a:chOff x="5135563" y="613197"/>
            <a:chExt cx="615950" cy="381000"/>
          </a:xfrm>
        </p:grpSpPr>
        <p:sp>
          <p:nvSpPr>
            <p:cNvPr id="9" name="Obdélník 8"/>
            <p:cNvSpPr/>
            <p:nvPr/>
          </p:nvSpPr>
          <p:spPr>
            <a:xfrm>
              <a:off x="5135563" y="613197"/>
              <a:ext cx="615950" cy="38100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sp>
          <p:nvSpPr>
            <p:cNvPr id="9470" name="TextovéPole 48"/>
            <p:cNvSpPr txBox="1">
              <a:spLocks noChangeArrowheads="1"/>
            </p:cNvSpPr>
            <p:nvPr/>
          </p:nvSpPr>
          <p:spPr bwMode="auto">
            <a:xfrm>
              <a:off x="5294297" y="618753"/>
              <a:ext cx="296862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T</a:t>
              </a:r>
            </a:p>
          </p:txBody>
        </p:sp>
      </p:grpSp>
      <p:sp>
        <p:nvSpPr>
          <p:cNvPr id="9436" name="TextovéPole 9"/>
          <p:cNvSpPr txBox="1">
            <a:spLocks noChangeArrowheads="1"/>
          </p:cNvSpPr>
          <p:nvPr/>
        </p:nvSpPr>
        <p:spPr bwMode="auto">
          <a:xfrm>
            <a:off x="5903913" y="635000"/>
            <a:ext cx="309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Ř</a:t>
            </a:r>
          </a:p>
        </p:txBody>
      </p:sp>
      <p:sp>
        <p:nvSpPr>
          <p:cNvPr id="9437" name="TextovéPole 10"/>
          <p:cNvSpPr txBox="1">
            <a:spLocks noChangeArrowheads="1"/>
          </p:cNvSpPr>
          <p:nvPr/>
        </p:nvSpPr>
        <p:spPr bwMode="auto">
          <a:xfrm>
            <a:off x="6497638" y="657225"/>
            <a:ext cx="298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9438" name="TextovéPole 11"/>
          <p:cNvSpPr txBox="1">
            <a:spLocks noChangeArrowheads="1"/>
          </p:cNvSpPr>
          <p:nvPr/>
        </p:nvSpPr>
        <p:spPr bwMode="auto">
          <a:xfrm>
            <a:off x="7143750" y="654050"/>
            <a:ext cx="333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9439" name="TextovéPole 45"/>
          <p:cNvSpPr txBox="1">
            <a:spLocks noChangeArrowheads="1"/>
          </p:cNvSpPr>
          <p:nvPr/>
        </p:nvSpPr>
        <p:spPr bwMode="auto">
          <a:xfrm>
            <a:off x="7770813" y="685800"/>
            <a:ext cx="241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Í</a:t>
            </a:r>
          </a:p>
        </p:txBody>
      </p:sp>
      <p:sp>
        <p:nvSpPr>
          <p:cNvPr id="61" name="Obdélník 60"/>
          <p:cNvSpPr/>
          <p:nvPr/>
        </p:nvSpPr>
        <p:spPr>
          <a:xfrm>
            <a:off x="6362700" y="630238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9441" name="TextovéPole 58"/>
          <p:cNvSpPr txBox="1">
            <a:spLocks noChangeArrowheads="1"/>
          </p:cNvSpPr>
          <p:nvPr/>
        </p:nvSpPr>
        <p:spPr bwMode="auto">
          <a:xfrm>
            <a:off x="206375" y="5673725"/>
            <a:ext cx="59324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  Jednou z částí atomu je …………</a:t>
            </a:r>
          </a:p>
        </p:txBody>
      </p:sp>
      <p:sp>
        <p:nvSpPr>
          <p:cNvPr id="9442" name="TextovéPole 6336"/>
          <p:cNvSpPr txBox="1">
            <a:spLocks noChangeArrowheads="1"/>
          </p:cNvSpPr>
          <p:nvPr/>
        </p:nvSpPr>
        <p:spPr bwMode="auto">
          <a:xfrm>
            <a:off x="4646613" y="1017588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9443" name="TextovéPole 6337"/>
          <p:cNvSpPr txBox="1">
            <a:spLocks noChangeArrowheads="1"/>
          </p:cNvSpPr>
          <p:nvPr/>
        </p:nvSpPr>
        <p:spPr bwMode="auto">
          <a:xfrm>
            <a:off x="5251450" y="1039813"/>
            <a:ext cx="309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B</a:t>
            </a:r>
          </a:p>
        </p:txBody>
      </p:sp>
      <p:sp>
        <p:nvSpPr>
          <p:cNvPr id="9444" name="TextovéPole 6339"/>
          <p:cNvSpPr txBox="1">
            <a:spLocks noChangeArrowheads="1"/>
          </p:cNvSpPr>
          <p:nvPr/>
        </p:nvSpPr>
        <p:spPr bwMode="auto">
          <a:xfrm>
            <a:off x="5872163" y="1023938"/>
            <a:ext cx="1381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9445" name="TextovéPole 6340"/>
          <p:cNvSpPr txBox="1">
            <a:spLocks noChangeArrowheads="1"/>
          </p:cNvSpPr>
          <p:nvPr/>
        </p:nvSpPr>
        <p:spPr bwMode="auto">
          <a:xfrm>
            <a:off x="6540500" y="1046163"/>
            <a:ext cx="2825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6342" name="Obdélník 6341"/>
          <p:cNvSpPr/>
          <p:nvPr/>
        </p:nvSpPr>
        <p:spPr>
          <a:xfrm>
            <a:off x="290513" y="5683250"/>
            <a:ext cx="5932487" cy="4968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447" name="TextovéPole 57"/>
          <p:cNvSpPr txBox="1">
            <a:spLocks noChangeArrowheads="1"/>
          </p:cNvSpPr>
          <p:nvPr/>
        </p:nvSpPr>
        <p:spPr bwMode="auto">
          <a:xfrm>
            <a:off x="207963" y="5778500"/>
            <a:ext cx="12142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 Měřící přístroj na velikost elektrického náboje se stupnicí se nazývá..</a:t>
            </a:r>
          </a:p>
        </p:txBody>
      </p:sp>
      <p:sp>
        <p:nvSpPr>
          <p:cNvPr id="9448" name="TextovéPole 6343"/>
          <p:cNvSpPr txBox="1">
            <a:spLocks noChangeArrowheads="1"/>
          </p:cNvSpPr>
          <p:nvPr/>
        </p:nvSpPr>
        <p:spPr bwMode="auto">
          <a:xfrm>
            <a:off x="5243513" y="1444625"/>
            <a:ext cx="2968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9449" name="TextovéPole 6344"/>
          <p:cNvSpPr txBox="1">
            <a:spLocks noChangeArrowheads="1"/>
          </p:cNvSpPr>
          <p:nvPr/>
        </p:nvSpPr>
        <p:spPr bwMode="auto">
          <a:xfrm>
            <a:off x="5881688" y="1463675"/>
            <a:ext cx="282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9450" name="TextovéPole 6345"/>
          <p:cNvSpPr txBox="1">
            <a:spLocks noChangeArrowheads="1"/>
          </p:cNvSpPr>
          <p:nvPr/>
        </p:nvSpPr>
        <p:spPr bwMode="auto">
          <a:xfrm>
            <a:off x="6551613" y="1455738"/>
            <a:ext cx="2968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9451" name="TextovéPole 6346"/>
          <p:cNvSpPr txBox="1">
            <a:spLocks noChangeArrowheads="1"/>
          </p:cNvSpPr>
          <p:nvPr/>
        </p:nvSpPr>
        <p:spPr bwMode="auto">
          <a:xfrm>
            <a:off x="7121525" y="144780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9452" name="TextovéPole 6347"/>
          <p:cNvSpPr txBox="1">
            <a:spLocks noChangeArrowheads="1"/>
          </p:cNvSpPr>
          <p:nvPr/>
        </p:nvSpPr>
        <p:spPr bwMode="auto">
          <a:xfrm>
            <a:off x="7810500" y="1428750"/>
            <a:ext cx="296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</a:t>
            </a:r>
          </a:p>
        </p:txBody>
      </p:sp>
      <p:sp>
        <p:nvSpPr>
          <p:cNvPr id="9453" name="TextovéPole 6348"/>
          <p:cNvSpPr txBox="1">
            <a:spLocks noChangeArrowheads="1"/>
          </p:cNvSpPr>
          <p:nvPr/>
        </p:nvSpPr>
        <p:spPr bwMode="auto">
          <a:xfrm>
            <a:off x="8377238" y="1444625"/>
            <a:ext cx="311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</a:t>
            </a:r>
          </a:p>
        </p:txBody>
      </p:sp>
      <p:sp>
        <p:nvSpPr>
          <p:cNvPr id="9454" name="TextovéPole 6360"/>
          <p:cNvSpPr txBox="1">
            <a:spLocks noChangeArrowheads="1"/>
          </p:cNvSpPr>
          <p:nvPr/>
        </p:nvSpPr>
        <p:spPr bwMode="auto">
          <a:xfrm>
            <a:off x="9034463" y="1457325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9455" name="TextovéPole 6361"/>
          <p:cNvSpPr txBox="1">
            <a:spLocks noChangeArrowheads="1"/>
          </p:cNvSpPr>
          <p:nvPr/>
        </p:nvSpPr>
        <p:spPr bwMode="auto">
          <a:xfrm>
            <a:off x="9710738" y="1447800"/>
            <a:ext cx="290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9456" name="TextovéPole 6362"/>
          <p:cNvSpPr txBox="1">
            <a:spLocks noChangeArrowheads="1"/>
          </p:cNvSpPr>
          <p:nvPr/>
        </p:nvSpPr>
        <p:spPr bwMode="auto">
          <a:xfrm>
            <a:off x="10360025" y="1454150"/>
            <a:ext cx="304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9457" name="TextovéPole 6363"/>
          <p:cNvSpPr txBox="1">
            <a:spLocks noChangeArrowheads="1"/>
          </p:cNvSpPr>
          <p:nvPr/>
        </p:nvSpPr>
        <p:spPr bwMode="auto">
          <a:xfrm>
            <a:off x="10890250" y="1479550"/>
            <a:ext cx="336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9458" name="TextovéPole 6364"/>
          <p:cNvSpPr txBox="1">
            <a:spLocks noChangeArrowheads="1"/>
          </p:cNvSpPr>
          <p:nvPr/>
        </p:nvSpPr>
        <p:spPr bwMode="auto">
          <a:xfrm>
            <a:off x="11498263" y="1504950"/>
            <a:ext cx="3032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</a:t>
            </a:r>
          </a:p>
        </p:txBody>
      </p:sp>
      <p:sp>
        <p:nvSpPr>
          <p:cNvPr id="4" name="Obdélník 6377"/>
          <p:cNvSpPr/>
          <p:nvPr/>
        </p:nvSpPr>
        <p:spPr>
          <a:xfrm>
            <a:off x="260350" y="5745163"/>
            <a:ext cx="11931650" cy="4984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460" name="TextovéPole 6379"/>
          <p:cNvSpPr txBox="1">
            <a:spLocks noChangeArrowheads="1"/>
          </p:cNvSpPr>
          <p:nvPr/>
        </p:nvSpPr>
        <p:spPr bwMode="auto">
          <a:xfrm>
            <a:off x="5316538" y="1858963"/>
            <a:ext cx="333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9461" name="TextovéPole 6380"/>
          <p:cNvSpPr txBox="1">
            <a:spLocks noChangeArrowheads="1"/>
          </p:cNvSpPr>
          <p:nvPr/>
        </p:nvSpPr>
        <p:spPr bwMode="auto">
          <a:xfrm>
            <a:off x="5922963" y="1871663"/>
            <a:ext cx="241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I</a:t>
            </a:r>
          </a:p>
        </p:txBody>
      </p:sp>
      <p:sp>
        <p:nvSpPr>
          <p:cNvPr id="9462" name="TextovéPole 6381"/>
          <p:cNvSpPr txBox="1">
            <a:spLocks noChangeArrowheads="1"/>
          </p:cNvSpPr>
          <p:nvPr/>
        </p:nvSpPr>
        <p:spPr bwMode="auto">
          <a:xfrm>
            <a:off x="6551613" y="183515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9463" name="TextovéPole 6382"/>
          <p:cNvSpPr txBox="1">
            <a:spLocks noChangeArrowheads="1"/>
          </p:cNvSpPr>
          <p:nvPr/>
        </p:nvSpPr>
        <p:spPr bwMode="auto">
          <a:xfrm>
            <a:off x="7145338" y="1854200"/>
            <a:ext cx="2825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6369" name="Obdélník 6368"/>
          <p:cNvSpPr/>
          <p:nvPr/>
        </p:nvSpPr>
        <p:spPr>
          <a:xfrm>
            <a:off x="7000875" y="183673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0" name="Obdélník 6369"/>
          <p:cNvSpPr/>
          <p:nvPr/>
        </p:nvSpPr>
        <p:spPr>
          <a:xfrm>
            <a:off x="5772150" y="177323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1" name="Obdélník 6370"/>
          <p:cNvSpPr/>
          <p:nvPr/>
        </p:nvSpPr>
        <p:spPr>
          <a:xfrm>
            <a:off x="5164138" y="18208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46" name="Obdélník 6367"/>
          <p:cNvSpPr/>
          <p:nvPr/>
        </p:nvSpPr>
        <p:spPr>
          <a:xfrm>
            <a:off x="6397625" y="1838325"/>
            <a:ext cx="615950" cy="3810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9468" name="TextovéPole 56"/>
          <p:cNvSpPr txBox="1">
            <a:spLocks noChangeArrowheads="1"/>
          </p:cNvSpPr>
          <p:nvPr/>
        </p:nvSpPr>
        <p:spPr bwMode="auto">
          <a:xfrm>
            <a:off x="206375" y="5614988"/>
            <a:ext cx="69421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4 Prvek, který má chemickou značku N 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7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3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7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3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69"/>
                  </p:tgtEl>
                </p:cond>
              </p:nextCondLst>
            </p:seq>
          </p:childTnLst>
        </p:cTn>
      </p:par>
    </p:tnLst>
    <p:bldLst>
      <p:bldP spid="6369" grpId="0" animBg="1"/>
      <p:bldP spid="6370" grpId="0" animBg="1"/>
      <p:bldP spid="6371" grpId="0" animBg="1"/>
      <p:bldP spid="4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3"/>
          <p:cNvGraphicFramePr>
            <a:graphicFrameLocks noGrp="1"/>
          </p:cNvGraphicFramePr>
          <p:nvPr/>
        </p:nvGraphicFramePr>
        <p:xfrm>
          <a:off x="3870325" y="617538"/>
          <a:ext cx="8128003" cy="44021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</a:tblGrid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</a:tr>
            </a:tbl>
          </a:graphicData>
        </a:graphic>
      </p:graphicFrame>
      <p:sp>
        <p:nvSpPr>
          <p:cNvPr id="14" name="Obdélník 13"/>
          <p:cNvSpPr/>
          <p:nvPr/>
        </p:nvSpPr>
        <p:spPr>
          <a:xfrm>
            <a:off x="3870325" y="617538"/>
            <a:ext cx="1243013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642225" y="617538"/>
            <a:ext cx="43561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870325" y="998538"/>
            <a:ext cx="6461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997700" y="998538"/>
            <a:ext cx="500062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870325" y="1379538"/>
            <a:ext cx="12430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870325" y="1825625"/>
            <a:ext cx="1317625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642225" y="1825625"/>
            <a:ext cx="4356100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60788" y="2208213"/>
            <a:ext cx="2033587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8239125" y="2208213"/>
            <a:ext cx="378777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8239125" y="2654300"/>
            <a:ext cx="37592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41750" y="2982913"/>
            <a:ext cx="1924050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364913" y="3035300"/>
            <a:ext cx="633412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870325" y="3429000"/>
            <a:ext cx="2484438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8882063" y="3429000"/>
            <a:ext cx="3116262" cy="39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760788" y="3822700"/>
            <a:ext cx="2620962" cy="3921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8882063" y="3810000"/>
            <a:ext cx="3116262" cy="434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870325" y="4227513"/>
            <a:ext cx="646113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642225" y="4227513"/>
            <a:ext cx="4356100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60788" y="4584700"/>
            <a:ext cx="1381125" cy="4476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0118725" y="4578350"/>
            <a:ext cx="1879600" cy="461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13650" y="614363"/>
            <a:ext cx="61595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335713" y="460375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354763" y="42402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357938" y="3825875"/>
            <a:ext cx="614362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381750" y="341630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381750" y="30194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367463" y="26400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373813" y="223996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381750" y="18510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354763" y="1417638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372225" y="10255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443" name="TextovéPole 49"/>
          <p:cNvSpPr txBox="1">
            <a:spLocks noChangeArrowheads="1"/>
          </p:cNvSpPr>
          <p:nvPr/>
        </p:nvSpPr>
        <p:spPr bwMode="auto">
          <a:xfrm>
            <a:off x="4592638" y="4645025"/>
            <a:ext cx="5953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11</a:t>
            </a:r>
          </a:p>
        </p:txBody>
      </p:sp>
      <p:sp>
        <p:nvSpPr>
          <p:cNvPr id="10444" name="TextovéPole 50"/>
          <p:cNvSpPr txBox="1">
            <a:spLocks noChangeArrowheads="1"/>
          </p:cNvSpPr>
          <p:nvPr/>
        </p:nvSpPr>
        <p:spPr bwMode="auto">
          <a:xfrm>
            <a:off x="3959225" y="4214813"/>
            <a:ext cx="595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10</a:t>
            </a:r>
          </a:p>
        </p:txBody>
      </p:sp>
      <p:sp>
        <p:nvSpPr>
          <p:cNvPr id="10445" name="TextovéPole 51"/>
          <p:cNvSpPr txBox="1">
            <a:spLocks noChangeArrowheads="1"/>
          </p:cNvSpPr>
          <p:nvPr/>
        </p:nvSpPr>
        <p:spPr bwMode="auto">
          <a:xfrm>
            <a:off x="5932488" y="3802063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9</a:t>
            </a:r>
          </a:p>
        </p:txBody>
      </p:sp>
      <p:sp>
        <p:nvSpPr>
          <p:cNvPr id="10446" name="TextovéPole 52"/>
          <p:cNvSpPr txBox="1">
            <a:spLocks noChangeArrowheads="1"/>
          </p:cNvSpPr>
          <p:nvPr/>
        </p:nvSpPr>
        <p:spPr bwMode="auto">
          <a:xfrm>
            <a:off x="5926138" y="338931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8</a:t>
            </a:r>
          </a:p>
        </p:txBody>
      </p:sp>
      <p:sp>
        <p:nvSpPr>
          <p:cNvPr id="10447" name="TextovéPole 53"/>
          <p:cNvSpPr txBox="1">
            <a:spLocks noChangeArrowheads="1"/>
          </p:cNvSpPr>
          <p:nvPr/>
        </p:nvSpPr>
        <p:spPr bwMode="auto">
          <a:xfrm>
            <a:off x="5343525" y="30178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7</a:t>
            </a:r>
          </a:p>
        </p:txBody>
      </p:sp>
      <p:sp>
        <p:nvSpPr>
          <p:cNvPr id="10448" name="TextovéPole 54"/>
          <p:cNvSpPr txBox="1">
            <a:spLocks noChangeArrowheads="1"/>
          </p:cNvSpPr>
          <p:nvPr/>
        </p:nvSpPr>
        <p:spPr bwMode="auto">
          <a:xfrm>
            <a:off x="3514725" y="260826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6</a:t>
            </a:r>
          </a:p>
        </p:txBody>
      </p:sp>
      <p:sp>
        <p:nvSpPr>
          <p:cNvPr id="10449" name="TextovéPole 55"/>
          <p:cNvSpPr txBox="1">
            <a:spLocks noChangeArrowheads="1"/>
          </p:cNvSpPr>
          <p:nvPr/>
        </p:nvSpPr>
        <p:spPr bwMode="auto">
          <a:xfrm>
            <a:off x="5295900" y="221456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5</a:t>
            </a:r>
          </a:p>
        </p:txBody>
      </p:sp>
      <p:sp>
        <p:nvSpPr>
          <p:cNvPr id="10450" name="TextovéPole 56"/>
          <p:cNvSpPr txBox="1">
            <a:spLocks noChangeArrowheads="1"/>
          </p:cNvSpPr>
          <p:nvPr/>
        </p:nvSpPr>
        <p:spPr bwMode="auto">
          <a:xfrm>
            <a:off x="4722813" y="1773238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4</a:t>
            </a:r>
          </a:p>
        </p:txBody>
      </p:sp>
      <p:sp>
        <p:nvSpPr>
          <p:cNvPr id="10451" name="TextovéPole 57"/>
          <p:cNvSpPr txBox="1">
            <a:spLocks noChangeArrowheads="1"/>
          </p:cNvSpPr>
          <p:nvPr/>
        </p:nvSpPr>
        <p:spPr bwMode="auto">
          <a:xfrm>
            <a:off x="4727575" y="1368425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</a:t>
            </a:r>
          </a:p>
        </p:txBody>
      </p:sp>
      <p:sp>
        <p:nvSpPr>
          <p:cNvPr id="10452" name="TextovéPole 58"/>
          <p:cNvSpPr txBox="1">
            <a:spLocks noChangeArrowheads="1"/>
          </p:cNvSpPr>
          <p:nvPr/>
        </p:nvSpPr>
        <p:spPr bwMode="auto">
          <a:xfrm>
            <a:off x="4184650" y="9604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</a:t>
            </a:r>
          </a:p>
        </p:txBody>
      </p:sp>
      <p:sp>
        <p:nvSpPr>
          <p:cNvPr id="10453" name="TextovéPole 59"/>
          <p:cNvSpPr txBox="1">
            <a:spLocks noChangeArrowheads="1"/>
          </p:cNvSpPr>
          <p:nvPr/>
        </p:nvSpPr>
        <p:spPr bwMode="auto">
          <a:xfrm>
            <a:off x="4722813" y="577850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</a:t>
            </a:r>
          </a:p>
        </p:txBody>
      </p:sp>
      <p:sp>
        <p:nvSpPr>
          <p:cNvPr id="10454" name="TextovéPole 1"/>
          <p:cNvSpPr txBox="1">
            <a:spLocks noChangeArrowheads="1"/>
          </p:cNvSpPr>
          <p:nvPr/>
        </p:nvSpPr>
        <p:spPr bwMode="auto">
          <a:xfrm>
            <a:off x="401638" y="103188"/>
            <a:ext cx="1954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Vyřeš tajenku:</a:t>
            </a:r>
          </a:p>
        </p:txBody>
      </p:sp>
      <p:sp>
        <p:nvSpPr>
          <p:cNvPr id="10455" name="TextovéPole 2"/>
          <p:cNvSpPr txBox="1">
            <a:spLocks noChangeArrowheads="1"/>
          </p:cNvSpPr>
          <p:nvPr/>
        </p:nvSpPr>
        <p:spPr bwMode="auto">
          <a:xfrm>
            <a:off x="336550" y="849313"/>
            <a:ext cx="39322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Přečti si otázku a odpověď</a:t>
            </a:r>
          </a:p>
          <a:p>
            <a:r>
              <a:rPr lang="cs-CZ" altLang="cs-CZ" sz="2400"/>
              <a:t>doplň do tajenky postupným</a:t>
            </a:r>
          </a:p>
          <a:p>
            <a:r>
              <a:rPr lang="cs-CZ" altLang="cs-CZ" sz="2400"/>
              <a:t>klikáním na jednotlivá políčka.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93013" y="623888"/>
            <a:ext cx="646112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967538" y="635000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757863" y="636588"/>
            <a:ext cx="625475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grpSp>
        <p:nvGrpSpPr>
          <p:cNvPr id="10459" name="Skupina 46"/>
          <p:cNvGrpSpPr>
            <a:grpSpLocks/>
          </p:cNvGrpSpPr>
          <p:nvPr/>
        </p:nvGrpSpPr>
        <p:grpSpPr bwMode="auto">
          <a:xfrm>
            <a:off x="5116513" y="614363"/>
            <a:ext cx="615950" cy="381000"/>
            <a:chOff x="5135563" y="613197"/>
            <a:chExt cx="615950" cy="381000"/>
          </a:xfrm>
        </p:grpSpPr>
        <p:sp>
          <p:nvSpPr>
            <p:cNvPr id="9" name="Obdélník 8"/>
            <p:cNvSpPr/>
            <p:nvPr/>
          </p:nvSpPr>
          <p:spPr>
            <a:xfrm>
              <a:off x="5135563" y="613197"/>
              <a:ext cx="615950" cy="38100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sp>
          <p:nvSpPr>
            <p:cNvPr id="10498" name="TextovéPole 48"/>
            <p:cNvSpPr txBox="1">
              <a:spLocks noChangeArrowheads="1"/>
            </p:cNvSpPr>
            <p:nvPr/>
          </p:nvSpPr>
          <p:spPr bwMode="auto">
            <a:xfrm>
              <a:off x="5294297" y="618753"/>
              <a:ext cx="296862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T</a:t>
              </a:r>
            </a:p>
          </p:txBody>
        </p:sp>
      </p:grpSp>
      <p:sp>
        <p:nvSpPr>
          <p:cNvPr id="10460" name="TextovéPole 9"/>
          <p:cNvSpPr txBox="1">
            <a:spLocks noChangeArrowheads="1"/>
          </p:cNvSpPr>
          <p:nvPr/>
        </p:nvSpPr>
        <p:spPr bwMode="auto">
          <a:xfrm>
            <a:off x="5903913" y="635000"/>
            <a:ext cx="309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Ř</a:t>
            </a:r>
          </a:p>
        </p:txBody>
      </p:sp>
      <p:sp>
        <p:nvSpPr>
          <p:cNvPr id="10461" name="TextovéPole 10"/>
          <p:cNvSpPr txBox="1">
            <a:spLocks noChangeArrowheads="1"/>
          </p:cNvSpPr>
          <p:nvPr/>
        </p:nvSpPr>
        <p:spPr bwMode="auto">
          <a:xfrm>
            <a:off x="6497638" y="657225"/>
            <a:ext cx="298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10462" name="TextovéPole 11"/>
          <p:cNvSpPr txBox="1">
            <a:spLocks noChangeArrowheads="1"/>
          </p:cNvSpPr>
          <p:nvPr/>
        </p:nvSpPr>
        <p:spPr bwMode="auto">
          <a:xfrm>
            <a:off x="7143750" y="654050"/>
            <a:ext cx="333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0463" name="TextovéPole 45"/>
          <p:cNvSpPr txBox="1">
            <a:spLocks noChangeArrowheads="1"/>
          </p:cNvSpPr>
          <p:nvPr/>
        </p:nvSpPr>
        <p:spPr bwMode="auto">
          <a:xfrm>
            <a:off x="7770813" y="685800"/>
            <a:ext cx="241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Í</a:t>
            </a:r>
          </a:p>
        </p:txBody>
      </p:sp>
      <p:sp>
        <p:nvSpPr>
          <p:cNvPr id="61" name="Obdélník 60"/>
          <p:cNvSpPr/>
          <p:nvPr/>
        </p:nvSpPr>
        <p:spPr>
          <a:xfrm>
            <a:off x="6362700" y="630238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0465" name="TextovéPole 58"/>
          <p:cNvSpPr txBox="1">
            <a:spLocks noChangeArrowheads="1"/>
          </p:cNvSpPr>
          <p:nvPr/>
        </p:nvSpPr>
        <p:spPr bwMode="auto">
          <a:xfrm>
            <a:off x="206375" y="5673725"/>
            <a:ext cx="59324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  Jednou z částí atomu je …………</a:t>
            </a:r>
          </a:p>
        </p:txBody>
      </p:sp>
      <p:sp>
        <p:nvSpPr>
          <p:cNvPr id="10466" name="TextovéPole 6336"/>
          <p:cNvSpPr txBox="1">
            <a:spLocks noChangeArrowheads="1"/>
          </p:cNvSpPr>
          <p:nvPr/>
        </p:nvSpPr>
        <p:spPr bwMode="auto">
          <a:xfrm>
            <a:off x="4646613" y="1017588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0467" name="TextovéPole 6337"/>
          <p:cNvSpPr txBox="1">
            <a:spLocks noChangeArrowheads="1"/>
          </p:cNvSpPr>
          <p:nvPr/>
        </p:nvSpPr>
        <p:spPr bwMode="auto">
          <a:xfrm>
            <a:off x="5251450" y="1039813"/>
            <a:ext cx="309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B</a:t>
            </a:r>
          </a:p>
        </p:txBody>
      </p:sp>
      <p:sp>
        <p:nvSpPr>
          <p:cNvPr id="10468" name="TextovéPole 6339"/>
          <p:cNvSpPr txBox="1">
            <a:spLocks noChangeArrowheads="1"/>
          </p:cNvSpPr>
          <p:nvPr/>
        </p:nvSpPr>
        <p:spPr bwMode="auto">
          <a:xfrm>
            <a:off x="5872163" y="1023938"/>
            <a:ext cx="1381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0469" name="TextovéPole 6340"/>
          <p:cNvSpPr txBox="1">
            <a:spLocks noChangeArrowheads="1"/>
          </p:cNvSpPr>
          <p:nvPr/>
        </p:nvSpPr>
        <p:spPr bwMode="auto">
          <a:xfrm>
            <a:off x="6540500" y="1046163"/>
            <a:ext cx="2825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6342" name="Obdélník 6341"/>
          <p:cNvSpPr/>
          <p:nvPr/>
        </p:nvSpPr>
        <p:spPr>
          <a:xfrm>
            <a:off x="290513" y="5683250"/>
            <a:ext cx="5932487" cy="4968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471" name="TextovéPole 57"/>
          <p:cNvSpPr txBox="1">
            <a:spLocks noChangeArrowheads="1"/>
          </p:cNvSpPr>
          <p:nvPr/>
        </p:nvSpPr>
        <p:spPr bwMode="auto">
          <a:xfrm>
            <a:off x="207963" y="5778500"/>
            <a:ext cx="12142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 Měřící přístroj na velikost elektrického náboje se stupnicí se nazývá..</a:t>
            </a:r>
          </a:p>
        </p:txBody>
      </p:sp>
      <p:sp>
        <p:nvSpPr>
          <p:cNvPr id="10472" name="TextovéPole 6343"/>
          <p:cNvSpPr txBox="1">
            <a:spLocks noChangeArrowheads="1"/>
          </p:cNvSpPr>
          <p:nvPr/>
        </p:nvSpPr>
        <p:spPr bwMode="auto">
          <a:xfrm>
            <a:off x="5243513" y="1444625"/>
            <a:ext cx="2968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10473" name="TextovéPole 6344"/>
          <p:cNvSpPr txBox="1">
            <a:spLocks noChangeArrowheads="1"/>
          </p:cNvSpPr>
          <p:nvPr/>
        </p:nvSpPr>
        <p:spPr bwMode="auto">
          <a:xfrm>
            <a:off x="5881688" y="1463675"/>
            <a:ext cx="282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0474" name="TextovéPole 6345"/>
          <p:cNvSpPr txBox="1">
            <a:spLocks noChangeArrowheads="1"/>
          </p:cNvSpPr>
          <p:nvPr/>
        </p:nvSpPr>
        <p:spPr bwMode="auto">
          <a:xfrm>
            <a:off x="6551613" y="1455738"/>
            <a:ext cx="2968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10475" name="TextovéPole 6346"/>
          <p:cNvSpPr txBox="1">
            <a:spLocks noChangeArrowheads="1"/>
          </p:cNvSpPr>
          <p:nvPr/>
        </p:nvSpPr>
        <p:spPr bwMode="auto">
          <a:xfrm>
            <a:off x="7121525" y="144780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0476" name="TextovéPole 6347"/>
          <p:cNvSpPr txBox="1">
            <a:spLocks noChangeArrowheads="1"/>
          </p:cNvSpPr>
          <p:nvPr/>
        </p:nvSpPr>
        <p:spPr bwMode="auto">
          <a:xfrm>
            <a:off x="7810500" y="1428750"/>
            <a:ext cx="296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</a:t>
            </a:r>
          </a:p>
        </p:txBody>
      </p:sp>
      <p:sp>
        <p:nvSpPr>
          <p:cNvPr id="10477" name="TextovéPole 6348"/>
          <p:cNvSpPr txBox="1">
            <a:spLocks noChangeArrowheads="1"/>
          </p:cNvSpPr>
          <p:nvPr/>
        </p:nvSpPr>
        <p:spPr bwMode="auto">
          <a:xfrm>
            <a:off x="8377238" y="1444625"/>
            <a:ext cx="311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</a:t>
            </a:r>
          </a:p>
        </p:txBody>
      </p:sp>
      <p:sp>
        <p:nvSpPr>
          <p:cNvPr id="10478" name="TextovéPole 6360"/>
          <p:cNvSpPr txBox="1">
            <a:spLocks noChangeArrowheads="1"/>
          </p:cNvSpPr>
          <p:nvPr/>
        </p:nvSpPr>
        <p:spPr bwMode="auto">
          <a:xfrm>
            <a:off x="9034463" y="1457325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0479" name="TextovéPole 6361"/>
          <p:cNvSpPr txBox="1">
            <a:spLocks noChangeArrowheads="1"/>
          </p:cNvSpPr>
          <p:nvPr/>
        </p:nvSpPr>
        <p:spPr bwMode="auto">
          <a:xfrm>
            <a:off x="9710738" y="1447800"/>
            <a:ext cx="290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10480" name="TextovéPole 6362"/>
          <p:cNvSpPr txBox="1">
            <a:spLocks noChangeArrowheads="1"/>
          </p:cNvSpPr>
          <p:nvPr/>
        </p:nvSpPr>
        <p:spPr bwMode="auto">
          <a:xfrm>
            <a:off x="10360025" y="1454150"/>
            <a:ext cx="304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0481" name="TextovéPole 6363"/>
          <p:cNvSpPr txBox="1">
            <a:spLocks noChangeArrowheads="1"/>
          </p:cNvSpPr>
          <p:nvPr/>
        </p:nvSpPr>
        <p:spPr bwMode="auto">
          <a:xfrm>
            <a:off x="10890250" y="1479550"/>
            <a:ext cx="336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0482" name="TextovéPole 6364"/>
          <p:cNvSpPr txBox="1">
            <a:spLocks noChangeArrowheads="1"/>
          </p:cNvSpPr>
          <p:nvPr/>
        </p:nvSpPr>
        <p:spPr bwMode="auto">
          <a:xfrm>
            <a:off x="11498263" y="1504950"/>
            <a:ext cx="3032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</a:t>
            </a:r>
          </a:p>
        </p:txBody>
      </p:sp>
      <p:sp>
        <p:nvSpPr>
          <p:cNvPr id="4" name="Obdélník 6377"/>
          <p:cNvSpPr/>
          <p:nvPr/>
        </p:nvSpPr>
        <p:spPr>
          <a:xfrm>
            <a:off x="260350" y="5745163"/>
            <a:ext cx="11931650" cy="4984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484" name="TextovéPole 6379"/>
          <p:cNvSpPr txBox="1">
            <a:spLocks noChangeArrowheads="1"/>
          </p:cNvSpPr>
          <p:nvPr/>
        </p:nvSpPr>
        <p:spPr bwMode="auto">
          <a:xfrm>
            <a:off x="5316538" y="1858963"/>
            <a:ext cx="333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0485" name="TextovéPole 6380"/>
          <p:cNvSpPr txBox="1">
            <a:spLocks noChangeArrowheads="1"/>
          </p:cNvSpPr>
          <p:nvPr/>
        </p:nvSpPr>
        <p:spPr bwMode="auto">
          <a:xfrm>
            <a:off x="5922963" y="1871663"/>
            <a:ext cx="241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I</a:t>
            </a:r>
          </a:p>
        </p:txBody>
      </p:sp>
      <p:sp>
        <p:nvSpPr>
          <p:cNvPr id="10486" name="TextovéPole 6381"/>
          <p:cNvSpPr txBox="1">
            <a:spLocks noChangeArrowheads="1"/>
          </p:cNvSpPr>
          <p:nvPr/>
        </p:nvSpPr>
        <p:spPr bwMode="auto">
          <a:xfrm>
            <a:off x="6551613" y="183515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0487" name="TextovéPole 6382"/>
          <p:cNvSpPr txBox="1">
            <a:spLocks noChangeArrowheads="1"/>
          </p:cNvSpPr>
          <p:nvPr/>
        </p:nvSpPr>
        <p:spPr bwMode="auto">
          <a:xfrm>
            <a:off x="7145338" y="1854200"/>
            <a:ext cx="2825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0488" name="TextovéPole 55"/>
          <p:cNvSpPr txBox="1">
            <a:spLocks noChangeArrowheads="1"/>
          </p:cNvSpPr>
          <p:nvPr/>
        </p:nvSpPr>
        <p:spPr bwMode="auto">
          <a:xfrm>
            <a:off x="176213" y="5730875"/>
            <a:ext cx="76342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altLang="cs-CZ" sz="2400">
                <a:latin typeface="Arial Black" pitchFamily="34" charset="0"/>
              </a:rPr>
              <a:t>5 Elektricky neutrální částice se nazývá ……</a:t>
            </a:r>
          </a:p>
        </p:txBody>
      </p:sp>
      <p:sp>
        <p:nvSpPr>
          <p:cNvPr id="10489" name="TextovéPole 48"/>
          <p:cNvSpPr txBox="1">
            <a:spLocks noChangeArrowheads="1"/>
          </p:cNvSpPr>
          <p:nvPr/>
        </p:nvSpPr>
        <p:spPr bwMode="auto">
          <a:xfrm>
            <a:off x="5962650" y="2243138"/>
            <a:ext cx="317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0490" name="TextovéPole 6336"/>
          <p:cNvSpPr txBox="1">
            <a:spLocks noChangeArrowheads="1"/>
          </p:cNvSpPr>
          <p:nvPr/>
        </p:nvSpPr>
        <p:spPr bwMode="auto">
          <a:xfrm>
            <a:off x="6524625" y="2232025"/>
            <a:ext cx="296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</a:t>
            </a:r>
          </a:p>
        </p:txBody>
      </p:sp>
      <p:sp>
        <p:nvSpPr>
          <p:cNvPr id="10491" name="TextovéPole 6337"/>
          <p:cNvSpPr txBox="1">
            <a:spLocks noChangeArrowheads="1"/>
          </p:cNvSpPr>
          <p:nvPr/>
        </p:nvSpPr>
        <p:spPr bwMode="auto">
          <a:xfrm>
            <a:off x="7110413" y="2263775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0492" name="TextovéPole 6338"/>
          <p:cNvSpPr txBox="1">
            <a:spLocks noChangeArrowheads="1"/>
          </p:cNvSpPr>
          <p:nvPr/>
        </p:nvSpPr>
        <p:spPr bwMode="auto">
          <a:xfrm>
            <a:off x="7756525" y="2282825"/>
            <a:ext cx="381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M</a:t>
            </a:r>
          </a:p>
        </p:txBody>
      </p:sp>
      <p:sp>
        <p:nvSpPr>
          <p:cNvPr id="11" name="Obdélník 6365"/>
          <p:cNvSpPr/>
          <p:nvPr/>
        </p:nvSpPr>
        <p:spPr>
          <a:xfrm>
            <a:off x="6419850" y="2212975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2" name="Obdélník 6366"/>
          <p:cNvSpPr/>
          <p:nvPr/>
        </p:nvSpPr>
        <p:spPr>
          <a:xfrm>
            <a:off x="5770563" y="220821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46" name="Obdélník 6345"/>
          <p:cNvSpPr/>
          <p:nvPr/>
        </p:nvSpPr>
        <p:spPr>
          <a:xfrm>
            <a:off x="7651750" y="223678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60" name="Obdélník 6359"/>
          <p:cNvSpPr/>
          <p:nvPr/>
        </p:nvSpPr>
        <p:spPr>
          <a:xfrm>
            <a:off x="7042150" y="221773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3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6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3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46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6346" grpId="0" animBg="1"/>
      <p:bldP spid="636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3"/>
          <p:cNvGraphicFramePr>
            <a:graphicFrameLocks noGrp="1"/>
          </p:cNvGraphicFramePr>
          <p:nvPr/>
        </p:nvGraphicFramePr>
        <p:xfrm>
          <a:off x="3870325" y="617538"/>
          <a:ext cx="8128003" cy="44021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</a:tblGrid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</a:tr>
            </a:tbl>
          </a:graphicData>
        </a:graphic>
      </p:graphicFrame>
      <p:sp>
        <p:nvSpPr>
          <p:cNvPr id="14" name="Obdélník 13"/>
          <p:cNvSpPr/>
          <p:nvPr/>
        </p:nvSpPr>
        <p:spPr>
          <a:xfrm>
            <a:off x="3870325" y="617538"/>
            <a:ext cx="1243013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642225" y="617538"/>
            <a:ext cx="43561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870325" y="998538"/>
            <a:ext cx="6461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997700" y="998538"/>
            <a:ext cx="500062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870325" y="1379538"/>
            <a:ext cx="12430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870325" y="1825625"/>
            <a:ext cx="1317625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642225" y="1825625"/>
            <a:ext cx="4356100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60788" y="2208213"/>
            <a:ext cx="2033587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8239125" y="2208213"/>
            <a:ext cx="378777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8239125" y="2654300"/>
            <a:ext cx="37592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41750" y="2982913"/>
            <a:ext cx="1924050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364913" y="3035300"/>
            <a:ext cx="633412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870325" y="3429000"/>
            <a:ext cx="2484438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8882063" y="3429000"/>
            <a:ext cx="3116262" cy="39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760788" y="3822700"/>
            <a:ext cx="2620962" cy="3921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8882063" y="3810000"/>
            <a:ext cx="3116262" cy="434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870325" y="4227513"/>
            <a:ext cx="646113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642225" y="4227513"/>
            <a:ext cx="4356100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60788" y="4584700"/>
            <a:ext cx="1381125" cy="4476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0118725" y="4578350"/>
            <a:ext cx="1879600" cy="461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13650" y="614363"/>
            <a:ext cx="61595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335713" y="460375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354763" y="42402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357938" y="3825875"/>
            <a:ext cx="614362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381750" y="341630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381750" y="30194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367463" y="26400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373813" y="223996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381750" y="18510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354763" y="1417638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372225" y="10255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467" name="TextovéPole 49"/>
          <p:cNvSpPr txBox="1">
            <a:spLocks noChangeArrowheads="1"/>
          </p:cNvSpPr>
          <p:nvPr/>
        </p:nvSpPr>
        <p:spPr bwMode="auto">
          <a:xfrm>
            <a:off x="4592638" y="4645025"/>
            <a:ext cx="5953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11</a:t>
            </a:r>
          </a:p>
        </p:txBody>
      </p:sp>
      <p:sp>
        <p:nvSpPr>
          <p:cNvPr id="11468" name="TextovéPole 50"/>
          <p:cNvSpPr txBox="1">
            <a:spLocks noChangeArrowheads="1"/>
          </p:cNvSpPr>
          <p:nvPr/>
        </p:nvSpPr>
        <p:spPr bwMode="auto">
          <a:xfrm>
            <a:off x="3959225" y="4214813"/>
            <a:ext cx="595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10</a:t>
            </a:r>
          </a:p>
        </p:txBody>
      </p:sp>
      <p:sp>
        <p:nvSpPr>
          <p:cNvPr id="11469" name="TextovéPole 51"/>
          <p:cNvSpPr txBox="1">
            <a:spLocks noChangeArrowheads="1"/>
          </p:cNvSpPr>
          <p:nvPr/>
        </p:nvSpPr>
        <p:spPr bwMode="auto">
          <a:xfrm>
            <a:off x="5932488" y="3802063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9</a:t>
            </a:r>
          </a:p>
        </p:txBody>
      </p:sp>
      <p:sp>
        <p:nvSpPr>
          <p:cNvPr id="11470" name="TextovéPole 52"/>
          <p:cNvSpPr txBox="1">
            <a:spLocks noChangeArrowheads="1"/>
          </p:cNvSpPr>
          <p:nvPr/>
        </p:nvSpPr>
        <p:spPr bwMode="auto">
          <a:xfrm>
            <a:off x="5926138" y="338931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8</a:t>
            </a:r>
          </a:p>
        </p:txBody>
      </p:sp>
      <p:sp>
        <p:nvSpPr>
          <p:cNvPr id="11471" name="TextovéPole 53"/>
          <p:cNvSpPr txBox="1">
            <a:spLocks noChangeArrowheads="1"/>
          </p:cNvSpPr>
          <p:nvPr/>
        </p:nvSpPr>
        <p:spPr bwMode="auto">
          <a:xfrm>
            <a:off x="5343525" y="30178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7</a:t>
            </a:r>
          </a:p>
        </p:txBody>
      </p:sp>
      <p:sp>
        <p:nvSpPr>
          <p:cNvPr id="11472" name="TextovéPole 54"/>
          <p:cNvSpPr txBox="1">
            <a:spLocks noChangeArrowheads="1"/>
          </p:cNvSpPr>
          <p:nvPr/>
        </p:nvSpPr>
        <p:spPr bwMode="auto">
          <a:xfrm>
            <a:off x="3554413" y="2590800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6</a:t>
            </a:r>
          </a:p>
        </p:txBody>
      </p:sp>
      <p:sp>
        <p:nvSpPr>
          <p:cNvPr id="11473" name="TextovéPole 55"/>
          <p:cNvSpPr txBox="1">
            <a:spLocks noChangeArrowheads="1"/>
          </p:cNvSpPr>
          <p:nvPr/>
        </p:nvSpPr>
        <p:spPr bwMode="auto">
          <a:xfrm>
            <a:off x="5295900" y="221456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5</a:t>
            </a:r>
          </a:p>
        </p:txBody>
      </p:sp>
      <p:sp>
        <p:nvSpPr>
          <p:cNvPr id="11474" name="TextovéPole 56"/>
          <p:cNvSpPr txBox="1">
            <a:spLocks noChangeArrowheads="1"/>
          </p:cNvSpPr>
          <p:nvPr/>
        </p:nvSpPr>
        <p:spPr bwMode="auto">
          <a:xfrm>
            <a:off x="4722813" y="1773238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4</a:t>
            </a:r>
          </a:p>
        </p:txBody>
      </p:sp>
      <p:sp>
        <p:nvSpPr>
          <p:cNvPr id="11475" name="TextovéPole 57"/>
          <p:cNvSpPr txBox="1">
            <a:spLocks noChangeArrowheads="1"/>
          </p:cNvSpPr>
          <p:nvPr/>
        </p:nvSpPr>
        <p:spPr bwMode="auto">
          <a:xfrm>
            <a:off x="4727575" y="1368425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</a:t>
            </a:r>
          </a:p>
        </p:txBody>
      </p:sp>
      <p:sp>
        <p:nvSpPr>
          <p:cNvPr id="11476" name="TextovéPole 58"/>
          <p:cNvSpPr txBox="1">
            <a:spLocks noChangeArrowheads="1"/>
          </p:cNvSpPr>
          <p:nvPr/>
        </p:nvSpPr>
        <p:spPr bwMode="auto">
          <a:xfrm>
            <a:off x="4184650" y="9604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</a:t>
            </a:r>
          </a:p>
        </p:txBody>
      </p:sp>
      <p:sp>
        <p:nvSpPr>
          <p:cNvPr id="11477" name="TextovéPole 59"/>
          <p:cNvSpPr txBox="1">
            <a:spLocks noChangeArrowheads="1"/>
          </p:cNvSpPr>
          <p:nvPr/>
        </p:nvSpPr>
        <p:spPr bwMode="auto">
          <a:xfrm>
            <a:off x="4722813" y="577850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</a:t>
            </a:r>
          </a:p>
        </p:txBody>
      </p:sp>
      <p:sp>
        <p:nvSpPr>
          <p:cNvPr id="11478" name="TextovéPole 1"/>
          <p:cNvSpPr txBox="1">
            <a:spLocks noChangeArrowheads="1"/>
          </p:cNvSpPr>
          <p:nvPr/>
        </p:nvSpPr>
        <p:spPr bwMode="auto">
          <a:xfrm>
            <a:off x="401638" y="103188"/>
            <a:ext cx="1954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Vyřeš tajenku:</a:t>
            </a:r>
          </a:p>
        </p:txBody>
      </p:sp>
      <p:sp>
        <p:nvSpPr>
          <p:cNvPr id="11479" name="TextovéPole 2"/>
          <p:cNvSpPr txBox="1">
            <a:spLocks noChangeArrowheads="1"/>
          </p:cNvSpPr>
          <p:nvPr/>
        </p:nvSpPr>
        <p:spPr bwMode="auto">
          <a:xfrm>
            <a:off x="336550" y="849313"/>
            <a:ext cx="39322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Přečti si otázku a odpověď</a:t>
            </a:r>
          </a:p>
          <a:p>
            <a:r>
              <a:rPr lang="cs-CZ" altLang="cs-CZ" sz="2400"/>
              <a:t>doplň do tajenky postupným</a:t>
            </a:r>
          </a:p>
          <a:p>
            <a:r>
              <a:rPr lang="cs-CZ" altLang="cs-CZ" sz="2400"/>
              <a:t>klikáním na jednotlivá políčka.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93013" y="623888"/>
            <a:ext cx="646112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967538" y="635000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757863" y="636588"/>
            <a:ext cx="625475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grpSp>
        <p:nvGrpSpPr>
          <p:cNvPr id="11483" name="Skupina 46"/>
          <p:cNvGrpSpPr>
            <a:grpSpLocks/>
          </p:cNvGrpSpPr>
          <p:nvPr/>
        </p:nvGrpSpPr>
        <p:grpSpPr bwMode="auto">
          <a:xfrm>
            <a:off x="5116513" y="614363"/>
            <a:ext cx="615950" cy="381000"/>
            <a:chOff x="5135563" y="613197"/>
            <a:chExt cx="615950" cy="381000"/>
          </a:xfrm>
        </p:grpSpPr>
        <p:sp>
          <p:nvSpPr>
            <p:cNvPr id="9" name="Obdélník 8"/>
            <p:cNvSpPr/>
            <p:nvPr/>
          </p:nvSpPr>
          <p:spPr>
            <a:xfrm>
              <a:off x="5135563" y="613197"/>
              <a:ext cx="615950" cy="38100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sp>
          <p:nvSpPr>
            <p:cNvPr id="11532" name="TextovéPole 48"/>
            <p:cNvSpPr txBox="1">
              <a:spLocks noChangeArrowheads="1"/>
            </p:cNvSpPr>
            <p:nvPr/>
          </p:nvSpPr>
          <p:spPr bwMode="auto">
            <a:xfrm>
              <a:off x="5294297" y="618753"/>
              <a:ext cx="296862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T</a:t>
              </a:r>
            </a:p>
          </p:txBody>
        </p:sp>
      </p:grpSp>
      <p:sp>
        <p:nvSpPr>
          <p:cNvPr id="11484" name="TextovéPole 9"/>
          <p:cNvSpPr txBox="1">
            <a:spLocks noChangeArrowheads="1"/>
          </p:cNvSpPr>
          <p:nvPr/>
        </p:nvSpPr>
        <p:spPr bwMode="auto">
          <a:xfrm>
            <a:off x="5903913" y="635000"/>
            <a:ext cx="309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Ř</a:t>
            </a:r>
          </a:p>
        </p:txBody>
      </p:sp>
      <p:sp>
        <p:nvSpPr>
          <p:cNvPr id="11485" name="TextovéPole 10"/>
          <p:cNvSpPr txBox="1">
            <a:spLocks noChangeArrowheads="1"/>
          </p:cNvSpPr>
          <p:nvPr/>
        </p:nvSpPr>
        <p:spPr bwMode="auto">
          <a:xfrm>
            <a:off x="6497638" y="657225"/>
            <a:ext cx="298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11486" name="TextovéPole 11"/>
          <p:cNvSpPr txBox="1">
            <a:spLocks noChangeArrowheads="1"/>
          </p:cNvSpPr>
          <p:nvPr/>
        </p:nvSpPr>
        <p:spPr bwMode="auto">
          <a:xfrm>
            <a:off x="7143750" y="654050"/>
            <a:ext cx="333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1487" name="TextovéPole 45"/>
          <p:cNvSpPr txBox="1">
            <a:spLocks noChangeArrowheads="1"/>
          </p:cNvSpPr>
          <p:nvPr/>
        </p:nvSpPr>
        <p:spPr bwMode="auto">
          <a:xfrm>
            <a:off x="7770813" y="685800"/>
            <a:ext cx="241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Í</a:t>
            </a:r>
          </a:p>
        </p:txBody>
      </p:sp>
      <p:sp>
        <p:nvSpPr>
          <p:cNvPr id="61" name="Obdélník 60"/>
          <p:cNvSpPr/>
          <p:nvPr/>
        </p:nvSpPr>
        <p:spPr>
          <a:xfrm>
            <a:off x="6362700" y="630238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1489" name="TextovéPole 58"/>
          <p:cNvSpPr txBox="1">
            <a:spLocks noChangeArrowheads="1"/>
          </p:cNvSpPr>
          <p:nvPr/>
        </p:nvSpPr>
        <p:spPr bwMode="auto">
          <a:xfrm>
            <a:off x="206375" y="5673725"/>
            <a:ext cx="59324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  Jednou z částí atomu je …………</a:t>
            </a:r>
          </a:p>
        </p:txBody>
      </p:sp>
      <p:sp>
        <p:nvSpPr>
          <p:cNvPr id="11490" name="TextovéPole 6336"/>
          <p:cNvSpPr txBox="1">
            <a:spLocks noChangeArrowheads="1"/>
          </p:cNvSpPr>
          <p:nvPr/>
        </p:nvSpPr>
        <p:spPr bwMode="auto">
          <a:xfrm>
            <a:off x="4646613" y="1017588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1491" name="TextovéPole 6337"/>
          <p:cNvSpPr txBox="1">
            <a:spLocks noChangeArrowheads="1"/>
          </p:cNvSpPr>
          <p:nvPr/>
        </p:nvSpPr>
        <p:spPr bwMode="auto">
          <a:xfrm>
            <a:off x="5251450" y="1039813"/>
            <a:ext cx="309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B</a:t>
            </a:r>
          </a:p>
        </p:txBody>
      </p:sp>
      <p:sp>
        <p:nvSpPr>
          <p:cNvPr id="11492" name="TextovéPole 6339"/>
          <p:cNvSpPr txBox="1">
            <a:spLocks noChangeArrowheads="1"/>
          </p:cNvSpPr>
          <p:nvPr/>
        </p:nvSpPr>
        <p:spPr bwMode="auto">
          <a:xfrm>
            <a:off x="5872163" y="1023938"/>
            <a:ext cx="1381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1493" name="TextovéPole 6340"/>
          <p:cNvSpPr txBox="1">
            <a:spLocks noChangeArrowheads="1"/>
          </p:cNvSpPr>
          <p:nvPr/>
        </p:nvSpPr>
        <p:spPr bwMode="auto">
          <a:xfrm>
            <a:off x="6540500" y="1046163"/>
            <a:ext cx="2825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6342" name="Obdélník 6341"/>
          <p:cNvSpPr/>
          <p:nvPr/>
        </p:nvSpPr>
        <p:spPr>
          <a:xfrm>
            <a:off x="290513" y="5683250"/>
            <a:ext cx="5932487" cy="4968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495" name="TextovéPole 57"/>
          <p:cNvSpPr txBox="1">
            <a:spLocks noChangeArrowheads="1"/>
          </p:cNvSpPr>
          <p:nvPr/>
        </p:nvSpPr>
        <p:spPr bwMode="auto">
          <a:xfrm>
            <a:off x="207963" y="5778500"/>
            <a:ext cx="12142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 Měřící přístroj na velikost elektrického náboje se stupnicí se nazývá..</a:t>
            </a:r>
          </a:p>
        </p:txBody>
      </p:sp>
      <p:sp>
        <p:nvSpPr>
          <p:cNvPr id="11496" name="TextovéPole 6343"/>
          <p:cNvSpPr txBox="1">
            <a:spLocks noChangeArrowheads="1"/>
          </p:cNvSpPr>
          <p:nvPr/>
        </p:nvSpPr>
        <p:spPr bwMode="auto">
          <a:xfrm>
            <a:off x="5243513" y="1444625"/>
            <a:ext cx="2968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11497" name="TextovéPole 6344"/>
          <p:cNvSpPr txBox="1">
            <a:spLocks noChangeArrowheads="1"/>
          </p:cNvSpPr>
          <p:nvPr/>
        </p:nvSpPr>
        <p:spPr bwMode="auto">
          <a:xfrm>
            <a:off x="5881688" y="1463675"/>
            <a:ext cx="282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1498" name="TextovéPole 6345"/>
          <p:cNvSpPr txBox="1">
            <a:spLocks noChangeArrowheads="1"/>
          </p:cNvSpPr>
          <p:nvPr/>
        </p:nvSpPr>
        <p:spPr bwMode="auto">
          <a:xfrm>
            <a:off x="6551613" y="1455738"/>
            <a:ext cx="2968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11499" name="TextovéPole 6346"/>
          <p:cNvSpPr txBox="1">
            <a:spLocks noChangeArrowheads="1"/>
          </p:cNvSpPr>
          <p:nvPr/>
        </p:nvSpPr>
        <p:spPr bwMode="auto">
          <a:xfrm>
            <a:off x="7121525" y="144780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1500" name="TextovéPole 6347"/>
          <p:cNvSpPr txBox="1">
            <a:spLocks noChangeArrowheads="1"/>
          </p:cNvSpPr>
          <p:nvPr/>
        </p:nvSpPr>
        <p:spPr bwMode="auto">
          <a:xfrm>
            <a:off x="7810500" y="1428750"/>
            <a:ext cx="296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</a:t>
            </a:r>
          </a:p>
        </p:txBody>
      </p:sp>
      <p:sp>
        <p:nvSpPr>
          <p:cNvPr id="11501" name="TextovéPole 6348"/>
          <p:cNvSpPr txBox="1">
            <a:spLocks noChangeArrowheads="1"/>
          </p:cNvSpPr>
          <p:nvPr/>
        </p:nvSpPr>
        <p:spPr bwMode="auto">
          <a:xfrm>
            <a:off x="8377238" y="1444625"/>
            <a:ext cx="311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</a:t>
            </a:r>
          </a:p>
        </p:txBody>
      </p:sp>
      <p:sp>
        <p:nvSpPr>
          <p:cNvPr id="11502" name="TextovéPole 6360"/>
          <p:cNvSpPr txBox="1">
            <a:spLocks noChangeArrowheads="1"/>
          </p:cNvSpPr>
          <p:nvPr/>
        </p:nvSpPr>
        <p:spPr bwMode="auto">
          <a:xfrm>
            <a:off x="9034463" y="1457325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1503" name="TextovéPole 6361"/>
          <p:cNvSpPr txBox="1">
            <a:spLocks noChangeArrowheads="1"/>
          </p:cNvSpPr>
          <p:nvPr/>
        </p:nvSpPr>
        <p:spPr bwMode="auto">
          <a:xfrm>
            <a:off x="9710738" y="1447800"/>
            <a:ext cx="290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11504" name="TextovéPole 6362"/>
          <p:cNvSpPr txBox="1">
            <a:spLocks noChangeArrowheads="1"/>
          </p:cNvSpPr>
          <p:nvPr/>
        </p:nvSpPr>
        <p:spPr bwMode="auto">
          <a:xfrm>
            <a:off x="10360025" y="1454150"/>
            <a:ext cx="304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1505" name="TextovéPole 6363"/>
          <p:cNvSpPr txBox="1">
            <a:spLocks noChangeArrowheads="1"/>
          </p:cNvSpPr>
          <p:nvPr/>
        </p:nvSpPr>
        <p:spPr bwMode="auto">
          <a:xfrm>
            <a:off x="10890250" y="1479550"/>
            <a:ext cx="336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1506" name="TextovéPole 6364"/>
          <p:cNvSpPr txBox="1">
            <a:spLocks noChangeArrowheads="1"/>
          </p:cNvSpPr>
          <p:nvPr/>
        </p:nvSpPr>
        <p:spPr bwMode="auto">
          <a:xfrm>
            <a:off x="11498263" y="1504950"/>
            <a:ext cx="3032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</a:t>
            </a:r>
          </a:p>
        </p:txBody>
      </p:sp>
      <p:sp>
        <p:nvSpPr>
          <p:cNvPr id="4" name="Obdélník 6377"/>
          <p:cNvSpPr/>
          <p:nvPr/>
        </p:nvSpPr>
        <p:spPr>
          <a:xfrm>
            <a:off x="260350" y="5745163"/>
            <a:ext cx="11931650" cy="4984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508" name="TextovéPole 6379"/>
          <p:cNvSpPr txBox="1">
            <a:spLocks noChangeArrowheads="1"/>
          </p:cNvSpPr>
          <p:nvPr/>
        </p:nvSpPr>
        <p:spPr bwMode="auto">
          <a:xfrm>
            <a:off x="5316538" y="1858963"/>
            <a:ext cx="333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1509" name="TextovéPole 6380"/>
          <p:cNvSpPr txBox="1">
            <a:spLocks noChangeArrowheads="1"/>
          </p:cNvSpPr>
          <p:nvPr/>
        </p:nvSpPr>
        <p:spPr bwMode="auto">
          <a:xfrm>
            <a:off x="5922963" y="1871663"/>
            <a:ext cx="241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I</a:t>
            </a:r>
          </a:p>
        </p:txBody>
      </p:sp>
      <p:sp>
        <p:nvSpPr>
          <p:cNvPr id="11510" name="TextovéPole 6381"/>
          <p:cNvSpPr txBox="1">
            <a:spLocks noChangeArrowheads="1"/>
          </p:cNvSpPr>
          <p:nvPr/>
        </p:nvSpPr>
        <p:spPr bwMode="auto">
          <a:xfrm>
            <a:off x="6551613" y="183515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1511" name="TextovéPole 6382"/>
          <p:cNvSpPr txBox="1">
            <a:spLocks noChangeArrowheads="1"/>
          </p:cNvSpPr>
          <p:nvPr/>
        </p:nvSpPr>
        <p:spPr bwMode="auto">
          <a:xfrm>
            <a:off x="7145338" y="1854200"/>
            <a:ext cx="2825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1512" name="TextovéPole 48"/>
          <p:cNvSpPr txBox="1">
            <a:spLocks noChangeArrowheads="1"/>
          </p:cNvSpPr>
          <p:nvPr/>
        </p:nvSpPr>
        <p:spPr bwMode="auto">
          <a:xfrm>
            <a:off x="5962650" y="2243138"/>
            <a:ext cx="317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1513" name="TextovéPole 6336"/>
          <p:cNvSpPr txBox="1">
            <a:spLocks noChangeArrowheads="1"/>
          </p:cNvSpPr>
          <p:nvPr/>
        </p:nvSpPr>
        <p:spPr bwMode="auto">
          <a:xfrm>
            <a:off x="6524625" y="2232025"/>
            <a:ext cx="296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</a:t>
            </a:r>
          </a:p>
        </p:txBody>
      </p:sp>
      <p:sp>
        <p:nvSpPr>
          <p:cNvPr id="11514" name="TextovéPole 6337"/>
          <p:cNvSpPr txBox="1">
            <a:spLocks noChangeArrowheads="1"/>
          </p:cNvSpPr>
          <p:nvPr/>
        </p:nvSpPr>
        <p:spPr bwMode="auto">
          <a:xfrm>
            <a:off x="7110413" y="2263775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1515" name="TextovéPole 6338"/>
          <p:cNvSpPr txBox="1">
            <a:spLocks noChangeArrowheads="1"/>
          </p:cNvSpPr>
          <p:nvPr/>
        </p:nvSpPr>
        <p:spPr bwMode="auto">
          <a:xfrm>
            <a:off x="7756525" y="2282825"/>
            <a:ext cx="381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M</a:t>
            </a:r>
          </a:p>
        </p:txBody>
      </p:sp>
      <p:sp>
        <p:nvSpPr>
          <p:cNvPr id="11516" name="TextovéPole 54"/>
          <p:cNvSpPr txBox="1">
            <a:spLocks noChangeArrowheads="1"/>
          </p:cNvSpPr>
          <p:nvPr/>
        </p:nvSpPr>
        <p:spPr bwMode="auto">
          <a:xfrm>
            <a:off x="257175" y="5448300"/>
            <a:ext cx="49942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6 Elektron má …………..náboj</a:t>
            </a:r>
          </a:p>
        </p:txBody>
      </p:sp>
      <p:sp>
        <p:nvSpPr>
          <p:cNvPr id="11517" name="TextovéPole 9"/>
          <p:cNvSpPr txBox="1">
            <a:spLocks noChangeArrowheads="1"/>
          </p:cNvSpPr>
          <p:nvPr/>
        </p:nvSpPr>
        <p:spPr bwMode="auto">
          <a:xfrm>
            <a:off x="7748588" y="2659063"/>
            <a:ext cx="2968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Ý</a:t>
            </a:r>
          </a:p>
        </p:txBody>
      </p:sp>
      <p:sp>
        <p:nvSpPr>
          <p:cNvPr id="11518" name="TextovéPole 46"/>
          <p:cNvSpPr txBox="1">
            <a:spLocks noChangeArrowheads="1"/>
          </p:cNvSpPr>
          <p:nvPr/>
        </p:nvSpPr>
        <p:spPr bwMode="auto">
          <a:xfrm>
            <a:off x="7153275" y="2644775"/>
            <a:ext cx="333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1519" name="TextovéPole 48"/>
          <p:cNvSpPr txBox="1">
            <a:spLocks noChangeArrowheads="1"/>
          </p:cNvSpPr>
          <p:nvPr/>
        </p:nvSpPr>
        <p:spPr bwMode="auto">
          <a:xfrm>
            <a:off x="6492875" y="2609850"/>
            <a:ext cx="3095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</a:t>
            </a:r>
          </a:p>
        </p:txBody>
      </p:sp>
      <p:sp>
        <p:nvSpPr>
          <p:cNvPr id="11520" name="TextovéPole 6335"/>
          <p:cNvSpPr txBox="1">
            <a:spLocks noChangeArrowheads="1"/>
          </p:cNvSpPr>
          <p:nvPr/>
        </p:nvSpPr>
        <p:spPr bwMode="auto">
          <a:xfrm>
            <a:off x="5807075" y="2620963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1521" name="TextovéPole 6336"/>
          <p:cNvSpPr txBox="1">
            <a:spLocks noChangeArrowheads="1"/>
          </p:cNvSpPr>
          <p:nvPr/>
        </p:nvSpPr>
        <p:spPr bwMode="auto">
          <a:xfrm>
            <a:off x="5268913" y="2633663"/>
            <a:ext cx="3032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</a:t>
            </a:r>
          </a:p>
        </p:txBody>
      </p:sp>
      <p:sp>
        <p:nvSpPr>
          <p:cNvPr id="11522" name="TextovéPole 6337"/>
          <p:cNvSpPr txBox="1">
            <a:spLocks noChangeArrowheads="1"/>
          </p:cNvSpPr>
          <p:nvPr/>
        </p:nvSpPr>
        <p:spPr bwMode="auto">
          <a:xfrm>
            <a:off x="4675188" y="2655888"/>
            <a:ext cx="317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Á</a:t>
            </a:r>
          </a:p>
        </p:txBody>
      </p:sp>
      <p:sp>
        <p:nvSpPr>
          <p:cNvPr id="11523" name="TextovéPole 6338"/>
          <p:cNvSpPr txBox="1">
            <a:spLocks noChangeArrowheads="1"/>
          </p:cNvSpPr>
          <p:nvPr/>
        </p:nvSpPr>
        <p:spPr bwMode="auto">
          <a:xfrm>
            <a:off x="4035425" y="2640013"/>
            <a:ext cx="292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Z</a:t>
            </a:r>
          </a:p>
        </p:txBody>
      </p:sp>
      <p:sp>
        <p:nvSpPr>
          <p:cNvPr id="6340" name="Obdélník 6339"/>
          <p:cNvSpPr/>
          <p:nvPr/>
        </p:nvSpPr>
        <p:spPr>
          <a:xfrm>
            <a:off x="5748338" y="265271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41" name="Obdélník 6340"/>
          <p:cNvSpPr/>
          <p:nvPr/>
        </p:nvSpPr>
        <p:spPr>
          <a:xfrm>
            <a:off x="5137150" y="26463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44" name="Obdélník 6343"/>
          <p:cNvSpPr/>
          <p:nvPr/>
        </p:nvSpPr>
        <p:spPr>
          <a:xfrm>
            <a:off x="4478338" y="264001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45" name="Obdélník 6344"/>
          <p:cNvSpPr/>
          <p:nvPr/>
        </p:nvSpPr>
        <p:spPr>
          <a:xfrm>
            <a:off x="3873500" y="262731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56" name="Obdélník 6355"/>
          <p:cNvSpPr/>
          <p:nvPr/>
        </p:nvSpPr>
        <p:spPr>
          <a:xfrm>
            <a:off x="7620000" y="261461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57" name="Obdélník 6356"/>
          <p:cNvSpPr/>
          <p:nvPr/>
        </p:nvSpPr>
        <p:spPr>
          <a:xfrm>
            <a:off x="7000875" y="2625725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58" name="Obdélník 6357"/>
          <p:cNvSpPr/>
          <p:nvPr/>
        </p:nvSpPr>
        <p:spPr>
          <a:xfrm>
            <a:off x="6369050" y="2638425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4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3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4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3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4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3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4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3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5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3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5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3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56"/>
                  </p:tgtEl>
                </p:cond>
              </p:nextCondLst>
            </p:seq>
          </p:childTnLst>
        </p:cTn>
      </p:par>
    </p:tnLst>
    <p:bldLst>
      <p:bldP spid="6340" grpId="0" animBg="1"/>
      <p:bldP spid="6341" grpId="0" animBg="1"/>
      <p:bldP spid="6344" grpId="0" animBg="1"/>
      <p:bldP spid="6345" grpId="0" animBg="1"/>
      <p:bldP spid="6356" grpId="0" animBg="1"/>
      <p:bldP spid="6357" grpId="0" animBg="1"/>
      <p:bldP spid="635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3"/>
          <p:cNvGraphicFramePr>
            <a:graphicFrameLocks noGrp="1"/>
          </p:cNvGraphicFramePr>
          <p:nvPr/>
        </p:nvGraphicFramePr>
        <p:xfrm>
          <a:off x="3870325" y="617538"/>
          <a:ext cx="8128003" cy="44021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</a:tblGrid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</a:tr>
            </a:tbl>
          </a:graphicData>
        </a:graphic>
      </p:graphicFrame>
      <p:sp>
        <p:nvSpPr>
          <p:cNvPr id="14" name="Obdélník 13"/>
          <p:cNvSpPr/>
          <p:nvPr/>
        </p:nvSpPr>
        <p:spPr>
          <a:xfrm>
            <a:off x="3870325" y="617538"/>
            <a:ext cx="1243013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642225" y="617538"/>
            <a:ext cx="43561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870325" y="998538"/>
            <a:ext cx="6461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997700" y="998538"/>
            <a:ext cx="500062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870325" y="1379538"/>
            <a:ext cx="12430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870325" y="1825625"/>
            <a:ext cx="1317625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642225" y="1825625"/>
            <a:ext cx="4356100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60788" y="2208213"/>
            <a:ext cx="2033587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8461375" y="2132013"/>
            <a:ext cx="378777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8239125" y="2654300"/>
            <a:ext cx="37592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41750" y="2982913"/>
            <a:ext cx="1924050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364913" y="3035300"/>
            <a:ext cx="633412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870325" y="3429000"/>
            <a:ext cx="2484438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8882063" y="3429000"/>
            <a:ext cx="3116262" cy="39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760788" y="3822700"/>
            <a:ext cx="2620962" cy="3921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8882063" y="3810000"/>
            <a:ext cx="3116262" cy="434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870325" y="4227513"/>
            <a:ext cx="646113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642225" y="4227513"/>
            <a:ext cx="4356100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60788" y="4584700"/>
            <a:ext cx="1381125" cy="4476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0118725" y="4578350"/>
            <a:ext cx="1879600" cy="461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13650" y="614363"/>
            <a:ext cx="61595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335713" y="460375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354763" y="42402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357938" y="3825875"/>
            <a:ext cx="614362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381750" y="341630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381750" y="30194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367463" y="26400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373813" y="223996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381750" y="18510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354763" y="1417638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372225" y="10255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491" name="TextovéPole 49"/>
          <p:cNvSpPr txBox="1">
            <a:spLocks noChangeArrowheads="1"/>
          </p:cNvSpPr>
          <p:nvPr/>
        </p:nvSpPr>
        <p:spPr bwMode="auto">
          <a:xfrm>
            <a:off x="4592638" y="4645025"/>
            <a:ext cx="5953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11</a:t>
            </a:r>
          </a:p>
        </p:txBody>
      </p:sp>
      <p:sp>
        <p:nvSpPr>
          <p:cNvPr id="12492" name="TextovéPole 50"/>
          <p:cNvSpPr txBox="1">
            <a:spLocks noChangeArrowheads="1"/>
          </p:cNvSpPr>
          <p:nvPr/>
        </p:nvSpPr>
        <p:spPr bwMode="auto">
          <a:xfrm>
            <a:off x="3959225" y="4214813"/>
            <a:ext cx="595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10</a:t>
            </a:r>
          </a:p>
        </p:txBody>
      </p:sp>
      <p:sp>
        <p:nvSpPr>
          <p:cNvPr id="12493" name="TextovéPole 51"/>
          <p:cNvSpPr txBox="1">
            <a:spLocks noChangeArrowheads="1"/>
          </p:cNvSpPr>
          <p:nvPr/>
        </p:nvSpPr>
        <p:spPr bwMode="auto">
          <a:xfrm>
            <a:off x="5932488" y="3802063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9</a:t>
            </a:r>
          </a:p>
        </p:txBody>
      </p:sp>
      <p:sp>
        <p:nvSpPr>
          <p:cNvPr id="12494" name="TextovéPole 52"/>
          <p:cNvSpPr txBox="1">
            <a:spLocks noChangeArrowheads="1"/>
          </p:cNvSpPr>
          <p:nvPr/>
        </p:nvSpPr>
        <p:spPr bwMode="auto">
          <a:xfrm>
            <a:off x="5926138" y="338931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8</a:t>
            </a:r>
          </a:p>
        </p:txBody>
      </p:sp>
      <p:sp>
        <p:nvSpPr>
          <p:cNvPr id="12495" name="TextovéPole 53"/>
          <p:cNvSpPr txBox="1">
            <a:spLocks noChangeArrowheads="1"/>
          </p:cNvSpPr>
          <p:nvPr/>
        </p:nvSpPr>
        <p:spPr bwMode="auto">
          <a:xfrm>
            <a:off x="5343525" y="30178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7</a:t>
            </a:r>
          </a:p>
        </p:txBody>
      </p:sp>
      <p:sp>
        <p:nvSpPr>
          <p:cNvPr id="12496" name="TextovéPole 54"/>
          <p:cNvSpPr txBox="1">
            <a:spLocks noChangeArrowheads="1"/>
          </p:cNvSpPr>
          <p:nvPr/>
        </p:nvSpPr>
        <p:spPr bwMode="auto">
          <a:xfrm>
            <a:off x="3514725" y="260826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6</a:t>
            </a:r>
          </a:p>
        </p:txBody>
      </p:sp>
      <p:sp>
        <p:nvSpPr>
          <p:cNvPr id="12497" name="TextovéPole 55"/>
          <p:cNvSpPr txBox="1">
            <a:spLocks noChangeArrowheads="1"/>
          </p:cNvSpPr>
          <p:nvPr/>
        </p:nvSpPr>
        <p:spPr bwMode="auto">
          <a:xfrm>
            <a:off x="5295900" y="221456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5</a:t>
            </a:r>
          </a:p>
        </p:txBody>
      </p:sp>
      <p:sp>
        <p:nvSpPr>
          <p:cNvPr id="12498" name="TextovéPole 56"/>
          <p:cNvSpPr txBox="1">
            <a:spLocks noChangeArrowheads="1"/>
          </p:cNvSpPr>
          <p:nvPr/>
        </p:nvSpPr>
        <p:spPr bwMode="auto">
          <a:xfrm>
            <a:off x="4722813" y="1773238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4</a:t>
            </a:r>
          </a:p>
        </p:txBody>
      </p:sp>
      <p:sp>
        <p:nvSpPr>
          <p:cNvPr id="12499" name="TextovéPole 57"/>
          <p:cNvSpPr txBox="1">
            <a:spLocks noChangeArrowheads="1"/>
          </p:cNvSpPr>
          <p:nvPr/>
        </p:nvSpPr>
        <p:spPr bwMode="auto">
          <a:xfrm>
            <a:off x="4727575" y="1368425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</a:t>
            </a:r>
          </a:p>
        </p:txBody>
      </p:sp>
      <p:sp>
        <p:nvSpPr>
          <p:cNvPr id="12500" name="TextovéPole 58"/>
          <p:cNvSpPr txBox="1">
            <a:spLocks noChangeArrowheads="1"/>
          </p:cNvSpPr>
          <p:nvPr/>
        </p:nvSpPr>
        <p:spPr bwMode="auto">
          <a:xfrm>
            <a:off x="4184650" y="9604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</a:t>
            </a:r>
          </a:p>
        </p:txBody>
      </p:sp>
      <p:sp>
        <p:nvSpPr>
          <p:cNvPr id="12501" name="TextovéPole 59"/>
          <p:cNvSpPr txBox="1">
            <a:spLocks noChangeArrowheads="1"/>
          </p:cNvSpPr>
          <p:nvPr/>
        </p:nvSpPr>
        <p:spPr bwMode="auto">
          <a:xfrm>
            <a:off x="4722813" y="577850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</a:t>
            </a:r>
          </a:p>
        </p:txBody>
      </p:sp>
      <p:sp>
        <p:nvSpPr>
          <p:cNvPr id="12502" name="TextovéPole 1"/>
          <p:cNvSpPr txBox="1">
            <a:spLocks noChangeArrowheads="1"/>
          </p:cNvSpPr>
          <p:nvPr/>
        </p:nvSpPr>
        <p:spPr bwMode="auto">
          <a:xfrm>
            <a:off x="401638" y="103188"/>
            <a:ext cx="1954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Vyřeš tajenku:</a:t>
            </a:r>
          </a:p>
        </p:txBody>
      </p:sp>
      <p:sp>
        <p:nvSpPr>
          <p:cNvPr id="12503" name="TextovéPole 2"/>
          <p:cNvSpPr txBox="1">
            <a:spLocks noChangeArrowheads="1"/>
          </p:cNvSpPr>
          <p:nvPr/>
        </p:nvSpPr>
        <p:spPr bwMode="auto">
          <a:xfrm>
            <a:off x="336550" y="849313"/>
            <a:ext cx="39322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Přečti si otázku a odpověď</a:t>
            </a:r>
          </a:p>
          <a:p>
            <a:r>
              <a:rPr lang="cs-CZ" altLang="cs-CZ" sz="2400"/>
              <a:t>doplň do tajenky postupným</a:t>
            </a:r>
          </a:p>
          <a:p>
            <a:r>
              <a:rPr lang="cs-CZ" altLang="cs-CZ" sz="2400"/>
              <a:t>klikáním na jednotlivá políčka.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93013" y="623888"/>
            <a:ext cx="646112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967538" y="635000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757863" y="636588"/>
            <a:ext cx="625475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grpSp>
        <p:nvGrpSpPr>
          <p:cNvPr id="12507" name="Skupina 46"/>
          <p:cNvGrpSpPr>
            <a:grpSpLocks/>
          </p:cNvGrpSpPr>
          <p:nvPr/>
        </p:nvGrpSpPr>
        <p:grpSpPr bwMode="auto">
          <a:xfrm>
            <a:off x="5116513" y="614363"/>
            <a:ext cx="615950" cy="381000"/>
            <a:chOff x="5135563" y="613197"/>
            <a:chExt cx="615950" cy="381000"/>
          </a:xfrm>
        </p:grpSpPr>
        <p:sp>
          <p:nvSpPr>
            <p:cNvPr id="9" name="Obdélník 8"/>
            <p:cNvSpPr/>
            <p:nvPr/>
          </p:nvSpPr>
          <p:spPr>
            <a:xfrm>
              <a:off x="5135563" y="613197"/>
              <a:ext cx="615950" cy="38100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sp>
          <p:nvSpPr>
            <p:cNvPr id="12567" name="TextovéPole 48"/>
            <p:cNvSpPr txBox="1">
              <a:spLocks noChangeArrowheads="1"/>
            </p:cNvSpPr>
            <p:nvPr/>
          </p:nvSpPr>
          <p:spPr bwMode="auto">
            <a:xfrm>
              <a:off x="5294297" y="618753"/>
              <a:ext cx="296862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T</a:t>
              </a:r>
            </a:p>
          </p:txBody>
        </p:sp>
      </p:grpSp>
      <p:sp>
        <p:nvSpPr>
          <p:cNvPr id="12508" name="TextovéPole 9"/>
          <p:cNvSpPr txBox="1">
            <a:spLocks noChangeArrowheads="1"/>
          </p:cNvSpPr>
          <p:nvPr/>
        </p:nvSpPr>
        <p:spPr bwMode="auto">
          <a:xfrm>
            <a:off x="5903913" y="635000"/>
            <a:ext cx="309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Ř</a:t>
            </a:r>
          </a:p>
        </p:txBody>
      </p:sp>
      <p:sp>
        <p:nvSpPr>
          <p:cNvPr id="12509" name="TextovéPole 10"/>
          <p:cNvSpPr txBox="1">
            <a:spLocks noChangeArrowheads="1"/>
          </p:cNvSpPr>
          <p:nvPr/>
        </p:nvSpPr>
        <p:spPr bwMode="auto">
          <a:xfrm>
            <a:off x="6497638" y="657225"/>
            <a:ext cx="298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12510" name="TextovéPole 11"/>
          <p:cNvSpPr txBox="1">
            <a:spLocks noChangeArrowheads="1"/>
          </p:cNvSpPr>
          <p:nvPr/>
        </p:nvSpPr>
        <p:spPr bwMode="auto">
          <a:xfrm>
            <a:off x="7143750" y="654050"/>
            <a:ext cx="333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2511" name="TextovéPole 45"/>
          <p:cNvSpPr txBox="1">
            <a:spLocks noChangeArrowheads="1"/>
          </p:cNvSpPr>
          <p:nvPr/>
        </p:nvSpPr>
        <p:spPr bwMode="auto">
          <a:xfrm>
            <a:off x="7770813" y="685800"/>
            <a:ext cx="241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Í</a:t>
            </a:r>
          </a:p>
        </p:txBody>
      </p:sp>
      <p:sp>
        <p:nvSpPr>
          <p:cNvPr id="61" name="Obdélník 60"/>
          <p:cNvSpPr/>
          <p:nvPr/>
        </p:nvSpPr>
        <p:spPr>
          <a:xfrm>
            <a:off x="6362700" y="630238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2513" name="TextovéPole 58"/>
          <p:cNvSpPr txBox="1">
            <a:spLocks noChangeArrowheads="1"/>
          </p:cNvSpPr>
          <p:nvPr/>
        </p:nvSpPr>
        <p:spPr bwMode="auto">
          <a:xfrm>
            <a:off x="206375" y="5673725"/>
            <a:ext cx="59324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  Jednou z částí atomu je …………</a:t>
            </a:r>
          </a:p>
        </p:txBody>
      </p:sp>
      <p:sp>
        <p:nvSpPr>
          <p:cNvPr id="12514" name="TextovéPole 6336"/>
          <p:cNvSpPr txBox="1">
            <a:spLocks noChangeArrowheads="1"/>
          </p:cNvSpPr>
          <p:nvPr/>
        </p:nvSpPr>
        <p:spPr bwMode="auto">
          <a:xfrm>
            <a:off x="4646613" y="1017588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2515" name="TextovéPole 6337"/>
          <p:cNvSpPr txBox="1">
            <a:spLocks noChangeArrowheads="1"/>
          </p:cNvSpPr>
          <p:nvPr/>
        </p:nvSpPr>
        <p:spPr bwMode="auto">
          <a:xfrm>
            <a:off x="5251450" y="1039813"/>
            <a:ext cx="309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B</a:t>
            </a:r>
          </a:p>
        </p:txBody>
      </p:sp>
      <p:sp>
        <p:nvSpPr>
          <p:cNvPr id="12516" name="TextovéPole 6339"/>
          <p:cNvSpPr txBox="1">
            <a:spLocks noChangeArrowheads="1"/>
          </p:cNvSpPr>
          <p:nvPr/>
        </p:nvSpPr>
        <p:spPr bwMode="auto">
          <a:xfrm>
            <a:off x="5872163" y="1023938"/>
            <a:ext cx="1381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2517" name="TextovéPole 6340"/>
          <p:cNvSpPr txBox="1">
            <a:spLocks noChangeArrowheads="1"/>
          </p:cNvSpPr>
          <p:nvPr/>
        </p:nvSpPr>
        <p:spPr bwMode="auto">
          <a:xfrm>
            <a:off x="6540500" y="1046163"/>
            <a:ext cx="2825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6342" name="Obdélník 6341"/>
          <p:cNvSpPr/>
          <p:nvPr/>
        </p:nvSpPr>
        <p:spPr>
          <a:xfrm>
            <a:off x="290513" y="5683250"/>
            <a:ext cx="5932487" cy="4968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519" name="TextovéPole 57"/>
          <p:cNvSpPr txBox="1">
            <a:spLocks noChangeArrowheads="1"/>
          </p:cNvSpPr>
          <p:nvPr/>
        </p:nvSpPr>
        <p:spPr bwMode="auto">
          <a:xfrm>
            <a:off x="207963" y="5778500"/>
            <a:ext cx="12142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 Měřící přístroj na velikost elektrického náboje se stupnicí se nazývá..</a:t>
            </a:r>
          </a:p>
        </p:txBody>
      </p:sp>
      <p:sp>
        <p:nvSpPr>
          <p:cNvPr id="12520" name="TextovéPole 6343"/>
          <p:cNvSpPr txBox="1">
            <a:spLocks noChangeArrowheads="1"/>
          </p:cNvSpPr>
          <p:nvPr/>
        </p:nvSpPr>
        <p:spPr bwMode="auto">
          <a:xfrm>
            <a:off x="5243513" y="1444625"/>
            <a:ext cx="2968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12521" name="TextovéPole 6344"/>
          <p:cNvSpPr txBox="1">
            <a:spLocks noChangeArrowheads="1"/>
          </p:cNvSpPr>
          <p:nvPr/>
        </p:nvSpPr>
        <p:spPr bwMode="auto">
          <a:xfrm>
            <a:off x="5881688" y="1463675"/>
            <a:ext cx="282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2522" name="TextovéPole 6345"/>
          <p:cNvSpPr txBox="1">
            <a:spLocks noChangeArrowheads="1"/>
          </p:cNvSpPr>
          <p:nvPr/>
        </p:nvSpPr>
        <p:spPr bwMode="auto">
          <a:xfrm>
            <a:off x="6551613" y="1455738"/>
            <a:ext cx="2968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12523" name="TextovéPole 6346"/>
          <p:cNvSpPr txBox="1">
            <a:spLocks noChangeArrowheads="1"/>
          </p:cNvSpPr>
          <p:nvPr/>
        </p:nvSpPr>
        <p:spPr bwMode="auto">
          <a:xfrm>
            <a:off x="7121525" y="144780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2524" name="TextovéPole 6347"/>
          <p:cNvSpPr txBox="1">
            <a:spLocks noChangeArrowheads="1"/>
          </p:cNvSpPr>
          <p:nvPr/>
        </p:nvSpPr>
        <p:spPr bwMode="auto">
          <a:xfrm>
            <a:off x="7810500" y="1428750"/>
            <a:ext cx="296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</a:t>
            </a:r>
          </a:p>
        </p:txBody>
      </p:sp>
      <p:sp>
        <p:nvSpPr>
          <p:cNvPr id="12525" name="TextovéPole 6348"/>
          <p:cNvSpPr txBox="1">
            <a:spLocks noChangeArrowheads="1"/>
          </p:cNvSpPr>
          <p:nvPr/>
        </p:nvSpPr>
        <p:spPr bwMode="auto">
          <a:xfrm>
            <a:off x="8377238" y="1444625"/>
            <a:ext cx="311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</a:t>
            </a:r>
          </a:p>
        </p:txBody>
      </p:sp>
      <p:sp>
        <p:nvSpPr>
          <p:cNvPr id="12526" name="TextovéPole 6360"/>
          <p:cNvSpPr txBox="1">
            <a:spLocks noChangeArrowheads="1"/>
          </p:cNvSpPr>
          <p:nvPr/>
        </p:nvSpPr>
        <p:spPr bwMode="auto">
          <a:xfrm>
            <a:off x="9034463" y="1457325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2527" name="TextovéPole 6361"/>
          <p:cNvSpPr txBox="1">
            <a:spLocks noChangeArrowheads="1"/>
          </p:cNvSpPr>
          <p:nvPr/>
        </p:nvSpPr>
        <p:spPr bwMode="auto">
          <a:xfrm>
            <a:off x="9710738" y="1447800"/>
            <a:ext cx="290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12528" name="TextovéPole 6362"/>
          <p:cNvSpPr txBox="1">
            <a:spLocks noChangeArrowheads="1"/>
          </p:cNvSpPr>
          <p:nvPr/>
        </p:nvSpPr>
        <p:spPr bwMode="auto">
          <a:xfrm>
            <a:off x="10360025" y="1454150"/>
            <a:ext cx="304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2529" name="TextovéPole 6363"/>
          <p:cNvSpPr txBox="1">
            <a:spLocks noChangeArrowheads="1"/>
          </p:cNvSpPr>
          <p:nvPr/>
        </p:nvSpPr>
        <p:spPr bwMode="auto">
          <a:xfrm>
            <a:off x="10890250" y="1479550"/>
            <a:ext cx="336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2530" name="TextovéPole 6364"/>
          <p:cNvSpPr txBox="1">
            <a:spLocks noChangeArrowheads="1"/>
          </p:cNvSpPr>
          <p:nvPr/>
        </p:nvSpPr>
        <p:spPr bwMode="auto">
          <a:xfrm>
            <a:off x="11498263" y="1504950"/>
            <a:ext cx="3032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</a:t>
            </a:r>
          </a:p>
        </p:txBody>
      </p:sp>
      <p:sp>
        <p:nvSpPr>
          <p:cNvPr id="4" name="Obdélník 6377"/>
          <p:cNvSpPr/>
          <p:nvPr/>
        </p:nvSpPr>
        <p:spPr>
          <a:xfrm>
            <a:off x="260350" y="5745163"/>
            <a:ext cx="11931650" cy="4984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2532" name="TextovéPole 6379"/>
          <p:cNvSpPr txBox="1">
            <a:spLocks noChangeArrowheads="1"/>
          </p:cNvSpPr>
          <p:nvPr/>
        </p:nvSpPr>
        <p:spPr bwMode="auto">
          <a:xfrm>
            <a:off x="5316538" y="1858963"/>
            <a:ext cx="333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2533" name="TextovéPole 6380"/>
          <p:cNvSpPr txBox="1">
            <a:spLocks noChangeArrowheads="1"/>
          </p:cNvSpPr>
          <p:nvPr/>
        </p:nvSpPr>
        <p:spPr bwMode="auto">
          <a:xfrm>
            <a:off x="5922963" y="1871663"/>
            <a:ext cx="241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I</a:t>
            </a:r>
          </a:p>
        </p:txBody>
      </p:sp>
      <p:sp>
        <p:nvSpPr>
          <p:cNvPr id="12534" name="TextovéPole 6381"/>
          <p:cNvSpPr txBox="1">
            <a:spLocks noChangeArrowheads="1"/>
          </p:cNvSpPr>
          <p:nvPr/>
        </p:nvSpPr>
        <p:spPr bwMode="auto">
          <a:xfrm>
            <a:off x="6551613" y="183515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2535" name="TextovéPole 6382"/>
          <p:cNvSpPr txBox="1">
            <a:spLocks noChangeArrowheads="1"/>
          </p:cNvSpPr>
          <p:nvPr/>
        </p:nvSpPr>
        <p:spPr bwMode="auto">
          <a:xfrm>
            <a:off x="7145338" y="1854200"/>
            <a:ext cx="2825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2536" name="TextovéPole 48"/>
          <p:cNvSpPr txBox="1">
            <a:spLocks noChangeArrowheads="1"/>
          </p:cNvSpPr>
          <p:nvPr/>
        </p:nvSpPr>
        <p:spPr bwMode="auto">
          <a:xfrm>
            <a:off x="5962650" y="2243138"/>
            <a:ext cx="317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2537" name="TextovéPole 6336"/>
          <p:cNvSpPr txBox="1">
            <a:spLocks noChangeArrowheads="1"/>
          </p:cNvSpPr>
          <p:nvPr/>
        </p:nvSpPr>
        <p:spPr bwMode="auto">
          <a:xfrm>
            <a:off x="6524625" y="2232025"/>
            <a:ext cx="296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</a:t>
            </a:r>
          </a:p>
        </p:txBody>
      </p:sp>
      <p:sp>
        <p:nvSpPr>
          <p:cNvPr id="12538" name="TextovéPole 6337"/>
          <p:cNvSpPr txBox="1">
            <a:spLocks noChangeArrowheads="1"/>
          </p:cNvSpPr>
          <p:nvPr/>
        </p:nvSpPr>
        <p:spPr bwMode="auto">
          <a:xfrm>
            <a:off x="7110413" y="2263775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2539" name="TextovéPole 6338"/>
          <p:cNvSpPr txBox="1">
            <a:spLocks noChangeArrowheads="1"/>
          </p:cNvSpPr>
          <p:nvPr/>
        </p:nvSpPr>
        <p:spPr bwMode="auto">
          <a:xfrm>
            <a:off x="7756525" y="2282825"/>
            <a:ext cx="381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M</a:t>
            </a:r>
          </a:p>
        </p:txBody>
      </p:sp>
      <p:sp>
        <p:nvSpPr>
          <p:cNvPr id="12540" name="TextovéPole 9"/>
          <p:cNvSpPr txBox="1">
            <a:spLocks noChangeArrowheads="1"/>
          </p:cNvSpPr>
          <p:nvPr/>
        </p:nvSpPr>
        <p:spPr bwMode="auto">
          <a:xfrm>
            <a:off x="7748588" y="2659063"/>
            <a:ext cx="2968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Ý</a:t>
            </a:r>
          </a:p>
        </p:txBody>
      </p:sp>
      <p:sp>
        <p:nvSpPr>
          <p:cNvPr id="12541" name="TextovéPole 46"/>
          <p:cNvSpPr txBox="1">
            <a:spLocks noChangeArrowheads="1"/>
          </p:cNvSpPr>
          <p:nvPr/>
        </p:nvSpPr>
        <p:spPr bwMode="auto">
          <a:xfrm>
            <a:off x="7153275" y="2644775"/>
            <a:ext cx="333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2542" name="TextovéPole 48"/>
          <p:cNvSpPr txBox="1">
            <a:spLocks noChangeArrowheads="1"/>
          </p:cNvSpPr>
          <p:nvPr/>
        </p:nvSpPr>
        <p:spPr bwMode="auto">
          <a:xfrm>
            <a:off x="6492875" y="2609850"/>
            <a:ext cx="3095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</a:t>
            </a:r>
          </a:p>
        </p:txBody>
      </p:sp>
      <p:sp>
        <p:nvSpPr>
          <p:cNvPr id="12543" name="TextovéPole 6335"/>
          <p:cNvSpPr txBox="1">
            <a:spLocks noChangeArrowheads="1"/>
          </p:cNvSpPr>
          <p:nvPr/>
        </p:nvSpPr>
        <p:spPr bwMode="auto">
          <a:xfrm>
            <a:off x="5807075" y="2620963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2544" name="TextovéPole 6336"/>
          <p:cNvSpPr txBox="1">
            <a:spLocks noChangeArrowheads="1"/>
          </p:cNvSpPr>
          <p:nvPr/>
        </p:nvSpPr>
        <p:spPr bwMode="auto">
          <a:xfrm>
            <a:off x="5268913" y="2633663"/>
            <a:ext cx="3032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</a:t>
            </a:r>
          </a:p>
        </p:txBody>
      </p:sp>
      <p:sp>
        <p:nvSpPr>
          <p:cNvPr id="12545" name="TextovéPole 6337"/>
          <p:cNvSpPr txBox="1">
            <a:spLocks noChangeArrowheads="1"/>
          </p:cNvSpPr>
          <p:nvPr/>
        </p:nvSpPr>
        <p:spPr bwMode="auto">
          <a:xfrm>
            <a:off x="4675188" y="2655888"/>
            <a:ext cx="317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Á</a:t>
            </a:r>
          </a:p>
        </p:txBody>
      </p:sp>
      <p:sp>
        <p:nvSpPr>
          <p:cNvPr id="12546" name="TextovéPole 6338"/>
          <p:cNvSpPr txBox="1">
            <a:spLocks noChangeArrowheads="1"/>
          </p:cNvSpPr>
          <p:nvPr/>
        </p:nvSpPr>
        <p:spPr bwMode="auto">
          <a:xfrm>
            <a:off x="4035425" y="2640013"/>
            <a:ext cx="292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Z</a:t>
            </a:r>
          </a:p>
        </p:txBody>
      </p:sp>
      <p:sp>
        <p:nvSpPr>
          <p:cNvPr id="12547" name="TextovéPole 53"/>
          <p:cNvSpPr txBox="1">
            <a:spLocks noChangeArrowheads="1"/>
          </p:cNvSpPr>
          <p:nvPr/>
        </p:nvSpPr>
        <p:spPr bwMode="auto">
          <a:xfrm>
            <a:off x="206375" y="5407025"/>
            <a:ext cx="8026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7 Stejné elektrické náboje jinak nazýváme…….</a:t>
            </a:r>
          </a:p>
        </p:txBody>
      </p:sp>
      <p:sp>
        <p:nvSpPr>
          <p:cNvPr id="12548" name="TextovéPole 6346"/>
          <p:cNvSpPr txBox="1">
            <a:spLocks noChangeArrowheads="1"/>
          </p:cNvSpPr>
          <p:nvPr/>
        </p:nvSpPr>
        <p:spPr bwMode="auto">
          <a:xfrm>
            <a:off x="10874375" y="3087688"/>
            <a:ext cx="2968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É</a:t>
            </a:r>
          </a:p>
        </p:txBody>
      </p:sp>
      <p:sp>
        <p:nvSpPr>
          <p:cNvPr id="12549" name="TextovéPole 6358"/>
          <p:cNvSpPr txBox="1">
            <a:spLocks noChangeArrowheads="1"/>
          </p:cNvSpPr>
          <p:nvPr/>
        </p:nvSpPr>
        <p:spPr bwMode="auto">
          <a:xfrm>
            <a:off x="10229850" y="3081338"/>
            <a:ext cx="3349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2550" name="TextovéPole 6360"/>
          <p:cNvSpPr txBox="1">
            <a:spLocks noChangeArrowheads="1"/>
          </p:cNvSpPr>
          <p:nvPr/>
        </p:nvSpPr>
        <p:spPr bwMode="auto">
          <a:xfrm>
            <a:off x="9650413" y="3074988"/>
            <a:ext cx="2905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12551" name="TextovéPole 6361"/>
          <p:cNvSpPr txBox="1">
            <a:spLocks noChangeArrowheads="1"/>
          </p:cNvSpPr>
          <p:nvPr/>
        </p:nvSpPr>
        <p:spPr bwMode="auto">
          <a:xfrm>
            <a:off x="9039225" y="3041650"/>
            <a:ext cx="317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2552" name="TextovéPole 6362"/>
          <p:cNvSpPr txBox="1">
            <a:spLocks noChangeArrowheads="1"/>
          </p:cNvSpPr>
          <p:nvPr/>
        </p:nvSpPr>
        <p:spPr bwMode="auto">
          <a:xfrm>
            <a:off x="8397875" y="3054350"/>
            <a:ext cx="282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2553" name="TextovéPole 6363"/>
          <p:cNvSpPr txBox="1">
            <a:spLocks noChangeArrowheads="1"/>
          </p:cNvSpPr>
          <p:nvPr/>
        </p:nvSpPr>
        <p:spPr bwMode="auto">
          <a:xfrm>
            <a:off x="7732713" y="3028950"/>
            <a:ext cx="3286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H</a:t>
            </a:r>
          </a:p>
        </p:txBody>
      </p:sp>
      <p:sp>
        <p:nvSpPr>
          <p:cNvPr id="12554" name="TextovéPole 6364"/>
          <p:cNvSpPr txBox="1">
            <a:spLocks noChangeArrowheads="1"/>
          </p:cNvSpPr>
          <p:nvPr/>
        </p:nvSpPr>
        <p:spPr bwMode="auto">
          <a:xfrm>
            <a:off x="7126288" y="3051175"/>
            <a:ext cx="3317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U</a:t>
            </a:r>
          </a:p>
        </p:txBody>
      </p:sp>
      <p:sp>
        <p:nvSpPr>
          <p:cNvPr id="12555" name="TextovéPole 6365"/>
          <p:cNvSpPr txBox="1">
            <a:spLocks noChangeArrowheads="1"/>
          </p:cNvSpPr>
          <p:nvPr/>
        </p:nvSpPr>
        <p:spPr bwMode="auto">
          <a:xfrm>
            <a:off x="6521450" y="3043238"/>
            <a:ext cx="3365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2556" name="TextovéPole 6366"/>
          <p:cNvSpPr txBox="1">
            <a:spLocks noChangeArrowheads="1"/>
          </p:cNvSpPr>
          <p:nvPr/>
        </p:nvSpPr>
        <p:spPr bwMode="auto">
          <a:xfrm>
            <a:off x="5981700" y="3055938"/>
            <a:ext cx="2905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6348" name="Obdélník 6347"/>
          <p:cNvSpPr/>
          <p:nvPr/>
        </p:nvSpPr>
        <p:spPr>
          <a:xfrm>
            <a:off x="10142538" y="305593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49" name="Obdélník 6348"/>
          <p:cNvSpPr/>
          <p:nvPr/>
        </p:nvSpPr>
        <p:spPr>
          <a:xfrm>
            <a:off x="9512300" y="305911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50" name="Obdélník 6349"/>
          <p:cNvSpPr/>
          <p:nvPr/>
        </p:nvSpPr>
        <p:spPr>
          <a:xfrm>
            <a:off x="8878888" y="30527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51" name="Obdélník 6350"/>
          <p:cNvSpPr/>
          <p:nvPr/>
        </p:nvSpPr>
        <p:spPr>
          <a:xfrm>
            <a:off x="8261350" y="3038475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52" name="Obdélník 6351"/>
          <p:cNvSpPr/>
          <p:nvPr/>
        </p:nvSpPr>
        <p:spPr>
          <a:xfrm>
            <a:off x="7627938" y="302101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53" name="Obdélník 6352"/>
          <p:cNvSpPr/>
          <p:nvPr/>
        </p:nvSpPr>
        <p:spPr>
          <a:xfrm>
            <a:off x="7019925" y="302418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54" name="Obdélník 6353"/>
          <p:cNvSpPr/>
          <p:nvPr/>
        </p:nvSpPr>
        <p:spPr>
          <a:xfrm>
            <a:off x="6380163" y="3038475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55" name="Obdélník 6354"/>
          <p:cNvSpPr/>
          <p:nvPr/>
        </p:nvSpPr>
        <p:spPr>
          <a:xfrm>
            <a:off x="5754688" y="3041650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84" name="Obdélník 6383"/>
          <p:cNvSpPr/>
          <p:nvPr/>
        </p:nvSpPr>
        <p:spPr>
          <a:xfrm>
            <a:off x="10748963" y="30654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5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3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5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3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5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3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5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3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5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3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5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3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4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3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4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63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84"/>
                  </p:tgtEl>
                </p:cond>
              </p:nextCondLst>
            </p:seq>
          </p:childTnLst>
        </p:cTn>
      </p:par>
    </p:tnLst>
    <p:bldLst>
      <p:bldP spid="6348" grpId="0" animBg="1"/>
      <p:bldP spid="6349" grpId="0" animBg="1"/>
      <p:bldP spid="6350" grpId="0" animBg="1"/>
      <p:bldP spid="6351" grpId="0" animBg="1"/>
      <p:bldP spid="6352" grpId="0" animBg="1"/>
      <p:bldP spid="6353" grpId="0" animBg="1"/>
      <p:bldP spid="6354" grpId="0" animBg="1"/>
      <p:bldP spid="6355" grpId="0" animBg="1"/>
      <p:bldP spid="638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3"/>
          <p:cNvGraphicFramePr>
            <a:graphicFrameLocks noGrp="1"/>
          </p:cNvGraphicFramePr>
          <p:nvPr/>
        </p:nvGraphicFramePr>
        <p:xfrm>
          <a:off x="3959225" y="615950"/>
          <a:ext cx="8038927" cy="44021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8379"/>
                <a:gridCol w="618379"/>
                <a:gridCol w="618379"/>
                <a:gridCol w="618379"/>
                <a:gridCol w="618379"/>
                <a:gridCol w="618379"/>
                <a:gridCol w="618379"/>
                <a:gridCol w="618379"/>
                <a:gridCol w="618379"/>
                <a:gridCol w="618379"/>
                <a:gridCol w="618379"/>
                <a:gridCol w="618379"/>
                <a:gridCol w="618379"/>
              </a:tblGrid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</a:tr>
            </a:tbl>
          </a:graphicData>
        </a:graphic>
      </p:graphicFrame>
      <p:sp>
        <p:nvSpPr>
          <p:cNvPr id="14" name="Obdélník 13"/>
          <p:cNvSpPr/>
          <p:nvPr/>
        </p:nvSpPr>
        <p:spPr>
          <a:xfrm>
            <a:off x="3870325" y="617538"/>
            <a:ext cx="1243013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642225" y="617538"/>
            <a:ext cx="43561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870325" y="998538"/>
            <a:ext cx="6461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997700" y="998538"/>
            <a:ext cx="500062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870325" y="1379538"/>
            <a:ext cx="12430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870325" y="1825625"/>
            <a:ext cx="1317625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642225" y="1825625"/>
            <a:ext cx="4356100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60788" y="2208213"/>
            <a:ext cx="2033587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8239125" y="2208213"/>
            <a:ext cx="378777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8239125" y="2654300"/>
            <a:ext cx="37592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41750" y="2982913"/>
            <a:ext cx="1924050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364913" y="3035300"/>
            <a:ext cx="633412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870325" y="3429000"/>
            <a:ext cx="2484438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8893175" y="3419475"/>
            <a:ext cx="3116263" cy="39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760788" y="3822700"/>
            <a:ext cx="2620962" cy="3921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8882063" y="3810000"/>
            <a:ext cx="3116262" cy="434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870325" y="4227513"/>
            <a:ext cx="646113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642225" y="4227513"/>
            <a:ext cx="4356100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60788" y="4584700"/>
            <a:ext cx="1381125" cy="4476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0118725" y="4578350"/>
            <a:ext cx="1879600" cy="461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13650" y="614363"/>
            <a:ext cx="61595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335713" y="460375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354763" y="42402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357938" y="3825875"/>
            <a:ext cx="614362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381750" y="341630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381750" y="30194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367463" y="26400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373813" y="223996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381750" y="18510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354763" y="1417638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372225" y="10255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515" name="TextovéPole 49"/>
          <p:cNvSpPr txBox="1">
            <a:spLocks noChangeArrowheads="1"/>
          </p:cNvSpPr>
          <p:nvPr/>
        </p:nvSpPr>
        <p:spPr bwMode="auto">
          <a:xfrm>
            <a:off x="4592638" y="4645025"/>
            <a:ext cx="5953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11</a:t>
            </a:r>
          </a:p>
        </p:txBody>
      </p:sp>
      <p:sp>
        <p:nvSpPr>
          <p:cNvPr id="13516" name="TextovéPole 50"/>
          <p:cNvSpPr txBox="1">
            <a:spLocks noChangeArrowheads="1"/>
          </p:cNvSpPr>
          <p:nvPr/>
        </p:nvSpPr>
        <p:spPr bwMode="auto">
          <a:xfrm>
            <a:off x="3959225" y="4214813"/>
            <a:ext cx="595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10</a:t>
            </a:r>
          </a:p>
        </p:txBody>
      </p:sp>
      <p:sp>
        <p:nvSpPr>
          <p:cNvPr id="13517" name="TextovéPole 51"/>
          <p:cNvSpPr txBox="1">
            <a:spLocks noChangeArrowheads="1"/>
          </p:cNvSpPr>
          <p:nvPr/>
        </p:nvSpPr>
        <p:spPr bwMode="auto">
          <a:xfrm>
            <a:off x="5932488" y="3802063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9</a:t>
            </a:r>
          </a:p>
        </p:txBody>
      </p:sp>
      <p:sp>
        <p:nvSpPr>
          <p:cNvPr id="13518" name="TextovéPole 52"/>
          <p:cNvSpPr txBox="1">
            <a:spLocks noChangeArrowheads="1"/>
          </p:cNvSpPr>
          <p:nvPr/>
        </p:nvSpPr>
        <p:spPr bwMode="auto">
          <a:xfrm>
            <a:off x="5926138" y="338931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8</a:t>
            </a:r>
          </a:p>
        </p:txBody>
      </p:sp>
      <p:sp>
        <p:nvSpPr>
          <p:cNvPr id="13519" name="TextovéPole 53"/>
          <p:cNvSpPr txBox="1">
            <a:spLocks noChangeArrowheads="1"/>
          </p:cNvSpPr>
          <p:nvPr/>
        </p:nvSpPr>
        <p:spPr bwMode="auto">
          <a:xfrm>
            <a:off x="5343525" y="30178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7</a:t>
            </a:r>
          </a:p>
        </p:txBody>
      </p:sp>
      <p:sp>
        <p:nvSpPr>
          <p:cNvPr id="13520" name="TextovéPole 54"/>
          <p:cNvSpPr txBox="1">
            <a:spLocks noChangeArrowheads="1"/>
          </p:cNvSpPr>
          <p:nvPr/>
        </p:nvSpPr>
        <p:spPr bwMode="auto">
          <a:xfrm>
            <a:off x="3514725" y="260826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6</a:t>
            </a:r>
          </a:p>
        </p:txBody>
      </p:sp>
      <p:sp>
        <p:nvSpPr>
          <p:cNvPr id="13521" name="TextovéPole 55"/>
          <p:cNvSpPr txBox="1">
            <a:spLocks noChangeArrowheads="1"/>
          </p:cNvSpPr>
          <p:nvPr/>
        </p:nvSpPr>
        <p:spPr bwMode="auto">
          <a:xfrm>
            <a:off x="5295900" y="221456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5</a:t>
            </a:r>
          </a:p>
        </p:txBody>
      </p:sp>
      <p:sp>
        <p:nvSpPr>
          <p:cNvPr id="13522" name="TextovéPole 56"/>
          <p:cNvSpPr txBox="1">
            <a:spLocks noChangeArrowheads="1"/>
          </p:cNvSpPr>
          <p:nvPr/>
        </p:nvSpPr>
        <p:spPr bwMode="auto">
          <a:xfrm>
            <a:off x="4722813" y="1773238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4</a:t>
            </a:r>
          </a:p>
        </p:txBody>
      </p:sp>
      <p:sp>
        <p:nvSpPr>
          <p:cNvPr id="13523" name="TextovéPole 57"/>
          <p:cNvSpPr txBox="1">
            <a:spLocks noChangeArrowheads="1"/>
          </p:cNvSpPr>
          <p:nvPr/>
        </p:nvSpPr>
        <p:spPr bwMode="auto">
          <a:xfrm>
            <a:off x="4727575" y="1368425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</a:t>
            </a:r>
          </a:p>
        </p:txBody>
      </p:sp>
      <p:sp>
        <p:nvSpPr>
          <p:cNvPr id="13524" name="TextovéPole 58"/>
          <p:cNvSpPr txBox="1">
            <a:spLocks noChangeArrowheads="1"/>
          </p:cNvSpPr>
          <p:nvPr/>
        </p:nvSpPr>
        <p:spPr bwMode="auto">
          <a:xfrm>
            <a:off x="4184650" y="9604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</a:t>
            </a:r>
          </a:p>
        </p:txBody>
      </p:sp>
      <p:sp>
        <p:nvSpPr>
          <p:cNvPr id="13525" name="TextovéPole 59"/>
          <p:cNvSpPr txBox="1">
            <a:spLocks noChangeArrowheads="1"/>
          </p:cNvSpPr>
          <p:nvPr/>
        </p:nvSpPr>
        <p:spPr bwMode="auto">
          <a:xfrm>
            <a:off x="4722813" y="577850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</a:t>
            </a:r>
          </a:p>
        </p:txBody>
      </p:sp>
      <p:sp>
        <p:nvSpPr>
          <p:cNvPr id="13526" name="TextovéPole 1"/>
          <p:cNvSpPr txBox="1">
            <a:spLocks noChangeArrowheads="1"/>
          </p:cNvSpPr>
          <p:nvPr/>
        </p:nvSpPr>
        <p:spPr bwMode="auto">
          <a:xfrm>
            <a:off x="401638" y="103188"/>
            <a:ext cx="1954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Vyřeš tajenku:</a:t>
            </a:r>
          </a:p>
        </p:txBody>
      </p:sp>
      <p:sp>
        <p:nvSpPr>
          <p:cNvPr id="13527" name="TextovéPole 2"/>
          <p:cNvSpPr txBox="1">
            <a:spLocks noChangeArrowheads="1"/>
          </p:cNvSpPr>
          <p:nvPr/>
        </p:nvSpPr>
        <p:spPr bwMode="auto">
          <a:xfrm>
            <a:off x="336550" y="849313"/>
            <a:ext cx="39322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Přečti si otázku a odpověď</a:t>
            </a:r>
          </a:p>
          <a:p>
            <a:r>
              <a:rPr lang="cs-CZ" altLang="cs-CZ" sz="2400"/>
              <a:t>doplň do tajenky postupným</a:t>
            </a:r>
          </a:p>
          <a:p>
            <a:r>
              <a:rPr lang="cs-CZ" altLang="cs-CZ" sz="2400"/>
              <a:t>klikáním na jednotlivá políčka.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93013" y="623888"/>
            <a:ext cx="646112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967538" y="635000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757863" y="636588"/>
            <a:ext cx="625475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grpSp>
        <p:nvGrpSpPr>
          <p:cNvPr id="13531" name="Skupina 46"/>
          <p:cNvGrpSpPr>
            <a:grpSpLocks/>
          </p:cNvGrpSpPr>
          <p:nvPr/>
        </p:nvGrpSpPr>
        <p:grpSpPr bwMode="auto">
          <a:xfrm>
            <a:off x="5116513" y="614363"/>
            <a:ext cx="615950" cy="381000"/>
            <a:chOff x="5135563" y="613197"/>
            <a:chExt cx="615950" cy="381000"/>
          </a:xfrm>
        </p:grpSpPr>
        <p:sp>
          <p:nvSpPr>
            <p:cNvPr id="9" name="Obdélník 8"/>
            <p:cNvSpPr/>
            <p:nvPr/>
          </p:nvSpPr>
          <p:spPr>
            <a:xfrm>
              <a:off x="5135563" y="613197"/>
              <a:ext cx="615950" cy="38100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sp>
          <p:nvSpPr>
            <p:cNvPr id="13590" name="TextovéPole 48"/>
            <p:cNvSpPr txBox="1">
              <a:spLocks noChangeArrowheads="1"/>
            </p:cNvSpPr>
            <p:nvPr/>
          </p:nvSpPr>
          <p:spPr bwMode="auto">
            <a:xfrm>
              <a:off x="5294297" y="618753"/>
              <a:ext cx="296862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T</a:t>
              </a:r>
            </a:p>
          </p:txBody>
        </p:sp>
      </p:grpSp>
      <p:sp>
        <p:nvSpPr>
          <p:cNvPr id="13532" name="TextovéPole 9"/>
          <p:cNvSpPr txBox="1">
            <a:spLocks noChangeArrowheads="1"/>
          </p:cNvSpPr>
          <p:nvPr/>
        </p:nvSpPr>
        <p:spPr bwMode="auto">
          <a:xfrm>
            <a:off x="5903913" y="635000"/>
            <a:ext cx="309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Ř</a:t>
            </a:r>
          </a:p>
        </p:txBody>
      </p:sp>
      <p:sp>
        <p:nvSpPr>
          <p:cNvPr id="13533" name="TextovéPole 10"/>
          <p:cNvSpPr txBox="1">
            <a:spLocks noChangeArrowheads="1"/>
          </p:cNvSpPr>
          <p:nvPr/>
        </p:nvSpPr>
        <p:spPr bwMode="auto">
          <a:xfrm>
            <a:off x="6497638" y="657225"/>
            <a:ext cx="298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13534" name="TextovéPole 11"/>
          <p:cNvSpPr txBox="1">
            <a:spLocks noChangeArrowheads="1"/>
          </p:cNvSpPr>
          <p:nvPr/>
        </p:nvSpPr>
        <p:spPr bwMode="auto">
          <a:xfrm>
            <a:off x="7143750" y="654050"/>
            <a:ext cx="333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3535" name="TextovéPole 45"/>
          <p:cNvSpPr txBox="1">
            <a:spLocks noChangeArrowheads="1"/>
          </p:cNvSpPr>
          <p:nvPr/>
        </p:nvSpPr>
        <p:spPr bwMode="auto">
          <a:xfrm>
            <a:off x="7770813" y="685800"/>
            <a:ext cx="241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Í</a:t>
            </a:r>
          </a:p>
        </p:txBody>
      </p:sp>
      <p:sp>
        <p:nvSpPr>
          <p:cNvPr id="61" name="Obdélník 60"/>
          <p:cNvSpPr/>
          <p:nvPr/>
        </p:nvSpPr>
        <p:spPr>
          <a:xfrm>
            <a:off x="6362700" y="630238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3537" name="TextovéPole 58"/>
          <p:cNvSpPr txBox="1">
            <a:spLocks noChangeArrowheads="1"/>
          </p:cNvSpPr>
          <p:nvPr/>
        </p:nvSpPr>
        <p:spPr bwMode="auto">
          <a:xfrm>
            <a:off x="206375" y="5673725"/>
            <a:ext cx="59324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  Jednou z částí atomu je …………</a:t>
            </a:r>
          </a:p>
        </p:txBody>
      </p:sp>
      <p:sp>
        <p:nvSpPr>
          <p:cNvPr id="13538" name="TextovéPole 6336"/>
          <p:cNvSpPr txBox="1">
            <a:spLocks noChangeArrowheads="1"/>
          </p:cNvSpPr>
          <p:nvPr/>
        </p:nvSpPr>
        <p:spPr bwMode="auto">
          <a:xfrm>
            <a:off x="4646613" y="1017588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3539" name="TextovéPole 6337"/>
          <p:cNvSpPr txBox="1">
            <a:spLocks noChangeArrowheads="1"/>
          </p:cNvSpPr>
          <p:nvPr/>
        </p:nvSpPr>
        <p:spPr bwMode="auto">
          <a:xfrm>
            <a:off x="5251450" y="1039813"/>
            <a:ext cx="309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B</a:t>
            </a:r>
          </a:p>
        </p:txBody>
      </p:sp>
      <p:sp>
        <p:nvSpPr>
          <p:cNvPr id="13540" name="TextovéPole 6339"/>
          <p:cNvSpPr txBox="1">
            <a:spLocks noChangeArrowheads="1"/>
          </p:cNvSpPr>
          <p:nvPr/>
        </p:nvSpPr>
        <p:spPr bwMode="auto">
          <a:xfrm>
            <a:off x="5872163" y="1023938"/>
            <a:ext cx="1381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3541" name="TextovéPole 6340"/>
          <p:cNvSpPr txBox="1">
            <a:spLocks noChangeArrowheads="1"/>
          </p:cNvSpPr>
          <p:nvPr/>
        </p:nvSpPr>
        <p:spPr bwMode="auto">
          <a:xfrm>
            <a:off x="6540500" y="1046163"/>
            <a:ext cx="2825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6342" name="Obdélník 6341"/>
          <p:cNvSpPr/>
          <p:nvPr/>
        </p:nvSpPr>
        <p:spPr>
          <a:xfrm>
            <a:off x="290513" y="5683250"/>
            <a:ext cx="5932487" cy="4968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543" name="TextovéPole 57"/>
          <p:cNvSpPr txBox="1">
            <a:spLocks noChangeArrowheads="1"/>
          </p:cNvSpPr>
          <p:nvPr/>
        </p:nvSpPr>
        <p:spPr bwMode="auto">
          <a:xfrm>
            <a:off x="207963" y="5778500"/>
            <a:ext cx="12142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 Měřící přístroj na velikost elektrického náboje se stupnicí se nazývá..</a:t>
            </a:r>
          </a:p>
        </p:txBody>
      </p:sp>
      <p:sp>
        <p:nvSpPr>
          <p:cNvPr id="13544" name="TextovéPole 6343"/>
          <p:cNvSpPr txBox="1">
            <a:spLocks noChangeArrowheads="1"/>
          </p:cNvSpPr>
          <p:nvPr/>
        </p:nvSpPr>
        <p:spPr bwMode="auto">
          <a:xfrm>
            <a:off x="5243513" y="1444625"/>
            <a:ext cx="2968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13545" name="TextovéPole 6344"/>
          <p:cNvSpPr txBox="1">
            <a:spLocks noChangeArrowheads="1"/>
          </p:cNvSpPr>
          <p:nvPr/>
        </p:nvSpPr>
        <p:spPr bwMode="auto">
          <a:xfrm>
            <a:off x="5881688" y="1463675"/>
            <a:ext cx="282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3546" name="TextovéPole 6345"/>
          <p:cNvSpPr txBox="1">
            <a:spLocks noChangeArrowheads="1"/>
          </p:cNvSpPr>
          <p:nvPr/>
        </p:nvSpPr>
        <p:spPr bwMode="auto">
          <a:xfrm>
            <a:off x="6551613" y="1455738"/>
            <a:ext cx="2968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13547" name="TextovéPole 6346"/>
          <p:cNvSpPr txBox="1">
            <a:spLocks noChangeArrowheads="1"/>
          </p:cNvSpPr>
          <p:nvPr/>
        </p:nvSpPr>
        <p:spPr bwMode="auto">
          <a:xfrm>
            <a:off x="7121525" y="144780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3548" name="TextovéPole 6347"/>
          <p:cNvSpPr txBox="1">
            <a:spLocks noChangeArrowheads="1"/>
          </p:cNvSpPr>
          <p:nvPr/>
        </p:nvSpPr>
        <p:spPr bwMode="auto">
          <a:xfrm>
            <a:off x="7810500" y="1428750"/>
            <a:ext cx="296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</a:t>
            </a:r>
          </a:p>
        </p:txBody>
      </p:sp>
      <p:sp>
        <p:nvSpPr>
          <p:cNvPr id="13549" name="TextovéPole 6348"/>
          <p:cNvSpPr txBox="1">
            <a:spLocks noChangeArrowheads="1"/>
          </p:cNvSpPr>
          <p:nvPr/>
        </p:nvSpPr>
        <p:spPr bwMode="auto">
          <a:xfrm>
            <a:off x="8377238" y="1444625"/>
            <a:ext cx="311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</a:t>
            </a:r>
          </a:p>
        </p:txBody>
      </p:sp>
      <p:sp>
        <p:nvSpPr>
          <p:cNvPr id="13550" name="TextovéPole 6360"/>
          <p:cNvSpPr txBox="1">
            <a:spLocks noChangeArrowheads="1"/>
          </p:cNvSpPr>
          <p:nvPr/>
        </p:nvSpPr>
        <p:spPr bwMode="auto">
          <a:xfrm>
            <a:off x="9034463" y="1457325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3551" name="TextovéPole 6361"/>
          <p:cNvSpPr txBox="1">
            <a:spLocks noChangeArrowheads="1"/>
          </p:cNvSpPr>
          <p:nvPr/>
        </p:nvSpPr>
        <p:spPr bwMode="auto">
          <a:xfrm>
            <a:off x="9710738" y="1447800"/>
            <a:ext cx="290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13552" name="TextovéPole 6362"/>
          <p:cNvSpPr txBox="1">
            <a:spLocks noChangeArrowheads="1"/>
          </p:cNvSpPr>
          <p:nvPr/>
        </p:nvSpPr>
        <p:spPr bwMode="auto">
          <a:xfrm>
            <a:off x="10360025" y="1454150"/>
            <a:ext cx="304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3553" name="TextovéPole 6363"/>
          <p:cNvSpPr txBox="1">
            <a:spLocks noChangeArrowheads="1"/>
          </p:cNvSpPr>
          <p:nvPr/>
        </p:nvSpPr>
        <p:spPr bwMode="auto">
          <a:xfrm>
            <a:off x="10890250" y="1479550"/>
            <a:ext cx="336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3554" name="TextovéPole 6364"/>
          <p:cNvSpPr txBox="1">
            <a:spLocks noChangeArrowheads="1"/>
          </p:cNvSpPr>
          <p:nvPr/>
        </p:nvSpPr>
        <p:spPr bwMode="auto">
          <a:xfrm>
            <a:off x="11498263" y="1504950"/>
            <a:ext cx="3032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</a:t>
            </a:r>
          </a:p>
        </p:txBody>
      </p:sp>
      <p:sp>
        <p:nvSpPr>
          <p:cNvPr id="4" name="Obdélník 6377"/>
          <p:cNvSpPr/>
          <p:nvPr/>
        </p:nvSpPr>
        <p:spPr>
          <a:xfrm>
            <a:off x="260350" y="5745163"/>
            <a:ext cx="11931650" cy="4984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3556" name="TextovéPole 6379"/>
          <p:cNvSpPr txBox="1">
            <a:spLocks noChangeArrowheads="1"/>
          </p:cNvSpPr>
          <p:nvPr/>
        </p:nvSpPr>
        <p:spPr bwMode="auto">
          <a:xfrm>
            <a:off x="5316538" y="1858963"/>
            <a:ext cx="333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3557" name="TextovéPole 6380"/>
          <p:cNvSpPr txBox="1">
            <a:spLocks noChangeArrowheads="1"/>
          </p:cNvSpPr>
          <p:nvPr/>
        </p:nvSpPr>
        <p:spPr bwMode="auto">
          <a:xfrm>
            <a:off x="5922963" y="1871663"/>
            <a:ext cx="241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I</a:t>
            </a:r>
          </a:p>
        </p:txBody>
      </p:sp>
      <p:sp>
        <p:nvSpPr>
          <p:cNvPr id="13558" name="TextovéPole 6381"/>
          <p:cNvSpPr txBox="1">
            <a:spLocks noChangeArrowheads="1"/>
          </p:cNvSpPr>
          <p:nvPr/>
        </p:nvSpPr>
        <p:spPr bwMode="auto">
          <a:xfrm>
            <a:off x="6551613" y="183515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3559" name="TextovéPole 6382"/>
          <p:cNvSpPr txBox="1">
            <a:spLocks noChangeArrowheads="1"/>
          </p:cNvSpPr>
          <p:nvPr/>
        </p:nvSpPr>
        <p:spPr bwMode="auto">
          <a:xfrm>
            <a:off x="7145338" y="1854200"/>
            <a:ext cx="2825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3560" name="TextovéPole 48"/>
          <p:cNvSpPr txBox="1">
            <a:spLocks noChangeArrowheads="1"/>
          </p:cNvSpPr>
          <p:nvPr/>
        </p:nvSpPr>
        <p:spPr bwMode="auto">
          <a:xfrm>
            <a:off x="5962650" y="2243138"/>
            <a:ext cx="317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3561" name="TextovéPole 6336"/>
          <p:cNvSpPr txBox="1">
            <a:spLocks noChangeArrowheads="1"/>
          </p:cNvSpPr>
          <p:nvPr/>
        </p:nvSpPr>
        <p:spPr bwMode="auto">
          <a:xfrm>
            <a:off x="6524625" y="2232025"/>
            <a:ext cx="296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</a:t>
            </a:r>
          </a:p>
        </p:txBody>
      </p:sp>
      <p:sp>
        <p:nvSpPr>
          <p:cNvPr id="13562" name="TextovéPole 6337"/>
          <p:cNvSpPr txBox="1">
            <a:spLocks noChangeArrowheads="1"/>
          </p:cNvSpPr>
          <p:nvPr/>
        </p:nvSpPr>
        <p:spPr bwMode="auto">
          <a:xfrm>
            <a:off x="7110413" y="2263775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3563" name="TextovéPole 6338"/>
          <p:cNvSpPr txBox="1">
            <a:spLocks noChangeArrowheads="1"/>
          </p:cNvSpPr>
          <p:nvPr/>
        </p:nvSpPr>
        <p:spPr bwMode="auto">
          <a:xfrm>
            <a:off x="7756525" y="2282825"/>
            <a:ext cx="381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M</a:t>
            </a:r>
          </a:p>
        </p:txBody>
      </p:sp>
      <p:sp>
        <p:nvSpPr>
          <p:cNvPr id="13564" name="TextovéPole 9"/>
          <p:cNvSpPr txBox="1">
            <a:spLocks noChangeArrowheads="1"/>
          </p:cNvSpPr>
          <p:nvPr/>
        </p:nvSpPr>
        <p:spPr bwMode="auto">
          <a:xfrm>
            <a:off x="7748588" y="2659063"/>
            <a:ext cx="2968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Ý</a:t>
            </a:r>
          </a:p>
        </p:txBody>
      </p:sp>
      <p:sp>
        <p:nvSpPr>
          <p:cNvPr id="13565" name="TextovéPole 46"/>
          <p:cNvSpPr txBox="1">
            <a:spLocks noChangeArrowheads="1"/>
          </p:cNvSpPr>
          <p:nvPr/>
        </p:nvSpPr>
        <p:spPr bwMode="auto">
          <a:xfrm>
            <a:off x="7153275" y="2644775"/>
            <a:ext cx="333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3566" name="TextovéPole 48"/>
          <p:cNvSpPr txBox="1">
            <a:spLocks noChangeArrowheads="1"/>
          </p:cNvSpPr>
          <p:nvPr/>
        </p:nvSpPr>
        <p:spPr bwMode="auto">
          <a:xfrm>
            <a:off x="6492875" y="2609850"/>
            <a:ext cx="3095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</a:t>
            </a:r>
          </a:p>
        </p:txBody>
      </p:sp>
      <p:sp>
        <p:nvSpPr>
          <p:cNvPr id="13567" name="TextovéPole 6335"/>
          <p:cNvSpPr txBox="1">
            <a:spLocks noChangeArrowheads="1"/>
          </p:cNvSpPr>
          <p:nvPr/>
        </p:nvSpPr>
        <p:spPr bwMode="auto">
          <a:xfrm>
            <a:off x="5807075" y="2620963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3568" name="TextovéPole 6336"/>
          <p:cNvSpPr txBox="1">
            <a:spLocks noChangeArrowheads="1"/>
          </p:cNvSpPr>
          <p:nvPr/>
        </p:nvSpPr>
        <p:spPr bwMode="auto">
          <a:xfrm>
            <a:off x="5268913" y="2633663"/>
            <a:ext cx="3032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</a:t>
            </a:r>
          </a:p>
        </p:txBody>
      </p:sp>
      <p:sp>
        <p:nvSpPr>
          <p:cNvPr id="13569" name="TextovéPole 6337"/>
          <p:cNvSpPr txBox="1">
            <a:spLocks noChangeArrowheads="1"/>
          </p:cNvSpPr>
          <p:nvPr/>
        </p:nvSpPr>
        <p:spPr bwMode="auto">
          <a:xfrm>
            <a:off x="4675188" y="2655888"/>
            <a:ext cx="317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Á</a:t>
            </a:r>
          </a:p>
        </p:txBody>
      </p:sp>
      <p:sp>
        <p:nvSpPr>
          <p:cNvPr id="13570" name="TextovéPole 6338"/>
          <p:cNvSpPr txBox="1">
            <a:spLocks noChangeArrowheads="1"/>
          </p:cNvSpPr>
          <p:nvPr/>
        </p:nvSpPr>
        <p:spPr bwMode="auto">
          <a:xfrm>
            <a:off x="4035425" y="2640013"/>
            <a:ext cx="292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Z</a:t>
            </a:r>
          </a:p>
        </p:txBody>
      </p:sp>
      <p:sp>
        <p:nvSpPr>
          <p:cNvPr id="13571" name="TextovéPole 6346"/>
          <p:cNvSpPr txBox="1">
            <a:spLocks noChangeArrowheads="1"/>
          </p:cNvSpPr>
          <p:nvPr/>
        </p:nvSpPr>
        <p:spPr bwMode="auto">
          <a:xfrm>
            <a:off x="10874375" y="3087688"/>
            <a:ext cx="2968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É</a:t>
            </a:r>
          </a:p>
        </p:txBody>
      </p:sp>
      <p:sp>
        <p:nvSpPr>
          <p:cNvPr id="13572" name="TextovéPole 6358"/>
          <p:cNvSpPr txBox="1">
            <a:spLocks noChangeArrowheads="1"/>
          </p:cNvSpPr>
          <p:nvPr/>
        </p:nvSpPr>
        <p:spPr bwMode="auto">
          <a:xfrm>
            <a:off x="10229850" y="3081338"/>
            <a:ext cx="3349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3573" name="TextovéPole 6360"/>
          <p:cNvSpPr txBox="1">
            <a:spLocks noChangeArrowheads="1"/>
          </p:cNvSpPr>
          <p:nvPr/>
        </p:nvSpPr>
        <p:spPr bwMode="auto">
          <a:xfrm>
            <a:off x="9650413" y="3074988"/>
            <a:ext cx="2905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13574" name="TextovéPole 6361"/>
          <p:cNvSpPr txBox="1">
            <a:spLocks noChangeArrowheads="1"/>
          </p:cNvSpPr>
          <p:nvPr/>
        </p:nvSpPr>
        <p:spPr bwMode="auto">
          <a:xfrm>
            <a:off x="9039225" y="3041650"/>
            <a:ext cx="317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3575" name="TextovéPole 6362"/>
          <p:cNvSpPr txBox="1">
            <a:spLocks noChangeArrowheads="1"/>
          </p:cNvSpPr>
          <p:nvPr/>
        </p:nvSpPr>
        <p:spPr bwMode="auto">
          <a:xfrm>
            <a:off x="8397875" y="3054350"/>
            <a:ext cx="282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3576" name="TextovéPole 6363"/>
          <p:cNvSpPr txBox="1">
            <a:spLocks noChangeArrowheads="1"/>
          </p:cNvSpPr>
          <p:nvPr/>
        </p:nvSpPr>
        <p:spPr bwMode="auto">
          <a:xfrm>
            <a:off x="7732713" y="3028950"/>
            <a:ext cx="3286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H</a:t>
            </a:r>
          </a:p>
        </p:txBody>
      </p:sp>
      <p:sp>
        <p:nvSpPr>
          <p:cNvPr id="13577" name="TextovéPole 6364"/>
          <p:cNvSpPr txBox="1">
            <a:spLocks noChangeArrowheads="1"/>
          </p:cNvSpPr>
          <p:nvPr/>
        </p:nvSpPr>
        <p:spPr bwMode="auto">
          <a:xfrm>
            <a:off x="7126288" y="3051175"/>
            <a:ext cx="3317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U</a:t>
            </a:r>
          </a:p>
        </p:txBody>
      </p:sp>
      <p:sp>
        <p:nvSpPr>
          <p:cNvPr id="13578" name="TextovéPole 6365"/>
          <p:cNvSpPr txBox="1">
            <a:spLocks noChangeArrowheads="1"/>
          </p:cNvSpPr>
          <p:nvPr/>
        </p:nvSpPr>
        <p:spPr bwMode="auto">
          <a:xfrm>
            <a:off x="6521450" y="3043238"/>
            <a:ext cx="3365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3579" name="TextovéPole 6366"/>
          <p:cNvSpPr txBox="1">
            <a:spLocks noChangeArrowheads="1"/>
          </p:cNvSpPr>
          <p:nvPr/>
        </p:nvSpPr>
        <p:spPr bwMode="auto">
          <a:xfrm>
            <a:off x="5981700" y="3055938"/>
            <a:ext cx="2905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13580" name="TextovéPole 52"/>
          <p:cNvSpPr txBox="1">
            <a:spLocks noChangeArrowheads="1"/>
          </p:cNvSpPr>
          <p:nvPr/>
        </p:nvSpPr>
        <p:spPr bwMode="auto">
          <a:xfrm>
            <a:off x="187325" y="5624513"/>
            <a:ext cx="8131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8 Fyzikální veličina s jednotkou newton je ……..</a:t>
            </a:r>
          </a:p>
        </p:txBody>
      </p:sp>
      <p:sp>
        <p:nvSpPr>
          <p:cNvPr id="13581" name="TextovéPole 6384"/>
          <p:cNvSpPr txBox="1">
            <a:spLocks noChangeArrowheads="1"/>
          </p:cNvSpPr>
          <p:nvPr/>
        </p:nvSpPr>
        <p:spPr bwMode="auto">
          <a:xfrm>
            <a:off x="8391525" y="3433763"/>
            <a:ext cx="2174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3582" name="TextovéPole 6385"/>
          <p:cNvSpPr txBox="1">
            <a:spLocks noChangeArrowheads="1"/>
          </p:cNvSpPr>
          <p:nvPr/>
        </p:nvSpPr>
        <p:spPr bwMode="auto">
          <a:xfrm>
            <a:off x="7751763" y="3417888"/>
            <a:ext cx="2174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3583" name="TextovéPole 6386"/>
          <p:cNvSpPr txBox="1">
            <a:spLocks noChangeArrowheads="1"/>
          </p:cNvSpPr>
          <p:nvPr/>
        </p:nvSpPr>
        <p:spPr bwMode="auto">
          <a:xfrm>
            <a:off x="7196138" y="3421063"/>
            <a:ext cx="2174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Í</a:t>
            </a:r>
          </a:p>
        </p:txBody>
      </p:sp>
      <p:sp>
        <p:nvSpPr>
          <p:cNvPr id="13584" name="TextovéPole 6387"/>
          <p:cNvSpPr txBox="1">
            <a:spLocks noChangeArrowheads="1"/>
          </p:cNvSpPr>
          <p:nvPr/>
        </p:nvSpPr>
        <p:spPr bwMode="auto">
          <a:xfrm>
            <a:off x="6507163" y="3414713"/>
            <a:ext cx="2190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6380" name="Obdélník 6379"/>
          <p:cNvSpPr/>
          <p:nvPr/>
        </p:nvSpPr>
        <p:spPr>
          <a:xfrm>
            <a:off x="8228013" y="3444875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81" name="Obdélník 6380"/>
          <p:cNvSpPr/>
          <p:nvPr/>
        </p:nvSpPr>
        <p:spPr>
          <a:xfrm>
            <a:off x="7615238" y="343058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82" name="Obdélník 6381"/>
          <p:cNvSpPr/>
          <p:nvPr/>
        </p:nvSpPr>
        <p:spPr>
          <a:xfrm>
            <a:off x="7023100" y="3422650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83" name="Obdélník 6382"/>
          <p:cNvSpPr/>
          <p:nvPr/>
        </p:nvSpPr>
        <p:spPr>
          <a:xfrm>
            <a:off x="6394450" y="3413125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8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3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8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3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8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3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82"/>
                  </p:tgtEl>
                </p:cond>
              </p:nextCondLst>
            </p:seq>
          </p:childTnLst>
        </p:cTn>
      </p:par>
    </p:tnLst>
    <p:bldLst>
      <p:bldP spid="6380" grpId="0" animBg="1"/>
      <p:bldP spid="6381" grpId="0" animBg="1"/>
      <p:bldP spid="6382" grpId="0" animBg="1"/>
      <p:bldP spid="638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3"/>
          <p:cNvGraphicFramePr>
            <a:graphicFrameLocks noGrp="1"/>
          </p:cNvGraphicFramePr>
          <p:nvPr/>
        </p:nvGraphicFramePr>
        <p:xfrm>
          <a:off x="3870325" y="617538"/>
          <a:ext cx="8128003" cy="44021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</a:tblGrid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</a:tr>
            </a:tbl>
          </a:graphicData>
        </a:graphic>
      </p:graphicFrame>
      <p:sp>
        <p:nvSpPr>
          <p:cNvPr id="14" name="Obdélník 13"/>
          <p:cNvSpPr/>
          <p:nvPr/>
        </p:nvSpPr>
        <p:spPr>
          <a:xfrm>
            <a:off x="3870325" y="617538"/>
            <a:ext cx="1243013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642225" y="617538"/>
            <a:ext cx="43561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870325" y="998538"/>
            <a:ext cx="6461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997700" y="998538"/>
            <a:ext cx="500062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870325" y="1379538"/>
            <a:ext cx="12430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870325" y="1825625"/>
            <a:ext cx="1317625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642225" y="1825625"/>
            <a:ext cx="4356100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60788" y="2208213"/>
            <a:ext cx="2033587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8239125" y="2208213"/>
            <a:ext cx="378777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8239125" y="2654300"/>
            <a:ext cx="37592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41750" y="2982913"/>
            <a:ext cx="1924050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364913" y="3035300"/>
            <a:ext cx="633412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870325" y="3429000"/>
            <a:ext cx="2484438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8882063" y="3429000"/>
            <a:ext cx="3116262" cy="39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760788" y="3822700"/>
            <a:ext cx="2620962" cy="3921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8882063" y="3810000"/>
            <a:ext cx="3116262" cy="434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870325" y="4227513"/>
            <a:ext cx="646113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642225" y="4227513"/>
            <a:ext cx="4356100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60788" y="4584700"/>
            <a:ext cx="1381125" cy="4476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0118725" y="4578350"/>
            <a:ext cx="1879600" cy="461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13650" y="614363"/>
            <a:ext cx="61595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335713" y="460375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354763" y="42402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357938" y="3825875"/>
            <a:ext cx="614362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381750" y="341630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381750" y="30194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367463" y="26400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373813" y="223996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381750" y="18510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354763" y="1417638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372225" y="10255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539" name="TextovéPole 49"/>
          <p:cNvSpPr txBox="1">
            <a:spLocks noChangeArrowheads="1"/>
          </p:cNvSpPr>
          <p:nvPr/>
        </p:nvSpPr>
        <p:spPr bwMode="auto">
          <a:xfrm>
            <a:off x="4592638" y="4645025"/>
            <a:ext cx="5953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11</a:t>
            </a:r>
          </a:p>
        </p:txBody>
      </p:sp>
      <p:sp>
        <p:nvSpPr>
          <p:cNvPr id="14540" name="TextovéPole 50"/>
          <p:cNvSpPr txBox="1">
            <a:spLocks noChangeArrowheads="1"/>
          </p:cNvSpPr>
          <p:nvPr/>
        </p:nvSpPr>
        <p:spPr bwMode="auto">
          <a:xfrm>
            <a:off x="3959225" y="4214813"/>
            <a:ext cx="595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10</a:t>
            </a:r>
          </a:p>
        </p:txBody>
      </p:sp>
      <p:sp>
        <p:nvSpPr>
          <p:cNvPr id="14541" name="TextovéPole 51"/>
          <p:cNvSpPr txBox="1">
            <a:spLocks noChangeArrowheads="1"/>
          </p:cNvSpPr>
          <p:nvPr/>
        </p:nvSpPr>
        <p:spPr bwMode="auto">
          <a:xfrm>
            <a:off x="5932488" y="3802063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9</a:t>
            </a:r>
          </a:p>
        </p:txBody>
      </p:sp>
      <p:sp>
        <p:nvSpPr>
          <p:cNvPr id="14542" name="TextovéPole 52"/>
          <p:cNvSpPr txBox="1">
            <a:spLocks noChangeArrowheads="1"/>
          </p:cNvSpPr>
          <p:nvPr/>
        </p:nvSpPr>
        <p:spPr bwMode="auto">
          <a:xfrm>
            <a:off x="5926138" y="338931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8</a:t>
            </a:r>
          </a:p>
        </p:txBody>
      </p:sp>
      <p:sp>
        <p:nvSpPr>
          <p:cNvPr id="14543" name="TextovéPole 53"/>
          <p:cNvSpPr txBox="1">
            <a:spLocks noChangeArrowheads="1"/>
          </p:cNvSpPr>
          <p:nvPr/>
        </p:nvSpPr>
        <p:spPr bwMode="auto">
          <a:xfrm>
            <a:off x="5343525" y="30178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7</a:t>
            </a:r>
          </a:p>
        </p:txBody>
      </p:sp>
      <p:sp>
        <p:nvSpPr>
          <p:cNvPr id="14544" name="TextovéPole 54"/>
          <p:cNvSpPr txBox="1">
            <a:spLocks noChangeArrowheads="1"/>
          </p:cNvSpPr>
          <p:nvPr/>
        </p:nvSpPr>
        <p:spPr bwMode="auto">
          <a:xfrm>
            <a:off x="3514725" y="260826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6</a:t>
            </a:r>
          </a:p>
        </p:txBody>
      </p:sp>
      <p:sp>
        <p:nvSpPr>
          <p:cNvPr id="14545" name="TextovéPole 55"/>
          <p:cNvSpPr txBox="1">
            <a:spLocks noChangeArrowheads="1"/>
          </p:cNvSpPr>
          <p:nvPr/>
        </p:nvSpPr>
        <p:spPr bwMode="auto">
          <a:xfrm>
            <a:off x="5295900" y="221456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5</a:t>
            </a:r>
          </a:p>
        </p:txBody>
      </p:sp>
      <p:sp>
        <p:nvSpPr>
          <p:cNvPr id="14546" name="TextovéPole 56"/>
          <p:cNvSpPr txBox="1">
            <a:spLocks noChangeArrowheads="1"/>
          </p:cNvSpPr>
          <p:nvPr/>
        </p:nvSpPr>
        <p:spPr bwMode="auto">
          <a:xfrm>
            <a:off x="4722813" y="1773238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4</a:t>
            </a:r>
          </a:p>
        </p:txBody>
      </p:sp>
      <p:sp>
        <p:nvSpPr>
          <p:cNvPr id="14547" name="TextovéPole 57"/>
          <p:cNvSpPr txBox="1">
            <a:spLocks noChangeArrowheads="1"/>
          </p:cNvSpPr>
          <p:nvPr/>
        </p:nvSpPr>
        <p:spPr bwMode="auto">
          <a:xfrm>
            <a:off x="4727575" y="1368425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</a:t>
            </a:r>
          </a:p>
        </p:txBody>
      </p:sp>
      <p:sp>
        <p:nvSpPr>
          <p:cNvPr id="14548" name="TextovéPole 58"/>
          <p:cNvSpPr txBox="1">
            <a:spLocks noChangeArrowheads="1"/>
          </p:cNvSpPr>
          <p:nvPr/>
        </p:nvSpPr>
        <p:spPr bwMode="auto">
          <a:xfrm>
            <a:off x="4184650" y="9604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</a:t>
            </a:r>
          </a:p>
        </p:txBody>
      </p:sp>
      <p:sp>
        <p:nvSpPr>
          <p:cNvPr id="14549" name="TextovéPole 59"/>
          <p:cNvSpPr txBox="1">
            <a:spLocks noChangeArrowheads="1"/>
          </p:cNvSpPr>
          <p:nvPr/>
        </p:nvSpPr>
        <p:spPr bwMode="auto">
          <a:xfrm>
            <a:off x="4722813" y="577850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</a:t>
            </a:r>
          </a:p>
        </p:txBody>
      </p:sp>
      <p:sp>
        <p:nvSpPr>
          <p:cNvPr id="14550" name="TextovéPole 1"/>
          <p:cNvSpPr txBox="1">
            <a:spLocks noChangeArrowheads="1"/>
          </p:cNvSpPr>
          <p:nvPr/>
        </p:nvSpPr>
        <p:spPr bwMode="auto">
          <a:xfrm>
            <a:off x="401638" y="103188"/>
            <a:ext cx="1954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Vyřeš tajenku:</a:t>
            </a:r>
          </a:p>
        </p:txBody>
      </p:sp>
      <p:sp>
        <p:nvSpPr>
          <p:cNvPr id="14551" name="TextovéPole 2"/>
          <p:cNvSpPr txBox="1">
            <a:spLocks noChangeArrowheads="1"/>
          </p:cNvSpPr>
          <p:nvPr/>
        </p:nvSpPr>
        <p:spPr bwMode="auto">
          <a:xfrm>
            <a:off x="336550" y="849313"/>
            <a:ext cx="39322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Přečti si otázku a odpověď</a:t>
            </a:r>
          </a:p>
          <a:p>
            <a:r>
              <a:rPr lang="cs-CZ" altLang="cs-CZ" sz="2400"/>
              <a:t>doplň do tajenky postupným</a:t>
            </a:r>
          </a:p>
          <a:p>
            <a:r>
              <a:rPr lang="cs-CZ" altLang="cs-CZ" sz="2400"/>
              <a:t>klikáním na jednotlivá políčka.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93013" y="623888"/>
            <a:ext cx="646112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967538" y="635000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757863" y="636588"/>
            <a:ext cx="625475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grpSp>
        <p:nvGrpSpPr>
          <p:cNvPr id="14555" name="Skupina 46"/>
          <p:cNvGrpSpPr>
            <a:grpSpLocks/>
          </p:cNvGrpSpPr>
          <p:nvPr/>
        </p:nvGrpSpPr>
        <p:grpSpPr bwMode="auto">
          <a:xfrm>
            <a:off x="5116513" y="614363"/>
            <a:ext cx="615950" cy="381000"/>
            <a:chOff x="5135563" y="613197"/>
            <a:chExt cx="615950" cy="381000"/>
          </a:xfrm>
        </p:grpSpPr>
        <p:sp>
          <p:nvSpPr>
            <p:cNvPr id="9" name="Obdélník 8"/>
            <p:cNvSpPr/>
            <p:nvPr/>
          </p:nvSpPr>
          <p:spPr>
            <a:xfrm>
              <a:off x="5135563" y="613197"/>
              <a:ext cx="615950" cy="38100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sp>
          <p:nvSpPr>
            <p:cNvPr id="14618" name="TextovéPole 48"/>
            <p:cNvSpPr txBox="1">
              <a:spLocks noChangeArrowheads="1"/>
            </p:cNvSpPr>
            <p:nvPr/>
          </p:nvSpPr>
          <p:spPr bwMode="auto">
            <a:xfrm>
              <a:off x="5294297" y="618753"/>
              <a:ext cx="296862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T</a:t>
              </a:r>
            </a:p>
          </p:txBody>
        </p:sp>
      </p:grpSp>
      <p:sp>
        <p:nvSpPr>
          <p:cNvPr id="14556" name="TextovéPole 9"/>
          <p:cNvSpPr txBox="1">
            <a:spLocks noChangeArrowheads="1"/>
          </p:cNvSpPr>
          <p:nvPr/>
        </p:nvSpPr>
        <p:spPr bwMode="auto">
          <a:xfrm>
            <a:off x="5903913" y="635000"/>
            <a:ext cx="309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Ř</a:t>
            </a:r>
          </a:p>
        </p:txBody>
      </p:sp>
      <p:sp>
        <p:nvSpPr>
          <p:cNvPr id="14557" name="TextovéPole 10"/>
          <p:cNvSpPr txBox="1">
            <a:spLocks noChangeArrowheads="1"/>
          </p:cNvSpPr>
          <p:nvPr/>
        </p:nvSpPr>
        <p:spPr bwMode="auto">
          <a:xfrm>
            <a:off x="6497638" y="657225"/>
            <a:ext cx="298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14558" name="TextovéPole 11"/>
          <p:cNvSpPr txBox="1">
            <a:spLocks noChangeArrowheads="1"/>
          </p:cNvSpPr>
          <p:nvPr/>
        </p:nvSpPr>
        <p:spPr bwMode="auto">
          <a:xfrm>
            <a:off x="7143750" y="654050"/>
            <a:ext cx="333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4559" name="TextovéPole 45"/>
          <p:cNvSpPr txBox="1">
            <a:spLocks noChangeArrowheads="1"/>
          </p:cNvSpPr>
          <p:nvPr/>
        </p:nvSpPr>
        <p:spPr bwMode="auto">
          <a:xfrm>
            <a:off x="7770813" y="685800"/>
            <a:ext cx="241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Í</a:t>
            </a:r>
          </a:p>
        </p:txBody>
      </p:sp>
      <p:sp>
        <p:nvSpPr>
          <p:cNvPr id="61" name="Obdélník 60"/>
          <p:cNvSpPr/>
          <p:nvPr/>
        </p:nvSpPr>
        <p:spPr>
          <a:xfrm>
            <a:off x="6362700" y="630238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4561" name="TextovéPole 58"/>
          <p:cNvSpPr txBox="1">
            <a:spLocks noChangeArrowheads="1"/>
          </p:cNvSpPr>
          <p:nvPr/>
        </p:nvSpPr>
        <p:spPr bwMode="auto">
          <a:xfrm>
            <a:off x="206375" y="5673725"/>
            <a:ext cx="59324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  Jednou z částí atomu je …………</a:t>
            </a:r>
          </a:p>
        </p:txBody>
      </p:sp>
      <p:sp>
        <p:nvSpPr>
          <p:cNvPr id="14562" name="TextovéPole 6336"/>
          <p:cNvSpPr txBox="1">
            <a:spLocks noChangeArrowheads="1"/>
          </p:cNvSpPr>
          <p:nvPr/>
        </p:nvSpPr>
        <p:spPr bwMode="auto">
          <a:xfrm>
            <a:off x="4646613" y="1017588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4563" name="TextovéPole 6337"/>
          <p:cNvSpPr txBox="1">
            <a:spLocks noChangeArrowheads="1"/>
          </p:cNvSpPr>
          <p:nvPr/>
        </p:nvSpPr>
        <p:spPr bwMode="auto">
          <a:xfrm>
            <a:off x="5251450" y="1039813"/>
            <a:ext cx="309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B</a:t>
            </a:r>
          </a:p>
        </p:txBody>
      </p:sp>
      <p:sp>
        <p:nvSpPr>
          <p:cNvPr id="14564" name="TextovéPole 6339"/>
          <p:cNvSpPr txBox="1">
            <a:spLocks noChangeArrowheads="1"/>
          </p:cNvSpPr>
          <p:nvPr/>
        </p:nvSpPr>
        <p:spPr bwMode="auto">
          <a:xfrm>
            <a:off x="5872163" y="1023938"/>
            <a:ext cx="1381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4565" name="TextovéPole 6340"/>
          <p:cNvSpPr txBox="1">
            <a:spLocks noChangeArrowheads="1"/>
          </p:cNvSpPr>
          <p:nvPr/>
        </p:nvSpPr>
        <p:spPr bwMode="auto">
          <a:xfrm>
            <a:off x="6540500" y="1046163"/>
            <a:ext cx="2825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6342" name="Obdélník 6341"/>
          <p:cNvSpPr/>
          <p:nvPr/>
        </p:nvSpPr>
        <p:spPr>
          <a:xfrm>
            <a:off x="290513" y="5683250"/>
            <a:ext cx="5932487" cy="4968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567" name="TextovéPole 57"/>
          <p:cNvSpPr txBox="1">
            <a:spLocks noChangeArrowheads="1"/>
          </p:cNvSpPr>
          <p:nvPr/>
        </p:nvSpPr>
        <p:spPr bwMode="auto">
          <a:xfrm>
            <a:off x="207963" y="5778500"/>
            <a:ext cx="12142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 Měřící přístroj na velikost elektrického náboje se stupnicí se nazývá..</a:t>
            </a:r>
          </a:p>
        </p:txBody>
      </p:sp>
      <p:sp>
        <p:nvSpPr>
          <p:cNvPr id="14568" name="TextovéPole 6343"/>
          <p:cNvSpPr txBox="1">
            <a:spLocks noChangeArrowheads="1"/>
          </p:cNvSpPr>
          <p:nvPr/>
        </p:nvSpPr>
        <p:spPr bwMode="auto">
          <a:xfrm>
            <a:off x="5243513" y="1444625"/>
            <a:ext cx="2968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14569" name="TextovéPole 6344"/>
          <p:cNvSpPr txBox="1">
            <a:spLocks noChangeArrowheads="1"/>
          </p:cNvSpPr>
          <p:nvPr/>
        </p:nvSpPr>
        <p:spPr bwMode="auto">
          <a:xfrm>
            <a:off x="5881688" y="1463675"/>
            <a:ext cx="282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4570" name="TextovéPole 6345"/>
          <p:cNvSpPr txBox="1">
            <a:spLocks noChangeArrowheads="1"/>
          </p:cNvSpPr>
          <p:nvPr/>
        </p:nvSpPr>
        <p:spPr bwMode="auto">
          <a:xfrm>
            <a:off x="6551613" y="1455738"/>
            <a:ext cx="2968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14571" name="TextovéPole 6346"/>
          <p:cNvSpPr txBox="1">
            <a:spLocks noChangeArrowheads="1"/>
          </p:cNvSpPr>
          <p:nvPr/>
        </p:nvSpPr>
        <p:spPr bwMode="auto">
          <a:xfrm>
            <a:off x="7121525" y="144780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4572" name="TextovéPole 6347"/>
          <p:cNvSpPr txBox="1">
            <a:spLocks noChangeArrowheads="1"/>
          </p:cNvSpPr>
          <p:nvPr/>
        </p:nvSpPr>
        <p:spPr bwMode="auto">
          <a:xfrm>
            <a:off x="7810500" y="1428750"/>
            <a:ext cx="296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</a:t>
            </a:r>
          </a:p>
        </p:txBody>
      </p:sp>
      <p:sp>
        <p:nvSpPr>
          <p:cNvPr id="14573" name="TextovéPole 6348"/>
          <p:cNvSpPr txBox="1">
            <a:spLocks noChangeArrowheads="1"/>
          </p:cNvSpPr>
          <p:nvPr/>
        </p:nvSpPr>
        <p:spPr bwMode="auto">
          <a:xfrm>
            <a:off x="8377238" y="1444625"/>
            <a:ext cx="311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</a:t>
            </a:r>
          </a:p>
        </p:txBody>
      </p:sp>
      <p:sp>
        <p:nvSpPr>
          <p:cNvPr id="14574" name="TextovéPole 6360"/>
          <p:cNvSpPr txBox="1">
            <a:spLocks noChangeArrowheads="1"/>
          </p:cNvSpPr>
          <p:nvPr/>
        </p:nvSpPr>
        <p:spPr bwMode="auto">
          <a:xfrm>
            <a:off x="9034463" y="1457325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4575" name="TextovéPole 6361"/>
          <p:cNvSpPr txBox="1">
            <a:spLocks noChangeArrowheads="1"/>
          </p:cNvSpPr>
          <p:nvPr/>
        </p:nvSpPr>
        <p:spPr bwMode="auto">
          <a:xfrm>
            <a:off x="9710738" y="1447800"/>
            <a:ext cx="290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14576" name="TextovéPole 6362"/>
          <p:cNvSpPr txBox="1">
            <a:spLocks noChangeArrowheads="1"/>
          </p:cNvSpPr>
          <p:nvPr/>
        </p:nvSpPr>
        <p:spPr bwMode="auto">
          <a:xfrm>
            <a:off x="10360025" y="1454150"/>
            <a:ext cx="304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4577" name="TextovéPole 6363"/>
          <p:cNvSpPr txBox="1">
            <a:spLocks noChangeArrowheads="1"/>
          </p:cNvSpPr>
          <p:nvPr/>
        </p:nvSpPr>
        <p:spPr bwMode="auto">
          <a:xfrm>
            <a:off x="10890250" y="1479550"/>
            <a:ext cx="336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4578" name="TextovéPole 6364"/>
          <p:cNvSpPr txBox="1">
            <a:spLocks noChangeArrowheads="1"/>
          </p:cNvSpPr>
          <p:nvPr/>
        </p:nvSpPr>
        <p:spPr bwMode="auto">
          <a:xfrm>
            <a:off x="11498263" y="1504950"/>
            <a:ext cx="3032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</a:t>
            </a:r>
          </a:p>
        </p:txBody>
      </p:sp>
      <p:sp>
        <p:nvSpPr>
          <p:cNvPr id="4" name="Obdélník 6377"/>
          <p:cNvSpPr/>
          <p:nvPr/>
        </p:nvSpPr>
        <p:spPr>
          <a:xfrm>
            <a:off x="260350" y="5745163"/>
            <a:ext cx="11931650" cy="4984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4580" name="TextovéPole 6379"/>
          <p:cNvSpPr txBox="1">
            <a:spLocks noChangeArrowheads="1"/>
          </p:cNvSpPr>
          <p:nvPr/>
        </p:nvSpPr>
        <p:spPr bwMode="auto">
          <a:xfrm>
            <a:off x="5316538" y="1858963"/>
            <a:ext cx="333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4581" name="TextovéPole 6380"/>
          <p:cNvSpPr txBox="1">
            <a:spLocks noChangeArrowheads="1"/>
          </p:cNvSpPr>
          <p:nvPr/>
        </p:nvSpPr>
        <p:spPr bwMode="auto">
          <a:xfrm>
            <a:off x="5922963" y="1871663"/>
            <a:ext cx="241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I</a:t>
            </a:r>
          </a:p>
        </p:txBody>
      </p:sp>
      <p:sp>
        <p:nvSpPr>
          <p:cNvPr id="14582" name="TextovéPole 6381"/>
          <p:cNvSpPr txBox="1">
            <a:spLocks noChangeArrowheads="1"/>
          </p:cNvSpPr>
          <p:nvPr/>
        </p:nvSpPr>
        <p:spPr bwMode="auto">
          <a:xfrm>
            <a:off x="6551613" y="183515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4583" name="TextovéPole 6382"/>
          <p:cNvSpPr txBox="1">
            <a:spLocks noChangeArrowheads="1"/>
          </p:cNvSpPr>
          <p:nvPr/>
        </p:nvSpPr>
        <p:spPr bwMode="auto">
          <a:xfrm>
            <a:off x="7145338" y="1854200"/>
            <a:ext cx="2825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4584" name="TextovéPole 48"/>
          <p:cNvSpPr txBox="1">
            <a:spLocks noChangeArrowheads="1"/>
          </p:cNvSpPr>
          <p:nvPr/>
        </p:nvSpPr>
        <p:spPr bwMode="auto">
          <a:xfrm>
            <a:off x="5962650" y="2243138"/>
            <a:ext cx="317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4585" name="TextovéPole 6336"/>
          <p:cNvSpPr txBox="1">
            <a:spLocks noChangeArrowheads="1"/>
          </p:cNvSpPr>
          <p:nvPr/>
        </p:nvSpPr>
        <p:spPr bwMode="auto">
          <a:xfrm>
            <a:off x="6524625" y="2232025"/>
            <a:ext cx="296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</a:t>
            </a:r>
          </a:p>
        </p:txBody>
      </p:sp>
      <p:sp>
        <p:nvSpPr>
          <p:cNvPr id="14586" name="TextovéPole 6337"/>
          <p:cNvSpPr txBox="1">
            <a:spLocks noChangeArrowheads="1"/>
          </p:cNvSpPr>
          <p:nvPr/>
        </p:nvSpPr>
        <p:spPr bwMode="auto">
          <a:xfrm>
            <a:off x="7110413" y="2263775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4587" name="TextovéPole 6338"/>
          <p:cNvSpPr txBox="1">
            <a:spLocks noChangeArrowheads="1"/>
          </p:cNvSpPr>
          <p:nvPr/>
        </p:nvSpPr>
        <p:spPr bwMode="auto">
          <a:xfrm>
            <a:off x="7756525" y="2282825"/>
            <a:ext cx="381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M</a:t>
            </a:r>
          </a:p>
        </p:txBody>
      </p:sp>
      <p:sp>
        <p:nvSpPr>
          <p:cNvPr id="14588" name="TextovéPole 9"/>
          <p:cNvSpPr txBox="1">
            <a:spLocks noChangeArrowheads="1"/>
          </p:cNvSpPr>
          <p:nvPr/>
        </p:nvSpPr>
        <p:spPr bwMode="auto">
          <a:xfrm>
            <a:off x="7748588" y="2659063"/>
            <a:ext cx="2968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Ý</a:t>
            </a:r>
          </a:p>
        </p:txBody>
      </p:sp>
      <p:sp>
        <p:nvSpPr>
          <p:cNvPr id="14589" name="TextovéPole 46"/>
          <p:cNvSpPr txBox="1">
            <a:spLocks noChangeArrowheads="1"/>
          </p:cNvSpPr>
          <p:nvPr/>
        </p:nvSpPr>
        <p:spPr bwMode="auto">
          <a:xfrm>
            <a:off x="7153275" y="2644775"/>
            <a:ext cx="333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4590" name="TextovéPole 48"/>
          <p:cNvSpPr txBox="1">
            <a:spLocks noChangeArrowheads="1"/>
          </p:cNvSpPr>
          <p:nvPr/>
        </p:nvSpPr>
        <p:spPr bwMode="auto">
          <a:xfrm>
            <a:off x="6492875" y="2609850"/>
            <a:ext cx="3095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</a:t>
            </a:r>
          </a:p>
        </p:txBody>
      </p:sp>
      <p:sp>
        <p:nvSpPr>
          <p:cNvPr id="14591" name="TextovéPole 6335"/>
          <p:cNvSpPr txBox="1">
            <a:spLocks noChangeArrowheads="1"/>
          </p:cNvSpPr>
          <p:nvPr/>
        </p:nvSpPr>
        <p:spPr bwMode="auto">
          <a:xfrm>
            <a:off x="5807075" y="2620963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4592" name="TextovéPole 6336"/>
          <p:cNvSpPr txBox="1">
            <a:spLocks noChangeArrowheads="1"/>
          </p:cNvSpPr>
          <p:nvPr/>
        </p:nvSpPr>
        <p:spPr bwMode="auto">
          <a:xfrm>
            <a:off x="5268913" y="2633663"/>
            <a:ext cx="3032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</a:t>
            </a:r>
          </a:p>
        </p:txBody>
      </p:sp>
      <p:sp>
        <p:nvSpPr>
          <p:cNvPr id="14593" name="TextovéPole 6337"/>
          <p:cNvSpPr txBox="1">
            <a:spLocks noChangeArrowheads="1"/>
          </p:cNvSpPr>
          <p:nvPr/>
        </p:nvSpPr>
        <p:spPr bwMode="auto">
          <a:xfrm>
            <a:off x="4675188" y="2655888"/>
            <a:ext cx="317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Á</a:t>
            </a:r>
          </a:p>
        </p:txBody>
      </p:sp>
      <p:sp>
        <p:nvSpPr>
          <p:cNvPr id="14594" name="TextovéPole 6338"/>
          <p:cNvSpPr txBox="1">
            <a:spLocks noChangeArrowheads="1"/>
          </p:cNvSpPr>
          <p:nvPr/>
        </p:nvSpPr>
        <p:spPr bwMode="auto">
          <a:xfrm>
            <a:off x="4035425" y="2640013"/>
            <a:ext cx="292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Z</a:t>
            </a:r>
          </a:p>
        </p:txBody>
      </p:sp>
      <p:sp>
        <p:nvSpPr>
          <p:cNvPr id="14595" name="TextovéPole 6346"/>
          <p:cNvSpPr txBox="1">
            <a:spLocks noChangeArrowheads="1"/>
          </p:cNvSpPr>
          <p:nvPr/>
        </p:nvSpPr>
        <p:spPr bwMode="auto">
          <a:xfrm>
            <a:off x="10874375" y="3087688"/>
            <a:ext cx="2968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É</a:t>
            </a:r>
          </a:p>
        </p:txBody>
      </p:sp>
      <p:sp>
        <p:nvSpPr>
          <p:cNvPr id="14596" name="TextovéPole 6358"/>
          <p:cNvSpPr txBox="1">
            <a:spLocks noChangeArrowheads="1"/>
          </p:cNvSpPr>
          <p:nvPr/>
        </p:nvSpPr>
        <p:spPr bwMode="auto">
          <a:xfrm>
            <a:off x="10229850" y="3081338"/>
            <a:ext cx="3349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4597" name="TextovéPole 6360"/>
          <p:cNvSpPr txBox="1">
            <a:spLocks noChangeArrowheads="1"/>
          </p:cNvSpPr>
          <p:nvPr/>
        </p:nvSpPr>
        <p:spPr bwMode="auto">
          <a:xfrm>
            <a:off x="9650413" y="3074988"/>
            <a:ext cx="2905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14598" name="TextovéPole 6361"/>
          <p:cNvSpPr txBox="1">
            <a:spLocks noChangeArrowheads="1"/>
          </p:cNvSpPr>
          <p:nvPr/>
        </p:nvSpPr>
        <p:spPr bwMode="auto">
          <a:xfrm>
            <a:off x="9039225" y="3041650"/>
            <a:ext cx="317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4599" name="TextovéPole 6362"/>
          <p:cNvSpPr txBox="1">
            <a:spLocks noChangeArrowheads="1"/>
          </p:cNvSpPr>
          <p:nvPr/>
        </p:nvSpPr>
        <p:spPr bwMode="auto">
          <a:xfrm>
            <a:off x="8397875" y="3054350"/>
            <a:ext cx="282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4600" name="TextovéPole 6363"/>
          <p:cNvSpPr txBox="1">
            <a:spLocks noChangeArrowheads="1"/>
          </p:cNvSpPr>
          <p:nvPr/>
        </p:nvSpPr>
        <p:spPr bwMode="auto">
          <a:xfrm>
            <a:off x="7732713" y="3028950"/>
            <a:ext cx="3286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H</a:t>
            </a:r>
          </a:p>
        </p:txBody>
      </p:sp>
      <p:sp>
        <p:nvSpPr>
          <p:cNvPr id="14601" name="TextovéPole 6364"/>
          <p:cNvSpPr txBox="1">
            <a:spLocks noChangeArrowheads="1"/>
          </p:cNvSpPr>
          <p:nvPr/>
        </p:nvSpPr>
        <p:spPr bwMode="auto">
          <a:xfrm>
            <a:off x="7126288" y="3051175"/>
            <a:ext cx="3317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U</a:t>
            </a:r>
          </a:p>
        </p:txBody>
      </p:sp>
      <p:sp>
        <p:nvSpPr>
          <p:cNvPr id="14602" name="TextovéPole 6365"/>
          <p:cNvSpPr txBox="1">
            <a:spLocks noChangeArrowheads="1"/>
          </p:cNvSpPr>
          <p:nvPr/>
        </p:nvSpPr>
        <p:spPr bwMode="auto">
          <a:xfrm>
            <a:off x="6521450" y="3043238"/>
            <a:ext cx="3365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4603" name="TextovéPole 6366"/>
          <p:cNvSpPr txBox="1">
            <a:spLocks noChangeArrowheads="1"/>
          </p:cNvSpPr>
          <p:nvPr/>
        </p:nvSpPr>
        <p:spPr bwMode="auto">
          <a:xfrm>
            <a:off x="5981700" y="3055938"/>
            <a:ext cx="2905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14604" name="TextovéPole 6384"/>
          <p:cNvSpPr txBox="1">
            <a:spLocks noChangeArrowheads="1"/>
          </p:cNvSpPr>
          <p:nvPr/>
        </p:nvSpPr>
        <p:spPr bwMode="auto">
          <a:xfrm>
            <a:off x="8391525" y="3433763"/>
            <a:ext cx="2174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4605" name="TextovéPole 6385"/>
          <p:cNvSpPr txBox="1">
            <a:spLocks noChangeArrowheads="1"/>
          </p:cNvSpPr>
          <p:nvPr/>
        </p:nvSpPr>
        <p:spPr bwMode="auto">
          <a:xfrm>
            <a:off x="7751763" y="3417888"/>
            <a:ext cx="2174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4606" name="TextovéPole 6386"/>
          <p:cNvSpPr txBox="1">
            <a:spLocks noChangeArrowheads="1"/>
          </p:cNvSpPr>
          <p:nvPr/>
        </p:nvSpPr>
        <p:spPr bwMode="auto">
          <a:xfrm>
            <a:off x="7196138" y="3421063"/>
            <a:ext cx="2174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Í</a:t>
            </a:r>
          </a:p>
        </p:txBody>
      </p:sp>
      <p:sp>
        <p:nvSpPr>
          <p:cNvPr id="14607" name="TextovéPole 6387"/>
          <p:cNvSpPr txBox="1">
            <a:spLocks noChangeArrowheads="1"/>
          </p:cNvSpPr>
          <p:nvPr/>
        </p:nvSpPr>
        <p:spPr bwMode="auto">
          <a:xfrm>
            <a:off x="6507163" y="3414713"/>
            <a:ext cx="2190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14608" name="TextovéPole 51"/>
          <p:cNvSpPr txBox="1">
            <a:spLocks noChangeArrowheads="1"/>
          </p:cNvSpPr>
          <p:nvPr/>
        </p:nvSpPr>
        <p:spPr bwMode="auto">
          <a:xfrm>
            <a:off x="439738" y="5638800"/>
            <a:ext cx="9348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9 Skupina prvků, mezi které patří např. měď……………..</a:t>
            </a:r>
          </a:p>
        </p:txBody>
      </p:sp>
      <p:sp>
        <p:nvSpPr>
          <p:cNvPr id="14609" name="TextovéPole 9"/>
          <p:cNvSpPr txBox="1">
            <a:spLocks noChangeArrowheads="1"/>
          </p:cNvSpPr>
          <p:nvPr/>
        </p:nvSpPr>
        <p:spPr bwMode="auto">
          <a:xfrm>
            <a:off x="8420100" y="3871913"/>
            <a:ext cx="298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Y</a:t>
            </a:r>
          </a:p>
        </p:txBody>
      </p:sp>
      <p:sp>
        <p:nvSpPr>
          <p:cNvPr id="14610" name="TextovéPole 46"/>
          <p:cNvSpPr txBox="1">
            <a:spLocks noChangeArrowheads="1"/>
          </p:cNvSpPr>
          <p:nvPr/>
        </p:nvSpPr>
        <p:spPr bwMode="auto">
          <a:xfrm>
            <a:off x="7716838" y="3856038"/>
            <a:ext cx="317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V</a:t>
            </a:r>
          </a:p>
        </p:txBody>
      </p:sp>
      <p:sp>
        <p:nvSpPr>
          <p:cNvPr id="14611" name="TextovéPole 48"/>
          <p:cNvSpPr txBox="1">
            <a:spLocks noChangeArrowheads="1"/>
          </p:cNvSpPr>
          <p:nvPr/>
        </p:nvSpPr>
        <p:spPr bwMode="auto">
          <a:xfrm>
            <a:off x="7108825" y="3849688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4612" name="TextovéPole 13503"/>
          <p:cNvSpPr txBox="1">
            <a:spLocks noChangeArrowheads="1"/>
          </p:cNvSpPr>
          <p:nvPr/>
        </p:nvSpPr>
        <p:spPr bwMode="auto">
          <a:xfrm>
            <a:off x="6516688" y="3843338"/>
            <a:ext cx="304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6379" name="Obdélník 6378"/>
          <p:cNvSpPr/>
          <p:nvPr/>
        </p:nvSpPr>
        <p:spPr>
          <a:xfrm>
            <a:off x="6356350" y="3854450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8" name="Obdélník 6377"/>
          <p:cNvSpPr/>
          <p:nvPr/>
        </p:nvSpPr>
        <p:spPr>
          <a:xfrm>
            <a:off x="6999288" y="38274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7" name="Obdélník 6376"/>
          <p:cNvSpPr/>
          <p:nvPr/>
        </p:nvSpPr>
        <p:spPr>
          <a:xfrm>
            <a:off x="7627938" y="381158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76" name="Obdélník 6375"/>
          <p:cNvSpPr/>
          <p:nvPr/>
        </p:nvSpPr>
        <p:spPr>
          <a:xfrm>
            <a:off x="8245475" y="381793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7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3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7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3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7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3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76"/>
                  </p:tgtEl>
                </p:cond>
              </p:nextCondLst>
            </p:seq>
          </p:childTnLst>
        </p:cTn>
      </p:par>
    </p:tnLst>
    <p:bldLst>
      <p:bldP spid="6379" grpId="0" animBg="1"/>
      <p:bldP spid="6378" grpId="0" animBg="1"/>
      <p:bldP spid="6377" grpId="0" animBg="1"/>
      <p:bldP spid="637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3"/>
          <p:cNvGraphicFramePr>
            <a:graphicFrameLocks noGrp="1"/>
          </p:cNvGraphicFramePr>
          <p:nvPr/>
        </p:nvGraphicFramePr>
        <p:xfrm>
          <a:off x="3870325" y="617538"/>
          <a:ext cx="8128003" cy="44021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</a:tblGrid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</a:tr>
            </a:tbl>
          </a:graphicData>
        </a:graphic>
      </p:graphicFrame>
      <p:sp>
        <p:nvSpPr>
          <p:cNvPr id="14" name="Obdélník 13"/>
          <p:cNvSpPr/>
          <p:nvPr/>
        </p:nvSpPr>
        <p:spPr>
          <a:xfrm>
            <a:off x="3870325" y="617538"/>
            <a:ext cx="1243013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642225" y="617538"/>
            <a:ext cx="43561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870325" y="998538"/>
            <a:ext cx="6461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997700" y="998538"/>
            <a:ext cx="500062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870325" y="1379538"/>
            <a:ext cx="12430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870325" y="1825625"/>
            <a:ext cx="1317625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642225" y="1825625"/>
            <a:ext cx="4356100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60788" y="2208213"/>
            <a:ext cx="2033587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8239125" y="2208213"/>
            <a:ext cx="378777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8239125" y="2654300"/>
            <a:ext cx="37592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41750" y="2982913"/>
            <a:ext cx="1924050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364913" y="3035300"/>
            <a:ext cx="633412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870325" y="3429000"/>
            <a:ext cx="2484438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8882063" y="3429000"/>
            <a:ext cx="3116262" cy="39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760788" y="3822700"/>
            <a:ext cx="2620962" cy="3921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8882063" y="3810000"/>
            <a:ext cx="3116262" cy="434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870325" y="4227513"/>
            <a:ext cx="646113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642225" y="4227513"/>
            <a:ext cx="4356100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60788" y="4584700"/>
            <a:ext cx="1381125" cy="4476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0118725" y="4578350"/>
            <a:ext cx="1879600" cy="461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13650" y="614363"/>
            <a:ext cx="61595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335713" y="460375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354763" y="42402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357938" y="3825875"/>
            <a:ext cx="614362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381750" y="341630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381750" y="30194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367463" y="26400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373813" y="223996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381750" y="18510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354763" y="1417638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372225" y="10255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563" name="TextovéPole 49"/>
          <p:cNvSpPr txBox="1">
            <a:spLocks noChangeArrowheads="1"/>
          </p:cNvSpPr>
          <p:nvPr/>
        </p:nvSpPr>
        <p:spPr bwMode="auto">
          <a:xfrm>
            <a:off x="4592638" y="4645025"/>
            <a:ext cx="5953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11</a:t>
            </a:r>
          </a:p>
        </p:txBody>
      </p:sp>
      <p:sp>
        <p:nvSpPr>
          <p:cNvPr id="15564" name="TextovéPole 50"/>
          <p:cNvSpPr txBox="1">
            <a:spLocks noChangeArrowheads="1"/>
          </p:cNvSpPr>
          <p:nvPr/>
        </p:nvSpPr>
        <p:spPr bwMode="auto">
          <a:xfrm>
            <a:off x="3959225" y="4214813"/>
            <a:ext cx="595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10</a:t>
            </a:r>
          </a:p>
        </p:txBody>
      </p:sp>
      <p:sp>
        <p:nvSpPr>
          <p:cNvPr id="15565" name="TextovéPole 51"/>
          <p:cNvSpPr txBox="1">
            <a:spLocks noChangeArrowheads="1"/>
          </p:cNvSpPr>
          <p:nvPr/>
        </p:nvSpPr>
        <p:spPr bwMode="auto">
          <a:xfrm>
            <a:off x="5932488" y="3802063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9</a:t>
            </a:r>
          </a:p>
        </p:txBody>
      </p:sp>
      <p:sp>
        <p:nvSpPr>
          <p:cNvPr id="15566" name="TextovéPole 52"/>
          <p:cNvSpPr txBox="1">
            <a:spLocks noChangeArrowheads="1"/>
          </p:cNvSpPr>
          <p:nvPr/>
        </p:nvSpPr>
        <p:spPr bwMode="auto">
          <a:xfrm>
            <a:off x="5926138" y="338931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8</a:t>
            </a:r>
          </a:p>
        </p:txBody>
      </p:sp>
      <p:sp>
        <p:nvSpPr>
          <p:cNvPr id="15567" name="TextovéPole 53"/>
          <p:cNvSpPr txBox="1">
            <a:spLocks noChangeArrowheads="1"/>
          </p:cNvSpPr>
          <p:nvPr/>
        </p:nvSpPr>
        <p:spPr bwMode="auto">
          <a:xfrm>
            <a:off x="5343525" y="30178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7</a:t>
            </a:r>
          </a:p>
        </p:txBody>
      </p:sp>
      <p:sp>
        <p:nvSpPr>
          <p:cNvPr id="15568" name="TextovéPole 54"/>
          <p:cNvSpPr txBox="1">
            <a:spLocks noChangeArrowheads="1"/>
          </p:cNvSpPr>
          <p:nvPr/>
        </p:nvSpPr>
        <p:spPr bwMode="auto">
          <a:xfrm>
            <a:off x="3514725" y="260826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6</a:t>
            </a:r>
          </a:p>
        </p:txBody>
      </p:sp>
      <p:sp>
        <p:nvSpPr>
          <p:cNvPr id="15569" name="TextovéPole 55"/>
          <p:cNvSpPr txBox="1">
            <a:spLocks noChangeArrowheads="1"/>
          </p:cNvSpPr>
          <p:nvPr/>
        </p:nvSpPr>
        <p:spPr bwMode="auto">
          <a:xfrm>
            <a:off x="5295900" y="221456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5</a:t>
            </a:r>
          </a:p>
        </p:txBody>
      </p:sp>
      <p:sp>
        <p:nvSpPr>
          <p:cNvPr id="15570" name="TextovéPole 56"/>
          <p:cNvSpPr txBox="1">
            <a:spLocks noChangeArrowheads="1"/>
          </p:cNvSpPr>
          <p:nvPr/>
        </p:nvSpPr>
        <p:spPr bwMode="auto">
          <a:xfrm>
            <a:off x="4722813" y="1773238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4</a:t>
            </a:r>
          </a:p>
        </p:txBody>
      </p:sp>
      <p:sp>
        <p:nvSpPr>
          <p:cNvPr id="15571" name="TextovéPole 57"/>
          <p:cNvSpPr txBox="1">
            <a:spLocks noChangeArrowheads="1"/>
          </p:cNvSpPr>
          <p:nvPr/>
        </p:nvSpPr>
        <p:spPr bwMode="auto">
          <a:xfrm>
            <a:off x="4727575" y="1368425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</a:t>
            </a:r>
          </a:p>
        </p:txBody>
      </p:sp>
      <p:sp>
        <p:nvSpPr>
          <p:cNvPr id="15572" name="TextovéPole 58"/>
          <p:cNvSpPr txBox="1">
            <a:spLocks noChangeArrowheads="1"/>
          </p:cNvSpPr>
          <p:nvPr/>
        </p:nvSpPr>
        <p:spPr bwMode="auto">
          <a:xfrm>
            <a:off x="4184650" y="9604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</a:t>
            </a:r>
          </a:p>
        </p:txBody>
      </p:sp>
      <p:sp>
        <p:nvSpPr>
          <p:cNvPr id="15573" name="TextovéPole 59"/>
          <p:cNvSpPr txBox="1">
            <a:spLocks noChangeArrowheads="1"/>
          </p:cNvSpPr>
          <p:nvPr/>
        </p:nvSpPr>
        <p:spPr bwMode="auto">
          <a:xfrm>
            <a:off x="4722813" y="577850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</a:t>
            </a:r>
          </a:p>
        </p:txBody>
      </p:sp>
      <p:sp>
        <p:nvSpPr>
          <p:cNvPr id="15574" name="TextovéPole 1"/>
          <p:cNvSpPr txBox="1">
            <a:spLocks noChangeArrowheads="1"/>
          </p:cNvSpPr>
          <p:nvPr/>
        </p:nvSpPr>
        <p:spPr bwMode="auto">
          <a:xfrm>
            <a:off x="401638" y="103188"/>
            <a:ext cx="1954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Vyřeš tajenku:</a:t>
            </a:r>
          </a:p>
        </p:txBody>
      </p:sp>
      <p:sp>
        <p:nvSpPr>
          <p:cNvPr id="15575" name="TextovéPole 2"/>
          <p:cNvSpPr txBox="1">
            <a:spLocks noChangeArrowheads="1"/>
          </p:cNvSpPr>
          <p:nvPr/>
        </p:nvSpPr>
        <p:spPr bwMode="auto">
          <a:xfrm>
            <a:off x="336550" y="849313"/>
            <a:ext cx="39322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Přečti si otázku a odpověď</a:t>
            </a:r>
          </a:p>
          <a:p>
            <a:r>
              <a:rPr lang="cs-CZ" altLang="cs-CZ" sz="2400"/>
              <a:t>doplň do tajenky postupným</a:t>
            </a:r>
          </a:p>
          <a:p>
            <a:r>
              <a:rPr lang="cs-CZ" altLang="cs-CZ" sz="2400"/>
              <a:t>klikáním na jednotlivá políčka.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93013" y="623888"/>
            <a:ext cx="646112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967538" y="635000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757863" y="636588"/>
            <a:ext cx="625475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grpSp>
        <p:nvGrpSpPr>
          <p:cNvPr id="15579" name="Skupina 46"/>
          <p:cNvGrpSpPr>
            <a:grpSpLocks/>
          </p:cNvGrpSpPr>
          <p:nvPr/>
        </p:nvGrpSpPr>
        <p:grpSpPr bwMode="auto">
          <a:xfrm>
            <a:off x="5116513" y="614363"/>
            <a:ext cx="615950" cy="381000"/>
            <a:chOff x="5135563" y="613197"/>
            <a:chExt cx="615950" cy="381000"/>
          </a:xfrm>
        </p:grpSpPr>
        <p:sp>
          <p:nvSpPr>
            <p:cNvPr id="9" name="Obdélník 8"/>
            <p:cNvSpPr/>
            <p:nvPr/>
          </p:nvSpPr>
          <p:spPr>
            <a:xfrm>
              <a:off x="5135563" y="613197"/>
              <a:ext cx="615950" cy="38100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sp>
          <p:nvSpPr>
            <p:cNvPr id="15648" name="TextovéPole 48"/>
            <p:cNvSpPr txBox="1">
              <a:spLocks noChangeArrowheads="1"/>
            </p:cNvSpPr>
            <p:nvPr/>
          </p:nvSpPr>
          <p:spPr bwMode="auto">
            <a:xfrm>
              <a:off x="5294297" y="618753"/>
              <a:ext cx="296862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T</a:t>
              </a:r>
            </a:p>
          </p:txBody>
        </p:sp>
      </p:grpSp>
      <p:sp>
        <p:nvSpPr>
          <p:cNvPr id="15580" name="TextovéPole 9"/>
          <p:cNvSpPr txBox="1">
            <a:spLocks noChangeArrowheads="1"/>
          </p:cNvSpPr>
          <p:nvPr/>
        </p:nvSpPr>
        <p:spPr bwMode="auto">
          <a:xfrm>
            <a:off x="5903913" y="635000"/>
            <a:ext cx="309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Ř</a:t>
            </a:r>
          </a:p>
        </p:txBody>
      </p:sp>
      <p:sp>
        <p:nvSpPr>
          <p:cNvPr id="15581" name="TextovéPole 10"/>
          <p:cNvSpPr txBox="1">
            <a:spLocks noChangeArrowheads="1"/>
          </p:cNvSpPr>
          <p:nvPr/>
        </p:nvSpPr>
        <p:spPr bwMode="auto">
          <a:xfrm>
            <a:off x="6497638" y="657225"/>
            <a:ext cx="298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15582" name="TextovéPole 11"/>
          <p:cNvSpPr txBox="1">
            <a:spLocks noChangeArrowheads="1"/>
          </p:cNvSpPr>
          <p:nvPr/>
        </p:nvSpPr>
        <p:spPr bwMode="auto">
          <a:xfrm>
            <a:off x="7143750" y="654050"/>
            <a:ext cx="333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5583" name="TextovéPole 45"/>
          <p:cNvSpPr txBox="1">
            <a:spLocks noChangeArrowheads="1"/>
          </p:cNvSpPr>
          <p:nvPr/>
        </p:nvSpPr>
        <p:spPr bwMode="auto">
          <a:xfrm>
            <a:off x="7770813" y="685800"/>
            <a:ext cx="241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Í</a:t>
            </a:r>
          </a:p>
        </p:txBody>
      </p:sp>
      <p:sp>
        <p:nvSpPr>
          <p:cNvPr id="61" name="Obdélník 60"/>
          <p:cNvSpPr/>
          <p:nvPr/>
        </p:nvSpPr>
        <p:spPr>
          <a:xfrm>
            <a:off x="6335713" y="635000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5585" name="TextovéPole 58"/>
          <p:cNvSpPr txBox="1">
            <a:spLocks noChangeArrowheads="1"/>
          </p:cNvSpPr>
          <p:nvPr/>
        </p:nvSpPr>
        <p:spPr bwMode="auto">
          <a:xfrm>
            <a:off x="206375" y="5673725"/>
            <a:ext cx="59324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  Jednou z částí atomu je …………</a:t>
            </a:r>
          </a:p>
        </p:txBody>
      </p:sp>
      <p:sp>
        <p:nvSpPr>
          <p:cNvPr id="15586" name="TextovéPole 6336"/>
          <p:cNvSpPr txBox="1">
            <a:spLocks noChangeArrowheads="1"/>
          </p:cNvSpPr>
          <p:nvPr/>
        </p:nvSpPr>
        <p:spPr bwMode="auto">
          <a:xfrm>
            <a:off x="4646613" y="1017588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5587" name="TextovéPole 6337"/>
          <p:cNvSpPr txBox="1">
            <a:spLocks noChangeArrowheads="1"/>
          </p:cNvSpPr>
          <p:nvPr/>
        </p:nvSpPr>
        <p:spPr bwMode="auto">
          <a:xfrm>
            <a:off x="5251450" y="1039813"/>
            <a:ext cx="309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B</a:t>
            </a:r>
          </a:p>
        </p:txBody>
      </p:sp>
      <p:sp>
        <p:nvSpPr>
          <p:cNvPr id="15588" name="TextovéPole 6339"/>
          <p:cNvSpPr txBox="1">
            <a:spLocks noChangeArrowheads="1"/>
          </p:cNvSpPr>
          <p:nvPr/>
        </p:nvSpPr>
        <p:spPr bwMode="auto">
          <a:xfrm>
            <a:off x="5872163" y="1023938"/>
            <a:ext cx="1381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5589" name="TextovéPole 6340"/>
          <p:cNvSpPr txBox="1">
            <a:spLocks noChangeArrowheads="1"/>
          </p:cNvSpPr>
          <p:nvPr/>
        </p:nvSpPr>
        <p:spPr bwMode="auto">
          <a:xfrm>
            <a:off x="6540500" y="1046163"/>
            <a:ext cx="2825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6342" name="Obdélník 6341"/>
          <p:cNvSpPr/>
          <p:nvPr/>
        </p:nvSpPr>
        <p:spPr>
          <a:xfrm>
            <a:off x="290513" y="5683250"/>
            <a:ext cx="5932487" cy="4968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591" name="TextovéPole 57"/>
          <p:cNvSpPr txBox="1">
            <a:spLocks noChangeArrowheads="1"/>
          </p:cNvSpPr>
          <p:nvPr/>
        </p:nvSpPr>
        <p:spPr bwMode="auto">
          <a:xfrm>
            <a:off x="207963" y="5778500"/>
            <a:ext cx="12142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 Měřící přístroj na velikost elektrického náboje se stupnicí se nazývá..</a:t>
            </a:r>
          </a:p>
        </p:txBody>
      </p:sp>
      <p:sp>
        <p:nvSpPr>
          <p:cNvPr id="15592" name="TextovéPole 6343"/>
          <p:cNvSpPr txBox="1">
            <a:spLocks noChangeArrowheads="1"/>
          </p:cNvSpPr>
          <p:nvPr/>
        </p:nvSpPr>
        <p:spPr bwMode="auto">
          <a:xfrm>
            <a:off x="5243513" y="1444625"/>
            <a:ext cx="2968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15593" name="TextovéPole 6344"/>
          <p:cNvSpPr txBox="1">
            <a:spLocks noChangeArrowheads="1"/>
          </p:cNvSpPr>
          <p:nvPr/>
        </p:nvSpPr>
        <p:spPr bwMode="auto">
          <a:xfrm>
            <a:off x="5881688" y="1463675"/>
            <a:ext cx="282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5594" name="TextovéPole 6345"/>
          <p:cNvSpPr txBox="1">
            <a:spLocks noChangeArrowheads="1"/>
          </p:cNvSpPr>
          <p:nvPr/>
        </p:nvSpPr>
        <p:spPr bwMode="auto">
          <a:xfrm>
            <a:off x="6551613" y="1455738"/>
            <a:ext cx="2968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15595" name="TextovéPole 6346"/>
          <p:cNvSpPr txBox="1">
            <a:spLocks noChangeArrowheads="1"/>
          </p:cNvSpPr>
          <p:nvPr/>
        </p:nvSpPr>
        <p:spPr bwMode="auto">
          <a:xfrm>
            <a:off x="7121525" y="144780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5596" name="TextovéPole 6347"/>
          <p:cNvSpPr txBox="1">
            <a:spLocks noChangeArrowheads="1"/>
          </p:cNvSpPr>
          <p:nvPr/>
        </p:nvSpPr>
        <p:spPr bwMode="auto">
          <a:xfrm>
            <a:off x="7810500" y="1428750"/>
            <a:ext cx="296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</a:t>
            </a:r>
          </a:p>
        </p:txBody>
      </p:sp>
      <p:sp>
        <p:nvSpPr>
          <p:cNvPr id="15597" name="TextovéPole 6348"/>
          <p:cNvSpPr txBox="1">
            <a:spLocks noChangeArrowheads="1"/>
          </p:cNvSpPr>
          <p:nvPr/>
        </p:nvSpPr>
        <p:spPr bwMode="auto">
          <a:xfrm>
            <a:off x="8377238" y="1444625"/>
            <a:ext cx="311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</a:t>
            </a:r>
          </a:p>
        </p:txBody>
      </p:sp>
      <p:sp>
        <p:nvSpPr>
          <p:cNvPr id="15598" name="TextovéPole 6360"/>
          <p:cNvSpPr txBox="1">
            <a:spLocks noChangeArrowheads="1"/>
          </p:cNvSpPr>
          <p:nvPr/>
        </p:nvSpPr>
        <p:spPr bwMode="auto">
          <a:xfrm>
            <a:off x="9034463" y="1457325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5599" name="TextovéPole 6361"/>
          <p:cNvSpPr txBox="1">
            <a:spLocks noChangeArrowheads="1"/>
          </p:cNvSpPr>
          <p:nvPr/>
        </p:nvSpPr>
        <p:spPr bwMode="auto">
          <a:xfrm>
            <a:off x="9710738" y="1447800"/>
            <a:ext cx="290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15600" name="TextovéPole 6362"/>
          <p:cNvSpPr txBox="1">
            <a:spLocks noChangeArrowheads="1"/>
          </p:cNvSpPr>
          <p:nvPr/>
        </p:nvSpPr>
        <p:spPr bwMode="auto">
          <a:xfrm>
            <a:off x="10360025" y="1454150"/>
            <a:ext cx="304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5601" name="TextovéPole 6363"/>
          <p:cNvSpPr txBox="1">
            <a:spLocks noChangeArrowheads="1"/>
          </p:cNvSpPr>
          <p:nvPr/>
        </p:nvSpPr>
        <p:spPr bwMode="auto">
          <a:xfrm>
            <a:off x="10890250" y="1479550"/>
            <a:ext cx="336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5602" name="TextovéPole 6364"/>
          <p:cNvSpPr txBox="1">
            <a:spLocks noChangeArrowheads="1"/>
          </p:cNvSpPr>
          <p:nvPr/>
        </p:nvSpPr>
        <p:spPr bwMode="auto">
          <a:xfrm>
            <a:off x="11498263" y="1504950"/>
            <a:ext cx="3032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</a:t>
            </a:r>
          </a:p>
        </p:txBody>
      </p:sp>
      <p:sp>
        <p:nvSpPr>
          <p:cNvPr id="4" name="Obdélník 6377"/>
          <p:cNvSpPr/>
          <p:nvPr/>
        </p:nvSpPr>
        <p:spPr>
          <a:xfrm>
            <a:off x="260350" y="5745163"/>
            <a:ext cx="11931650" cy="4984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5604" name="TextovéPole 6379"/>
          <p:cNvSpPr txBox="1">
            <a:spLocks noChangeArrowheads="1"/>
          </p:cNvSpPr>
          <p:nvPr/>
        </p:nvSpPr>
        <p:spPr bwMode="auto">
          <a:xfrm>
            <a:off x="5316538" y="1858963"/>
            <a:ext cx="333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5605" name="TextovéPole 6380"/>
          <p:cNvSpPr txBox="1">
            <a:spLocks noChangeArrowheads="1"/>
          </p:cNvSpPr>
          <p:nvPr/>
        </p:nvSpPr>
        <p:spPr bwMode="auto">
          <a:xfrm>
            <a:off x="5922963" y="1871663"/>
            <a:ext cx="241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I</a:t>
            </a:r>
          </a:p>
        </p:txBody>
      </p:sp>
      <p:sp>
        <p:nvSpPr>
          <p:cNvPr id="15606" name="TextovéPole 6381"/>
          <p:cNvSpPr txBox="1">
            <a:spLocks noChangeArrowheads="1"/>
          </p:cNvSpPr>
          <p:nvPr/>
        </p:nvSpPr>
        <p:spPr bwMode="auto">
          <a:xfrm>
            <a:off x="6551613" y="183515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5607" name="TextovéPole 6382"/>
          <p:cNvSpPr txBox="1">
            <a:spLocks noChangeArrowheads="1"/>
          </p:cNvSpPr>
          <p:nvPr/>
        </p:nvSpPr>
        <p:spPr bwMode="auto">
          <a:xfrm>
            <a:off x="7145338" y="1854200"/>
            <a:ext cx="2825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5608" name="TextovéPole 48"/>
          <p:cNvSpPr txBox="1">
            <a:spLocks noChangeArrowheads="1"/>
          </p:cNvSpPr>
          <p:nvPr/>
        </p:nvSpPr>
        <p:spPr bwMode="auto">
          <a:xfrm>
            <a:off x="5962650" y="2243138"/>
            <a:ext cx="317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5609" name="TextovéPole 6336"/>
          <p:cNvSpPr txBox="1">
            <a:spLocks noChangeArrowheads="1"/>
          </p:cNvSpPr>
          <p:nvPr/>
        </p:nvSpPr>
        <p:spPr bwMode="auto">
          <a:xfrm>
            <a:off x="6524625" y="2232025"/>
            <a:ext cx="296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</a:t>
            </a:r>
          </a:p>
        </p:txBody>
      </p:sp>
      <p:sp>
        <p:nvSpPr>
          <p:cNvPr id="15610" name="TextovéPole 6337"/>
          <p:cNvSpPr txBox="1">
            <a:spLocks noChangeArrowheads="1"/>
          </p:cNvSpPr>
          <p:nvPr/>
        </p:nvSpPr>
        <p:spPr bwMode="auto">
          <a:xfrm>
            <a:off x="7110413" y="2263775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5611" name="TextovéPole 6338"/>
          <p:cNvSpPr txBox="1">
            <a:spLocks noChangeArrowheads="1"/>
          </p:cNvSpPr>
          <p:nvPr/>
        </p:nvSpPr>
        <p:spPr bwMode="auto">
          <a:xfrm>
            <a:off x="7756525" y="2282825"/>
            <a:ext cx="381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M</a:t>
            </a:r>
          </a:p>
        </p:txBody>
      </p:sp>
      <p:sp>
        <p:nvSpPr>
          <p:cNvPr id="15612" name="TextovéPole 9"/>
          <p:cNvSpPr txBox="1">
            <a:spLocks noChangeArrowheads="1"/>
          </p:cNvSpPr>
          <p:nvPr/>
        </p:nvSpPr>
        <p:spPr bwMode="auto">
          <a:xfrm>
            <a:off x="7748588" y="2659063"/>
            <a:ext cx="2968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Ý</a:t>
            </a:r>
          </a:p>
        </p:txBody>
      </p:sp>
      <p:sp>
        <p:nvSpPr>
          <p:cNvPr id="15613" name="TextovéPole 46"/>
          <p:cNvSpPr txBox="1">
            <a:spLocks noChangeArrowheads="1"/>
          </p:cNvSpPr>
          <p:nvPr/>
        </p:nvSpPr>
        <p:spPr bwMode="auto">
          <a:xfrm>
            <a:off x="7153275" y="2644775"/>
            <a:ext cx="333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5614" name="TextovéPole 48"/>
          <p:cNvSpPr txBox="1">
            <a:spLocks noChangeArrowheads="1"/>
          </p:cNvSpPr>
          <p:nvPr/>
        </p:nvSpPr>
        <p:spPr bwMode="auto">
          <a:xfrm>
            <a:off x="6492875" y="2609850"/>
            <a:ext cx="3095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</a:t>
            </a:r>
          </a:p>
        </p:txBody>
      </p:sp>
      <p:sp>
        <p:nvSpPr>
          <p:cNvPr id="15615" name="TextovéPole 6335"/>
          <p:cNvSpPr txBox="1">
            <a:spLocks noChangeArrowheads="1"/>
          </p:cNvSpPr>
          <p:nvPr/>
        </p:nvSpPr>
        <p:spPr bwMode="auto">
          <a:xfrm>
            <a:off x="5807075" y="2620963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5616" name="TextovéPole 6336"/>
          <p:cNvSpPr txBox="1">
            <a:spLocks noChangeArrowheads="1"/>
          </p:cNvSpPr>
          <p:nvPr/>
        </p:nvSpPr>
        <p:spPr bwMode="auto">
          <a:xfrm>
            <a:off x="5268913" y="2633663"/>
            <a:ext cx="3032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</a:t>
            </a:r>
          </a:p>
        </p:txBody>
      </p:sp>
      <p:sp>
        <p:nvSpPr>
          <p:cNvPr id="15617" name="TextovéPole 6337"/>
          <p:cNvSpPr txBox="1">
            <a:spLocks noChangeArrowheads="1"/>
          </p:cNvSpPr>
          <p:nvPr/>
        </p:nvSpPr>
        <p:spPr bwMode="auto">
          <a:xfrm>
            <a:off x="4675188" y="2655888"/>
            <a:ext cx="317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Á</a:t>
            </a:r>
          </a:p>
        </p:txBody>
      </p:sp>
      <p:sp>
        <p:nvSpPr>
          <p:cNvPr id="15618" name="TextovéPole 6338"/>
          <p:cNvSpPr txBox="1">
            <a:spLocks noChangeArrowheads="1"/>
          </p:cNvSpPr>
          <p:nvPr/>
        </p:nvSpPr>
        <p:spPr bwMode="auto">
          <a:xfrm>
            <a:off x="4035425" y="2640013"/>
            <a:ext cx="292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Z</a:t>
            </a:r>
          </a:p>
        </p:txBody>
      </p:sp>
      <p:sp>
        <p:nvSpPr>
          <p:cNvPr id="15619" name="TextovéPole 6346"/>
          <p:cNvSpPr txBox="1">
            <a:spLocks noChangeArrowheads="1"/>
          </p:cNvSpPr>
          <p:nvPr/>
        </p:nvSpPr>
        <p:spPr bwMode="auto">
          <a:xfrm>
            <a:off x="10874375" y="3087688"/>
            <a:ext cx="2968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É</a:t>
            </a:r>
          </a:p>
        </p:txBody>
      </p:sp>
      <p:sp>
        <p:nvSpPr>
          <p:cNvPr id="15620" name="TextovéPole 6358"/>
          <p:cNvSpPr txBox="1">
            <a:spLocks noChangeArrowheads="1"/>
          </p:cNvSpPr>
          <p:nvPr/>
        </p:nvSpPr>
        <p:spPr bwMode="auto">
          <a:xfrm>
            <a:off x="10229850" y="3081338"/>
            <a:ext cx="3349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5621" name="TextovéPole 6360"/>
          <p:cNvSpPr txBox="1">
            <a:spLocks noChangeArrowheads="1"/>
          </p:cNvSpPr>
          <p:nvPr/>
        </p:nvSpPr>
        <p:spPr bwMode="auto">
          <a:xfrm>
            <a:off x="9650413" y="3074988"/>
            <a:ext cx="2905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15622" name="TextovéPole 6361"/>
          <p:cNvSpPr txBox="1">
            <a:spLocks noChangeArrowheads="1"/>
          </p:cNvSpPr>
          <p:nvPr/>
        </p:nvSpPr>
        <p:spPr bwMode="auto">
          <a:xfrm>
            <a:off x="9039225" y="3041650"/>
            <a:ext cx="317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5623" name="TextovéPole 6362"/>
          <p:cNvSpPr txBox="1">
            <a:spLocks noChangeArrowheads="1"/>
          </p:cNvSpPr>
          <p:nvPr/>
        </p:nvSpPr>
        <p:spPr bwMode="auto">
          <a:xfrm>
            <a:off x="8397875" y="3054350"/>
            <a:ext cx="282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5624" name="TextovéPole 6363"/>
          <p:cNvSpPr txBox="1">
            <a:spLocks noChangeArrowheads="1"/>
          </p:cNvSpPr>
          <p:nvPr/>
        </p:nvSpPr>
        <p:spPr bwMode="auto">
          <a:xfrm>
            <a:off x="7732713" y="3028950"/>
            <a:ext cx="3286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H</a:t>
            </a:r>
          </a:p>
        </p:txBody>
      </p:sp>
      <p:sp>
        <p:nvSpPr>
          <p:cNvPr id="15625" name="TextovéPole 6364"/>
          <p:cNvSpPr txBox="1">
            <a:spLocks noChangeArrowheads="1"/>
          </p:cNvSpPr>
          <p:nvPr/>
        </p:nvSpPr>
        <p:spPr bwMode="auto">
          <a:xfrm>
            <a:off x="7126288" y="3051175"/>
            <a:ext cx="3317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U</a:t>
            </a:r>
          </a:p>
        </p:txBody>
      </p:sp>
      <p:sp>
        <p:nvSpPr>
          <p:cNvPr id="15626" name="TextovéPole 6365"/>
          <p:cNvSpPr txBox="1">
            <a:spLocks noChangeArrowheads="1"/>
          </p:cNvSpPr>
          <p:nvPr/>
        </p:nvSpPr>
        <p:spPr bwMode="auto">
          <a:xfrm>
            <a:off x="6521450" y="3043238"/>
            <a:ext cx="3365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5627" name="TextovéPole 6366"/>
          <p:cNvSpPr txBox="1">
            <a:spLocks noChangeArrowheads="1"/>
          </p:cNvSpPr>
          <p:nvPr/>
        </p:nvSpPr>
        <p:spPr bwMode="auto">
          <a:xfrm>
            <a:off x="5981700" y="3055938"/>
            <a:ext cx="2905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15628" name="TextovéPole 6384"/>
          <p:cNvSpPr txBox="1">
            <a:spLocks noChangeArrowheads="1"/>
          </p:cNvSpPr>
          <p:nvPr/>
        </p:nvSpPr>
        <p:spPr bwMode="auto">
          <a:xfrm>
            <a:off x="8391525" y="3433763"/>
            <a:ext cx="2174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5629" name="TextovéPole 6385"/>
          <p:cNvSpPr txBox="1">
            <a:spLocks noChangeArrowheads="1"/>
          </p:cNvSpPr>
          <p:nvPr/>
        </p:nvSpPr>
        <p:spPr bwMode="auto">
          <a:xfrm>
            <a:off x="7751763" y="3417888"/>
            <a:ext cx="2174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5630" name="TextovéPole 6386"/>
          <p:cNvSpPr txBox="1">
            <a:spLocks noChangeArrowheads="1"/>
          </p:cNvSpPr>
          <p:nvPr/>
        </p:nvSpPr>
        <p:spPr bwMode="auto">
          <a:xfrm>
            <a:off x="7196138" y="3421063"/>
            <a:ext cx="2174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Í</a:t>
            </a:r>
          </a:p>
        </p:txBody>
      </p:sp>
      <p:sp>
        <p:nvSpPr>
          <p:cNvPr id="15631" name="TextovéPole 6387"/>
          <p:cNvSpPr txBox="1">
            <a:spLocks noChangeArrowheads="1"/>
          </p:cNvSpPr>
          <p:nvPr/>
        </p:nvSpPr>
        <p:spPr bwMode="auto">
          <a:xfrm>
            <a:off x="6507163" y="3414713"/>
            <a:ext cx="2190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15632" name="TextovéPole 9"/>
          <p:cNvSpPr txBox="1">
            <a:spLocks noChangeArrowheads="1"/>
          </p:cNvSpPr>
          <p:nvPr/>
        </p:nvSpPr>
        <p:spPr bwMode="auto">
          <a:xfrm>
            <a:off x="8420100" y="3871913"/>
            <a:ext cx="298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Y</a:t>
            </a:r>
          </a:p>
        </p:txBody>
      </p:sp>
      <p:sp>
        <p:nvSpPr>
          <p:cNvPr id="15633" name="TextovéPole 46"/>
          <p:cNvSpPr txBox="1">
            <a:spLocks noChangeArrowheads="1"/>
          </p:cNvSpPr>
          <p:nvPr/>
        </p:nvSpPr>
        <p:spPr bwMode="auto">
          <a:xfrm>
            <a:off x="7716838" y="3856038"/>
            <a:ext cx="317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V</a:t>
            </a:r>
          </a:p>
        </p:txBody>
      </p:sp>
      <p:sp>
        <p:nvSpPr>
          <p:cNvPr id="15634" name="TextovéPole 48"/>
          <p:cNvSpPr txBox="1">
            <a:spLocks noChangeArrowheads="1"/>
          </p:cNvSpPr>
          <p:nvPr/>
        </p:nvSpPr>
        <p:spPr bwMode="auto">
          <a:xfrm>
            <a:off x="7108825" y="3849688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5635" name="TextovéPole 13503"/>
          <p:cNvSpPr txBox="1">
            <a:spLocks noChangeArrowheads="1"/>
          </p:cNvSpPr>
          <p:nvPr/>
        </p:nvSpPr>
        <p:spPr bwMode="auto">
          <a:xfrm>
            <a:off x="6516688" y="3843338"/>
            <a:ext cx="304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5636" name="TextovéPole 50"/>
          <p:cNvSpPr txBox="1">
            <a:spLocks noChangeArrowheads="1"/>
          </p:cNvSpPr>
          <p:nvPr/>
        </p:nvSpPr>
        <p:spPr bwMode="auto">
          <a:xfrm>
            <a:off x="242888" y="5570538"/>
            <a:ext cx="119792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>
                <a:latin typeface="Arial Black" pitchFamily="34" charset="0"/>
              </a:rPr>
              <a:t>10 Veličina, kterou popisujeme schopnost působit elektrickou </a:t>
            </a:r>
            <a:r>
              <a:rPr lang="cs-CZ" altLang="cs-CZ" sz="2400" dirty="0" smtClean="0">
                <a:latin typeface="Arial Black" pitchFamily="34" charset="0"/>
              </a:rPr>
              <a:t>silou, </a:t>
            </a:r>
            <a:r>
              <a:rPr lang="cs-CZ" altLang="cs-CZ" sz="2400" dirty="0">
                <a:latin typeface="Arial Black" pitchFamily="34" charset="0"/>
              </a:rPr>
              <a:t>se</a:t>
            </a:r>
          </a:p>
          <a:p>
            <a:r>
              <a:rPr lang="cs-CZ" altLang="cs-CZ" sz="2400" dirty="0">
                <a:latin typeface="Arial Black" pitchFamily="34" charset="0"/>
              </a:rPr>
              <a:t>     nazývá elektrický ……..</a:t>
            </a:r>
          </a:p>
        </p:txBody>
      </p:sp>
      <p:sp>
        <p:nvSpPr>
          <p:cNvPr id="15637" name="TextovéPole 13510"/>
          <p:cNvSpPr txBox="1">
            <a:spLocks noChangeArrowheads="1"/>
          </p:cNvSpPr>
          <p:nvPr/>
        </p:nvSpPr>
        <p:spPr bwMode="auto">
          <a:xfrm flipH="1">
            <a:off x="4687888" y="4237038"/>
            <a:ext cx="3556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5638" name="TextovéPole 13511"/>
          <p:cNvSpPr txBox="1">
            <a:spLocks noChangeArrowheads="1"/>
          </p:cNvSpPr>
          <p:nvPr/>
        </p:nvSpPr>
        <p:spPr bwMode="auto">
          <a:xfrm>
            <a:off x="5232400" y="4235450"/>
            <a:ext cx="3190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Á</a:t>
            </a:r>
          </a:p>
        </p:txBody>
      </p:sp>
      <p:sp>
        <p:nvSpPr>
          <p:cNvPr id="15639" name="TextovéPole 13512"/>
          <p:cNvSpPr txBox="1">
            <a:spLocks noChangeArrowheads="1"/>
          </p:cNvSpPr>
          <p:nvPr/>
        </p:nvSpPr>
        <p:spPr bwMode="auto">
          <a:xfrm>
            <a:off x="7167563" y="4252913"/>
            <a:ext cx="2587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J</a:t>
            </a:r>
          </a:p>
        </p:txBody>
      </p:sp>
      <p:sp>
        <p:nvSpPr>
          <p:cNvPr id="15640" name="TextovéPole 13513"/>
          <p:cNvSpPr txBox="1">
            <a:spLocks noChangeArrowheads="1"/>
          </p:cNvSpPr>
          <p:nvPr/>
        </p:nvSpPr>
        <p:spPr bwMode="auto">
          <a:xfrm>
            <a:off x="6445250" y="4246563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5641" name="TextovéPole 13527"/>
          <p:cNvSpPr txBox="1">
            <a:spLocks noChangeArrowheads="1"/>
          </p:cNvSpPr>
          <p:nvPr/>
        </p:nvSpPr>
        <p:spPr bwMode="auto">
          <a:xfrm>
            <a:off x="5868988" y="4241800"/>
            <a:ext cx="311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B</a:t>
            </a:r>
          </a:p>
        </p:txBody>
      </p:sp>
      <p:sp>
        <p:nvSpPr>
          <p:cNvPr id="6368" name="Obdélník 6367"/>
          <p:cNvSpPr/>
          <p:nvPr/>
        </p:nvSpPr>
        <p:spPr>
          <a:xfrm>
            <a:off x="6991350" y="42338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3507" name="Obdélník 13506"/>
          <p:cNvSpPr/>
          <p:nvPr/>
        </p:nvSpPr>
        <p:spPr>
          <a:xfrm>
            <a:off x="6348413" y="4221163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3508" name="Obdélník 13507"/>
          <p:cNvSpPr/>
          <p:nvPr/>
        </p:nvSpPr>
        <p:spPr>
          <a:xfrm>
            <a:off x="5718175" y="4229100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3509" name="Obdélník 13508"/>
          <p:cNvSpPr/>
          <p:nvPr/>
        </p:nvSpPr>
        <p:spPr>
          <a:xfrm>
            <a:off x="5154613" y="42211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3510" name="Obdélník 13509"/>
          <p:cNvSpPr/>
          <p:nvPr/>
        </p:nvSpPr>
        <p:spPr>
          <a:xfrm>
            <a:off x="4538663" y="4229100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5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0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5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0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5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0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3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6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5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10"/>
                  </p:tgtEl>
                </p:cond>
              </p:nextCondLst>
            </p:seq>
          </p:childTnLst>
        </p:cTn>
      </p:par>
    </p:tnLst>
    <p:bldLst>
      <p:bldP spid="6368" grpId="0" animBg="1"/>
      <p:bldP spid="13507" grpId="0" animBg="1"/>
      <p:bldP spid="13508" grpId="0" animBg="1"/>
      <p:bldP spid="13509" grpId="0" animBg="1"/>
      <p:bldP spid="135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ulka 13"/>
          <p:cNvGraphicFramePr>
            <a:graphicFrameLocks noGrp="1"/>
          </p:cNvGraphicFramePr>
          <p:nvPr/>
        </p:nvGraphicFramePr>
        <p:xfrm>
          <a:off x="3870325" y="617538"/>
          <a:ext cx="8128003" cy="44021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  <a:gridCol w="625231"/>
              </a:tblGrid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40019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</a:tr>
            </a:tbl>
          </a:graphicData>
        </a:graphic>
      </p:graphicFrame>
      <p:sp>
        <p:nvSpPr>
          <p:cNvPr id="14" name="Obdélník 13"/>
          <p:cNvSpPr/>
          <p:nvPr/>
        </p:nvSpPr>
        <p:spPr>
          <a:xfrm>
            <a:off x="3870325" y="617538"/>
            <a:ext cx="1243013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642225" y="617538"/>
            <a:ext cx="43561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870325" y="998538"/>
            <a:ext cx="6461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997700" y="998538"/>
            <a:ext cx="500062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870325" y="1379538"/>
            <a:ext cx="1243013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870325" y="1825625"/>
            <a:ext cx="1317625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642225" y="1825625"/>
            <a:ext cx="4356100" cy="3825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808413" y="2208213"/>
            <a:ext cx="2032000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8239125" y="2208213"/>
            <a:ext cx="3787775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8239125" y="2654300"/>
            <a:ext cx="3759200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41750" y="2982913"/>
            <a:ext cx="1924050" cy="446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364913" y="3035300"/>
            <a:ext cx="633412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870325" y="3429000"/>
            <a:ext cx="2484438" cy="381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8882063" y="3429000"/>
            <a:ext cx="3116262" cy="39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760788" y="3822700"/>
            <a:ext cx="2620962" cy="3921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8882063" y="3810000"/>
            <a:ext cx="3116262" cy="434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870325" y="4227513"/>
            <a:ext cx="646113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642225" y="4227513"/>
            <a:ext cx="4356100" cy="357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60788" y="4584700"/>
            <a:ext cx="1381125" cy="4476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0118725" y="4578350"/>
            <a:ext cx="1879600" cy="461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13650" y="614363"/>
            <a:ext cx="61595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335713" y="460375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354763" y="42402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357938" y="3825875"/>
            <a:ext cx="614362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381750" y="3416300"/>
            <a:ext cx="615950" cy="3651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381750" y="30194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367463" y="264001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373813" y="2239963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381750" y="18510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354763" y="1417638"/>
            <a:ext cx="615950" cy="3635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372225" y="1025525"/>
            <a:ext cx="615950" cy="3635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587" name="TextovéPole 49"/>
          <p:cNvSpPr txBox="1">
            <a:spLocks noChangeArrowheads="1"/>
          </p:cNvSpPr>
          <p:nvPr/>
        </p:nvSpPr>
        <p:spPr bwMode="auto">
          <a:xfrm>
            <a:off x="4592638" y="4645025"/>
            <a:ext cx="5953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11</a:t>
            </a:r>
          </a:p>
        </p:txBody>
      </p:sp>
      <p:sp>
        <p:nvSpPr>
          <p:cNvPr id="16588" name="TextovéPole 50"/>
          <p:cNvSpPr txBox="1">
            <a:spLocks noChangeArrowheads="1"/>
          </p:cNvSpPr>
          <p:nvPr/>
        </p:nvSpPr>
        <p:spPr bwMode="auto">
          <a:xfrm>
            <a:off x="3959225" y="4214813"/>
            <a:ext cx="595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10</a:t>
            </a:r>
          </a:p>
        </p:txBody>
      </p:sp>
      <p:sp>
        <p:nvSpPr>
          <p:cNvPr id="16589" name="TextovéPole 51"/>
          <p:cNvSpPr txBox="1">
            <a:spLocks noChangeArrowheads="1"/>
          </p:cNvSpPr>
          <p:nvPr/>
        </p:nvSpPr>
        <p:spPr bwMode="auto">
          <a:xfrm>
            <a:off x="5932488" y="3802063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9</a:t>
            </a:r>
          </a:p>
        </p:txBody>
      </p:sp>
      <p:sp>
        <p:nvSpPr>
          <p:cNvPr id="16590" name="TextovéPole 52"/>
          <p:cNvSpPr txBox="1">
            <a:spLocks noChangeArrowheads="1"/>
          </p:cNvSpPr>
          <p:nvPr/>
        </p:nvSpPr>
        <p:spPr bwMode="auto">
          <a:xfrm>
            <a:off x="5926138" y="338931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8</a:t>
            </a:r>
          </a:p>
        </p:txBody>
      </p:sp>
      <p:sp>
        <p:nvSpPr>
          <p:cNvPr id="16591" name="TextovéPole 53"/>
          <p:cNvSpPr txBox="1">
            <a:spLocks noChangeArrowheads="1"/>
          </p:cNvSpPr>
          <p:nvPr/>
        </p:nvSpPr>
        <p:spPr bwMode="auto">
          <a:xfrm>
            <a:off x="5343525" y="30178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7</a:t>
            </a:r>
          </a:p>
        </p:txBody>
      </p:sp>
      <p:sp>
        <p:nvSpPr>
          <p:cNvPr id="16592" name="TextovéPole 54"/>
          <p:cNvSpPr txBox="1">
            <a:spLocks noChangeArrowheads="1"/>
          </p:cNvSpPr>
          <p:nvPr/>
        </p:nvSpPr>
        <p:spPr bwMode="auto">
          <a:xfrm>
            <a:off x="3514725" y="260826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6</a:t>
            </a:r>
          </a:p>
        </p:txBody>
      </p:sp>
      <p:sp>
        <p:nvSpPr>
          <p:cNvPr id="16593" name="TextovéPole 55"/>
          <p:cNvSpPr txBox="1">
            <a:spLocks noChangeArrowheads="1"/>
          </p:cNvSpPr>
          <p:nvPr/>
        </p:nvSpPr>
        <p:spPr bwMode="auto">
          <a:xfrm>
            <a:off x="5295900" y="2214563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5</a:t>
            </a:r>
          </a:p>
        </p:txBody>
      </p:sp>
      <p:sp>
        <p:nvSpPr>
          <p:cNvPr id="16594" name="TextovéPole 56"/>
          <p:cNvSpPr txBox="1">
            <a:spLocks noChangeArrowheads="1"/>
          </p:cNvSpPr>
          <p:nvPr/>
        </p:nvSpPr>
        <p:spPr bwMode="auto">
          <a:xfrm>
            <a:off x="4722813" y="1773238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4</a:t>
            </a:r>
          </a:p>
        </p:txBody>
      </p:sp>
      <p:sp>
        <p:nvSpPr>
          <p:cNvPr id="16595" name="TextovéPole 57"/>
          <p:cNvSpPr txBox="1">
            <a:spLocks noChangeArrowheads="1"/>
          </p:cNvSpPr>
          <p:nvPr/>
        </p:nvSpPr>
        <p:spPr bwMode="auto">
          <a:xfrm>
            <a:off x="4727575" y="1368425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</a:t>
            </a:r>
          </a:p>
        </p:txBody>
      </p:sp>
      <p:sp>
        <p:nvSpPr>
          <p:cNvPr id="16596" name="TextovéPole 58"/>
          <p:cNvSpPr txBox="1">
            <a:spLocks noChangeArrowheads="1"/>
          </p:cNvSpPr>
          <p:nvPr/>
        </p:nvSpPr>
        <p:spPr bwMode="auto">
          <a:xfrm>
            <a:off x="4184650" y="960438"/>
            <a:ext cx="388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</a:t>
            </a:r>
          </a:p>
        </p:txBody>
      </p:sp>
      <p:sp>
        <p:nvSpPr>
          <p:cNvPr id="16597" name="TextovéPole 59"/>
          <p:cNvSpPr txBox="1">
            <a:spLocks noChangeArrowheads="1"/>
          </p:cNvSpPr>
          <p:nvPr/>
        </p:nvSpPr>
        <p:spPr bwMode="auto">
          <a:xfrm>
            <a:off x="4722813" y="577850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</a:t>
            </a:r>
          </a:p>
        </p:txBody>
      </p:sp>
      <p:sp>
        <p:nvSpPr>
          <p:cNvPr id="16598" name="TextovéPole 1"/>
          <p:cNvSpPr txBox="1">
            <a:spLocks noChangeArrowheads="1"/>
          </p:cNvSpPr>
          <p:nvPr/>
        </p:nvSpPr>
        <p:spPr bwMode="auto">
          <a:xfrm>
            <a:off x="401638" y="103188"/>
            <a:ext cx="1954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Vyřeš tajenku:</a:t>
            </a:r>
          </a:p>
        </p:txBody>
      </p:sp>
      <p:sp>
        <p:nvSpPr>
          <p:cNvPr id="16599" name="TextovéPole 2"/>
          <p:cNvSpPr txBox="1">
            <a:spLocks noChangeArrowheads="1"/>
          </p:cNvSpPr>
          <p:nvPr/>
        </p:nvSpPr>
        <p:spPr bwMode="auto">
          <a:xfrm>
            <a:off x="336550" y="849313"/>
            <a:ext cx="39322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Přečti si otázku a odpověď</a:t>
            </a:r>
          </a:p>
          <a:p>
            <a:r>
              <a:rPr lang="cs-CZ" altLang="cs-CZ" sz="2400"/>
              <a:t>doplň do tajenky postupným</a:t>
            </a:r>
          </a:p>
          <a:p>
            <a:r>
              <a:rPr lang="cs-CZ" altLang="cs-CZ" sz="2400"/>
              <a:t>klikáním na jednotlivá políčka.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93013" y="623888"/>
            <a:ext cx="646112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967538" y="635000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757863" y="636588"/>
            <a:ext cx="625475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grpSp>
        <p:nvGrpSpPr>
          <p:cNvPr id="16603" name="Skupina 46"/>
          <p:cNvGrpSpPr>
            <a:grpSpLocks/>
          </p:cNvGrpSpPr>
          <p:nvPr/>
        </p:nvGrpSpPr>
        <p:grpSpPr bwMode="auto">
          <a:xfrm>
            <a:off x="5116513" y="614363"/>
            <a:ext cx="615950" cy="381000"/>
            <a:chOff x="5135563" y="613197"/>
            <a:chExt cx="615950" cy="381000"/>
          </a:xfrm>
        </p:grpSpPr>
        <p:sp>
          <p:nvSpPr>
            <p:cNvPr id="9" name="Obdélník 8"/>
            <p:cNvSpPr/>
            <p:nvPr/>
          </p:nvSpPr>
          <p:spPr>
            <a:xfrm>
              <a:off x="5135563" y="613197"/>
              <a:ext cx="615950" cy="38100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sp>
          <p:nvSpPr>
            <p:cNvPr id="16683" name="TextovéPole 48"/>
            <p:cNvSpPr txBox="1">
              <a:spLocks noChangeArrowheads="1"/>
            </p:cNvSpPr>
            <p:nvPr/>
          </p:nvSpPr>
          <p:spPr bwMode="auto">
            <a:xfrm>
              <a:off x="5294297" y="618753"/>
              <a:ext cx="296862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T</a:t>
              </a:r>
            </a:p>
          </p:txBody>
        </p:sp>
      </p:grpSp>
      <p:sp>
        <p:nvSpPr>
          <p:cNvPr id="16604" name="TextovéPole 9"/>
          <p:cNvSpPr txBox="1">
            <a:spLocks noChangeArrowheads="1"/>
          </p:cNvSpPr>
          <p:nvPr/>
        </p:nvSpPr>
        <p:spPr bwMode="auto">
          <a:xfrm>
            <a:off x="5903913" y="635000"/>
            <a:ext cx="309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Ř</a:t>
            </a:r>
          </a:p>
        </p:txBody>
      </p:sp>
      <p:sp>
        <p:nvSpPr>
          <p:cNvPr id="16605" name="TextovéPole 10"/>
          <p:cNvSpPr txBox="1">
            <a:spLocks noChangeArrowheads="1"/>
          </p:cNvSpPr>
          <p:nvPr/>
        </p:nvSpPr>
        <p:spPr bwMode="auto">
          <a:xfrm>
            <a:off x="6497638" y="657225"/>
            <a:ext cx="298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16606" name="TextovéPole 11"/>
          <p:cNvSpPr txBox="1">
            <a:spLocks noChangeArrowheads="1"/>
          </p:cNvSpPr>
          <p:nvPr/>
        </p:nvSpPr>
        <p:spPr bwMode="auto">
          <a:xfrm>
            <a:off x="7143750" y="654050"/>
            <a:ext cx="333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6607" name="TextovéPole 45"/>
          <p:cNvSpPr txBox="1">
            <a:spLocks noChangeArrowheads="1"/>
          </p:cNvSpPr>
          <p:nvPr/>
        </p:nvSpPr>
        <p:spPr bwMode="auto">
          <a:xfrm>
            <a:off x="7770813" y="685800"/>
            <a:ext cx="241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Í</a:t>
            </a:r>
          </a:p>
        </p:txBody>
      </p:sp>
      <p:sp>
        <p:nvSpPr>
          <p:cNvPr id="61" name="Obdélník 60"/>
          <p:cNvSpPr/>
          <p:nvPr/>
        </p:nvSpPr>
        <p:spPr>
          <a:xfrm>
            <a:off x="6362700" y="630238"/>
            <a:ext cx="615950" cy="381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6609" name="TextovéPole 58"/>
          <p:cNvSpPr txBox="1">
            <a:spLocks noChangeArrowheads="1"/>
          </p:cNvSpPr>
          <p:nvPr/>
        </p:nvSpPr>
        <p:spPr bwMode="auto">
          <a:xfrm>
            <a:off x="206375" y="5673725"/>
            <a:ext cx="59324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2  Jednou z částí atomu je …………</a:t>
            </a:r>
          </a:p>
        </p:txBody>
      </p:sp>
      <p:sp>
        <p:nvSpPr>
          <p:cNvPr id="16610" name="TextovéPole 6336"/>
          <p:cNvSpPr txBox="1">
            <a:spLocks noChangeArrowheads="1"/>
          </p:cNvSpPr>
          <p:nvPr/>
        </p:nvSpPr>
        <p:spPr bwMode="auto">
          <a:xfrm>
            <a:off x="4646613" y="1017588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6611" name="TextovéPole 6337"/>
          <p:cNvSpPr txBox="1">
            <a:spLocks noChangeArrowheads="1"/>
          </p:cNvSpPr>
          <p:nvPr/>
        </p:nvSpPr>
        <p:spPr bwMode="auto">
          <a:xfrm>
            <a:off x="5251450" y="1039813"/>
            <a:ext cx="309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B</a:t>
            </a:r>
          </a:p>
        </p:txBody>
      </p:sp>
      <p:sp>
        <p:nvSpPr>
          <p:cNvPr id="16612" name="TextovéPole 6339"/>
          <p:cNvSpPr txBox="1">
            <a:spLocks noChangeArrowheads="1"/>
          </p:cNvSpPr>
          <p:nvPr/>
        </p:nvSpPr>
        <p:spPr bwMode="auto">
          <a:xfrm>
            <a:off x="5872163" y="1023938"/>
            <a:ext cx="1381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6613" name="TextovéPole 6340"/>
          <p:cNvSpPr txBox="1">
            <a:spLocks noChangeArrowheads="1"/>
          </p:cNvSpPr>
          <p:nvPr/>
        </p:nvSpPr>
        <p:spPr bwMode="auto">
          <a:xfrm>
            <a:off x="6540500" y="1046163"/>
            <a:ext cx="2825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6342" name="Obdélník 6341"/>
          <p:cNvSpPr/>
          <p:nvPr/>
        </p:nvSpPr>
        <p:spPr>
          <a:xfrm>
            <a:off x="290513" y="5683250"/>
            <a:ext cx="5932487" cy="4968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615" name="TextovéPole 57"/>
          <p:cNvSpPr txBox="1">
            <a:spLocks noChangeArrowheads="1"/>
          </p:cNvSpPr>
          <p:nvPr/>
        </p:nvSpPr>
        <p:spPr bwMode="auto">
          <a:xfrm>
            <a:off x="207963" y="5778500"/>
            <a:ext cx="12142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3 Měřící přístroj na velikost elektrického náboje se stupnicí se nazývá..</a:t>
            </a:r>
          </a:p>
        </p:txBody>
      </p:sp>
      <p:sp>
        <p:nvSpPr>
          <p:cNvPr id="16616" name="TextovéPole 6343"/>
          <p:cNvSpPr txBox="1">
            <a:spLocks noChangeArrowheads="1"/>
          </p:cNvSpPr>
          <p:nvPr/>
        </p:nvSpPr>
        <p:spPr bwMode="auto">
          <a:xfrm>
            <a:off x="5243513" y="1444625"/>
            <a:ext cx="2968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16617" name="TextovéPole 6344"/>
          <p:cNvSpPr txBox="1">
            <a:spLocks noChangeArrowheads="1"/>
          </p:cNvSpPr>
          <p:nvPr/>
        </p:nvSpPr>
        <p:spPr bwMode="auto">
          <a:xfrm>
            <a:off x="5881688" y="1463675"/>
            <a:ext cx="282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6618" name="TextovéPole 6345"/>
          <p:cNvSpPr txBox="1">
            <a:spLocks noChangeArrowheads="1"/>
          </p:cNvSpPr>
          <p:nvPr/>
        </p:nvSpPr>
        <p:spPr bwMode="auto">
          <a:xfrm>
            <a:off x="6551613" y="1455738"/>
            <a:ext cx="2968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E</a:t>
            </a:r>
          </a:p>
        </p:txBody>
      </p:sp>
      <p:sp>
        <p:nvSpPr>
          <p:cNvPr id="16619" name="TextovéPole 6346"/>
          <p:cNvSpPr txBox="1">
            <a:spLocks noChangeArrowheads="1"/>
          </p:cNvSpPr>
          <p:nvPr/>
        </p:nvSpPr>
        <p:spPr bwMode="auto">
          <a:xfrm>
            <a:off x="7121525" y="144780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6620" name="TextovéPole 6347"/>
          <p:cNvSpPr txBox="1">
            <a:spLocks noChangeArrowheads="1"/>
          </p:cNvSpPr>
          <p:nvPr/>
        </p:nvSpPr>
        <p:spPr bwMode="auto">
          <a:xfrm>
            <a:off x="7810500" y="1428750"/>
            <a:ext cx="296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</a:t>
            </a:r>
          </a:p>
        </p:txBody>
      </p:sp>
      <p:sp>
        <p:nvSpPr>
          <p:cNvPr id="16621" name="TextovéPole 6348"/>
          <p:cNvSpPr txBox="1">
            <a:spLocks noChangeArrowheads="1"/>
          </p:cNvSpPr>
          <p:nvPr/>
        </p:nvSpPr>
        <p:spPr bwMode="auto">
          <a:xfrm>
            <a:off x="8377238" y="1444625"/>
            <a:ext cx="311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</a:t>
            </a:r>
          </a:p>
        </p:txBody>
      </p:sp>
      <p:sp>
        <p:nvSpPr>
          <p:cNvPr id="16622" name="TextovéPole 6360"/>
          <p:cNvSpPr txBox="1">
            <a:spLocks noChangeArrowheads="1"/>
          </p:cNvSpPr>
          <p:nvPr/>
        </p:nvSpPr>
        <p:spPr bwMode="auto">
          <a:xfrm>
            <a:off x="9034463" y="1457325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6623" name="TextovéPole 6361"/>
          <p:cNvSpPr txBox="1">
            <a:spLocks noChangeArrowheads="1"/>
          </p:cNvSpPr>
          <p:nvPr/>
        </p:nvSpPr>
        <p:spPr bwMode="auto">
          <a:xfrm>
            <a:off x="9710738" y="1447800"/>
            <a:ext cx="290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16624" name="TextovéPole 6362"/>
          <p:cNvSpPr txBox="1">
            <a:spLocks noChangeArrowheads="1"/>
          </p:cNvSpPr>
          <p:nvPr/>
        </p:nvSpPr>
        <p:spPr bwMode="auto">
          <a:xfrm>
            <a:off x="10360025" y="1454150"/>
            <a:ext cx="304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6625" name="TextovéPole 6363"/>
          <p:cNvSpPr txBox="1">
            <a:spLocks noChangeArrowheads="1"/>
          </p:cNvSpPr>
          <p:nvPr/>
        </p:nvSpPr>
        <p:spPr bwMode="auto">
          <a:xfrm>
            <a:off x="10890250" y="1479550"/>
            <a:ext cx="336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6626" name="TextovéPole 6364"/>
          <p:cNvSpPr txBox="1">
            <a:spLocks noChangeArrowheads="1"/>
          </p:cNvSpPr>
          <p:nvPr/>
        </p:nvSpPr>
        <p:spPr bwMode="auto">
          <a:xfrm>
            <a:off x="11498263" y="1504950"/>
            <a:ext cx="3032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</a:t>
            </a:r>
          </a:p>
        </p:txBody>
      </p:sp>
      <p:sp>
        <p:nvSpPr>
          <p:cNvPr id="4" name="Obdélník 6377"/>
          <p:cNvSpPr/>
          <p:nvPr/>
        </p:nvSpPr>
        <p:spPr>
          <a:xfrm>
            <a:off x="260350" y="5745163"/>
            <a:ext cx="11931650" cy="4984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6628" name="TextovéPole 6379"/>
          <p:cNvSpPr txBox="1">
            <a:spLocks noChangeArrowheads="1"/>
          </p:cNvSpPr>
          <p:nvPr/>
        </p:nvSpPr>
        <p:spPr bwMode="auto">
          <a:xfrm>
            <a:off x="5316538" y="1858963"/>
            <a:ext cx="333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6629" name="TextovéPole 6380"/>
          <p:cNvSpPr txBox="1">
            <a:spLocks noChangeArrowheads="1"/>
          </p:cNvSpPr>
          <p:nvPr/>
        </p:nvSpPr>
        <p:spPr bwMode="auto">
          <a:xfrm>
            <a:off x="5922963" y="1871663"/>
            <a:ext cx="241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I</a:t>
            </a:r>
          </a:p>
        </p:txBody>
      </p:sp>
      <p:sp>
        <p:nvSpPr>
          <p:cNvPr id="16630" name="TextovéPole 6381"/>
          <p:cNvSpPr txBox="1">
            <a:spLocks noChangeArrowheads="1"/>
          </p:cNvSpPr>
          <p:nvPr/>
        </p:nvSpPr>
        <p:spPr bwMode="auto">
          <a:xfrm>
            <a:off x="6551613" y="1835150"/>
            <a:ext cx="304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6631" name="TextovéPole 6382"/>
          <p:cNvSpPr txBox="1">
            <a:spLocks noChangeArrowheads="1"/>
          </p:cNvSpPr>
          <p:nvPr/>
        </p:nvSpPr>
        <p:spPr bwMode="auto">
          <a:xfrm>
            <a:off x="7145338" y="1854200"/>
            <a:ext cx="2825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6632" name="TextovéPole 48"/>
          <p:cNvSpPr txBox="1">
            <a:spLocks noChangeArrowheads="1"/>
          </p:cNvSpPr>
          <p:nvPr/>
        </p:nvSpPr>
        <p:spPr bwMode="auto">
          <a:xfrm>
            <a:off x="5962650" y="2243138"/>
            <a:ext cx="317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6633" name="TextovéPole 6336"/>
          <p:cNvSpPr txBox="1">
            <a:spLocks noChangeArrowheads="1"/>
          </p:cNvSpPr>
          <p:nvPr/>
        </p:nvSpPr>
        <p:spPr bwMode="auto">
          <a:xfrm>
            <a:off x="6524625" y="2232025"/>
            <a:ext cx="296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</a:t>
            </a:r>
          </a:p>
        </p:txBody>
      </p:sp>
      <p:sp>
        <p:nvSpPr>
          <p:cNvPr id="16634" name="TextovéPole 6337"/>
          <p:cNvSpPr txBox="1">
            <a:spLocks noChangeArrowheads="1"/>
          </p:cNvSpPr>
          <p:nvPr/>
        </p:nvSpPr>
        <p:spPr bwMode="auto">
          <a:xfrm>
            <a:off x="7110413" y="2263775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6635" name="TextovéPole 6338"/>
          <p:cNvSpPr txBox="1">
            <a:spLocks noChangeArrowheads="1"/>
          </p:cNvSpPr>
          <p:nvPr/>
        </p:nvSpPr>
        <p:spPr bwMode="auto">
          <a:xfrm>
            <a:off x="7756525" y="2282825"/>
            <a:ext cx="381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M</a:t>
            </a:r>
          </a:p>
        </p:txBody>
      </p:sp>
      <p:sp>
        <p:nvSpPr>
          <p:cNvPr id="16636" name="TextovéPole 9"/>
          <p:cNvSpPr txBox="1">
            <a:spLocks noChangeArrowheads="1"/>
          </p:cNvSpPr>
          <p:nvPr/>
        </p:nvSpPr>
        <p:spPr bwMode="auto">
          <a:xfrm>
            <a:off x="7748588" y="2659063"/>
            <a:ext cx="2968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Ý</a:t>
            </a:r>
          </a:p>
        </p:txBody>
      </p:sp>
      <p:sp>
        <p:nvSpPr>
          <p:cNvPr id="16637" name="TextovéPole 46"/>
          <p:cNvSpPr txBox="1">
            <a:spLocks noChangeArrowheads="1"/>
          </p:cNvSpPr>
          <p:nvPr/>
        </p:nvSpPr>
        <p:spPr bwMode="auto">
          <a:xfrm>
            <a:off x="7153275" y="2644775"/>
            <a:ext cx="333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6638" name="TextovéPole 48"/>
          <p:cNvSpPr txBox="1">
            <a:spLocks noChangeArrowheads="1"/>
          </p:cNvSpPr>
          <p:nvPr/>
        </p:nvSpPr>
        <p:spPr bwMode="auto">
          <a:xfrm>
            <a:off x="6492875" y="2609850"/>
            <a:ext cx="3095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</a:t>
            </a:r>
          </a:p>
        </p:txBody>
      </p:sp>
      <p:sp>
        <p:nvSpPr>
          <p:cNvPr id="16639" name="TextovéPole 6335"/>
          <p:cNvSpPr txBox="1">
            <a:spLocks noChangeArrowheads="1"/>
          </p:cNvSpPr>
          <p:nvPr/>
        </p:nvSpPr>
        <p:spPr bwMode="auto">
          <a:xfrm>
            <a:off x="5807075" y="2620963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6640" name="TextovéPole 6336"/>
          <p:cNvSpPr txBox="1">
            <a:spLocks noChangeArrowheads="1"/>
          </p:cNvSpPr>
          <p:nvPr/>
        </p:nvSpPr>
        <p:spPr bwMode="auto">
          <a:xfrm>
            <a:off x="5268913" y="2633663"/>
            <a:ext cx="3032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</a:t>
            </a:r>
          </a:p>
        </p:txBody>
      </p:sp>
      <p:sp>
        <p:nvSpPr>
          <p:cNvPr id="16641" name="TextovéPole 6337"/>
          <p:cNvSpPr txBox="1">
            <a:spLocks noChangeArrowheads="1"/>
          </p:cNvSpPr>
          <p:nvPr/>
        </p:nvSpPr>
        <p:spPr bwMode="auto">
          <a:xfrm>
            <a:off x="4675188" y="2655888"/>
            <a:ext cx="317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Á</a:t>
            </a:r>
          </a:p>
        </p:txBody>
      </p:sp>
      <p:sp>
        <p:nvSpPr>
          <p:cNvPr id="16642" name="TextovéPole 6338"/>
          <p:cNvSpPr txBox="1">
            <a:spLocks noChangeArrowheads="1"/>
          </p:cNvSpPr>
          <p:nvPr/>
        </p:nvSpPr>
        <p:spPr bwMode="auto">
          <a:xfrm>
            <a:off x="4035425" y="2640013"/>
            <a:ext cx="292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Z</a:t>
            </a:r>
          </a:p>
        </p:txBody>
      </p:sp>
      <p:sp>
        <p:nvSpPr>
          <p:cNvPr id="16643" name="TextovéPole 6346"/>
          <p:cNvSpPr txBox="1">
            <a:spLocks noChangeArrowheads="1"/>
          </p:cNvSpPr>
          <p:nvPr/>
        </p:nvSpPr>
        <p:spPr bwMode="auto">
          <a:xfrm>
            <a:off x="10874375" y="3087688"/>
            <a:ext cx="2968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É</a:t>
            </a:r>
          </a:p>
        </p:txBody>
      </p:sp>
      <p:sp>
        <p:nvSpPr>
          <p:cNvPr id="16644" name="TextovéPole 6358"/>
          <p:cNvSpPr txBox="1">
            <a:spLocks noChangeArrowheads="1"/>
          </p:cNvSpPr>
          <p:nvPr/>
        </p:nvSpPr>
        <p:spPr bwMode="auto">
          <a:xfrm>
            <a:off x="10229850" y="3081338"/>
            <a:ext cx="3349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6645" name="TextovéPole 6360"/>
          <p:cNvSpPr txBox="1">
            <a:spLocks noChangeArrowheads="1"/>
          </p:cNvSpPr>
          <p:nvPr/>
        </p:nvSpPr>
        <p:spPr bwMode="auto">
          <a:xfrm>
            <a:off x="9650413" y="3074988"/>
            <a:ext cx="2905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16646" name="TextovéPole 6361"/>
          <p:cNvSpPr txBox="1">
            <a:spLocks noChangeArrowheads="1"/>
          </p:cNvSpPr>
          <p:nvPr/>
        </p:nvSpPr>
        <p:spPr bwMode="auto">
          <a:xfrm>
            <a:off x="9039225" y="3041650"/>
            <a:ext cx="317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6647" name="TextovéPole 6362"/>
          <p:cNvSpPr txBox="1">
            <a:spLocks noChangeArrowheads="1"/>
          </p:cNvSpPr>
          <p:nvPr/>
        </p:nvSpPr>
        <p:spPr bwMode="auto">
          <a:xfrm>
            <a:off x="8397875" y="3054350"/>
            <a:ext cx="282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6648" name="TextovéPole 6363"/>
          <p:cNvSpPr txBox="1">
            <a:spLocks noChangeArrowheads="1"/>
          </p:cNvSpPr>
          <p:nvPr/>
        </p:nvSpPr>
        <p:spPr bwMode="auto">
          <a:xfrm>
            <a:off x="7732713" y="3028950"/>
            <a:ext cx="3286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H</a:t>
            </a:r>
          </a:p>
        </p:txBody>
      </p:sp>
      <p:sp>
        <p:nvSpPr>
          <p:cNvPr id="16649" name="TextovéPole 6364"/>
          <p:cNvSpPr txBox="1">
            <a:spLocks noChangeArrowheads="1"/>
          </p:cNvSpPr>
          <p:nvPr/>
        </p:nvSpPr>
        <p:spPr bwMode="auto">
          <a:xfrm>
            <a:off x="7126288" y="3051175"/>
            <a:ext cx="3317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U</a:t>
            </a:r>
          </a:p>
        </p:txBody>
      </p:sp>
      <p:sp>
        <p:nvSpPr>
          <p:cNvPr id="16650" name="TextovéPole 6365"/>
          <p:cNvSpPr txBox="1">
            <a:spLocks noChangeArrowheads="1"/>
          </p:cNvSpPr>
          <p:nvPr/>
        </p:nvSpPr>
        <p:spPr bwMode="auto">
          <a:xfrm>
            <a:off x="6521450" y="3043238"/>
            <a:ext cx="3365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6651" name="TextovéPole 6366"/>
          <p:cNvSpPr txBox="1">
            <a:spLocks noChangeArrowheads="1"/>
          </p:cNvSpPr>
          <p:nvPr/>
        </p:nvSpPr>
        <p:spPr bwMode="auto">
          <a:xfrm>
            <a:off x="5981700" y="3055938"/>
            <a:ext cx="2905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16652" name="TextovéPole 6384"/>
          <p:cNvSpPr txBox="1">
            <a:spLocks noChangeArrowheads="1"/>
          </p:cNvSpPr>
          <p:nvPr/>
        </p:nvSpPr>
        <p:spPr bwMode="auto">
          <a:xfrm>
            <a:off x="8391525" y="3433763"/>
            <a:ext cx="2174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16653" name="TextovéPole 6385"/>
          <p:cNvSpPr txBox="1">
            <a:spLocks noChangeArrowheads="1"/>
          </p:cNvSpPr>
          <p:nvPr/>
        </p:nvSpPr>
        <p:spPr bwMode="auto">
          <a:xfrm>
            <a:off x="7751763" y="3417888"/>
            <a:ext cx="2174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L</a:t>
            </a:r>
          </a:p>
        </p:txBody>
      </p:sp>
      <p:sp>
        <p:nvSpPr>
          <p:cNvPr id="16654" name="TextovéPole 6386"/>
          <p:cNvSpPr txBox="1">
            <a:spLocks noChangeArrowheads="1"/>
          </p:cNvSpPr>
          <p:nvPr/>
        </p:nvSpPr>
        <p:spPr bwMode="auto">
          <a:xfrm>
            <a:off x="7196138" y="3421063"/>
            <a:ext cx="2174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Í</a:t>
            </a:r>
          </a:p>
        </p:txBody>
      </p:sp>
      <p:sp>
        <p:nvSpPr>
          <p:cNvPr id="16655" name="TextovéPole 6387"/>
          <p:cNvSpPr txBox="1">
            <a:spLocks noChangeArrowheads="1"/>
          </p:cNvSpPr>
          <p:nvPr/>
        </p:nvSpPr>
        <p:spPr bwMode="auto">
          <a:xfrm>
            <a:off x="6507163" y="3414713"/>
            <a:ext cx="2190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S</a:t>
            </a:r>
          </a:p>
        </p:txBody>
      </p:sp>
      <p:sp>
        <p:nvSpPr>
          <p:cNvPr id="16656" name="TextovéPole 9"/>
          <p:cNvSpPr txBox="1">
            <a:spLocks noChangeArrowheads="1"/>
          </p:cNvSpPr>
          <p:nvPr/>
        </p:nvSpPr>
        <p:spPr bwMode="auto">
          <a:xfrm>
            <a:off x="8420100" y="3871913"/>
            <a:ext cx="298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Y</a:t>
            </a:r>
          </a:p>
        </p:txBody>
      </p:sp>
      <p:sp>
        <p:nvSpPr>
          <p:cNvPr id="16657" name="TextovéPole 46"/>
          <p:cNvSpPr txBox="1">
            <a:spLocks noChangeArrowheads="1"/>
          </p:cNvSpPr>
          <p:nvPr/>
        </p:nvSpPr>
        <p:spPr bwMode="auto">
          <a:xfrm>
            <a:off x="7716838" y="3856038"/>
            <a:ext cx="317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V</a:t>
            </a:r>
          </a:p>
        </p:txBody>
      </p:sp>
      <p:sp>
        <p:nvSpPr>
          <p:cNvPr id="16658" name="TextovéPole 48"/>
          <p:cNvSpPr txBox="1">
            <a:spLocks noChangeArrowheads="1"/>
          </p:cNvSpPr>
          <p:nvPr/>
        </p:nvSpPr>
        <p:spPr bwMode="auto">
          <a:xfrm>
            <a:off x="7108825" y="3849688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6659" name="TextovéPole 13503"/>
          <p:cNvSpPr txBox="1">
            <a:spLocks noChangeArrowheads="1"/>
          </p:cNvSpPr>
          <p:nvPr/>
        </p:nvSpPr>
        <p:spPr bwMode="auto">
          <a:xfrm>
            <a:off x="6516688" y="3843338"/>
            <a:ext cx="304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</a:t>
            </a:r>
          </a:p>
        </p:txBody>
      </p:sp>
      <p:sp>
        <p:nvSpPr>
          <p:cNvPr id="16660" name="TextovéPole 13510"/>
          <p:cNvSpPr txBox="1">
            <a:spLocks noChangeArrowheads="1"/>
          </p:cNvSpPr>
          <p:nvPr/>
        </p:nvSpPr>
        <p:spPr bwMode="auto">
          <a:xfrm flipH="1">
            <a:off x="4687888" y="4237038"/>
            <a:ext cx="3556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N</a:t>
            </a:r>
          </a:p>
        </p:txBody>
      </p:sp>
      <p:sp>
        <p:nvSpPr>
          <p:cNvPr id="16661" name="TextovéPole 13511"/>
          <p:cNvSpPr txBox="1">
            <a:spLocks noChangeArrowheads="1"/>
          </p:cNvSpPr>
          <p:nvPr/>
        </p:nvSpPr>
        <p:spPr bwMode="auto">
          <a:xfrm>
            <a:off x="5232400" y="4235450"/>
            <a:ext cx="3190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Á</a:t>
            </a:r>
          </a:p>
        </p:txBody>
      </p:sp>
      <p:sp>
        <p:nvSpPr>
          <p:cNvPr id="16662" name="TextovéPole 13512"/>
          <p:cNvSpPr txBox="1">
            <a:spLocks noChangeArrowheads="1"/>
          </p:cNvSpPr>
          <p:nvPr/>
        </p:nvSpPr>
        <p:spPr bwMode="auto">
          <a:xfrm>
            <a:off x="7167563" y="4252913"/>
            <a:ext cx="2587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J</a:t>
            </a:r>
          </a:p>
        </p:txBody>
      </p:sp>
      <p:sp>
        <p:nvSpPr>
          <p:cNvPr id="16663" name="TextovéPole 13513"/>
          <p:cNvSpPr txBox="1">
            <a:spLocks noChangeArrowheads="1"/>
          </p:cNvSpPr>
          <p:nvPr/>
        </p:nvSpPr>
        <p:spPr bwMode="auto">
          <a:xfrm>
            <a:off x="6445250" y="4246563"/>
            <a:ext cx="336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6664" name="TextovéPole 13527"/>
          <p:cNvSpPr txBox="1">
            <a:spLocks noChangeArrowheads="1"/>
          </p:cNvSpPr>
          <p:nvPr/>
        </p:nvSpPr>
        <p:spPr bwMode="auto">
          <a:xfrm>
            <a:off x="5868988" y="4241800"/>
            <a:ext cx="311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B</a:t>
            </a:r>
          </a:p>
        </p:txBody>
      </p:sp>
      <p:sp>
        <p:nvSpPr>
          <p:cNvPr id="16665" name="TextovéPole 49"/>
          <p:cNvSpPr txBox="1">
            <a:spLocks noChangeArrowheads="1"/>
          </p:cNvSpPr>
          <p:nvPr/>
        </p:nvSpPr>
        <p:spPr bwMode="auto">
          <a:xfrm>
            <a:off x="401638" y="5597525"/>
            <a:ext cx="80184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latin typeface="Arial Black" pitchFamily="34" charset="0"/>
              </a:rPr>
              <a:t>11 Dva stejné elektrické náboje se ……….</a:t>
            </a:r>
          </a:p>
        </p:txBody>
      </p:sp>
      <p:sp>
        <p:nvSpPr>
          <p:cNvPr id="16666" name="TextovéPole 6358"/>
          <p:cNvSpPr txBox="1">
            <a:spLocks noChangeArrowheads="1"/>
          </p:cNvSpPr>
          <p:nvPr/>
        </p:nvSpPr>
        <p:spPr bwMode="auto">
          <a:xfrm>
            <a:off x="9594850" y="4652963"/>
            <a:ext cx="2413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Í</a:t>
            </a:r>
          </a:p>
        </p:txBody>
      </p:sp>
      <p:sp>
        <p:nvSpPr>
          <p:cNvPr id="16667" name="TextovéPole 6360"/>
          <p:cNvSpPr txBox="1">
            <a:spLocks noChangeArrowheads="1"/>
          </p:cNvSpPr>
          <p:nvPr/>
        </p:nvSpPr>
        <p:spPr bwMode="auto">
          <a:xfrm>
            <a:off x="9113838" y="4618038"/>
            <a:ext cx="2587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J</a:t>
            </a:r>
          </a:p>
        </p:txBody>
      </p:sp>
      <p:sp>
        <p:nvSpPr>
          <p:cNvPr id="16668" name="TextovéPole 6361"/>
          <p:cNvSpPr txBox="1">
            <a:spLocks noChangeArrowheads="1"/>
          </p:cNvSpPr>
          <p:nvPr/>
        </p:nvSpPr>
        <p:spPr bwMode="auto">
          <a:xfrm>
            <a:off x="8432800" y="4627563"/>
            <a:ext cx="333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U</a:t>
            </a:r>
          </a:p>
        </p:txBody>
      </p:sp>
      <p:sp>
        <p:nvSpPr>
          <p:cNvPr id="16669" name="TextovéPole 6362"/>
          <p:cNvSpPr txBox="1">
            <a:spLocks noChangeArrowheads="1"/>
          </p:cNvSpPr>
          <p:nvPr/>
        </p:nvSpPr>
        <p:spPr bwMode="auto">
          <a:xfrm>
            <a:off x="7781925" y="4633913"/>
            <a:ext cx="292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Z</a:t>
            </a:r>
          </a:p>
        </p:txBody>
      </p:sp>
      <p:sp>
        <p:nvSpPr>
          <p:cNvPr id="16670" name="TextovéPole 6363"/>
          <p:cNvSpPr txBox="1">
            <a:spLocks noChangeArrowheads="1"/>
          </p:cNvSpPr>
          <p:nvPr/>
        </p:nvSpPr>
        <p:spPr bwMode="auto">
          <a:xfrm>
            <a:off x="7143750" y="4618038"/>
            <a:ext cx="3317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U</a:t>
            </a:r>
          </a:p>
        </p:txBody>
      </p:sp>
      <p:sp>
        <p:nvSpPr>
          <p:cNvPr id="16671" name="TextovéPole 6364"/>
          <p:cNvSpPr txBox="1">
            <a:spLocks noChangeArrowheads="1"/>
          </p:cNvSpPr>
          <p:nvPr/>
        </p:nvSpPr>
        <p:spPr bwMode="auto">
          <a:xfrm>
            <a:off x="6510338" y="4583113"/>
            <a:ext cx="3032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</a:t>
            </a:r>
          </a:p>
        </p:txBody>
      </p:sp>
      <p:sp>
        <p:nvSpPr>
          <p:cNvPr id="16672" name="TextovéPole 6365"/>
          <p:cNvSpPr txBox="1">
            <a:spLocks noChangeArrowheads="1"/>
          </p:cNvSpPr>
          <p:nvPr/>
        </p:nvSpPr>
        <p:spPr bwMode="auto">
          <a:xfrm>
            <a:off x="5859463" y="4613275"/>
            <a:ext cx="3270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D</a:t>
            </a:r>
          </a:p>
        </p:txBody>
      </p:sp>
      <p:sp>
        <p:nvSpPr>
          <p:cNvPr id="16673" name="TextovéPole 6366"/>
          <p:cNvSpPr txBox="1">
            <a:spLocks noChangeArrowheads="1"/>
          </p:cNvSpPr>
          <p:nvPr/>
        </p:nvSpPr>
        <p:spPr bwMode="auto">
          <a:xfrm>
            <a:off x="5246688" y="4598988"/>
            <a:ext cx="3381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</a:t>
            </a:r>
          </a:p>
        </p:txBody>
      </p:sp>
      <p:sp>
        <p:nvSpPr>
          <p:cNvPr id="13529" name="Obdélník 13528"/>
          <p:cNvSpPr/>
          <p:nvPr/>
        </p:nvSpPr>
        <p:spPr>
          <a:xfrm>
            <a:off x="9420225" y="464343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3530" name="Obdélník 13529"/>
          <p:cNvSpPr/>
          <p:nvPr/>
        </p:nvSpPr>
        <p:spPr>
          <a:xfrm>
            <a:off x="8832850" y="4611688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36" name="Obdélník 6335"/>
          <p:cNvSpPr/>
          <p:nvPr/>
        </p:nvSpPr>
        <p:spPr>
          <a:xfrm>
            <a:off x="8229600" y="46148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37" name="Obdélník 6336"/>
          <p:cNvSpPr/>
          <p:nvPr/>
        </p:nvSpPr>
        <p:spPr>
          <a:xfrm>
            <a:off x="7581900" y="4625975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38" name="Obdélník 6337"/>
          <p:cNvSpPr/>
          <p:nvPr/>
        </p:nvSpPr>
        <p:spPr>
          <a:xfrm>
            <a:off x="6965950" y="4629150"/>
            <a:ext cx="615950" cy="38735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39" name="Obdélník 6338"/>
          <p:cNvSpPr/>
          <p:nvPr/>
        </p:nvSpPr>
        <p:spPr>
          <a:xfrm>
            <a:off x="6327775" y="4611688"/>
            <a:ext cx="615950" cy="40481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43" name="Obdélník 6342"/>
          <p:cNvSpPr/>
          <p:nvPr/>
        </p:nvSpPr>
        <p:spPr>
          <a:xfrm>
            <a:off x="5749925" y="4625975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347" name="Obdélník 6346"/>
          <p:cNvSpPr/>
          <p:nvPr/>
        </p:nvSpPr>
        <p:spPr>
          <a:xfrm>
            <a:off x="5146675" y="4627563"/>
            <a:ext cx="615950" cy="381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4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3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4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3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3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3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3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3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3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3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3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5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3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5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29"/>
                  </p:tgtEl>
                </p:cond>
              </p:nextCondLst>
            </p:seq>
          </p:childTnLst>
        </p:cTn>
      </p:par>
    </p:tnLst>
    <p:bldLst>
      <p:bldP spid="13529" grpId="0" animBg="1"/>
      <p:bldP spid="13530" grpId="0" animBg="1"/>
      <p:bldP spid="6336" grpId="0" animBg="1"/>
      <p:bldP spid="6337" grpId="0" animBg="1"/>
      <p:bldP spid="6338" grpId="0" animBg="1"/>
      <p:bldP spid="6339" grpId="0" animBg="1"/>
      <p:bldP spid="6343" grpId="0" animBg="1"/>
      <p:bldP spid="634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28700" y="1958975"/>
            <a:ext cx="4168775" cy="4189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1790700" y="2406650"/>
            <a:ext cx="738188" cy="177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412" name="TextovéPole 2"/>
          <p:cNvSpPr txBox="1">
            <a:spLocks noChangeArrowheads="1"/>
          </p:cNvSpPr>
          <p:nvPr/>
        </p:nvSpPr>
        <p:spPr bwMode="auto">
          <a:xfrm flipH="1">
            <a:off x="1446213" y="2176463"/>
            <a:ext cx="2165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Izolátor</a:t>
            </a:r>
          </a:p>
        </p:txBody>
      </p:sp>
      <p:sp>
        <p:nvSpPr>
          <p:cNvPr id="4" name="Obdélník 3"/>
          <p:cNvSpPr/>
          <p:nvPr/>
        </p:nvSpPr>
        <p:spPr>
          <a:xfrm>
            <a:off x="2874963" y="2062163"/>
            <a:ext cx="1836737" cy="3444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414" name="TextovéPole 4"/>
          <p:cNvSpPr txBox="1">
            <a:spLocks noChangeArrowheads="1"/>
          </p:cNvSpPr>
          <p:nvPr/>
        </p:nvSpPr>
        <p:spPr bwMode="auto">
          <a:xfrm>
            <a:off x="3611563" y="2228850"/>
            <a:ext cx="676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kryt</a:t>
            </a:r>
          </a:p>
        </p:txBody>
      </p:sp>
      <p:sp>
        <p:nvSpPr>
          <p:cNvPr id="6" name="Ovál 5"/>
          <p:cNvSpPr/>
          <p:nvPr/>
        </p:nvSpPr>
        <p:spPr>
          <a:xfrm>
            <a:off x="3414713" y="2743200"/>
            <a:ext cx="1085850" cy="34448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874963" y="4217988"/>
            <a:ext cx="669925" cy="2698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417" name="TextovéPole 7"/>
          <p:cNvSpPr txBox="1">
            <a:spLocks noChangeArrowheads="1"/>
          </p:cNvSpPr>
          <p:nvPr/>
        </p:nvSpPr>
        <p:spPr bwMode="auto">
          <a:xfrm>
            <a:off x="2811463" y="4121150"/>
            <a:ext cx="11382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ručička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611563" y="5253038"/>
            <a:ext cx="558800" cy="2047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419" name="TextovéPole 8"/>
          <p:cNvSpPr txBox="1">
            <a:spLocks noChangeArrowheads="1"/>
          </p:cNvSpPr>
          <p:nvPr/>
        </p:nvSpPr>
        <p:spPr bwMode="auto">
          <a:xfrm>
            <a:off x="3414713" y="5170488"/>
            <a:ext cx="9810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stupnice</a:t>
            </a:r>
          </a:p>
        </p:txBody>
      </p:sp>
      <p:sp>
        <p:nvSpPr>
          <p:cNvPr id="11" name="Obdélník 10"/>
          <p:cNvSpPr/>
          <p:nvPr/>
        </p:nvSpPr>
        <p:spPr>
          <a:xfrm rot="20068723">
            <a:off x="2470150" y="1060450"/>
            <a:ext cx="4059238" cy="16827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421" name="TextovéPole 11"/>
          <p:cNvSpPr txBox="1">
            <a:spLocks noChangeArrowheads="1"/>
          </p:cNvSpPr>
          <p:nvPr/>
        </p:nvSpPr>
        <p:spPr bwMode="auto">
          <a:xfrm>
            <a:off x="5445125" y="3201988"/>
            <a:ext cx="571817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6000"/>
              <a:t>elektroskop</a:t>
            </a:r>
          </a:p>
        </p:txBody>
      </p:sp>
      <p:sp>
        <p:nvSpPr>
          <p:cNvPr id="3" name="Kříž 2"/>
          <p:cNvSpPr/>
          <p:nvPr/>
        </p:nvSpPr>
        <p:spPr>
          <a:xfrm>
            <a:off x="6367463" y="373063"/>
            <a:ext cx="373062" cy="382587"/>
          </a:xfrm>
          <a:prstGeom prst="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746125" y="93663"/>
            <a:ext cx="966628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Kliknutím uveď, zda jsou daná tvrzení pravdivá, či ne. Správná odpověď se zabarví zeleně.</a:t>
            </a:r>
          </a:p>
        </p:txBody>
      </p:sp>
      <p:sp>
        <p:nvSpPr>
          <p:cNvPr id="18435" name="TextovéPole 3"/>
          <p:cNvSpPr txBox="1">
            <a:spLocks noChangeArrowheads="1"/>
          </p:cNvSpPr>
          <p:nvPr/>
        </p:nvSpPr>
        <p:spPr bwMode="auto">
          <a:xfrm flipH="1">
            <a:off x="746125" y="1203325"/>
            <a:ext cx="10787063" cy="5016500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200" dirty="0"/>
              <a:t>Tvrzení                                                                          Ano             Ne</a:t>
            </a:r>
          </a:p>
          <a:p>
            <a:r>
              <a:rPr lang="cs-CZ" altLang="cs-CZ" sz="3200" dirty="0"/>
              <a:t>Dva souhlasné náboje se vzájemně odpuzují.</a:t>
            </a:r>
          </a:p>
          <a:p>
            <a:r>
              <a:rPr lang="cs-CZ" altLang="cs-CZ" sz="3200" dirty="0" smtClean="0"/>
              <a:t>Třeme-li </a:t>
            </a:r>
            <a:r>
              <a:rPr lang="cs-CZ" altLang="cs-CZ" sz="3200" dirty="0"/>
              <a:t>o sebe dva nafouknuté balonky,</a:t>
            </a:r>
          </a:p>
          <a:p>
            <a:r>
              <a:rPr lang="cs-CZ" altLang="cs-CZ" sz="3200" dirty="0"/>
              <a:t>budou se vzájemně odpuzovat.</a:t>
            </a:r>
          </a:p>
          <a:p>
            <a:r>
              <a:rPr lang="cs-CZ" altLang="cs-CZ" sz="3200" dirty="0"/>
              <a:t>Elektroskop má svou vlastní stupnici.</a:t>
            </a:r>
          </a:p>
          <a:p>
            <a:r>
              <a:rPr lang="cs-CZ" altLang="cs-CZ" sz="3200" dirty="0"/>
              <a:t>Při svlékání svetru z umělého vlákna můžeme</a:t>
            </a:r>
          </a:p>
          <a:p>
            <a:r>
              <a:rPr lang="cs-CZ" altLang="cs-CZ" sz="3200" dirty="0"/>
              <a:t>zaslechnout slabé praskání. </a:t>
            </a:r>
          </a:p>
          <a:p>
            <a:r>
              <a:rPr lang="cs-CZ" altLang="cs-CZ" sz="3200" dirty="0"/>
              <a:t>Když budeme třít polyethylenový sáček a papír,</a:t>
            </a:r>
          </a:p>
          <a:p>
            <a:r>
              <a:rPr lang="cs-CZ" altLang="cs-CZ" sz="3200" dirty="0"/>
              <a:t>bude papír mít záporný náboj ?</a:t>
            </a:r>
          </a:p>
          <a:p>
            <a:endParaRPr lang="cs-CZ" altLang="cs-CZ" sz="32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8667750" y="1203325"/>
            <a:ext cx="0" cy="501650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37" name="TextovéPole 6"/>
          <p:cNvSpPr txBox="1">
            <a:spLocks noChangeArrowheads="1"/>
          </p:cNvSpPr>
          <p:nvPr/>
        </p:nvSpPr>
        <p:spPr bwMode="auto">
          <a:xfrm>
            <a:off x="700088" y="419100"/>
            <a:ext cx="46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/>
          </a:p>
        </p:txBody>
      </p:sp>
      <p:sp>
        <p:nvSpPr>
          <p:cNvPr id="18438" name="TextovéPole 7"/>
          <p:cNvSpPr txBox="1">
            <a:spLocks noChangeArrowheads="1"/>
          </p:cNvSpPr>
          <p:nvPr/>
        </p:nvSpPr>
        <p:spPr bwMode="auto">
          <a:xfrm>
            <a:off x="852488" y="571500"/>
            <a:ext cx="46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10107613" y="1203325"/>
            <a:ext cx="0" cy="501650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cxnSpLocks/>
          </p:cNvCxnSpPr>
          <p:nvPr/>
        </p:nvCxnSpPr>
        <p:spPr>
          <a:xfrm>
            <a:off x="746125" y="2257425"/>
            <a:ext cx="107870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46125" y="3209925"/>
            <a:ext cx="107870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01675" y="3725863"/>
            <a:ext cx="107886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46125" y="4649788"/>
            <a:ext cx="107870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746125" y="1747838"/>
            <a:ext cx="107870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ál 17"/>
          <p:cNvSpPr/>
          <p:nvPr/>
        </p:nvSpPr>
        <p:spPr>
          <a:xfrm>
            <a:off x="10561638" y="5146675"/>
            <a:ext cx="466725" cy="444500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0564813" y="2557463"/>
            <a:ext cx="466725" cy="444500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9013825" y="2506663"/>
            <a:ext cx="466725" cy="444500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0587038" y="1776413"/>
            <a:ext cx="466725" cy="444500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9043988" y="1774825"/>
            <a:ext cx="466725" cy="444500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0587038" y="3967163"/>
            <a:ext cx="466725" cy="444500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9063038" y="3967163"/>
            <a:ext cx="466725" cy="444500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10541000" y="3243263"/>
            <a:ext cx="466725" cy="446087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9043988" y="3227388"/>
            <a:ext cx="466725" cy="446087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9063038" y="5113338"/>
            <a:ext cx="466725" cy="444500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 nodeType="clickPar">
                      <p:stCondLst>
                        <p:cond delay="0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ovéPole 2"/>
          <p:cNvSpPr txBox="1">
            <a:spLocks noChangeArrowheads="1"/>
          </p:cNvSpPr>
          <p:nvPr/>
        </p:nvSpPr>
        <p:spPr bwMode="auto">
          <a:xfrm>
            <a:off x="3167063" y="149066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https://www.clker.com/clipart-14285.html</a:t>
            </a:r>
          </a:p>
        </p:txBody>
      </p:sp>
      <p:sp>
        <p:nvSpPr>
          <p:cNvPr id="19459" name="TextovéPole 4"/>
          <p:cNvSpPr txBox="1">
            <a:spLocks noChangeArrowheads="1"/>
          </p:cNvSpPr>
          <p:nvPr/>
        </p:nvSpPr>
        <p:spPr bwMode="auto">
          <a:xfrm>
            <a:off x="3167063" y="1860550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https://www.clker.com/clipart-15283.html</a:t>
            </a:r>
          </a:p>
        </p:txBody>
      </p:sp>
      <p:sp>
        <p:nvSpPr>
          <p:cNvPr id="19460" name="TextovéPole 6"/>
          <p:cNvSpPr txBox="1">
            <a:spLocks noChangeArrowheads="1"/>
          </p:cNvSpPr>
          <p:nvPr/>
        </p:nvSpPr>
        <p:spPr bwMode="auto">
          <a:xfrm>
            <a:off x="3167063" y="222885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https://www.clker.com/clipart-sun-faucet.html</a:t>
            </a:r>
          </a:p>
        </p:txBody>
      </p:sp>
      <p:sp>
        <p:nvSpPr>
          <p:cNvPr id="19461" name="TextovéPole 8"/>
          <p:cNvSpPr txBox="1">
            <a:spLocks noChangeArrowheads="1"/>
          </p:cNvSpPr>
          <p:nvPr/>
        </p:nvSpPr>
        <p:spPr bwMode="auto">
          <a:xfrm>
            <a:off x="3167063" y="259873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https://www.clker.com/clipart-9635.html</a:t>
            </a:r>
          </a:p>
        </p:txBody>
      </p:sp>
      <p:sp>
        <p:nvSpPr>
          <p:cNvPr id="19462" name="TextovéPole 10"/>
          <p:cNvSpPr txBox="1">
            <a:spLocks noChangeArrowheads="1"/>
          </p:cNvSpPr>
          <p:nvPr/>
        </p:nvSpPr>
        <p:spPr bwMode="auto">
          <a:xfrm>
            <a:off x="3167063" y="2968625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https://www.clker.com/clipart-red-comb.html</a:t>
            </a:r>
          </a:p>
        </p:txBody>
      </p:sp>
      <p:sp>
        <p:nvSpPr>
          <p:cNvPr id="19463" name="TextovéPole 12"/>
          <p:cNvSpPr txBox="1">
            <a:spLocks noChangeArrowheads="1"/>
          </p:cNvSpPr>
          <p:nvPr/>
        </p:nvSpPr>
        <p:spPr bwMode="auto">
          <a:xfrm>
            <a:off x="3167063" y="3336925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https://www.clker.com/clipart-4492.html</a:t>
            </a:r>
          </a:p>
        </p:txBody>
      </p:sp>
      <p:sp>
        <p:nvSpPr>
          <p:cNvPr id="19464" name="TextovéPole 14"/>
          <p:cNvSpPr txBox="1">
            <a:spLocks noChangeArrowheads="1"/>
          </p:cNvSpPr>
          <p:nvPr/>
        </p:nvSpPr>
        <p:spPr bwMode="auto">
          <a:xfrm>
            <a:off x="3167063" y="370681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https://www.clker.com/clipart-trash.html</a:t>
            </a:r>
          </a:p>
        </p:txBody>
      </p:sp>
      <p:sp>
        <p:nvSpPr>
          <p:cNvPr id="19465" name="TextovéPole 2"/>
          <p:cNvSpPr txBox="1">
            <a:spLocks noChangeArrowheads="1"/>
          </p:cNvSpPr>
          <p:nvPr/>
        </p:nvSpPr>
        <p:spPr bwMode="auto">
          <a:xfrm>
            <a:off x="3167063" y="4075113"/>
            <a:ext cx="60975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https://www.clker.com/clipart-2250.html</a:t>
            </a:r>
          </a:p>
        </p:txBody>
      </p:sp>
      <p:sp>
        <p:nvSpPr>
          <p:cNvPr id="19466" name="TextovéPole 1"/>
          <p:cNvSpPr txBox="1">
            <a:spLocks noChangeArrowheads="1"/>
          </p:cNvSpPr>
          <p:nvPr/>
        </p:nvSpPr>
        <p:spPr bwMode="auto">
          <a:xfrm>
            <a:off x="3167063" y="700088"/>
            <a:ext cx="64674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Zdroje obrázků:</a:t>
            </a:r>
          </a:p>
          <a:p>
            <a:r>
              <a:rPr lang="cs-CZ"/>
              <a:t>[cit. 2023 – 01 – 24 ].Dostupné pod licencí public domain na WWW:</a:t>
            </a:r>
          </a:p>
        </p:txBody>
      </p:sp>
      <p:sp>
        <p:nvSpPr>
          <p:cNvPr id="19467" name="TextovéPole 2"/>
          <p:cNvSpPr txBox="1">
            <a:spLocks noChangeArrowheads="1"/>
          </p:cNvSpPr>
          <p:nvPr/>
        </p:nvSpPr>
        <p:spPr bwMode="auto">
          <a:xfrm>
            <a:off x="7075488" y="40973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9468" name="TextovéPole 3"/>
          <p:cNvSpPr txBox="1">
            <a:spLocks noChangeArrowheads="1"/>
          </p:cNvSpPr>
          <p:nvPr/>
        </p:nvSpPr>
        <p:spPr bwMode="auto">
          <a:xfrm>
            <a:off x="2974975" y="36909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9469" name="TextovéPole 4"/>
          <p:cNvSpPr txBox="1">
            <a:spLocks noChangeArrowheads="1"/>
          </p:cNvSpPr>
          <p:nvPr/>
        </p:nvSpPr>
        <p:spPr bwMode="auto">
          <a:xfrm>
            <a:off x="2951163" y="33226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9470" name="TextovéPole 5"/>
          <p:cNvSpPr txBox="1">
            <a:spLocks noChangeArrowheads="1"/>
          </p:cNvSpPr>
          <p:nvPr/>
        </p:nvSpPr>
        <p:spPr bwMode="auto">
          <a:xfrm>
            <a:off x="2951163" y="295433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9471" name="TextovéPole 6"/>
          <p:cNvSpPr txBox="1">
            <a:spLocks noChangeArrowheads="1"/>
          </p:cNvSpPr>
          <p:nvPr/>
        </p:nvSpPr>
        <p:spPr bwMode="auto">
          <a:xfrm>
            <a:off x="2974975" y="25479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9472" name="TextovéPole 7"/>
          <p:cNvSpPr txBox="1">
            <a:spLocks noChangeArrowheads="1"/>
          </p:cNvSpPr>
          <p:nvPr/>
        </p:nvSpPr>
        <p:spPr bwMode="auto">
          <a:xfrm>
            <a:off x="2974975" y="22050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9473" name="TextovéPole 8"/>
          <p:cNvSpPr txBox="1">
            <a:spLocks noChangeArrowheads="1"/>
          </p:cNvSpPr>
          <p:nvPr/>
        </p:nvSpPr>
        <p:spPr bwMode="auto">
          <a:xfrm>
            <a:off x="2974975" y="184785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9474" name="TextovéPole 9"/>
          <p:cNvSpPr txBox="1">
            <a:spLocks noChangeArrowheads="1"/>
          </p:cNvSpPr>
          <p:nvPr/>
        </p:nvSpPr>
        <p:spPr bwMode="auto">
          <a:xfrm>
            <a:off x="2951163" y="14859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9475" name="TextovéPole 11"/>
          <p:cNvSpPr txBox="1">
            <a:spLocks noChangeArrowheads="1"/>
          </p:cNvSpPr>
          <p:nvPr/>
        </p:nvSpPr>
        <p:spPr bwMode="auto">
          <a:xfrm>
            <a:off x="7050088" y="37068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9476" name="TextovéPole 12"/>
          <p:cNvSpPr txBox="1">
            <a:spLocks noChangeArrowheads="1"/>
          </p:cNvSpPr>
          <p:nvPr/>
        </p:nvSpPr>
        <p:spPr bwMode="auto">
          <a:xfrm>
            <a:off x="7075488" y="33226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9477" name="TextovéPole 13"/>
          <p:cNvSpPr txBox="1">
            <a:spLocks noChangeArrowheads="1"/>
          </p:cNvSpPr>
          <p:nvPr/>
        </p:nvSpPr>
        <p:spPr bwMode="auto">
          <a:xfrm>
            <a:off x="7500938" y="29813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9478" name="TextovéPole 14"/>
          <p:cNvSpPr txBox="1">
            <a:spLocks noChangeArrowheads="1"/>
          </p:cNvSpPr>
          <p:nvPr/>
        </p:nvSpPr>
        <p:spPr bwMode="auto">
          <a:xfrm>
            <a:off x="7050088" y="25749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9479" name="TextovéPole 15"/>
          <p:cNvSpPr txBox="1">
            <a:spLocks noChangeArrowheads="1"/>
          </p:cNvSpPr>
          <p:nvPr/>
        </p:nvSpPr>
        <p:spPr bwMode="auto">
          <a:xfrm>
            <a:off x="7542213" y="22177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9480" name="TextovéPole 16"/>
          <p:cNvSpPr txBox="1">
            <a:spLocks noChangeArrowheads="1"/>
          </p:cNvSpPr>
          <p:nvPr/>
        </p:nvSpPr>
        <p:spPr bwMode="auto">
          <a:xfrm>
            <a:off x="7200900" y="184785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9481" name="TextovéPole 17"/>
          <p:cNvSpPr txBox="1">
            <a:spLocks noChangeArrowheads="1"/>
          </p:cNvSpPr>
          <p:nvPr/>
        </p:nvSpPr>
        <p:spPr bwMode="auto">
          <a:xfrm>
            <a:off x="7224713" y="1495425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&lt;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573</TotalTime>
  <Words>1275</Words>
  <Application>Microsoft Office PowerPoint</Application>
  <PresentationFormat>Vlastní</PresentationFormat>
  <Paragraphs>700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3" baseType="lpstr">
      <vt:lpstr>Calibri</vt:lpstr>
      <vt:lpstr>Arial</vt:lpstr>
      <vt:lpstr>Calibri Light</vt:lpstr>
      <vt:lpstr>Arial Black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zhanzelin@centrum.cz</dc:creator>
  <cp:lastModifiedBy>User</cp:lastModifiedBy>
  <cp:revision>54</cp:revision>
  <dcterms:created xsi:type="dcterms:W3CDTF">2023-01-18T08:20:39Z</dcterms:created>
  <dcterms:modified xsi:type="dcterms:W3CDTF">2023-01-27T13:58:28Z</dcterms:modified>
</cp:coreProperties>
</file>