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01" r:id="rId2"/>
    <p:sldId id="256" r:id="rId3"/>
    <p:sldId id="274" r:id="rId4"/>
    <p:sldId id="277" r:id="rId5"/>
    <p:sldId id="278" r:id="rId6"/>
    <p:sldId id="258" r:id="rId7"/>
    <p:sldId id="260" r:id="rId8"/>
    <p:sldId id="259" r:id="rId9"/>
    <p:sldId id="261" r:id="rId10"/>
    <p:sldId id="282" r:id="rId11"/>
    <p:sldId id="263" r:id="rId12"/>
    <p:sldId id="286" r:id="rId13"/>
    <p:sldId id="288" r:id="rId14"/>
    <p:sldId id="285" r:id="rId15"/>
    <p:sldId id="289" r:id="rId16"/>
    <p:sldId id="290" r:id="rId17"/>
    <p:sldId id="291" r:id="rId18"/>
    <p:sldId id="293" r:id="rId19"/>
    <p:sldId id="296" r:id="rId20"/>
    <p:sldId id="299" r:id="rId21"/>
    <p:sldId id="298" r:id="rId22"/>
    <p:sldId id="300" r:id="rId23"/>
    <p:sldId id="276" r:id="rId24"/>
    <p:sldId id="281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="" xmlns:p14="http://schemas.microsoft.com/office/powerpoint/2010/main" val="158615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840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="" xmlns:p14="http://schemas.microsoft.com/office/powerpoint/2010/main" val="3729088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965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4604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1332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3418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2712900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3486769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15278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3866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145247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36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5184">
          <p15:clr>
            <a:srgbClr val="F26B43"/>
          </p15:clr>
        </p15:guide>
        <p15:guide id="10" pos="702">
          <p15:clr>
            <a:srgbClr val="F26B43"/>
          </p15:clr>
        </p15:guide>
        <p15:guide id="11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Obrazov%C3%A1_kompozi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15616" y="1788454"/>
            <a:ext cx="6840760" cy="2098226"/>
          </a:xfrm>
        </p:spPr>
        <p:txBody>
          <a:bodyPr/>
          <a:lstStyle/>
          <a:p>
            <a:r>
              <a:rPr lang="cs-CZ" dirty="0"/>
              <a:t>Základy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skladby obrazu 1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987824" y="5301208"/>
            <a:ext cx="5123755" cy="408824"/>
          </a:xfrm>
        </p:spPr>
        <p:txBody>
          <a:bodyPr/>
          <a:lstStyle/>
          <a:p>
            <a:pPr algn="r"/>
            <a:r>
              <a:rPr lang="cs-CZ" dirty="0" smtClean="0"/>
              <a:t>MgA. Veronika Křížová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99592" y="6165304"/>
            <a:ext cx="7344816" cy="569950"/>
          </a:xfrm>
          <a:prstGeom prst="rect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</p:pic>
    </p:spTree>
    <p:extLst>
      <p:ext uri="{BB962C8B-B14F-4D97-AF65-F5344CB8AC3E}">
        <p14:creationId xmlns="" xmlns:p14="http://schemas.microsoft.com/office/powerpoint/2010/main" val="3790212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490792" cy="1440160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cs-CZ" sz="4000" dirty="0" smtClean="0"/>
              <a:t>Základy skladby obrazu 1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KOMPOZICE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564904"/>
            <a:ext cx="7490792" cy="396044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Skladba obrazu</a:t>
            </a:r>
          </a:p>
          <a:p>
            <a:r>
              <a:rPr lang="cs-CZ" sz="2800" dirty="0"/>
              <a:t>Hlavní, vedlejší a rušivé prvky v obraze</a:t>
            </a:r>
          </a:p>
          <a:p>
            <a:r>
              <a:rPr lang="cs-CZ" sz="2800" dirty="0" smtClean="0"/>
              <a:t>Komponování</a:t>
            </a:r>
            <a:endParaRPr lang="cs-CZ" sz="2800" dirty="0"/>
          </a:p>
          <a:p>
            <a:r>
              <a:rPr lang="cs-CZ" sz="2800" dirty="0" smtClean="0"/>
              <a:t>Kompozice</a:t>
            </a:r>
            <a:endParaRPr lang="cs-CZ" sz="2800" dirty="0"/>
          </a:p>
          <a:p>
            <a:endParaRPr lang="cs-CZ" dirty="0"/>
          </a:p>
        </p:txBody>
      </p:sp>
      <p:pic>
        <p:nvPicPr>
          <p:cNvPr id="1026" name="Picture 2" descr="Jack E. Boucher: Schodiště společnosti Shaker Centre Family Trustees' Office, Pleasant Hil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717032"/>
            <a:ext cx="4103167" cy="2949152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25832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Skladba obrazu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071692" cy="4455368"/>
          </a:xfrm>
        </p:spPr>
        <p:txBody>
          <a:bodyPr>
            <a:normAutofit fontScale="77500" lnSpcReduction="20000"/>
          </a:bodyPr>
          <a:lstStyle/>
          <a:p>
            <a:r>
              <a:rPr lang="cs-CZ" sz="2200" b="1" dirty="0" smtClean="0"/>
              <a:t>Co je to skladba obrazu ?</a:t>
            </a:r>
          </a:p>
          <a:p>
            <a:pPr lvl="1"/>
            <a:r>
              <a:rPr lang="cs-CZ" sz="2200" dirty="0" smtClean="0"/>
              <a:t>Je to realizace </a:t>
            </a:r>
            <a:r>
              <a:rPr lang="cs-CZ" sz="2200" dirty="0"/>
              <a:t>naší </a:t>
            </a:r>
            <a:r>
              <a:rPr lang="cs-CZ" sz="2200" dirty="0" smtClean="0"/>
              <a:t>myšlenky</a:t>
            </a:r>
          </a:p>
          <a:p>
            <a:pPr lvl="1"/>
            <a:r>
              <a:rPr lang="cs-CZ" sz="2200" dirty="0" smtClean="0"/>
              <a:t>Při realizaci našeho fotografického záměru se soustředíme na to, jak uspořádáme a zakomponujeme obsahové prvky do obrazového rámce.</a:t>
            </a:r>
          </a:p>
          <a:p>
            <a:pPr lvl="1"/>
            <a:endParaRPr lang="cs-CZ" sz="2200" b="1" dirty="0" smtClean="0"/>
          </a:p>
          <a:p>
            <a:r>
              <a:rPr lang="cs-CZ" sz="2200" b="1" dirty="0" smtClean="0"/>
              <a:t>Co je to kompozice ?</a:t>
            </a:r>
          </a:p>
          <a:p>
            <a:pPr lvl="1" algn="just"/>
            <a:r>
              <a:rPr lang="cs-CZ" sz="2200" dirty="0" smtClean="0"/>
              <a:t>Kompozice je rozvržení snímku, uspořádání prvků v obraze</a:t>
            </a:r>
          </a:p>
          <a:p>
            <a:pPr lvl="1" algn="just"/>
            <a:r>
              <a:rPr lang="cs-CZ" sz="2200" dirty="0" smtClean="0"/>
              <a:t>Z jednotlivých prvků vyskládáme celkový obraz</a:t>
            </a:r>
          </a:p>
          <a:p>
            <a:pPr lvl="1" algn="just"/>
            <a:r>
              <a:rPr lang="cs-CZ" sz="2200" dirty="0" smtClean="0"/>
              <a:t>Při komponování záběru soustředíme svojí pozornost na hlavní motiv, který musí být pro diváka čitelný </a:t>
            </a:r>
            <a:br>
              <a:rPr lang="cs-CZ" sz="2200" dirty="0" smtClean="0"/>
            </a:br>
            <a:r>
              <a:rPr lang="cs-CZ" sz="2200" dirty="0" smtClean="0"/>
              <a:t>a opticky oddělený od vedlejších a rušivých prvků</a:t>
            </a:r>
          </a:p>
          <a:p>
            <a:pPr lvl="1" algn="just"/>
            <a:endParaRPr lang="cs-CZ" sz="2200" dirty="0" smtClean="0"/>
          </a:p>
          <a:p>
            <a:pPr lvl="1" algn="just"/>
            <a:endParaRPr lang="cs-CZ" sz="2200" dirty="0" smtClean="0"/>
          </a:p>
          <a:p>
            <a:pPr marL="530352" lvl="1" indent="0" algn="just">
              <a:buNone/>
            </a:pPr>
            <a:r>
              <a:rPr lang="cs-CZ" sz="3000" b="1" dirty="0" smtClean="0"/>
              <a:t>Cílem </a:t>
            </a:r>
            <a:r>
              <a:rPr lang="cs-CZ" sz="3000" b="1" dirty="0" smtClean="0"/>
              <a:t>je, </a:t>
            </a:r>
            <a:r>
              <a:rPr lang="cs-CZ" sz="3000" b="1" dirty="0" smtClean="0"/>
              <a:t>aby obraz </a:t>
            </a:r>
            <a:r>
              <a:rPr lang="cs-CZ" sz="3000" b="1" dirty="0"/>
              <a:t>„hovořil jasnou řečí</a:t>
            </a:r>
            <a:r>
              <a:rPr lang="cs-CZ" sz="3000" b="1" dirty="0" smtClean="0"/>
              <a:t>“</a:t>
            </a:r>
            <a:endParaRPr lang="cs-CZ" sz="3000" b="1" dirty="0"/>
          </a:p>
          <a:p>
            <a:pPr lvl="1" algn="just"/>
            <a:endParaRPr lang="cs-CZ" sz="2200" dirty="0" smtClean="0"/>
          </a:p>
          <a:p>
            <a:pPr lvl="1"/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78822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Komponování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72816"/>
            <a:ext cx="8115300" cy="489654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Volba formátu 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 smtClean="0"/>
              <a:t>šířka 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 smtClean="0"/>
              <a:t>výška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 smtClean="0"/>
              <a:t>čtverec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Volba stanoviště </a:t>
            </a:r>
            <a:endParaRPr lang="cs-CZ" dirty="0"/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olíme tak, abychom se vyhnuli rušivým prvkům v obraze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 smtClean="0"/>
              <a:t>Hledáme nejlepší úhel pohledu na hlavní motiv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Úhel pohledu </a:t>
            </a:r>
            <a:endParaRPr lang="cs-CZ" dirty="0"/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 smtClean="0"/>
              <a:t>přímý </a:t>
            </a:r>
            <a:r>
              <a:rPr lang="cs-CZ" dirty="0" smtClean="0"/>
              <a:t>pohled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adhled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 smtClean="0"/>
              <a:t>podhled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Volba kompozice </a:t>
            </a:r>
            <a:endParaRPr lang="cs-CZ" dirty="0"/>
          </a:p>
          <a:p>
            <a:pPr lvl="2">
              <a:buFont typeface="Arial" panose="020B0604020202020204" pitchFamily="34" charset="0"/>
              <a:buChar char="•"/>
            </a:pPr>
            <a:r>
              <a:rPr lang="cs-CZ" dirty="0" smtClean="0"/>
              <a:t>zvolíme jedno z kompozičních pravidel </a:t>
            </a:r>
          </a:p>
          <a:p>
            <a:pPr marL="987552" lvl="2" indent="0">
              <a:buNone/>
            </a:pPr>
            <a:r>
              <a:rPr lang="cs-CZ" dirty="0"/>
              <a:t>	</a:t>
            </a:r>
            <a:r>
              <a:rPr lang="cs-CZ" dirty="0" smtClean="0"/>
              <a:t>vhodné pro daný záběr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32656"/>
            <a:ext cx="2592288" cy="259407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58780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332656"/>
            <a:ext cx="7287716" cy="1839044"/>
          </a:xfrm>
        </p:spPr>
        <p:txBody>
          <a:bodyPr>
            <a:normAutofit/>
          </a:bodyPr>
          <a:lstStyle/>
          <a:p>
            <a:r>
              <a:rPr lang="cs-CZ" sz="4000" dirty="0"/>
              <a:t>Jak se vyvarovat zmatku </a:t>
            </a:r>
            <a:r>
              <a:rPr lang="cs-CZ" sz="4000" dirty="0" smtClean="0"/>
              <a:t>                     v </a:t>
            </a:r>
            <a:r>
              <a:rPr lang="cs-CZ" sz="4000" dirty="0"/>
              <a:t>obraze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00808"/>
            <a:ext cx="7200900" cy="266429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cs-CZ" b="1" dirty="0" smtClean="0"/>
              <a:t>Vhodnou </a:t>
            </a:r>
            <a:r>
              <a:rPr lang="cs-CZ" b="1" dirty="0"/>
              <a:t>volbou </a:t>
            </a:r>
            <a:r>
              <a:rPr lang="cs-CZ" b="1" dirty="0" smtClean="0"/>
              <a:t>stanoviště</a:t>
            </a:r>
            <a:endParaRPr lang="cs-CZ" dirty="0" smtClean="0"/>
          </a:p>
          <a:p>
            <a:pPr>
              <a:lnSpc>
                <a:spcPct val="110000"/>
              </a:lnSpc>
            </a:pPr>
            <a:r>
              <a:rPr lang="cs-CZ" b="1" dirty="0" smtClean="0"/>
              <a:t>Volbou ohniska </a:t>
            </a:r>
            <a:r>
              <a:rPr lang="cs-CZ" b="1" dirty="0"/>
              <a:t>objektivu </a:t>
            </a:r>
            <a:r>
              <a:rPr lang="cs-CZ" dirty="0" smtClean="0"/>
              <a:t>– delší ohnisko = malá hloubka ostrosti</a:t>
            </a:r>
            <a:endParaRPr lang="cs-CZ" dirty="0"/>
          </a:p>
          <a:p>
            <a:pPr>
              <a:lnSpc>
                <a:spcPct val="110000"/>
              </a:lnSpc>
            </a:pPr>
            <a:r>
              <a:rPr lang="cs-CZ" b="1" dirty="0"/>
              <a:t>V</a:t>
            </a:r>
            <a:r>
              <a:rPr lang="cs-CZ" b="1" dirty="0" smtClean="0"/>
              <a:t>olbou clony </a:t>
            </a:r>
            <a:r>
              <a:rPr lang="cs-CZ" dirty="0" smtClean="0"/>
              <a:t>– nízká clona </a:t>
            </a:r>
            <a:r>
              <a:rPr lang="cs-CZ" dirty="0"/>
              <a:t>= malá hloubka ostrosti </a:t>
            </a:r>
            <a:endParaRPr lang="cs-CZ" dirty="0" smtClean="0"/>
          </a:p>
          <a:p>
            <a:pPr>
              <a:lnSpc>
                <a:spcPct val="110000"/>
              </a:lnSpc>
            </a:pPr>
            <a:r>
              <a:rPr lang="cs-CZ" b="1" dirty="0" smtClean="0"/>
              <a:t>Osvětlení</a:t>
            </a:r>
            <a:r>
              <a:rPr lang="cs-CZ" dirty="0" smtClean="0"/>
              <a:t> – okolí je míň nasvícené než hlavní motiv</a:t>
            </a:r>
            <a:endParaRPr lang="cs-CZ" dirty="0"/>
          </a:p>
          <a:p>
            <a:pPr>
              <a:lnSpc>
                <a:spcPct val="110000"/>
              </a:lnSpc>
            </a:pPr>
            <a:r>
              <a:rPr lang="cs-CZ" b="1" dirty="0" smtClean="0"/>
              <a:t>Barevností</a:t>
            </a:r>
            <a:r>
              <a:rPr lang="cs-CZ" dirty="0" smtClean="0"/>
              <a:t> – teplé </a:t>
            </a:r>
            <a:r>
              <a:rPr lang="cs-CZ" sz="1400" dirty="0" smtClean="0"/>
              <a:t>x</a:t>
            </a:r>
            <a:r>
              <a:rPr lang="cs-CZ" dirty="0" smtClean="0"/>
              <a:t> studené barvy</a:t>
            </a:r>
          </a:p>
          <a:p>
            <a:pPr marL="1444752" lvl="3" indent="0">
              <a:lnSpc>
                <a:spcPct val="110000"/>
              </a:lnSpc>
              <a:buNone/>
            </a:pPr>
            <a:r>
              <a:rPr lang="cs-CZ" sz="2100" dirty="0"/>
              <a:t> </a:t>
            </a:r>
            <a:r>
              <a:rPr lang="cs-CZ" sz="2100" dirty="0" smtClean="0"/>
              <a:t>– barevný akcent</a:t>
            </a:r>
          </a:p>
          <a:p>
            <a:r>
              <a:rPr lang="cs-CZ" b="1" dirty="0" smtClean="0"/>
              <a:t>Správným </a:t>
            </a:r>
            <a:r>
              <a:rPr lang="cs-CZ" b="1" dirty="0"/>
              <a:t>výřezem a kompozicí</a:t>
            </a:r>
          </a:p>
          <a:p>
            <a:endParaRPr lang="cs-CZ" b="1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584629"/>
            <a:ext cx="2736304" cy="411218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4087" y="4365104"/>
            <a:ext cx="3497953" cy="233171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5452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5643" y="188640"/>
            <a:ext cx="7598805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Hlavní  a  Vedlejší  prvky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5642" y="980729"/>
            <a:ext cx="7958845" cy="2880319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b="1" dirty="0"/>
              <a:t>Hlavní prvek </a:t>
            </a:r>
            <a:endParaRPr lang="cs-CZ" b="1" dirty="0" smtClean="0"/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1900" dirty="0" smtClean="0"/>
              <a:t>Je </a:t>
            </a:r>
            <a:r>
              <a:rPr lang="cs-CZ" sz="1900" dirty="0"/>
              <a:t>nejdůležitější část </a:t>
            </a:r>
            <a:r>
              <a:rPr lang="cs-CZ" sz="1900" dirty="0" smtClean="0"/>
              <a:t>obrazu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1900" dirty="0"/>
              <a:t>P</a:t>
            </a:r>
            <a:r>
              <a:rPr lang="cs-CZ" sz="1900" dirty="0" smtClean="0"/>
              <a:t>řináší nejvíc </a:t>
            </a:r>
            <a:r>
              <a:rPr lang="cs-CZ" sz="1900" dirty="0" smtClean="0"/>
              <a:t>informací </a:t>
            </a:r>
            <a:r>
              <a:rPr lang="cs-CZ" sz="1900" dirty="0"/>
              <a:t>nebo nejvíce esteticky </a:t>
            </a:r>
            <a:r>
              <a:rPr lang="cs-CZ" sz="1900" dirty="0" smtClean="0"/>
              <a:t>působí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1900" dirty="0" smtClean="0"/>
              <a:t>Při </a:t>
            </a:r>
            <a:r>
              <a:rPr lang="cs-CZ" sz="1900" dirty="0"/>
              <a:t>malém počtu hlavních prvků je skladba obrazu </a:t>
            </a:r>
            <a:r>
              <a:rPr lang="cs-CZ" sz="1900" dirty="0" smtClean="0"/>
              <a:t>přehlednější</a:t>
            </a:r>
            <a:r>
              <a:rPr lang="cs-CZ" sz="1900" b="1" dirty="0" smtClean="0"/>
              <a:t>	</a:t>
            </a:r>
          </a:p>
          <a:p>
            <a:pPr algn="just"/>
            <a:r>
              <a:rPr lang="cs-CZ" b="1" dirty="0" smtClean="0"/>
              <a:t>Vedlejší nebo podpůrný prvek 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1900" dirty="0" smtClean="0"/>
              <a:t>Neurčuje </a:t>
            </a:r>
            <a:r>
              <a:rPr lang="cs-CZ" sz="1900" dirty="0"/>
              <a:t>hlavní myšlenku, ale vhodně doplňuje, </a:t>
            </a:r>
            <a:r>
              <a:rPr lang="cs-CZ" sz="1900" dirty="0" smtClean="0"/>
              <a:t>hl. prvek </a:t>
            </a:r>
            <a:r>
              <a:rPr lang="cs-CZ" sz="1900" dirty="0"/>
              <a:t>a </a:t>
            </a:r>
            <a:r>
              <a:rPr lang="cs-CZ" sz="1900" dirty="0" smtClean="0"/>
              <a:t>náladu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1900" dirty="0" smtClean="0"/>
              <a:t>Může to být </a:t>
            </a:r>
            <a:r>
              <a:rPr lang="cs-CZ" sz="1900" dirty="0"/>
              <a:t>vhodný doplněk, </a:t>
            </a:r>
            <a:r>
              <a:rPr lang="cs-CZ" sz="1900" dirty="0" smtClean="0"/>
              <a:t>rekvizita </a:t>
            </a:r>
            <a:r>
              <a:rPr lang="cs-CZ" sz="1900" dirty="0"/>
              <a:t>nebo také </a:t>
            </a:r>
            <a:r>
              <a:rPr lang="cs-CZ" sz="1900" dirty="0" smtClean="0"/>
              <a:t>prostředí</a:t>
            </a:r>
            <a:r>
              <a:rPr lang="cs-CZ" sz="1900" dirty="0"/>
              <a:t> </a:t>
            </a:r>
            <a:r>
              <a:rPr lang="cs-CZ" sz="1900" dirty="0" smtClean="0"/>
              <a:t>a pozadí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1900" dirty="0" smtClean="0"/>
              <a:t>Vedlejší </a:t>
            </a:r>
            <a:r>
              <a:rPr lang="cs-CZ" sz="1900" dirty="0"/>
              <a:t>prvky mohou být potlačeny například </a:t>
            </a:r>
            <a:r>
              <a:rPr lang="cs-CZ" sz="1900" dirty="0" smtClean="0"/>
              <a:t>malou </a:t>
            </a:r>
            <a:r>
              <a:rPr lang="cs-CZ" sz="1900" dirty="0"/>
              <a:t>hloubkou </a:t>
            </a:r>
            <a:r>
              <a:rPr lang="cs-CZ" sz="1900" dirty="0" smtClean="0"/>
              <a:t>ostrosti</a:t>
            </a:r>
            <a:endParaRPr lang="cs-CZ" sz="1900" dirty="0"/>
          </a:p>
        </p:txBody>
      </p:sp>
      <p:pic>
        <p:nvPicPr>
          <p:cNvPr id="1027" name="Picture 3" descr="E:\Křížová_2014-2015\VK\zadání\FM1\2-Skladba obrazu\příprava\ukázka\Ghisi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757" y="3890641"/>
            <a:ext cx="1584175" cy="2376263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Křížová_2014-2015\VK\zadání\FM1\2-Skladba obrazu\příprava\ukázka\IMG_02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522" y="3875373"/>
            <a:ext cx="1663106" cy="2376264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3861048"/>
            <a:ext cx="1584176" cy="237626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991" y="3861048"/>
            <a:ext cx="1584177" cy="237626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Obdélník 6"/>
          <p:cNvSpPr/>
          <p:nvPr/>
        </p:nvSpPr>
        <p:spPr>
          <a:xfrm>
            <a:off x="1205880" y="6359725"/>
            <a:ext cx="7542584" cy="38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30352" lvl="1" defTabSz="685800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</a:pPr>
            <a:r>
              <a:rPr lang="cs-CZ" sz="2000" b="1" i="1" dirty="0">
                <a:solidFill>
                  <a:srgbClr val="191B0E"/>
                </a:solidFill>
              </a:rPr>
              <a:t>Hlavní motiv musí být zřetelný a snadno </a:t>
            </a:r>
            <a:r>
              <a:rPr lang="cs-CZ" sz="2000" b="1" i="1" dirty="0" smtClean="0">
                <a:solidFill>
                  <a:srgbClr val="191B0E"/>
                </a:solidFill>
              </a:rPr>
              <a:t>poznatelný</a:t>
            </a:r>
            <a:endParaRPr lang="cs-CZ" sz="2000" b="1" i="1" dirty="0">
              <a:solidFill>
                <a:srgbClr val="191B0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49113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0999" y="188640"/>
            <a:ext cx="7544002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Rušivé  a  zmatečné  prvky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980726"/>
            <a:ext cx="7647755" cy="3456386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b="1" dirty="0" smtClean="0"/>
              <a:t>Rušivý </a:t>
            </a:r>
            <a:r>
              <a:rPr lang="cs-CZ" b="1" dirty="0"/>
              <a:t>prvek </a:t>
            </a:r>
            <a:endParaRPr lang="cs-CZ" b="1" dirty="0" smtClean="0"/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vou </a:t>
            </a:r>
            <a:r>
              <a:rPr lang="cs-CZ" dirty="0"/>
              <a:t>přítomností na snímku ruší, ale nemění hlavní </a:t>
            </a:r>
            <a:r>
              <a:rPr lang="cs-CZ" dirty="0" smtClean="0"/>
              <a:t>smysl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dirty="0" smtClean="0"/>
              <a:t>Typickým </a:t>
            </a:r>
            <a:r>
              <a:rPr lang="cs-CZ" dirty="0"/>
              <a:t>rušivým prvkem je splynutí dvou </a:t>
            </a:r>
            <a:r>
              <a:rPr lang="cs-CZ" dirty="0" smtClean="0"/>
              <a:t>objektů</a:t>
            </a:r>
          </a:p>
          <a:p>
            <a:pPr marL="987552" lvl="2" indent="0" algn="just">
              <a:buNone/>
            </a:pPr>
            <a:r>
              <a:rPr lang="cs-CZ" dirty="0" smtClean="0"/>
              <a:t>např. větev </a:t>
            </a:r>
            <a:r>
              <a:rPr lang="cs-CZ" dirty="0"/>
              <a:t>trčící z hlavy </a:t>
            </a:r>
            <a:endParaRPr lang="cs-CZ" dirty="0" smtClean="0"/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dirty="0" smtClean="0"/>
              <a:t>Snažíme </a:t>
            </a:r>
            <a:r>
              <a:rPr lang="cs-CZ" dirty="0"/>
              <a:t>se je odstranit </a:t>
            </a:r>
            <a:r>
              <a:rPr lang="cs-CZ" dirty="0" smtClean="0"/>
              <a:t>už </a:t>
            </a:r>
            <a:r>
              <a:rPr lang="cs-CZ" dirty="0"/>
              <a:t>při hledání </a:t>
            </a:r>
            <a:r>
              <a:rPr lang="cs-CZ" dirty="0" smtClean="0"/>
              <a:t>záběru</a:t>
            </a:r>
          </a:p>
          <a:p>
            <a:pPr lvl="2" algn="just">
              <a:buFont typeface="Arial" panose="020B0604020202020204" pitchFamily="34" charset="0"/>
              <a:buChar char="•"/>
            </a:pPr>
            <a:r>
              <a:rPr lang="cs-CZ" dirty="0" smtClean="0"/>
              <a:t>vhodnou </a:t>
            </a:r>
            <a:r>
              <a:rPr lang="cs-CZ" dirty="0"/>
              <a:t>volbou stanoviště, </a:t>
            </a:r>
            <a:endParaRPr lang="cs-CZ" dirty="0" smtClean="0"/>
          </a:p>
          <a:p>
            <a:pPr lvl="2" algn="just">
              <a:buFont typeface="Arial" panose="020B0604020202020204" pitchFamily="34" charset="0"/>
              <a:buChar char="•"/>
            </a:pPr>
            <a:r>
              <a:rPr lang="cs-CZ" dirty="0" smtClean="0"/>
              <a:t>výřezem</a:t>
            </a:r>
            <a:r>
              <a:rPr lang="cs-CZ" dirty="0"/>
              <a:t>, </a:t>
            </a:r>
            <a:r>
              <a:rPr lang="cs-CZ" dirty="0" smtClean="0"/>
              <a:t>hloubkou ostrosti,</a:t>
            </a:r>
          </a:p>
          <a:p>
            <a:pPr lvl="2" algn="just">
              <a:buFont typeface="Arial" panose="020B0604020202020204" pitchFamily="34" charset="0"/>
              <a:buChar char="•"/>
            </a:pPr>
            <a:r>
              <a:rPr lang="cs-CZ" dirty="0" smtClean="0"/>
              <a:t>nebo </a:t>
            </a:r>
            <a:r>
              <a:rPr lang="cs-CZ" dirty="0"/>
              <a:t>dodatečně </a:t>
            </a:r>
            <a:r>
              <a:rPr lang="cs-CZ" dirty="0" smtClean="0"/>
              <a:t>v </a:t>
            </a:r>
            <a:r>
              <a:rPr lang="cs-CZ" dirty="0" err="1" smtClean="0"/>
              <a:t>postprocesu</a:t>
            </a:r>
            <a:r>
              <a:rPr lang="cs-CZ" dirty="0" smtClean="0"/>
              <a:t> digitální retuší</a:t>
            </a:r>
          </a:p>
          <a:p>
            <a:pPr algn="just"/>
            <a:r>
              <a:rPr lang="cs-CZ" b="1" dirty="0"/>
              <a:t>Zmatečný prvek</a:t>
            </a:r>
            <a:r>
              <a:rPr lang="cs-CZ" dirty="0"/>
              <a:t> </a:t>
            </a:r>
            <a:endParaRPr lang="cs-CZ" dirty="0" smtClean="0"/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dirty="0"/>
              <a:t>Z</a:t>
            </a:r>
            <a:r>
              <a:rPr lang="cs-CZ" dirty="0" smtClean="0"/>
              <a:t>cela </a:t>
            </a:r>
            <a:r>
              <a:rPr lang="cs-CZ" dirty="0"/>
              <a:t>mění smysl </a:t>
            </a:r>
            <a:r>
              <a:rPr lang="cs-CZ" dirty="0" smtClean="0"/>
              <a:t>snímku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dirty="0" smtClean="0"/>
              <a:t>Dává </a:t>
            </a:r>
            <a:r>
              <a:rPr lang="cs-CZ" dirty="0"/>
              <a:t>mu nečekaný a nežádoucí význam a divák je uveden v </a:t>
            </a:r>
            <a:r>
              <a:rPr lang="cs-CZ" dirty="0" smtClean="0"/>
              <a:t>omyl</a:t>
            </a:r>
          </a:p>
          <a:p>
            <a:pPr marL="530352" lvl="1" indent="0" algn="just">
              <a:buNone/>
            </a:pPr>
            <a:r>
              <a:rPr lang="cs-CZ" b="1" dirty="0" smtClean="0"/>
              <a:t>Takový </a:t>
            </a:r>
            <a:r>
              <a:rPr lang="cs-CZ" b="1" dirty="0"/>
              <a:t>snímek je nepoužitelný, pokud zmatečný prvek nejde z obrazu odstranit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2050" name="Picture 2" descr="E:\Křížová_2014-2015\VK\zadání\FM1\2-Skladba obrazu\příprava\ukázka\Hubáčková 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999" y="4437112"/>
            <a:ext cx="1530386" cy="2304256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Křížová_2014-2015\VK\zadání\FM1\2-Skladba obrazu\příprava\ukázka\DSC_039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437112"/>
            <a:ext cx="1536170" cy="2304256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:\Křížová_2014-2015\VK\zadání\FM1\2-Skladba obrazu\příprava\ukázka\IMG_440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37112"/>
            <a:ext cx="1536171" cy="2304256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4437112"/>
            <a:ext cx="2304256" cy="230425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498686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20688"/>
            <a:ext cx="7706816" cy="1656184"/>
          </a:xfrm>
        </p:spPr>
        <p:txBody>
          <a:bodyPr>
            <a:normAutofit/>
          </a:bodyPr>
          <a:lstStyle/>
          <a:p>
            <a:pPr algn="just"/>
            <a:r>
              <a:rPr lang="cs-CZ" sz="2000" dirty="0" smtClean="0"/>
              <a:t>Divák vždy předpokládá, že </a:t>
            </a:r>
            <a:r>
              <a:rPr lang="cs-CZ" sz="2000" dirty="0" smtClean="0"/>
              <a:t>vše, </a:t>
            </a:r>
            <a:r>
              <a:rPr lang="cs-CZ" sz="2000" dirty="0" smtClean="0"/>
              <a:t>co je umístěno v </a:t>
            </a:r>
            <a:r>
              <a:rPr lang="cs-CZ" sz="2000" dirty="0" smtClean="0"/>
              <a:t>obrazu, </a:t>
            </a:r>
            <a:r>
              <a:rPr lang="cs-CZ" sz="2000" dirty="0" smtClean="0"/>
              <a:t>tam patří a má svojí funkci</a:t>
            </a:r>
          </a:p>
          <a:p>
            <a:pPr algn="just"/>
            <a:r>
              <a:rPr lang="cs-CZ" dirty="0" smtClean="0"/>
              <a:t>Za autorův zámět tak považuje i zachycení těch prvků, které se do obrazu dostaly chybou – nepozorností fotografa.</a:t>
            </a:r>
            <a:endParaRPr lang="cs-CZ" sz="2000" dirty="0" smtClean="0"/>
          </a:p>
          <a:p>
            <a:pPr algn="just"/>
            <a:endParaRPr lang="cs-CZ" dirty="0"/>
          </a:p>
        </p:txBody>
      </p:sp>
      <p:pic>
        <p:nvPicPr>
          <p:cNvPr id="3074" name="Picture 2" descr="E:\Křížová_2014-2015\VK\zadání\FM1\2-Skladba obrazu\příprava\ukázka\_DSC94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0928"/>
            <a:ext cx="4834926" cy="3384377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E:\Křížová_2014-2015\VK\zadání\FM1\2-Skladba obrazu\příprava\ukázka\IMG_047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20888"/>
            <a:ext cx="2872636" cy="4104455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46009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Křížová_2014-2015\VK\zadání\FM1\2-Skladba obrazu\příprava\ukázka\DSC_03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343" y="402386"/>
            <a:ext cx="2929000" cy="4393501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E:\Křížová_2014-2015\VK\zadání\FM1\2-Skladba obrazu\příprava\ukázka\_DSC94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3609" y="4005064"/>
            <a:ext cx="3772679" cy="2498772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402386"/>
            <a:ext cx="4932040" cy="326875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72592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00808"/>
            <a:ext cx="7200900" cy="489654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dirty="0"/>
              <a:t>Kompozice je uspořádání prvků v obraze. </a:t>
            </a:r>
          </a:p>
          <a:p>
            <a:pPr algn="just"/>
            <a:r>
              <a:rPr lang="cs-CZ" dirty="0"/>
              <a:t>Kompozice nám dává pravidla – vodítka, která nám pomůžou upoutat divákovu pozornost a soustředit jí na hlavní motiv.</a:t>
            </a:r>
          </a:p>
          <a:p>
            <a:pPr algn="just"/>
            <a:r>
              <a:rPr lang="cs-CZ" dirty="0"/>
              <a:t>S použitím vhodné kompozice se nám podaří lépe využít celý prostor fotografie.</a:t>
            </a:r>
          </a:p>
          <a:p>
            <a:pPr algn="just"/>
            <a:r>
              <a:rPr lang="cs-CZ" dirty="0"/>
              <a:t>Pro naše oko je přirozený obdélníkový formát, protože jsme na něj </a:t>
            </a:r>
            <a:r>
              <a:rPr lang="cs-CZ" dirty="0" smtClean="0"/>
              <a:t>zvyklí </a:t>
            </a:r>
            <a:r>
              <a:rPr lang="cs-CZ" dirty="0"/>
              <a:t>z televize, knihy, časopisů…</a:t>
            </a:r>
          </a:p>
          <a:p>
            <a:pPr algn="just"/>
            <a:r>
              <a:rPr lang="cs-CZ" dirty="0"/>
              <a:t>Stejně jako čteme knihu zleva doprava, pozorujeme i obraz z levého horního rohu směrem k pravému spodnímu rohu.</a:t>
            </a:r>
          </a:p>
          <a:p>
            <a:r>
              <a:rPr lang="cs-CZ" b="1" dirty="0"/>
              <a:t>Kompozici dělíme na: 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cs-CZ" dirty="0"/>
              <a:t>Středovou kompozici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cs-CZ" dirty="0"/>
              <a:t>Zlatý řez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cs-CZ" dirty="0"/>
              <a:t>Třetiny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cs-CZ" dirty="0"/>
              <a:t>Lineární:</a:t>
            </a:r>
          </a:p>
          <a:p>
            <a:pPr lvl="4">
              <a:buFont typeface="Courier New" panose="02070309020205020404" pitchFamily="49" charset="0"/>
              <a:buChar char="o"/>
            </a:pPr>
            <a:r>
              <a:rPr lang="cs-CZ" dirty="0" smtClean="0"/>
              <a:t>Diagonála - uhlopříčka</a:t>
            </a:r>
            <a:endParaRPr lang="cs-CZ" dirty="0"/>
          </a:p>
          <a:p>
            <a:pPr lvl="4">
              <a:buFont typeface="Courier New" panose="02070309020205020404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římky </a:t>
            </a:r>
            <a:endParaRPr lang="cs-CZ" dirty="0"/>
          </a:p>
          <a:p>
            <a:pPr lvl="4">
              <a:buFont typeface="Courier New" panose="02070309020205020404" pitchFamily="49" charset="0"/>
              <a:buChar char="o"/>
            </a:pPr>
            <a:r>
              <a:rPr lang="cs-CZ" dirty="0"/>
              <a:t>K</a:t>
            </a:r>
            <a:r>
              <a:rPr lang="cs-CZ" dirty="0" smtClean="0"/>
              <a:t>řivky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4225387"/>
            <a:ext cx="3672408" cy="244397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64278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Středová  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484784"/>
            <a:ext cx="7200900" cy="2158280"/>
          </a:xfrm>
        </p:spPr>
        <p:txBody>
          <a:bodyPr>
            <a:normAutofit fontScale="77500" lnSpcReduction="20000"/>
          </a:bodyPr>
          <a:lstStyle/>
          <a:p>
            <a:pPr lvl="0" algn="just"/>
            <a:r>
              <a:rPr lang="cs-CZ" dirty="0" smtClean="0"/>
              <a:t>Hlavní motiv je uprostřed – v centru fotografie.</a:t>
            </a:r>
          </a:p>
          <a:p>
            <a:pPr lvl="0" algn="just"/>
            <a:r>
              <a:rPr lang="cs-CZ" dirty="0" smtClean="0"/>
              <a:t>Kompozice je statická, přináší klidný dojem, někdy může působit nudně</a:t>
            </a:r>
          </a:p>
          <a:p>
            <a:pPr lvl="0" algn="just"/>
            <a:r>
              <a:rPr lang="cs-CZ" dirty="0" smtClean="0"/>
              <a:t>Středová kompozice bývá často považovaná za chybu, kolem hlavního motivu bývá hodně volného nicneříkajícího prostoru</a:t>
            </a:r>
          </a:p>
          <a:p>
            <a:pPr lvl="0" algn="just"/>
            <a:r>
              <a:rPr lang="cs-CZ" dirty="0" smtClean="0"/>
              <a:t>Středovou kompozici využíváme v technické, produktové a reklamní fotografii, </a:t>
            </a:r>
            <a:r>
              <a:rPr lang="cs-CZ" dirty="0" smtClean="0"/>
              <a:t>tam, </a:t>
            </a:r>
            <a:r>
              <a:rPr lang="cs-CZ" dirty="0" smtClean="0"/>
              <a:t>kde potřebujeme hlavní motiv oprostit od vedlejších prvků.</a:t>
            </a:r>
          </a:p>
          <a:p>
            <a:pPr lvl="0" algn="just"/>
            <a:r>
              <a:rPr lang="cs-CZ" dirty="0" smtClean="0"/>
              <a:t>Také je vhodná u čtvercového formátu.</a:t>
            </a:r>
          </a:p>
          <a:p>
            <a:endParaRPr lang="cs-CZ" dirty="0"/>
          </a:p>
        </p:txBody>
      </p:sp>
      <p:pic>
        <p:nvPicPr>
          <p:cNvPr id="5122" name="Picture 2" descr="E:\Křížová_2014-2015\VK\zadání\FM1\2-Skladba obrazu\příprava\petrů (1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643064"/>
            <a:ext cx="4219024" cy="3026296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643064"/>
            <a:ext cx="3026296" cy="302629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31409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Pravidlo </a:t>
            </a:r>
            <a:br>
              <a:rPr lang="cs-CZ" dirty="0" smtClean="0"/>
            </a:br>
            <a:r>
              <a:rPr lang="cs-CZ" dirty="0" smtClean="0"/>
              <a:t>třetin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28700" y="4077072"/>
            <a:ext cx="7647756" cy="2520280"/>
          </a:xfrm>
        </p:spPr>
        <p:txBody>
          <a:bodyPr/>
          <a:lstStyle/>
          <a:p>
            <a:r>
              <a:rPr lang="cs-CZ" dirty="0" smtClean="0"/>
              <a:t>Je základním </a:t>
            </a:r>
            <a:r>
              <a:rPr lang="cs-CZ" dirty="0"/>
              <a:t>pravidlem ve </a:t>
            </a:r>
            <a:r>
              <a:rPr lang="cs-CZ" dirty="0" smtClean="0"/>
              <a:t>fotografii. </a:t>
            </a:r>
          </a:p>
          <a:p>
            <a:r>
              <a:rPr lang="cs-CZ" dirty="0" smtClean="0"/>
              <a:t>Plochu obrazu rozdělíme na třetiny – v průsečících nám vzniknou 4 silné obrazové body</a:t>
            </a:r>
          </a:p>
          <a:p>
            <a:r>
              <a:rPr lang="cs-CZ" dirty="0" smtClean="0"/>
              <a:t>Výhodou třetinové kompozice je, že vynikne i </a:t>
            </a:r>
            <a:r>
              <a:rPr lang="cs-CZ" dirty="0" smtClean="0"/>
              <a:t>prostor, </a:t>
            </a:r>
            <a:r>
              <a:rPr lang="cs-CZ" dirty="0" smtClean="0"/>
              <a:t>ve kterém je hlavní motiv umístěn</a:t>
            </a:r>
            <a:endParaRPr lang="cs-CZ" dirty="0"/>
          </a:p>
          <a:p>
            <a:r>
              <a:rPr lang="cs-CZ" dirty="0" smtClean="0"/>
              <a:t>Fotografie působí esteticky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8208" y="188640"/>
            <a:ext cx="5509130" cy="367240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83155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404664"/>
            <a:ext cx="7200900" cy="1485900"/>
          </a:xfrm>
        </p:spPr>
        <p:txBody>
          <a:bodyPr/>
          <a:lstStyle/>
          <a:p>
            <a:r>
              <a:rPr lang="cs-CZ" dirty="0" smtClean="0"/>
              <a:t>Zlatý řez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412776"/>
            <a:ext cx="6857212" cy="4310608"/>
          </a:xfrm>
        </p:spPr>
        <p:txBody>
          <a:bodyPr/>
          <a:lstStyle/>
          <a:p>
            <a:pPr marL="384048" lvl="1">
              <a:spcBef>
                <a:spcPts val="1000"/>
              </a:spcBef>
              <a:buFont typeface="Franklin Gothic Book" panose="020B0503020102020204" pitchFamily="34" charset="0"/>
              <a:buChar char="■"/>
            </a:pPr>
            <a:r>
              <a:rPr lang="cs-CZ" dirty="0"/>
              <a:t>Je považován za ideální proporci mezi délkami v poměru 1:1,618</a:t>
            </a:r>
          </a:p>
          <a:p>
            <a:pPr marL="384048" lvl="1">
              <a:spcBef>
                <a:spcPts val="1000"/>
              </a:spcBef>
              <a:buFont typeface="Franklin Gothic Book" panose="020B0503020102020204" pitchFamily="34" charset="0"/>
              <a:buChar char="■"/>
            </a:pPr>
            <a:r>
              <a:rPr lang="cs-CZ" dirty="0" smtClean="0"/>
              <a:t>Využívá se především ve výtvarném umění</a:t>
            </a:r>
          </a:p>
          <a:p>
            <a:pPr marL="384048" lvl="1">
              <a:spcBef>
                <a:spcPts val="1000"/>
              </a:spcBef>
              <a:buFont typeface="Franklin Gothic Book" panose="020B0503020102020204" pitchFamily="34" charset="0"/>
              <a:buChar char="■"/>
            </a:pPr>
            <a:r>
              <a:rPr lang="cs-CZ" dirty="0" smtClean="0"/>
              <a:t>Umělci jej používali už v renezanci</a:t>
            </a:r>
          </a:p>
          <a:p>
            <a:pPr marL="742950" lvl="2" indent="-285750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cs-CZ" dirty="0" smtClean="0"/>
              <a:t>ve </a:t>
            </a:r>
            <a:r>
              <a:rPr lang="cs-CZ" dirty="0"/>
              <a:t>svých studiích </a:t>
            </a:r>
            <a:r>
              <a:rPr lang="cs-CZ" dirty="0" smtClean="0"/>
              <a:t>se jím zabýval </a:t>
            </a:r>
            <a:r>
              <a:rPr lang="cs-CZ" dirty="0"/>
              <a:t>Leonardo da </a:t>
            </a:r>
            <a:r>
              <a:rPr lang="cs-CZ" dirty="0" smtClean="0"/>
              <a:t>Vinci</a:t>
            </a:r>
          </a:p>
          <a:p>
            <a:pPr marL="384048" lvl="1">
              <a:spcBef>
                <a:spcPts val="1000"/>
              </a:spcBef>
              <a:buFont typeface="Franklin Gothic Book" panose="020B0503020102020204" pitchFamily="34" charset="0"/>
              <a:buChar char="■"/>
            </a:pPr>
            <a:r>
              <a:rPr lang="cs-CZ" dirty="0"/>
              <a:t>Vyskytuje se v přírodě – listy, šišky, slunečnice, ulity….</a:t>
            </a:r>
          </a:p>
          <a:p>
            <a:pPr marL="384048" lvl="1">
              <a:spcBef>
                <a:spcPts val="1000"/>
              </a:spcBef>
              <a:buFont typeface="Franklin Gothic Book" panose="020B0503020102020204" pitchFamily="34" charset="0"/>
              <a:buChar char="■"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2" descr="D:\FOTO\verca\1 - škola\TEORIE\zlaty_re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5592" y="4725143"/>
            <a:ext cx="2880320" cy="192021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725144"/>
            <a:ext cx="3099291" cy="192021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94462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260648"/>
            <a:ext cx="5271492" cy="2880320"/>
          </a:xfrm>
        </p:spPr>
        <p:txBody>
          <a:bodyPr>
            <a:normAutofit fontScale="90000"/>
          </a:bodyPr>
          <a:lstStyle/>
          <a:p>
            <a:r>
              <a:rPr lang="cs-CZ" dirty="0"/>
              <a:t>Rozdíl mezi </a:t>
            </a:r>
            <a:r>
              <a:rPr lang="cs-CZ" dirty="0" smtClean="0"/>
              <a:t>kompozicí: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spc="300" dirty="0" smtClean="0"/>
              <a:t>ZLATÝ ŘEZ </a:t>
            </a:r>
            <a:br>
              <a:rPr lang="cs-CZ" b="1" spc="300" dirty="0" smtClean="0"/>
            </a:br>
            <a:r>
              <a:rPr lang="cs-CZ" b="1" spc="300" dirty="0" smtClean="0"/>
              <a:t>	</a:t>
            </a:r>
            <a:r>
              <a:rPr lang="cs-CZ" spc="300" dirty="0" smtClean="0"/>
              <a:t>x </a:t>
            </a:r>
            <a:br>
              <a:rPr lang="cs-CZ" spc="300" dirty="0" smtClean="0"/>
            </a:br>
            <a:r>
              <a:rPr lang="cs-CZ" b="1" spc="300" dirty="0" smtClean="0"/>
              <a:t>TŘETINY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3582145"/>
            <a:ext cx="8079804" cy="422920"/>
          </a:xfrm>
        </p:spPr>
        <p:txBody>
          <a:bodyPr numCol="2"/>
          <a:lstStyle/>
          <a:p>
            <a:r>
              <a:rPr lang="cs-CZ" dirty="0" smtClean="0"/>
              <a:t>Zlatý řez	</a:t>
            </a:r>
          </a:p>
          <a:p>
            <a:r>
              <a:rPr lang="cs-CZ" dirty="0" smtClean="0"/>
              <a:t>Třetinová kompozice	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005066"/>
            <a:ext cx="3780772" cy="252027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532" y="957024"/>
            <a:ext cx="3743599" cy="247197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8602" y="4005064"/>
            <a:ext cx="3780774" cy="252027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924384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404664"/>
            <a:ext cx="7503740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Kompozice na střed </a:t>
            </a:r>
            <a:r>
              <a:rPr lang="cs-CZ" sz="3200" b="1" dirty="0"/>
              <a:t>/</a:t>
            </a:r>
            <a:r>
              <a:rPr lang="cs-CZ" sz="3200" dirty="0" smtClean="0"/>
              <a:t> </a:t>
            </a:r>
            <a:r>
              <a:rPr lang="cs-CZ" dirty="0" smtClean="0"/>
              <a:t>třetinová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12776"/>
            <a:ext cx="8136904" cy="4454624"/>
          </a:xfrm>
        </p:spPr>
        <p:txBody>
          <a:bodyPr/>
          <a:lstStyle/>
          <a:p>
            <a:r>
              <a:rPr lang="cs-CZ" dirty="0" smtClean="0"/>
              <a:t>Na snímcích můžeme porovnat působení fotografie komponované na: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97535" y="4522563"/>
            <a:ext cx="4464497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Pohybující se předmět a </a:t>
            </a:r>
            <a:r>
              <a:rPr lang="cs-CZ" sz="2400" b="1" dirty="0" smtClean="0"/>
              <a:t>portrét:</a:t>
            </a:r>
          </a:p>
          <a:p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vždy </a:t>
            </a:r>
            <a:r>
              <a:rPr lang="cs-CZ" b="1" dirty="0"/>
              <a:t>dáme víc místa ve směru pohybu </a:t>
            </a:r>
            <a:endParaRPr lang="cs-CZ" b="1" dirty="0" smtClean="0"/>
          </a:p>
          <a:p>
            <a:r>
              <a:rPr lang="cs-CZ" b="1" dirty="0" smtClean="0"/>
              <a:t>     a </a:t>
            </a:r>
            <a:r>
              <a:rPr lang="cs-CZ" b="1" dirty="0"/>
              <a:t>pohledu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4438208"/>
            <a:ext cx="3290362" cy="230316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Obdélník 7"/>
          <p:cNvSpPr/>
          <p:nvPr/>
        </p:nvSpPr>
        <p:spPr>
          <a:xfrm>
            <a:off x="1065188" y="4033225"/>
            <a:ext cx="683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střed</a:t>
            </a:r>
          </a:p>
        </p:txBody>
      </p:sp>
      <p:sp>
        <p:nvSpPr>
          <p:cNvPr id="9" name="Obdélník 8"/>
          <p:cNvSpPr/>
          <p:nvPr/>
        </p:nvSpPr>
        <p:spPr>
          <a:xfrm>
            <a:off x="7735095" y="4033225"/>
            <a:ext cx="8473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třetiny</a:t>
            </a:r>
            <a:r>
              <a:rPr lang="cs-CZ" dirty="0"/>
              <a:t> 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4677" y="1886656"/>
            <a:ext cx="3240360" cy="216003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5188" y="1886655"/>
            <a:ext cx="3240360" cy="216003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132733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Lineární 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4005064"/>
            <a:ext cx="7200900" cy="2664296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cs-CZ" dirty="0"/>
              <a:t>Linie vznikají na rozhraní dvou barevně nebo kontrastně rozdílných předmětů a jsou ve fotografii důležitým </a:t>
            </a:r>
            <a:r>
              <a:rPr lang="cs-CZ" dirty="0" smtClean="0"/>
              <a:t>prvkem</a:t>
            </a:r>
            <a:endParaRPr lang="cs-CZ" dirty="0"/>
          </a:p>
          <a:p>
            <a:pPr lvl="0" algn="just"/>
            <a:r>
              <a:rPr lang="cs-CZ" dirty="0"/>
              <a:t>Mohou být nejrůznějších tvarů - přímky i složité křivky</a:t>
            </a:r>
          </a:p>
          <a:p>
            <a:pPr lvl="0" algn="just"/>
            <a:r>
              <a:rPr lang="cs-CZ" dirty="0"/>
              <a:t>Mohou směřovat libovolným směrem</a:t>
            </a:r>
          </a:p>
          <a:p>
            <a:pPr lvl="0" algn="just"/>
            <a:r>
              <a:rPr lang="cs-CZ" dirty="0" smtClean="0"/>
              <a:t>Mají různý účinek podle </a:t>
            </a:r>
            <a:r>
              <a:rPr lang="cs-CZ" dirty="0"/>
              <a:t>umístění, směru a charakteru </a:t>
            </a:r>
            <a:endParaRPr lang="cs-CZ" dirty="0" smtClean="0"/>
          </a:p>
          <a:p>
            <a:pPr lvl="0" algn="just"/>
            <a:r>
              <a:rPr lang="cs-CZ" dirty="0" smtClean="0"/>
              <a:t>Příliš mnoho </a:t>
            </a:r>
            <a:r>
              <a:rPr lang="cs-CZ" dirty="0"/>
              <a:t>různě uspořádaných linií </a:t>
            </a:r>
            <a:r>
              <a:rPr lang="cs-CZ" dirty="0" smtClean="0"/>
              <a:t>může </a:t>
            </a:r>
            <a:r>
              <a:rPr lang="cs-CZ" dirty="0"/>
              <a:t>vést ke </a:t>
            </a:r>
            <a:r>
              <a:rPr lang="cs-CZ" dirty="0" smtClean="0"/>
              <a:t>zmatku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40152" y="1628800"/>
            <a:ext cx="250537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Dělí se na:</a:t>
            </a:r>
          </a:p>
          <a:p>
            <a:endParaRPr lang="cs-CZ" sz="20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Diagonálu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Přímky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Křivky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Sbíhající se linie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84784"/>
            <a:ext cx="3562944" cy="237845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1456413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Diagonální 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72816"/>
            <a:ext cx="5890225" cy="223224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Úhlopříčné linie navozují dojem prostoru, dynamiky, </a:t>
            </a:r>
            <a:r>
              <a:rPr lang="cs-CZ" dirty="0" smtClean="0"/>
              <a:t>pohybu…</a:t>
            </a:r>
          </a:p>
          <a:p>
            <a:r>
              <a:rPr lang="cs-CZ" dirty="0" smtClean="0"/>
              <a:t>Oko pozorovatele vedou z </a:t>
            </a:r>
            <a:r>
              <a:rPr lang="cs-CZ" dirty="0"/>
              <a:t>rohu do </a:t>
            </a:r>
            <a:r>
              <a:rPr lang="cs-CZ" dirty="0" smtClean="0"/>
              <a:t>rohu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Linie </a:t>
            </a:r>
            <a:r>
              <a:rPr lang="cs-CZ" dirty="0" smtClean="0"/>
              <a:t>z levého horního rohu klesající do pravého spodního rohu = </a:t>
            </a:r>
            <a:r>
              <a:rPr lang="cs-CZ" dirty="0"/>
              <a:t>vytvářejí dojem klesání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Opačná </a:t>
            </a:r>
            <a:r>
              <a:rPr lang="cs-CZ" dirty="0"/>
              <a:t>linie </a:t>
            </a:r>
            <a:r>
              <a:rPr lang="cs-CZ" dirty="0" smtClean="0"/>
              <a:t>z levého dolního rohu směrem     k pravému hornímu rohu = dojem </a:t>
            </a:r>
            <a:r>
              <a:rPr lang="cs-CZ" dirty="0"/>
              <a:t>stoupání</a:t>
            </a:r>
          </a:p>
          <a:p>
            <a:endParaRPr lang="cs-CZ" dirty="0"/>
          </a:p>
        </p:txBody>
      </p:sp>
      <p:pic>
        <p:nvPicPr>
          <p:cNvPr id="4" name="Picture 2" descr="E:\Křížová_2014-2015\VK\zadání\FM1\2-Skladba obrazu\úkoly\Kompozice\Nacházel (4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207" y="3982895"/>
            <a:ext cx="2805382" cy="272006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982895"/>
            <a:ext cx="4080665" cy="272006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8925" y="238351"/>
            <a:ext cx="2045664" cy="306893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1412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Lineární kompozice – Přímky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844824"/>
            <a:ext cx="6999684" cy="2871192"/>
          </a:xfrm>
        </p:spPr>
        <p:txBody>
          <a:bodyPr/>
          <a:lstStyle/>
          <a:p>
            <a:pPr algn="just"/>
            <a:r>
              <a:rPr lang="cs-CZ" dirty="0" smtClean="0"/>
              <a:t>V obraze jsou umístěné rovné čáry neboli přímky</a:t>
            </a:r>
          </a:p>
          <a:p>
            <a:pPr algn="just"/>
            <a:r>
              <a:rPr lang="cs-CZ" dirty="0" smtClean="0"/>
              <a:t>Podle směrů </a:t>
            </a:r>
            <a:r>
              <a:rPr lang="cs-CZ" dirty="0"/>
              <a:t>l</a:t>
            </a:r>
            <a:r>
              <a:rPr lang="cs-CZ" dirty="0" smtClean="0"/>
              <a:t>inií na nás obraz různě působí </a:t>
            </a:r>
          </a:p>
          <a:p>
            <a:pPr algn="just"/>
            <a:r>
              <a:rPr lang="cs-CZ" b="1" dirty="0" smtClean="0"/>
              <a:t>Vodorovné linie</a:t>
            </a:r>
            <a:r>
              <a:rPr lang="cs-CZ" dirty="0" smtClean="0"/>
              <a:t> – např. </a:t>
            </a:r>
            <a:r>
              <a:rPr lang="cs-CZ" dirty="0"/>
              <a:t>v </a:t>
            </a:r>
            <a:r>
              <a:rPr lang="cs-CZ" dirty="0" smtClean="0"/>
              <a:t>krajině – pole, kopce…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dirty="0" smtClean="0"/>
              <a:t>představují klid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dirty="0" smtClean="0"/>
              <a:t>potlačují </a:t>
            </a:r>
            <a:r>
              <a:rPr lang="cs-CZ" dirty="0"/>
              <a:t>dojem </a:t>
            </a:r>
            <a:r>
              <a:rPr lang="cs-CZ" dirty="0" smtClean="0"/>
              <a:t>prostoru </a:t>
            </a:r>
            <a:endParaRPr lang="cs-CZ" dirty="0"/>
          </a:p>
          <a:p>
            <a:pPr algn="just"/>
            <a:r>
              <a:rPr lang="cs-CZ" b="1" dirty="0"/>
              <a:t>Svislé </a:t>
            </a:r>
            <a:r>
              <a:rPr lang="cs-CZ" b="1" dirty="0" smtClean="0"/>
              <a:t>linie</a:t>
            </a:r>
            <a:r>
              <a:rPr lang="cs-CZ" dirty="0" smtClean="0"/>
              <a:t> – např. </a:t>
            </a:r>
            <a:r>
              <a:rPr lang="cs-CZ" dirty="0"/>
              <a:t>v </a:t>
            </a:r>
            <a:r>
              <a:rPr lang="cs-CZ" dirty="0" smtClean="0"/>
              <a:t>architektuře 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dirty="0" smtClean="0"/>
              <a:t>budí </a:t>
            </a:r>
            <a:r>
              <a:rPr lang="cs-CZ" dirty="0"/>
              <a:t>dojem výšky, síly, mohutnosti a vznešenosti.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021" y="4716016"/>
            <a:ext cx="3042070" cy="202265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Picture 2" descr="E:\Křížová_2014-2015\VK\zadání\FM1\2-Skladba obrazu\úkoly\Kompozice\Přimka (7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8472" y="4716016"/>
            <a:ext cx="3033928" cy="202265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844824"/>
            <a:ext cx="1799242" cy="119927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46085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Lineární kompozice – Křivky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844824"/>
            <a:ext cx="6999684" cy="2016224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Velmi oblíbenou je pro svou estetiku křivka ve tvaru </a:t>
            </a:r>
            <a:r>
              <a:rPr lang="cs-CZ" b="1" dirty="0" smtClean="0"/>
              <a:t>„S“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dirty="0" smtClean="0"/>
              <a:t>Spojením více „S“ křivek docílíme vlnovku, která na diváka působí příjemně a vyvolává dojem pohybu (př. obilí, vodní hladina, duny písku…)</a:t>
            </a:r>
          </a:p>
          <a:p>
            <a:pPr algn="just"/>
            <a:r>
              <a:rPr lang="cs-CZ" dirty="0" smtClean="0"/>
              <a:t>Zaoblené křivky vnáší do obrazu dynamiku a pocit proudění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6167045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POZOR,</a:t>
            </a:r>
            <a:r>
              <a:rPr lang="cs-CZ" dirty="0"/>
              <a:t> aby se zakřivené linie nedotýkaly okrajů </a:t>
            </a:r>
            <a:r>
              <a:rPr lang="cs-CZ" dirty="0" smtClean="0"/>
              <a:t>snímku, </a:t>
            </a:r>
            <a:r>
              <a:rPr lang="cs-CZ" dirty="0"/>
              <a:t>nebo obraz náhle opustit. Výsledný efekt by pak působil rušivě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" y="3789040"/>
            <a:ext cx="3471292" cy="231399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39" y="3789040"/>
            <a:ext cx="3305845" cy="231399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307212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Sbíhající se linie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141983"/>
            <a:ext cx="5343500" cy="1503041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Navozují dojem většího prostoru, dálky</a:t>
            </a:r>
          </a:p>
          <a:p>
            <a:pPr algn="just"/>
            <a:r>
              <a:rPr lang="cs-CZ" dirty="0" smtClean="0"/>
              <a:t>Přitahují oko diváka do místa kde se sbíhají</a:t>
            </a:r>
          </a:p>
          <a:p>
            <a:pPr algn="just"/>
            <a:r>
              <a:rPr lang="cs-CZ" dirty="0" smtClean="0"/>
              <a:t>Pomůžou nám velmi účinně vyjádřit prostor </a:t>
            </a:r>
            <a:br>
              <a:rPr lang="cs-CZ" dirty="0" smtClean="0"/>
            </a:br>
            <a:r>
              <a:rPr lang="cs-CZ" dirty="0" smtClean="0"/>
              <a:t>(oko snadno identifikuje hloubku obrazu)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5894" y="260649"/>
            <a:ext cx="2469774" cy="35283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059214"/>
            <a:ext cx="3817604" cy="252854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111" y="4059213"/>
            <a:ext cx="3817557" cy="252854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78948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Horizont v krajině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844824"/>
            <a:ext cx="7200900" cy="3581400"/>
          </a:xfrm>
        </p:spPr>
        <p:txBody>
          <a:bodyPr/>
          <a:lstStyle/>
          <a:p>
            <a:r>
              <a:rPr lang="cs-CZ" dirty="0" smtClean="0"/>
              <a:t>Musí být rovný (pokud tedy není záměr autora výrazný náklon)</a:t>
            </a:r>
          </a:p>
          <a:p>
            <a:r>
              <a:rPr lang="cs-CZ" dirty="0" smtClean="0"/>
              <a:t>Umisťujeme ho nejčastěji do horní nebo spodní 1/3 obrazu</a:t>
            </a:r>
          </a:p>
          <a:p>
            <a:r>
              <a:rPr lang="cs-CZ" dirty="0" smtClean="0"/>
              <a:t>V některých případech používáme i 1/5 dělení obrazu</a:t>
            </a:r>
          </a:p>
          <a:p>
            <a:r>
              <a:rPr lang="cs-CZ" dirty="0" smtClean="0"/>
              <a:t>Za chybu bývá považován horizont umístěný ve středu obrazu (výjimkou jsou fotografie s vodní hladinou – princip symetrie)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077072"/>
            <a:ext cx="4007568" cy="266473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4076633"/>
            <a:ext cx="3998079" cy="266473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54920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47056"/>
          </a:xfrm>
        </p:spPr>
        <p:txBody>
          <a:bodyPr/>
          <a:lstStyle/>
          <a:p>
            <a:r>
              <a:rPr lang="cs-CZ" dirty="0" smtClean="0"/>
              <a:t>Úhel pohledu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71461" y="3299964"/>
            <a:ext cx="3533898" cy="236566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015778" y="3293036"/>
            <a:ext cx="3533898" cy="236566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860094" y="3299963"/>
            <a:ext cx="3533899" cy="236566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Obdélník 6"/>
          <p:cNvSpPr/>
          <p:nvPr/>
        </p:nvSpPr>
        <p:spPr>
          <a:xfrm>
            <a:off x="1187624" y="1988840"/>
            <a:ext cx="15277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/>
              <a:t>Nadhled</a:t>
            </a:r>
          </a:p>
        </p:txBody>
      </p:sp>
      <p:sp>
        <p:nvSpPr>
          <p:cNvPr id="8" name="Obdélník 7"/>
          <p:cNvSpPr/>
          <p:nvPr/>
        </p:nvSpPr>
        <p:spPr>
          <a:xfrm>
            <a:off x="6900419" y="1988840"/>
            <a:ext cx="158798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/>
              <a:t>Podhled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79912" y="1988840"/>
            <a:ext cx="205594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000" dirty="0" smtClean="0"/>
              <a:t>Přímý </a:t>
            </a:r>
            <a:r>
              <a:rPr lang="cs-CZ" sz="2000" dirty="0"/>
              <a:t>pohled</a:t>
            </a:r>
          </a:p>
        </p:txBody>
      </p:sp>
    </p:spTree>
    <p:extLst>
      <p:ext uri="{BB962C8B-B14F-4D97-AF65-F5344CB8AC3E}">
        <p14:creationId xmlns="" xmlns:p14="http://schemas.microsoft.com/office/powerpoint/2010/main" val="1960306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620688"/>
            <a:ext cx="7200900" cy="1485900"/>
          </a:xfrm>
        </p:spPr>
        <p:txBody>
          <a:bodyPr/>
          <a:lstStyle/>
          <a:p>
            <a:r>
              <a:rPr lang="cs-CZ" dirty="0" smtClean="0"/>
              <a:t>Otevřený a uzavřený </a:t>
            </a:r>
            <a:br>
              <a:rPr lang="cs-CZ" dirty="0" smtClean="0"/>
            </a:br>
            <a:r>
              <a:rPr lang="cs-CZ" dirty="0" smtClean="0"/>
              <a:t>obraz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3356992"/>
            <a:ext cx="7431732" cy="3581400"/>
          </a:xfrm>
        </p:spPr>
        <p:txBody>
          <a:bodyPr>
            <a:normAutofit/>
          </a:bodyPr>
          <a:lstStyle/>
          <a:p>
            <a:r>
              <a:rPr lang="cs-CZ" b="1" dirty="0" smtClean="0"/>
              <a:t>Uzavřený prostor </a:t>
            </a:r>
            <a:r>
              <a:rPr lang="cs-CZ" dirty="0" smtClean="0"/>
              <a:t>– obraz je z obou stran ohraničený = uzavřený 			      např. větvemi stromu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Přidává obrazu hloubku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oustředí divákovu pozornost na hlavní motiv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Působí klidným dojmem</a:t>
            </a:r>
          </a:p>
          <a:p>
            <a:r>
              <a:rPr lang="cs-CZ" b="1" dirty="0" smtClean="0"/>
              <a:t>Otevřený prostor</a:t>
            </a:r>
            <a:r>
              <a:rPr lang="cs-CZ" dirty="0" smtClean="0"/>
              <a:t> – obraz takzvaně pokračuje mimo snímek, 				      není ničím ohraničený</a:t>
            </a:r>
            <a:endParaRPr lang="cs-CZ" b="1" dirty="0" smtClean="0"/>
          </a:p>
          <a:p>
            <a:r>
              <a:rPr lang="cs-CZ" b="1" dirty="0" smtClean="0"/>
              <a:t>Polootevřený </a:t>
            </a:r>
            <a:r>
              <a:rPr lang="cs-CZ" dirty="0" smtClean="0"/>
              <a:t>– obraz je ohraničený pouze z jedné strany	          			např. budovou, stromem…</a:t>
            </a:r>
            <a:endParaRPr lang="cs-CZ" dirty="0"/>
          </a:p>
        </p:txBody>
      </p:sp>
      <p:pic>
        <p:nvPicPr>
          <p:cNvPr id="4" name="Picture 2" descr="D:\FOTO\verca\1 - škola\TEORIE\1280px-Zuger_See_SK_00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90840" y="1340768"/>
            <a:ext cx="2893328" cy="19281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524" y="282922"/>
            <a:ext cx="1990900" cy="298597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53" y="1845726"/>
            <a:ext cx="2131831" cy="1423173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1415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72816"/>
            <a:ext cx="7200900" cy="4392488"/>
          </a:xfrm>
        </p:spPr>
        <p:txBody>
          <a:bodyPr>
            <a:normAutofit fontScale="85000" lnSpcReduction="20000"/>
          </a:bodyPr>
          <a:lstStyle/>
          <a:p>
            <a:r>
              <a:rPr lang="cs-CZ" sz="2400" b="1" dirty="0"/>
              <a:t>Chyby ve fotografii_2 foto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 smtClean="0"/>
              <a:t>Fotografie ve které je 5 chyb (rušivé </a:t>
            </a:r>
            <a:r>
              <a:rPr lang="cs-CZ" dirty="0"/>
              <a:t>prvky, ostrost, </a:t>
            </a:r>
            <a:r>
              <a:rPr lang="cs-CZ" dirty="0" smtClean="0"/>
              <a:t>kompozice, úhel pohledu, orientace snímku…)</a:t>
            </a:r>
            <a:endParaRPr lang="cs-CZ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Stejná fotografie s odstraněním </a:t>
            </a:r>
            <a:r>
              <a:rPr lang="cs-CZ" dirty="0" smtClean="0"/>
              <a:t>chyb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cs-CZ" dirty="0"/>
          </a:p>
          <a:p>
            <a:r>
              <a:rPr lang="cs-CZ" sz="2400" b="1" dirty="0" smtClean="0"/>
              <a:t>Úhel pohledu_3foto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 smtClean="0"/>
              <a:t>Nadhled, přímý pohled a podhled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cs-CZ" dirty="0" smtClean="0"/>
          </a:p>
          <a:p>
            <a:r>
              <a:rPr lang="cs-CZ" sz="2400" b="1" dirty="0" smtClean="0"/>
              <a:t>Kompoziční </a:t>
            </a:r>
            <a:r>
              <a:rPr lang="cs-CZ" sz="2400" b="1" dirty="0"/>
              <a:t>pravidla_6 foto</a:t>
            </a:r>
            <a:endParaRPr lang="cs-CZ" sz="24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kompozice na střed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kompozice na </a:t>
            </a:r>
            <a:r>
              <a:rPr lang="cs-CZ" dirty="0" smtClean="0"/>
              <a:t>třetiny nebo zlatý </a:t>
            </a:r>
            <a:r>
              <a:rPr lang="cs-CZ" dirty="0"/>
              <a:t>řez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kompozice úhlopříčná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kompozice lineární sbíhající linie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kompozice lineární přímky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kompozice lineární křivky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80969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72816"/>
            <a:ext cx="7200900" cy="4320480"/>
          </a:xfrm>
        </p:spPr>
        <p:txBody>
          <a:bodyPr>
            <a:normAutofit/>
          </a:bodyPr>
          <a:lstStyle/>
          <a:p>
            <a:r>
              <a:rPr lang="cs-CZ" sz="1500" dirty="0" smtClean="0"/>
              <a:t>AUTOR NEUVEDEN, Autor Neuveden. </a:t>
            </a:r>
            <a:r>
              <a:rPr lang="cs-CZ" sz="1500" i="1" dirty="0" smtClean="0"/>
              <a:t>Obrazová kompozice</a:t>
            </a:r>
            <a:r>
              <a:rPr lang="cs-CZ" sz="1500" dirty="0" smtClean="0"/>
              <a:t> [online]. [cit. 23.3.2022]. Dostupný na WWW: </a:t>
            </a:r>
            <a:r>
              <a:rPr lang="cs-CZ" sz="1500" dirty="0" smtClean="0">
                <a:hlinkClick r:id="rId2"/>
              </a:rPr>
              <a:t>https://cs.wikipedia.org/wiki/Obrazov%C3%A1_kompozice</a:t>
            </a:r>
            <a:endParaRPr lang="cs-CZ" sz="1500" dirty="0" smtClean="0"/>
          </a:p>
          <a:p>
            <a:endParaRPr lang="cs-CZ" sz="1500" dirty="0" smtClean="0"/>
          </a:p>
          <a:p>
            <a:pPr marL="0" indent="0">
              <a:buNone/>
            </a:pPr>
            <a:r>
              <a:rPr lang="cs-CZ" sz="1500" dirty="0" smtClean="0"/>
              <a:t>Obrázky:</a:t>
            </a:r>
            <a:endParaRPr lang="cs-CZ" sz="1500" dirty="0"/>
          </a:p>
          <a:p>
            <a:r>
              <a:rPr lang="cs-CZ" sz="1500" dirty="0"/>
              <a:t>BOUCHER, Jack E.. </a:t>
            </a:r>
            <a:r>
              <a:rPr lang="cs-CZ" sz="1500" i="1" dirty="0" err="1"/>
              <a:t>wikipedia</a:t>
            </a:r>
            <a:r>
              <a:rPr lang="cs-CZ" sz="1500" dirty="0"/>
              <a:t> [online]. [cit. 1.2.2023]. Dostupný na WWW: </a:t>
            </a:r>
            <a:r>
              <a:rPr lang="cs-CZ" sz="1500" dirty="0">
                <a:hlinkClick r:id="rId2"/>
              </a:rPr>
              <a:t>https://cs.wikipedia.org/wiki/Obrazov%C3%A1_kompozice#/media/Soubor:Pleasant_Hill_-_Shaker_Centre_Family_Trustees'_</a:t>
            </a:r>
            <a:r>
              <a:rPr lang="cs-CZ" sz="1500" dirty="0" smtClean="0">
                <a:hlinkClick r:id="rId2"/>
              </a:rPr>
              <a:t>Office.jpg</a:t>
            </a:r>
            <a:endParaRPr lang="cs-CZ" sz="1500" dirty="0" smtClean="0"/>
          </a:p>
          <a:p>
            <a:r>
              <a:rPr lang="cs-CZ" sz="1500" dirty="0" smtClean="0"/>
              <a:t>KOOPMANN</a:t>
            </a:r>
            <a:r>
              <a:rPr lang="cs-CZ" sz="1500" dirty="0"/>
              <a:t>, Simon. </a:t>
            </a:r>
            <a:r>
              <a:rPr lang="cs-CZ" sz="1500" i="1" dirty="0" err="1"/>
              <a:t>wikipedia</a:t>
            </a:r>
            <a:r>
              <a:rPr lang="cs-CZ" sz="1500" dirty="0"/>
              <a:t> [online]. [cit. 24.3.2022]. Dostupný na WWW: </a:t>
            </a:r>
            <a:r>
              <a:rPr lang="cs-CZ" sz="1500" dirty="0">
                <a:solidFill>
                  <a:srgbClr val="00B0F0"/>
                </a:solidFill>
                <a:hlinkClick r:id="rId2"/>
              </a:rPr>
              <a:t>https://cs.wikipedia.org/wiki/Obrazov%C3%A1_kompozice#/</a:t>
            </a:r>
            <a:r>
              <a:rPr lang="cs-CZ" sz="1500" dirty="0" smtClean="0">
                <a:solidFill>
                  <a:srgbClr val="00B0F0"/>
                </a:solidFill>
                <a:hlinkClick r:id="rId2"/>
              </a:rPr>
              <a:t>media/Soubor:Zuger_See_SK_0009</a:t>
            </a:r>
            <a:endParaRPr lang="cs-CZ" sz="1500" dirty="0" smtClean="0">
              <a:solidFill>
                <a:srgbClr val="00B0F0"/>
              </a:solidFill>
            </a:endParaRPr>
          </a:p>
          <a:p>
            <a:pPr fontAlgn="base"/>
            <a:r>
              <a:rPr lang="cs-CZ" sz="1600" b="1" dirty="0" smtClean="0"/>
              <a:t>Další </a:t>
            </a:r>
            <a:r>
              <a:rPr lang="cs-CZ" sz="1600" b="1" dirty="0"/>
              <a:t>fotografie - archiv autorky, fotografie studentů Střední školy Brno, </a:t>
            </a:r>
            <a:r>
              <a:rPr lang="cs-CZ" sz="1600" b="1" dirty="0" smtClean="0"/>
              <a:t>Charbulova byly </a:t>
            </a:r>
            <a:r>
              <a:rPr lang="cs-CZ" sz="1600" b="1" dirty="0"/>
              <a:t>použity s jejich souhlasem</a:t>
            </a:r>
          </a:p>
          <a:p>
            <a:endParaRPr lang="cs-CZ" sz="1500" b="1" dirty="0"/>
          </a:p>
        </p:txBody>
      </p:sp>
    </p:spTree>
    <p:extLst>
      <p:ext uri="{BB962C8B-B14F-4D97-AF65-F5344CB8AC3E}">
        <p14:creationId xmlns="" xmlns:p14="http://schemas.microsoft.com/office/powerpoint/2010/main" val="153726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TM10001105[[fn=Oříznutí]]</Template>
  <TotalTime>1626</TotalTime>
  <Words>1023</Words>
  <Application>Microsoft Office PowerPoint</Application>
  <PresentationFormat>Předvádění na obrazovce (4:3)</PresentationFormat>
  <Paragraphs>183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Crop</vt:lpstr>
      <vt:lpstr>Základy  skladby obrazu 1</vt:lpstr>
      <vt:lpstr>Základy skladby obrazu 1 KOMPOZICE</vt:lpstr>
      <vt:lpstr>Skladba obrazu</vt:lpstr>
      <vt:lpstr>Komponování</vt:lpstr>
      <vt:lpstr>Jak se vyvarovat zmatku                      v obraze</vt:lpstr>
      <vt:lpstr>Hlavní  a  Vedlejší  prvky</vt:lpstr>
      <vt:lpstr>Rušivé  a  zmatečné  prvky</vt:lpstr>
      <vt:lpstr>Snímek 8</vt:lpstr>
      <vt:lpstr>Snímek 9</vt:lpstr>
      <vt:lpstr>Kompozice</vt:lpstr>
      <vt:lpstr>Středová  kompozice</vt:lpstr>
      <vt:lpstr>Pravidlo  třetin</vt:lpstr>
      <vt:lpstr>Zlatý řez</vt:lpstr>
      <vt:lpstr>Rozdíl mezi kompozicí:  ZLATÝ ŘEZ   x  TŘETINY </vt:lpstr>
      <vt:lpstr>Kompozice na střed / třetinová</vt:lpstr>
      <vt:lpstr>Lineární kompozice</vt:lpstr>
      <vt:lpstr>Diagonální kompozice</vt:lpstr>
      <vt:lpstr>Lineární kompozice – Přímky</vt:lpstr>
      <vt:lpstr>Lineární kompozice – Křivky</vt:lpstr>
      <vt:lpstr>Sbíhající se linie</vt:lpstr>
      <vt:lpstr>Horizont v krajině</vt:lpstr>
      <vt:lpstr>Úhel pohledu</vt:lpstr>
      <vt:lpstr>Otevřený a uzavřený  obraz</vt:lpstr>
      <vt:lpstr>Úkoly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skladby obrazu</dc:title>
  <dc:creator>Verca</dc:creator>
  <cp:lastModifiedBy>User</cp:lastModifiedBy>
  <cp:revision>150</cp:revision>
  <dcterms:created xsi:type="dcterms:W3CDTF">2014-07-08T12:20:53Z</dcterms:created>
  <dcterms:modified xsi:type="dcterms:W3CDTF">2023-02-02T18:45:39Z</dcterms:modified>
</cp:coreProperties>
</file>