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92" r:id="rId2"/>
    <p:sldId id="256" r:id="rId3"/>
    <p:sldId id="277" r:id="rId4"/>
    <p:sldId id="278" r:id="rId5"/>
    <p:sldId id="279" r:id="rId6"/>
    <p:sldId id="282" r:id="rId7"/>
    <p:sldId id="283" r:id="rId8"/>
    <p:sldId id="284" r:id="rId9"/>
    <p:sldId id="285" r:id="rId10"/>
    <p:sldId id="281" r:id="rId11"/>
    <p:sldId id="287" r:id="rId12"/>
    <p:sldId id="288" r:id="rId13"/>
    <p:sldId id="276" r:id="rId14"/>
    <p:sldId id="289" r:id="rId15"/>
    <p:sldId id="290" r:id="rId16"/>
    <p:sldId id="263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2893D8-23B8-4C1E-B794-809E2041E646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1B2EDE-161B-467E-8A39-440F49CA48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3648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1B2EDE-161B-467E-8A39-440F49CA48B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59434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="" xmlns:p14="http://schemas.microsoft.com/office/powerpoint/2010/main" val="4207916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12678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="" xmlns:p14="http://schemas.microsoft.com/office/powerpoint/2010/main" val="24406077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19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5778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4439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3423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721549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830102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4729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8695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DE23A9F4-70A0-450E-BC1D-F42334AB6690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72CE284E-6159-45EF-B814-D945491AB9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924758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Perspektiva" TargetMode="External"/><Relationship Id="rId2" Type="http://schemas.openxmlformats.org/officeDocument/2006/relationships/hyperlink" Target="https://cs.wikipedia.org/wiki/Obrazov%C3%A1_kompoz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s.wikipedia.org/wiki/Nadhled" TargetMode="External"/><Relationship Id="rId5" Type="http://schemas.openxmlformats.org/officeDocument/2006/relationships/hyperlink" Target="https://upload.wikimedia.org/wikipedia/commons/8/81/9-foot_diameter_Douglas_Fir_-_1900.jpg" TargetMode="External"/><Relationship Id="rId4" Type="http://schemas.openxmlformats.org/officeDocument/2006/relationships/hyperlink" Target="https://cs.wikipedia.org/wiki/Princip_symetr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 dirty="0"/>
              <a:t>Základy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skladby obrazu 2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="" xmlns:p14="http://schemas.microsoft.com/office/powerpoint/2010/main" val="4282146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210146"/>
          </a:xfrm>
        </p:spPr>
        <p:txBody>
          <a:bodyPr>
            <a:noAutofit/>
          </a:bodyPr>
          <a:lstStyle/>
          <a:p>
            <a:pPr algn="ctr"/>
            <a:r>
              <a:rPr lang="cs-CZ" sz="4000" dirty="0"/>
              <a:t>Základy skladby </a:t>
            </a:r>
            <a:r>
              <a:rPr lang="cs-CZ" sz="4000" dirty="0" smtClean="0"/>
              <a:t>obrazu 2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PRINCIPY A PERSPEKTIVA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09600" y="2420888"/>
            <a:ext cx="7924800" cy="3942184"/>
          </a:xfrm>
        </p:spPr>
        <p:txBody>
          <a:bodyPr/>
          <a:lstStyle/>
          <a:p>
            <a:r>
              <a:rPr lang="cs-CZ" sz="2400" dirty="0"/>
              <a:t>Skladebné </a:t>
            </a:r>
            <a:r>
              <a:rPr lang="cs-CZ" sz="2400" dirty="0" smtClean="0"/>
              <a:t>principy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smtClean="0"/>
              <a:t>Princip </a:t>
            </a:r>
            <a:r>
              <a:rPr lang="cs-CZ" dirty="0"/>
              <a:t>role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rytmu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symetrie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kontrastu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proporce </a:t>
            </a:r>
            <a:endParaRPr lang="cs-CZ" dirty="0" smtClean="0"/>
          </a:p>
          <a:p>
            <a:pPr lvl="1">
              <a:buFont typeface="Courier New" panose="02070309020205020404" pitchFamily="49" charset="0"/>
              <a:buChar char="o"/>
            </a:pPr>
            <a:endParaRPr lang="cs-CZ" dirty="0"/>
          </a:p>
          <a:p>
            <a:r>
              <a:rPr lang="cs-CZ" sz="2400" dirty="0" smtClean="0"/>
              <a:t>Perspektiva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988840"/>
            <a:ext cx="3024336" cy="453605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59451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Princip  role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200900" cy="2664296"/>
          </a:xfrm>
        </p:spPr>
        <p:txBody>
          <a:bodyPr/>
          <a:lstStyle/>
          <a:p>
            <a:r>
              <a:rPr lang="cs-CZ" dirty="0"/>
              <a:t>Je základní princip skladby obrazu, který se používá především v reklamě a produktové fotografii.</a:t>
            </a:r>
          </a:p>
          <a:p>
            <a:r>
              <a:rPr lang="cs-CZ" dirty="0"/>
              <a:t>Hlavní motiv musí být jednoznačný - nezaměnitelný</a:t>
            </a:r>
          </a:p>
          <a:p>
            <a:r>
              <a:rPr lang="cs-CZ" dirty="0"/>
              <a:t>Snažíme se odstranit rušivé a vedlejší prvky</a:t>
            </a:r>
          </a:p>
          <a:p>
            <a:r>
              <a:rPr lang="cs-CZ" dirty="0"/>
              <a:t>U snímků v exteriéru, kde nemáme možnost scénu ovlivňovat, zdůrazníme hlavní prvek vhodným úhlem pohledu, volbou kompozice a hloubkou ostrosti</a:t>
            </a:r>
          </a:p>
          <a:p>
            <a:endParaRPr lang="cs-CZ" dirty="0"/>
          </a:p>
        </p:txBody>
      </p:sp>
      <p:pic>
        <p:nvPicPr>
          <p:cNvPr id="4" name="Picture 2" descr="E:\Křížová_2014-2015\VK\zadání\FM1\2-Skladba obrazu\úkoly\Princip\Princip role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987" y="4197085"/>
            <a:ext cx="3707322" cy="247227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197085"/>
            <a:ext cx="3708412" cy="247227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3565095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Princip  rytmu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503740" cy="3581400"/>
          </a:xfrm>
        </p:spPr>
        <p:txBody>
          <a:bodyPr/>
          <a:lstStyle/>
          <a:p>
            <a:pPr lvl="0"/>
            <a:r>
              <a:rPr lang="cs-CZ" dirty="0"/>
              <a:t>Docílíme ho opakováním </a:t>
            </a:r>
            <a:r>
              <a:rPr lang="cs-CZ" dirty="0" smtClean="0"/>
              <a:t>stejných </a:t>
            </a:r>
            <a:r>
              <a:rPr lang="cs-CZ" dirty="0"/>
              <a:t>nebo podobných prvků, tvarů, tónů a barev v obraze. </a:t>
            </a:r>
          </a:p>
          <a:p>
            <a:pPr lvl="0"/>
            <a:r>
              <a:rPr lang="cs-CZ" dirty="0"/>
              <a:t>Pro zdůraznění hlavního motivu můžeme využít „porušení rytmu“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067472"/>
            <a:ext cx="3903809" cy="2601888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960" y="4067472"/>
            <a:ext cx="3902832" cy="260188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080529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 </a:t>
            </a:r>
            <a:r>
              <a:rPr lang="cs-CZ" dirty="0"/>
              <a:t>symetrie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200900" cy="3581400"/>
          </a:xfrm>
        </p:spPr>
        <p:txBody>
          <a:bodyPr/>
          <a:lstStyle/>
          <a:p>
            <a:pPr lvl="0"/>
            <a:r>
              <a:rPr lang="cs-CZ" dirty="0"/>
              <a:t>Prvky jsou pravidelně rozmístěné kolem středu nebo osy (horizontální, vertikální, úhlopříčné)</a:t>
            </a:r>
          </a:p>
          <a:p>
            <a:pPr lvl="0"/>
            <a:r>
              <a:rPr lang="cs-CZ" dirty="0"/>
              <a:t>Tyto symetricky rozložené prvky jsou stejné nebo velmi podobné. </a:t>
            </a:r>
          </a:p>
          <a:p>
            <a:pPr lvl="0"/>
            <a:r>
              <a:rPr lang="cs-CZ" dirty="0"/>
              <a:t>Principem symetrie dosáhneme v obraze pocit vyváženosti, rovnováhy a klidu. </a:t>
            </a:r>
          </a:p>
          <a:p>
            <a:endParaRPr lang="cs-CZ" dirty="0"/>
          </a:p>
        </p:txBody>
      </p:sp>
      <p:pic>
        <p:nvPicPr>
          <p:cNvPr id="1026" name="Picture 2" descr="https://upload.wikimedia.org/wikipedia/commons/thumb/2/25/2h_Namur_13.jpg/1024px-2h_Namur_1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7504"/>
            <a:ext cx="4032448" cy="265564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937505"/>
            <a:ext cx="3982966" cy="265506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461364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Princip  kontrastu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200900" cy="3581400"/>
          </a:xfrm>
        </p:spPr>
        <p:txBody>
          <a:bodyPr/>
          <a:lstStyle/>
          <a:p>
            <a:r>
              <a:rPr lang="cs-CZ" dirty="0"/>
              <a:t>Je kontrast dvou předmětů, nebo osob</a:t>
            </a:r>
          </a:p>
          <a:p>
            <a:r>
              <a:rPr lang="cs-CZ" dirty="0"/>
              <a:t>Může to být kontrast </a:t>
            </a:r>
            <a:r>
              <a:rPr lang="cs-CZ" dirty="0" smtClean="0"/>
              <a:t>barevný nebo tonální</a:t>
            </a:r>
          </a:p>
          <a:p>
            <a:r>
              <a:rPr lang="cs-CZ" dirty="0" smtClean="0"/>
              <a:t>Kontrast věcný, obsahový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1800" dirty="0" smtClean="0"/>
              <a:t>staré </a:t>
            </a:r>
            <a:r>
              <a:rPr lang="cs-CZ" sz="1400" dirty="0"/>
              <a:t>x</a:t>
            </a:r>
            <a:r>
              <a:rPr lang="cs-CZ" sz="1800" dirty="0"/>
              <a:t> mladé, velké </a:t>
            </a:r>
            <a:r>
              <a:rPr lang="cs-CZ" sz="1400" dirty="0"/>
              <a:t>x </a:t>
            </a:r>
            <a:r>
              <a:rPr lang="cs-CZ" sz="1800" dirty="0" smtClean="0"/>
              <a:t>malé</a:t>
            </a:r>
            <a:endParaRPr lang="cs-CZ" sz="1800" dirty="0"/>
          </a:p>
          <a:p>
            <a:r>
              <a:rPr lang="cs-CZ" dirty="0"/>
              <a:t>Kontrast </a:t>
            </a:r>
            <a:r>
              <a:rPr lang="cs-CZ" dirty="0" smtClean="0"/>
              <a:t>symbolický, významový 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1800" dirty="0" smtClean="0"/>
              <a:t>jeptiška</a:t>
            </a:r>
            <a:r>
              <a:rPr lang="cs-CZ" sz="1400" dirty="0" smtClean="0"/>
              <a:t> </a:t>
            </a:r>
            <a:r>
              <a:rPr lang="cs-CZ" sz="1400" dirty="0"/>
              <a:t>x </a:t>
            </a:r>
            <a:r>
              <a:rPr lang="cs-CZ" sz="1800" dirty="0"/>
              <a:t>zločinec, </a:t>
            </a:r>
            <a:r>
              <a:rPr lang="cs-CZ" sz="1800" dirty="0" smtClean="0"/>
              <a:t>babička </a:t>
            </a:r>
            <a:r>
              <a:rPr lang="cs-CZ" sz="1400" dirty="0"/>
              <a:t>x</a:t>
            </a:r>
            <a:r>
              <a:rPr lang="cs-CZ" sz="1800" dirty="0"/>
              <a:t> dítě …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3225" y="4282801"/>
            <a:ext cx="3699249" cy="24501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302" y="4282802"/>
            <a:ext cx="3062690" cy="24501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373199"/>
            <a:ext cx="2517800" cy="359700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206541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 proporce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200900" cy="3581400"/>
          </a:xfrm>
        </p:spPr>
        <p:txBody>
          <a:bodyPr/>
          <a:lstStyle/>
          <a:p>
            <a:pPr lvl="0" algn="just"/>
            <a:r>
              <a:rPr lang="cs-CZ" dirty="0" smtClean="0"/>
              <a:t>Používáme ho </a:t>
            </a:r>
            <a:r>
              <a:rPr lang="cs-CZ" dirty="0"/>
              <a:t>pro posouzení velikosti </a:t>
            </a:r>
            <a:r>
              <a:rPr lang="cs-CZ" dirty="0" smtClean="0"/>
              <a:t>objektu. </a:t>
            </a:r>
            <a:endParaRPr lang="cs-CZ" dirty="0"/>
          </a:p>
          <a:p>
            <a:pPr lvl="0" algn="just"/>
            <a:r>
              <a:rPr lang="cs-CZ" dirty="0"/>
              <a:t>Do obrazu začleníme předmět, který je všeobecně znám a slouží divákovi jako měřítko</a:t>
            </a:r>
            <a:r>
              <a:rPr lang="cs-CZ" dirty="0" smtClean="0"/>
              <a:t>. (tužka, ruka, pravítko…)</a:t>
            </a:r>
            <a:endParaRPr lang="cs-CZ" dirty="0"/>
          </a:p>
          <a:p>
            <a:pPr lvl="0" algn="just"/>
            <a:r>
              <a:rPr lang="cs-CZ" dirty="0"/>
              <a:t>Důležité je, aby předmět (osoba) který slouží </a:t>
            </a:r>
            <a:r>
              <a:rPr lang="cs-CZ" dirty="0" smtClean="0"/>
              <a:t>jako měřítko</a:t>
            </a:r>
            <a:r>
              <a:rPr lang="cs-CZ" dirty="0"/>
              <a:t>, byl od objektivu ve stejné vzdálenosti jako fotografovaný objekt, aby tak nedošlo k změně poměru velikosti díky perspektivě! 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789040"/>
            <a:ext cx="4320480" cy="287979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2" descr="E:\Křížová_2014-2015\VK\zadání\FM1\2-Skladba obrazu\příprava\05-Princip proporce 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89040"/>
            <a:ext cx="2073667" cy="287979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32018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Perspektiva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200900" cy="3581400"/>
          </a:xfrm>
        </p:spPr>
        <p:txBody>
          <a:bodyPr/>
          <a:lstStyle/>
          <a:p>
            <a:r>
              <a:rPr lang="cs-CZ" dirty="0"/>
              <a:t>Perspektiva je optický jev, </a:t>
            </a:r>
            <a:r>
              <a:rPr lang="cs-CZ" dirty="0" smtClean="0"/>
              <a:t>který způsobuje, </a:t>
            </a:r>
            <a:r>
              <a:rPr lang="cs-CZ" dirty="0"/>
              <a:t>že se </a:t>
            </a:r>
            <a:r>
              <a:rPr lang="cs-CZ" dirty="0" smtClean="0"/>
              <a:t>nám vzdálené </a:t>
            </a:r>
            <a:r>
              <a:rPr lang="cs-CZ" dirty="0"/>
              <a:t>objekty </a:t>
            </a:r>
            <a:r>
              <a:rPr lang="cs-CZ" dirty="0" smtClean="0"/>
              <a:t>zdají být menší</a:t>
            </a:r>
            <a:r>
              <a:rPr lang="cs-CZ" dirty="0"/>
              <a:t>, než </a:t>
            </a:r>
            <a:r>
              <a:rPr lang="cs-CZ" dirty="0" smtClean="0"/>
              <a:t>objekty, které jsou u nás blízko.</a:t>
            </a:r>
            <a:endParaRPr lang="cs-CZ" dirty="0"/>
          </a:p>
          <a:p>
            <a:r>
              <a:rPr lang="cs-CZ" dirty="0" smtClean="0"/>
              <a:t>Také způsobuje, </a:t>
            </a:r>
            <a:r>
              <a:rPr lang="cs-CZ" dirty="0"/>
              <a:t>že u stejných objektů </a:t>
            </a:r>
            <a:r>
              <a:rPr lang="cs-CZ" dirty="0" smtClean="0"/>
              <a:t>postavených za sebou v jedné řadě, </a:t>
            </a:r>
            <a:r>
              <a:rPr lang="cs-CZ" dirty="0"/>
              <a:t>se </a:t>
            </a:r>
            <a:r>
              <a:rPr lang="cs-CZ" dirty="0" smtClean="0"/>
              <a:t>divákovi vzdálenější objekty zdají být blíž u </a:t>
            </a:r>
            <a:r>
              <a:rPr lang="cs-CZ" dirty="0" smtClean="0"/>
              <a:t>sebe </a:t>
            </a:r>
            <a:r>
              <a:rPr lang="cs-CZ" dirty="0"/>
              <a:t>(perspektiva tedy způsobuje optické zkracování linií). </a:t>
            </a:r>
          </a:p>
          <a:p>
            <a:r>
              <a:rPr lang="cs-CZ" dirty="0"/>
              <a:t>Perspektiva také způsobuje, že </a:t>
            </a:r>
            <a:r>
              <a:rPr lang="cs-CZ" dirty="0" smtClean="0"/>
              <a:t>se dvě </a:t>
            </a: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/>
              <a:t>více rovnoběžných linií (např. </a:t>
            </a:r>
            <a:r>
              <a:rPr lang="cs-CZ" dirty="0" smtClean="0"/>
              <a:t>koleje) směrem </a:t>
            </a:r>
            <a:r>
              <a:rPr lang="cs-CZ" dirty="0"/>
              <a:t>k horizontu opticky zužují. </a:t>
            </a:r>
          </a:p>
          <a:p>
            <a:endParaRPr lang="cs-CZ" dirty="0"/>
          </a:p>
        </p:txBody>
      </p:sp>
      <p:pic>
        <p:nvPicPr>
          <p:cNvPr id="1028" name="Picture 4" descr="Sbíhající se linie umocňují dojem prostoru, Ed Westcott: Operátoři na hmotnostním spektrometru Calutro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563" y="4297912"/>
            <a:ext cx="3081403" cy="244345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s://upload.wikimedia.org/wikipedia/commons/thumb/9/94/Ansel_Adams_-_Farm_workers_and_Mt._Williamson.jpg/1280px-Ansel_Adams_-_Farm_workers_and_Mt._Williamso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0483" y="4297912"/>
            <a:ext cx="3257941" cy="244345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350718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Perspektiva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200900" cy="3581400"/>
          </a:xfrm>
        </p:spPr>
        <p:txBody>
          <a:bodyPr/>
          <a:lstStyle/>
          <a:p>
            <a:r>
              <a:rPr lang="cs-CZ" sz="1800" dirty="0"/>
              <a:t>Použijeme-li objektiv </a:t>
            </a:r>
            <a:r>
              <a:rPr lang="cs-CZ" sz="1800" dirty="0" smtClean="0"/>
              <a:t>se základním ohniskem </a:t>
            </a:r>
            <a:r>
              <a:rPr lang="cs-CZ" sz="1800" dirty="0"/>
              <a:t>(50mm) perspektiva na snímku bude </a:t>
            </a:r>
            <a:r>
              <a:rPr lang="cs-CZ" sz="1800" dirty="0" smtClean="0"/>
              <a:t>stejná, </a:t>
            </a:r>
            <a:r>
              <a:rPr lang="cs-CZ" sz="1800" dirty="0"/>
              <a:t>jak </a:t>
            </a:r>
            <a:r>
              <a:rPr lang="cs-CZ" sz="1800" dirty="0" smtClean="0"/>
              <a:t>ji </a:t>
            </a:r>
            <a:r>
              <a:rPr lang="cs-CZ" sz="1800" dirty="0"/>
              <a:t>vidíme okem.</a:t>
            </a:r>
          </a:p>
          <a:p>
            <a:r>
              <a:rPr lang="cs-CZ" sz="2200" b="1" dirty="0" smtClean="0"/>
              <a:t>Teleobjektiv</a:t>
            </a:r>
            <a:r>
              <a:rPr lang="cs-CZ" sz="2200" dirty="0" smtClean="0"/>
              <a:t> </a:t>
            </a:r>
            <a:r>
              <a:rPr lang="cs-CZ" sz="1600" dirty="0"/>
              <a:t>(70mm +) </a:t>
            </a:r>
            <a:r>
              <a:rPr lang="cs-CZ" sz="1800" dirty="0" smtClean="0"/>
              <a:t>perspektiva se zplošťuje, zkracuje se vzdálenost </a:t>
            </a:r>
            <a:r>
              <a:rPr lang="cs-CZ" sz="1800" dirty="0"/>
              <a:t>a ruší </a:t>
            </a:r>
            <a:r>
              <a:rPr lang="cs-CZ" sz="1800" dirty="0" smtClean="0"/>
              <a:t>prostor = předměty </a:t>
            </a:r>
            <a:r>
              <a:rPr lang="cs-CZ" sz="1800" dirty="0"/>
              <a:t>se nám zdají být „stejně“ velké</a:t>
            </a:r>
          </a:p>
          <a:p>
            <a:r>
              <a:rPr lang="cs-CZ" sz="2200" b="1" dirty="0"/>
              <a:t>Širokoúhlý </a:t>
            </a:r>
            <a:r>
              <a:rPr lang="cs-CZ" sz="2200" b="1" dirty="0" smtClean="0"/>
              <a:t>objektiv </a:t>
            </a:r>
            <a:r>
              <a:rPr lang="cs-CZ" sz="1600" dirty="0" smtClean="0"/>
              <a:t>(35mm -) </a:t>
            </a:r>
            <a:r>
              <a:rPr lang="cs-CZ" sz="1800" dirty="0" smtClean="0"/>
              <a:t>zvýrazní </a:t>
            </a:r>
            <a:r>
              <a:rPr lang="cs-CZ" sz="1800" dirty="0"/>
              <a:t>perspektivu a s ní i </a:t>
            </a:r>
            <a:r>
              <a:rPr lang="cs-CZ" sz="1800" dirty="0" smtClean="0"/>
              <a:t>prostor                        = vzdálenější </a:t>
            </a:r>
            <a:r>
              <a:rPr lang="cs-CZ" sz="1800" dirty="0"/>
              <a:t>věci se </a:t>
            </a:r>
            <a:r>
              <a:rPr lang="cs-CZ" sz="1800" dirty="0" smtClean="0"/>
              <a:t>zdají </a:t>
            </a:r>
            <a:r>
              <a:rPr lang="cs-CZ" sz="1800" dirty="0"/>
              <a:t>být ještě menší než jak je vidíme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675935" y="6093296"/>
            <a:ext cx="4709389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Ohnisková vzdálenost 18mm</a:t>
            </a:r>
            <a:endParaRPr lang="cs-CZ" dirty="0"/>
          </a:p>
        </p:txBody>
      </p:sp>
      <p:sp>
        <p:nvSpPr>
          <p:cNvPr id="7" name="Zástupný symbol pro obsah 5"/>
          <p:cNvSpPr txBox="1">
            <a:spLocks/>
          </p:cNvSpPr>
          <p:nvPr/>
        </p:nvSpPr>
        <p:spPr>
          <a:xfrm>
            <a:off x="4927374" y="6093296"/>
            <a:ext cx="4106416" cy="413792"/>
          </a:xfrm>
          <a:prstGeom prst="rect">
            <a:avLst/>
          </a:prstGeom>
        </p:spPr>
        <p:txBody>
          <a:bodyPr/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Ohnisková vzdálenost 100mm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867" y="3774984"/>
            <a:ext cx="3477467" cy="231831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1" name="Zástupný symbol pro obsah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0143" y="3770444"/>
            <a:ext cx="3484278" cy="232285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5634654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332656"/>
            <a:ext cx="7791772" cy="909836"/>
          </a:xfrm>
        </p:spPr>
        <p:txBody>
          <a:bodyPr>
            <a:normAutofit/>
          </a:bodyPr>
          <a:lstStyle/>
          <a:p>
            <a:r>
              <a:rPr lang="cs-CZ" sz="3000" dirty="0"/>
              <a:t>Vliv ohniskové vzdálenosti objektivu na prostor</a:t>
            </a:r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3170847" y="3428998"/>
            <a:ext cx="3121317" cy="351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Ohnisková vzdálenost 18mm</a:t>
            </a:r>
            <a:endParaRPr lang="cs-CZ" sz="1400" dirty="0"/>
          </a:p>
        </p:txBody>
      </p:sp>
      <p:pic>
        <p:nvPicPr>
          <p:cNvPr id="6" name="Picture 2" descr="E:\Křížová_2014-2015\VK\zadání\FM1\2-Skladba obrazu\příprava\DSC_03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052736"/>
            <a:ext cx="3600399" cy="239122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5"/>
          <p:cNvSpPr txBox="1">
            <a:spLocks/>
          </p:cNvSpPr>
          <p:nvPr/>
        </p:nvSpPr>
        <p:spPr>
          <a:xfrm>
            <a:off x="3162023" y="6444778"/>
            <a:ext cx="3511683" cy="413222"/>
          </a:xfrm>
          <a:prstGeom prst="rect">
            <a:avLst/>
          </a:prstGeom>
        </p:spPr>
        <p:txBody>
          <a:bodyPr>
            <a:no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Ohnisková vzdálenost 105mm</a:t>
            </a:r>
            <a:endParaRPr lang="cs-CZ" sz="1400" dirty="0"/>
          </a:p>
        </p:txBody>
      </p:sp>
      <p:pic>
        <p:nvPicPr>
          <p:cNvPr id="8" name="Picture 3" descr="E:\Křížová_2014-2015\VK\zadání\FM1\2-Skladba obrazu\příprava\DSC_03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77987"/>
            <a:ext cx="3600400" cy="239122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0723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Zdůraznění perspektivy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782960"/>
          </a:xfrm>
        </p:spPr>
        <p:txBody>
          <a:bodyPr/>
          <a:lstStyle/>
          <a:p>
            <a:r>
              <a:rPr lang="cs-CZ" dirty="0" smtClean="0"/>
              <a:t>Dojem perspektivy v krajině posílíme i přidáním objektu do popředí záběru – kámen, pařez…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284984"/>
            <a:ext cx="4067122" cy="271485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090" y="3284984"/>
            <a:ext cx="4067122" cy="271485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7336076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Vzdušná </a:t>
            </a:r>
            <a:br>
              <a:rPr lang="cs-CZ" dirty="0" smtClean="0"/>
            </a:br>
            <a:r>
              <a:rPr lang="cs-CZ" dirty="0" smtClean="0"/>
              <a:t>perspektiva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28700" y="3573016"/>
            <a:ext cx="7200900" cy="324036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Příčinou vzdušné perspektivy je rozptyl světla na molekulách vzduchu (např. vodní páry, prachu</a:t>
            </a:r>
            <a:r>
              <a:rPr lang="cs-CZ" dirty="0" smtClean="0"/>
              <a:t>…). </a:t>
            </a:r>
            <a:r>
              <a:rPr lang="cs-CZ" dirty="0"/>
              <a:t>Modré složky spektra jsou rozptylovány </a:t>
            </a:r>
            <a:r>
              <a:rPr lang="cs-CZ" dirty="0" smtClean="0"/>
              <a:t>nejvíce.</a:t>
            </a:r>
            <a:endParaRPr lang="cs-CZ" dirty="0"/>
          </a:p>
          <a:p>
            <a:r>
              <a:rPr lang="cs-CZ" dirty="0" smtClean="0"/>
              <a:t>Ve volném prostoru – krajině se mezi fotografem a objektem nachází vždy určité množství vzduchu, který není pro světlo zcela prostupný.</a:t>
            </a:r>
          </a:p>
          <a:p>
            <a:r>
              <a:rPr lang="cs-CZ" dirty="0" smtClean="0"/>
              <a:t>Tato masa vzduchu má vliv na vzdálené objekty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roste jas,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klesá </a:t>
            </a:r>
            <a:r>
              <a:rPr lang="cs-CZ" dirty="0"/>
              <a:t>kontrast a sytost </a:t>
            </a:r>
            <a:r>
              <a:rPr lang="cs-CZ" dirty="0" smtClean="0"/>
              <a:t>barev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barvy </a:t>
            </a:r>
            <a:r>
              <a:rPr lang="cs-CZ" dirty="0"/>
              <a:t>se posouvají nejčastěji do modrých odstínů. </a:t>
            </a:r>
            <a:r>
              <a:rPr lang="cs-CZ" b="1" dirty="0" smtClean="0"/>
              <a:t>„Modrání dálek“</a:t>
            </a:r>
          </a:p>
          <a:p>
            <a:r>
              <a:rPr lang="cs-CZ" dirty="0" smtClean="0"/>
              <a:t>Čím </a:t>
            </a:r>
            <a:r>
              <a:rPr lang="cs-CZ" dirty="0"/>
              <a:t>je </a:t>
            </a:r>
            <a:r>
              <a:rPr lang="cs-CZ" dirty="0" smtClean="0"/>
              <a:t>tady objekt </a:t>
            </a:r>
            <a:r>
              <a:rPr lang="cs-CZ" dirty="0"/>
              <a:t>od fotografa dále, tím větší masa vzduchu mezi ním a předmětem je, a tím více se vzdušná perspektiva projeví. 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188640"/>
            <a:ext cx="4719317" cy="321081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3053401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Perspektiva a barvy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Barva má silný prostorový a vizuální účinek. </a:t>
            </a:r>
          </a:p>
          <a:p>
            <a:r>
              <a:rPr lang="cs-CZ" dirty="0" smtClean="0"/>
              <a:t>Náš </a:t>
            </a:r>
            <a:r>
              <a:rPr lang="cs-CZ" dirty="0"/>
              <a:t>mozek ze své zkušenosti ví, že předměty v dálce bývají "modřejší a zamlženější", Díky tomu si i na ploché fotografii uvědomí prostor. </a:t>
            </a:r>
          </a:p>
          <a:p>
            <a:pPr lvl="0"/>
            <a:r>
              <a:rPr lang="cs-CZ" dirty="0" smtClean="0"/>
              <a:t>Teplé </a:t>
            </a:r>
            <a:r>
              <a:rPr lang="cs-CZ" dirty="0"/>
              <a:t>tóny předstupují před studené</a:t>
            </a:r>
          </a:p>
          <a:p>
            <a:pPr lvl="0"/>
            <a:r>
              <a:rPr lang="cs-CZ" dirty="0"/>
              <a:t>Pokud jsou tedy blíž teplé tóny a studené v </a:t>
            </a:r>
            <a:r>
              <a:rPr lang="cs-CZ" dirty="0" smtClean="0"/>
              <a:t>dálce, </a:t>
            </a:r>
            <a:r>
              <a:rPr lang="cs-CZ" dirty="0"/>
              <a:t>působí obraz na diváka </a:t>
            </a:r>
            <a:r>
              <a:rPr lang="cs-CZ" dirty="0" smtClean="0"/>
              <a:t>dobře a dojem </a:t>
            </a:r>
            <a:r>
              <a:rPr lang="cs-CZ" dirty="0"/>
              <a:t>prostoru se tím zvětší. </a:t>
            </a:r>
          </a:p>
          <a:p>
            <a:pPr lvl="0"/>
            <a:r>
              <a:rPr lang="cs-CZ" dirty="0"/>
              <a:t>Naopak kdybychom do popředí umístili studené barvy a do dálky teplé barvy, dojem prostoru by se nám zmenšil.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042811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:\FOTO\Davídek a Renatka\2015\15.04\15.04.26-zahrada\DSCN11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533464"/>
            <a:ext cx="2952328" cy="442849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200900" cy="14859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cs-CZ" dirty="0">
                <a:solidFill>
                  <a:schemeClr val="tx1"/>
                </a:solidFill>
              </a:rPr>
              <a:t>Žabí </a:t>
            </a:r>
            <a:r>
              <a:rPr lang="cs-CZ" dirty="0" smtClean="0">
                <a:solidFill>
                  <a:schemeClr val="tx1"/>
                </a:solidFill>
              </a:rPr>
              <a:t>perspektiva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2800" dirty="0"/>
              <a:t>Podhled </a:t>
            </a:r>
            <a:r>
              <a:rPr lang="cs-CZ" sz="2800" dirty="0" smtClean="0"/>
              <a:t>= </a:t>
            </a:r>
            <a:r>
              <a:rPr lang="cs-CZ" sz="2800" dirty="0"/>
              <a:t>pohled zdola </a:t>
            </a:r>
            <a:r>
              <a:rPr lang="cs-CZ" sz="2800" dirty="0" smtClean="0"/>
              <a:t>nahoru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911452" cy="4023320"/>
          </a:xfrm>
        </p:spPr>
        <p:txBody>
          <a:bodyPr/>
          <a:lstStyle/>
          <a:p>
            <a:pPr marL="285750" lvl="1" indent="-285750">
              <a:buFont typeface="Wingdings" panose="05000000000000000000" pitchFamily="2" charset="2"/>
              <a:buChar char="§"/>
            </a:pPr>
            <a:r>
              <a:rPr lang="cs-CZ" sz="1800" dirty="0"/>
              <a:t>Časté využití v architektuře pro zdůraznění monumentality</a:t>
            </a:r>
          </a:p>
          <a:p>
            <a:pPr marL="342900" lvl="1" indent="-342900">
              <a:buFont typeface="Wingdings" panose="05000000000000000000" pitchFamily="2" charset="2"/>
              <a:buChar char="§"/>
            </a:pPr>
            <a:r>
              <a:rPr lang="cs-CZ" sz="1800" dirty="0"/>
              <a:t>Zobrazovaný předmět, osoba působí nadřazeně.</a:t>
            </a:r>
          </a:p>
          <a:p>
            <a:pPr marL="342900" lvl="1" indent="-342900">
              <a:buFont typeface="Wingdings" panose="05000000000000000000" pitchFamily="2" charset="2"/>
              <a:buChar char="§"/>
            </a:pPr>
            <a:r>
              <a:rPr lang="cs-CZ" sz="1800" dirty="0"/>
              <a:t>Prodlužuje tělo, obzvlášť nohy. Mírný podhled se používá v módní fotografii</a:t>
            </a:r>
          </a:p>
          <a:p>
            <a:pPr marL="342900" lvl="1" indent="-342900">
              <a:buFont typeface="Wingdings" panose="05000000000000000000" pitchFamily="2" charset="2"/>
              <a:buChar char="§"/>
            </a:pPr>
            <a:r>
              <a:rPr lang="cs-CZ" sz="1800" dirty="0"/>
              <a:t>Velmi vstřícný je podhled k dětem a zvířatům, zobrazí je větší, než jsou - neobvyklé, </a:t>
            </a:r>
            <a:r>
              <a:rPr lang="cs-CZ" sz="1800" dirty="0" smtClean="0"/>
              <a:t>zajímavé</a:t>
            </a: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1748880" y="6060371"/>
            <a:ext cx="64807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V souvislosti s žabím pohledem jsou velmi často spojeny problémy s kontrastním osvětlením scény.</a:t>
            </a:r>
          </a:p>
        </p:txBody>
      </p:sp>
    </p:spTree>
    <p:extLst>
      <p:ext uri="{BB962C8B-B14F-4D97-AF65-F5344CB8AC3E}">
        <p14:creationId xmlns="" xmlns:p14="http://schemas.microsoft.com/office/powerpoint/2010/main" val="924502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200900" cy="14859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cs-CZ" dirty="0">
                <a:solidFill>
                  <a:schemeClr val="tx1"/>
                </a:solidFill>
              </a:rPr>
              <a:t>Ptačí perspektiva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sz="2800" dirty="0"/>
              <a:t>Nadhled – pohled </a:t>
            </a:r>
            <a:r>
              <a:rPr lang="cs-CZ" sz="2800" dirty="0" smtClean="0"/>
              <a:t>s</a:t>
            </a:r>
            <a:r>
              <a:rPr lang="cs-CZ" sz="2800" dirty="0" smtClean="0"/>
              <a:t>hora </a:t>
            </a:r>
            <a:r>
              <a:rPr lang="cs-CZ" sz="2800" dirty="0" smtClean="0"/>
              <a:t>dolů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4094341" cy="4464496"/>
          </a:xfrm>
        </p:spPr>
        <p:txBody>
          <a:bodyPr>
            <a:normAutofit/>
          </a:bodyPr>
          <a:lstStyle/>
          <a:p>
            <a:r>
              <a:rPr lang="cs-CZ" dirty="0"/>
              <a:t>Vytváří přehled o scéně</a:t>
            </a:r>
          </a:p>
          <a:p>
            <a:r>
              <a:rPr lang="cs-CZ" dirty="0" smtClean="0"/>
              <a:t>Působí vzdušně – hodí se k zachycení menších místností, nebo </a:t>
            </a:r>
            <a:r>
              <a:rPr lang="cs-CZ" dirty="0"/>
              <a:t>prostoru </a:t>
            </a:r>
            <a:r>
              <a:rPr lang="cs-CZ" dirty="0" smtClean="0"/>
              <a:t>plného lidí.</a:t>
            </a:r>
          </a:p>
          <a:p>
            <a:r>
              <a:rPr lang="cs-CZ" dirty="0" smtClean="0"/>
              <a:t>Časté využití </a:t>
            </a:r>
            <a:r>
              <a:rPr lang="cs-CZ" dirty="0"/>
              <a:t>u </a:t>
            </a:r>
            <a:r>
              <a:rPr lang="cs-CZ" dirty="0" smtClean="0"/>
              <a:t>Food designu a jiných reklamních snímků.</a:t>
            </a:r>
          </a:p>
          <a:p>
            <a:r>
              <a:rPr lang="cs-CZ" dirty="0" smtClean="0"/>
              <a:t>Patří sem také letecké snímky</a:t>
            </a:r>
          </a:p>
          <a:p>
            <a:endParaRPr lang="cs-CZ" dirty="0"/>
          </a:p>
          <a:p>
            <a:r>
              <a:rPr lang="cs-CZ" dirty="0" smtClean="0"/>
              <a:t>U </a:t>
            </a:r>
            <a:r>
              <a:rPr lang="cs-CZ" dirty="0"/>
              <a:t>módní fotografie celé postavy zkracuje nohy – nepůsobí dobře!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728072" y="3504952"/>
            <a:ext cx="2646293" cy="397055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3" descr="D:\FOTO\verca\1 - škola\TEORIE\1280px-BSPC_19_Mariehamn_aland_(2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5941" y="1468293"/>
            <a:ext cx="3970555" cy="260877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24657492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78824" cy="634082"/>
          </a:xfrm>
        </p:spPr>
        <p:txBody>
          <a:bodyPr>
            <a:normAutofit fontScale="90000"/>
          </a:bodyPr>
          <a:lstStyle/>
          <a:p>
            <a:r>
              <a:rPr lang="cs-CZ" dirty="0"/>
              <a:t>Ú</a:t>
            </a:r>
            <a:r>
              <a:rPr lang="cs-CZ" dirty="0" smtClean="0"/>
              <a:t>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124744"/>
            <a:ext cx="7924800" cy="4590256"/>
          </a:xfrm>
        </p:spPr>
        <p:txBody>
          <a:bodyPr/>
          <a:lstStyle/>
          <a:p>
            <a:r>
              <a:rPr lang="cs-CZ" sz="2000" dirty="0"/>
              <a:t>5 fotografií na principy: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role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proporce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rytmu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symetrie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princip kontrastu </a:t>
            </a:r>
            <a:r>
              <a:rPr lang="cs-CZ" dirty="0" smtClean="0"/>
              <a:t>– symbolického</a:t>
            </a:r>
          </a:p>
          <a:p>
            <a:r>
              <a:rPr lang="cs-CZ" sz="2000" dirty="0" smtClean="0"/>
              <a:t>2 fotografie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smtClean="0"/>
              <a:t>ptačí perspektiva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/>
              <a:t>žabí perspektiva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961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00808"/>
            <a:ext cx="7200900" cy="4824536"/>
          </a:xfrm>
        </p:spPr>
        <p:txBody>
          <a:bodyPr>
            <a:normAutofit fontScale="55000" lnSpcReduction="20000"/>
          </a:bodyPr>
          <a:lstStyle/>
          <a:p>
            <a:r>
              <a:rPr lang="cs-CZ" sz="2300" dirty="0"/>
              <a:t>AUTOR NEUVEDEN, Autor Neuveden. </a:t>
            </a:r>
            <a:r>
              <a:rPr lang="cs-CZ" sz="2300" i="1" dirty="0"/>
              <a:t>Obrazová kompozice</a:t>
            </a:r>
            <a:r>
              <a:rPr lang="cs-CZ" sz="2300" dirty="0"/>
              <a:t> [online]. [cit. 23.3.2022]. Dostupný na WWW: </a:t>
            </a:r>
            <a:r>
              <a:rPr lang="cs-CZ" sz="2300" dirty="0">
                <a:hlinkClick r:id="rId2"/>
              </a:rPr>
              <a:t>https://</a:t>
            </a:r>
            <a:r>
              <a:rPr lang="cs-CZ" sz="2300" dirty="0" smtClean="0">
                <a:hlinkClick r:id="rId2"/>
              </a:rPr>
              <a:t>cs.wikipedia.org/wiki/Obrazov%C3%A1_kompozice</a:t>
            </a:r>
            <a:endParaRPr lang="cs-CZ" sz="2300" dirty="0" smtClean="0"/>
          </a:p>
          <a:p>
            <a:r>
              <a:rPr lang="pl-PL" sz="2300" dirty="0"/>
              <a:t>NEZNÁMÝ. </a:t>
            </a:r>
            <a:r>
              <a:rPr lang="pl-PL" sz="2300" i="1" dirty="0"/>
              <a:t>https://cs.m.wikipedia.org/</a:t>
            </a:r>
            <a:r>
              <a:rPr lang="pl-PL" sz="2300" dirty="0"/>
              <a:t> [online]. [cit. 12.10.2022]. Dostupný na WWW: </a:t>
            </a:r>
            <a:r>
              <a:rPr lang="pl-PL" sz="2300" dirty="0">
                <a:hlinkClick r:id="rId3"/>
              </a:rPr>
              <a:t>https://</a:t>
            </a:r>
            <a:r>
              <a:rPr lang="pl-PL" sz="2300" dirty="0" smtClean="0">
                <a:hlinkClick r:id="rId3"/>
              </a:rPr>
              <a:t>cs.wikipedia.org/wiki/Perspektiva</a:t>
            </a:r>
            <a:endParaRPr lang="cs-CZ" sz="2300" dirty="0"/>
          </a:p>
          <a:p>
            <a:pPr marL="0" indent="0">
              <a:buNone/>
            </a:pPr>
            <a:r>
              <a:rPr lang="cs-CZ" sz="2300" dirty="0" smtClean="0"/>
              <a:t>Obrázky</a:t>
            </a:r>
            <a:r>
              <a:rPr lang="cs-CZ" sz="2300" dirty="0"/>
              <a:t>:</a:t>
            </a:r>
          </a:p>
          <a:p>
            <a:r>
              <a:rPr lang="pl-PL" sz="2300" dirty="0" smtClean="0"/>
              <a:t>VIATOUR</a:t>
            </a:r>
            <a:r>
              <a:rPr lang="pl-PL" sz="2300" dirty="0"/>
              <a:t>, Laurent. </a:t>
            </a:r>
            <a:r>
              <a:rPr lang="pl-PL" sz="2300" i="1" dirty="0"/>
              <a:t>https://cs.m.wikipedia.org/</a:t>
            </a:r>
            <a:r>
              <a:rPr lang="pl-PL" sz="2300" dirty="0"/>
              <a:t> [online]. [cit. 15.7.2022]. Dostupný na WWW: </a:t>
            </a:r>
            <a:r>
              <a:rPr lang="pl-PL" sz="2300" dirty="0">
                <a:hlinkClick r:id="rId4"/>
              </a:rPr>
              <a:t>https://cs.wikipedia.org/wiki/Princip_symetrie#/</a:t>
            </a:r>
            <a:r>
              <a:rPr lang="pl-PL" sz="2300" dirty="0" smtClean="0">
                <a:hlinkClick r:id="rId4"/>
              </a:rPr>
              <a:t>media/Soubor:2h_Namur_13.jpg</a:t>
            </a:r>
            <a:endParaRPr lang="pl-PL" sz="2300" dirty="0" smtClean="0"/>
          </a:p>
          <a:p>
            <a:r>
              <a:rPr lang="cs-CZ" sz="2300" dirty="0"/>
              <a:t>WILSE, </a:t>
            </a:r>
            <a:r>
              <a:rPr lang="cs-CZ" sz="2300" dirty="0" err="1"/>
              <a:t>Anders</a:t>
            </a:r>
            <a:r>
              <a:rPr lang="cs-CZ" sz="2300" dirty="0"/>
              <a:t> Beer. </a:t>
            </a:r>
            <a:r>
              <a:rPr lang="cs-CZ" sz="2300" i="1" dirty="0"/>
              <a:t>https://cs.m.wikipedia.org/</a:t>
            </a:r>
            <a:r>
              <a:rPr lang="cs-CZ" sz="2300" dirty="0"/>
              <a:t> [online]. [cit. 22.9.2022]. Dostupný na WWW: </a:t>
            </a:r>
            <a:r>
              <a:rPr lang="cs-CZ" sz="2300" dirty="0">
                <a:hlinkClick r:id="rId5"/>
              </a:rPr>
              <a:t>https://upload.wikimedia.org/wikipedia/commons/8/81/9-foot_diameter_Douglas_Fir_-_</a:t>
            </a:r>
            <a:r>
              <a:rPr lang="cs-CZ" sz="2300" dirty="0" smtClean="0">
                <a:hlinkClick r:id="rId5"/>
              </a:rPr>
              <a:t>1900.jpg</a:t>
            </a:r>
            <a:endParaRPr lang="cs-CZ" sz="2300" dirty="0" smtClean="0"/>
          </a:p>
          <a:p>
            <a:r>
              <a:rPr lang="cs-CZ" sz="2300" dirty="0"/>
              <a:t>WESTCOTT, Ed. </a:t>
            </a:r>
            <a:r>
              <a:rPr lang="cs-CZ" sz="2300" i="1" dirty="0" err="1"/>
              <a:t>wikipedia</a:t>
            </a:r>
            <a:r>
              <a:rPr lang="cs-CZ" sz="2300" dirty="0"/>
              <a:t> [online]. [cit. 1.2.2023]. Dostupný na WWW: </a:t>
            </a:r>
            <a:r>
              <a:rPr lang="cs-CZ" sz="2300" dirty="0">
                <a:hlinkClick r:id="rId2"/>
              </a:rPr>
              <a:t>https://cs.wikipedia.org/wiki/Obrazov%C3%A1_kompozice#/</a:t>
            </a:r>
            <a:r>
              <a:rPr lang="cs-CZ" sz="2300" dirty="0" smtClean="0">
                <a:hlinkClick r:id="rId2"/>
              </a:rPr>
              <a:t>media/Soubor:Y12_Calutron_Operators.jpg</a:t>
            </a:r>
            <a:endParaRPr lang="cs-CZ" sz="2300" dirty="0" smtClean="0"/>
          </a:p>
          <a:p>
            <a:r>
              <a:rPr lang="cs-CZ" sz="2300" dirty="0"/>
              <a:t>ADAMS, </a:t>
            </a:r>
            <a:r>
              <a:rPr lang="cs-CZ" sz="2300" dirty="0" err="1"/>
              <a:t>Ansel</a:t>
            </a:r>
            <a:r>
              <a:rPr lang="cs-CZ" sz="2300" dirty="0"/>
              <a:t>. </a:t>
            </a:r>
            <a:r>
              <a:rPr lang="cs-CZ" sz="2300" i="1" dirty="0" err="1"/>
              <a:t>wikipedia</a:t>
            </a:r>
            <a:r>
              <a:rPr lang="cs-CZ" sz="2300" dirty="0"/>
              <a:t> [online]. [cit. 1.2.2023]. Dostupný na WWW: </a:t>
            </a:r>
            <a:r>
              <a:rPr lang="cs-CZ" sz="2300" dirty="0">
                <a:hlinkClick r:id="rId2"/>
              </a:rPr>
              <a:t>https://cs.wikipedia.org/wiki/Obrazov%C3%A1_kompozice#/media/Soubor:Ansel_Adams_-_Farm_workers_and_Mt._</a:t>
            </a:r>
            <a:r>
              <a:rPr lang="cs-CZ" sz="2300" dirty="0" smtClean="0">
                <a:hlinkClick r:id="rId2"/>
              </a:rPr>
              <a:t>Williamson.jpg</a:t>
            </a:r>
            <a:endParaRPr lang="cs-CZ" sz="2300" dirty="0" smtClean="0"/>
          </a:p>
          <a:p>
            <a:r>
              <a:rPr lang="pl-PL" sz="2300" dirty="0" smtClean="0"/>
              <a:t>ÅLAND</a:t>
            </a:r>
            <a:r>
              <a:rPr lang="pl-PL" sz="2300" dirty="0"/>
              <a:t>, Mariehamn. </a:t>
            </a:r>
            <a:r>
              <a:rPr lang="pl-PL" sz="2300" i="1" dirty="0"/>
              <a:t>https://cs.m.wikipedia.org/</a:t>
            </a:r>
            <a:r>
              <a:rPr lang="pl-PL" sz="2300" dirty="0"/>
              <a:t> [online]. [cit. 12.10.2022]. Dostupný na WWW: </a:t>
            </a:r>
            <a:r>
              <a:rPr lang="pl-PL" sz="2300" dirty="0">
                <a:hlinkClick r:id="rId6"/>
              </a:rPr>
              <a:t>https://cs.wikipedia.org/wiki/Nadhled#/media/Soubor:BSPC_19_Mariehamn_aland_(2).</a:t>
            </a:r>
            <a:r>
              <a:rPr lang="pl-PL" sz="2300" dirty="0" smtClean="0">
                <a:hlinkClick r:id="rId6"/>
              </a:rPr>
              <a:t>jpg</a:t>
            </a:r>
            <a:endParaRPr lang="pl-PL" sz="2300" dirty="0" smtClean="0"/>
          </a:p>
          <a:p>
            <a:pPr fontAlgn="base"/>
            <a:endParaRPr lang="cs-CZ" sz="2800" b="1" dirty="0" smtClean="0"/>
          </a:p>
          <a:p>
            <a:pPr fontAlgn="base"/>
            <a:r>
              <a:rPr lang="cs-CZ" sz="2800" b="1" dirty="0" smtClean="0"/>
              <a:t>Další </a:t>
            </a:r>
            <a:r>
              <a:rPr lang="cs-CZ" sz="2800" b="1" dirty="0"/>
              <a:t>fotografie - archiv autorky, fotografie studentů Střední školy Brno, Charbulova byly použity s jejich souhlasem</a:t>
            </a:r>
          </a:p>
          <a:p>
            <a:endParaRPr lang="cs-CZ" sz="2800" b="1" dirty="0"/>
          </a:p>
          <a:p>
            <a:endParaRPr lang="cs-CZ" sz="15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43036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1166</TotalTime>
  <Words>740</Words>
  <Application>Microsoft Office PowerPoint</Application>
  <PresentationFormat>Předvádění na obrazovce (4:3)</PresentationFormat>
  <Paragraphs>100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Crop</vt:lpstr>
      <vt:lpstr>Základy  skladby obrazu 2</vt:lpstr>
      <vt:lpstr>Základy skladby obrazu 2 PRINCIPY A PERSPEKTIVA</vt:lpstr>
      <vt:lpstr>Princip  role</vt:lpstr>
      <vt:lpstr>Princip  rytmu</vt:lpstr>
      <vt:lpstr>Princip  symetrie</vt:lpstr>
      <vt:lpstr>Princip  kontrastu</vt:lpstr>
      <vt:lpstr>Princip  proporce</vt:lpstr>
      <vt:lpstr>Perspektiva</vt:lpstr>
      <vt:lpstr>Perspektiva</vt:lpstr>
      <vt:lpstr>Vliv ohniskové vzdálenosti objektivu na prostor</vt:lpstr>
      <vt:lpstr>Zdůraznění perspektivy</vt:lpstr>
      <vt:lpstr>Vzdušná  perspektiva</vt:lpstr>
      <vt:lpstr>Perspektiva a barvy</vt:lpstr>
      <vt:lpstr>Žabí perspektiva Podhled = pohled zdola nahoru</vt:lpstr>
      <vt:lpstr>Ptačí perspektiva Nadhled – pohled shora dolů</vt:lpstr>
      <vt:lpstr>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 - principy</dc:title>
  <dc:creator>Verca</dc:creator>
  <cp:lastModifiedBy>User</cp:lastModifiedBy>
  <cp:revision>105</cp:revision>
  <dcterms:created xsi:type="dcterms:W3CDTF">2014-07-09T13:08:36Z</dcterms:created>
  <dcterms:modified xsi:type="dcterms:W3CDTF">2023-02-02T18:49:41Z</dcterms:modified>
</cp:coreProperties>
</file>