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9"/>
  </p:notesMasterIdLst>
  <p:sldIdLst>
    <p:sldId id="294" r:id="rId2"/>
    <p:sldId id="274" r:id="rId3"/>
    <p:sldId id="275" r:id="rId4"/>
    <p:sldId id="277" r:id="rId5"/>
    <p:sldId id="276" r:id="rId6"/>
    <p:sldId id="278" r:id="rId7"/>
    <p:sldId id="279" r:id="rId8"/>
    <p:sldId id="280" r:id="rId9"/>
    <p:sldId id="282" r:id="rId10"/>
    <p:sldId id="281" r:id="rId11"/>
    <p:sldId id="284" r:id="rId12"/>
    <p:sldId id="285" r:id="rId13"/>
    <p:sldId id="291" r:id="rId14"/>
    <p:sldId id="289" r:id="rId15"/>
    <p:sldId id="292" r:id="rId16"/>
    <p:sldId id="293" r:id="rId17"/>
    <p:sldId id="283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  <p:ext uri="{FD5EFAAD-0ECE-453E-9831-46B23BE46B34}">
      <p15:chartTrackingRefBased xmlns=""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-16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61861B-20FE-4BAB-A6F8-250B155E6135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Upravte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FC3265-550C-47C6-9507-62DC56E8EC9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8076443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FC3265-550C-47C6-9507-62DC56E8EC98}" type="slidenum">
              <a:rPr lang="cs-CZ" smtClean="0"/>
              <a:pPr/>
              <a:t>13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2923854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FC3265-550C-47C6-9507-62DC56E8EC98}" type="slidenum">
              <a:rPr lang="cs-CZ" smtClean="0"/>
              <a:pPr/>
              <a:t>15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394109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FC3265-550C-47C6-9507-62DC56E8EC98}" type="slidenum">
              <a:rPr lang="cs-CZ" smtClean="0"/>
              <a:pPr/>
              <a:t>16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956834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6346" y="1788454"/>
            <a:ext cx="6270922" cy="2098226"/>
          </a:xfrm>
        </p:spPr>
        <p:txBody>
          <a:bodyPr anchor="b">
            <a:noAutofit/>
          </a:bodyPr>
          <a:lstStyle>
            <a:lvl1pPr algn="ct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64644" y="6453386"/>
            <a:ext cx="1205958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041" y="6453386"/>
            <a:ext cx="5267533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8" name="Group 7"/>
          <p:cNvGrpSpPr/>
          <p:nvPr/>
        </p:nvGrpSpPr>
        <p:grpSpPr>
          <a:xfrm>
            <a:off x="564643" y="744469"/>
            <a:ext cx="8005589" cy="5349671"/>
            <a:chOff x="564643" y="744469"/>
            <a:chExt cx="8005589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6113972" y="1685652"/>
              <a:ext cx="2456260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357"/>
                  </a:lnTo>
                  <a:lnTo>
                    <a:pt x="8761" y="935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564643" y="744469"/>
              <a:ext cx="2456505" cy="4408488"/>
            </a:xfrm>
            <a:custGeom>
              <a:avLst/>
              <a:gdLst/>
              <a:ahLst/>
              <a:cxnLst/>
              <a:rect l="l" t="t" r="r" b="b"/>
              <a:pathLst>
                <a:path w="10001" h="10000">
                  <a:moveTo>
                    <a:pt x="8762" y="0"/>
                  </a:moveTo>
                  <a:lnTo>
                    <a:pt x="10001" y="0"/>
                  </a:lnTo>
                  <a:lnTo>
                    <a:pt x="10001" y="10000"/>
                  </a:lnTo>
                  <a:lnTo>
                    <a:pt x="1" y="10000"/>
                  </a:lnTo>
                  <a:cubicBezTo>
                    <a:pt x="-2" y="9766"/>
                    <a:pt x="4" y="9586"/>
                    <a:pt x="1" y="9352"/>
                  </a:cubicBezTo>
                  <a:lnTo>
                    <a:pt x="8762" y="9346"/>
                  </a:lnTo>
                  <a:lnTo>
                    <a:pt x="8762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="" xmlns:p14="http://schemas.microsoft.com/office/powerpoint/2010/main" val="158615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084063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3769" y="1301361"/>
            <a:ext cx="7209728" cy="2852737"/>
          </a:xfrm>
        </p:spPr>
        <p:txBody>
          <a:bodyPr anchor="b">
            <a:normAutofit/>
          </a:bodyPr>
          <a:lstStyle>
            <a:lvl1pPr algn="r">
              <a:defRPr sz="6000" cap="all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3769" y="4216328"/>
            <a:ext cx="7209728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1800">
                <a:solidFill>
                  <a:schemeClr val="tx2"/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54181" y="6453386"/>
            <a:ext cx="1216807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38234" y="6453386"/>
            <a:ext cx="5267533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373012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Freeform 6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bg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8" name="Freeform 7"/>
          <p:cNvSpPr/>
          <p:nvPr/>
        </p:nvSpPr>
        <p:spPr bwMode="auto">
          <a:xfrm>
            <a:off x="6113972" y="1685652"/>
            <a:ext cx="2456260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="" xmlns:p14="http://schemas.microsoft.com/office/powerpoint/2010/main" val="37290886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28700" y="2286000"/>
            <a:ext cx="3335840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94052" y="2286000"/>
            <a:ext cx="3335840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039656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340230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28700" y="3305208"/>
            <a:ext cx="3335839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93760" y="2349754"/>
            <a:ext cx="3335840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2400" b="0" baseline="0">
                <a:solidFill>
                  <a:schemeClr val="tx2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93760" y="3305208"/>
            <a:ext cx="3335840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74604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713324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53418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400" baseline="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92015" y="685801"/>
            <a:ext cx="3909060" cy="5175250"/>
          </a:xfrm>
        </p:spPr>
        <p:txBody>
          <a:bodyPr/>
          <a:lstStyle>
            <a:lvl1pPr>
              <a:defRPr sz="1500"/>
            </a:lvl1pPr>
            <a:lvl2pPr>
              <a:defRPr sz="1500"/>
            </a:lvl2pPr>
            <a:lvl3pPr>
              <a:defRPr sz="1350"/>
            </a:lvl3pPr>
            <a:lvl4pPr>
              <a:defRPr sz="135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6344"/>
            <a:ext cx="2891790" cy="3011056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27129001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76"/>
            <a:ext cx="397764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2925" y="685800"/>
            <a:ext cx="289179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400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149090" y="1"/>
            <a:ext cx="4994910" cy="6857999"/>
          </a:xfrm>
        </p:spPr>
        <p:txBody>
          <a:bodyPr anchor="t">
            <a:normAutofit/>
          </a:bodyPr>
          <a:lstStyle>
            <a:lvl1pPr marL="0" indent="0">
              <a:buNone/>
              <a:defRPr sz="1500"/>
            </a:lvl1pPr>
            <a:lvl2pPr marL="342900" indent="0">
              <a:buNone/>
              <a:defRPr sz="1500"/>
            </a:lvl2pPr>
            <a:lvl3pPr marL="685800" indent="0">
              <a:buNone/>
              <a:defRPr sz="15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2925" y="2855968"/>
            <a:ext cx="2891790" cy="3011432"/>
          </a:xfrm>
        </p:spPr>
        <p:txBody>
          <a:bodyPr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42925" y="6453386"/>
            <a:ext cx="90342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654459" y="6453386"/>
            <a:ext cx="1780256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412355" y="6453386"/>
            <a:ext cx="119721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3977640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34867696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2295526"/>
            <a:ext cx="7200900" cy="357187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0152781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80797" y="624156"/>
            <a:ext cx="1490950" cy="524324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8700" y="624156"/>
            <a:ext cx="5724525" cy="52432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938667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31A316-04FC-42A1-B50F-38D25B20BD03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C7B4CB-7C39-48A9-B5B2-749DD5F8466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8491754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28700" y="685800"/>
            <a:ext cx="72009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8700" y="2286000"/>
            <a:ext cx="72009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42987" y="6453386"/>
            <a:ext cx="90342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fld id="{2C1F94AC-3A41-4F45-8F28-E3C360D30F9E}" type="datetimeFigureOut">
              <a:rPr lang="cs-CZ" smtClean="0"/>
              <a:pPr/>
              <a:t>02.02.2023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170173" y="6453386"/>
            <a:ext cx="4710623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aseline="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04552" y="6453386"/>
            <a:ext cx="1197219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aseline="0">
                <a:solidFill>
                  <a:schemeClr val="tx2"/>
                </a:solidFill>
              </a:defRPr>
            </a:lvl1pPr>
          </a:lstStyle>
          <a:p>
            <a:fld id="{4217217A-5306-405D-AA97-42FD5F78DEA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358571" y="376"/>
            <a:ext cx="17145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="" xmlns:p14="http://schemas.microsoft.com/office/powerpoint/2010/main" val="14524708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</p:sldLayoutIdLst>
  <p:txStyles>
    <p:titleStyle>
      <a:lvl1pPr algn="l" defTabSz="6858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6858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6858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1" pos="6912">
          <p15:clr>
            <a:srgbClr val="F26B43"/>
          </p15:clr>
        </p15:guide>
        <p15:guide id="2" pos="936">
          <p15:clr>
            <a:srgbClr val="F26B43"/>
          </p15:clr>
        </p15:guide>
        <p15:guide id="3" pos="864">
          <p15:clr>
            <a:srgbClr val="F26B43"/>
          </p15:clr>
        </p15:guide>
        <p15:guide id="4" orient="horz" pos="1368">
          <p15:clr>
            <a:srgbClr val="F26B43"/>
          </p15:clr>
        </p15:guide>
        <p15:guide id="5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5184">
          <p15:clr>
            <a:srgbClr val="F26B43"/>
          </p15:clr>
        </p15:guide>
        <p15:guide id="10" pos="702">
          <p15:clr>
            <a:srgbClr val="F26B43"/>
          </p15:clr>
        </p15:guide>
        <p15:guide id="11" pos="64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jpeg"/><Relationship Id="rId5" Type="http://schemas.openxmlformats.org/officeDocument/2006/relationships/image" Target="../media/image13.jpeg"/><Relationship Id="rId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image" Target="../media/image17.jpeg"/><Relationship Id="rId4" Type="http://schemas.openxmlformats.org/officeDocument/2006/relationships/image" Target="../media/image1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cs.wikipedia.org/wiki/Ekvivalentn%C3%AD_ohniskov%C3%A1_vzd%C3%A1lenost" TargetMode="External"/><Relationship Id="rId2" Type="http://schemas.openxmlformats.org/officeDocument/2006/relationships/hyperlink" Target="https://cs.wikipedia.org/wiki/Objektiv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115616" y="1788454"/>
            <a:ext cx="6840760" cy="2098226"/>
          </a:xfrm>
        </p:spPr>
        <p:txBody>
          <a:bodyPr/>
          <a:lstStyle/>
          <a:p>
            <a:r>
              <a:rPr lang="cs-CZ" dirty="0" smtClean="0"/>
              <a:t>Objektivy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2987824" y="5301208"/>
            <a:ext cx="5123755" cy="408824"/>
          </a:xfrm>
        </p:spPr>
        <p:txBody>
          <a:bodyPr/>
          <a:lstStyle/>
          <a:p>
            <a:pPr algn="r"/>
            <a:r>
              <a:rPr lang="cs-CZ" dirty="0" smtClean="0"/>
              <a:t>MgA. Veronika Křížová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 rot="10800000">
            <a:off x="899592" y="6165304"/>
            <a:ext cx="7344816" cy="569950"/>
          </a:xfrm>
          <a:prstGeom prst="rect">
            <a:avLst/>
          </a:prstGeom>
          <a:scene3d>
            <a:camera prst="orthographicFront">
              <a:rot lat="0" lon="0" rev="10800000"/>
            </a:camera>
            <a:lightRig rig="threePt" dir="t"/>
          </a:scene3d>
        </p:spPr>
      </p:pic>
    </p:spTree>
    <p:extLst>
      <p:ext uri="{BB962C8B-B14F-4D97-AF65-F5344CB8AC3E}">
        <p14:creationId xmlns="" xmlns:p14="http://schemas.microsoft.com/office/powerpoint/2010/main" val="36709011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Objektivy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09930" y="3956280"/>
            <a:ext cx="5123755" cy="1776976"/>
          </a:xfrm>
        </p:spPr>
        <p:txBody>
          <a:bodyPr/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dirty="0" smtClean="0"/>
              <a:t>Světelnost objektivu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dirty="0" smtClean="0"/>
              <a:t>Rozdělení podle konstrukce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dirty="0" smtClean="0"/>
              <a:t>Rozdělení podle ohniska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dirty="0" smtClean="0"/>
              <a:t>Vliv ohniska na perspektivu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13136882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je to objektiv?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Objektiv je čočka, nebo soustava čoček vytvářející opticky změněný </a:t>
            </a:r>
            <a:r>
              <a:rPr lang="cs-CZ" dirty="0" smtClean="0"/>
              <a:t>obraz</a:t>
            </a:r>
          </a:p>
          <a:p>
            <a:r>
              <a:rPr lang="cs-CZ" dirty="0" smtClean="0"/>
              <a:t>Používá </a:t>
            </a:r>
            <a:r>
              <a:rPr lang="cs-CZ" dirty="0"/>
              <a:t>se ve fotografii na soustředění světla na film nebo na </a:t>
            </a:r>
            <a:r>
              <a:rPr lang="cs-CZ" dirty="0" smtClean="0"/>
              <a:t>senzor</a:t>
            </a:r>
            <a:endParaRPr lang="cs-CZ" dirty="0"/>
          </a:p>
          <a:p>
            <a:r>
              <a:rPr lang="cs-CZ" dirty="0" smtClean="0"/>
              <a:t>Z důvodu potlačení optických vad objektivu se v praxi používá optická soustava více druhů čoček</a:t>
            </a:r>
          </a:p>
          <a:p>
            <a:r>
              <a:rPr lang="cs-CZ" dirty="0" smtClean="0"/>
              <a:t>Takováto </a:t>
            </a:r>
            <a:r>
              <a:rPr lang="cs-CZ" dirty="0"/>
              <a:t>optická soustava pak může být schopna i měnit svoji ohniskovou vzdálenost – takzvaně „</a:t>
            </a:r>
            <a:r>
              <a:rPr lang="cs-CZ" dirty="0" err="1"/>
              <a:t>zoomovat</a:t>
            </a:r>
            <a:r>
              <a:rPr lang="cs-CZ" dirty="0" smtClean="0"/>
              <a:t>“</a:t>
            </a:r>
          </a:p>
          <a:p>
            <a:r>
              <a:rPr lang="cs-CZ" dirty="0" smtClean="0"/>
              <a:t>Pro regulaci množství světla je v objektivu zabudovaná clona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3496988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Světelnost objektivu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Je jeden ze zásadních parametrů při výběru objektivu</a:t>
            </a:r>
          </a:p>
          <a:p>
            <a:r>
              <a:rPr lang="cs-CZ" dirty="0" smtClean="0"/>
              <a:t>Popisuje schopnost objektivu propouštět světlo</a:t>
            </a:r>
          </a:p>
          <a:p>
            <a:r>
              <a:rPr lang="cs-CZ" dirty="0" smtClean="0"/>
              <a:t>Označuje se písmenem f a číselnou hodnotou např.: f1,8</a:t>
            </a:r>
          </a:p>
          <a:p>
            <a:r>
              <a:rPr lang="cs-CZ" dirty="0" smtClean="0"/>
              <a:t>Světelnost objektivu určuje také nejnižší clonu, kterou můžeme použít</a:t>
            </a:r>
          </a:p>
          <a:p>
            <a:r>
              <a:rPr lang="cs-CZ" dirty="0" smtClean="0"/>
              <a:t>Kvalitní objektivy mají světelnost f 1,4 až f 2,8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02118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Rozdělení objektivů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4023320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cs-CZ" sz="2800" b="1" dirty="0"/>
              <a:t>Podle konstrukce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cs-CZ" sz="2200" dirty="0"/>
              <a:t>s pevným ohniskem 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cs-CZ" sz="2200" dirty="0"/>
              <a:t>zoom objektivy</a:t>
            </a:r>
          </a:p>
          <a:p>
            <a:pPr lvl="1" algn="just">
              <a:buFont typeface="Courier New" panose="02070309020205020404" pitchFamily="49" charset="0"/>
              <a:buChar char="o"/>
            </a:pPr>
            <a:r>
              <a:rPr lang="cs-CZ" sz="2200" dirty="0" smtClean="0"/>
              <a:t>speciální</a:t>
            </a:r>
          </a:p>
          <a:p>
            <a:pPr lvl="1" algn="just">
              <a:buFont typeface="Courier New" panose="02070309020205020404" pitchFamily="49" charset="0"/>
              <a:buChar char="o"/>
            </a:pPr>
            <a:endParaRPr lang="cs-CZ" sz="2800" dirty="0"/>
          </a:p>
          <a:p>
            <a:pPr algn="just">
              <a:lnSpc>
                <a:spcPct val="120000"/>
              </a:lnSpc>
            </a:pPr>
            <a:r>
              <a:rPr lang="cs-CZ" sz="2800" b="1" dirty="0" smtClean="0"/>
              <a:t>Podle ohniskové vzdálenosti</a:t>
            </a:r>
          </a:p>
          <a:p>
            <a:pPr lvl="1"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cs-CZ" sz="2200" dirty="0" smtClean="0"/>
              <a:t>základní </a:t>
            </a:r>
            <a:r>
              <a:rPr lang="cs-CZ" sz="2200" dirty="0"/>
              <a:t>(normální) </a:t>
            </a:r>
            <a:r>
              <a:rPr lang="cs-CZ" sz="2200" dirty="0" smtClean="0"/>
              <a:t>objektiv</a:t>
            </a:r>
          </a:p>
          <a:p>
            <a:pPr lvl="1"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cs-CZ" sz="2200" dirty="0" smtClean="0"/>
              <a:t>širokoúhlý objektiv</a:t>
            </a:r>
          </a:p>
          <a:p>
            <a:pPr lvl="1" algn="just">
              <a:lnSpc>
                <a:spcPct val="120000"/>
              </a:lnSpc>
              <a:buFont typeface="Courier New" panose="02070309020205020404" pitchFamily="49" charset="0"/>
              <a:buChar char="o"/>
            </a:pPr>
            <a:r>
              <a:rPr lang="cs-CZ" sz="2200" dirty="0" smtClean="0"/>
              <a:t>teleobjektiv</a:t>
            </a:r>
            <a:endParaRPr lang="cs-CZ" sz="2200" dirty="0"/>
          </a:p>
          <a:p>
            <a:pPr lvl="2" algn="just"/>
            <a:endParaRPr lang="cs-CZ" sz="2800" dirty="0"/>
          </a:p>
          <a:p>
            <a:endParaRPr lang="cs-CZ" dirty="0"/>
          </a:p>
        </p:txBody>
      </p:sp>
      <p:pic>
        <p:nvPicPr>
          <p:cNvPr id="5" name="Picture 2" descr="https://upload.wikimedia.org/wikipedia/commons/b/ba/Lens_Nikkor_18-70mm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95242" y="1428750"/>
            <a:ext cx="3271509" cy="2576314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56949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Objektivy s pevným ohniskem</a:t>
            </a:r>
            <a:br>
              <a:rPr lang="cs-CZ" dirty="0" smtClean="0"/>
            </a:br>
            <a:r>
              <a:rPr lang="cs-CZ" sz="2800" dirty="0" smtClean="0"/>
              <a:t>Monofokální objektivy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Malý počet optických členů</a:t>
            </a:r>
          </a:p>
          <a:p>
            <a:r>
              <a:rPr lang="cs-CZ" dirty="0" smtClean="0"/>
              <a:t>Díky své jednoduché konstrukci mají lepší světelnost, méně optických vad a vyšší obrazovou kvalitu</a:t>
            </a:r>
          </a:p>
          <a:p>
            <a:r>
              <a:rPr lang="cs-CZ" dirty="0" smtClean="0"/>
              <a:t>Jsou určeny ke konkrétnímu účelu</a:t>
            </a:r>
          </a:p>
          <a:p>
            <a:r>
              <a:rPr lang="cs-CZ" dirty="0" smtClean="0"/>
              <a:t>Nedá se s nimi přibližovat/oddalovat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4112193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ZOOM objektivy</a:t>
            </a:r>
            <a:br>
              <a:rPr lang="cs-CZ" dirty="0" smtClean="0"/>
            </a:br>
            <a:r>
              <a:rPr lang="cs-CZ" sz="2800" dirty="0" smtClean="0"/>
              <a:t>Transfokátory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univerzálnější</a:t>
            </a:r>
          </a:p>
          <a:p>
            <a:r>
              <a:rPr lang="cs-CZ" dirty="0" smtClean="0"/>
              <a:t>Můžeme měnit jeho ohniskovou vzdálenost v daném rozsahu (předměty můžeme přibližovat/oddalovat)</a:t>
            </a:r>
          </a:p>
          <a:p>
            <a:r>
              <a:rPr lang="cs-CZ" dirty="0" smtClean="0"/>
              <a:t>Obvykle mají horší světelnost a víc optických vad než pevné objektivy</a:t>
            </a:r>
          </a:p>
          <a:p>
            <a:r>
              <a:rPr lang="cs-CZ" dirty="0" smtClean="0"/>
              <a:t>U reportážní fotografie nabízí dobrou manévrovací schopnost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146037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Speciální objektivy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Jsou speciální pro svou konstrukci nebo jejich využití</a:t>
            </a:r>
          </a:p>
          <a:p>
            <a:r>
              <a:rPr lang="cs-CZ" dirty="0" smtClean="0"/>
              <a:t>Řadíme se např.: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 err="1" smtClean="0"/>
              <a:t>Makroobjektiv</a:t>
            </a:r>
            <a:endParaRPr lang="cs-CZ" dirty="0" smtClean="0"/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 smtClean="0"/>
              <a:t>Rybí oko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 err="1" smtClean="0"/>
              <a:t>Tilt</a:t>
            </a:r>
            <a:r>
              <a:rPr lang="cs-CZ" dirty="0" smtClean="0"/>
              <a:t>-shift objektiv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 smtClean="0"/>
              <a:t>Zrcadlový objektiv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dirty="0" err="1" smtClean="0"/>
              <a:t>Lansbaby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9851599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Ohnisková vzdálenost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028700" y="3717032"/>
            <a:ext cx="3132348" cy="504056"/>
          </a:xfrm>
        </p:spPr>
        <p:txBody>
          <a:bodyPr/>
          <a:lstStyle/>
          <a:p>
            <a:r>
              <a:rPr lang="cs-CZ" dirty="0" smtClean="0"/>
              <a:t>Ohnisko 18 mm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" y="1556792"/>
            <a:ext cx="3132348" cy="2088232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5260" y="1556792"/>
            <a:ext cx="3132348" cy="2088232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" y="4293096"/>
            <a:ext cx="3132348" cy="208823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5260" y="4293096"/>
            <a:ext cx="3132348" cy="2088232"/>
          </a:xfrm>
          <a:prstGeom prst="rect">
            <a:avLst/>
          </a:prstGeom>
        </p:spPr>
      </p:pic>
      <p:sp>
        <p:nvSpPr>
          <p:cNvPr id="9" name="Zástupný symbol pro obsah 6"/>
          <p:cNvSpPr txBox="1">
            <a:spLocks/>
          </p:cNvSpPr>
          <p:nvPr/>
        </p:nvSpPr>
        <p:spPr>
          <a:xfrm>
            <a:off x="4788024" y="3717032"/>
            <a:ext cx="3132348" cy="5040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6858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Ohnisko 35 mm</a:t>
            </a:r>
            <a:endParaRPr lang="cs-CZ" dirty="0"/>
          </a:p>
        </p:txBody>
      </p:sp>
      <p:sp>
        <p:nvSpPr>
          <p:cNvPr id="11" name="Zástupný symbol pro obsah 6"/>
          <p:cNvSpPr txBox="1">
            <a:spLocks/>
          </p:cNvSpPr>
          <p:nvPr/>
        </p:nvSpPr>
        <p:spPr>
          <a:xfrm>
            <a:off x="4788024" y="6381328"/>
            <a:ext cx="3132348" cy="5040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6858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Ohnisko 100 mm</a:t>
            </a:r>
            <a:endParaRPr lang="cs-CZ" dirty="0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" y="4221088"/>
            <a:ext cx="3132348" cy="2088232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05260" y="4221088"/>
            <a:ext cx="3132348" cy="2088232"/>
          </a:xfrm>
          <a:prstGeom prst="rect">
            <a:avLst/>
          </a:prstGeom>
        </p:spPr>
      </p:pic>
      <p:sp>
        <p:nvSpPr>
          <p:cNvPr id="14" name="Zástupný symbol pro obsah 6"/>
          <p:cNvSpPr txBox="1">
            <a:spLocks/>
          </p:cNvSpPr>
          <p:nvPr/>
        </p:nvSpPr>
        <p:spPr>
          <a:xfrm>
            <a:off x="1028700" y="6385869"/>
            <a:ext cx="3132348" cy="5040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6858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Ohnisko 50 mm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262364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Širokoúhlé objektivy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Ohnisková vzdálenost 14 – 35 mm</a:t>
            </a:r>
          </a:p>
          <a:p>
            <a:r>
              <a:rPr lang="cs-CZ" dirty="0" smtClean="0"/>
              <a:t>Vytváří zmenšení v obraze</a:t>
            </a:r>
          </a:p>
          <a:p>
            <a:r>
              <a:rPr lang="cs-CZ" dirty="0" smtClean="0"/>
              <a:t>Používá se </a:t>
            </a:r>
            <a:r>
              <a:rPr lang="cs-CZ" dirty="0" smtClean="0"/>
              <a:t>tam, kde </a:t>
            </a:r>
            <a:r>
              <a:rPr lang="cs-CZ" dirty="0" smtClean="0"/>
              <a:t>nemáme odstup</a:t>
            </a:r>
          </a:p>
          <a:p>
            <a:r>
              <a:rPr lang="cs-CZ" dirty="0" smtClean="0"/>
              <a:t>Vhodné pro zachycení velkých celků</a:t>
            </a:r>
          </a:p>
          <a:p>
            <a:r>
              <a:rPr lang="cs-CZ" dirty="0" smtClean="0"/>
              <a:t>Mají velkou hloubku ostrosti</a:t>
            </a:r>
          </a:p>
          <a:p>
            <a:r>
              <a:rPr lang="cs-CZ" dirty="0" smtClean="0"/>
              <a:t>Zesiluje </a:t>
            </a:r>
            <a:r>
              <a:rPr lang="cs-CZ" dirty="0"/>
              <a:t>dojem </a:t>
            </a:r>
            <a:r>
              <a:rPr lang="cs-CZ" dirty="0" smtClean="0"/>
              <a:t>prostoru</a:t>
            </a:r>
          </a:p>
          <a:p>
            <a:r>
              <a:rPr lang="cs-CZ" dirty="0" smtClean="0"/>
              <a:t>Nadsazená perspektiva (přední </a:t>
            </a:r>
            <a:r>
              <a:rPr lang="cs-CZ" dirty="0"/>
              <a:t>předměty jsou o hodně větší než zadní</a:t>
            </a:r>
            <a:r>
              <a:rPr lang="cs-CZ" dirty="0" smtClean="0"/>
              <a:t>)</a:t>
            </a:r>
          </a:p>
          <a:p>
            <a:r>
              <a:rPr lang="cs-CZ" dirty="0" smtClean="0"/>
              <a:t>Dávají </a:t>
            </a:r>
            <a:r>
              <a:rPr lang="cs-CZ" dirty="0"/>
              <a:t>zaoblení krajních </a:t>
            </a:r>
            <a:r>
              <a:rPr lang="cs-CZ" dirty="0" smtClean="0"/>
              <a:t>linií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84168" y="287659"/>
            <a:ext cx="2723258" cy="4237197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7086933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objektivy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4167336"/>
          </a:xfrm>
        </p:spPr>
        <p:txBody>
          <a:bodyPr>
            <a:normAutofit/>
          </a:bodyPr>
          <a:lstStyle/>
          <a:p>
            <a:r>
              <a:rPr lang="cs-CZ" dirty="0"/>
              <a:t>Ohnisková vzdálenost </a:t>
            </a:r>
            <a:r>
              <a:rPr lang="cs-CZ" dirty="0" smtClean="0"/>
              <a:t>36 </a:t>
            </a:r>
            <a:r>
              <a:rPr lang="cs-CZ" dirty="0"/>
              <a:t>– </a:t>
            </a:r>
            <a:r>
              <a:rPr lang="cs-CZ" dirty="0" smtClean="0"/>
              <a:t>70 </a:t>
            </a:r>
            <a:r>
              <a:rPr lang="cs-CZ" dirty="0"/>
              <a:t>mm</a:t>
            </a:r>
          </a:p>
          <a:p>
            <a:r>
              <a:rPr lang="cs-CZ" dirty="0" smtClean="0"/>
              <a:t>Ohnisko 50mm odpovídá lidskému zraku</a:t>
            </a:r>
          </a:p>
          <a:p>
            <a:r>
              <a:rPr lang="cs-CZ" dirty="0" smtClean="0"/>
              <a:t>Snímky na člověka působí přirozenou perspektivou</a:t>
            </a:r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3200" dirty="0" smtClean="0"/>
              <a:t>Údržba objektivu</a:t>
            </a:r>
          </a:p>
          <a:p>
            <a:r>
              <a:rPr lang="cs-CZ" dirty="0" smtClean="0"/>
              <a:t>Čistota optiky (mastné fleky = otisky prstů změkčují obraz)</a:t>
            </a:r>
          </a:p>
          <a:p>
            <a:pPr lvl="1"/>
            <a:r>
              <a:rPr lang="cs-CZ" dirty="0" smtClean="0"/>
              <a:t>K čištění používáme </a:t>
            </a:r>
            <a:r>
              <a:rPr lang="cs-CZ" dirty="0" smtClean="0"/>
              <a:t>hadříček </a:t>
            </a:r>
            <a:r>
              <a:rPr lang="cs-CZ" dirty="0" smtClean="0"/>
              <a:t>z mikrovlákna na optiku</a:t>
            </a:r>
          </a:p>
          <a:p>
            <a:r>
              <a:rPr lang="cs-CZ" dirty="0" smtClean="0"/>
              <a:t>Ochrana skla – sluneční clona, filtr – ochranný nebo UV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7590789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Teleobjektivy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924944"/>
            <a:ext cx="7200900" cy="294245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Ohnisková vzdálenost je delší než 70 mm</a:t>
            </a:r>
          </a:p>
          <a:p>
            <a:r>
              <a:rPr lang="cs-CZ" dirty="0" smtClean="0"/>
              <a:t>Úhel záběru je menší</a:t>
            </a:r>
          </a:p>
          <a:p>
            <a:r>
              <a:rPr lang="cs-CZ" dirty="0" smtClean="0"/>
              <a:t>Přibližují vzdálenější objekty</a:t>
            </a:r>
          </a:p>
          <a:p>
            <a:r>
              <a:rPr lang="cs-CZ" dirty="0" smtClean="0"/>
              <a:t>Prostor je </a:t>
            </a:r>
            <a:r>
              <a:rPr lang="cs-CZ" dirty="0" smtClean="0"/>
              <a:t>zkreslený, </a:t>
            </a:r>
            <a:r>
              <a:rPr lang="cs-CZ" dirty="0" smtClean="0"/>
              <a:t>nahuštěný</a:t>
            </a:r>
          </a:p>
          <a:p>
            <a:r>
              <a:rPr lang="cs-CZ" dirty="0" smtClean="0"/>
              <a:t>Přední i zadní předměty se zdají být stejně velké</a:t>
            </a:r>
          </a:p>
          <a:p>
            <a:r>
              <a:rPr lang="cs-CZ" dirty="0" smtClean="0"/>
              <a:t>Potlačují dojem prostoru</a:t>
            </a:r>
          </a:p>
          <a:p>
            <a:r>
              <a:rPr lang="cs-CZ" dirty="0" smtClean="0"/>
              <a:t>Hloubka ostrosti je malá</a:t>
            </a:r>
          </a:p>
          <a:p>
            <a:r>
              <a:rPr lang="cs-CZ" dirty="0" smtClean="0"/>
              <a:t>Kvalitnější teleobjektivy mají optickou stabilizaci obrazu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01064890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922114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/>
              <a:t>Ekvivalentní ohnisková vzdálenost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3989040"/>
          </a:xfrm>
        </p:spPr>
        <p:txBody>
          <a:bodyPr>
            <a:normAutofit lnSpcReduction="10000"/>
          </a:bodyPr>
          <a:lstStyle/>
          <a:p>
            <a:r>
              <a:rPr lang="cs-CZ" sz="2000" dirty="0" smtClean="0"/>
              <a:t>Pomocí ekvivalentní ohniskové vzdálenosti porovnáváme ohniskovou vzdálenost pro různé velikosti obrazového snímače</a:t>
            </a:r>
          </a:p>
          <a:p>
            <a:r>
              <a:rPr lang="cs-CZ" sz="2000" dirty="0" smtClean="0"/>
              <a:t>Poměr mezi skutečnou ohniskovou vzdáleností (35mm senzor. Dříve kinofilmový fotoaparát dnes Full </a:t>
            </a:r>
            <a:r>
              <a:rPr lang="cs-CZ" sz="2000" dirty="0" err="1" smtClean="0"/>
              <a:t>frame</a:t>
            </a:r>
            <a:r>
              <a:rPr lang="cs-CZ" sz="2000" dirty="0" smtClean="0"/>
              <a:t> snímač) a ekvivalentní nazýváme </a:t>
            </a:r>
            <a:r>
              <a:rPr lang="cs-CZ" sz="2000" b="1" dirty="0" err="1" smtClean="0"/>
              <a:t>crop</a:t>
            </a:r>
            <a:r>
              <a:rPr lang="cs-CZ" sz="2000" b="1" dirty="0" smtClean="0"/>
              <a:t> faktor </a:t>
            </a:r>
            <a:r>
              <a:rPr lang="cs-CZ" sz="2000" dirty="0" smtClean="0"/>
              <a:t>(činitel oříznutí)</a:t>
            </a:r>
          </a:p>
          <a:p>
            <a:endParaRPr lang="cs-CZ" sz="2000" dirty="0" smtClean="0"/>
          </a:p>
          <a:p>
            <a:r>
              <a:rPr lang="cs-CZ" sz="2000" dirty="0" smtClean="0"/>
              <a:t>Přibližná </a:t>
            </a:r>
            <a:r>
              <a:rPr lang="cs-CZ" sz="2000" dirty="0"/>
              <a:t>tabulka přepočtu </a:t>
            </a:r>
            <a:r>
              <a:rPr lang="cs-CZ" sz="2000" dirty="0" smtClean="0"/>
              <a:t>u APS-C snímače:</a:t>
            </a:r>
            <a:endParaRPr lang="cs-CZ" sz="2000" dirty="0"/>
          </a:p>
          <a:p>
            <a:pPr lvl="1">
              <a:buFont typeface="Courier New" panose="02070309020205020404" pitchFamily="49" charset="0"/>
              <a:buChar char="o"/>
            </a:pPr>
            <a:r>
              <a:rPr lang="cs-CZ" sz="1600" dirty="0"/>
              <a:t>24mm = 36mm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sz="1600" dirty="0"/>
              <a:t>35 mm = 52mm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sz="1600" dirty="0"/>
              <a:t>50mm =75mm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sz="1600" dirty="0"/>
              <a:t>200mm = 300mm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cs-CZ" sz="1600" dirty="0"/>
              <a:t>18 – 105mm  = 27 – 157mm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2" y="2852936"/>
            <a:ext cx="2736304" cy="2736304"/>
          </a:xfrm>
          <a:prstGeom prst="rect">
            <a:avLst/>
          </a:prstGeom>
          <a:ln>
            <a:solidFill>
              <a:schemeClr val="accent1"/>
            </a:solidFill>
          </a:ln>
        </p:spPr>
      </p:pic>
      <p:sp>
        <p:nvSpPr>
          <p:cNvPr id="5" name="Obdélník 4"/>
          <p:cNvSpPr/>
          <p:nvPr/>
        </p:nvSpPr>
        <p:spPr>
          <a:xfrm>
            <a:off x="971600" y="5589240"/>
            <a:ext cx="817240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Ukázka přiblížení u stejného </a:t>
            </a:r>
            <a:r>
              <a:rPr lang="cs-CZ" dirty="0" smtClean="0"/>
              <a:t>ohniska objektivu </a:t>
            </a:r>
            <a:r>
              <a:rPr lang="cs-CZ" dirty="0"/>
              <a:t>použitého na fotoaparát s různou velikosti čipu.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Červený rámeček Full </a:t>
            </a:r>
            <a:r>
              <a:rPr lang="cs-CZ" dirty="0" err="1"/>
              <a:t>frame</a:t>
            </a:r>
            <a:endParaRPr lang="cs-CZ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/>
              <a:t>Modrý rámeček APS-C </a:t>
            </a:r>
            <a:endParaRPr lang="cs-CZ" sz="1400" dirty="0"/>
          </a:p>
        </p:txBody>
      </p:sp>
    </p:spTree>
    <p:extLst>
      <p:ext uri="{BB962C8B-B14F-4D97-AF65-F5344CB8AC3E}">
        <p14:creationId xmlns="" xmlns:p14="http://schemas.microsoft.com/office/powerpoint/2010/main" val="17754801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Perspektiva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1556792"/>
            <a:ext cx="7200900" cy="3581400"/>
          </a:xfrm>
        </p:spPr>
        <p:txBody>
          <a:bodyPr/>
          <a:lstStyle/>
          <a:p>
            <a:r>
              <a:rPr lang="cs-CZ" sz="1800" dirty="0"/>
              <a:t>Použijeme-li objektiv </a:t>
            </a:r>
            <a:r>
              <a:rPr lang="cs-CZ" sz="1800" dirty="0" smtClean="0"/>
              <a:t>se základním ohniskem </a:t>
            </a:r>
            <a:r>
              <a:rPr lang="cs-CZ" sz="1800" dirty="0"/>
              <a:t>(50mm) perspektiva na snímku bude </a:t>
            </a:r>
            <a:r>
              <a:rPr lang="cs-CZ" sz="1800" dirty="0" smtClean="0"/>
              <a:t>stejná, </a:t>
            </a:r>
            <a:r>
              <a:rPr lang="cs-CZ" sz="1800" dirty="0"/>
              <a:t>jak </a:t>
            </a:r>
            <a:r>
              <a:rPr lang="cs-CZ" sz="1800" dirty="0" smtClean="0"/>
              <a:t>ji </a:t>
            </a:r>
            <a:r>
              <a:rPr lang="cs-CZ" sz="1800" dirty="0"/>
              <a:t>vidíme okem.</a:t>
            </a:r>
          </a:p>
          <a:p>
            <a:r>
              <a:rPr lang="cs-CZ" sz="2200" b="1" dirty="0" smtClean="0"/>
              <a:t>Teleobjektiv</a:t>
            </a:r>
            <a:r>
              <a:rPr lang="cs-CZ" sz="2200" dirty="0" smtClean="0"/>
              <a:t> </a:t>
            </a:r>
            <a:r>
              <a:rPr lang="cs-CZ" sz="1600" dirty="0"/>
              <a:t>(70mm +) </a:t>
            </a:r>
            <a:r>
              <a:rPr lang="cs-CZ" sz="1800" dirty="0" smtClean="0"/>
              <a:t>perspektiva se zplošťuje, zkracuje se vzdálenost </a:t>
            </a:r>
            <a:r>
              <a:rPr lang="cs-CZ" sz="1800" dirty="0"/>
              <a:t>a ruší </a:t>
            </a:r>
            <a:r>
              <a:rPr lang="cs-CZ" sz="1800" dirty="0" smtClean="0"/>
              <a:t>prostor = předměty </a:t>
            </a:r>
            <a:r>
              <a:rPr lang="cs-CZ" sz="1800" dirty="0"/>
              <a:t>se nám zdají být „stejně“ velké</a:t>
            </a:r>
          </a:p>
          <a:p>
            <a:r>
              <a:rPr lang="cs-CZ" sz="2200" b="1" dirty="0"/>
              <a:t>Širokoúhlý </a:t>
            </a:r>
            <a:r>
              <a:rPr lang="cs-CZ" sz="2200" b="1" dirty="0" smtClean="0"/>
              <a:t>objektiv </a:t>
            </a:r>
            <a:r>
              <a:rPr lang="cs-CZ" sz="1600" dirty="0" smtClean="0"/>
              <a:t>(35mm -) </a:t>
            </a:r>
            <a:r>
              <a:rPr lang="cs-CZ" sz="1800" dirty="0" smtClean="0"/>
              <a:t>zvýrazní </a:t>
            </a:r>
            <a:r>
              <a:rPr lang="cs-CZ" sz="1800" dirty="0"/>
              <a:t>perspektivu a s ní i </a:t>
            </a:r>
            <a:r>
              <a:rPr lang="cs-CZ" sz="1800" dirty="0" smtClean="0"/>
              <a:t>prostor                        = vzdálenější </a:t>
            </a:r>
            <a:r>
              <a:rPr lang="cs-CZ" sz="1800" dirty="0"/>
              <a:t>věci se </a:t>
            </a:r>
            <a:r>
              <a:rPr lang="cs-CZ" sz="1800" dirty="0" smtClean="0"/>
              <a:t>zdají </a:t>
            </a:r>
            <a:r>
              <a:rPr lang="cs-CZ" sz="1800" dirty="0"/>
              <a:t>být ještě menší než jak je vidíme</a:t>
            </a:r>
            <a:r>
              <a:rPr lang="cs-CZ" sz="1800" dirty="0" smtClean="0"/>
              <a:t>.</a:t>
            </a:r>
            <a:endParaRPr lang="cs-CZ" sz="1800" dirty="0"/>
          </a:p>
        </p:txBody>
      </p:sp>
      <p:sp>
        <p:nvSpPr>
          <p:cNvPr id="10" name="Zástupný symbol pro obsah 4"/>
          <p:cNvSpPr txBox="1">
            <a:spLocks/>
          </p:cNvSpPr>
          <p:nvPr/>
        </p:nvSpPr>
        <p:spPr>
          <a:xfrm>
            <a:off x="899592" y="6139973"/>
            <a:ext cx="3121317" cy="35148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84048" indent="-384048" algn="l" defTabSz="6858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Ohnisková vzdálenost 18mm</a:t>
            </a:r>
            <a:endParaRPr lang="cs-CZ" sz="1400" dirty="0"/>
          </a:p>
        </p:txBody>
      </p:sp>
      <p:pic>
        <p:nvPicPr>
          <p:cNvPr id="11" name="Picture 2" descr="E:\Křížová_2014-2015\VK\zadání\FM1\2-Skladba obrazu\příprava\DSC_0304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3788977"/>
            <a:ext cx="3562355" cy="2365961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5"/>
          <p:cNvSpPr txBox="1">
            <a:spLocks/>
          </p:cNvSpPr>
          <p:nvPr/>
        </p:nvSpPr>
        <p:spPr>
          <a:xfrm>
            <a:off x="4690239" y="6137308"/>
            <a:ext cx="2978105" cy="350919"/>
          </a:xfrm>
          <a:prstGeom prst="rect">
            <a:avLst/>
          </a:prstGeom>
        </p:spPr>
        <p:txBody>
          <a:bodyPr>
            <a:noAutofit/>
          </a:bodyPr>
          <a:lstStyle>
            <a:lvl1pPr marL="384048" indent="-384048" algn="l" defTabSz="685800" rtl="0" eaLnBrk="1" latinLnBrk="0" hangingPunct="1">
              <a:lnSpc>
                <a:spcPct val="94000"/>
              </a:lnSpc>
              <a:spcBef>
                <a:spcPts val="10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20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914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20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371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8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828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8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22860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6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27432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6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32004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36576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–"/>
              <a:defRPr sz="1400" i="1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4114800" indent="-384048" algn="l" defTabSz="685800" rtl="0" eaLnBrk="1" latinLnBrk="0" hangingPunct="1">
              <a:lnSpc>
                <a:spcPct val="94000"/>
              </a:lnSpc>
              <a:spcBef>
                <a:spcPts val="500"/>
              </a:spcBef>
              <a:spcAft>
                <a:spcPts val="200"/>
              </a:spcAft>
              <a:buFont typeface="Franklin Gothic Book" panose="020B0503020102020204" pitchFamily="34" charset="0"/>
              <a:buChar char="■"/>
              <a:defRPr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400" dirty="0" smtClean="0"/>
              <a:t>Ohnisková vzdálenost 105mm</a:t>
            </a:r>
            <a:endParaRPr lang="cs-CZ" sz="1400" dirty="0"/>
          </a:p>
        </p:txBody>
      </p:sp>
      <p:pic>
        <p:nvPicPr>
          <p:cNvPr id="13" name="Picture 3" descr="E:\Křížová_2014-2015\VK\zadání\FM1\2-Skladba obrazu\příprava\DSC_030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3019" y="3786856"/>
            <a:ext cx="3556581" cy="2362126"/>
          </a:xfrm>
          <a:prstGeom prst="rect">
            <a:avLst/>
          </a:prstGeom>
          <a:noFill/>
          <a:ln>
            <a:solidFill>
              <a:schemeClr val="tx1">
                <a:lumMod val="65000"/>
              </a:schemeClr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5948318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4996" y="3114763"/>
            <a:ext cx="8289492" cy="53026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Širokoúhlý objektiv		</a:t>
            </a:r>
            <a:r>
              <a:rPr lang="cs-CZ" sz="2800" dirty="0"/>
              <a:t> </a:t>
            </a:r>
            <a:r>
              <a:rPr lang="cs-CZ" sz="2800" dirty="0" smtClean="0"/>
              <a:t>  Teleobjektiv</a:t>
            </a:r>
            <a:endParaRPr lang="cs-CZ" sz="28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32657"/>
            <a:ext cx="4032448" cy="2688515"/>
          </a:xfrm>
          <a:ln>
            <a:solidFill>
              <a:schemeClr val="accent1"/>
            </a:solidFill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32656"/>
            <a:ext cx="4023878" cy="2682585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861047"/>
            <a:ext cx="4032448" cy="2688299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996" y="3861047"/>
            <a:ext cx="4032449" cy="2688299"/>
          </a:xfrm>
          <a:prstGeom prst="rect">
            <a:avLst/>
          </a:prstGeo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="" xmlns:p14="http://schemas.microsoft.com/office/powerpoint/2010/main" val="176201210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74996" y="3114763"/>
            <a:ext cx="8289492" cy="530261"/>
          </a:xfrm>
        </p:spPr>
        <p:txBody>
          <a:bodyPr>
            <a:normAutofit/>
          </a:bodyPr>
          <a:lstStyle/>
          <a:p>
            <a:r>
              <a:rPr lang="cs-CZ" sz="2800" dirty="0" smtClean="0"/>
              <a:t>Širokoúhlý objektiv		</a:t>
            </a:r>
            <a:r>
              <a:rPr lang="cs-CZ" sz="2800" dirty="0"/>
              <a:t> </a:t>
            </a:r>
            <a:r>
              <a:rPr lang="cs-CZ" sz="2800" dirty="0" smtClean="0"/>
              <a:t> Teleobjektiv</a:t>
            </a:r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996" y="315659"/>
            <a:ext cx="4058269" cy="2705513"/>
          </a:xfrm>
          <a:prstGeom prst="rect">
            <a:avLst/>
          </a:prstGeom>
          <a:ln>
            <a:solidFill>
              <a:schemeClr val="accent1"/>
            </a:solidFill>
          </a:ln>
        </p:spPr>
      </p:pic>
      <p:pic>
        <p:nvPicPr>
          <p:cNvPr id="9" name="Zástupný symbol pro obsah 8"/>
          <p:cNvPicPr>
            <a:picLocks noGrp="1" noChangeAspect="1"/>
          </p:cNvPicPr>
          <p:nvPr>
            <p:ph idx="1"/>
          </p:nvPr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98271" y="310361"/>
            <a:ext cx="4066217" cy="2710811"/>
          </a:xfrm>
          <a:ln>
            <a:solidFill>
              <a:schemeClr val="accent1"/>
            </a:solidFill>
          </a:ln>
        </p:spPr>
      </p:pic>
      <p:pic>
        <p:nvPicPr>
          <p:cNvPr id="10" name="Picture 3" descr="E:\Křížová_2014-2015\VK\zadání\FM1\1-Digitální fotoaparát\Ukoly\Ohnisková vzdálenost\1zoom-z blízka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241" y="3848317"/>
            <a:ext cx="4055023" cy="2686003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E:\Křížová_2014-2015\VK\zadání\FM1\1-Digitální fotoaparát\Ukoly\Ohnisková vzdálenost\1zoom-z dálky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98270" y="3848474"/>
            <a:ext cx="4066217" cy="2693418"/>
          </a:xfrm>
          <a:prstGeom prst="rect">
            <a:avLst/>
          </a:prstGeom>
          <a:noFill/>
          <a:ln>
            <a:solidFill>
              <a:schemeClr val="accent1"/>
            </a:solidFill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4047352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28700" y="2286000"/>
            <a:ext cx="7200900" cy="2439144"/>
          </a:xfrm>
        </p:spPr>
        <p:txBody>
          <a:bodyPr>
            <a:normAutofit/>
          </a:bodyPr>
          <a:lstStyle/>
          <a:p>
            <a:r>
              <a:rPr lang="cs-CZ" sz="1400" dirty="0"/>
              <a:t>KARWATH, André. </a:t>
            </a:r>
            <a:r>
              <a:rPr lang="cs-CZ" sz="1400" i="1" dirty="0" err="1"/>
              <a:t>wikipedia</a:t>
            </a:r>
            <a:r>
              <a:rPr lang="cs-CZ" sz="1400" dirty="0"/>
              <a:t> [online]. [cit. 1.2.2023]. Dostupný na WWW: </a:t>
            </a:r>
            <a:r>
              <a:rPr lang="cs-CZ" sz="1400" dirty="0">
                <a:hlinkClick r:id="rId2"/>
              </a:rPr>
              <a:t>https://cs.wikipedia.org/wiki/Objektiv#/</a:t>
            </a:r>
            <a:r>
              <a:rPr lang="cs-CZ" sz="1400" dirty="0" smtClean="0">
                <a:hlinkClick r:id="rId2"/>
              </a:rPr>
              <a:t>media/Soubor:Lens_Nikkor_18-70mm.jpg</a:t>
            </a:r>
            <a:endParaRPr lang="cs-CZ" sz="1400" dirty="0" smtClean="0"/>
          </a:p>
          <a:p>
            <a:r>
              <a:rPr lang="cs-CZ" sz="1400" dirty="0"/>
              <a:t>NEZNÁMÝ. </a:t>
            </a:r>
            <a:r>
              <a:rPr lang="cs-CZ" sz="1400" i="1" dirty="0" err="1"/>
              <a:t>wikipedia</a:t>
            </a:r>
            <a:r>
              <a:rPr lang="cs-CZ" sz="1400" dirty="0"/>
              <a:t> [online]. [cit. 1.2.2023]. Dostupný na WWW: </a:t>
            </a:r>
            <a:r>
              <a:rPr lang="cs-CZ" sz="1400" dirty="0">
                <a:hlinkClick r:id="rId3"/>
              </a:rPr>
              <a:t>https://cs.wikipedia.org/wiki/Ekvivalentn%C3%AD_ohniskov%C3%A1_vzd%C3%A1lenost#/</a:t>
            </a:r>
            <a:r>
              <a:rPr lang="cs-CZ" sz="1400" dirty="0" smtClean="0">
                <a:hlinkClick r:id="rId3"/>
              </a:rPr>
              <a:t>media/Soubor:Crop_Factor.JPG</a:t>
            </a:r>
            <a:endParaRPr lang="cs-CZ" sz="1400" dirty="0" smtClean="0"/>
          </a:p>
          <a:p>
            <a:endParaRPr lang="cs-CZ" sz="1400" dirty="0" smtClean="0"/>
          </a:p>
          <a:p>
            <a:r>
              <a:rPr lang="cs-CZ" sz="1400" b="1" dirty="0"/>
              <a:t>Další fotografie - archiv autorky, fotografie studentů Střední školy Brno, Charbulova byly použity s jejich souhlasem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pl-PL" dirty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44299559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TM10001105[[fn=Oříznutí]]</Template>
  <TotalTime>1032</TotalTime>
  <Words>572</Words>
  <Application>Microsoft Office PowerPoint</Application>
  <PresentationFormat>Předvádění na obrazovce (4:3)</PresentationFormat>
  <Paragraphs>114</Paragraphs>
  <Slides>17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Crop</vt:lpstr>
      <vt:lpstr>Objektivy </vt:lpstr>
      <vt:lpstr>Objektivy</vt:lpstr>
      <vt:lpstr>Co je to objektiv?</vt:lpstr>
      <vt:lpstr>Světelnost objektivu</vt:lpstr>
      <vt:lpstr>Rozdělení objektivů</vt:lpstr>
      <vt:lpstr>Objektivy s pevným ohniskem Monofokální objektivy</vt:lpstr>
      <vt:lpstr>ZOOM objektivy Transfokátory</vt:lpstr>
      <vt:lpstr>Speciální objektivy</vt:lpstr>
      <vt:lpstr>Ohnisková vzdálenost</vt:lpstr>
      <vt:lpstr>Širokoúhlé objektivy</vt:lpstr>
      <vt:lpstr>Základní objektivy</vt:lpstr>
      <vt:lpstr>Teleobjektivy</vt:lpstr>
      <vt:lpstr>Ekvivalentní ohnisková vzdálenost</vt:lpstr>
      <vt:lpstr>Perspektiva</vt:lpstr>
      <vt:lpstr>Širokoúhlý objektiv     Teleobjektiv</vt:lpstr>
      <vt:lpstr>Širokoúhlý objektiv    Teleobjektiv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skladby obrazu</dc:title>
  <dc:creator>Verca</dc:creator>
  <cp:lastModifiedBy>User</cp:lastModifiedBy>
  <cp:revision>95</cp:revision>
  <dcterms:created xsi:type="dcterms:W3CDTF">2014-07-08T12:20:53Z</dcterms:created>
  <dcterms:modified xsi:type="dcterms:W3CDTF">2023-02-02T18:52:22Z</dcterms:modified>
</cp:coreProperties>
</file>