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20" r:id="rId2"/>
    <p:sldId id="302" r:id="rId3"/>
    <p:sldId id="304" r:id="rId4"/>
    <p:sldId id="305" r:id="rId5"/>
    <p:sldId id="306" r:id="rId6"/>
    <p:sldId id="316" r:id="rId7"/>
    <p:sldId id="322" r:id="rId8"/>
    <p:sldId id="323" r:id="rId9"/>
    <p:sldId id="324" r:id="rId10"/>
    <p:sldId id="290" r:id="rId11"/>
    <p:sldId id="292" r:id="rId12"/>
    <p:sldId id="325" r:id="rId13"/>
    <p:sldId id="326" r:id="rId14"/>
    <p:sldId id="329" r:id="rId15"/>
    <p:sldId id="295" r:id="rId16"/>
    <p:sldId id="315" r:id="rId17"/>
    <p:sldId id="298" r:id="rId18"/>
    <p:sldId id="300" r:id="rId19"/>
    <p:sldId id="330" r:id="rId20"/>
    <p:sldId id="331" r:id="rId21"/>
    <p:sldId id="317" r:id="rId22"/>
    <p:sldId id="332" r:id="rId23"/>
    <p:sldId id="333" r:id="rId24"/>
    <p:sldId id="303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xmlns="" val="158615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840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xmlns="" val="3729088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965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4604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33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3418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2712900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3486769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278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3866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21.02.2023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145247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DAPgdo5H7Z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gif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cs.m.wikipedia.org/wiki/Nic&#233;phore_Ni&#233;pce" TargetMode="External"/><Relationship Id="rId7" Type="http://schemas.openxmlformats.org/officeDocument/2006/relationships/hyperlink" Target="https://cs.wikipedia.org/wiki/Vyv%C3%A1%C5%BEen%C3%AD_b%C3%ADl%C3%A9" TargetMode="External"/><Relationship Id="rId2" Type="http://schemas.openxmlformats.org/officeDocument/2006/relationships/hyperlink" Target="https://cs.wikipedia.org/wiki/Camera_obscu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Barevn%C3%A1_teplota" TargetMode="External"/><Relationship Id="rId5" Type="http://schemas.openxmlformats.org/officeDocument/2006/relationships/hyperlink" Target="https://cs.wikipedia.org/wiki/Clona" TargetMode="External"/><Relationship Id="rId4" Type="http://schemas.openxmlformats.org/officeDocument/2006/relationships/hyperlink" Target="https://cs.wikipedia.org/wiki/Gama_korek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1788454"/>
            <a:ext cx="6840760" cy="2098226"/>
          </a:xfrm>
        </p:spPr>
        <p:txBody>
          <a:bodyPr/>
          <a:lstStyle/>
          <a:p>
            <a:r>
              <a:rPr lang="cs-CZ"/>
              <a:t>Expozice </a:t>
            </a:r>
            <a:r>
              <a:rPr lang="cs-CZ" smtClean="0"/>
              <a:t>                     ve </a:t>
            </a:r>
            <a:r>
              <a:rPr lang="cs-CZ" dirty="0" smtClean="0"/>
              <a:t>fotografii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987824" y="5301208"/>
            <a:ext cx="5123755" cy="408824"/>
          </a:xfrm>
        </p:spPr>
        <p:txBody>
          <a:bodyPr/>
          <a:lstStyle/>
          <a:p>
            <a:pPr algn="r"/>
            <a:r>
              <a:rPr lang="cs-CZ" dirty="0" smtClean="0"/>
              <a:t>MgA. Veronika Křížová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899592" y="6165304"/>
            <a:ext cx="7344816" cy="569950"/>
          </a:xfrm>
          <a:prstGeom prst="rect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xmlns="" val="2586852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8791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/>
              <a:t>Expozice ve fotografii</a:t>
            </a:r>
            <a:br>
              <a:rPr lang="cs-CZ" sz="53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852936"/>
            <a:ext cx="7200900" cy="3014464"/>
          </a:xfrm>
        </p:spPr>
        <p:txBody>
          <a:bodyPr/>
          <a:lstStyle/>
          <a:p>
            <a:r>
              <a:rPr lang="cs-CZ" dirty="0"/>
              <a:t>Vynález </a:t>
            </a:r>
            <a:r>
              <a:rPr lang="cs-CZ" dirty="0" smtClean="0"/>
              <a:t>fotografie</a:t>
            </a:r>
          </a:p>
          <a:p>
            <a:r>
              <a:rPr lang="cs-CZ" dirty="0" smtClean="0"/>
              <a:t>Expoziční režimy</a:t>
            </a:r>
            <a:endParaRPr lang="cs-CZ" dirty="0"/>
          </a:p>
          <a:p>
            <a:r>
              <a:rPr lang="cs-CZ" dirty="0"/>
              <a:t>Expozice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oba </a:t>
            </a:r>
            <a:r>
              <a:rPr lang="cs-CZ" dirty="0"/>
              <a:t>osvitu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Clona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Citlivost</a:t>
            </a:r>
          </a:p>
          <a:p>
            <a:r>
              <a:rPr lang="cs-CZ" dirty="0" smtClean="0"/>
              <a:t>Další nastavení fotoaparátu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1624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807096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Vynález</a:t>
            </a:r>
            <a:br>
              <a:rPr lang="cs-CZ" sz="4800" b="1" dirty="0" smtClean="0"/>
            </a:br>
            <a:r>
              <a:rPr lang="cs-CZ" sz="4800" b="1" dirty="0" smtClean="0"/>
              <a:t>fotografie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3765184"/>
            <a:ext cx="8007796" cy="2904176"/>
          </a:xfrm>
        </p:spPr>
        <p:txBody>
          <a:bodyPr>
            <a:normAutofit/>
          </a:bodyPr>
          <a:lstStyle/>
          <a:p>
            <a:r>
              <a:rPr lang="cs-CZ" dirty="0"/>
              <a:t>Slovo fotografie pochází z řeckých slov </a:t>
            </a:r>
            <a:r>
              <a:rPr lang="cs-CZ" i="1" dirty="0"/>
              <a:t>„</a:t>
            </a:r>
            <a:r>
              <a:rPr lang="cs-CZ" i="1" dirty="0" err="1"/>
              <a:t>fós</a:t>
            </a:r>
            <a:r>
              <a:rPr lang="cs-CZ" i="1" dirty="0"/>
              <a:t>“ - světlo </a:t>
            </a:r>
            <a:r>
              <a:rPr lang="cs-CZ" dirty="0"/>
              <a:t>a </a:t>
            </a:r>
            <a:r>
              <a:rPr lang="cs-CZ" i="1" dirty="0"/>
              <a:t>„</a:t>
            </a:r>
            <a:r>
              <a:rPr lang="cs-CZ" i="1" dirty="0" err="1"/>
              <a:t>grafó</a:t>
            </a:r>
            <a:r>
              <a:rPr lang="cs-CZ" i="1" dirty="0"/>
              <a:t>“ - kreslit, malovat </a:t>
            </a:r>
            <a:r>
              <a:rPr lang="cs-CZ" dirty="0"/>
              <a:t>což dohromady dává </a:t>
            </a:r>
            <a:r>
              <a:rPr lang="cs-CZ" sz="2400" b="1" dirty="0"/>
              <a:t>„kreslení světlem</a:t>
            </a:r>
            <a:r>
              <a:rPr lang="cs-CZ" sz="2400" b="1" dirty="0" smtClean="0"/>
              <a:t>“.</a:t>
            </a:r>
          </a:p>
          <a:p>
            <a:r>
              <a:rPr lang="cs-CZ" sz="2400" b="1" dirty="0" err="1" smtClean="0"/>
              <a:t>Camera</a:t>
            </a:r>
            <a:r>
              <a:rPr lang="cs-CZ" sz="2400" b="1" dirty="0" smtClean="0"/>
              <a:t> </a:t>
            </a:r>
            <a:r>
              <a:rPr lang="cs-CZ" sz="2400" b="1" dirty="0" err="1"/>
              <a:t>obscura</a:t>
            </a:r>
            <a:r>
              <a:rPr lang="cs-CZ" sz="2400" b="1" dirty="0"/>
              <a:t> </a:t>
            </a:r>
            <a:r>
              <a:rPr lang="cs-CZ" dirty="0"/>
              <a:t>je temná komora s malým otvorem, </a:t>
            </a:r>
            <a:r>
              <a:rPr lang="cs-CZ" dirty="0" smtClean="0"/>
              <a:t>kterým </a:t>
            </a:r>
            <a:r>
              <a:rPr lang="cs-CZ" dirty="0"/>
              <a:t>zvenku procházejí světelné paprsky a na protilehlé stěně kreslí převrácený obraz reality před otvorem. 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 </a:t>
            </a:r>
            <a:r>
              <a:rPr lang="cs-CZ" dirty="0"/>
              <a:t>renesanci ji používali malíři a sochaři. 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Později </a:t>
            </a:r>
            <a:r>
              <a:rPr lang="cs-CZ" dirty="0"/>
              <a:t>se zdokonalila vsazením čočky.</a:t>
            </a: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https://upload.wikimedia.org/wikipedia/commons/6/65/Camera.obscura.17.j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0648"/>
            <a:ext cx="4066851" cy="331236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08254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0073" y="188640"/>
            <a:ext cx="7200900" cy="1485900"/>
          </a:xfrm>
        </p:spPr>
        <p:txBody>
          <a:bodyPr>
            <a:normAutofit fontScale="90000"/>
          </a:bodyPr>
          <a:lstStyle/>
          <a:p>
            <a:r>
              <a:rPr lang="cs-CZ" dirty="0"/>
              <a:t>Joseph </a:t>
            </a:r>
            <a:r>
              <a:rPr lang="cs-CZ" dirty="0" err="1"/>
              <a:t>Nicéphore</a:t>
            </a:r>
            <a:r>
              <a:rPr lang="cs-CZ" dirty="0"/>
              <a:t> </a:t>
            </a:r>
            <a:r>
              <a:rPr lang="cs-CZ" dirty="0" err="1"/>
              <a:t>Niepce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Francouz </a:t>
            </a:r>
            <a:r>
              <a:rPr lang="cs-CZ" sz="2200" dirty="0"/>
              <a:t>(1765 – 1833)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4005064"/>
            <a:ext cx="7200900" cy="2736304"/>
          </a:xfrm>
        </p:spPr>
        <p:txBody>
          <a:bodyPr>
            <a:normAutofit/>
          </a:bodyPr>
          <a:lstStyle/>
          <a:p>
            <a:r>
              <a:rPr lang="cs-CZ" dirty="0" smtClean="0"/>
              <a:t>Objevil </a:t>
            </a:r>
            <a:r>
              <a:rPr lang="cs-CZ" dirty="0"/>
              <a:t>citlivost </a:t>
            </a:r>
            <a:r>
              <a:rPr lang="cs-CZ" dirty="0" smtClean="0"/>
              <a:t>asfaltové vrstvy </a:t>
            </a:r>
            <a:r>
              <a:rPr lang="cs-CZ" dirty="0"/>
              <a:t>na </a:t>
            </a:r>
            <a:r>
              <a:rPr lang="cs-CZ" dirty="0" smtClean="0"/>
              <a:t>světlo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eosvětlená </a:t>
            </a:r>
            <a:r>
              <a:rPr lang="cs-CZ" dirty="0"/>
              <a:t>místa se vymývala směsí levandulového oleje a </a:t>
            </a:r>
            <a:r>
              <a:rPr lang="cs-CZ" dirty="0" smtClean="0"/>
              <a:t>petroleje.</a:t>
            </a:r>
          </a:p>
          <a:p>
            <a:r>
              <a:rPr lang="cs-CZ" dirty="0" smtClean="0"/>
              <a:t>V</a:t>
            </a:r>
            <a:r>
              <a:rPr lang="cs-CZ" dirty="0"/>
              <a:t> roce 1826 </a:t>
            </a:r>
            <a:r>
              <a:rPr lang="cs-CZ" dirty="0" smtClean="0"/>
              <a:t>byla vytvořena první fotografie</a:t>
            </a:r>
          </a:p>
          <a:p>
            <a:pPr marL="530352" lvl="1" indent="0">
              <a:buNone/>
            </a:pPr>
            <a:r>
              <a:rPr lang="cs-CZ" sz="2400" b="1" dirty="0" smtClean="0"/>
              <a:t>	„Pohled </a:t>
            </a:r>
            <a:r>
              <a:rPr lang="cs-CZ" sz="2400" b="1" dirty="0"/>
              <a:t>z okna na </a:t>
            </a:r>
            <a:r>
              <a:rPr lang="cs-CZ" sz="2400" b="1" dirty="0" smtClean="0"/>
              <a:t>dvůr</a:t>
            </a:r>
            <a:r>
              <a:rPr lang="cs-CZ" sz="2400" dirty="0" smtClean="0"/>
              <a:t>“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zhotovena na </a:t>
            </a:r>
            <a:r>
              <a:rPr lang="cs-CZ" dirty="0"/>
              <a:t>cínové desce s vrstvou </a:t>
            </a:r>
            <a:r>
              <a:rPr lang="cs-CZ" dirty="0" smtClean="0"/>
              <a:t>asfaltu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expozice </a:t>
            </a:r>
            <a:r>
              <a:rPr lang="cs-CZ" dirty="0"/>
              <a:t>trvala 8 </a:t>
            </a:r>
            <a:r>
              <a:rPr lang="cs-CZ" dirty="0" smtClean="0"/>
              <a:t>hodin</a:t>
            </a:r>
            <a:endParaRPr lang="cs-CZ" dirty="0"/>
          </a:p>
        </p:txBody>
      </p:sp>
      <p:pic>
        <p:nvPicPr>
          <p:cNvPr id="3074" name="Picture 2" descr="Soubor:View from the Window at Le Gras, Joseph Nicéphore Niép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911168"/>
            <a:ext cx="4451648" cy="309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2980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60648"/>
            <a:ext cx="7935788" cy="612068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600" b="1" dirty="0"/>
              <a:t>Louis Jacques </a:t>
            </a:r>
            <a:r>
              <a:rPr lang="cs-CZ" sz="4600" b="1" dirty="0" err="1"/>
              <a:t>Mandé</a:t>
            </a:r>
            <a:r>
              <a:rPr lang="cs-CZ" sz="4600" b="1" dirty="0"/>
              <a:t> </a:t>
            </a:r>
            <a:r>
              <a:rPr lang="cs-CZ" sz="4600" b="1" dirty="0" err="1"/>
              <a:t>Daguerre</a:t>
            </a:r>
            <a:r>
              <a:rPr lang="cs-CZ" sz="4600" b="1" dirty="0"/>
              <a:t> </a:t>
            </a:r>
            <a:endParaRPr lang="cs-CZ" sz="4600" b="1" dirty="0" smtClean="0"/>
          </a:p>
          <a:p>
            <a:pPr marL="0" indent="0">
              <a:buNone/>
            </a:pPr>
            <a:r>
              <a:rPr lang="cs-CZ" sz="2600" dirty="0" smtClean="0"/>
              <a:t>Francouz </a:t>
            </a:r>
            <a:r>
              <a:rPr lang="cs-CZ" sz="2600" dirty="0"/>
              <a:t>(1787 – 1851</a:t>
            </a:r>
            <a:r>
              <a:rPr lang="cs-CZ" sz="2600" dirty="0" smtClean="0"/>
              <a:t>)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 err="1" smtClean="0"/>
              <a:t>Niepce</a:t>
            </a:r>
            <a:r>
              <a:rPr lang="cs-CZ" dirty="0" smtClean="0"/>
              <a:t> a </a:t>
            </a:r>
            <a:r>
              <a:rPr lang="cs-CZ" dirty="0" err="1" smtClean="0"/>
              <a:t>Daguerre</a:t>
            </a:r>
            <a:r>
              <a:rPr lang="cs-CZ" dirty="0" smtClean="0"/>
              <a:t> </a:t>
            </a:r>
            <a:r>
              <a:rPr lang="cs-CZ" dirty="0"/>
              <a:t>uzavřeli smlouvu o spolupráci na vynálezu </a:t>
            </a:r>
            <a:r>
              <a:rPr lang="cs-CZ" dirty="0" smtClean="0"/>
              <a:t>fotografie</a:t>
            </a:r>
            <a:r>
              <a:rPr lang="cs-CZ" dirty="0"/>
              <a:t> </a:t>
            </a:r>
            <a:r>
              <a:rPr lang="cs-CZ" dirty="0" smtClean="0"/>
              <a:t>v roce 1829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sz="2300" b="1" dirty="0"/>
              <a:t>1837 – </a:t>
            </a:r>
            <a:r>
              <a:rPr lang="cs-CZ" sz="2300" b="1" dirty="0" smtClean="0"/>
              <a:t>vznik daguerrotypie</a:t>
            </a:r>
            <a:r>
              <a:rPr lang="cs-CZ" sz="2300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Daguerre</a:t>
            </a:r>
            <a:r>
              <a:rPr lang="cs-CZ" dirty="0" smtClean="0"/>
              <a:t> </a:t>
            </a:r>
            <a:r>
              <a:rPr lang="cs-CZ" dirty="0"/>
              <a:t>vypracoval postup zachycení obrazu 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vykresleného </a:t>
            </a:r>
            <a:r>
              <a:rPr lang="cs-CZ" dirty="0" err="1" smtClean="0"/>
              <a:t>camerou</a:t>
            </a:r>
            <a:r>
              <a:rPr lang="cs-CZ" dirty="0" smtClean="0"/>
              <a:t> </a:t>
            </a:r>
            <a:r>
              <a:rPr lang="cs-CZ" dirty="0" err="1"/>
              <a:t>obscurou</a:t>
            </a:r>
            <a:r>
              <a:rPr lang="cs-CZ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na </a:t>
            </a:r>
            <a:r>
              <a:rPr lang="cs-CZ" dirty="0"/>
              <a:t>měděných deskách potažených vrstvou jodidu </a:t>
            </a:r>
            <a:r>
              <a:rPr lang="cs-CZ" dirty="0" smtClean="0"/>
              <a:t>stříbrného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vyvolával je </a:t>
            </a:r>
            <a:r>
              <a:rPr lang="cs-CZ" dirty="0"/>
              <a:t>rtuťovými </a:t>
            </a:r>
            <a:r>
              <a:rPr lang="cs-CZ" dirty="0" smtClean="0"/>
              <a:t>parami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ustaloval </a:t>
            </a:r>
            <a:r>
              <a:rPr lang="cs-CZ" dirty="0"/>
              <a:t>roztokem kuchyňské </a:t>
            </a:r>
            <a:r>
              <a:rPr lang="cs-CZ" dirty="0" smtClean="0"/>
              <a:t>soli</a:t>
            </a:r>
          </a:p>
          <a:p>
            <a:pPr marL="0" indent="0">
              <a:buNone/>
            </a:pPr>
            <a:r>
              <a:rPr lang="cs-CZ" dirty="0" smtClean="0"/>
              <a:t>Výsledný </a:t>
            </a:r>
            <a:r>
              <a:rPr lang="cs-CZ" dirty="0"/>
              <a:t>obraz byl rovnou pozitiv. Obraz byl stranově převrácený. 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youtu.be/DAPgdo5H7ZY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sz="1400" dirty="0"/>
              <a:t> </a:t>
            </a:r>
            <a:br>
              <a:rPr lang="cs-CZ" sz="1400" dirty="0"/>
            </a:br>
            <a:r>
              <a:rPr lang="cs-CZ" sz="4600" b="1" dirty="0"/>
              <a:t>William Henry Fox </a:t>
            </a:r>
            <a:r>
              <a:rPr lang="cs-CZ" sz="4600" b="1" dirty="0" err="1"/>
              <a:t>Talbot</a:t>
            </a:r>
            <a:r>
              <a:rPr lang="cs-CZ" sz="4600" b="1" dirty="0"/>
              <a:t>  </a:t>
            </a:r>
            <a:endParaRPr lang="cs-CZ" sz="4600" b="1" dirty="0" smtClean="0"/>
          </a:p>
          <a:p>
            <a:pPr marL="0" indent="0">
              <a:buNone/>
            </a:pPr>
            <a:r>
              <a:rPr lang="cs-CZ" sz="2600" dirty="0" smtClean="0"/>
              <a:t>Angličan</a:t>
            </a:r>
            <a:r>
              <a:rPr lang="cs-CZ" sz="2600" b="1" dirty="0" smtClean="0"/>
              <a:t> </a:t>
            </a:r>
            <a:r>
              <a:rPr lang="cs-CZ" sz="2600" dirty="0"/>
              <a:t>(1800 – 1877)</a:t>
            </a:r>
            <a:r>
              <a:rPr lang="cs-CZ" sz="2600" b="1" dirty="0"/>
              <a:t> </a:t>
            </a:r>
            <a:endParaRPr lang="cs-CZ" sz="2600" b="1" dirty="0" smtClean="0"/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1835 </a:t>
            </a:r>
            <a:r>
              <a:rPr lang="cs-CZ" b="1" dirty="0" smtClean="0"/>
              <a:t>–vynalezl talbotypie (kalotypie) proces </a:t>
            </a:r>
            <a:r>
              <a:rPr lang="cs-CZ" b="1" dirty="0"/>
              <a:t>negativ x </a:t>
            </a:r>
            <a:r>
              <a:rPr lang="cs-CZ" b="1" dirty="0" smtClean="0"/>
              <a:t>pozitiv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Fotografoval </a:t>
            </a:r>
            <a:r>
              <a:rPr lang="cs-CZ" dirty="0"/>
              <a:t>na papír s citlivou vrstvou chloridu stříbrného a získal tak negativy, které mohl použít ke kopírování pozitivů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3731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Expoziční režimy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Manuální</a:t>
            </a:r>
          </a:p>
          <a:p>
            <a:r>
              <a:rPr lang="cs-CZ" dirty="0" smtClean="0"/>
              <a:t>Poloautomatické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Priorita clony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Priorita času</a:t>
            </a:r>
          </a:p>
          <a:p>
            <a:r>
              <a:rPr lang="cs-CZ" dirty="0" smtClean="0"/>
              <a:t>Automatické</a:t>
            </a:r>
            <a:endParaRPr lang="cs-CZ" dirty="0"/>
          </a:p>
        </p:txBody>
      </p:sp>
      <p:pic>
        <p:nvPicPr>
          <p:cNvPr id="5" name="Picture 2" descr="https://www.fotoradce.cz/files/magazin/253951/big6673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92" t="30887" r="30379" b="7952"/>
          <a:stretch/>
        </p:blipFill>
        <p:spPr bwMode="auto">
          <a:xfrm>
            <a:off x="5269358" y="3700399"/>
            <a:ext cx="3499202" cy="2895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anon EOS RP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454" t="38125" r="362" b="15626"/>
          <a:stretch/>
        </p:blipFill>
        <p:spPr bwMode="auto">
          <a:xfrm>
            <a:off x="5269358" y="1484783"/>
            <a:ext cx="3499202" cy="208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205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Manuální expoziční režim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Označení </a:t>
            </a:r>
            <a:r>
              <a:rPr lang="cs-CZ" sz="3600" dirty="0"/>
              <a:t> </a:t>
            </a:r>
            <a:r>
              <a:rPr lang="cs-CZ" sz="3200" b="1" dirty="0"/>
              <a:t>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U manuálního režimu nastavujeme všechny funkce </a:t>
            </a:r>
            <a:r>
              <a:rPr lang="cs-CZ" dirty="0" smtClean="0"/>
              <a:t>fotoaparátu sami</a:t>
            </a:r>
          </a:p>
          <a:p>
            <a:pPr marL="816102" lvl="1" indent="-285750">
              <a:buFont typeface="Arial" panose="020B0604020202020204" pitchFamily="34" charset="0"/>
              <a:buChar char="•"/>
            </a:pPr>
            <a:r>
              <a:rPr lang="cs-CZ" dirty="0" smtClean="0"/>
              <a:t>Clonu</a:t>
            </a:r>
          </a:p>
          <a:p>
            <a:pPr marL="816102" lvl="1" indent="-285750">
              <a:buFont typeface="Arial" panose="020B0604020202020204" pitchFamily="34" charset="0"/>
              <a:buChar char="•"/>
            </a:pPr>
            <a:r>
              <a:rPr lang="cs-CZ" dirty="0" smtClean="0"/>
              <a:t>Expoziční čas</a:t>
            </a:r>
          </a:p>
          <a:p>
            <a:pPr marL="816102" lvl="1" indent="-285750">
              <a:buFont typeface="Arial" panose="020B0604020202020204" pitchFamily="34" charset="0"/>
              <a:buChar char="•"/>
            </a:pPr>
            <a:r>
              <a:rPr lang="cs-CZ" dirty="0" smtClean="0"/>
              <a:t>ISO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Máme tak plně pod kontrolou výsledný obraz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Nutný při fotografování v ateliéru zábleskovým osvětlením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0650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Poloautomatické režimy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431732" cy="423934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U tohoto režimu některé </a:t>
            </a:r>
            <a:r>
              <a:rPr lang="cs-CZ" dirty="0"/>
              <a:t>funkce nastavujeme </a:t>
            </a:r>
            <a:r>
              <a:rPr lang="cs-CZ" dirty="0" smtClean="0"/>
              <a:t>my </a:t>
            </a:r>
            <a:r>
              <a:rPr lang="cs-CZ" dirty="0"/>
              <a:t>a některé zvolí fotoaparát </a:t>
            </a:r>
            <a:r>
              <a:rPr lang="cs-CZ" dirty="0" smtClean="0"/>
              <a:t>sám podle intenzity osvětlení.</a:t>
            </a:r>
          </a:p>
          <a:p>
            <a:r>
              <a:rPr lang="cs-CZ" sz="2100" dirty="0"/>
              <a:t>priorita </a:t>
            </a:r>
            <a:r>
              <a:rPr lang="cs-CZ" sz="2100" dirty="0" smtClean="0"/>
              <a:t>clony </a:t>
            </a:r>
            <a:r>
              <a:rPr lang="cs-CZ" sz="2200" dirty="0" smtClean="0"/>
              <a:t>– </a:t>
            </a:r>
            <a:r>
              <a:rPr lang="cs-CZ" sz="3800" b="1" dirty="0" smtClean="0"/>
              <a:t>A </a:t>
            </a:r>
            <a:r>
              <a:rPr lang="cs-CZ" sz="3800" b="1" dirty="0"/>
              <a:t>(AV</a:t>
            </a:r>
            <a:r>
              <a:rPr lang="cs-CZ" sz="3800" b="1" dirty="0" smtClean="0"/>
              <a:t>)</a:t>
            </a:r>
            <a:r>
              <a:rPr lang="cs-CZ" sz="3800" dirty="0" smtClean="0"/>
              <a:t> </a:t>
            </a:r>
          </a:p>
          <a:p>
            <a:pPr marL="0" indent="0">
              <a:buNone/>
            </a:pPr>
            <a:r>
              <a:rPr lang="cs-CZ" sz="3800" dirty="0"/>
              <a:t>	</a:t>
            </a:r>
            <a:r>
              <a:rPr lang="cs-CZ" dirty="0" smtClean="0"/>
              <a:t>Manuálně </a:t>
            </a:r>
            <a:r>
              <a:rPr lang="cs-CZ" dirty="0"/>
              <a:t>si nastavíme hodnotu </a:t>
            </a:r>
            <a:r>
              <a:rPr lang="cs-CZ" dirty="0" smtClean="0"/>
              <a:t>clony </a:t>
            </a:r>
            <a:r>
              <a:rPr lang="cs-CZ" dirty="0"/>
              <a:t>podle námi </a:t>
            </a:r>
            <a:r>
              <a:rPr lang="cs-CZ" dirty="0" smtClean="0"/>
              <a:t>požadované 	hloubky </a:t>
            </a:r>
            <a:r>
              <a:rPr lang="cs-CZ" dirty="0"/>
              <a:t>ostrosti a fotoaparát si sám dopočítá expoziční </a:t>
            </a:r>
            <a:r>
              <a:rPr lang="cs-CZ" dirty="0" smtClean="0"/>
              <a:t>čas.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Využíváme tam kde chceme mít pod kontrolou hloubku ostrosti, 	např. zátiší, portrét, krajina</a:t>
            </a:r>
            <a:endParaRPr lang="cs-CZ" dirty="0"/>
          </a:p>
          <a:p>
            <a:endParaRPr lang="cs-CZ" dirty="0"/>
          </a:p>
          <a:p>
            <a:r>
              <a:rPr lang="cs-CZ" sz="2100" dirty="0"/>
              <a:t>priorita </a:t>
            </a:r>
            <a:r>
              <a:rPr lang="cs-CZ" sz="2100" dirty="0" smtClean="0"/>
              <a:t>času </a:t>
            </a:r>
            <a:r>
              <a:rPr lang="cs-CZ" sz="2200" dirty="0" smtClean="0"/>
              <a:t>– </a:t>
            </a:r>
            <a:r>
              <a:rPr lang="cs-CZ" sz="3800" b="1" dirty="0" smtClean="0"/>
              <a:t>S </a:t>
            </a:r>
            <a:r>
              <a:rPr lang="cs-CZ" sz="3800" b="1" dirty="0"/>
              <a:t>(TV)</a:t>
            </a:r>
            <a:r>
              <a:rPr lang="cs-CZ" sz="3800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Manuálně </a:t>
            </a:r>
            <a:r>
              <a:rPr lang="cs-CZ" dirty="0"/>
              <a:t>si nastavíme hodnotu expozičního času a fotoaparát </a:t>
            </a:r>
            <a:r>
              <a:rPr lang="cs-CZ" dirty="0" smtClean="0"/>
              <a:t>si </a:t>
            </a:r>
            <a:r>
              <a:rPr lang="cs-CZ" dirty="0"/>
              <a:t>sám </a:t>
            </a:r>
            <a:r>
              <a:rPr lang="cs-CZ" dirty="0" smtClean="0"/>
              <a:t>dopočítá </a:t>
            </a:r>
            <a:r>
              <a:rPr lang="cs-CZ" dirty="0"/>
              <a:t>clonové číslo. 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Využíváme </a:t>
            </a:r>
            <a:r>
              <a:rPr lang="cs-CZ" dirty="0"/>
              <a:t>především při fotografování </a:t>
            </a:r>
            <a:r>
              <a:rPr lang="cs-CZ" dirty="0" smtClean="0"/>
              <a:t>objektů </a:t>
            </a:r>
            <a:r>
              <a:rPr lang="cs-CZ" dirty="0"/>
              <a:t>v </a:t>
            </a:r>
            <a:r>
              <a:rPr lang="cs-CZ" dirty="0" smtClean="0"/>
              <a:t>pohybu – reportáž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264906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Automatické expoziční režimy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844824"/>
            <a:ext cx="7071692" cy="4896544"/>
          </a:xfrm>
        </p:spPr>
        <p:txBody>
          <a:bodyPr>
            <a:normAutofit fontScale="85000" lnSpcReduction="10000"/>
          </a:bodyPr>
          <a:lstStyle/>
          <a:p>
            <a:r>
              <a:rPr lang="cs-CZ" sz="2100" dirty="0"/>
              <a:t>Dnes se používá </a:t>
            </a:r>
            <a:r>
              <a:rPr lang="cs-CZ" sz="2100" dirty="0" smtClean="0"/>
              <a:t>měření </a:t>
            </a:r>
            <a:r>
              <a:rPr lang="cs-CZ" sz="2100" dirty="0"/>
              <a:t>expozice odpočtem světla, který proniká </a:t>
            </a:r>
            <a:r>
              <a:rPr lang="cs-CZ" sz="2100" dirty="0" smtClean="0"/>
              <a:t>objektivem = TTL (</a:t>
            </a:r>
            <a:r>
              <a:rPr lang="cs-CZ" sz="2100" dirty="0" err="1" smtClean="0"/>
              <a:t>Trough</a:t>
            </a:r>
            <a:r>
              <a:rPr lang="cs-CZ" sz="2100" dirty="0" smtClean="0"/>
              <a:t> </a:t>
            </a:r>
            <a:r>
              <a:rPr lang="cs-CZ" sz="2100" dirty="0" err="1"/>
              <a:t>The</a:t>
            </a:r>
            <a:r>
              <a:rPr lang="cs-CZ" sz="2100" dirty="0"/>
              <a:t> </a:t>
            </a:r>
            <a:r>
              <a:rPr lang="cs-CZ" sz="2100" dirty="0" err="1" smtClean="0"/>
              <a:t>Lens</a:t>
            </a:r>
            <a:r>
              <a:rPr lang="cs-CZ" sz="2100" dirty="0" smtClean="0"/>
              <a:t> – </a:t>
            </a:r>
            <a:r>
              <a:rPr lang="cs-CZ" sz="2100" dirty="0"/>
              <a:t>„Skrze objektiv</a:t>
            </a:r>
            <a:r>
              <a:rPr lang="cs-CZ" sz="2100" dirty="0" smtClean="0"/>
              <a:t>“).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100" dirty="0" smtClean="0"/>
              <a:t>Jedná </a:t>
            </a:r>
            <a:r>
              <a:rPr lang="cs-CZ" sz="2100" dirty="0"/>
              <a:t>se o velmi přesný </a:t>
            </a:r>
            <a:r>
              <a:rPr lang="cs-CZ" sz="2100" dirty="0" smtClean="0"/>
              <a:t>způsob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2100" dirty="0" smtClean="0"/>
          </a:p>
          <a:p>
            <a:r>
              <a:rPr lang="cs-CZ" sz="2100" dirty="0" smtClean="0"/>
              <a:t>Označení</a:t>
            </a:r>
            <a:r>
              <a:rPr lang="cs-CZ" sz="3000" dirty="0" smtClean="0"/>
              <a:t> </a:t>
            </a:r>
            <a:r>
              <a:rPr lang="cs-CZ" sz="3000" b="1" dirty="0" smtClean="0"/>
              <a:t>P</a:t>
            </a:r>
            <a:r>
              <a:rPr lang="cs-CZ" sz="3000" dirty="0" smtClean="0"/>
              <a:t> </a:t>
            </a:r>
            <a:r>
              <a:rPr lang="cs-CZ" sz="2100" dirty="0"/>
              <a:t>– fotoaparát nastaví automaticky clonu a čas. My můžeme ovlivnit </a:t>
            </a:r>
            <a:r>
              <a:rPr lang="cs-CZ" sz="2100" dirty="0" smtClean="0"/>
              <a:t>ostatní parametry: ISO a vyvážení bílé</a:t>
            </a:r>
          </a:p>
          <a:p>
            <a:endParaRPr lang="cs-CZ" sz="2100" dirty="0"/>
          </a:p>
          <a:p>
            <a:pPr lvl="0"/>
            <a:r>
              <a:rPr lang="cs-CZ" sz="2100" b="1" dirty="0"/>
              <a:t>Zelená automatika</a:t>
            </a:r>
            <a:r>
              <a:rPr lang="cs-CZ" sz="2100" dirty="0"/>
              <a:t> </a:t>
            </a:r>
            <a:r>
              <a:rPr lang="cs-CZ" sz="2100" dirty="0" smtClean="0"/>
              <a:t>– fotoaparát si vše nastaví sám. Nemůžeme </a:t>
            </a:r>
            <a:r>
              <a:rPr lang="cs-CZ" sz="2100" dirty="0"/>
              <a:t>nic </a:t>
            </a:r>
            <a:r>
              <a:rPr lang="cs-CZ" sz="2100" dirty="0" smtClean="0"/>
              <a:t>ovlivnit. Přitom mu nedáme žádné informace o tom, co fotografujeme. NEPOUŽÍVAT</a:t>
            </a:r>
          </a:p>
          <a:p>
            <a:pPr lvl="0"/>
            <a:r>
              <a:rPr lang="cs-CZ" sz="2100" b="1" dirty="0"/>
              <a:t>Kreativní režimy </a:t>
            </a:r>
            <a:r>
              <a:rPr lang="cs-CZ" sz="2100" dirty="0"/>
              <a:t>– (ikonky) jsou to </a:t>
            </a:r>
            <a:r>
              <a:rPr lang="cs-CZ" sz="2100" dirty="0" smtClean="0"/>
              <a:t>režimy: </a:t>
            </a:r>
            <a:r>
              <a:rPr lang="cs-CZ" sz="2100" dirty="0"/>
              <a:t>sport, </a:t>
            </a:r>
            <a:r>
              <a:rPr lang="cs-CZ" sz="2100" dirty="0" smtClean="0"/>
              <a:t>krajina, portrét, detail, </a:t>
            </a:r>
            <a:r>
              <a:rPr lang="cs-CZ" sz="2100" dirty="0"/>
              <a:t>noční </a:t>
            </a:r>
            <a:r>
              <a:rPr lang="cs-CZ" sz="2100" dirty="0" smtClean="0"/>
              <a:t>snímky…</a:t>
            </a:r>
            <a:endParaRPr lang="cs-CZ" sz="21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100" dirty="0" smtClean="0"/>
              <a:t>Pro </a:t>
            </a:r>
            <a:r>
              <a:rPr lang="cs-CZ" sz="2100" dirty="0"/>
              <a:t>každý z těchto režimů platí určitý předem definovaný postup. Např. režim sport – fotoaparát v rámci daných podmínek zvolí co nejkratší </a:t>
            </a:r>
            <a:r>
              <a:rPr lang="cs-CZ" sz="2100" dirty="0" smtClean="0"/>
              <a:t>expoziční </a:t>
            </a:r>
            <a:r>
              <a:rPr lang="cs-CZ" sz="2100" dirty="0"/>
              <a:t>čas a režim zaostřování přepne na </a:t>
            </a:r>
            <a:r>
              <a:rPr lang="cs-CZ" sz="2100" dirty="0" smtClean="0"/>
              <a:t>AF-C (průběžné přeostřování).</a:t>
            </a:r>
            <a:endParaRPr lang="cs-CZ" sz="2100" dirty="0"/>
          </a:p>
          <a:p>
            <a:pPr lvl="0"/>
            <a:endParaRPr lang="cs-CZ" dirty="0"/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028700" y="2780928"/>
            <a:ext cx="7488000" cy="36000"/>
          </a:xfrm>
          <a:prstGeom prst="line">
            <a:avLst/>
          </a:prstGeom>
          <a:ln w="1905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65640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575748" cy="14859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Expozici ovlivníme nastavením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924944"/>
            <a:ext cx="7200900" cy="3816424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Obecné citlivosti (ISO) </a:t>
            </a:r>
          </a:p>
          <a:p>
            <a:pPr lvl="0"/>
            <a:r>
              <a:rPr lang="cs-CZ" sz="2800" dirty="0" smtClean="0"/>
              <a:t>Clony (F)</a:t>
            </a:r>
          </a:p>
          <a:p>
            <a:pPr lvl="0"/>
            <a:r>
              <a:rPr lang="cs-CZ" sz="2800" dirty="0" smtClean="0"/>
              <a:t>Expozičního času (Doba osvitu)</a:t>
            </a:r>
          </a:p>
          <a:p>
            <a:pPr lvl="0"/>
            <a:endParaRPr lang="cs-CZ" sz="2800" dirty="0" smtClean="0"/>
          </a:p>
          <a:p>
            <a:pPr lvl="0"/>
            <a:endParaRPr lang="cs-CZ" sz="2800" dirty="0" smtClean="0"/>
          </a:p>
          <a:p>
            <a:r>
              <a:rPr lang="cs-CZ" dirty="0" smtClean="0"/>
              <a:t>Dále nastavujeme formát uložení snímku, vyvážení bílé (WB)…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316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90872" y="548754"/>
            <a:ext cx="8229600" cy="4248398"/>
          </a:xfrm>
        </p:spPr>
        <p:txBody>
          <a:bodyPr>
            <a:normAutofit/>
          </a:bodyPr>
          <a:lstStyle/>
          <a:p>
            <a:r>
              <a:rPr lang="cs-CZ" b="1" dirty="0" smtClean="0"/>
              <a:t>Expozice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vystavení </a:t>
            </a:r>
            <a:r>
              <a:rPr lang="cs-CZ" dirty="0"/>
              <a:t>filmu nebo senzoru fotoaparátu světlu </a:t>
            </a:r>
            <a:r>
              <a:rPr lang="cs-CZ" dirty="0" smtClean="0"/>
              <a:t>                                          z </a:t>
            </a:r>
            <a:r>
              <a:rPr lang="cs-CZ" dirty="0"/>
              <a:t>fotografované scény</a:t>
            </a:r>
            <a:endParaRPr lang="cs-CZ" b="1" dirty="0" smtClean="0"/>
          </a:p>
          <a:p>
            <a:r>
              <a:rPr lang="cs-CZ" b="1" dirty="0" smtClean="0"/>
              <a:t>Přeexponovaný snímek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pustíme-li na snímač víc světla, než je potřeba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snímek je světlý a světlá místa jsou takzvaně „přepálená“ 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bílé plochy bez kresby</a:t>
            </a:r>
          </a:p>
          <a:p>
            <a:r>
              <a:rPr lang="cs-CZ" b="1" dirty="0" smtClean="0"/>
              <a:t>Podexponovaný snímek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citlivá vrstva byla vystavena světlu nedostatečně dlouhou dobu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snímek je tmavý, jakoby zatažený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tmavá místa bez kresby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7483" y="4829435"/>
            <a:ext cx="8280443" cy="183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045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Korekce expozice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6207596" cy="3581400"/>
          </a:xfrm>
        </p:spPr>
        <p:txBody>
          <a:bodyPr/>
          <a:lstStyle/>
          <a:p>
            <a:r>
              <a:rPr lang="cs-CZ" dirty="0" smtClean="0"/>
              <a:t>Tuto funkci používáme u poloautomatických režimů a v režimu P</a:t>
            </a:r>
          </a:p>
          <a:p>
            <a:r>
              <a:rPr lang="cs-CZ" dirty="0"/>
              <a:t>K</a:t>
            </a:r>
            <a:r>
              <a:rPr lang="cs-CZ" dirty="0" smtClean="0"/>
              <a:t>orekci </a:t>
            </a:r>
            <a:r>
              <a:rPr lang="cs-CZ" dirty="0"/>
              <a:t>EV </a:t>
            </a:r>
            <a:r>
              <a:rPr lang="cs-CZ" dirty="0" smtClean="0"/>
              <a:t>využijeme když snímek nevypadá podle našich představ (je moc světlý, anebo moc tmavý)</a:t>
            </a:r>
          </a:p>
          <a:p>
            <a:endParaRPr lang="cs-CZ" dirty="0" smtClean="0"/>
          </a:p>
          <a:p>
            <a:r>
              <a:rPr lang="cs-CZ" b="1" dirty="0" smtClean="0"/>
              <a:t>EV</a:t>
            </a:r>
            <a:r>
              <a:rPr lang="cs-CZ" b="1" dirty="0"/>
              <a:t>+</a:t>
            </a:r>
            <a:r>
              <a:rPr lang="cs-CZ" dirty="0"/>
              <a:t>     = </a:t>
            </a:r>
            <a:r>
              <a:rPr lang="cs-CZ" dirty="0" smtClean="0"/>
              <a:t>přeexponovaná</a:t>
            </a:r>
          </a:p>
          <a:p>
            <a:r>
              <a:rPr lang="cs-CZ" b="1" dirty="0" smtClean="0"/>
              <a:t>EV-</a:t>
            </a:r>
            <a:r>
              <a:rPr lang="cs-CZ" dirty="0" smtClean="0"/>
              <a:t>      </a:t>
            </a:r>
            <a:r>
              <a:rPr lang="cs-CZ" dirty="0"/>
              <a:t>= podexponovaná</a:t>
            </a:r>
          </a:p>
          <a:p>
            <a:endParaRPr lang="cs-CZ" dirty="0"/>
          </a:p>
        </p:txBody>
      </p:sp>
      <p:pic>
        <p:nvPicPr>
          <p:cNvPr id="4" name="Picture 2" descr="https://upload.wikimedia.org/wikipedia/commons/thumb/9/96/GammaCorrection_demo.jpg/320px-GammaCorrection_dem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5452"/>
            <a:ext cx="1353585" cy="676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4950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Doba osvitu 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= expoziční </a:t>
            </a:r>
            <a:r>
              <a:rPr lang="cs-CZ" dirty="0">
                <a:solidFill>
                  <a:schemeClr val="tx1"/>
                </a:solidFill>
              </a:rPr>
              <a:t>čas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42446" y="2740868"/>
            <a:ext cx="7934010" cy="3568452"/>
          </a:xfrm>
        </p:spPr>
        <p:txBody>
          <a:bodyPr>
            <a:normAutofit/>
          </a:bodyPr>
          <a:lstStyle/>
          <a:p>
            <a:r>
              <a:rPr lang="cs-CZ" dirty="0" smtClean="0"/>
              <a:t>Je </a:t>
            </a:r>
            <a:r>
              <a:rPr lang="cs-CZ" dirty="0"/>
              <a:t>časový interval, během kterého na fotografickou vrstvu působí </a:t>
            </a:r>
            <a:r>
              <a:rPr lang="cs-CZ" dirty="0" smtClean="0"/>
              <a:t>světlo, a je řízena závěrkou </a:t>
            </a:r>
          </a:p>
          <a:p>
            <a:endParaRPr lang="cs-CZ" dirty="0"/>
          </a:p>
          <a:p>
            <a:r>
              <a:rPr lang="cs-CZ" dirty="0" smtClean="0"/>
              <a:t>Má </a:t>
            </a:r>
            <a:r>
              <a:rPr lang="cs-CZ" dirty="0"/>
              <a:t>být volena tak, aby pohyb fotografovaného předmětu nevyvolal neostrost snímku (pokud není neostrost záměrem</a:t>
            </a:r>
            <a:r>
              <a:rPr lang="cs-CZ" dirty="0" smtClean="0"/>
              <a:t>) </a:t>
            </a:r>
          </a:p>
          <a:p>
            <a:endParaRPr lang="cs-CZ" dirty="0"/>
          </a:p>
          <a:p>
            <a:r>
              <a:rPr lang="cs-CZ" dirty="0"/>
              <a:t>Také je potřeba myslet na vlastní pohyb – třes rukou se projeví </a:t>
            </a:r>
            <a:r>
              <a:rPr lang="cs-CZ" dirty="0" smtClean="0"/>
              <a:t>                       u </a:t>
            </a:r>
            <a:r>
              <a:rPr lang="cs-CZ" dirty="0"/>
              <a:t>delších časů. Při fotografování statických předmětů na delší </a:t>
            </a:r>
            <a:r>
              <a:rPr lang="cs-CZ" dirty="0" smtClean="0"/>
              <a:t>čas </a:t>
            </a:r>
            <a:r>
              <a:rPr lang="cs-CZ" dirty="0"/>
              <a:t>nebo nočních snímků použijeme stativ.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338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3140968"/>
            <a:ext cx="7575748" cy="352839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Krátký čas</a:t>
            </a:r>
            <a:r>
              <a:rPr lang="cs-CZ" dirty="0"/>
              <a:t> - 1/125, 1/250, 1/500, 1/1000, </a:t>
            </a:r>
            <a:r>
              <a:rPr lang="cs-CZ" dirty="0" smtClean="0"/>
              <a:t>1/2000s atd.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volíme </a:t>
            </a:r>
            <a:r>
              <a:rPr lang="cs-CZ" dirty="0"/>
              <a:t>na fotografování pohybujících se </a:t>
            </a:r>
            <a:r>
              <a:rPr lang="cs-CZ" dirty="0" smtClean="0"/>
              <a:t>předmětů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i="0" dirty="0"/>
              <a:t>p</a:t>
            </a:r>
            <a:r>
              <a:rPr lang="cs-CZ" i="0" dirty="0" smtClean="0"/>
              <a:t>ro běžné </a:t>
            </a:r>
            <a:r>
              <a:rPr lang="cs-CZ" i="0" dirty="0"/>
              <a:t>reportážní snímky stačí čas </a:t>
            </a:r>
            <a:r>
              <a:rPr lang="cs-CZ" i="0" dirty="0" smtClean="0"/>
              <a:t>1/125s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i="0" dirty="0"/>
              <a:t>u</a:t>
            </a:r>
            <a:r>
              <a:rPr lang="cs-CZ" dirty="0" smtClean="0"/>
              <a:t> </a:t>
            </a:r>
            <a:r>
              <a:rPr lang="cs-CZ" dirty="0"/>
              <a:t>sportu </a:t>
            </a:r>
            <a:r>
              <a:rPr lang="cs-CZ" dirty="0" smtClean="0"/>
              <a:t>kratší </a:t>
            </a:r>
            <a:r>
              <a:rPr lang="cs-CZ" dirty="0"/>
              <a:t>čas </a:t>
            </a:r>
            <a:r>
              <a:rPr lang="cs-CZ" dirty="0" smtClean="0"/>
              <a:t>1/250, auta a motorky od 1/500s</a:t>
            </a:r>
            <a:endParaRPr lang="cs-CZ" dirty="0"/>
          </a:p>
          <a:p>
            <a:r>
              <a:rPr lang="cs-CZ" b="1" dirty="0"/>
              <a:t>Dlouhý </a:t>
            </a:r>
            <a:r>
              <a:rPr lang="cs-CZ" b="1" dirty="0" smtClean="0"/>
              <a:t>čas</a:t>
            </a:r>
            <a:r>
              <a:rPr lang="cs-CZ" dirty="0" smtClean="0"/>
              <a:t> - 1/15, 1/4, 1/2s, sekunda, minuta…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volíme </a:t>
            </a:r>
            <a:r>
              <a:rPr lang="cs-CZ" dirty="0"/>
              <a:t>u statických </a:t>
            </a:r>
            <a:r>
              <a:rPr lang="cs-CZ" dirty="0" smtClean="0"/>
              <a:t>předmětů, </a:t>
            </a:r>
            <a:r>
              <a:rPr lang="cs-CZ" dirty="0"/>
              <a:t>pokud máme špatné světelné </a:t>
            </a:r>
            <a:r>
              <a:rPr lang="cs-CZ" dirty="0" smtClean="0"/>
              <a:t>podmínky a potřebujeme velkou </a:t>
            </a:r>
            <a:r>
              <a:rPr lang="cs-CZ" dirty="0"/>
              <a:t>hloubku </a:t>
            </a:r>
            <a:r>
              <a:rPr lang="cs-CZ" dirty="0" smtClean="0"/>
              <a:t>ostrosti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u </a:t>
            </a:r>
            <a:r>
              <a:rPr lang="cs-CZ" dirty="0"/>
              <a:t>nočních </a:t>
            </a:r>
            <a:r>
              <a:rPr lang="cs-CZ" dirty="0" smtClean="0"/>
              <a:t>snímků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 </a:t>
            </a:r>
            <a:r>
              <a:rPr lang="cs-CZ" dirty="0"/>
              <a:t>případě, kdy chceme záměrně využít pohybovou </a:t>
            </a:r>
            <a:r>
              <a:rPr lang="cs-CZ" dirty="0" smtClean="0"/>
              <a:t>neostrost</a:t>
            </a:r>
            <a:endParaRPr lang="cs-CZ" b="1" u="sng" dirty="0"/>
          </a:p>
          <a:p>
            <a:r>
              <a:rPr lang="cs-CZ" dirty="0"/>
              <a:t>Časy 1/60s, 1/90s jsme u focení statických předmětů schopni udržet z ruky (někdo zvládne i 1/30s)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90" t="9850" r="9091" b="8335"/>
          <a:stretch/>
        </p:blipFill>
        <p:spPr>
          <a:xfrm>
            <a:off x="4883993" y="132606"/>
            <a:ext cx="4080495" cy="272032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95" t="13236" r="5872" b="5137"/>
          <a:stretch/>
        </p:blipFill>
        <p:spPr>
          <a:xfrm>
            <a:off x="683568" y="132607"/>
            <a:ext cx="4104456" cy="2720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750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332656"/>
            <a:ext cx="7200900" cy="1485900"/>
          </a:xfrm>
        </p:spPr>
        <p:txBody>
          <a:bodyPr/>
          <a:lstStyle/>
          <a:p>
            <a:r>
              <a:rPr lang="cs-CZ" dirty="0" smtClean="0"/>
              <a:t>Clona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484784"/>
            <a:ext cx="7200900" cy="35814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Clona je otvor, který reguluje množství světla procházející objektivem</a:t>
            </a:r>
          </a:p>
          <a:p>
            <a:r>
              <a:rPr lang="cs-CZ" dirty="0" smtClean="0"/>
              <a:t>Funguje na podobném principu jako u lidského oka zornička</a:t>
            </a:r>
          </a:p>
          <a:p>
            <a:r>
              <a:rPr lang="cs-CZ" dirty="0" smtClean="0"/>
              <a:t>Kontroluje množství světla, které dopadá na citlivou vrstvu (snímač)</a:t>
            </a:r>
          </a:p>
          <a:p>
            <a:r>
              <a:rPr lang="cs-CZ" dirty="0" smtClean="0"/>
              <a:t>Ovlivňuje hloubku ostrosti</a:t>
            </a:r>
          </a:p>
          <a:p>
            <a:r>
              <a:rPr lang="cs-CZ" dirty="0" smtClean="0"/>
              <a:t>Velikost clony se udává pomocí clonového čísla</a:t>
            </a:r>
          </a:p>
          <a:p>
            <a:r>
              <a:rPr lang="cs-CZ" dirty="0" smtClean="0"/>
              <a:t>Clonová řada: </a:t>
            </a:r>
          </a:p>
          <a:p>
            <a:pPr>
              <a:buNone/>
            </a:pPr>
            <a:r>
              <a:rPr lang="cs-CZ" dirty="0" smtClean="0"/>
              <a:t>	1; </a:t>
            </a:r>
            <a:r>
              <a:rPr lang="cs-CZ" dirty="0" err="1" smtClean="0"/>
              <a:t>1</a:t>
            </a:r>
            <a:r>
              <a:rPr lang="cs-CZ" dirty="0" smtClean="0"/>
              <a:t>,4; 2; </a:t>
            </a:r>
            <a:r>
              <a:rPr lang="cs-CZ" dirty="0" err="1" smtClean="0"/>
              <a:t>2</a:t>
            </a:r>
            <a:r>
              <a:rPr lang="cs-CZ" dirty="0" smtClean="0"/>
              <a:t>,8; 4; 5,6; 8; 11, 16, 22,32</a:t>
            </a:r>
          </a:p>
          <a:p>
            <a:endParaRPr lang="cs-CZ" dirty="0"/>
          </a:p>
        </p:txBody>
      </p:sp>
      <p:pic>
        <p:nvPicPr>
          <p:cNvPr id="3074" name="Picture 2" descr="https://upload.wikimedia.org/wikipedia/commons/4/48/Iris_Diaphragm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05064"/>
            <a:ext cx="3012178" cy="2720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326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36069" y="4261234"/>
            <a:ext cx="3612189" cy="240812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4083" y="4261234"/>
            <a:ext cx="3612189" cy="24081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36069" y="1349050"/>
            <a:ext cx="3612192" cy="24081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4083" y="1349050"/>
            <a:ext cx="3612191" cy="2408128"/>
          </a:xfrm>
          <a:prstGeom prst="rect">
            <a:avLst/>
          </a:prstGeom>
        </p:spPr>
      </p:pic>
      <p:pic>
        <p:nvPicPr>
          <p:cNvPr id="7" name="Picture 2" descr="Clona v objektivu, sluneční clona a clonové číslo | moje Tajemno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1351" y="2677058"/>
            <a:ext cx="1905627" cy="2089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4083" y="315714"/>
            <a:ext cx="813839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/>
              <a:t>Hloubka </a:t>
            </a:r>
            <a:r>
              <a:rPr lang="cs-CZ" sz="3200" dirty="0" smtClean="0"/>
              <a:t>ostrosti </a:t>
            </a:r>
            <a:r>
              <a:rPr lang="cs-CZ" sz="3200" dirty="0"/>
              <a:t>v závislosti na cloně</a:t>
            </a:r>
          </a:p>
        </p:txBody>
      </p:sp>
    </p:spTree>
    <p:extLst>
      <p:ext uri="{BB962C8B-B14F-4D97-AF65-F5344CB8AC3E}">
        <p14:creationId xmlns:p14="http://schemas.microsoft.com/office/powerpoint/2010/main" xmlns="" val="324722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Citlivost - ISO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575748" cy="43113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Citlivost ISO dříve určovala míru citlivosti filmu na světlo. Čím byl film citlivější, tím měl vyšší hodnotou ISO např. ISO 800, 1600…</a:t>
            </a:r>
          </a:p>
          <a:p>
            <a:r>
              <a:rPr lang="cs-CZ" dirty="0" smtClean="0"/>
              <a:t>Podobně je tomu dnes u digitálních fotoaparátů. Čím vyšší citlivost ISO nastavíme, tím je snímač fotoaparátu citlivější na světlo. </a:t>
            </a:r>
          </a:p>
          <a:p>
            <a:r>
              <a:rPr lang="cs-CZ" dirty="0" smtClean="0"/>
              <a:t>S násobením získaného světla se nám ale násobí i šum, který při expozici na snímači vzniká. </a:t>
            </a:r>
          </a:p>
          <a:p>
            <a:r>
              <a:rPr lang="cs-CZ" dirty="0" smtClean="0"/>
              <a:t>Při vyšších citlivostech ISO se šum na fotkách začne víc projevovat.</a:t>
            </a:r>
          </a:p>
          <a:p>
            <a:r>
              <a:rPr lang="cs-CZ" dirty="0" smtClean="0"/>
              <a:t>Pro standartní světelné podmínky nastavujeme hodnotu ISO 100, 200 nebo 400</a:t>
            </a:r>
          </a:p>
          <a:p>
            <a:r>
              <a:rPr lang="cs-CZ" dirty="0" smtClean="0"/>
              <a:t>Vyšší hodnota ISO v špatně světelném prostředí nám umožní:</a:t>
            </a:r>
          </a:p>
          <a:p>
            <a:pPr lvl="1"/>
            <a:r>
              <a:rPr lang="cs-CZ" dirty="0"/>
              <a:t>zkrátit expoziční čas – a tím snížit rozmazání pohybu </a:t>
            </a:r>
            <a:r>
              <a:rPr lang="cs-CZ" dirty="0" smtClean="0"/>
              <a:t>na snímku</a:t>
            </a:r>
            <a:endParaRPr lang="cs-CZ" dirty="0"/>
          </a:p>
          <a:p>
            <a:pPr lvl="1"/>
            <a:r>
              <a:rPr lang="cs-CZ" dirty="0"/>
              <a:t>zvýšit </a:t>
            </a:r>
            <a:r>
              <a:rPr lang="cs-CZ" dirty="0" smtClean="0"/>
              <a:t>clonu – </a:t>
            </a:r>
            <a:r>
              <a:rPr lang="cs-CZ" dirty="0"/>
              <a:t>a tím </a:t>
            </a:r>
            <a:r>
              <a:rPr lang="cs-CZ" dirty="0" smtClean="0"/>
              <a:t>zvýšit hloubku </a:t>
            </a:r>
            <a:r>
              <a:rPr lang="cs-CZ" dirty="0"/>
              <a:t>ostrosti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9485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3568" y="274638"/>
            <a:ext cx="3168352" cy="2146250"/>
          </a:xfrm>
        </p:spPr>
        <p:txBody>
          <a:bodyPr>
            <a:noAutofit/>
          </a:bodyPr>
          <a:lstStyle/>
          <a:p>
            <a:r>
              <a:rPr lang="cs-CZ" sz="5400" dirty="0" smtClean="0"/>
              <a:t>Šum, </a:t>
            </a:r>
            <a:br>
              <a:rPr lang="cs-CZ" sz="5400" dirty="0" smtClean="0"/>
            </a:br>
            <a:r>
              <a:rPr lang="cs-CZ" sz="5400" dirty="0" smtClean="0"/>
              <a:t>zrno</a:t>
            </a:r>
            <a:endParaRPr lang="cs-CZ" sz="5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188640"/>
            <a:ext cx="4580114" cy="6543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11692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253536"/>
            <a:ext cx="7658100" cy="871208"/>
          </a:xfrm>
        </p:spPr>
        <p:txBody>
          <a:bodyPr>
            <a:normAutofit/>
          </a:bodyPr>
          <a:lstStyle/>
          <a:p>
            <a:r>
              <a:rPr lang="cs-CZ" dirty="0" smtClean="0"/>
              <a:t>Barevná teplota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060848"/>
            <a:ext cx="7969058" cy="1440160"/>
          </a:xfrm>
        </p:spPr>
        <p:txBody>
          <a:bodyPr/>
          <a:lstStyle/>
          <a:p>
            <a:r>
              <a:rPr lang="cs-CZ" dirty="0" smtClean="0"/>
              <a:t>Barevná teplota neboli teplota chromatičnosti charakterizuje spektrum bílého světla. </a:t>
            </a:r>
          </a:p>
          <a:p>
            <a:r>
              <a:rPr lang="cs-CZ" dirty="0" smtClean="0"/>
              <a:t>V současnosti se barevná teplota měří v kelvinech a používanou jednotkou je Kelvin – K </a:t>
            </a:r>
          </a:p>
          <a:p>
            <a:endParaRPr lang="cs-CZ" dirty="0"/>
          </a:p>
        </p:txBody>
      </p:sp>
      <p:pic>
        <p:nvPicPr>
          <p:cNvPr id="5124" name="Picture 4" descr="Znázornění barev složeného světla podle barevné teploty (pro záření vydávané dokonale černým tělesem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326" y="1124744"/>
            <a:ext cx="7632848" cy="85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s://upload.wikimedia.org/wikipedia/commons/thumb/a/a5/Metrostation-Sofia-University-white-balance-collage.jpg/1024px-Metrostation-Sofia-University-white-balance-collag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9166" y="3356992"/>
            <a:ext cx="4425008" cy="3305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7447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6783660" cy="1485900"/>
          </a:xfrm>
        </p:spPr>
        <p:txBody>
          <a:bodyPr>
            <a:normAutofit/>
          </a:bodyPr>
          <a:lstStyle/>
          <a:p>
            <a:r>
              <a:rPr lang="cs-CZ" dirty="0" smtClean="0"/>
              <a:t>Teplota chromatičnosti lidský zrak </a:t>
            </a:r>
            <a:r>
              <a:rPr lang="cs-CZ" sz="2400" dirty="0" smtClean="0"/>
              <a:t>x</a:t>
            </a:r>
            <a:r>
              <a:rPr lang="cs-CZ" dirty="0" smtClean="0"/>
              <a:t>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42393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Člověk má schopnost si barevnou teplotu subjektivně přizpůsobovat světelným podmínkám – bílý papír vnímá jako bílý, i když je vlivem osvětlení zabarvený. </a:t>
            </a:r>
          </a:p>
          <a:p>
            <a:r>
              <a:rPr lang="cs-CZ" dirty="0" smtClean="0"/>
              <a:t>V</a:t>
            </a:r>
            <a:r>
              <a:rPr lang="cs-CZ" dirty="0"/>
              <a:t> lidském mozku existuje oblast, jakási paměť pro barvy, která si pamatuje, jakou barvu by rámcově měly mít věci, s kterými </a:t>
            </a:r>
            <a:r>
              <a:rPr lang="cs-CZ" dirty="0" smtClean="0"/>
              <a:t>přicházíme </a:t>
            </a:r>
            <a:r>
              <a:rPr lang="cs-CZ" dirty="0"/>
              <a:t>do styku (obloha, rostliny, lidská pokožka, </a:t>
            </a:r>
            <a:r>
              <a:rPr lang="cs-CZ" dirty="0" smtClean="0"/>
              <a:t>…)</a:t>
            </a:r>
          </a:p>
          <a:p>
            <a:endParaRPr lang="cs-CZ" dirty="0"/>
          </a:p>
          <a:p>
            <a:r>
              <a:rPr lang="cs-CZ" dirty="0" smtClean="0"/>
              <a:t>Fotoaparáty a kamery se na barevnou teplotu musí nastavovat – vyvažovat. </a:t>
            </a:r>
          </a:p>
          <a:p>
            <a:r>
              <a:rPr lang="cs-CZ" dirty="0"/>
              <a:t>Digitální fotoaparáty jsou </a:t>
            </a:r>
            <a:r>
              <a:rPr lang="cs-CZ" dirty="0" smtClean="0"/>
              <a:t>také schopny </a:t>
            </a:r>
            <a:r>
              <a:rPr lang="cs-CZ" dirty="0"/>
              <a:t>vyvážení bílé odhadnout automaticky, ale v některých situacích je výhodné WB </a:t>
            </a:r>
            <a:r>
              <a:rPr lang="cs-CZ" dirty="0" smtClean="0"/>
              <a:t>nastavit manuálně. Především u ateliérové fotografie.</a:t>
            </a:r>
            <a:endParaRPr lang="cs-CZ" dirty="0"/>
          </a:p>
          <a:p>
            <a:endParaRPr lang="cs-CZ" dirty="0" smtClean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028700" y="4509120"/>
            <a:ext cx="7488000" cy="36000"/>
          </a:xfrm>
          <a:prstGeom prst="line">
            <a:avLst/>
          </a:prstGeom>
          <a:ln w="1905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69853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yvážení bílé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WB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502024"/>
            <a:ext cx="7431732" cy="4311352"/>
          </a:xfrm>
        </p:spPr>
        <p:txBody>
          <a:bodyPr/>
          <a:lstStyle/>
          <a:p>
            <a:r>
              <a:rPr lang="cs-CZ" dirty="0"/>
              <a:t>Známé pod zkratkou </a:t>
            </a:r>
            <a:r>
              <a:rPr lang="cs-CZ" dirty="0" smtClean="0"/>
              <a:t>WB </a:t>
            </a:r>
            <a:r>
              <a:rPr lang="cs-CZ" dirty="0"/>
              <a:t>– </a:t>
            </a:r>
            <a:r>
              <a:rPr lang="cs-CZ" dirty="0" err="1"/>
              <a:t>White</a:t>
            </a:r>
            <a:r>
              <a:rPr lang="cs-CZ" dirty="0"/>
              <a:t> </a:t>
            </a:r>
            <a:r>
              <a:rPr lang="cs-CZ" dirty="0" smtClean="0"/>
              <a:t>Balance</a:t>
            </a:r>
          </a:p>
          <a:p>
            <a:r>
              <a:rPr lang="cs-CZ" dirty="0" smtClean="0"/>
              <a:t>Možnosti nastavení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Automatické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Přednastavené hodnoty – ikonky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Vlastní nastavení    - přímý výběr v Kelvinech</a:t>
            </a:r>
          </a:p>
          <a:p>
            <a:pPr marL="2816352" lvl="6" indent="0">
              <a:buNone/>
            </a:pPr>
            <a:r>
              <a:rPr lang="cs-CZ" sz="2000" i="0" dirty="0" smtClean="0"/>
              <a:t>   - </a:t>
            </a:r>
            <a:r>
              <a:rPr lang="cs-CZ" sz="2000" i="1" dirty="0" err="1" smtClean="0"/>
              <a:t>Preset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Manual</a:t>
            </a:r>
            <a:r>
              <a:rPr lang="cs-CZ" sz="2000" i="1" dirty="0" smtClean="0"/>
              <a:t> – ruční přednastavení</a:t>
            </a:r>
          </a:p>
          <a:p>
            <a:r>
              <a:rPr lang="cs-CZ" dirty="0" smtClean="0"/>
              <a:t>Pokud fotografujeme do formátu RAW, můžeme WB dodatečně upravit při vyvolávání </a:t>
            </a:r>
            <a:r>
              <a:rPr lang="cs-CZ" dirty="0" err="1" smtClean="0"/>
              <a:t>Rawu</a:t>
            </a:r>
            <a:r>
              <a:rPr lang="cs-CZ" dirty="0" smtClean="0"/>
              <a:t> v </a:t>
            </a:r>
            <a:r>
              <a:rPr lang="cs-CZ" dirty="0" err="1"/>
              <a:t>C</a:t>
            </a:r>
            <a:r>
              <a:rPr lang="cs-CZ" dirty="0" err="1" smtClean="0"/>
              <a:t>amera</a:t>
            </a:r>
            <a:r>
              <a:rPr lang="cs-CZ" dirty="0" smtClean="0"/>
              <a:t> RAW. Vždy je ale lepší fotoaparát nastavit tak, abychom museli dělat co nejméně úprav dodatečně v PC.</a:t>
            </a:r>
            <a:endParaRPr lang="cs-CZ" dirty="0"/>
          </a:p>
        </p:txBody>
      </p:sp>
      <p:pic>
        <p:nvPicPr>
          <p:cNvPr id="1030" name="Picture 6" descr="Vyvážení bílé barvy - white balance | moje Tajemn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8520" y="2474741"/>
            <a:ext cx="2244131" cy="1575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s://upload.wikimedia.org/wikipedia/commons/thumb/5/51/Whitebalance4.jpg/1280px-Whitebalance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7235"/>
            <a:ext cx="3168523" cy="211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452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formátu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719764" cy="4239344"/>
          </a:xfrm>
        </p:spPr>
        <p:txBody>
          <a:bodyPr>
            <a:normAutofit fontScale="77500" lnSpcReduction="20000"/>
          </a:bodyPr>
          <a:lstStyle/>
          <a:p>
            <a:r>
              <a:rPr lang="cs-CZ" sz="2900" dirty="0" smtClean="0"/>
              <a:t>JPG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Je ztrátový rastrový formát souborů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Komprimuje fotografie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Má menší velikost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Dá se hned použít – web, úpravy pro grafiky</a:t>
            </a:r>
          </a:p>
          <a:p>
            <a:pPr>
              <a:buFont typeface="Arial" panose="020B0604020202020204" pitchFamily="34" charset="0"/>
              <a:buChar char="•"/>
            </a:pPr>
            <a:endParaRPr lang="cs-CZ" dirty="0"/>
          </a:p>
          <a:p>
            <a:r>
              <a:rPr lang="cs-CZ" sz="2900" dirty="0" smtClean="0"/>
              <a:t>RAW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Obsahuje </a:t>
            </a:r>
            <a:r>
              <a:rPr lang="cs-CZ" dirty="0"/>
              <a:t>veškerá nekomprimovaná a nezpracovaná obrazová </a:t>
            </a:r>
            <a:r>
              <a:rPr lang="cs-CZ" dirty="0" smtClean="0"/>
              <a:t>data zachycena digitálním fotoaparátem v podobě, v jaké byly pořízeny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Bezztrátová kvalita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Není to obrázek, který by se dal hned použít (např. pro web), soubor se musí nejdřív „vyvolat“</a:t>
            </a:r>
          </a:p>
          <a:p>
            <a:endParaRPr lang="cs-CZ" dirty="0"/>
          </a:p>
          <a:p>
            <a:r>
              <a:rPr lang="cs-CZ" dirty="0" smtClean="0"/>
              <a:t>Na fotoaparátu můžeme zvolit i zaznamenávání snímku souběžně do RAW + 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0971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Ostření fotoaparátu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484784"/>
            <a:ext cx="7647756" cy="5373216"/>
          </a:xfrm>
        </p:spPr>
        <p:txBody>
          <a:bodyPr>
            <a:normAutofit fontScale="85000" lnSpcReduction="20000"/>
          </a:bodyPr>
          <a:lstStyle/>
          <a:p>
            <a:r>
              <a:rPr lang="cs-CZ" sz="2800" dirty="0" smtClean="0"/>
              <a:t>M</a:t>
            </a:r>
            <a:r>
              <a:rPr lang="cs-CZ" dirty="0" smtClean="0"/>
              <a:t> – manuální ostření</a:t>
            </a:r>
          </a:p>
          <a:p>
            <a:r>
              <a:rPr lang="cs-CZ" sz="2800" dirty="0" smtClean="0"/>
              <a:t>AF</a:t>
            </a:r>
            <a:r>
              <a:rPr lang="cs-CZ" dirty="0" smtClean="0"/>
              <a:t> (autofokus) – automatické ostření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Namáčknutím tlačítka spouště </a:t>
            </a:r>
            <a:r>
              <a:rPr lang="cs-CZ" dirty="0"/>
              <a:t>do </a:t>
            </a:r>
            <a:r>
              <a:rPr lang="cs-CZ" dirty="0" smtClean="0"/>
              <a:t>poloviny nám fotoaparát zaostří na objekt, na kterém máme umístěný zaostřovací bod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 smtClean="0"/>
          </a:p>
          <a:p>
            <a:r>
              <a:rPr lang="cs-CZ" sz="2600" dirty="0" smtClean="0"/>
              <a:t>Funkce AF</a:t>
            </a:r>
          </a:p>
          <a:p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 smtClean="0"/>
              <a:t>AF-A</a:t>
            </a:r>
            <a:r>
              <a:rPr lang="cs-CZ" dirty="0" smtClean="0"/>
              <a:t> = automatická volba, vhodná pro statické i pohybující se předměty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/>
              <a:t>AF-S</a:t>
            </a:r>
            <a:r>
              <a:rPr lang="cs-CZ" dirty="0"/>
              <a:t> = single-</a:t>
            </a:r>
            <a:r>
              <a:rPr lang="cs-CZ" dirty="0" err="1"/>
              <a:t>servo</a:t>
            </a:r>
            <a:r>
              <a:rPr lang="cs-CZ" dirty="0"/>
              <a:t>. Pro statické objekty. </a:t>
            </a:r>
            <a:endParaRPr lang="cs-CZ" dirty="0" smtClean="0"/>
          </a:p>
          <a:p>
            <a:pPr marL="530352" lvl="1" indent="0">
              <a:buNone/>
            </a:pPr>
            <a:r>
              <a:rPr lang="cs-CZ" dirty="0"/>
              <a:t>	</a:t>
            </a:r>
            <a:r>
              <a:rPr lang="cs-CZ" dirty="0" smtClean="0"/>
              <a:t>	Po </a:t>
            </a:r>
            <a:r>
              <a:rPr lang="cs-CZ" dirty="0"/>
              <a:t>namáčknutí tlačítka spouště do poloviny je zaostřování </a:t>
            </a:r>
            <a:r>
              <a:rPr lang="cs-CZ" dirty="0" smtClean="0"/>
              <a:t>			aretováno</a:t>
            </a:r>
            <a:r>
              <a:rPr lang="cs-CZ" dirty="0"/>
              <a:t>. Fotoaparát exponuje, až je zaostřeno</a:t>
            </a:r>
            <a:r>
              <a:rPr lang="cs-CZ" dirty="0" smtClean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6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 smtClean="0"/>
              <a:t>AF-C</a:t>
            </a:r>
            <a:r>
              <a:rPr lang="cs-CZ" dirty="0" smtClean="0"/>
              <a:t> = zaostření pro </a:t>
            </a:r>
            <a:r>
              <a:rPr lang="cs-CZ" dirty="0"/>
              <a:t>pohybující se objekty. </a:t>
            </a:r>
            <a:endParaRPr lang="cs-CZ" dirty="0" smtClean="0"/>
          </a:p>
          <a:p>
            <a:pPr marL="530352" lvl="1" indent="0">
              <a:buNone/>
            </a:pPr>
            <a:r>
              <a:rPr lang="cs-CZ" dirty="0"/>
              <a:t>	</a:t>
            </a:r>
            <a:r>
              <a:rPr lang="cs-CZ" dirty="0" smtClean="0"/>
              <a:t>	Po </a:t>
            </a:r>
            <a:r>
              <a:rPr lang="cs-CZ" dirty="0"/>
              <a:t>namáčknutí spouště fotoaparát </a:t>
            </a:r>
            <a:r>
              <a:rPr lang="cs-CZ" dirty="0" smtClean="0"/>
              <a:t>nepřetržitě </a:t>
            </a:r>
            <a:r>
              <a:rPr lang="cs-CZ" dirty="0"/>
              <a:t>zaostřuje </a:t>
            </a:r>
            <a:r>
              <a:rPr lang="cs-CZ" dirty="0" smtClean="0"/>
              <a:t>      </a:t>
            </a:r>
          </a:p>
          <a:p>
            <a:pPr marL="530352" lvl="1" indent="0">
              <a:buNone/>
            </a:pPr>
            <a:r>
              <a:rPr lang="cs-CZ" dirty="0" smtClean="0"/>
              <a:t>                          na pohybující se objekt (tzv. ho sleduje). </a:t>
            </a:r>
            <a:r>
              <a:rPr lang="cs-CZ" dirty="0"/>
              <a:t>Je </a:t>
            </a:r>
            <a:r>
              <a:rPr lang="cs-CZ" dirty="0" smtClean="0"/>
              <a:t>možné</a:t>
            </a:r>
          </a:p>
          <a:p>
            <a:pPr marL="530352" lvl="1" indent="0">
              <a:buNone/>
            </a:pPr>
            <a:r>
              <a:rPr lang="cs-CZ" dirty="0" smtClean="0"/>
              <a:t>                          exponovat </a:t>
            </a:r>
            <a:r>
              <a:rPr lang="cs-CZ" dirty="0"/>
              <a:t>i </a:t>
            </a:r>
            <a:r>
              <a:rPr lang="cs-CZ" dirty="0" smtClean="0"/>
              <a:t>v</a:t>
            </a:r>
            <a:r>
              <a:rPr lang="cs-CZ" dirty="0"/>
              <a:t> </a:t>
            </a:r>
            <a:r>
              <a:rPr lang="cs-CZ" dirty="0" smtClean="0"/>
              <a:t>případě, </a:t>
            </a:r>
            <a:r>
              <a:rPr lang="cs-CZ" dirty="0"/>
              <a:t>že není zaostřeno</a:t>
            </a:r>
            <a:r>
              <a:rPr lang="cs-CZ" dirty="0" smtClean="0"/>
              <a:t>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59539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791772" cy="4455368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NEZNÁMÝ. </a:t>
            </a:r>
            <a:r>
              <a:rPr lang="cs-CZ" i="1" dirty="0" err="1"/>
              <a:t>wikipedia</a:t>
            </a:r>
            <a:r>
              <a:rPr lang="cs-CZ" dirty="0"/>
              <a:t> [online]. [cit. 15.2.2023]. Dostupný na WWW: </a:t>
            </a:r>
            <a:r>
              <a:rPr lang="cs-CZ" dirty="0">
                <a:hlinkClick r:id="rId2"/>
              </a:rPr>
              <a:t>https://cs.wikipedia.org/wiki/Camera_obscura#/</a:t>
            </a:r>
            <a:r>
              <a:rPr lang="cs-CZ" dirty="0" smtClean="0">
                <a:hlinkClick r:id="rId2"/>
              </a:rPr>
              <a:t>media/Soubor:Camera.obscura.17.jh.jpg</a:t>
            </a:r>
            <a:endParaRPr lang="cs-CZ" dirty="0" smtClean="0"/>
          </a:p>
          <a:p>
            <a:r>
              <a:rPr lang="cs-CZ" dirty="0" smtClean="0"/>
              <a:t>NIÉPCE</a:t>
            </a:r>
            <a:r>
              <a:rPr lang="cs-CZ" dirty="0"/>
              <a:t>, Joseph. </a:t>
            </a:r>
            <a:r>
              <a:rPr lang="cs-CZ" i="1" dirty="0" err="1"/>
              <a:t>wikipedia</a:t>
            </a:r>
            <a:r>
              <a:rPr lang="cs-CZ" dirty="0"/>
              <a:t> [online]. [cit. 18.1.2023]. Dostupný na WWW: </a:t>
            </a:r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cs.m.wikipedia.org/</a:t>
            </a:r>
            <a:r>
              <a:rPr lang="cs-CZ" dirty="0">
                <a:hlinkClick r:id="rId3"/>
              </a:rPr>
              <a:t>wiki/</a:t>
            </a:r>
            <a:r>
              <a:rPr lang="cs-CZ" dirty="0" err="1">
                <a:hlinkClick r:id="rId3"/>
              </a:rPr>
              <a:t>Nicéphore_Niépce</a:t>
            </a:r>
            <a:r>
              <a:rPr lang="cs-CZ" dirty="0">
                <a:hlinkClick r:id="rId3"/>
              </a:rPr>
              <a:t>#/media/Soubor:View_from_the_Window_at_Le_Gras,_</a:t>
            </a:r>
            <a:r>
              <a:rPr lang="cs-CZ" dirty="0" smtClean="0">
                <a:hlinkClick r:id="rId3"/>
              </a:rPr>
              <a:t>Joseph_Nicéphore_Niépce.jpg</a:t>
            </a:r>
            <a:endParaRPr lang="cs-CZ" dirty="0" smtClean="0"/>
          </a:p>
          <a:p>
            <a:r>
              <a:rPr lang="cs-CZ" dirty="0"/>
              <a:t>FRISSELL, Toni. </a:t>
            </a:r>
            <a:r>
              <a:rPr lang="cs-CZ" i="1" dirty="0" err="1"/>
              <a:t>wikipedia</a:t>
            </a:r>
            <a:r>
              <a:rPr lang="cs-CZ" dirty="0"/>
              <a:t> [online]. [cit. 15.2.2023]. Dostupný na WWW: </a:t>
            </a:r>
            <a:r>
              <a:rPr lang="cs-CZ" dirty="0">
                <a:hlinkClick r:id="rId4"/>
              </a:rPr>
              <a:t>https://cs.wikipedia.org/wiki/Gama_korekce#/</a:t>
            </a:r>
            <a:r>
              <a:rPr lang="cs-CZ" dirty="0" smtClean="0">
                <a:hlinkClick r:id="rId4"/>
              </a:rPr>
              <a:t>media/Soubor:GammaCorrection_demo.jpg</a:t>
            </a:r>
            <a:endParaRPr lang="cs-CZ" dirty="0" smtClean="0"/>
          </a:p>
          <a:p>
            <a:r>
              <a:rPr lang="cs-CZ" dirty="0"/>
              <a:t>NEZNÁMÝ. </a:t>
            </a:r>
            <a:r>
              <a:rPr lang="cs-CZ" i="1" dirty="0" err="1"/>
              <a:t>wikipedia</a:t>
            </a:r>
            <a:r>
              <a:rPr lang="cs-CZ" dirty="0"/>
              <a:t> [online]. [cit. 15.2.2023]. Dostupný na WWW: </a:t>
            </a:r>
            <a:r>
              <a:rPr lang="cs-CZ" dirty="0">
                <a:hlinkClick r:id="rId5"/>
              </a:rPr>
              <a:t>https://cs.wikipedia.org/wiki/Clona#/</a:t>
            </a:r>
            <a:r>
              <a:rPr lang="cs-CZ" dirty="0" smtClean="0">
                <a:hlinkClick r:id="rId5"/>
              </a:rPr>
              <a:t>media/Soubor:Iris_Diaphragm.gif</a:t>
            </a:r>
            <a:endParaRPr lang="cs-CZ" dirty="0" smtClean="0"/>
          </a:p>
          <a:p>
            <a:r>
              <a:rPr lang="cs-CZ" dirty="0"/>
              <a:t>HOLEK. </a:t>
            </a:r>
            <a:r>
              <a:rPr lang="cs-CZ" i="1" dirty="0" err="1"/>
              <a:t>wikipedia</a:t>
            </a:r>
            <a:r>
              <a:rPr lang="cs-CZ" dirty="0"/>
              <a:t> [online]. [cit. 15.2.2023]. Dostupný na WWW: </a:t>
            </a:r>
            <a:r>
              <a:rPr lang="cs-CZ" dirty="0">
                <a:hlinkClick r:id="rId6"/>
              </a:rPr>
              <a:t>https://cs.wikipedia.org/wiki/Barevn%C3%A1_teplota#/</a:t>
            </a:r>
            <a:r>
              <a:rPr lang="cs-CZ" dirty="0" smtClean="0">
                <a:hlinkClick r:id="rId6"/>
              </a:rPr>
              <a:t>media/Soubor:Color_temperature.svg</a:t>
            </a:r>
            <a:endParaRPr lang="cs-CZ" dirty="0" smtClean="0"/>
          </a:p>
          <a:p>
            <a:r>
              <a:rPr lang="cs-CZ" dirty="0"/>
              <a:t>NEZNÁMÝ. </a:t>
            </a:r>
            <a:r>
              <a:rPr lang="cs-CZ" i="1" dirty="0" err="1"/>
              <a:t>wikipedia</a:t>
            </a:r>
            <a:r>
              <a:rPr lang="cs-CZ" dirty="0"/>
              <a:t> [online]. [cit. 15.2.2023]. Dostupný na WWW: </a:t>
            </a:r>
            <a:r>
              <a:rPr lang="cs-CZ" dirty="0">
                <a:hlinkClick r:id="rId7"/>
              </a:rPr>
              <a:t>https://cs.wikipedia.org/wiki/Vyv%C3%A1%C5%BEen%C3%AD_b%C3%ADl%C3%A9#/</a:t>
            </a:r>
            <a:r>
              <a:rPr lang="cs-CZ" dirty="0" smtClean="0">
                <a:hlinkClick r:id="rId7"/>
              </a:rPr>
              <a:t>media/Soubor:Metrostation-Sofia-University-white-balance-collage.jpg</a:t>
            </a:r>
            <a:endParaRPr lang="cs-CZ" dirty="0" smtClean="0"/>
          </a:p>
          <a:p>
            <a:r>
              <a:rPr lang="cs-CZ" dirty="0"/>
              <a:t>STEINER, Thomas. </a:t>
            </a:r>
            <a:r>
              <a:rPr lang="cs-CZ" i="1" dirty="0" err="1"/>
              <a:t>wikipedia</a:t>
            </a:r>
            <a:r>
              <a:rPr lang="cs-CZ" dirty="0"/>
              <a:t> [online]. [cit. 15.2.2023]. Dostupný na WWW: </a:t>
            </a:r>
            <a:r>
              <a:rPr lang="cs-CZ" dirty="0">
                <a:hlinkClick r:id="rId7"/>
              </a:rPr>
              <a:t>https://cs.wikipedia.org/wiki/Vyv%C3%A1%C5%BEen%C3%AD_b%C3%ADl%C3%A9#/</a:t>
            </a:r>
            <a:r>
              <a:rPr lang="cs-CZ" dirty="0" smtClean="0">
                <a:hlinkClick r:id="rId7"/>
              </a:rPr>
              <a:t>media/Soubor:Whitebalance4.jpg</a:t>
            </a:r>
            <a:endParaRPr lang="cs-CZ" dirty="0" smtClean="0"/>
          </a:p>
          <a:p>
            <a:r>
              <a:rPr lang="cs-CZ" b="1" dirty="0"/>
              <a:t>Další fotografie - archiv autorky, fotografie studentů Střední školy Brno, Charbulova byly použity s jejich souhlasem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481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TM10001105[[fn=Oříznutí]]</Template>
  <TotalTime>1417</TotalTime>
  <Words>931</Words>
  <Application>Microsoft Office PowerPoint</Application>
  <PresentationFormat>Předvádění na obrazovce (4:3)</PresentationFormat>
  <Paragraphs>187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Crop</vt:lpstr>
      <vt:lpstr>Expozice                      ve fotografii</vt:lpstr>
      <vt:lpstr>Expozice ve fotografii  </vt:lpstr>
      <vt:lpstr>Vynález fotografie</vt:lpstr>
      <vt:lpstr>Joseph Nicéphore Niepce  Francouz (1765 – 1833) </vt:lpstr>
      <vt:lpstr>Snímek 5</vt:lpstr>
      <vt:lpstr>Expoziční režimy</vt:lpstr>
      <vt:lpstr>Manuální expoziční režim</vt:lpstr>
      <vt:lpstr>Poloautomatické režimy</vt:lpstr>
      <vt:lpstr>Automatické expoziční režimy</vt:lpstr>
      <vt:lpstr>Expozici ovlivníme nastavením</vt:lpstr>
      <vt:lpstr>Snímek 11</vt:lpstr>
      <vt:lpstr>Korekce expozice</vt:lpstr>
      <vt:lpstr>Doba osvitu  = expoziční čas</vt:lpstr>
      <vt:lpstr>Snímek 14</vt:lpstr>
      <vt:lpstr>Clona</vt:lpstr>
      <vt:lpstr>Snímek 16</vt:lpstr>
      <vt:lpstr>Citlivost - ISO</vt:lpstr>
      <vt:lpstr>Šum,  zrno</vt:lpstr>
      <vt:lpstr>Barevná teplota</vt:lpstr>
      <vt:lpstr>Teplota chromatičnosti lidský zrak x fotografie</vt:lpstr>
      <vt:lpstr>Vyvážení bílé WB</vt:lpstr>
      <vt:lpstr>Nastavení formátu fotografií</vt:lpstr>
      <vt:lpstr>Ostření fotoaparátu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skladby obrazu</dc:title>
  <dc:creator>Verca</dc:creator>
  <cp:lastModifiedBy>User</cp:lastModifiedBy>
  <cp:revision>137</cp:revision>
  <dcterms:created xsi:type="dcterms:W3CDTF">2014-07-08T12:20:53Z</dcterms:created>
  <dcterms:modified xsi:type="dcterms:W3CDTF">2023-02-21T15:34:12Z</dcterms:modified>
</cp:coreProperties>
</file>