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305" r:id="rId2"/>
    <p:sldId id="274" r:id="rId3"/>
    <p:sldId id="295" r:id="rId4"/>
    <p:sldId id="296" r:id="rId5"/>
    <p:sldId id="310" r:id="rId6"/>
    <p:sldId id="311" r:id="rId7"/>
    <p:sldId id="298" r:id="rId8"/>
    <p:sldId id="299" r:id="rId9"/>
    <p:sldId id="300" r:id="rId10"/>
    <p:sldId id="301" r:id="rId11"/>
    <p:sldId id="302" r:id="rId12"/>
    <p:sldId id="303" r:id="rId13"/>
    <p:sldId id="309" r:id="rId14"/>
    <p:sldId id="308" r:id="rId15"/>
    <p:sldId id="297" r:id="rId16"/>
    <p:sldId id="304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1861B-20FE-4BAB-A6F8-250B155E6135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C3265-550C-47C6-9507-62DC56E8EC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0764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="" xmlns:p14="http://schemas.microsoft.com/office/powerpoint/2010/main" val="15861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840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="" xmlns:p14="http://schemas.microsoft.com/office/powerpoint/2010/main" val="372908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96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460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133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34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2712900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348676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527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3866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145247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Fotografick&#253;_ateli&#233;r" TargetMode="External"/><Relationship Id="rId2" Type="http://schemas.openxmlformats.org/officeDocument/2006/relationships/hyperlink" Target="https://cs.wikipedia.org/wiki/Fotografick%C3%BD_ateli%C3%A9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r>
              <a:rPr lang="cs-CZ" dirty="0" smtClean="0"/>
              <a:t>Portrétní fotografie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="" xmlns:p14="http://schemas.microsoft.com/office/powerpoint/2010/main" val="45414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1208498"/>
          </a:xfrm>
        </p:spPr>
        <p:txBody>
          <a:bodyPr/>
          <a:lstStyle/>
          <a:p>
            <a:r>
              <a:rPr lang="cs-CZ" dirty="0" smtClean="0"/>
              <a:t>Portrétní fotografie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1640" y="3032441"/>
            <a:ext cx="4502031" cy="315129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3136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Portrétní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916832"/>
            <a:ext cx="4767436" cy="482453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zachycení jedné nebo více osob na </a:t>
            </a:r>
            <a:r>
              <a:rPr lang="cs-CZ" dirty="0" smtClean="0"/>
              <a:t>fotografii,</a:t>
            </a:r>
          </a:p>
          <a:p>
            <a:r>
              <a:rPr lang="cs-CZ" dirty="0" smtClean="0"/>
              <a:t>Na snímku může být obličej, celá postava nebo jenom část těla,</a:t>
            </a:r>
            <a:endParaRPr lang="cs-CZ" dirty="0"/>
          </a:p>
          <a:p>
            <a:r>
              <a:rPr lang="cs-CZ" dirty="0" smtClean="0"/>
              <a:t>Cílem je zachytit podobu, náladu nebo charakter modelu,</a:t>
            </a:r>
            <a:endParaRPr lang="cs-CZ" dirty="0"/>
          </a:p>
          <a:p>
            <a:pPr algn="just"/>
            <a:r>
              <a:rPr lang="cs-CZ" dirty="0" smtClean="0"/>
              <a:t>„Pokud </a:t>
            </a:r>
            <a:r>
              <a:rPr lang="cs-CZ" dirty="0"/>
              <a:t>chceme zachytit a vytvořit dobrý portrét, měli bychom portrétovanou osobu nejdřív poznat, abychom zachytili nejen správnou typologii portrétovaného, ale i charakter člověka</a:t>
            </a:r>
            <a:r>
              <a:rPr lang="cs-CZ" dirty="0" smtClean="0"/>
              <a:t>.“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2800" b="1" dirty="0" smtClean="0"/>
              <a:t>U</a:t>
            </a:r>
            <a:r>
              <a:rPr lang="cs-CZ" sz="2800" b="1" dirty="0"/>
              <a:t> portrétní fotografii je nejdůležitější výraz portrétované </a:t>
            </a:r>
            <a:r>
              <a:rPr lang="cs-CZ" sz="2800" b="1" dirty="0" smtClean="0"/>
              <a:t>osoby</a:t>
            </a:r>
            <a:endParaRPr lang="cs-CZ" sz="28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>
          <a:xfrm>
            <a:off x="5868144" y="548680"/>
            <a:ext cx="3096344" cy="432529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5472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492896"/>
            <a:ext cx="5847556" cy="4085456"/>
          </a:xfrm>
        </p:spPr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znikem Daguerrotypie v </a:t>
            </a:r>
            <a:r>
              <a:rPr lang="cs-CZ" dirty="0"/>
              <a:t>roce 1839 </a:t>
            </a:r>
            <a:r>
              <a:rPr lang="cs-CZ" dirty="0" smtClean="0"/>
              <a:t>se </a:t>
            </a:r>
            <a:r>
              <a:rPr lang="cs-CZ" dirty="0"/>
              <a:t>zrušilo výsadní postavení malířského portrétu. </a:t>
            </a:r>
          </a:p>
          <a:p>
            <a:r>
              <a:rPr lang="cs-CZ" dirty="0"/>
              <a:t>První pořízené a dochované portrétní fotografie byly daguerrotypie. </a:t>
            </a:r>
          </a:p>
          <a:p>
            <a:r>
              <a:rPr lang="cs-CZ" dirty="0" smtClean="0"/>
              <a:t>Expozice se pohybovala od několika vteřin po minuty.</a:t>
            </a:r>
          </a:p>
          <a:p>
            <a:r>
              <a:rPr lang="cs-CZ" dirty="0"/>
              <a:t>F</a:t>
            </a:r>
            <a:r>
              <a:rPr lang="cs-CZ" dirty="0" smtClean="0"/>
              <a:t>otograf musel modelu připevňovat </a:t>
            </a:r>
            <a:r>
              <a:rPr lang="cs-CZ" dirty="0"/>
              <a:t>hlavu </a:t>
            </a:r>
            <a:r>
              <a:rPr lang="cs-CZ" dirty="0" smtClean="0"/>
              <a:t>ke </a:t>
            </a:r>
            <a:r>
              <a:rPr lang="cs-CZ" dirty="0"/>
              <a:t>zvláštní podpěře, aby jí udržel </a:t>
            </a:r>
            <a:r>
              <a:rPr lang="cs-CZ" dirty="0" smtClean="0"/>
              <a:t>bez pohybu. </a:t>
            </a:r>
            <a:br>
              <a:rPr lang="cs-CZ" dirty="0" smtClean="0"/>
            </a:br>
            <a:r>
              <a:rPr lang="cs-CZ" sz="1600" dirty="0" smtClean="0"/>
              <a:t>Např. </a:t>
            </a:r>
            <a:r>
              <a:rPr lang="cs-CZ" sz="1600" dirty="0" err="1" smtClean="0"/>
              <a:t>Saronnysův</a:t>
            </a:r>
            <a:r>
              <a:rPr lang="cs-CZ" sz="1600" dirty="0" smtClean="0"/>
              <a:t> </a:t>
            </a:r>
            <a:r>
              <a:rPr lang="cs-CZ" sz="1600" dirty="0"/>
              <a:t>univerzální držák </a:t>
            </a:r>
            <a:r>
              <a:rPr lang="cs-CZ" sz="1600" dirty="0" smtClean="0"/>
              <a:t>hlavy, </a:t>
            </a:r>
            <a:r>
              <a:rPr lang="cs-CZ" sz="1600" dirty="0" err="1" smtClean="0"/>
              <a:t>Bradyho</a:t>
            </a:r>
            <a:r>
              <a:rPr lang="cs-CZ" sz="1600" dirty="0" smtClean="0"/>
              <a:t> stojan</a:t>
            </a:r>
          </a:p>
          <a:p>
            <a:r>
              <a:rPr lang="cs-CZ" dirty="0" smtClean="0"/>
              <a:t>V roce 1854 fotograf A. A. E. </a:t>
            </a:r>
            <a:r>
              <a:rPr lang="cs-CZ" dirty="0" err="1" smtClean="0"/>
              <a:t>Disdéri</a:t>
            </a:r>
            <a:r>
              <a:rPr lang="cs-CZ" dirty="0" smtClean="0"/>
              <a:t> přichází s tzv. Vizitkovou fotografií, která odstartuje velký rozmach portrétní fotografie.</a:t>
            </a:r>
            <a:endParaRPr lang="cs-CZ" dirty="0"/>
          </a:p>
        </p:txBody>
      </p:sp>
      <p:pic>
        <p:nvPicPr>
          <p:cNvPr id="4" name="Picture 2" descr="D:\FOTO\verca\1 - škola\TEORIE\FM2\portrét\podpěra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02113" y="129247"/>
            <a:ext cx="3054074" cy="2096694"/>
          </a:xfrm>
          <a:prstGeom prst="rect">
            <a:avLst/>
          </a:prstGeom>
          <a:noFill/>
        </p:spPr>
      </p:pic>
      <p:pic>
        <p:nvPicPr>
          <p:cNvPr id="5" name="Picture 2" descr="undefined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70417" y="116632"/>
            <a:ext cx="2795592" cy="20966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undefined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80591" y="2564718"/>
            <a:ext cx="2385418" cy="17033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9796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modelem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420888"/>
            <a:ext cx="7200900" cy="4320480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Model usadíme na židli bez opěrky </a:t>
            </a:r>
            <a:r>
              <a:rPr lang="cs-CZ" dirty="0" smtClean="0"/>
              <a:t>a </a:t>
            </a:r>
            <a:r>
              <a:rPr lang="cs-CZ" dirty="0"/>
              <a:t>tělo natočíme </a:t>
            </a:r>
            <a:br>
              <a:rPr lang="cs-CZ" dirty="0"/>
            </a:br>
            <a:r>
              <a:rPr lang="cs-CZ" dirty="0" smtClean="0"/>
              <a:t>buď zepředu nebo </a:t>
            </a:r>
            <a:r>
              <a:rPr lang="cs-CZ" dirty="0"/>
              <a:t>mírně bokem k objektivu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(abychom </a:t>
            </a:r>
            <a:r>
              <a:rPr lang="cs-CZ" dirty="0"/>
              <a:t>ho opticky zúžili).</a:t>
            </a:r>
          </a:p>
          <a:p>
            <a:r>
              <a:rPr lang="cs-CZ" dirty="0"/>
              <a:t>Hlavu natáčíme opačným směrem než tělo 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z </a:t>
            </a:r>
            <a:r>
              <a:rPr lang="cs-CZ" dirty="0" err="1"/>
              <a:t>anfasu</a:t>
            </a:r>
            <a:r>
              <a:rPr lang="cs-CZ" dirty="0"/>
              <a:t>, 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1/3 </a:t>
            </a:r>
            <a:r>
              <a:rPr lang="cs-CZ" dirty="0" err="1"/>
              <a:t>anfasu</a:t>
            </a:r>
            <a:r>
              <a:rPr lang="cs-CZ" dirty="0"/>
              <a:t>, 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2/3 </a:t>
            </a:r>
            <a:r>
              <a:rPr lang="cs-CZ" dirty="0" err="1"/>
              <a:t>anfasu</a:t>
            </a:r>
            <a:r>
              <a:rPr lang="cs-CZ" dirty="0"/>
              <a:t>. </a:t>
            </a:r>
          </a:p>
          <a:p>
            <a:r>
              <a:rPr lang="cs-CZ" dirty="0"/>
              <a:t>Model usazujeme vždy tak, aby hezčí polovina tváře byla blíž k objektivu. </a:t>
            </a:r>
          </a:p>
          <a:p>
            <a:r>
              <a:rPr lang="cs-CZ" dirty="0"/>
              <a:t>Je potřeba dávat pozor, aby byla rovná záda, NE kulatá (shrbená</a:t>
            </a:r>
            <a:r>
              <a:rPr lang="cs-CZ" dirty="0" smtClean="0"/>
              <a:t>).</a:t>
            </a:r>
          </a:p>
          <a:p>
            <a:r>
              <a:rPr lang="cs-CZ" dirty="0" smtClean="0"/>
              <a:t>Póza </a:t>
            </a:r>
            <a:r>
              <a:rPr lang="cs-CZ" dirty="0"/>
              <a:t>musí působit vždy přirozeně a pro portrétovaného musí být pohodlná. </a:t>
            </a:r>
            <a:endParaRPr lang="cs-CZ" dirty="0" smtClean="0"/>
          </a:p>
          <a:p>
            <a:r>
              <a:rPr lang="cs-CZ" dirty="0"/>
              <a:t>V portrétní fotografii používáme nejčastěji výškový výřez. </a:t>
            </a:r>
          </a:p>
          <a:p>
            <a:r>
              <a:rPr lang="cs-CZ" dirty="0"/>
              <a:t>Pokud se model dívá z </a:t>
            </a:r>
            <a:r>
              <a:rPr lang="cs-CZ" dirty="0" err="1" smtClean="0"/>
              <a:t>anfasu</a:t>
            </a:r>
            <a:r>
              <a:rPr lang="cs-CZ" dirty="0" smtClean="0"/>
              <a:t>, </a:t>
            </a:r>
            <a:r>
              <a:rPr lang="cs-CZ" dirty="0"/>
              <a:t>umisťujeme ho do středu </a:t>
            </a:r>
            <a:r>
              <a:rPr lang="cs-CZ" dirty="0" smtClean="0"/>
              <a:t>obrazu, při pootočené hlavě dáváme víc místa ve směru pohledu.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0088" y="203886"/>
            <a:ext cx="2629889" cy="394519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8799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osvětlování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575748" cy="4311352"/>
          </a:xfrm>
        </p:spPr>
        <p:txBody>
          <a:bodyPr>
            <a:normAutofit/>
          </a:bodyPr>
          <a:lstStyle/>
          <a:p>
            <a:r>
              <a:rPr lang="cs-CZ" dirty="0"/>
              <a:t>Model usazujeme dál od pozadí, aby nám na pozadí nevznikaly </a:t>
            </a:r>
            <a:r>
              <a:rPr lang="cs-CZ" dirty="0" smtClean="0"/>
              <a:t>stíny,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usazení a nastavení modelu </a:t>
            </a:r>
            <a:r>
              <a:rPr lang="cs-CZ" dirty="0" smtClean="0"/>
              <a:t>osvětlujeme</a:t>
            </a:r>
            <a:r>
              <a:rPr lang="cs-CZ" dirty="0"/>
              <a:t>,</a:t>
            </a:r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Vždy si hlídáme, aby měl portrétovaný světýlka v </a:t>
            </a:r>
            <a:r>
              <a:rPr lang="cs-CZ" dirty="0" smtClean="0">
                <a:solidFill>
                  <a:schemeClr val="tx1"/>
                </a:solidFill>
              </a:rPr>
              <a:t>očích.</a:t>
            </a:r>
          </a:p>
          <a:p>
            <a:pPr marL="987552" lvl="1" indent="-457200">
              <a:buFont typeface="+mj-lt"/>
              <a:buAutoNum type="arabicPeriod"/>
            </a:pPr>
            <a:r>
              <a:rPr lang="cs-CZ" dirty="0" smtClean="0"/>
              <a:t>Světlo na pozadí</a:t>
            </a:r>
          </a:p>
          <a:p>
            <a:pPr marL="987552" lvl="1" indent="-457200">
              <a:buFont typeface="+mj-lt"/>
              <a:buAutoNum type="arabicPeriod"/>
            </a:pPr>
            <a:r>
              <a:rPr lang="cs-CZ" dirty="0" smtClean="0"/>
              <a:t>Osvětlení vlasů – bodovým reflektorem, pozor - světlo nesmí zasahovat do obličeje</a:t>
            </a:r>
          </a:p>
          <a:p>
            <a:pPr marL="987552" lvl="1" indent="-457200">
              <a:buFont typeface="+mj-lt"/>
              <a:buAutoNum type="arabicPeriod"/>
            </a:pPr>
            <a:r>
              <a:rPr lang="cs-CZ" dirty="0" smtClean="0"/>
              <a:t>Hlavní světlo – modelační</a:t>
            </a:r>
          </a:p>
          <a:p>
            <a:pPr marL="987552" lvl="1" indent="-457200">
              <a:buFont typeface="+mj-lt"/>
              <a:buAutoNum type="arabicPeriod"/>
            </a:pPr>
            <a:r>
              <a:rPr lang="cs-CZ" dirty="0" smtClean="0"/>
              <a:t>Doplňkové světlo – prosvětlení stínů</a:t>
            </a:r>
          </a:p>
          <a:p>
            <a:pPr marL="987552" lvl="1" indent="-457200">
              <a:buFont typeface="+mj-lt"/>
              <a:buAutoNum type="arabicPeriod"/>
            </a:pPr>
            <a:r>
              <a:rPr lang="cs-CZ" dirty="0" smtClean="0"/>
              <a:t>Dále můžeme využít kontra světlo – světlo jde mírně zezadu pro lepší odpíchnutí od pozadí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868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Portrétní svícení (12hodin)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64954" y="1409265"/>
            <a:ext cx="3528392" cy="5292588"/>
          </a:xfrm>
        </p:spPr>
      </p:pic>
    </p:spTree>
    <p:extLst>
      <p:ext uri="{BB962C8B-B14F-4D97-AF65-F5344CB8AC3E}">
        <p14:creationId xmlns="" xmlns:p14="http://schemas.microsoft.com/office/powerpoint/2010/main" val="346528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3975348" cy="35814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Označováno taky jako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/>
              <a:t>„</a:t>
            </a:r>
            <a:r>
              <a:rPr lang="cs-CZ" b="1" dirty="0" err="1"/>
              <a:t>B</a:t>
            </a:r>
            <a:r>
              <a:rPr lang="cs-CZ" b="1" dirty="0" err="1" smtClean="0"/>
              <a:t>utterfly</a:t>
            </a:r>
            <a:r>
              <a:rPr lang="cs-CZ" b="1" dirty="0" smtClean="0"/>
              <a:t> </a:t>
            </a:r>
            <a:r>
              <a:rPr lang="cs-CZ" b="1" dirty="0" err="1"/>
              <a:t>lighting</a:t>
            </a:r>
            <a:r>
              <a:rPr lang="cs-CZ" b="1" dirty="0" smtClean="0"/>
              <a:t>“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Svítíme zepředu, mírně shora a světlo směřuje do klína,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Pod nosem se vytvoří malý stín,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Stín musí být rovný a nesmí zasahovat do rtů,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Vždy si hlídáme, aby měl portrétovaný světýlka v očích.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1340768"/>
            <a:ext cx="3534139" cy="530120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8355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191372" cy="35814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Nazývané taky jako svícení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„</a:t>
            </a:r>
            <a:r>
              <a:rPr lang="cs-CZ" b="1" dirty="0" smtClean="0"/>
              <a:t>Podle Rembrandta“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Svítíme reflektorem z boku, tak aby nám </a:t>
            </a:r>
            <a:r>
              <a:rPr lang="cs-CZ" dirty="0">
                <a:solidFill>
                  <a:schemeClr val="tx1"/>
                </a:solidFill>
              </a:rPr>
              <a:t>stín vržený od nosu vytvořil na neosvětlené půlce obličeje světlo ve tvaru trojúhelníku. 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/>
              <a:t>Světlo by mělo zasahovat i do </a:t>
            </a:r>
            <a:r>
              <a:rPr lang="cs-CZ" dirty="0" smtClean="0"/>
              <a:t>oka,</a:t>
            </a:r>
          </a:p>
          <a:p>
            <a:r>
              <a:rPr lang="cs-CZ" dirty="0" smtClean="0"/>
              <a:t>Trojúhelník </a:t>
            </a:r>
            <a:r>
              <a:rPr lang="cs-CZ" dirty="0"/>
              <a:t>nesmí být </a:t>
            </a:r>
            <a:r>
              <a:rPr lang="cs-CZ" dirty="0" smtClean="0"/>
              <a:t>rozpojený,</a:t>
            </a:r>
          </a:p>
          <a:p>
            <a:r>
              <a:rPr lang="cs-CZ" dirty="0" smtClean="0"/>
              <a:t>Neosvětlenou </a:t>
            </a:r>
            <a:r>
              <a:rPr lang="cs-CZ" dirty="0"/>
              <a:t>půlku obličeje můžeme mírně prosvětlit měkkým, rozptýleným </a:t>
            </a:r>
            <a:r>
              <a:rPr lang="cs-CZ" dirty="0" smtClean="0"/>
              <a:t>světlem.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5" name="Picture 3" descr="H:\Teorie\FM2\portrét\5-Osvětlení portrét+cihla\2-trojuhelník\NachĂˇzel trojĂşhelnĂ­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08" y="1844824"/>
            <a:ext cx="3240379" cy="48611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865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Ploché svícení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119364" cy="3581400"/>
          </a:xfrm>
        </p:spPr>
        <p:txBody>
          <a:bodyPr/>
          <a:lstStyle/>
          <a:p>
            <a:pPr lvl="0"/>
            <a:r>
              <a:rPr lang="cs-CZ" dirty="0" smtClean="0"/>
              <a:t>Svítíme </a:t>
            </a:r>
            <a:r>
              <a:rPr lang="cs-CZ" dirty="0"/>
              <a:t>z obou stran </a:t>
            </a:r>
            <a:r>
              <a:rPr lang="cs-CZ" dirty="0" err="1"/>
              <a:t>softboxem</a:t>
            </a:r>
            <a:r>
              <a:rPr lang="cs-CZ" dirty="0"/>
              <a:t> o stejné intenzitě. </a:t>
            </a:r>
            <a:endParaRPr lang="cs-CZ" dirty="0" smtClean="0"/>
          </a:p>
          <a:p>
            <a:pPr lvl="0"/>
            <a:r>
              <a:rPr lang="cs-CZ" dirty="0" smtClean="0"/>
              <a:t>Na </a:t>
            </a:r>
            <a:r>
              <a:rPr lang="cs-CZ" dirty="0"/>
              <a:t>obličeji </a:t>
            </a:r>
            <a:r>
              <a:rPr lang="cs-CZ" dirty="0" smtClean="0"/>
              <a:t>nám nevznikají </a:t>
            </a:r>
            <a:r>
              <a:rPr lang="cs-CZ" dirty="0"/>
              <a:t>žádné </a:t>
            </a:r>
            <a:r>
              <a:rPr lang="cs-CZ" dirty="0" smtClean="0"/>
              <a:t>stíny,</a:t>
            </a:r>
          </a:p>
          <a:p>
            <a:pPr lvl="0"/>
            <a:r>
              <a:rPr lang="cs-CZ" dirty="0" smtClean="0"/>
              <a:t>Využívá se hodně při fotografování dětí a zvířat,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096" y="1484412"/>
            <a:ext cx="3456384" cy="518457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78453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Horní svícení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1570586"/>
            <a:ext cx="3384375" cy="5076561"/>
          </a:xfr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1028700" y="2286000"/>
            <a:ext cx="4479404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Hlavní světlo míří shora a dává nám tak tváře do stínu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Hluboké stíny prosvětlujeme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odraznou deskou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err="1" smtClean="0">
                <a:solidFill>
                  <a:schemeClr val="tx1"/>
                </a:solidFill>
              </a:rPr>
              <a:t>softboxem</a:t>
            </a:r>
            <a:r>
              <a:rPr lang="cs-CZ" dirty="0" smtClean="0">
                <a:solidFill>
                  <a:schemeClr val="tx1"/>
                </a:solidFill>
              </a:rPr>
              <a:t> se slabou intenzitou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Tento tip svícení působí velmi příjemně a přirozeně,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protože napodobuje venkovní osvětlení od slunce.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61575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portrétního svícení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75857" y="1340768"/>
            <a:ext cx="3744415" cy="5434897"/>
          </a:xfrm>
        </p:spPr>
      </p:pic>
    </p:spTree>
    <p:extLst>
      <p:ext uri="{BB962C8B-B14F-4D97-AF65-F5344CB8AC3E}">
        <p14:creationId xmlns="" xmlns:p14="http://schemas.microsoft.com/office/powerpoint/2010/main" val="30060024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Podkolení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623420" cy="35814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Zachycuje </a:t>
            </a:r>
            <a:r>
              <a:rPr lang="cs-CZ" dirty="0"/>
              <a:t>obličej a část těla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– maximálně </a:t>
            </a:r>
            <a:r>
              <a:rPr lang="cs-CZ" dirty="0"/>
              <a:t>po kolena. </a:t>
            </a:r>
            <a:endParaRPr lang="cs-CZ" dirty="0" smtClean="0"/>
          </a:p>
          <a:p>
            <a:pPr lvl="0"/>
            <a:r>
              <a:rPr lang="cs-CZ" dirty="0" smtClean="0"/>
              <a:t>Je </a:t>
            </a:r>
            <a:r>
              <a:rPr lang="cs-CZ" dirty="0"/>
              <a:t>důležité zachytit správně nejen </a:t>
            </a:r>
            <a:r>
              <a:rPr lang="cs-CZ" dirty="0" smtClean="0"/>
              <a:t>obličej - výraz, </a:t>
            </a:r>
            <a:r>
              <a:rPr lang="cs-CZ" dirty="0"/>
              <a:t>ale i tělo a ruce bez deformací. </a:t>
            </a:r>
            <a:endParaRPr lang="cs-CZ" dirty="0" smtClean="0"/>
          </a:p>
          <a:p>
            <a:pPr lvl="0"/>
            <a:r>
              <a:rPr lang="cs-CZ" dirty="0" smtClean="0"/>
              <a:t>Pečlivě </a:t>
            </a:r>
            <a:r>
              <a:rPr lang="cs-CZ" dirty="0"/>
              <a:t>dbáme na úpravu oblečení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volíme vhodnou </a:t>
            </a:r>
            <a:r>
              <a:rPr lang="cs-CZ" dirty="0" smtClean="0"/>
              <a:t>pózu.</a:t>
            </a:r>
          </a:p>
          <a:p>
            <a:pPr lvl="0"/>
            <a:r>
              <a:rPr lang="cs-CZ" dirty="0" smtClean="0"/>
              <a:t>Pozor</a:t>
            </a:r>
            <a:r>
              <a:rPr lang="cs-CZ" dirty="0"/>
              <a:t>, aby ruce nebyly moc blízko k objektivu a nepůsobily tak příliš </a:t>
            </a:r>
            <a:r>
              <a:rPr lang="cs-CZ" dirty="0" smtClean="0"/>
              <a:t>velké.</a:t>
            </a:r>
          </a:p>
          <a:p>
            <a:pPr lvl="0"/>
            <a:r>
              <a:rPr lang="cs-CZ" dirty="0" smtClean="0"/>
              <a:t>Model </a:t>
            </a:r>
            <a:r>
              <a:rPr lang="cs-CZ" dirty="0"/>
              <a:t>může stát, sedět nebo i ležet.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46304" y="2780928"/>
            <a:ext cx="2641848" cy="396277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99331" y="116632"/>
            <a:ext cx="3888820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649840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Celá postava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479404" cy="3581400"/>
          </a:xfrm>
        </p:spPr>
        <p:txBody>
          <a:bodyPr>
            <a:normAutofit fontScale="92500"/>
          </a:bodyPr>
          <a:lstStyle/>
          <a:p>
            <a:pPr lvl="0"/>
            <a:r>
              <a:rPr lang="cs-CZ" dirty="0" smtClean="0"/>
              <a:t>Osoba </a:t>
            </a:r>
            <a:r>
              <a:rPr lang="cs-CZ" dirty="0"/>
              <a:t>je zachycena </a:t>
            </a:r>
            <a:r>
              <a:rPr lang="cs-CZ" dirty="0" smtClean="0"/>
              <a:t>celá</a:t>
            </a:r>
            <a:r>
              <a:rPr lang="cs-CZ" dirty="0"/>
              <a:t>,</a:t>
            </a:r>
            <a:endParaRPr lang="cs-CZ" dirty="0" smtClean="0"/>
          </a:p>
          <a:p>
            <a:pPr lvl="0"/>
            <a:r>
              <a:rPr lang="cs-CZ" dirty="0" smtClean="0"/>
              <a:t>Dle </a:t>
            </a:r>
            <a:r>
              <a:rPr lang="cs-CZ" dirty="0"/>
              <a:t>přání portrétovaného, jeho věku a postavy volíme vhodné </a:t>
            </a:r>
            <a:r>
              <a:rPr lang="cs-CZ" dirty="0" smtClean="0"/>
              <a:t>pózy,</a:t>
            </a:r>
          </a:p>
          <a:p>
            <a:pPr lvl="0"/>
            <a:r>
              <a:rPr lang="cs-CZ" dirty="0" smtClean="0"/>
              <a:t>Model </a:t>
            </a:r>
            <a:r>
              <a:rPr lang="cs-CZ" dirty="0"/>
              <a:t>může stát, sedět nebo </a:t>
            </a:r>
            <a:r>
              <a:rPr lang="cs-CZ" dirty="0" smtClean="0"/>
              <a:t>ležet,</a:t>
            </a:r>
          </a:p>
          <a:p>
            <a:pPr lvl="0"/>
            <a:r>
              <a:rPr lang="cs-CZ" dirty="0" smtClean="0"/>
              <a:t>Velkou </a:t>
            </a:r>
            <a:r>
              <a:rPr lang="cs-CZ" dirty="0"/>
              <a:t>pozornost věnujeme oblečení – aby model neměl nic v kapsách, neupravené </a:t>
            </a:r>
            <a:r>
              <a:rPr lang="cs-CZ" dirty="0" smtClean="0"/>
              <a:t>tričko…</a:t>
            </a:r>
          </a:p>
          <a:p>
            <a:pPr lvl="0"/>
            <a:r>
              <a:rPr lang="cs-CZ" dirty="0" smtClean="0"/>
              <a:t>Při </a:t>
            </a:r>
            <a:r>
              <a:rPr lang="cs-CZ" dirty="0"/>
              <a:t>plochém osvětlení používáme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 </a:t>
            </a:r>
            <a:r>
              <a:rPr lang="cs-CZ" dirty="0" err="1" smtClean="0"/>
              <a:t>stripboxy</a:t>
            </a:r>
            <a:r>
              <a:rPr lang="cs-CZ" dirty="0" smtClean="0"/>
              <a:t> – </a:t>
            </a:r>
            <a:r>
              <a:rPr lang="cs-CZ" dirty="0"/>
              <a:t>tak, aby ani hlava ani nohy nezanikaly ve stínu.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0112" y="1700808"/>
            <a:ext cx="3342117" cy="501317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20146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Kreativní pojetí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1749" y="2425932"/>
            <a:ext cx="2744747" cy="4117913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11429" y="2427176"/>
            <a:ext cx="2748409" cy="41166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5125" y="2420888"/>
            <a:ext cx="2592288" cy="412901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71654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LOW </a:t>
            </a:r>
            <a:r>
              <a:rPr lang="cs-CZ" dirty="0" smtClean="0"/>
              <a:t>KEY a HIGH KEY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5616" y="1402139"/>
            <a:ext cx="3528392" cy="5311845"/>
          </a:xfr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056" y="1402139"/>
            <a:ext cx="3541230" cy="531184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87912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383360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/>
              <a:t>WHEELER, </a:t>
            </a:r>
            <a:r>
              <a:rPr lang="cs-CZ" dirty="0" err="1"/>
              <a:t>A.h</a:t>
            </a:r>
            <a:r>
              <a:rPr lang="cs-CZ" dirty="0"/>
              <a:t>.. </a:t>
            </a:r>
            <a:r>
              <a:rPr lang="cs-CZ" i="1" dirty="0" err="1"/>
              <a:t>wikipedia</a:t>
            </a:r>
            <a:r>
              <a:rPr lang="cs-CZ" dirty="0"/>
              <a:t> [online]. [cit. 3.3.2023]. Dostupný na WWW: </a:t>
            </a:r>
            <a:r>
              <a:rPr lang="cs-CZ" dirty="0">
                <a:hlinkClick r:id="rId2"/>
              </a:rPr>
              <a:t>https://cs.wikipedia.org/wiki/Fotografick%C3%BD_ateli%C3%A9r#/</a:t>
            </a:r>
            <a:r>
              <a:rPr lang="cs-CZ" dirty="0" smtClean="0">
                <a:hlinkClick r:id="rId2"/>
              </a:rPr>
              <a:t>media/Soubor:Photographer-studio-1893.jpg</a:t>
            </a:r>
            <a:endParaRPr lang="cs-CZ" dirty="0" smtClean="0"/>
          </a:p>
          <a:p>
            <a:r>
              <a:rPr lang="cs-CZ" dirty="0"/>
              <a:t>SEIDEL, Josef. </a:t>
            </a:r>
            <a:r>
              <a:rPr lang="cs-CZ" i="1" dirty="0" err="1"/>
              <a:t>wikipedia</a:t>
            </a:r>
            <a:r>
              <a:rPr lang="cs-CZ" dirty="0"/>
              <a:t> [online]. [cit. 3.3.2023]. Dostupný na WWW: </a:t>
            </a:r>
            <a:r>
              <a:rPr lang="cs-CZ" dirty="0">
                <a:hlinkClick r:id="rId2"/>
              </a:rPr>
              <a:t>https://cs.wikipedia.org/wiki/Fotografick%C3%BD_ateli%C3%A9r#/media/Soubor:Josef_Seidel_atelier_0014.JPG</a:t>
            </a:r>
            <a:endParaRPr lang="cs-CZ" dirty="0"/>
          </a:p>
          <a:p>
            <a:r>
              <a:rPr lang="cs-CZ" dirty="0"/>
              <a:t>ŠECHTL, Josef Jindřich. </a:t>
            </a:r>
            <a:r>
              <a:rPr lang="cs-CZ" i="1" dirty="0" err="1"/>
              <a:t>wikipedia</a:t>
            </a:r>
            <a:r>
              <a:rPr lang="cs-CZ" dirty="0"/>
              <a:t> [online]. [cit. 3.3.2023]. Dostupný na WWW: </a:t>
            </a:r>
            <a:r>
              <a:rPr lang="cs-CZ" dirty="0">
                <a:hlinkClick r:id="rId3"/>
              </a:rPr>
              <a:t>https://cs.wikipedia.org/wiki/</a:t>
            </a:r>
            <a:r>
              <a:rPr lang="cs-CZ" dirty="0" err="1">
                <a:hlinkClick r:id="rId3"/>
              </a:rPr>
              <a:t>Fotografický_ateliér</a:t>
            </a:r>
            <a:r>
              <a:rPr lang="cs-CZ" dirty="0">
                <a:hlinkClick r:id="rId3"/>
              </a:rPr>
              <a:t>#/media/</a:t>
            </a:r>
            <a:r>
              <a:rPr lang="cs-CZ" dirty="0" err="1">
                <a:hlinkClick r:id="rId3"/>
              </a:rPr>
              <a:t>Soubor:Šechtl_and_Voseček_studio_in_Tábor.jpg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Další </a:t>
            </a:r>
            <a:r>
              <a:rPr lang="cs-CZ" b="1" dirty="0"/>
              <a:t>fotografie - archiv autorky, fotografie studentů Střední školy Brno, Charbulova byly použity s jejich souhlasem</a:t>
            </a:r>
          </a:p>
          <a:p>
            <a:endParaRPr lang="cs-CZ" dirty="0" smtClean="0"/>
          </a:p>
          <a:p>
            <a:endParaRPr lang="pl-PL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4429955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1326</TotalTime>
  <Words>309</Words>
  <Application>Microsoft Office PowerPoint</Application>
  <PresentationFormat>Předvádění na obrazovce (4:3)</PresentationFormat>
  <Paragraphs>83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Crop</vt:lpstr>
      <vt:lpstr>Portrétní fotografie</vt:lpstr>
      <vt:lpstr>Portrétní fotografie</vt:lpstr>
      <vt:lpstr>Portrétní fotografie</vt:lpstr>
      <vt:lpstr>Historie</vt:lpstr>
      <vt:lpstr>Práce s modelem</vt:lpstr>
      <vt:lpstr>Postup osvětlování</vt:lpstr>
      <vt:lpstr>Portrétní svícení (12hodin)</vt:lpstr>
      <vt:lpstr>Klínek</vt:lpstr>
      <vt:lpstr>Trojúhelník</vt:lpstr>
      <vt:lpstr>Ploché svícení</vt:lpstr>
      <vt:lpstr>Horní svícení</vt:lpstr>
      <vt:lpstr>Tabulka portrétního svícení</vt:lpstr>
      <vt:lpstr>Podkolení</vt:lpstr>
      <vt:lpstr>Celá postava</vt:lpstr>
      <vt:lpstr>Kreativní pojetí</vt:lpstr>
      <vt:lpstr>LOW KEY a HIGH KEY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</dc:title>
  <dc:creator>Verca</dc:creator>
  <cp:lastModifiedBy>User</cp:lastModifiedBy>
  <cp:revision>137</cp:revision>
  <dcterms:created xsi:type="dcterms:W3CDTF">2014-07-08T12:20:53Z</dcterms:created>
  <dcterms:modified xsi:type="dcterms:W3CDTF">2023-04-15T13:49:38Z</dcterms:modified>
</cp:coreProperties>
</file>