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Default Extension="tiff" ContentType="image/tif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20"/>
  </p:notesMasterIdLst>
  <p:sldIdLst>
    <p:sldId id="307" r:id="rId2"/>
    <p:sldId id="274" r:id="rId3"/>
    <p:sldId id="299" r:id="rId4"/>
    <p:sldId id="300" r:id="rId5"/>
    <p:sldId id="310" r:id="rId6"/>
    <p:sldId id="313" r:id="rId7"/>
    <p:sldId id="311" r:id="rId8"/>
    <p:sldId id="315" r:id="rId9"/>
    <p:sldId id="312" r:id="rId10"/>
    <p:sldId id="317" r:id="rId11"/>
    <p:sldId id="318" r:id="rId12"/>
    <p:sldId id="302" r:id="rId13"/>
    <p:sldId id="316" r:id="rId14"/>
    <p:sldId id="301" r:id="rId15"/>
    <p:sldId id="308" r:id="rId16"/>
    <p:sldId id="304" r:id="rId17"/>
    <p:sldId id="314" r:id="rId18"/>
    <p:sldId id="305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1861B-20FE-4BAB-A6F8-250B155E6135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FC3265-550C-47C6-9507-62DC56E8EC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0764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="" xmlns:p14="http://schemas.microsoft.com/office/powerpoint/2010/main" val="158615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840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="" xmlns:p14="http://schemas.microsoft.com/office/powerpoint/2010/main" val="3729088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965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4604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133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3418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2712900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3486769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5278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38667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15.04.2023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145247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jpeg"/><Relationship Id="rId4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Jarom%C3%ADr_Funke" TargetMode="External"/><Relationship Id="rId2" Type="http://schemas.openxmlformats.org/officeDocument/2006/relationships/hyperlink" Target="https://cs.wikipedia.org/wiki/Z%C3%A1ti%C5%A1%C3%AD_(fotografie)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s.wikipedia.org/wiki/Josef_Sude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1788454"/>
            <a:ext cx="6840760" cy="2098226"/>
          </a:xfrm>
        </p:spPr>
        <p:txBody>
          <a:bodyPr/>
          <a:lstStyle/>
          <a:p>
            <a:r>
              <a:rPr lang="cs-CZ" dirty="0" smtClean="0"/>
              <a:t>Fotografické zátiší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987824" y="5301208"/>
            <a:ext cx="5123755" cy="408824"/>
          </a:xfrm>
        </p:spPr>
        <p:txBody>
          <a:bodyPr/>
          <a:lstStyle/>
          <a:p>
            <a:pPr algn="r"/>
            <a:r>
              <a:rPr lang="cs-CZ" dirty="0" smtClean="0"/>
              <a:t>MgA. Veronika Křížová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 rot="10800000">
            <a:off x="899592" y="6165304"/>
            <a:ext cx="7344816" cy="569950"/>
          </a:xfrm>
          <a:prstGeom prst="rect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</p:pic>
    </p:spTree>
    <p:extLst>
      <p:ext uri="{BB962C8B-B14F-4D97-AF65-F5344CB8AC3E}">
        <p14:creationId xmlns="" xmlns:p14="http://schemas.microsoft.com/office/powerpoint/2010/main" val="157960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6346" y="1196752"/>
            <a:ext cx="6270922" cy="1800200"/>
          </a:xfrm>
        </p:spPr>
        <p:txBody>
          <a:bodyPr/>
          <a:lstStyle/>
          <a:p>
            <a:pPr algn="r"/>
            <a:r>
              <a:rPr lang="cs-CZ" dirty="0" smtClean="0"/>
              <a:t>Fotografické zátiší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4139952" y="3212976"/>
            <a:ext cx="4032448" cy="2520280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3200" dirty="0" smtClean="0"/>
              <a:t>Co je to zátiší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3200" dirty="0" smtClean="0"/>
              <a:t>Rozdělení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3200" dirty="0" smtClean="0"/>
              <a:t>Technika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rightnessContrast bright="22000" contrast="-22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71600" y="2253457"/>
            <a:ext cx="2880360" cy="432261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31368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Zátiší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3501008"/>
            <a:ext cx="7396542" cy="302433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Jeden </a:t>
            </a:r>
            <a:r>
              <a:rPr lang="cs-CZ" dirty="0"/>
              <a:t>z nejstarších fotografických </a:t>
            </a:r>
            <a:r>
              <a:rPr lang="cs-CZ" dirty="0" smtClean="0"/>
              <a:t>žánrů, v </a:t>
            </a:r>
            <a:r>
              <a:rPr lang="cs-CZ" dirty="0"/>
              <a:t>počátcích </a:t>
            </a:r>
            <a:r>
              <a:rPr lang="cs-CZ" dirty="0" smtClean="0"/>
              <a:t>inspirován malířstvím,</a:t>
            </a:r>
          </a:p>
          <a:p>
            <a:r>
              <a:rPr lang="cs-CZ" dirty="0" smtClean="0"/>
              <a:t>Zachycuje </a:t>
            </a:r>
            <a:r>
              <a:rPr lang="cs-CZ" dirty="0"/>
              <a:t>jeden nebo více předmětů, </a:t>
            </a:r>
            <a:r>
              <a:rPr lang="cs-CZ" dirty="0" smtClean="0"/>
              <a:t>vkusně umístěných dle kompozičních pravidel,</a:t>
            </a:r>
          </a:p>
          <a:p>
            <a:r>
              <a:rPr lang="cs-CZ" dirty="0" smtClean="0"/>
              <a:t>Patří mezi inscenovanou fotografii, ve které má fotograf naprostou svobodu v aranžování, kompozici a svícení výsledné scény,</a:t>
            </a:r>
          </a:p>
          <a:p>
            <a:r>
              <a:rPr lang="cs-CZ" dirty="0" smtClean="0"/>
              <a:t>V </a:t>
            </a:r>
            <a:r>
              <a:rPr lang="cs-CZ" dirty="0"/>
              <a:t>dnešní době je zátiší využíváno především v reklamní </a:t>
            </a:r>
            <a:r>
              <a:rPr lang="cs-CZ" dirty="0" smtClean="0"/>
              <a:t>fotografii.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419872" y="116632"/>
            <a:ext cx="4809728" cy="320812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759314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zátiší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3759324" cy="3581400"/>
          </a:xfrm>
        </p:spPr>
        <p:txBody>
          <a:bodyPr/>
          <a:lstStyle/>
          <a:p>
            <a:r>
              <a:rPr lang="cs-CZ" b="1" dirty="0" smtClean="0"/>
              <a:t>Nalezené zátiší</a:t>
            </a:r>
          </a:p>
          <a:p>
            <a:endParaRPr lang="cs-CZ" dirty="0" smtClean="0"/>
          </a:p>
          <a:p>
            <a:r>
              <a:rPr lang="cs-CZ" b="1" dirty="0" smtClean="0"/>
              <a:t>Aranžované zátiší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Klasické zátiší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Reklamní zátiší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Moderní – věcné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Symbolické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rightnessContrast bright="14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0072" y="836712"/>
            <a:ext cx="3737249" cy="562352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2732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Nalezené zátiší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074633"/>
            <a:ext cx="4119364" cy="3802639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Je seskupení různých objektů, </a:t>
            </a:r>
            <a:r>
              <a:rPr lang="cs-CZ" b="1" dirty="0"/>
              <a:t>které </a:t>
            </a:r>
            <a:r>
              <a:rPr lang="cs-CZ" b="1" dirty="0" smtClean="0"/>
              <a:t>nebyly fotografem záměrně aranžovány,</a:t>
            </a:r>
          </a:p>
          <a:p>
            <a:r>
              <a:rPr lang="cs-CZ" dirty="0" smtClean="0"/>
              <a:t>Kolem nás jsou různé předměty, na které dopadá světlo, vrhají stíny a odlesky, mají strukturu…</a:t>
            </a:r>
          </a:p>
          <a:p>
            <a:r>
              <a:rPr lang="cs-CZ" dirty="0" smtClean="0"/>
              <a:t>Když se budeme pozorně dívat kolem sebe, nalezneme zajímavé předměty, zákoutí, kompozice, stínohry…</a:t>
            </a:r>
          </a:p>
          <a:p>
            <a:r>
              <a:rPr lang="cs-CZ" dirty="0" smtClean="0"/>
              <a:t>Pak už stačí jen nalézt vhodné stanoviště, úhel pohledu, vhodný výřez a kompozici.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8064" y="260648"/>
            <a:ext cx="3807229" cy="252706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148064" y="3178993"/>
            <a:ext cx="3811385" cy="2539538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1331641" y="6021288"/>
            <a:ext cx="781236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Rušivé prvky v obraze můžeme odstranit už před snímáním, nebo dodatečně retuší a výřezem v postprodukci.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26608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561" y="116632"/>
            <a:ext cx="4176463" cy="2766229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3162" y="2996952"/>
            <a:ext cx="5653334" cy="37444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6727" y="116632"/>
            <a:ext cx="4149769" cy="276622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561" y="2996952"/>
            <a:ext cx="2496047" cy="3744416"/>
          </a:xfrm>
          <a:prstGeom prst="rect">
            <a:avLst/>
          </a:prstGeom>
        </p:spPr>
      </p:pic>
      <p:pic>
        <p:nvPicPr>
          <p:cNvPr id="7" name="Zástupný symbol pro obsah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561" y="132662"/>
            <a:ext cx="4176463" cy="276622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383162" y="3012982"/>
            <a:ext cx="5653334" cy="374441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6727" y="132662"/>
            <a:ext cx="4149769" cy="276622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531356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Klasické zátiší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00808"/>
            <a:ext cx="5237394" cy="49685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Zobrazuje běžné předměty, </a:t>
            </a:r>
            <a:br>
              <a:rPr lang="cs-CZ" dirty="0" smtClean="0"/>
            </a:br>
            <a:r>
              <a:rPr lang="cs-CZ" dirty="0" smtClean="0"/>
              <a:t>které esteticky naaranžujeme </a:t>
            </a:r>
            <a:br>
              <a:rPr lang="cs-CZ" dirty="0" smtClean="0"/>
            </a:br>
            <a:r>
              <a:rPr lang="cs-CZ" dirty="0" smtClean="0"/>
              <a:t>s ohledem na kompoziční pravidla,</a:t>
            </a:r>
          </a:p>
          <a:p>
            <a:r>
              <a:rPr lang="cs-CZ" dirty="0" smtClean="0"/>
              <a:t>Osvětlení využíváme buď přirozené </a:t>
            </a:r>
            <a:br>
              <a:rPr lang="cs-CZ" dirty="0" smtClean="0"/>
            </a:br>
            <a:r>
              <a:rPr lang="cs-CZ" dirty="0" smtClean="0"/>
              <a:t>nebo umělé,</a:t>
            </a:r>
          </a:p>
          <a:p>
            <a:r>
              <a:rPr lang="cs-CZ" dirty="0" smtClean="0"/>
              <a:t>Důraz je kladen na promyšlené kompoziční řešení a dokonalé technické zvládnutí struktur,</a:t>
            </a:r>
          </a:p>
          <a:p>
            <a:r>
              <a:rPr lang="cs-CZ" dirty="0" smtClean="0"/>
              <a:t>Úhel pohledu volíme přímý nebo mírný nadhled,</a:t>
            </a:r>
          </a:p>
          <a:p>
            <a:r>
              <a:rPr lang="cs-CZ" dirty="0" smtClean="0"/>
              <a:t>Mezi časté rekvizity patří: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drapérie (látka),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ovoce a zelenina,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džbány, mísy, vázy, svícny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Dále zde můžou být: knihy, květiny, </a:t>
            </a:r>
            <a:br>
              <a:rPr lang="cs-CZ" dirty="0" smtClean="0"/>
            </a:br>
            <a:r>
              <a:rPr lang="cs-CZ" dirty="0" smtClean="0"/>
              <a:t>další potraviny, nůž, vidlička…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88036" y="67578"/>
            <a:ext cx="3648460" cy="235331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66094" y="2585766"/>
            <a:ext cx="2770402" cy="4155602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29089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7895" y="44624"/>
            <a:ext cx="2829621" cy="357590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635896" y="3224058"/>
            <a:ext cx="5364596" cy="357639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7895" y="3717032"/>
            <a:ext cx="2829621" cy="308342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99027" y="44624"/>
            <a:ext cx="4261405" cy="309634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050927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Reklamní zátiší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556792"/>
            <a:ext cx="5323304" cy="5112568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Je žánr, který spadá pod komerční fotografii,</a:t>
            </a:r>
          </a:p>
          <a:p>
            <a:r>
              <a:rPr lang="cs-CZ" dirty="0" smtClean="0"/>
              <a:t>Na snímcích se zaměřuje na fotografování produktů,</a:t>
            </a:r>
          </a:p>
          <a:p>
            <a:r>
              <a:rPr lang="cs-CZ" dirty="0" smtClean="0"/>
              <a:t>Jeho účel je propagovat daný produkt, zaujmout potencionálního zákazníka                        a přimět ho ke koupi daného produktu,</a:t>
            </a:r>
          </a:p>
          <a:p>
            <a:r>
              <a:rPr lang="cs-CZ" dirty="0" smtClean="0"/>
              <a:t>U reklamní fotografie je důležitý nápad                        a kreativita autora,</a:t>
            </a:r>
          </a:p>
          <a:p>
            <a:r>
              <a:rPr lang="cs-CZ" dirty="0" smtClean="0"/>
              <a:t>Je moderní a reaguje na aktuální trendy,</a:t>
            </a:r>
          </a:p>
          <a:p>
            <a:r>
              <a:rPr lang="cs-CZ" dirty="0" smtClean="0"/>
              <a:t>Je ovlivněno kulturním prostředím a módou,</a:t>
            </a:r>
          </a:p>
          <a:p>
            <a:r>
              <a:rPr lang="cs-CZ" dirty="0" smtClean="0"/>
              <a:t>Reaguje na potřeby cílového zákazníka,</a:t>
            </a:r>
          </a:p>
          <a:p>
            <a:r>
              <a:rPr lang="cs-CZ" dirty="0" smtClean="0"/>
              <a:t>Časté je spojení s grafikou – logo firmy,  slogan – podpůrný text,</a:t>
            </a:r>
          </a:p>
          <a:p>
            <a:r>
              <a:rPr lang="cs-CZ" dirty="0" smtClean="0"/>
              <a:t>Setkáváme se s ním v časopisech,                                na internetu, billboardech…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53178" y="92825"/>
            <a:ext cx="2507096" cy="376099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6450890" y="3853823"/>
            <a:ext cx="269311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Úhel pohledu volíme: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přímý,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mírný nadhled,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nebo ptačí perspektivu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37089" y="5054152"/>
            <a:ext cx="2523185" cy="168212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72270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560" y="356308"/>
            <a:ext cx="4177145" cy="278476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73490" y="3789040"/>
            <a:ext cx="4181302" cy="278892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73490" y="356308"/>
            <a:ext cx="4172989" cy="27847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11560" y="3789040"/>
            <a:ext cx="4177145" cy="27847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10025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28700" y="332656"/>
            <a:ext cx="7200900" cy="1839044"/>
          </a:xfrm>
        </p:spPr>
        <p:txBody>
          <a:bodyPr>
            <a:normAutofit/>
          </a:bodyPr>
          <a:lstStyle/>
          <a:p>
            <a:r>
              <a:rPr lang="cs-CZ" dirty="0" smtClean="0"/>
              <a:t>Food design (food styling), fotografování jídla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72816"/>
            <a:ext cx="4407396" cy="4032448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Patří pod reklamní zátiší, </a:t>
            </a:r>
          </a:p>
          <a:p>
            <a:r>
              <a:rPr lang="cs-CZ" dirty="0" smtClean="0"/>
              <a:t>Pozornost věnujeme rovnováze potravin v záběru, i zde nezapomínejte na kompoziční pravidla,</a:t>
            </a:r>
          </a:p>
          <a:p>
            <a:r>
              <a:rPr lang="cs-CZ" dirty="0" smtClean="0"/>
              <a:t>Důležitou roli hraje i barevná kompozice – harmonie, kontrast, akcent,</a:t>
            </a:r>
          </a:p>
          <a:p>
            <a:r>
              <a:rPr lang="cs-CZ" dirty="0" smtClean="0"/>
              <a:t>Úhel pohledu volíme přímý, mírný nadhled nebo ptačí perspektivu,</a:t>
            </a:r>
          </a:p>
          <a:p>
            <a:r>
              <a:rPr lang="cs-CZ" dirty="0" smtClean="0"/>
              <a:t>Zajímavá je i hra s hloubkou ostrosti.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BEBA8EAE-BF5A-486C-A8C5-ECC9F3942E4B}">
                <a14:imgProps xmlns="" xmlns:a14="http://schemas.microsoft.com/office/drawing/2010/main">
                  <a14:imgLayer r:embed="rId3">
                    <a14:imgEffect>
                      <a14:brightnessContrast bright="33000"/>
                    </a14:imgEffect>
                  </a14:imgLayer>
                </a14:imgProps>
              </a:ex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52119" y="1437491"/>
            <a:ext cx="3419871" cy="227970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1403648" y="5805264"/>
            <a:ext cx="554461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Při fotografování jídla musíme pracovat rychle, </a:t>
            </a:r>
            <a:br>
              <a:rPr lang="cs-CZ" b="1" dirty="0" smtClean="0"/>
            </a:br>
            <a:r>
              <a:rPr lang="cs-CZ" b="1" dirty="0" smtClean="0"/>
              <a:t>jídlo si neudrží perfektní, lákavý vzhled dlouhou dobu!!!</a:t>
            </a:r>
            <a:endParaRPr lang="cs-CZ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31920" y="3861048"/>
            <a:ext cx="2140071" cy="285342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98889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69267" y="332656"/>
            <a:ext cx="4338229" cy="2873373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3284" y="3832990"/>
            <a:ext cx="4355976" cy="288512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723284" y="332656"/>
            <a:ext cx="4338229" cy="287337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1520" y="3832254"/>
            <a:ext cx="4355976" cy="2885127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721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Moderní a symbolické zátiší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4623420" cy="4455368"/>
          </a:xfrm>
        </p:spPr>
        <p:txBody>
          <a:bodyPr/>
          <a:lstStyle/>
          <a:p>
            <a:r>
              <a:rPr lang="cs-CZ" b="1" i="1" dirty="0" smtClean="0"/>
              <a:t>Moderní, věcné</a:t>
            </a:r>
            <a:r>
              <a:rPr lang="cs-CZ" b="1" dirty="0"/>
              <a:t>:</a:t>
            </a:r>
            <a:endParaRPr lang="cs-CZ" b="1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využívá </a:t>
            </a:r>
            <a:r>
              <a:rPr lang="cs-CZ" dirty="0"/>
              <a:t>moderních kompozičních </a:t>
            </a:r>
            <a:r>
              <a:rPr lang="cs-CZ" dirty="0" smtClean="0"/>
              <a:t>postupů,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časté jsou jiné úhly pohledu např. ptačí perspektiva,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hra světel a stínů,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využití moderních produktů jako rekvizit</a:t>
            </a:r>
            <a:endParaRPr lang="cs-CZ" dirty="0"/>
          </a:p>
          <a:p>
            <a:r>
              <a:rPr lang="cs-CZ" b="1" i="1" dirty="0" smtClean="0"/>
              <a:t>Symbolické: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vyjadřuje </a:t>
            </a:r>
            <a:r>
              <a:rPr lang="cs-CZ" dirty="0"/>
              <a:t>symbolickou hodnotu zobrazovaných </a:t>
            </a:r>
            <a:r>
              <a:rPr lang="cs-CZ" dirty="0" smtClean="0"/>
              <a:t>objektů.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František Provazník: Pocta Juanu Grisovi, Oxford, 1991"/>
          <p:cNvPicPr>
            <a:picLocks noChangeAspect="1" noChangeArrowheads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/>
        </p:blipFill>
        <p:spPr bwMode="auto">
          <a:xfrm>
            <a:off x="5724128" y="1916832"/>
            <a:ext cx="3240360" cy="429347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724128" y="6211669"/>
            <a:ext cx="3419872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>
                <a:solidFill>
                  <a:srgbClr val="202122"/>
                </a:solidFill>
                <a:latin typeface="Arial" panose="020B0604020202020204" pitchFamily="34" charset="0"/>
              </a:rPr>
              <a:t>František Provazník: Pocta Juanu </a:t>
            </a:r>
            <a:r>
              <a:rPr lang="cs-CZ" sz="1000" dirty="0" err="1">
                <a:solidFill>
                  <a:srgbClr val="202122"/>
                </a:solidFill>
                <a:latin typeface="Arial" panose="020B0604020202020204" pitchFamily="34" charset="0"/>
              </a:rPr>
              <a:t>Grisovi</a:t>
            </a:r>
            <a:r>
              <a:rPr lang="cs-CZ" sz="1000" dirty="0">
                <a:solidFill>
                  <a:srgbClr val="202122"/>
                </a:solidFill>
                <a:latin typeface="Arial" panose="020B0604020202020204" pitchFamily="34" charset="0"/>
              </a:rPr>
              <a:t>, Oxford, 1991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3369296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85800"/>
            <a:ext cx="7402016" cy="1485900"/>
          </a:xfrm>
        </p:spPr>
        <p:txBody>
          <a:bodyPr/>
          <a:lstStyle/>
          <a:p>
            <a:r>
              <a:rPr lang="cs-CZ" dirty="0" smtClean="0"/>
              <a:t>Fotografická</a:t>
            </a:r>
            <a:br>
              <a:rPr lang="cs-CZ" dirty="0" smtClean="0"/>
            </a:br>
            <a:r>
              <a:rPr lang="cs-CZ" dirty="0" smtClean="0"/>
              <a:t>technika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7" y="3212976"/>
            <a:ext cx="8388424" cy="3645024"/>
          </a:xfrm>
        </p:spPr>
        <p:txBody>
          <a:bodyPr>
            <a:normAutofit/>
          </a:bodyPr>
          <a:lstStyle/>
          <a:p>
            <a:r>
              <a:rPr lang="cs-CZ" dirty="0" smtClean="0"/>
              <a:t>U tohoto žánru klademe velký důraz na detail a obrazovou kvalitu snímku</a:t>
            </a:r>
          </a:p>
          <a:p>
            <a:r>
              <a:rPr lang="cs-CZ" dirty="0" smtClean="0"/>
              <a:t>Proto volíme fotoaparát s větším snímačem a ostře kreslící objektivy s minimem optických vad a dobrou světelností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b="1" dirty="0" smtClean="0"/>
              <a:t>Fotoaparát </a:t>
            </a:r>
            <a:r>
              <a:rPr lang="cs-CZ" sz="1800" dirty="0"/>
              <a:t>– </a:t>
            </a:r>
            <a:r>
              <a:rPr lang="cs-CZ" sz="1800" dirty="0" smtClean="0"/>
              <a:t>Full </a:t>
            </a:r>
            <a:r>
              <a:rPr lang="cs-CZ" sz="1800" dirty="0" err="1" smtClean="0"/>
              <a:t>frame</a:t>
            </a:r>
            <a:r>
              <a:rPr lang="cs-CZ" sz="1800" dirty="0" smtClean="0"/>
              <a:t> zrcadlovka nebo </a:t>
            </a:r>
            <a:r>
              <a:rPr lang="cs-CZ" sz="1800" dirty="0" err="1" smtClean="0"/>
              <a:t>bezzrcadlovka</a:t>
            </a:r>
            <a:r>
              <a:rPr lang="cs-CZ" sz="1800" dirty="0" smtClean="0"/>
              <a:t>; </a:t>
            </a:r>
            <a:r>
              <a:rPr lang="cs-CZ" sz="1800" dirty="0" err="1" smtClean="0"/>
              <a:t>středoformát</a:t>
            </a:r>
            <a:endParaRPr lang="cs-CZ" sz="1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b="1" dirty="0"/>
              <a:t>Objektivy</a:t>
            </a:r>
            <a:r>
              <a:rPr lang="cs-CZ" sz="1800" dirty="0"/>
              <a:t> </a:t>
            </a:r>
            <a:r>
              <a:rPr lang="cs-CZ" sz="1800" dirty="0" smtClean="0"/>
              <a:t>– s </a:t>
            </a:r>
            <a:r>
              <a:rPr lang="cs-CZ" sz="1800" dirty="0"/>
              <a:t>pevným ohniskem </a:t>
            </a:r>
            <a:r>
              <a:rPr lang="cs-CZ" sz="1800" dirty="0" smtClean="0"/>
              <a:t>a základní ohniskovou vzdáleností                             v rozsahu 35 – 85mm</a:t>
            </a:r>
            <a:endParaRPr lang="cs-CZ" sz="18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b="1" dirty="0"/>
              <a:t>Příslušenství</a:t>
            </a:r>
            <a:r>
              <a:rPr lang="cs-CZ" sz="1800" dirty="0"/>
              <a:t> – </a:t>
            </a:r>
            <a:r>
              <a:rPr lang="cs-CZ" sz="1800" b="1" dirty="0" smtClean="0"/>
              <a:t>STATIV</a:t>
            </a:r>
            <a:r>
              <a:rPr lang="cs-CZ" sz="1800" dirty="0" smtClean="0"/>
              <a:t>, </a:t>
            </a:r>
            <a:r>
              <a:rPr lang="cs-CZ" sz="1800" dirty="0" err="1" smtClean="0"/>
              <a:t>flashmetr</a:t>
            </a:r>
            <a:endParaRPr lang="cs-CZ" sz="1800" dirty="0" smtClean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sz="1800" dirty="0" smtClean="0"/>
              <a:t>Dále můžeme využít </a:t>
            </a:r>
            <a:r>
              <a:rPr lang="cs-CZ" sz="1800" b="1" dirty="0" smtClean="0"/>
              <a:t>Polarizační filtr </a:t>
            </a:r>
            <a:r>
              <a:rPr lang="cs-CZ" sz="1800" dirty="0" smtClean="0"/>
              <a:t>na odlesky nebo </a:t>
            </a:r>
            <a:r>
              <a:rPr lang="cs-CZ" sz="1800" b="1" dirty="0" smtClean="0"/>
              <a:t>ND filtr                                  </a:t>
            </a:r>
            <a:r>
              <a:rPr lang="cs-CZ" sz="1800" dirty="0" smtClean="0"/>
              <a:t>na redukci světla (využití malé hloubky ostrosti) a odraznou desku                            na prosvětlení stínů</a:t>
            </a:r>
            <a:endParaRPr lang="cs-CZ" sz="1800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499992" y="192918"/>
            <a:ext cx="4427907" cy="295167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46920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646040"/>
            <a:ext cx="7200900" cy="4023320"/>
          </a:xfrm>
        </p:spPr>
        <p:txBody>
          <a:bodyPr>
            <a:normAutofit/>
          </a:bodyPr>
          <a:lstStyle/>
          <a:p>
            <a:r>
              <a:rPr lang="cs-CZ" dirty="0" smtClean="0"/>
              <a:t>Světlo používáme podle typu zátiší a podle materiálů jednotlivých rekvizit,</a:t>
            </a:r>
          </a:p>
          <a:p>
            <a:r>
              <a:rPr lang="cs-CZ" dirty="0" smtClean="0"/>
              <a:t>U klasického zátiší využíváme buď přirozené osvětlení </a:t>
            </a:r>
            <a:br>
              <a:rPr lang="cs-CZ" dirty="0" smtClean="0"/>
            </a:br>
            <a:r>
              <a:rPr lang="cs-CZ" dirty="0" smtClean="0"/>
              <a:t>nebo umělé kontrastní pro zdůraznění struktury,</a:t>
            </a:r>
          </a:p>
          <a:p>
            <a:r>
              <a:rPr lang="cs-CZ" dirty="0" smtClean="0"/>
              <a:t>U reklamního zátiší volíme měkké osvětlení </a:t>
            </a:r>
            <a:br>
              <a:rPr lang="cs-CZ" dirty="0" smtClean="0"/>
            </a:br>
            <a:r>
              <a:rPr lang="cs-CZ" dirty="0" smtClean="0"/>
              <a:t>někdy až ploché, bez hlubokých stínů,</a:t>
            </a:r>
          </a:p>
          <a:p>
            <a:r>
              <a:rPr lang="cs-CZ" dirty="0" smtClean="0"/>
              <a:t>Podle struktury: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Kov – velmi rozptýlené světlo – světelný stan,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Sklo – svítíme zezadu – 2 </a:t>
            </a:r>
            <a:r>
              <a:rPr lang="cs-CZ" dirty="0" err="1" smtClean="0"/>
              <a:t>stripboxy</a:t>
            </a:r>
            <a:r>
              <a:rPr lang="cs-CZ" dirty="0" smtClean="0"/>
              <a:t>, světlo na pozadí,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Struktura – kontrastnější svícení pro zdůraznění povrchu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652120" y="116632"/>
            <a:ext cx="3336554" cy="233365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80764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Josef Sudek</a:t>
            </a:r>
            <a:br>
              <a:rPr lang="cs-CZ" dirty="0" smtClean="0"/>
            </a:br>
            <a:r>
              <a:rPr lang="cs-CZ" sz="2400" dirty="0" smtClean="0"/>
              <a:t>1896 Kolín – 1976 Praha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4983460" cy="3015208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Nejvýznamnější český fotograf </a:t>
            </a:r>
            <a:r>
              <a:rPr lang="cs-CZ" dirty="0" smtClean="0"/>
              <a:t>v </a:t>
            </a:r>
            <a:r>
              <a:rPr lang="cs-CZ" dirty="0"/>
              <a:t>období mezi první a druhou světovou </a:t>
            </a:r>
            <a:r>
              <a:rPr lang="cs-CZ" dirty="0" smtClean="0"/>
              <a:t>válkou</a:t>
            </a:r>
            <a:r>
              <a:rPr lang="cs-CZ" dirty="0"/>
              <a:t>,</a:t>
            </a:r>
            <a:endParaRPr lang="cs-CZ" dirty="0" smtClean="0"/>
          </a:p>
          <a:p>
            <a:r>
              <a:rPr lang="cs-CZ" dirty="0" smtClean="0"/>
              <a:t>Původně byl vyučen knihařem, naplno se začal věnovat fotografii potom, </a:t>
            </a:r>
            <a:br>
              <a:rPr lang="cs-CZ" dirty="0" smtClean="0"/>
            </a:br>
            <a:r>
              <a:rPr lang="cs-CZ" dirty="0" smtClean="0"/>
              <a:t>co za první světové války přišel o pravou ruku,</a:t>
            </a:r>
            <a:endParaRPr lang="cs-CZ" dirty="0"/>
          </a:p>
          <a:p>
            <a:r>
              <a:rPr lang="cs-CZ" dirty="0" smtClean="0"/>
              <a:t>Tvůrce </a:t>
            </a:r>
            <a:r>
              <a:rPr lang="cs-CZ" dirty="0"/>
              <a:t>mnohých nalezených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 </a:t>
            </a:r>
            <a:r>
              <a:rPr lang="cs-CZ" dirty="0"/>
              <a:t>aranžovaných zátiší. </a:t>
            </a:r>
            <a:endParaRPr lang="cs-CZ" dirty="0" smtClean="0"/>
          </a:p>
          <a:p>
            <a:r>
              <a:rPr lang="cs-CZ" dirty="0" smtClean="0"/>
              <a:t>Dále se věnoval fotografování krajiny </a:t>
            </a:r>
            <a:br>
              <a:rPr lang="cs-CZ" dirty="0" smtClean="0"/>
            </a:br>
            <a:r>
              <a:rPr lang="cs-CZ" dirty="0" smtClean="0"/>
              <a:t>a architektury</a:t>
            </a:r>
            <a:endParaRPr lang="cs-CZ" dirty="0"/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28700" y="5373216"/>
            <a:ext cx="8007796" cy="113877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1400" dirty="0">
                <a:solidFill>
                  <a:srgbClr val="202122"/>
                </a:solidFill>
                <a:latin typeface="Lucida Calligraphy" panose="03010101010101010101" pitchFamily="66" charset="0"/>
              </a:rPr>
              <a:t>Kus ramene a pravou ruku urvala mu první světová válka. Nikdy o tom nemluvil. Když rukoval na vojnu, byl vyučený knihař. Když se vrátil, nebyl nic. Ze zlé nutnosti učil se fotografem, ale toto řemeslo si zamiloval a vyučil se mu mistrně</a:t>
            </a:r>
            <a:r>
              <a:rPr lang="cs-CZ" sz="1400" dirty="0" smtClean="0">
                <a:solidFill>
                  <a:srgbClr val="202122"/>
                </a:solidFill>
                <a:latin typeface="Lucida Calligraphy" panose="03010101010101010101" pitchFamily="66" charset="0"/>
              </a:rPr>
              <a:t>.</a:t>
            </a:r>
            <a:endParaRPr lang="cs-CZ" sz="1400" baseline="30000" dirty="0">
              <a:solidFill>
                <a:srgbClr val="3366CC"/>
              </a:solidFill>
              <a:latin typeface="Lucida Calligraphy" panose="03010101010101010101" pitchFamily="66" charset="0"/>
            </a:endParaRPr>
          </a:p>
          <a:p>
            <a:pPr algn="r"/>
            <a:r>
              <a:rPr lang="cs-CZ" sz="1200" dirty="0" smtClean="0"/>
              <a:t>Jaroslav Seifert, 1958</a:t>
            </a:r>
            <a:endParaRPr lang="cs-CZ" sz="1200" dirty="0"/>
          </a:p>
        </p:txBody>
      </p:sp>
      <p:pic>
        <p:nvPicPr>
          <p:cNvPr id="3074" name="Picture 2" descr="https://upload.wikimedia.org/wikipedia/commons/6/6a/Milo%C5%88_Novotn%C3%BD%2C_Josef_Sudek_v_ateli%C3%A9ru%2C_Praha_1972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6012160" y="548680"/>
            <a:ext cx="2929754" cy="439248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0837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Jaromír </a:t>
            </a:r>
            <a:r>
              <a:rPr lang="cs-CZ" dirty="0" err="1" smtClean="0"/>
              <a:t>Funke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400" dirty="0" smtClean="0"/>
              <a:t>1896 Skuteč – 1945 Praha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5199484" cy="4455368"/>
          </a:xfrm>
        </p:spPr>
        <p:txBody>
          <a:bodyPr>
            <a:normAutofit/>
          </a:bodyPr>
          <a:lstStyle/>
          <a:p>
            <a:r>
              <a:rPr lang="cs-CZ" dirty="0" smtClean="0"/>
              <a:t>Jeden z nejvýznamnějších </a:t>
            </a:r>
            <a:br>
              <a:rPr lang="cs-CZ" dirty="0" smtClean="0"/>
            </a:br>
            <a:r>
              <a:rPr lang="cs-CZ" dirty="0" smtClean="0"/>
              <a:t>českých fotografů 20. století,</a:t>
            </a:r>
          </a:p>
          <a:p>
            <a:r>
              <a:rPr lang="cs-CZ" dirty="0" smtClean="0"/>
              <a:t>Významný průkopník </a:t>
            </a:r>
            <a:br>
              <a:rPr lang="cs-CZ" dirty="0" smtClean="0"/>
            </a:br>
            <a:r>
              <a:rPr lang="cs-CZ" dirty="0" smtClean="0"/>
              <a:t>avantgardní fotografie,</a:t>
            </a:r>
          </a:p>
          <a:p>
            <a:r>
              <a:rPr lang="cs-CZ" dirty="0" smtClean="0"/>
              <a:t>Společně s Josefem Sudkem založil </a:t>
            </a:r>
            <a:r>
              <a:rPr lang="cs-CZ" b="1" dirty="0" smtClean="0"/>
              <a:t>„Českou fotografickou společnost“,</a:t>
            </a: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 smtClean="0"/>
              <a:t>jejíž hlavním cílem bylo vymanit se </a:t>
            </a:r>
            <a:br>
              <a:rPr lang="cs-CZ" dirty="0" smtClean="0"/>
            </a:br>
            <a:r>
              <a:rPr lang="cs-CZ" dirty="0" smtClean="0"/>
              <a:t>z vlivů grafiky a používat čistě </a:t>
            </a:r>
            <a:br>
              <a:rPr lang="cs-CZ" dirty="0" smtClean="0"/>
            </a:br>
            <a:r>
              <a:rPr lang="cs-CZ" dirty="0" smtClean="0"/>
              <a:t>fotografické procesy,</a:t>
            </a:r>
          </a:p>
          <a:p>
            <a:r>
              <a:rPr lang="cs-CZ" dirty="0" smtClean="0"/>
              <a:t>Jeho snímky se zaměřují převážně </a:t>
            </a:r>
            <a:br>
              <a:rPr lang="cs-CZ" dirty="0" smtClean="0"/>
            </a:br>
            <a:r>
              <a:rPr lang="cs-CZ" dirty="0" smtClean="0"/>
              <a:t>na moderní architekturu a zátiší, </a:t>
            </a:r>
          </a:p>
          <a:p>
            <a:r>
              <a:rPr lang="cs-CZ" dirty="0" smtClean="0"/>
              <a:t>Od roku 1935 vyučoval fotografii </a:t>
            </a:r>
            <a:br>
              <a:rPr lang="cs-CZ" dirty="0" smtClean="0"/>
            </a:br>
            <a:r>
              <a:rPr lang="cs-CZ" dirty="0" smtClean="0"/>
              <a:t>na Státní grafické škole v Praze</a:t>
            </a:r>
            <a:endParaRPr lang="cs-CZ" dirty="0"/>
          </a:p>
        </p:txBody>
      </p:sp>
      <p:pic>
        <p:nvPicPr>
          <p:cNvPr id="2050" name="Picture 2" descr="Abstrakce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716016" y="129289"/>
            <a:ext cx="4295259" cy="330533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otogram; vybavení laboratoře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=""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868144" y="3434626"/>
            <a:ext cx="2711083" cy="33210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961731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700808"/>
            <a:ext cx="7200900" cy="4968552"/>
          </a:xfrm>
        </p:spPr>
        <p:txBody>
          <a:bodyPr>
            <a:normAutofit fontScale="85000" lnSpcReduction="20000"/>
          </a:bodyPr>
          <a:lstStyle/>
          <a:p>
            <a:r>
              <a:rPr lang="cs-CZ" dirty="0"/>
              <a:t>PROVAZNÍK, František. </a:t>
            </a:r>
            <a:r>
              <a:rPr lang="cs-CZ" i="1" dirty="0" err="1"/>
              <a:t>wikipedia</a:t>
            </a:r>
            <a:r>
              <a:rPr lang="cs-CZ" dirty="0"/>
              <a:t> [online]. [cit. 11.4.2023]. Dostupný na WWW: </a:t>
            </a:r>
            <a:r>
              <a:rPr lang="cs-CZ" dirty="0">
                <a:hlinkClick r:id="rId2"/>
              </a:rPr>
              <a:t>https://cs.wikipedia.org/wiki/Z%C3%A1ti%C5%A1%C3%AD_(fotografie)#/media/Soubor:Frantisek_Provaznik_Pocta_Juanu_Grisovi,_</a:t>
            </a:r>
            <a:r>
              <a:rPr lang="cs-CZ" dirty="0" smtClean="0">
                <a:hlinkClick r:id="rId2"/>
              </a:rPr>
              <a:t>Oxford_1991_resize.jpg</a:t>
            </a:r>
            <a:endParaRPr lang="cs-CZ" dirty="0" smtClean="0"/>
          </a:p>
          <a:p>
            <a:r>
              <a:rPr lang="cs-CZ" dirty="0"/>
              <a:t>FUNKE, Jaromír. </a:t>
            </a:r>
            <a:r>
              <a:rPr lang="cs-CZ" i="1" dirty="0" err="1"/>
              <a:t>wikipedia</a:t>
            </a:r>
            <a:r>
              <a:rPr lang="cs-CZ" dirty="0"/>
              <a:t> [online]. [cit. 11.4.2023]. Dostupný na WWW: </a:t>
            </a:r>
            <a:r>
              <a:rPr lang="cs-CZ" dirty="0">
                <a:hlinkClick r:id="rId3"/>
              </a:rPr>
              <a:t>https://cs.wikipedia.org/wiki/Jarom%C3%ADr_Funke#/</a:t>
            </a:r>
            <a:r>
              <a:rPr lang="cs-CZ" dirty="0" smtClean="0">
                <a:hlinkClick r:id="rId3"/>
              </a:rPr>
              <a:t>media/Soubor:Abstraction_MET_DP243408.jpg</a:t>
            </a:r>
            <a:endParaRPr lang="cs-CZ" dirty="0" smtClean="0"/>
          </a:p>
          <a:p>
            <a:r>
              <a:rPr lang="cs-CZ" dirty="0"/>
              <a:t>FUNKE, Jaromír. </a:t>
            </a:r>
            <a:r>
              <a:rPr lang="cs-CZ" i="1" dirty="0" err="1"/>
              <a:t>wikipedia</a:t>
            </a:r>
            <a:r>
              <a:rPr lang="cs-CZ" dirty="0"/>
              <a:t> [online]. [cit. 11.4.2023]. Dostupný na WWW: </a:t>
            </a:r>
            <a:r>
              <a:rPr lang="cs-CZ" dirty="0">
                <a:hlinkClick r:id="rId3"/>
              </a:rPr>
              <a:t>https://cs.wikipedia.org/wiki/Jarom%C3%ADr_Funke#/media/Soubor:-Photogram;_Laboratory_Equipment-_</a:t>
            </a:r>
            <a:r>
              <a:rPr lang="cs-CZ" dirty="0" smtClean="0">
                <a:hlinkClick r:id="rId3"/>
              </a:rPr>
              <a:t>MET_DP106486.jpg</a:t>
            </a:r>
            <a:endParaRPr lang="cs-CZ" dirty="0" smtClean="0"/>
          </a:p>
          <a:p>
            <a:r>
              <a:rPr lang="cs-CZ" dirty="0"/>
              <a:t>NOVOTNÝ, Miloň. </a:t>
            </a:r>
            <a:r>
              <a:rPr lang="cs-CZ" i="1" dirty="0" err="1"/>
              <a:t>wikipedia</a:t>
            </a:r>
            <a:r>
              <a:rPr lang="cs-CZ" dirty="0"/>
              <a:t> [online]. [cit. 11.4.2023]. Dostupný na WWW: </a:t>
            </a:r>
            <a:r>
              <a:rPr lang="cs-CZ" dirty="0">
                <a:hlinkClick r:id="rId4"/>
              </a:rPr>
              <a:t>https://cs.wikipedia.org/wiki/Josef_Sudek#/media/Soubor:Milo%C5%88_Novotn%C3%BD,_Josef_Sudek_v_ateli%C3%A9ru,_</a:t>
            </a:r>
            <a:r>
              <a:rPr lang="cs-CZ" dirty="0" smtClean="0">
                <a:hlinkClick r:id="rId4"/>
              </a:rPr>
              <a:t>Praha_1972.jpg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Další </a:t>
            </a:r>
            <a:r>
              <a:rPr lang="cs-CZ" b="1" dirty="0"/>
              <a:t>fotografie - archiv autorky, fotografie studentů Střední školy Brno, Charbulova byly použity s jejich souhlasem</a:t>
            </a:r>
          </a:p>
          <a:p>
            <a:endParaRPr lang="cs-CZ" dirty="0" smtClean="0"/>
          </a:p>
          <a:p>
            <a:endParaRPr lang="pl-PL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44694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TM10001105[[fn=Oříznutí]]</Template>
  <TotalTime>1568</TotalTime>
  <Words>590</Words>
  <Application>Microsoft Office PowerPoint</Application>
  <PresentationFormat>Předvádění na obrazovce (4:3)</PresentationFormat>
  <Paragraphs>102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Crop</vt:lpstr>
      <vt:lpstr>Fotografické zátiší</vt:lpstr>
      <vt:lpstr>Fotografické zátiší</vt:lpstr>
      <vt:lpstr>Zátiší je:</vt:lpstr>
      <vt:lpstr>Rozdělení zátiší</vt:lpstr>
      <vt:lpstr>Nalezené zátiší</vt:lpstr>
      <vt:lpstr>Snímek 6</vt:lpstr>
      <vt:lpstr>Klasické zátiší</vt:lpstr>
      <vt:lpstr>Snímek 8</vt:lpstr>
      <vt:lpstr>Reklamní zátiší</vt:lpstr>
      <vt:lpstr>Snímek 10</vt:lpstr>
      <vt:lpstr>Food design (food styling), fotografování jídla</vt:lpstr>
      <vt:lpstr>Snímek 12</vt:lpstr>
      <vt:lpstr>Moderní a symbolické zátiší</vt:lpstr>
      <vt:lpstr>Fotografická technika</vt:lpstr>
      <vt:lpstr>Světlo</vt:lpstr>
      <vt:lpstr>Josef Sudek 1896 Kolín – 1976 Praha</vt:lpstr>
      <vt:lpstr>Jaromír Funke 1896 Skuteč – 1945 Praha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skladby obrazu</dc:title>
  <dc:creator>Verca</dc:creator>
  <cp:lastModifiedBy>User</cp:lastModifiedBy>
  <cp:revision>174</cp:revision>
  <dcterms:created xsi:type="dcterms:W3CDTF">2014-07-08T12:20:53Z</dcterms:created>
  <dcterms:modified xsi:type="dcterms:W3CDTF">2023-04-15T13:49:56Z</dcterms:modified>
</cp:coreProperties>
</file>