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4" r:id="rId8"/>
    <p:sldId id="266" r:id="rId9"/>
    <p:sldId id="265" r:id="rId10"/>
    <p:sldId id="267" r:id="rId11"/>
    <p:sldId id="268" r:id="rId12"/>
    <p:sldId id="278" r:id="rId13"/>
    <p:sldId id="277" r:id="rId14"/>
    <p:sldId id="262" r:id="rId15"/>
    <p:sldId id="274" r:id="rId16"/>
    <p:sldId id="275" r:id="rId17"/>
    <p:sldId id="263" r:id="rId18"/>
    <p:sldId id="269" r:id="rId19"/>
    <p:sldId id="270" r:id="rId20"/>
    <p:sldId id="273" r:id="rId21"/>
    <p:sldId id="276" r:id="rId22"/>
    <p:sldId id="280" r:id="rId23"/>
    <p:sldId id="281" r:id="rId24"/>
  </p:sldIdLst>
  <p:sldSz cx="12192000" cy="6858000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082786-9147-55AF-C586-FF8938995799}" v="14" dt="2023-04-24T09:52:08.230"/>
    <p1510:client id="{34E916E5-E1BB-D4C7-3C7B-B71D231D3879}" v="1" dt="2023-04-24T18:14:11.092"/>
    <p1510:client id="{5E5ECB01-FF3E-8B41-A966-8FCC8F3B9C6E}" v="38" dt="2023-04-24T10:46:24.088"/>
    <p1510:client id="{98327CB3-7158-A231-4AC2-BDE957571C8E}" v="580" dt="2023-04-20T20:25:23.931"/>
    <p1510:client id="{A6F16337-1900-9A09-3723-8BE9C457731D}" v="17" dt="2023-04-21T06:28:20.473"/>
    <p1510:client id="{B0AA06FF-9E5A-6E99-A2C8-06A37C4653CF}" v="345" dt="2023-04-21T06:11:46.472"/>
    <p1510:client id="{D0F64A49-2576-4441-A3BF-B284781A5302}" v="1103" dt="2022-05-18T07:04:26.993"/>
    <p1510:client id="{DB305CE7-791B-6493-825B-93E42AA9CE02}" v="475" dt="2023-04-20T21:16:42.800"/>
    <p1510:client id="{F8E8E484-A76D-2E1A-80BA-F0B6F5618CFA}" v="62" dt="2022-05-19T05:39:23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126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pPr/>
              <a:t>27.04.2023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4522B21E-B2B9-4C72-9A71-C87EFD13748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EB7D2A2-F448-44D4-938C-DC84CBCB3B1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871AEA07-1E14-44B4-8E55-64EF049CD66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2231794"/>
            <a:ext cx="9144000" cy="2666266"/>
          </a:xfrm>
        </p:spPr>
        <p:txBody>
          <a:bodyPr anchor="ctr">
            <a:normAutofit fontScale="90000"/>
          </a:bodyPr>
          <a:lstStyle/>
          <a:p>
            <a:r>
              <a:rPr lang="cs-CZ" sz="7200" b="1" dirty="0">
                <a:cs typeface="Calibri Light"/>
              </a:rPr>
              <a:t>Prodlužování </a:t>
            </a:r>
            <a:r>
              <a:rPr lang="cs-CZ" sz="7200" b="1" dirty="0" smtClean="0">
                <a:cs typeface="Calibri Light"/>
              </a:rPr>
              <a:t>                                      a zahušťování </a:t>
            </a:r>
            <a:r>
              <a:rPr lang="cs-CZ" sz="7200" b="1" dirty="0">
                <a:cs typeface="Calibri Light"/>
              </a:rPr>
              <a:t/>
            </a:r>
            <a:br>
              <a:rPr lang="cs-CZ" sz="7200" b="1" dirty="0">
                <a:cs typeface="Calibri Light"/>
              </a:rPr>
            </a:br>
            <a:r>
              <a:rPr lang="cs-CZ" sz="7200" b="1" dirty="0">
                <a:cs typeface="Calibri Light"/>
              </a:rPr>
              <a:t>vlasů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endParaRPr lang="cs-CZ"/>
          </a:p>
          <a:p>
            <a:endParaRPr lang="cs-CZ" dirty="0">
              <a:cs typeface="Calibri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F7C8EA93-3210-4C62-99E9-153C275E3A8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5389" y="647215"/>
            <a:ext cx="8326447" cy="646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952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B1D8285-E647-82D5-5B58-C9A6FA839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Metody prodlužování vlasů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7D5407F-3547-B2D4-4601-717C39306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>
                <a:cs typeface="Calibri"/>
              </a:rPr>
              <a:t>Keratin</a:t>
            </a:r>
            <a:r>
              <a:rPr lang="cs-CZ" dirty="0">
                <a:cs typeface="Calibri"/>
              </a:rPr>
              <a:t>       - za tepla, tavnou pistolí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- za studena – ultrazvukem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spojovací materiál je </a:t>
            </a:r>
            <a:r>
              <a:rPr lang="cs-CZ" u="sng" dirty="0">
                <a:cs typeface="Calibri"/>
              </a:rPr>
              <a:t>keratin</a:t>
            </a:r>
          </a:p>
          <a:p>
            <a:r>
              <a:rPr lang="cs-CZ" b="1" dirty="0" err="1">
                <a:cs typeface="Calibri"/>
              </a:rPr>
              <a:t>Micro</a:t>
            </a:r>
            <a:r>
              <a:rPr lang="cs-CZ" b="1" dirty="0">
                <a:cs typeface="Calibri"/>
              </a:rPr>
              <a:t> ring</a:t>
            </a:r>
            <a:r>
              <a:rPr lang="cs-CZ" dirty="0">
                <a:cs typeface="Calibri"/>
              </a:rPr>
              <a:t> - používáme kleště, </a:t>
            </a:r>
            <a:r>
              <a:rPr lang="cs-CZ" u="sng" dirty="0">
                <a:cs typeface="Calibri"/>
              </a:rPr>
              <a:t>háček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spojovací materiál </a:t>
            </a:r>
            <a:r>
              <a:rPr lang="cs-CZ" u="sng" dirty="0" err="1">
                <a:cs typeface="Calibri"/>
              </a:rPr>
              <a:t>micro</a:t>
            </a:r>
            <a:r>
              <a:rPr lang="cs-CZ" u="sng" dirty="0">
                <a:cs typeface="Calibri"/>
              </a:rPr>
              <a:t> ring</a:t>
            </a:r>
          </a:p>
          <a:p>
            <a:r>
              <a:rPr lang="cs-CZ" b="1" dirty="0">
                <a:cs typeface="Calibri"/>
              </a:rPr>
              <a:t>Trubičky</a:t>
            </a:r>
            <a:r>
              <a:rPr lang="cs-CZ" dirty="0">
                <a:cs typeface="Calibri"/>
              </a:rPr>
              <a:t>    - za tepla, spojovací materiál </a:t>
            </a:r>
            <a:r>
              <a:rPr lang="cs-CZ" u="sng" dirty="0">
                <a:cs typeface="Calibri"/>
              </a:rPr>
              <a:t>trubičky</a:t>
            </a:r>
          </a:p>
          <a:p>
            <a:r>
              <a:rPr lang="cs-CZ" b="1" dirty="0" err="1">
                <a:cs typeface="Calibri"/>
              </a:rPr>
              <a:t>Tape</a:t>
            </a:r>
            <a:r>
              <a:rPr lang="cs-CZ" b="1" dirty="0">
                <a:cs typeface="Calibri"/>
              </a:rPr>
              <a:t> In  </a:t>
            </a:r>
            <a:r>
              <a:rPr lang="cs-CZ" dirty="0">
                <a:cs typeface="Calibri"/>
              </a:rPr>
              <a:t>     - pásové prodlužování, materiál </a:t>
            </a:r>
            <a:r>
              <a:rPr lang="cs-CZ" u="sng" dirty="0">
                <a:cs typeface="Calibri"/>
              </a:rPr>
              <a:t>páska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2437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771B4F1-C0F3-86A5-2D5D-FE508CD99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         </a:t>
            </a:r>
            <a:r>
              <a:rPr lang="cs-CZ" sz="4800" b="1" dirty="0">
                <a:cs typeface="Calibri Light"/>
              </a:rPr>
              <a:t>Prodlužování keratinem za tepla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D2297AE-121C-36C2-7F79-6AB73CEA6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i="1" dirty="0">
                <a:cs typeface="Calibri"/>
              </a:rPr>
              <a:t>Konzultace se zákaznicí:</a:t>
            </a:r>
          </a:p>
          <a:p>
            <a:pPr marL="0" indent="0">
              <a:buNone/>
            </a:pPr>
            <a:endParaRPr lang="cs-CZ" dirty="0">
              <a:cs typeface="Calibri"/>
            </a:endParaRPr>
          </a:p>
          <a:p>
            <a:r>
              <a:rPr lang="cs-CZ" dirty="0">
                <a:cs typeface="Calibri"/>
              </a:rPr>
              <a:t>Prodloužení, zahuštění</a:t>
            </a:r>
          </a:p>
          <a:p>
            <a:r>
              <a:rPr lang="cs-CZ" dirty="0">
                <a:cs typeface="Calibri"/>
              </a:rPr>
              <a:t>Barva </a:t>
            </a:r>
            <a:r>
              <a:rPr lang="cs-CZ" dirty="0" smtClean="0">
                <a:cs typeface="Calibri"/>
              </a:rPr>
              <a:t>vlasů - </a:t>
            </a:r>
            <a:r>
              <a:rPr lang="cs-CZ" dirty="0">
                <a:cs typeface="Calibri"/>
              </a:rPr>
              <a:t>co nejvíce podobná jejímu odstínu, možnost barvení</a:t>
            </a:r>
          </a:p>
          <a:p>
            <a:r>
              <a:rPr lang="cs-CZ" dirty="0">
                <a:cs typeface="Calibri"/>
              </a:rPr>
              <a:t>Délka vlasů</a:t>
            </a:r>
          </a:p>
          <a:p>
            <a:r>
              <a:rPr lang="cs-CZ" dirty="0">
                <a:cs typeface="Calibri"/>
              </a:rPr>
              <a:t>Kvalita vlasů: </a:t>
            </a:r>
            <a:r>
              <a:rPr lang="cs-CZ" dirty="0" smtClean="0">
                <a:cs typeface="Calibri"/>
              </a:rPr>
              <a:t>objemnější /indické</a:t>
            </a:r>
            <a:r>
              <a:rPr lang="cs-CZ" dirty="0">
                <a:cs typeface="Calibri"/>
              </a:rPr>
              <a:t>, brazilské, kazachstánské/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  </a:t>
            </a:r>
            <a:r>
              <a:rPr lang="cs-CZ" dirty="0" smtClean="0">
                <a:cs typeface="Calibri"/>
              </a:rPr>
              <a:t>jemnější /</a:t>
            </a:r>
            <a:r>
              <a:rPr lang="cs-CZ" dirty="0">
                <a:cs typeface="Calibri"/>
              </a:rPr>
              <a:t>evropské, ruské/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7221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2A72B10-1D7D-8C21-85B1-4099B7AF7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Pomůcky</a:t>
            </a:r>
            <a:r>
              <a:rPr lang="cs-CZ" dirty="0">
                <a:cs typeface="Calibri Light"/>
              </a:rPr>
              <a:t>                          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DB906DD-2EE3-B661-4147-D0DB43D4D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18302"/>
            <a:ext cx="8937938" cy="44586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dirty="0">
                <a:cs typeface="Calibri"/>
              </a:rPr>
              <a:t>              Tavící kleště na keratin</a:t>
            </a:r>
            <a:endParaRPr lang="cs-CZ" dirty="0"/>
          </a:p>
          <a:p>
            <a:endParaRPr lang="cs-CZ" dirty="0">
              <a:cs typeface="Calibri"/>
            </a:endParaRP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Tvarovací kleště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</a:t>
            </a:r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                                              Kleště na sundávání </a:t>
            </a:r>
          </a:p>
          <a:p>
            <a:endParaRPr lang="cs-CZ" dirty="0">
              <a:cs typeface="Calibri"/>
            </a:endParaRPr>
          </a:p>
          <a:p>
            <a:pPr marL="0" indent="0">
              <a:buNone/>
            </a:pPr>
            <a:r>
              <a:rPr lang="cs-CZ" dirty="0">
                <a:cs typeface="Calibri"/>
              </a:rPr>
              <a:t>Ochranný štítek na prameny</a:t>
            </a:r>
          </a:p>
        </p:txBody>
      </p:sp>
      <p:pic>
        <p:nvPicPr>
          <p:cNvPr id="8" name="Obrázek 8" descr="Obsah obrázku zbraň, nůž&#10;&#10;Popis se vygeneroval automaticky.">
            <a:extLst>
              <a:ext uri="{FF2B5EF4-FFF2-40B4-BE49-F238E27FC236}">
                <a16:creationId xmlns:a16="http://schemas.microsoft.com/office/drawing/2014/main" xmlns="" id="{62ED60F8-17EC-ED99-791D-AC570DF3158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5405973" y="652558"/>
            <a:ext cx="2635742" cy="1976806"/>
          </a:xfrm>
        </p:spPr>
      </p:pic>
      <p:pic>
        <p:nvPicPr>
          <p:cNvPr id="10" name="Obrázek 10" descr="Obsah obrázku zeď, interiér, nůž&#10;&#10;Popis se vygeneroval automaticky.">
            <a:extLst>
              <a:ext uri="{FF2B5EF4-FFF2-40B4-BE49-F238E27FC236}">
                <a16:creationId xmlns:a16="http://schemas.microsoft.com/office/drawing/2014/main" xmlns="" id="{DD4A21CF-F946-42A8-084C-E5AF34F250B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7390327" y="1563710"/>
            <a:ext cx="2670221" cy="2013398"/>
          </a:xfrm>
          <a:prstGeom prst="rect">
            <a:avLst/>
          </a:prstGeom>
        </p:spPr>
      </p:pic>
      <p:pic>
        <p:nvPicPr>
          <p:cNvPr id="11" name="Obrázek 11" descr="Obsah obrázku zeď, interiér&#10;&#10;Popis se vygeneroval automaticky.">
            <a:extLst>
              <a:ext uri="{FF2B5EF4-FFF2-40B4-BE49-F238E27FC236}">
                <a16:creationId xmlns:a16="http://schemas.microsoft.com/office/drawing/2014/main" xmlns="" id="{07B3A232-3569-3025-28C8-D092DB298D4B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9429481" y="3270159"/>
            <a:ext cx="2519968" cy="1906074"/>
          </a:xfrm>
          <a:prstGeom prst="rect">
            <a:avLst/>
          </a:prstGeom>
        </p:spPr>
      </p:pic>
      <p:pic>
        <p:nvPicPr>
          <p:cNvPr id="12" name="Obrázek 12" descr="Obsah obrázku interiér&#10;&#10;Popis se vygeneroval automaticky.">
            <a:extLst>
              <a:ext uri="{FF2B5EF4-FFF2-40B4-BE49-F238E27FC236}">
                <a16:creationId xmlns:a16="http://schemas.microsoft.com/office/drawing/2014/main" xmlns="" id="{8327607D-D3C1-683C-0936-4EBB6BF5B71C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2005" y="3076441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29913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72F59F0-49CC-DECB-5FA8-EDDFA6D84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Materiál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24E2D33-8597-24F8-DDAB-C453D11CF0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Keratin </a:t>
            </a:r>
            <a:r>
              <a:rPr lang="cs-CZ" dirty="0" smtClean="0">
                <a:cs typeface="Calibri"/>
              </a:rPr>
              <a:t>– žlutý /</a:t>
            </a:r>
            <a:r>
              <a:rPr lang="cs-CZ" dirty="0">
                <a:cs typeface="Calibri"/>
              </a:rPr>
              <a:t>indický/</a:t>
            </a:r>
            <a:endParaRPr lang="cs-CZ" dirty="0"/>
          </a:p>
          <a:p>
            <a:pPr marL="0" indent="0">
              <a:buNone/>
            </a:pPr>
            <a:r>
              <a:rPr lang="cs-CZ" dirty="0">
                <a:cs typeface="Calibri"/>
              </a:rPr>
              <a:t>                  </a:t>
            </a:r>
            <a:r>
              <a:rPr lang="cs-CZ" dirty="0" smtClean="0">
                <a:cs typeface="Calibri"/>
              </a:rPr>
              <a:t> </a:t>
            </a:r>
            <a:r>
              <a:rPr lang="cs-CZ" dirty="0">
                <a:cs typeface="Calibri"/>
              </a:rPr>
              <a:t> </a:t>
            </a:r>
            <a:r>
              <a:rPr lang="cs-CZ" dirty="0" smtClean="0">
                <a:cs typeface="Calibri"/>
              </a:rPr>
              <a:t>bílý /</a:t>
            </a:r>
            <a:r>
              <a:rPr lang="cs-CZ" dirty="0">
                <a:cs typeface="Calibri"/>
              </a:rPr>
              <a:t>italský/</a:t>
            </a:r>
          </a:p>
          <a:p>
            <a:pPr marL="0" indent="0">
              <a:buNone/>
            </a:pPr>
            <a:endParaRPr lang="cs-CZ" dirty="0">
              <a:cs typeface="Calibri"/>
            </a:endParaRPr>
          </a:p>
          <a:p>
            <a:r>
              <a:rPr lang="cs-CZ" dirty="0">
                <a:cs typeface="Calibri"/>
              </a:rPr>
              <a:t>Odstraňovač keratinu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  <a:p>
            <a:r>
              <a:rPr lang="cs-CZ" dirty="0">
                <a:cs typeface="Calibri"/>
              </a:rPr>
              <a:t>Prameny vlasů, podložka</a:t>
            </a:r>
          </a:p>
        </p:txBody>
      </p:sp>
      <p:pic>
        <p:nvPicPr>
          <p:cNvPr id="8" name="Obrázek 8">
            <a:extLst>
              <a:ext uri="{FF2B5EF4-FFF2-40B4-BE49-F238E27FC236}">
                <a16:creationId xmlns:a16="http://schemas.microsoft.com/office/drawing/2014/main" xmlns="" id="{38ACDD3C-7A64-7480-93D3-B224F063B2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4776989" y="308814"/>
            <a:ext cx="2401910" cy="1804116"/>
          </a:xfrm>
        </p:spPr>
      </p:pic>
      <p:pic>
        <p:nvPicPr>
          <p:cNvPr id="9" name="Obrázek 9" descr="Obsah obrázku láhev&#10;&#10;Popis se vygeneroval automaticky.">
            <a:extLst>
              <a:ext uri="{FF2B5EF4-FFF2-40B4-BE49-F238E27FC236}">
                <a16:creationId xmlns:a16="http://schemas.microsoft.com/office/drawing/2014/main" xmlns="" id="{0058974F-9617-7371-0D89-129A203316C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82117" y="1691962"/>
            <a:ext cx="2743200" cy="2057400"/>
          </a:xfrm>
          <a:prstGeom prst="rect">
            <a:avLst/>
          </a:prstGeom>
        </p:spPr>
      </p:pic>
      <p:pic>
        <p:nvPicPr>
          <p:cNvPr id="10" name="Obrázek 10" descr="Obsah obrázku kresba tužkou&#10;&#10;Popis se vygeneroval automaticky.">
            <a:extLst>
              <a:ext uri="{FF2B5EF4-FFF2-40B4-BE49-F238E27FC236}">
                <a16:creationId xmlns:a16="http://schemas.microsoft.com/office/drawing/2014/main" xmlns="" id="{1944469C-736F-BF55-BD58-BE2E40D72F7D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8871397" y="4064357"/>
            <a:ext cx="3196108" cy="2389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4844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B82A3E3-B3A0-D679-7055-B1626BA5D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Aplikace pramenů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BF1B52B-7C22-A4DE-A1D1-C65573FEE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Zahřejeme kleště</a:t>
            </a:r>
          </a:p>
          <a:p>
            <a:r>
              <a:rPr lang="cs-CZ" dirty="0">
                <a:cs typeface="Calibri"/>
              </a:rPr>
              <a:t>Oddělíme prameny v řadě, u prodloužení na krční partii, u zahušťování v místě potřeby</a:t>
            </a:r>
          </a:p>
          <a:p>
            <a:r>
              <a:rPr lang="cs-CZ" dirty="0">
                <a:cs typeface="Calibri"/>
              </a:rPr>
              <a:t>Vezmeme pramínek vlasů, který musí být ve stejné síle, jako </a:t>
            </a:r>
            <a:r>
              <a:rPr lang="cs-CZ" dirty="0" smtClean="0">
                <a:cs typeface="Calibri"/>
              </a:rPr>
              <a:t>pramen, </a:t>
            </a:r>
            <a:r>
              <a:rPr lang="cs-CZ" dirty="0">
                <a:cs typeface="Calibri"/>
              </a:rPr>
              <a:t>který budeme přidělávat</a:t>
            </a:r>
          </a:p>
          <a:p>
            <a:r>
              <a:rPr lang="cs-CZ" dirty="0">
                <a:cs typeface="Calibri"/>
              </a:rPr>
              <a:t>K hlavě na pramen připevníme ochrannou podložku</a:t>
            </a:r>
          </a:p>
          <a:p>
            <a:r>
              <a:rPr lang="cs-CZ" dirty="0">
                <a:cs typeface="Calibri"/>
              </a:rPr>
              <a:t>Přiložíme k němu pramen s keratinem asi 0,5 cm od hlavy</a:t>
            </a:r>
          </a:p>
          <a:p>
            <a:r>
              <a:rPr lang="cs-CZ" dirty="0">
                <a:cs typeface="Calibri"/>
              </a:rPr>
              <a:t>Tavícími kleštěmi jej v místě keratinu připevníme a přidržíme pár vteřin 3-4, následně </a:t>
            </a:r>
            <a:r>
              <a:rPr lang="cs-CZ" dirty="0" err="1">
                <a:cs typeface="Calibri"/>
              </a:rPr>
              <a:t>zašoulíme</a:t>
            </a:r>
            <a:r>
              <a:rPr lang="cs-CZ" dirty="0">
                <a:cs typeface="Calibri"/>
              </a:rPr>
              <a:t> do válečku mezi dvěma prsty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2921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Obrázek 8" descr="Obsah obrázku osoba, žena, vlasy, paruka&#10;&#10;Popis se vygeneroval automaticky.">
            <a:extLst>
              <a:ext uri="{FF2B5EF4-FFF2-40B4-BE49-F238E27FC236}">
                <a16:creationId xmlns:a16="http://schemas.microsoft.com/office/drawing/2014/main" xmlns="" id="{C1CB0029-27A4-28C8-9542-B37161359E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6010" r="-1" b="32791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B08DC2E-5CDD-98F3-007B-F04462FCD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Oddělení pěšinky na krční partii,</a:t>
            </a:r>
            <a:b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přidělání podložky k hlavě</a:t>
            </a:r>
          </a:p>
        </p:txBody>
      </p:sp>
      <p:pic>
        <p:nvPicPr>
          <p:cNvPr id="5" name="Obrázek 5" descr="Obsah obrázku osoba, červená, žena&#10;&#10;Popis se vygeneroval automaticky.">
            <a:extLst>
              <a:ext uri="{FF2B5EF4-FFF2-40B4-BE49-F238E27FC236}">
                <a16:creationId xmlns:a16="http://schemas.microsoft.com/office/drawing/2014/main" xmlns="" id="{758BD5F4-B90D-912F-D2EA-99647D9E5F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22752" b="29193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2151367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brázek 8" descr="Obsah obrázku osoba, interiér&#10;&#10;Popis se vygeneroval automaticky.">
            <a:extLst>
              <a:ext uri="{FF2B5EF4-FFF2-40B4-BE49-F238E27FC236}">
                <a16:creationId xmlns:a16="http://schemas.microsoft.com/office/drawing/2014/main" xmlns="" id="{C693E082-2343-9D17-940D-C099A7D386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8581" r="-1" b="30221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EE89A07-45DB-9F61-583B-DB82750A7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</a:t>
            </a:r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Příprava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jednotlivého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pramene</a:t>
            </a:r>
          </a:p>
        </p:txBody>
      </p:sp>
      <p:pic>
        <p:nvPicPr>
          <p:cNvPr id="6" name="Obrázek 6" descr="Obsah obrázku osoba&#10;&#10;Popis se vygeneroval automaticky.">
            <a:extLst>
              <a:ext uri="{FF2B5EF4-FFF2-40B4-BE49-F238E27FC236}">
                <a16:creationId xmlns:a16="http://schemas.microsoft.com/office/drawing/2014/main" xmlns="" id="{8920BD4C-1C46-96ED-79F4-CC07C4A5F3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20138" b="31808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3039895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63F5877B-98C7-49DD-83AB-0F6F57CB65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brázek 5" descr="Obsah obrázku osoba, interiér, paruka, vlasy&#10;&#10;Popis se vygeneroval automaticky.">
            <a:extLst>
              <a:ext uri="{FF2B5EF4-FFF2-40B4-BE49-F238E27FC236}">
                <a16:creationId xmlns:a16="http://schemas.microsoft.com/office/drawing/2014/main" xmlns="" id="{A11E05E7-2220-F16D-7E37-BF98349173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-2" b="20096"/>
          <a:stretch/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Obrázek 5" descr="Obsah obrázku osoba, žena, dáma&#10;&#10;Popis se vygeneroval automaticky.">
            <a:extLst>
              <a:ext uri="{FF2B5EF4-FFF2-40B4-BE49-F238E27FC236}">
                <a16:creationId xmlns:a16="http://schemas.microsoft.com/office/drawing/2014/main" xmlns="" id="{FCF42359-07BC-D5B3-CB83-39A462A551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t="11877" r="-2" b="10446"/>
          <a:stretch/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xmlns="" id="{4EA91930-66BC-4C41-B4F5-C31EB216F6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xmlns="" id="{6313CF8F-B436-401E-9575-DE0F8E8B5B1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E8FD8C2-D0B5-835E-39A2-4145077F8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Nahřátí keratinu na spoji, připevněný pramen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2A38CFE9-C30A-4551-ACCB-D5808FBC39C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67EF550F-47CE-4FB2-9DAC-12AD835C833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xmlns="" id="{4208F455-EE47-C9DB-1AE7-1E458003B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258171"/>
            <a:ext cx="2804504" cy="39187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  <a:p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43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osoba, vlasy, z blízka&#10;&#10;Popis se vygeneroval automaticky.">
            <a:extLst>
              <a:ext uri="{FF2B5EF4-FFF2-40B4-BE49-F238E27FC236}">
                <a16:creationId xmlns:a16="http://schemas.microsoft.com/office/drawing/2014/main" xmlns="" id="{511F5E84-7F07-2F29-16C0-5A173AA06C2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t="4038" r="-1" b="44763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C93A0EE-13C2-1FCF-45C7-ED4880F69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</a:t>
            </a:r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Připevněný pramen - výsledek prodloužení</a:t>
            </a:r>
          </a:p>
        </p:txBody>
      </p:sp>
      <p:pic>
        <p:nvPicPr>
          <p:cNvPr id="6" name="Obrázek 6" descr="Obsah obrázku osoba, vlasy, z blízka&#10;&#10;Popis se vygeneroval automaticky.">
            <a:extLst>
              <a:ext uri="{FF2B5EF4-FFF2-40B4-BE49-F238E27FC236}">
                <a16:creationId xmlns:a16="http://schemas.microsoft.com/office/drawing/2014/main" xmlns="" id="{21D3D00C-2678-63D9-AA78-123F99DDC0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t="16344" b="35602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2606768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&#10;&#10;Popis se vygeneroval automaticky.">
            <a:extLst>
              <a:ext uri="{FF2B5EF4-FFF2-40B4-BE49-F238E27FC236}">
                <a16:creationId xmlns:a16="http://schemas.microsoft.com/office/drawing/2014/main" xmlns="" id="{478BC417-160B-35D2-9754-3D6707798A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9153" r="-1" b="29648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1B7388E-1955-E5CD-DFAB-7F5105015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  </a:t>
            </a:r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Výsledná řada po prodloužení</a:t>
            </a:r>
          </a:p>
        </p:txBody>
      </p:sp>
      <p:pic>
        <p:nvPicPr>
          <p:cNvPr id="5" name="Obrázek 5" descr="Obsah obrázku paruka, vlasy&#10;&#10;Popis se vygeneroval automaticky.">
            <a:extLst>
              <a:ext uri="{FF2B5EF4-FFF2-40B4-BE49-F238E27FC236}">
                <a16:creationId xmlns:a16="http://schemas.microsoft.com/office/drawing/2014/main" xmlns="" id="{CDC29894-A1B4-0FE9-2AB9-C16B4E0DAE9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15066" b="36879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1534464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0">
            <a:extLst>
              <a:ext uri="{FF2B5EF4-FFF2-40B4-BE49-F238E27FC236}">
                <a16:creationId xmlns:a16="http://schemas.microsoft.com/office/drawing/2014/main" xmlns="" id="{5B9CE10B-7217-4727-A3A7-5DF664DEB4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207F21A-5481-2AA8-7DC8-E3A2D3356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97" y="679731"/>
            <a:ext cx="3124151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Prodloužené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prameny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pod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vlasový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vír</a:t>
            </a:r>
          </a:p>
        </p:txBody>
      </p:sp>
      <p:grpSp>
        <p:nvGrpSpPr>
          <p:cNvPr id="22" name="Group 12">
            <a:extLst>
              <a:ext uri="{FF2B5EF4-FFF2-40B4-BE49-F238E27FC236}">
                <a16:creationId xmlns:a16="http://schemas.microsoft.com/office/drawing/2014/main" xmlns="" id="{3AF6A671-C637-4547-85F4-51B6D18813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3" name="Straight Connector 13">
              <a:extLst>
                <a:ext uri="{FF2B5EF4-FFF2-40B4-BE49-F238E27FC236}">
                  <a16:creationId xmlns:a16="http://schemas.microsoft.com/office/drawing/2014/main" xmlns="" id="{C575CF26-3D3C-4C5A-A2B7-00432016EF6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14">
              <a:extLst>
                <a:ext uri="{FF2B5EF4-FFF2-40B4-BE49-F238E27FC236}">
                  <a16:creationId xmlns:a16="http://schemas.microsoft.com/office/drawing/2014/main" xmlns="" id="{99413ED5-9ED4-4772-BCE4-2BCAE6B12E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16">
            <a:extLst>
              <a:ext uri="{FF2B5EF4-FFF2-40B4-BE49-F238E27FC236}">
                <a16:creationId xmlns:a16="http://schemas.microsoft.com/office/drawing/2014/main" xmlns="" id="{04357C93-F0CB-4A1C-8F77-4E90637898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interiér&#10;&#10;Popis se vygeneroval automaticky.">
            <a:extLst>
              <a:ext uri="{FF2B5EF4-FFF2-40B4-BE49-F238E27FC236}">
                <a16:creationId xmlns:a16="http://schemas.microsoft.com/office/drawing/2014/main" xmlns="" id="{9EC51158-D51C-3EBA-1176-2855AEA53C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t="5316" r="-3" b="5314"/>
          <a:stretch/>
        </p:blipFill>
        <p:spPr>
          <a:xfrm rot="5400000">
            <a:off x="3292853" y="1804462"/>
            <a:ext cx="5047735" cy="3383280"/>
          </a:xfrm>
          <a:prstGeom prst="rect">
            <a:avLst/>
          </a:prstGeom>
        </p:spPr>
      </p:pic>
      <p:pic>
        <p:nvPicPr>
          <p:cNvPr id="6" name="Obrázek 6" descr="Obsah obrázku savec, pes, z blízka, kočka domácí&#10;&#10;Popis se vygeneroval automaticky.">
            <a:extLst>
              <a:ext uri="{FF2B5EF4-FFF2-40B4-BE49-F238E27FC236}">
                <a16:creationId xmlns:a16="http://schemas.microsoft.com/office/drawing/2014/main" xmlns="" id="{2295F539-3967-D38B-26A8-372324D3AB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t="8517" r="-3" b="2113"/>
          <a:stretch/>
        </p:blipFill>
        <p:spPr>
          <a:xfrm rot="5400000">
            <a:off x="6980129" y="1804462"/>
            <a:ext cx="5047735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2106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xmlns="" id="{5B9CE10B-7217-4727-A3A7-5DF664DEB4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7263FF1-7E8E-581B-A70E-6D127FA41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97" y="679731"/>
            <a:ext cx="3124151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900" b="1" kern="1200" dirty="0" err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Připevněné</a:t>
            </a:r>
            <a:r>
              <a:rPr lang="en-US" sz="39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9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prameny</a:t>
            </a:r>
            <a:r>
              <a:rPr lang="en-US" sz="3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9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</a:t>
            </a:r>
            <a:r>
              <a:rPr lang="en-US" sz="3900" b="1" kern="1200" dirty="0" err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</a:t>
            </a:r>
            <a:r>
              <a:rPr lang="en-US" sz="39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9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spánkové</a:t>
            </a:r>
            <a:r>
              <a:rPr lang="en-US" sz="39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9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partii</a:t>
            </a:r>
            <a:endParaRPr lang="en-US" sz="39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8" name="Group 12">
            <a:extLst>
              <a:ext uri="{FF2B5EF4-FFF2-40B4-BE49-F238E27FC236}">
                <a16:creationId xmlns:a16="http://schemas.microsoft.com/office/drawing/2014/main" xmlns="" id="{3AF6A671-C637-4547-85F4-51B6D18813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C575CF26-3D3C-4C5A-A2B7-00432016EF6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4">
              <a:extLst>
                <a:ext uri="{FF2B5EF4-FFF2-40B4-BE49-F238E27FC236}">
                  <a16:creationId xmlns:a16="http://schemas.microsoft.com/office/drawing/2014/main" xmlns="" id="{99413ED5-9ED4-4772-BCE4-2BCAE6B12E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6">
            <a:extLst>
              <a:ext uri="{FF2B5EF4-FFF2-40B4-BE49-F238E27FC236}">
                <a16:creationId xmlns:a16="http://schemas.microsoft.com/office/drawing/2014/main" xmlns="" id="{04357C93-F0CB-4A1C-8F77-4E90637898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, paruka, vlasy&#10;&#10;Popis se vygeneroval automaticky.">
            <a:extLst>
              <a:ext uri="{FF2B5EF4-FFF2-40B4-BE49-F238E27FC236}">
                <a16:creationId xmlns:a16="http://schemas.microsoft.com/office/drawing/2014/main" xmlns="" id="{8D21A5EA-29F6-640B-EFBB-4F237A9AE2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r="-3" b="10630"/>
          <a:stretch/>
        </p:blipFill>
        <p:spPr>
          <a:xfrm rot="5400000">
            <a:off x="3292853" y="1804462"/>
            <a:ext cx="5047735" cy="3383280"/>
          </a:xfrm>
          <a:prstGeom prst="rect">
            <a:avLst/>
          </a:prstGeom>
        </p:spPr>
      </p:pic>
      <p:pic>
        <p:nvPicPr>
          <p:cNvPr id="5" name="Obrázek 5" descr="Obsah obrázku osoba, savec, vlasy, kůň&#10;&#10;Popis se vygeneroval automaticky.">
            <a:extLst>
              <a:ext uri="{FF2B5EF4-FFF2-40B4-BE49-F238E27FC236}">
                <a16:creationId xmlns:a16="http://schemas.microsoft.com/office/drawing/2014/main" xmlns="" id="{BD5C737E-87BA-5F79-D670-CA5F68DE9BF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r="-3" b="10630"/>
          <a:stretch/>
        </p:blipFill>
        <p:spPr>
          <a:xfrm rot="5400000">
            <a:off x="6980129" y="1804462"/>
            <a:ext cx="5047735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7683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3CD57D-49ED-BC84-AAEE-6AB0ACCE2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Posunutí odrostlých pramenů a sundání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79A6BF5-8DF8-07D7-CE74-4D04F709D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Provádíme po 2-3 měsících nošení</a:t>
            </a:r>
          </a:p>
          <a:p>
            <a:r>
              <a:rPr lang="cs-CZ" dirty="0">
                <a:cs typeface="Calibri"/>
              </a:rPr>
              <a:t>Vlasy sundáme, obnovíme poškozené spoje a znovu přiděláme</a:t>
            </a:r>
          </a:p>
          <a:p>
            <a:r>
              <a:rPr lang="cs-CZ" b="1" dirty="0">
                <a:cs typeface="Calibri"/>
              </a:rPr>
              <a:t>Postup</a:t>
            </a:r>
            <a:r>
              <a:rPr lang="cs-CZ" dirty="0">
                <a:cs typeface="Calibri"/>
              </a:rPr>
              <a:t>:</a:t>
            </a:r>
          </a:p>
          <a:p>
            <a:r>
              <a:rPr lang="cs-CZ" dirty="0">
                <a:cs typeface="Calibri"/>
              </a:rPr>
              <a:t>Keratin pomačkáme v </a:t>
            </a:r>
            <a:r>
              <a:rPr lang="cs-CZ" dirty="0" smtClean="0">
                <a:cs typeface="Calibri"/>
              </a:rPr>
              <a:t>sundavacích </a:t>
            </a:r>
            <a:r>
              <a:rPr lang="cs-CZ" dirty="0">
                <a:cs typeface="Calibri"/>
              </a:rPr>
              <a:t>kleštích a lehce vytáhneme pramen</a:t>
            </a:r>
          </a:p>
          <a:p>
            <a:r>
              <a:rPr lang="cs-CZ" dirty="0">
                <a:cs typeface="Calibri"/>
              </a:rPr>
              <a:t>Pokud nejde, použijeme pár kapek odstraňovače na keratin, opět promačkáme a lehce stáhneme, </a:t>
            </a:r>
            <a:r>
              <a:rPr lang="cs-CZ" dirty="0" smtClean="0">
                <a:cs typeface="Calibri"/>
              </a:rPr>
              <a:t>pak </a:t>
            </a:r>
            <a:r>
              <a:rPr lang="cs-CZ" dirty="0">
                <a:cs typeface="Calibri"/>
              </a:rPr>
              <a:t>by </a:t>
            </a:r>
            <a:r>
              <a:rPr lang="cs-CZ" dirty="0" smtClean="0">
                <a:cs typeface="Calibri"/>
              </a:rPr>
              <a:t>to mělo </a:t>
            </a:r>
            <a:r>
              <a:rPr lang="cs-CZ" dirty="0">
                <a:cs typeface="Calibri"/>
              </a:rPr>
              <a:t>jít</a:t>
            </a:r>
          </a:p>
          <a:p>
            <a:r>
              <a:rPr lang="cs-CZ" dirty="0">
                <a:cs typeface="Calibri"/>
              </a:rPr>
              <a:t>Zbytek keratinu z vlasů vyčešeme úzkým hřebenem</a:t>
            </a: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5914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63F5877B-98C7-49DD-83AB-0F6F57CB654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, červená&#10;&#10;Popis se vygeneroval automaticky.">
            <a:extLst>
              <a:ext uri="{FF2B5EF4-FFF2-40B4-BE49-F238E27FC236}">
                <a16:creationId xmlns:a16="http://schemas.microsoft.com/office/drawing/2014/main" xmlns="" id="{724AB03E-29A4-9DB9-7A44-01B3F5C4AC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1651" r="-2" b="8445"/>
          <a:stretch/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Obrázek 5" descr="Obsah obrázku osoba, ruka&#10;&#10;Popis se vygeneroval automaticky.">
            <a:extLst>
              <a:ext uri="{FF2B5EF4-FFF2-40B4-BE49-F238E27FC236}">
                <a16:creationId xmlns:a16="http://schemas.microsoft.com/office/drawing/2014/main" xmlns="" id="{0861AE2D-3C61-5B73-5BF6-63CB6A6861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t="22324" r="-2" b="-2"/>
          <a:stretch/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xmlns="" id="{4EA91930-66BC-4C41-B4F5-C31EB216F6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xmlns="" id="{6313CF8F-B436-401E-9575-DE0F8E8B5B1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FA2D42-B41E-5005-91AF-D9E461917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</a:t>
            </a:r>
            <a:r>
              <a:rPr lang="en-US" sz="2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Sundání</a:t>
            </a: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pramene</a:t>
            </a: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pomocí</a:t>
            </a: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kleští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2A38CFE9-C30A-4551-ACCB-D5808FBC39C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67EF550F-47CE-4FB2-9DAC-12AD835C833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1D3A534D-5D41-975C-27A1-7AEA55F32B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258171"/>
            <a:ext cx="2804504" cy="39187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  <a:p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12802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1D50F262-343C-4101-AB3C-9DA1072F730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, červená&#10;&#10;Popis se vygeneroval automaticky.">
            <a:extLst>
              <a:ext uri="{FF2B5EF4-FFF2-40B4-BE49-F238E27FC236}">
                <a16:creationId xmlns:a16="http://schemas.microsoft.com/office/drawing/2014/main" xmlns="" id="{74D12260-F20B-3157-026A-450BFD3DA4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1843" r="-2" b="-2"/>
          <a:stretch/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Obrázek 5" descr="Obsah obrázku osoba, červená, brýle&#10;&#10;Popis se vygeneroval automaticky.">
            <a:extLst>
              <a:ext uri="{FF2B5EF4-FFF2-40B4-BE49-F238E27FC236}">
                <a16:creationId xmlns:a16="http://schemas.microsoft.com/office/drawing/2014/main" xmlns="" id="{CB148A1B-17C5-D777-2014-B14CF7E4878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19667" r="1" b="2281"/>
          <a:stretch/>
        </p:blipFill>
        <p:spPr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xmlns="" id="{6A0924B3-0260-445E-AFD7-9533C0D1B3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xmlns="" id="{7C34E8CB-B972-4A94-8469-315C10C2AA9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DB44576-BAB6-BCA7-EC74-9917E1058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1511589"/>
            <a:ext cx="3430958" cy="2896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Pomačkání</a:t>
            </a: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keratinového</a:t>
            </a: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spoje</a:t>
            </a: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0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</a:t>
            </a:r>
            <a:r>
              <a:rPr lang="en-US" sz="40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</a:t>
            </a:r>
            <a:r>
              <a:rPr lang="cs-CZ" sz="4000" b="1" dirty="0" smtClean="0"/>
              <a:t> </a:t>
            </a:r>
            <a:r>
              <a:rPr lang="en-US" sz="4000" b="1" kern="1200" dirty="0" err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vytažení</a:t>
            </a:r>
            <a:r>
              <a:rPr lang="en-US" sz="4000" b="1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pramene</a:t>
            </a:r>
            <a:endParaRPr lang="en-US" sz="40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14A821F-8663-46BA-8CC0-D4C44F639F3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67EF550F-47CE-4FB2-9DAC-12AD835C833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55835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7DBD572-47A6-4BB7-8117-02A62144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Obnova keratinu na sundaných pramenech</a:t>
            </a:r>
            <a:endParaRPr lang="cs-CZ" b="1">
              <a:cs typeface="Calibri Light"/>
            </a:endParaRP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E326095-FDFB-EA95-BABB-2675442D9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Sundaný pramen vlasů se musí nejdříve </a:t>
            </a:r>
            <a:r>
              <a:rPr lang="cs-CZ" dirty="0" smtClean="0">
                <a:cs typeface="Calibri"/>
              </a:rPr>
              <a:t>zakrátit /</a:t>
            </a:r>
            <a:r>
              <a:rPr lang="cs-CZ" dirty="0">
                <a:cs typeface="Calibri"/>
              </a:rPr>
              <a:t>zarovnat/ nůžkami na konci, kde je  keratin</a:t>
            </a:r>
          </a:p>
          <a:p>
            <a:r>
              <a:rPr lang="cs-CZ" dirty="0">
                <a:cs typeface="Calibri"/>
              </a:rPr>
              <a:t>Pomocí tavících kleští a kuliček keratinu /asi 3/ vytvoříme nový "U" spoj, který je ve tvaru nehtíku</a:t>
            </a:r>
          </a:p>
          <a:p>
            <a:r>
              <a:rPr lang="cs-CZ" dirty="0">
                <a:cs typeface="Calibri"/>
              </a:rPr>
              <a:t>Touto technikou připravíme všechny sundané prameny a můžeme je  přidělat opět na nové prameny k hlavě</a:t>
            </a:r>
          </a:p>
        </p:txBody>
      </p:sp>
    </p:spTree>
    <p:extLst>
      <p:ext uri="{BB962C8B-B14F-4D97-AF65-F5344CB8AC3E}">
        <p14:creationId xmlns:p14="http://schemas.microsoft.com/office/powerpoint/2010/main" xmlns="" val="2112215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0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, interiér, ruka&#10;&#10;Popis se vygeneroval automaticky.">
            <a:extLst>
              <a:ext uri="{FF2B5EF4-FFF2-40B4-BE49-F238E27FC236}">
                <a16:creationId xmlns:a16="http://schemas.microsoft.com/office/drawing/2014/main" xmlns="" id="{83EB268E-8A5F-8D80-7523-1E1A3FA11E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28865" r="-1" b="19936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548F126-6400-7C71-74F6-E3D9D008D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 dirty="0">
                <a:latin typeface="+mj-lt"/>
                <a:ea typeface="+mj-ea"/>
                <a:cs typeface="+mj-cs"/>
              </a:rPr>
              <a:t>   </a:t>
            </a:r>
            <a:r>
              <a:rPr lang="en-US" sz="3700" b="1" dirty="0"/>
              <a:t>SUNDANÝ PRAMEN, ZASTŘIŽENÍ KONCE   </a:t>
            </a:r>
            <a:r>
              <a:rPr lang="en-US" sz="3700" b="1" kern="1200" dirty="0">
                <a:latin typeface="+mj-lt"/>
                <a:ea typeface="+mj-ea"/>
                <a:cs typeface="+mj-cs"/>
              </a:rPr>
              <a:t> </a:t>
            </a:r>
            <a:endParaRPr lang="en-US" sz="3700" b="1" kern="1200" dirty="0">
              <a:latin typeface="+mj-lt"/>
              <a:cs typeface="Calibri Light"/>
            </a:endParaRPr>
          </a:p>
        </p:txBody>
      </p:sp>
      <p:pic>
        <p:nvPicPr>
          <p:cNvPr id="5" name="Obrázek 5">
            <a:extLst>
              <a:ext uri="{FF2B5EF4-FFF2-40B4-BE49-F238E27FC236}">
                <a16:creationId xmlns:a16="http://schemas.microsoft.com/office/drawing/2014/main" xmlns="" id="{5DE3D6D5-8750-1AAB-F4C5-1F4EFA78FFA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17124" b="34821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32785268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FA69AAE0-49D5-4C8B-8BA2-55898C00E0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budova&#10;&#10;Popis se vygeneroval automaticky.">
            <a:extLst>
              <a:ext uri="{FF2B5EF4-FFF2-40B4-BE49-F238E27FC236}">
                <a16:creationId xmlns:a16="http://schemas.microsoft.com/office/drawing/2014/main" xmlns="" id="{E9AB6CF7-863A-9635-F125-C9B10B7241C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t="13507" r="-1" b="35295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F3F2ED-4BD8-364F-D635-386581048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 </a:t>
            </a:r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Keratinový granulát, nahřátí </a:t>
            </a: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        </a:t>
            </a:r>
          </a:p>
        </p:txBody>
      </p:sp>
      <p:pic>
        <p:nvPicPr>
          <p:cNvPr id="6" name="Obrázek 6" descr="Obsah obrázku interiér, podlaha&#10;&#10;Popis se vygeneroval automaticky.">
            <a:extLst>
              <a:ext uri="{FF2B5EF4-FFF2-40B4-BE49-F238E27FC236}">
                <a16:creationId xmlns:a16="http://schemas.microsoft.com/office/drawing/2014/main" xmlns="" id="{B0F840AA-E227-8744-C99E-3E44B64004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t="44461" b="7485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xmlns="" val="4222601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xmlns="" id="{1D50F262-343C-4101-AB3C-9DA1072F730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brázek 6" descr="Obsah obrázku osoba, interiér, ruka&#10;&#10;Popis se vygeneroval automaticky.">
            <a:extLst>
              <a:ext uri="{FF2B5EF4-FFF2-40B4-BE49-F238E27FC236}">
                <a16:creationId xmlns:a16="http://schemas.microsoft.com/office/drawing/2014/main" xmlns="" id="{A5571C74-F934-9AB8-CAF5-BFC20565AB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/>
          <a:srcRect t="11843" r="-2" b="-2"/>
          <a:stretch/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Obrázek 5" descr="Obsah obrázku osoba, interiér, ruka&#10;&#10;Popis se vygeneroval automaticky.">
            <a:extLst>
              <a:ext uri="{FF2B5EF4-FFF2-40B4-BE49-F238E27FC236}">
                <a16:creationId xmlns:a16="http://schemas.microsoft.com/office/drawing/2014/main" xmlns="" id="{7DB9FFBC-BB67-7C33-14F6-A892923CD73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print"/>
          <a:srcRect t="21947" r="1" b="1"/>
          <a:stretch/>
        </p:blipFill>
        <p:spPr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xmlns="" id="{6A0924B3-0260-445E-AFD7-9533C0D1B3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xmlns="" id="{7C34E8CB-B972-4A94-8469-315C10C2AA9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871409F-9498-2B5B-3B05-1BE87A45D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1511589"/>
            <a:ext cx="3430958" cy="2896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</a:t>
            </a: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Obnova keratinového konce vlasů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14A821F-8663-46BA-8CC0-D4C44F639F3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67EF550F-47CE-4FB2-9DAC-12AD835C833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50328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5B9CE10B-7217-4727-A3A7-5DF664DEB4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CE1718E-2509-840D-B4A9-A8282A22E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97" y="679731"/>
            <a:ext cx="3124151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 dirty="0">
                <a:latin typeface="+mj-lt"/>
                <a:ea typeface="+mj-ea"/>
                <a:cs typeface="+mj-cs"/>
              </a:rPr>
              <a:t>    </a:t>
            </a:r>
            <a:r>
              <a:rPr lang="en-US" sz="4600" b="1" kern="1200" dirty="0">
                <a:latin typeface="+mj-lt"/>
                <a:ea typeface="+mj-ea"/>
                <a:cs typeface="+mj-cs"/>
              </a:rPr>
              <a:t>Konečný </a:t>
            </a:r>
            <a:r>
              <a:rPr lang="en-US" sz="4600" b="1" kern="1200" dirty="0" err="1">
                <a:latin typeface="+mj-lt"/>
                <a:ea typeface="+mj-ea"/>
                <a:cs typeface="+mj-cs"/>
              </a:rPr>
              <a:t>výsledek</a:t>
            </a:r>
            <a:r>
              <a:rPr lang="en-US" sz="4600" b="1" kern="1200" dirty="0">
                <a:latin typeface="+mj-lt"/>
                <a:ea typeface="+mj-ea"/>
                <a:cs typeface="+mj-cs"/>
              </a:rPr>
              <a:t> </a:t>
            </a:r>
            <a:r>
              <a:rPr lang="en-US" sz="4600" b="1" kern="1200" dirty="0" err="1" smtClean="0">
                <a:latin typeface="+mj-lt"/>
                <a:ea typeface="+mj-ea"/>
                <a:cs typeface="+mj-cs"/>
              </a:rPr>
              <a:t>po</a:t>
            </a:r>
            <a:r>
              <a:rPr lang="en-US" sz="4600" b="1" kern="1200" dirty="0" smtClean="0">
                <a:latin typeface="+mj-lt"/>
                <a:ea typeface="+mj-ea"/>
                <a:cs typeface="+mj-cs"/>
              </a:rPr>
              <a:t> </a:t>
            </a:r>
            <a:r>
              <a:rPr lang="en-US" sz="4600" b="1" kern="1200" dirty="0" err="1" smtClean="0">
                <a:latin typeface="+mj-lt"/>
                <a:ea typeface="+mj-ea"/>
                <a:cs typeface="+mj-cs"/>
              </a:rPr>
              <a:t>prodloužení</a:t>
            </a:r>
            <a:r>
              <a:rPr lang="en-US" sz="4600" b="1" kern="1200" dirty="0" smtClean="0">
                <a:latin typeface="+mj-lt"/>
                <a:ea typeface="+mj-ea"/>
                <a:cs typeface="+mj-cs"/>
              </a:rPr>
              <a:t> </a:t>
            </a:r>
            <a:r>
              <a:rPr lang="en-US" sz="4600" b="1" kern="1200" dirty="0" err="1">
                <a:latin typeface="+mj-lt"/>
                <a:ea typeface="+mj-ea"/>
                <a:cs typeface="+mj-cs"/>
              </a:rPr>
              <a:t>vlasů</a:t>
            </a:r>
            <a:endParaRPr lang="en-US" sz="4600" b="1" kern="1200" dirty="0">
              <a:latin typeface="+mj-lt"/>
              <a:cs typeface="Calibri Light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3AF6A671-C637-4547-85F4-51B6D188139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xmlns="" id="{C575CF26-3D3C-4C5A-A2B7-00432016EF6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xmlns="" id="{99413ED5-9ED4-4772-BCE4-2BCAE6B12E3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04357C93-F0CB-4A1C-8F77-4E906378981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21084" y="679731"/>
            <a:ext cx="7682293" cy="56628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5" descr="Obsah obrázku osoba, zeď, interiér&#10;&#10;Popis se vygeneroval automaticky.">
            <a:extLst>
              <a:ext uri="{FF2B5EF4-FFF2-40B4-BE49-F238E27FC236}">
                <a16:creationId xmlns:a16="http://schemas.microsoft.com/office/drawing/2014/main" xmlns="" id="{52A70CCB-7144-09FE-F86C-2AB767541D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/>
          <a:srcRect t="8504" r="-3" b="2126"/>
          <a:stretch/>
        </p:blipFill>
        <p:spPr>
          <a:xfrm rot="5400000">
            <a:off x="3292853" y="1804462"/>
            <a:ext cx="5047735" cy="3383280"/>
          </a:xfrm>
          <a:prstGeom prst="rect">
            <a:avLst/>
          </a:prstGeom>
        </p:spPr>
      </p:pic>
      <p:pic>
        <p:nvPicPr>
          <p:cNvPr id="6" name="Obrázek 6" descr="Obsah obrázku osoba&#10;&#10;Popis se vygeneroval automaticky.">
            <a:extLst>
              <a:ext uri="{FF2B5EF4-FFF2-40B4-BE49-F238E27FC236}">
                <a16:creationId xmlns:a16="http://schemas.microsoft.com/office/drawing/2014/main" xmlns="" id="{DED0CC8E-1937-E850-82B5-6704490B7EC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/>
          <a:srcRect t="10633" r="-3" b="-3"/>
          <a:stretch/>
        </p:blipFill>
        <p:spPr>
          <a:xfrm rot="5400000">
            <a:off x="6980129" y="1804462"/>
            <a:ext cx="5047735" cy="338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0404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12EDF1A-FC78-791F-9F76-888107DE7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            </a:t>
            </a:r>
            <a:r>
              <a:rPr lang="cs-CZ" sz="4800" b="1" dirty="0">
                <a:cs typeface="Calibri Light"/>
              </a:rPr>
              <a:t>Péče o prodloužené vlasy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85B02D1-709C-F017-68C5-6360FA7DB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Česat speciálními kartáči s měkkými štětinami</a:t>
            </a:r>
            <a:endParaRPr lang="cs-CZ"/>
          </a:p>
          <a:p>
            <a:r>
              <a:rPr lang="cs-CZ" dirty="0">
                <a:cs typeface="Calibri"/>
              </a:rPr>
              <a:t>Kovové kartáče mohou prameny vytrhávat</a:t>
            </a:r>
          </a:p>
          <a:p>
            <a:r>
              <a:rPr lang="cs-CZ" dirty="0">
                <a:cs typeface="Calibri"/>
              </a:rPr>
              <a:t>Používat po mytí regeneraci na suché vlasy</a:t>
            </a:r>
          </a:p>
          <a:p>
            <a:r>
              <a:rPr lang="cs-CZ" dirty="0">
                <a:cs typeface="Calibri"/>
              </a:rPr>
              <a:t>Použít i regeneraci </a:t>
            </a:r>
            <a:r>
              <a:rPr lang="cs-CZ" dirty="0" err="1">
                <a:cs typeface="Calibri"/>
              </a:rPr>
              <a:t>bezoplachovou</a:t>
            </a:r>
            <a:endParaRPr lang="cs-CZ" dirty="0">
              <a:cs typeface="Calibri"/>
            </a:endParaRPr>
          </a:p>
          <a:p>
            <a:r>
              <a:rPr lang="cs-CZ" dirty="0">
                <a:cs typeface="Calibri"/>
              </a:rPr>
              <a:t>Konečná úprava</a:t>
            </a:r>
          </a:p>
          <a:p>
            <a:r>
              <a:rPr lang="cs-CZ" dirty="0">
                <a:cs typeface="Calibri"/>
              </a:rPr>
              <a:t>Vlasy se mohou fénovat, žehlit, natáčet</a:t>
            </a:r>
          </a:p>
          <a:p>
            <a:r>
              <a:rPr lang="cs-CZ" dirty="0">
                <a:cs typeface="Calibri"/>
              </a:rPr>
              <a:t>Vlasy je možno barvit</a:t>
            </a:r>
          </a:p>
          <a:p>
            <a:endParaRPr lang="cs-CZ" dirty="0">
              <a:cs typeface="Calibri"/>
            </a:endParaRPr>
          </a:p>
          <a:p>
            <a:endParaRPr lang="cs-CZ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14054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použité fotografie </a:t>
            </a:r>
            <a:r>
              <a:rPr lang="cs-CZ" smtClean="0"/>
              <a:t>a obrázky </a:t>
            </a:r>
            <a:r>
              <a:rPr lang="cs-CZ" dirty="0" smtClean="0"/>
              <a:t>jsou z archivu autorky a jsou jejím </a:t>
            </a:r>
            <a:r>
              <a:rPr lang="cs-CZ" smtClean="0"/>
              <a:t>autorským dílem.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60308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270</Words>
  <Application>Microsoft Office PowerPoint</Application>
  <PresentationFormat>Vlastní</PresentationFormat>
  <Paragraphs>74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Prodlužování                                       a zahušťování  vlasů</vt:lpstr>
      <vt:lpstr>Metody prodlužování vlasů</vt:lpstr>
      <vt:lpstr>         Prodlužování keratinem za tepla</vt:lpstr>
      <vt:lpstr>Pomůcky                          </vt:lpstr>
      <vt:lpstr>Materiál</vt:lpstr>
      <vt:lpstr>Aplikace pramenů</vt:lpstr>
      <vt:lpstr>Oddělení pěšinky na krční partii, přidělání podložky k hlavě</vt:lpstr>
      <vt:lpstr>             Příprava jednotlivého pramene</vt:lpstr>
      <vt:lpstr>Nahřátí keratinu na spoji, připevněný pramen</vt:lpstr>
      <vt:lpstr>   Připevněný pramen - výsledek prodloužení</vt:lpstr>
      <vt:lpstr>               Výsledná řada po prodloužení</vt:lpstr>
      <vt:lpstr>       Prodloužené prameny pod vlasový vír</vt:lpstr>
      <vt:lpstr>Připevněné prameny                na spánkové partii</vt:lpstr>
      <vt:lpstr>Posunutí odrostlých pramenů a sundání</vt:lpstr>
      <vt:lpstr>           Sundání pramene pomocí kleští</vt:lpstr>
      <vt:lpstr>Pomačkání keratinového spoje                            a vytažení pramene</vt:lpstr>
      <vt:lpstr>Obnova keratinu na sundaných pramenech</vt:lpstr>
      <vt:lpstr>   SUNDANÝ PRAMEN, ZASTŘIŽENÍ KONCE    </vt:lpstr>
      <vt:lpstr>              Keratinový granulát, nahřátí          </vt:lpstr>
      <vt:lpstr>           Obnova keratinového konce vlasů</vt:lpstr>
      <vt:lpstr>    Konečný výsledek po prodloužení vlasů</vt:lpstr>
      <vt:lpstr>            Péče o prodloužené vlasy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User</cp:lastModifiedBy>
  <cp:revision>875</cp:revision>
  <cp:lastPrinted>2023-04-26T08:06:42Z</cp:lastPrinted>
  <dcterms:created xsi:type="dcterms:W3CDTF">2022-05-18T06:10:34Z</dcterms:created>
  <dcterms:modified xsi:type="dcterms:W3CDTF">2023-04-27T13:17:44Z</dcterms:modified>
</cp:coreProperties>
</file>