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Default Extension="svg" ContentType="image/sv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57" r:id="rId3"/>
    <p:sldId id="258" r:id="rId4"/>
    <p:sldId id="259" r:id="rId5"/>
    <p:sldId id="261" r:id="rId6"/>
    <p:sldId id="260" r:id="rId7"/>
    <p:sldId id="265" r:id="rId8"/>
    <p:sldId id="262" r:id="rId9"/>
    <p:sldId id="278" r:id="rId10"/>
    <p:sldId id="276" r:id="rId11"/>
    <p:sldId id="263" r:id="rId12"/>
    <p:sldId id="267" r:id="rId13"/>
    <p:sldId id="268" r:id="rId14"/>
    <p:sldId id="269" r:id="rId15"/>
    <p:sldId id="272" r:id="rId16"/>
    <p:sldId id="270" r:id="rId17"/>
    <p:sldId id="271" r:id="rId18"/>
    <p:sldId id="273" r:id="rId19"/>
    <p:sldId id="274" r:id="rId20"/>
    <p:sldId id="275" r:id="rId21"/>
    <p:sldId id="277" r:id="rId22"/>
    <p:sldId id="279" r:id="rId23"/>
    <p:sldId id="280" r:id="rId24"/>
    <p:sldId id="281" r:id="rId25"/>
    <p:sldId id="283" r:id="rId26"/>
  </p:sldIdLst>
  <p:sldSz cx="12192000" cy="6858000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78E2FD-DA59-809A-C38E-E9EAE701ED9D}" v="157" dt="2023-04-24T13:51:37.652"/>
    <p1510:client id="{1EA6C197-117E-02A0-2E1D-0F8752570C60}" v="248" dt="2023-04-24T18:08:44.439"/>
    <p1510:client id="{2FE279D9-F1B0-ED35-B81A-2FF622D7E0CC}" v="26" dt="2023-04-18T15:38:05.864"/>
    <p1510:client id="{66770C0D-93B1-EDFD-9985-4551427717FE}" v="43" dt="2023-04-19T07:55:51.156"/>
    <p1510:client id="{794A135C-286F-44CC-8050-E3F97F6C6D88}" v="954" dt="2023-04-18T15:09:23.865"/>
    <p1510:client id="{837742E4-78AD-D8AD-4A28-616043738287}" v="1" dt="2023-04-24T09:59:20.660"/>
    <p1510:client id="{AA7FF626-9FEE-212E-FC06-601F8AEE7477}" v="1510" dt="2023-04-19T07:35:58.446"/>
    <p1510:client id="{C4E30DEF-2F92-2EA9-B9F2-5DD0AF5D8A60}" v="60" dt="2023-04-19T08:41:08.238"/>
    <p1510:client id="{C53549DB-E01A-797A-637D-349A709154BE}" v="3" dt="2023-04-18T15:33:44.2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126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A574A2-76A9-4D69-A3FD-95DB56C44CA0}" type="doc">
      <dgm:prSet loTypeId="urn:microsoft.com/office/officeart/2005/8/layout/arrow5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8302CDF-7F26-4188-81D9-ACD1D84C50E5}">
      <dgm:prSet custT="1"/>
      <dgm:spPr/>
      <dgm:t>
        <a:bodyPr/>
        <a:lstStyle/>
        <a:p>
          <a:r>
            <a:rPr lang="cs-CZ" sz="1200" dirty="0"/>
            <a:t>Ochranné prádlo - ručník</a:t>
          </a:r>
          <a:endParaRPr lang="en-US" sz="1200" dirty="0"/>
        </a:p>
      </dgm:t>
    </dgm:pt>
    <dgm:pt modelId="{C6E9E956-0A87-4F17-A88C-6D0AE381C6BA}" type="parTrans" cxnId="{336C653B-698D-4D7D-BDA3-DCD59A077096}">
      <dgm:prSet/>
      <dgm:spPr/>
      <dgm:t>
        <a:bodyPr/>
        <a:lstStyle/>
        <a:p>
          <a:endParaRPr lang="en-US"/>
        </a:p>
      </dgm:t>
    </dgm:pt>
    <dgm:pt modelId="{3395DB0F-9809-4BE0-BC6F-82170891E72B}" type="sibTrans" cxnId="{336C653B-698D-4D7D-BDA3-DCD59A077096}">
      <dgm:prSet/>
      <dgm:spPr/>
      <dgm:t>
        <a:bodyPr/>
        <a:lstStyle/>
        <a:p>
          <a:endParaRPr lang="en-US"/>
        </a:p>
      </dgm:t>
    </dgm:pt>
    <dgm:pt modelId="{65D8C59F-8E8A-462B-B837-6C3C420F305C}">
      <dgm:prSet/>
      <dgm:spPr/>
      <dgm:t>
        <a:bodyPr/>
        <a:lstStyle/>
        <a:p>
          <a:r>
            <a:rPr lang="cs-CZ" dirty="0"/>
            <a:t>Šampon - dle druhu vlasů / </a:t>
          </a:r>
          <a:r>
            <a:rPr lang="cs-CZ" dirty="0">
              <a:latin typeface="Calibri Light" panose="020F0302020204030204"/>
            </a:rPr>
            <a:t>barvené</a:t>
          </a:r>
          <a:r>
            <a:rPr lang="cs-CZ" dirty="0"/>
            <a:t>, přírodní, čistící, proti lupům.../</a:t>
          </a:r>
          <a:endParaRPr lang="en-US" dirty="0"/>
        </a:p>
      </dgm:t>
    </dgm:pt>
    <dgm:pt modelId="{4BDC0A43-B439-4E02-951D-B0FEB1EC4CC2}" type="parTrans" cxnId="{3E2A4864-82DD-46FB-8459-72C39AA50DFD}">
      <dgm:prSet/>
      <dgm:spPr/>
      <dgm:t>
        <a:bodyPr/>
        <a:lstStyle/>
        <a:p>
          <a:endParaRPr lang="en-US"/>
        </a:p>
      </dgm:t>
    </dgm:pt>
    <dgm:pt modelId="{10662201-DBA4-486F-ACA1-2A7DAFF34EBD}" type="sibTrans" cxnId="{3E2A4864-82DD-46FB-8459-72C39AA50DFD}">
      <dgm:prSet/>
      <dgm:spPr/>
      <dgm:t>
        <a:bodyPr/>
        <a:lstStyle/>
        <a:p>
          <a:endParaRPr lang="en-US"/>
        </a:p>
      </dgm:t>
    </dgm:pt>
    <dgm:pt modelId="{57F90B87-8877-4145-91E7-47360C678D45}">
      <dgm:prSet custT="1"/>
      <dgm:spPr/>
      <dgm:t>
        <a:bodyPr/>
        <a:lstStyle/>
        <a:p>
          <a:r>
            <a:rPr lang="cs-CZ" sz="1200" dirty="0"/>
            <a:t>Kondicionér - dle druhu vlasů / hydratační, vyživující.../</a:t>
          </a:r>
          <a:endParaRPr lang="en-US" sz="1200" dirty="0"/>
        </a:p>
      </dgm:t>
    </dgm:pt>
    <dgm:pt modelId="{F98D7FD7-FB8D-44D2-8459-6459C608FC7F}" type="parTrans" cxnId="{375E9BEC-636E-4B79-B9F0-5096AEB4C967}">
      <dgm:prSet/>
      <dgm:spPr/>
      <dgm:t>
        <a:bodyPr/>
        <a:lstStyle/>
        <a:p>
          <a:endParaRPr lang="en-US"/>
        </a:p>
      </dgm:t>
    </dgm:pt>
    <dgm:pt modelId="{9F868845-1D23-4921-8F41-B2B3EDC63B19}" type="sibTrans" cxnId="{375E9BEC-636E-4B79-B9F0-5096AEB4C967}">
      <dgm:prSet/>
      <dgm:spPr/>
      <dgm:t>
        <a:bodyPr/>
        <a:lstStyle/>
        <a:p>
          <a:endParaRPr lang="en-US"/>
        </a:p>
      </dgm:t>
    </dgm:pt>
    <dgm:pt modelId="{4BFF23EC-AB70-4A8F-9906-B5D252E76D27}">
      <dgm:prSet custT="1"/>
      <dgm:spPr/>
      <dgm:t>
        <a:bodyPr/>
        <a:lstStyle/>
        <a:p>
          <a:r>
            <a:rPr lang="cs-CZ" sz="1400" dirty="0"/>
            <a:t>Hřeben</a:t>
          </a:r>
          <a:endParaRPr lang="en-US" sz="1400" dirty="0"/>
        </a:p>
      </dgm:t>
    </dgm:pt>
    <dgm:pt modelId="{6E259DAC-001B-4CF0-9421-55A6F18C8970}" type="parTrans" cxnId="{14A34B72-6B21-41A6-836A-45C0A52887BA}">
      <dgm:prSet/>
      <dgm:spPr/>
      <dgm:t>
        <a:bodyPr/>
        <a:lstStyle/>
        <a:p>
          <a:endParaRPr lang="en-US"/>
        </a:p>
      </dgm:t>
    </dgm:pt>
    <dgm:pt modelId="{FC147215-4E4A-44DF-AC74-2412C82B2EE5}" type="sibTrans" cxnId="{14A34B72-6B21-41A6-836A-45C0A52887BA}">
      <dgm:prSet/>
      <dgm:spPr/>
      <dgm:t>
        <a:bodyPr/>
        <a:lstStyle/>
        <a:p>
          <a:endParaRPr lang="en-US"/>
        </a:p>
      </dgm:t>
    </dgm:pt>
    <dgm:pt modelId="{7FE07F71-9374-4471-B89C-71C1AB5AFFD3}" type="pres">
      <dgm:prSet presAssocID="{8DA574A2-76A9-4D69-A3FD-95DB56C44CA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1D94F55-F293-4FDC-8AFA-D2D8E23355F2}" type="pres">
      <dgm:prSet presAssocID="{08302CDF-7F26-4188-81D9-ACD1D84C50E5}" presName="arrow" presStyleLbl="node1" presStyleIdx="0" presStyleCnt="4" custScaleX="1629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0865CE-1B31-423A-AA45-288B30366D48}" type="pres">
      <dgm:prSet presAssocID="{65D8C59F-8E8A-462B-B837-6C3C420F305C}" presName="arrow" presStyleLbl="node1" presStyleIdx="1" presStyleCnt="4" custScaleX="84109" custScaleY="1333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E1F7FC-0239-4EDC-B8AB-AB672619E322}" type="pres">
      <dgm:prSet presAssocID="{57F90B87-8877-4145-91E7-47360C678D45}" presName="arrow" presStyleLbl="node1" presStyleIdx="2" presStyleCnt="4" custScaleX="1548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1E93BC-F8C4-482A-861E-61FA634A505F}" type="pres">
      <dgm:prSet presAssocID="{4BFF23EC-AB70-4A8F-9906-B5D252E76D27}" presName="arrow" presStyleLbl="node1" presStyleIdx="3" presStyleCnt="4" custScaleX="85695" custScaleY="126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A34B72-6B21-41A6-836A-45C0A52887BA}" srcId="{8DA574A2-76A9-4D69-A3FD-95DB56C44CA0}" destId="{4BFF23EC-AB70-4A8F-9906-B5D252E76D27}" srcOrd="3" destOrd="0" parTransId="{6E259DAC-001B-4CF0-9421-55A6F18C8970}" sibTransId="{FC147215-4E4A-44DF-AC74-2412C82B2EE5}"/>
    <dgm:cxn modelId="{1CE7CF58-3D05-4E1B-9B61-F0D5FD264111}" type="presOf" srcId="{4BFF23EC-AB70-4A8F-9906-B5D252E76D27}" destId="{B91E93BC-F8C4-482A-861E-61FA634A505F}" srcOrd="0" destOrd="0" presId="urn:microsoft.com/office/officeart/2005/8/layout/arrow5"/>
    <dgm:cxn modelId="{4605D6A4-E0EE-4E09-BC69-A39F26332F48}" type="presOf" srcId="{57F90B87-8877-4145-91E7-47360C678D45}" destId="{53E1F7FC-0239-4EDC-B8AB-AB672619E322}" srcOrd="0" destOrd="0" presId="urn:microsoft.com/office/officeart/2005/8/layout/arrow5"/>
    <dgm:cxn modelId="{FC662723-83D2-442A-9C19-312C301CF26A}" type="presOf" srcId="{8DA574A2-76A9-4D69-A3FD-95DB56C44CA0}" destId="{7FE07F71-9374-4471-B89C-71C1AB5AFFD3}" srcOrd="0" destOrd="0" presId="urn:microsoft.com/office/officeart/2005/8/layout/arrow5"/>
    <dgm:cxn modelId="{386EA1E4-6C54-4F11-B7DB-0D6E7A79183B}" type="presOf" srcId="{65D8C59F-8E8A-462B-B837-6C3C420F305C}" destId="{6B0865CE-1B31-423A-AA45-288B30366D48}" srcOrd="0" destOrd="0" presId="urn:microsoft.com/office/officeart/2005/8/layout/arrow5"/>
    <dgm:cxn modelId="{375E9BEC-636E-4B79-B9F0-5096AEB4C967}" srcId="{8DA574A2-76A9-4D69-A3FD-95DB56C44CA0}" destId="{57F90B87-8877-4145-91E7-47360C678D45}" srcOrd="2" destOrd="0" parTransId="{F98D7FD7-FB8D-44D2-8459-6459C608FC7F}" sibTransId="{9F868845-1D23-4921-8F41-B2B3EDC63B19}"/>
    <dgm:cxn modelId="{3946FD7F-F709-40E6-909A-A264447A98D4}" type="presOf" srcId="{08302CDF-7F26-4188-81D9-ACD1D84C50E5}" destId="{A1D94F55-F293-4FDC-8AFA-D2D8E23355F2}" srcOrd="0" destOrd="0" presId="urn:microsoft.com/office/officeart/2005/8/layout/arrow5"/>
    <dgm:cxn modelId="{336C653B-698D-4D7D-BDA3-DCD59A077096}" srcId="{8DA574A2-76A9-4D69-A3FD-95DB56C44CA0}" destId="{08302CDF-7F26-4188-81D9-ACD1D84C50E5}" srcOrd="0" destOrd="0" parTransId="{C6E9E956-0A87-4F17-A88C-6D0AE381C6BA}" sibTransId="{3395DB0F-9809-4BE0-BC6F-82170891E72B}"/>
    <dgm:cxn modelId="{3E2A4864-82DD-46FB-8459-72C39AA50DFD}" srcId="{8DA574A2-76A9-4D69-A3FD-95DB56C44CA0}" destId="{65D8C59F-8E8A-462B-B837-6C3C420F305C}" srcOrd="1" destOrd="0" parTransId="{4BDC0A43-B439-4E02-951D-B0FEB1EC4CC2}" sibTransId="{10662201-DBA4-486F-ACA1-2A7DAFF34EBD}"/>
    <dgm:cxn modelId="{DCEC4B65-06FD-4AC1-846F-25516484D992}" type="presParOf" srcId="{7FE07F71-9374-4471-B89C-71C1AB5AFFD3}" destId="{A1D94F55-F293-4FDC-8AFA-D2D8E23355F2}" srcOrd="0" destOrd="0" presId="urn:microsoft.com/office/officeart/2005/8/layout/arrow5"/>
    <dgm:cxn modelId="{26631275-3EA2-4876-B4E2-F8D8A19A2727}" type="presParOf" srcId="{7FE07F71-9374-4471-B89C-71C1AB5AFFD3}" destId="{6B0865CE-1B31-423A-AA45-288B30366D48}" srcOrd="1" destOrd="0" presId="urn:microsoft.com/office/officeart/2005/8/layout/arrow5"/>
    <dgm:cxn modelId="{208AF8A8-F181-4C99-9933-0BDAF23F00DD}" type="presParOf" srcId="{7FE07F71-9374-4471-B89C-71C1AB5AFFD3}" destId="{53E1F7FC-0239-4EDC-B8AB-AB672619E322}" srcOrd="2" destOrd="0" presId="urn:microsoft.com/office/officeart/2005/8/layout/arrow5"/>
    <dgm:cxn modelId="{EB6EB2DA-40A8-45EF-914E-128E906D289A}" type="presParOf" srcId="{7FE07F71-9374-4471-B89C-71C1AB5AFFD3}" destId="{B91E93BC-F8C4-482A-861E-61FA634A505F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1B9B11-2558-4236-9910-D594D15961E4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1342B74-41B8-466E-B04E-068391B93281}">
      <dgm:prSet/>
      <dgm:spPr/>
      <dgm:t>
        <a:bodyPr/>
        <a:lstStyle/>
        <a:p>
          <a:r>
            <a:rPr lang="cs-CZ"/>
            <a:t>Konzultace se zákaznicí</a:t>
          </a:r>
          <a:endParaRPr lang="en-US"/>
        </a:p>
      </dgm:t>
    </dgm:pt>
    <dgm:pt modelId="{56D86413-5356-47D3-B5B0-370B1FD6908F}" type="parTrans" cxnId="{142C9E37-5988-48CE-9BDB-BA808AEA9C6F}">
      <dgm:prSet/>
      <dgm:spPr/>
      <dgm:t>
        <a:bodyPr/>
        <a:lstStyle/>
        <a:p>
          <a:endParaRPr lang="en-US"/>
        </a:p>
      </dgm:t>
    </dgm:pt>
    <dgm:pt modelId="{2FF74101-6862-4430-9423-971C7BE18827}" type="sibTrans" cxnId="{142C9E37-5988-48CE-9BDB-BA808AEA9C6F}">
      <dgm:prSet/>
      <dgm:spPr/>
      <dgm:t>
        <a:bodyPr/>
        <a:lstStyle/>
        <a:p>
          <a:endParaRPr lang="en-US"/>
        </a:p>
      </dgm:t>
    </dgm:pt>
    <dgm:pt modelId="{4E28A2DB-8D9A-4A4E-A4F6-258C4F162D52}">
      <dgm:prSet/>
      <dgm:spPr/>
      <dgm:t>
        <a:bodyPr/>
        <a:lstStyle/>
        <a:p>
          <a:r>
            <a:rPr lang="cs-CZ"/>
            <a:t>Ochranné prádlo - ručník</a:t>
          </a:r>
          <a:endParaRPr lang="en-US"/>
        </a:p>
      </dgm:t>
    </dgm:pt>
    <dgm:pt modelId="{97AF1BDA-AE46-4C89-B29E-274AED98E90F}" type="parTrans" cxnId="{FB808292-3AB9-4763-B61A-BA905D866427}">
      <dgm:prSet/>
      <dgm:spPr/>
      <dgm:t>
        <a:bodyPr/>
        <a:lstStyle/>
        <a:p>
          <a:endParaRPr lang="en-US"/>
        </a:p>
      </dgm:t>
    </dgm:pt>
    <dgm:pt modelId="{C9C382F6-7D62-4CBA-A164-101089F31043}" type="sibTrans" cxnId="{FB808292-3AB9-4763-B61A-BA905D866427}">
      <dgm:prSet/>
      <dgm:spPr/>
      <dgm:t>
        <a:bodyPr/>
        <a:lstStyle/>
        <a:p>
          <a:endParaRPr lang="en-US"/>
        </a:p>
      </dgm:t>
    </dgm:pt>
    <dgm:pt modelId="{E001994F-64D3-41ED-81D9-5F1E21A59370}">
      <dgm:prSet/>
      <dgm:spPr/>
      <dgm:t>
        <a:bodyPr/>
        <a:lstStyle/>
        <a:p>
          <a:r>
            <a:rPr lang="cs-CZ"/>
            <a:t>Rozčesání vlasů, kontrola vlasové pokožky</a:t>
          </a:r>
          <a:endParaRPr lang="en-US"/>
        </a:p>
      </dgm:t>
    </dgm:pt>
    <dgm:pt modelId="{8279545A-862B-465E-899A-E154D724CB93}" type="parTrans" cxnId="{B760521F-DBC4-4540-B911-7EA9B3111A73}">
      <dgm:prSet/>
      <dgm:spPr/>
      <dgm:t>
        <a:bodyPr/>
        <a:lstStyle/>
        <a:p>
          <a:endParaRPr lang="en-US"/>
        </a:p>
      </dgm:t>
    </dgm:pt>
    <dgm:pt modelId="{4A8284BA-C3EB-4A6C-829E-2890E1556AA6}" type="sibTrans" cxnId="{B760521F-DBC4-4540-B911-7EA9B3111A73}">
      <dgm:prSet/>
      <dgm:spPr/>
      <dgm:t>
        <a:bodyPr/>
        <a:lstStyle/>
        <a:p>
          <a:endParaRPr lang="en-US"/>
        </a:p>
      </dgm:t>
    </dgm:pt>
    <dgm:pt modelId="{0870DD28-17E2-4AA8-B9D9-3FE41FB15BCF}">
      <dgm:prSet/>
      <dgm:spPr/>
      <dgm:t>
        <a:bodyPr/>
        <a:lstStyle/>
        <a:p>
          <a:r>
            <a:rPr lang="cs-CZ"/>
            <a:t>Diagnóza vlasů</a:t>
          </a:r>
          <a:endParaRPr lang="en-US"/>
        </a:p>
      </dgm:t>
    </dgm:pt>
    <dgm:pt modelId="{72CBECF1-BF29-4DB7-96B1-2C7A6CC7BC43}" type="parTrans" cxnId="{8F6905E0-9537-460F-94FB-27940EF0BA18}">
      <dgm:prSet/>
      <dgm:spPr/>
      <dgm:t>
        <a:bodyPr/>
        <a:lstStyle/>
        <a:p>
          <a:endParaRPr lang="en-US"/>
        </a:p>
      </dgm:t>
    </dgm:pt>
    <dgm:pt modelId="{54B531FF-69C3-460E-9BA2-40177676A11A}" type="sibTrans" cxnId="{8F6905E0-9537-460F-94FB-27940EF0BA18}">
      <dgm:prSet/>
      <dgm:spPr/>
      <dgm:t>
        <a:bodyPr/>
        <a:lstStyle/>
        <a:p>
          <a:endParaRPr lang="en-US"/>
        </a:p>
      </dgm:t>
    </dgm:pt>
    <dgm:pt modelId="{0E8CB2CB-4268-4AF9-80C3-F36133EDD68D}" type="pres">
      <dgm:prSet presAssocID="{D21B9B11-2558-4236-9910-D594D15961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9B23FAA-DBFE-4FFB-B0FE-9711FB130E4E}" type="pres">
      <dgm:prSet presAssocID="{B1342B74-41B8-466E-B04E-068391B93281}" presName="hierRoot1" presStyleCnt="0"/>
      <dgm:spPr/>
    </dgm:pt>
    <dgm:pt modelId="{69B5A697-84B4-47EA-945E-6DB398647C10}" type="pres">
      <dgm:prSet presAssocID="{B1342B74-41B8-466E-B04E-068391B93281}" presName="composite" presStyleCnt="0"/>
      <dgm:spPr/>
    </dgm:pt>
    <dgm:pt modelId="{C61E868B-938A-4053-BE11-06B1ECF30679}" type="pres">
      <dgm:prSet presAssocID="{B1342B74-41B8-466E-B04E-068391B93281}" presName="background" presStyleLbl="node0" presStyleIdx="0" presStyleCnt="4"/>
      <dgm:spPr/>
    </dgm:pt>
    <dgm:pt modelId="{A14E6AF9-75C2-44D1-B6B4-629EEB456EBD}" type="pres">
      <dgm:prSet presAssocID="{B1342B74-41B8-466E-B04E-068391B93281}" presName="text" presStyleLbl="fgAcc0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049F73-1E24-463D-AB76-DFD523BA871D}" type="pres">
      <dgm:prSet presAssocID="{B1342B74-41B8-466E-B04E-068391B93281}" presName="hierChild2" presStyleCnt="0"/>
      <dgm:spPr/>
    </dgm:pt>
    <dgm:pt modelId="{36888D1B-4E2C-4C9C-922B-1701787BA7BD}" type="pres">
      <dgm:prSet presAssocID="{4E28A2DB-8D9A-4A4E-A4F6-258C4F162D52}" presName="hierRoot1" presStyleCnt="0"/>
      <dgm:spPr/>
    </dgm:pt>
    <dgm:pt modelId="{903031C0-32EC-454A-8541-E67EBAFEF730}" type="pres">
      <dgm:prSet presAssocID="{4E28A2DB-8D9A-4A4E-A4F6-258C4F162D52}" presName="composite" presStyleCnt="0"/>
      <dgm:spPr/>
    </dgm:pt>
    <dgm:pt modelId="{7B7185F6-21EF-4562-B823-516C945B03C5}" type="pres">
      <dgm:prSet presAssocID="{4E28A2DB-8D9A-4A4E-A4F6-258C4F162D52}" presName="background" presStyleLbl="node0" presStyleIdx="1" presStyleCnt="4"/>
      <dgm:spPr/>
    </dgm:pt>
    <dgm:pt modelId="{EF269AEC-1E38-4B74-84BA-4FFF534374C1}" type="pres">
      <dgm:prSet presAssocID="{4E28A2DB-8D9A-4A4E-A4F6-258C4F162D52}" presName="text" presStyleLbl="fgAcc0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DB437F-CC0D-4CC0-ACF7-1015D8DD884C}" type="pres">
      <dgm:prSet presAssocID="{4E28A2DB-8D9A-4A4E-A4F6-258C4F162D52}" presName="hierChild2" presStyleCnt="0"/>
      <dgm:spPr/>
    </dgm:pt>
    <dgm:pt modelId="{00E1D21F-D8A8-4FAB-98C4-C25CF7EAB05F}" type="pres">
      <dgm:prSet presAssocID="{E001994F-64D3-41ED-81D9-5F1E21A59370}" presName="hierRoot1" presStyleCnt="0"/>
      <dgm:spPr/>
    </dgm:pt>
    <dgm:pt modelId="{44B435B4-947B-47AF-8124-923D850A04D1}" type="pres">
      <dgm:prSet presAssocID="{E001994F-64D3-41ED-81D9-5F1E21A59370}" presName="composite" presStyleCnt="0"/>
      <dgm:spPr/>
    </dgm:pt>
    <dgm:pt modelId="{3FCB87F9-EB4C-4122-B9EF-4C921CF36886}" type="pres">
      <dgm:prSet presAssocID="{E001994F-64D3-41ED-81D9-5F1E21A59370}" presName="background" presStyleLbl="node0" presStyleIdx="2" presStyleCnt="4"/>
      <dgm:spPr/>
    </dgm:pt>
    <dgm:pt modelId="{D14C1B7B-3840-4890-A09F-2671543D8ACA}" type="pres">
      <dgm:prSet presAssocID="{E001994F-64D3-41ED-81D9-5F1E21A59370}" presName="text" presStyleLbl="fgAcc0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A2C24F4-6F29-473C-A643-4CFE2B0EE71C}" type="pres">
      <dgm:prSet presAssocID="{E001994F-64D3-41ED-81D9-5F1E21A59370}" presName="hierChild2" presStyleCnt="0"/>
      <dgm:spPr/>
    </dgm:pt>
    <dgm:pt modelId="{6268DA11-5C8A-44C0-95EE-B9C66781AAA1}" type="pres">
      <dgm:prSet presAssocID="{0870DD28-17E2-4AA8-B9D9-3FE41FB15BCF}" presName="hierRoot1" presStyleCnt="0"/>
      <dgm:spPr/>
    </dgm:pt>
    <dgm:pt modelId="{395C1C7F-8674-4BF3-9C6A-3B7E77E16666}" type="pres">
      <dgm:prSet presAssocID="{0870DD28-17E2-4AA8-B9D9-3FE41FB15BCF}" presName="composite" presStyleCnt="0"/>
      <dgm:spPr/>
    </dgm:pt>
    <dgm:pt modelId="{B0B17E01-68C8-46EE-89F9-3D1A9F4B44D0}" type="pres">
      <dgm:prSet presAssocID="{0870DD28-17E2-4AA8-B9D9-3FE41FB15BCF}" presName="background" presStyleLbl="node0" presStyleIdx="3" presStyleCnt="4"/>
      <dgm:spPr/>
    </dgm:pt>
    <dgm:pt modelId="{A9BB8717-89A9-4F1C-8111-F60DCBA00EFF}" type="pres">
      <dgm:prSet presAssocID="{0870DD28-17E2-4AA8-B9D9-3FE41FB15BCF}" presName="text" presStyleLbl="fgAcc0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1D456B-1E77-47C3-BA4E-67D21998955F}" type="pres">
      <dgm:prSet presAssocID="{0870DD28-17E2-4AA8-B9D9-3FE41FB15BCF}" presName="hierChild2" presStyleCnt="0"/>
      <dgm:spPr/>
    </dgm:pt>
  </dgm:ptLst>
  <dgm:cxnLst>
    <dgm:cxn modelId="{142C9E37-5988-48CE-9BDB-BA808AEA9C6F}" srcId="{D21B9B11-2558-4236-9910-D594D15961E4}" destId="{B1342B74-41B8-466E-B04E-068391B93281}" srcOrd="0" destOrd="0" parTransId="{56D86413-5356-47D3-B5B0-370B1FD6908F}" sibTransId="{2FF74101-6862-4430-9423-971C7BE18827}"/>
    <dgm:cxn modelId="{B4C6B695-537A-4B08-8B5B-952DB3589B26}" type="presOf" srcId="{0870DD28-17E2-4AA8-B9D9-3FE41FB15BCF}" destId="{A9BB8717-89A9-4F1C-8111-F60DCBA00EFF}" srcOrd="0" destOrd="0" presId="urn:microsoft.com/office/officeart/2005/8/layout/hierarchy1"/>
    <dgm:cxn modelId="{F46B832E-9457-44D5-B295-E549C19D614D}" type="presOf" srcId="{D21B9B11-2558-4236-9910-D594D15961E4}" destId="{0E8CB2CB-4268-4AF9-80C3-F36133EDD68D}" srcOrd="0" destOrd="0" presId="urn:microsoft.com/office/officeart/2005/8/layout/hierarchy1"/>
    <dgm:cxn modelId="{B760521F-DBC4-4540-B911-7EA9B3111A73}" srcId="{D21B9B11-2558-4236-9910-D594D15961E4}" destId="{E001994F-64D3-41ED-81D9-5F1E21A59370}" srcOrd="2" destOrd="0" parTransId="{8279545A-862B-465E-899A-E154D724CB93}" sibTransId="{4A8284BA-C3EB-4A6C-829E-2890E1556AA6}"/>
    <dgm:cxn modelId="{745701C0-EF1A-4620-9A63-3FA66BE68A2A}" type="presOf" srcId="{4E28A2DB-8D9A-4A4E-A4F6-258C4F162D52}" destId="{EF269AEC-1E38-4B74-84BA-4FFF534374C1}" srcOrd="0" destOrd="0" presId="urn:microsoft.com/office/officeart/2005/8/layout/hierarchy1"/>
    <dgm:cxn modelId="{FB808292-3AB9-4763-B61A-BA905D866427}" srcId="{D21B9B11-2558-4236-9910-D594D15961E4}" destId="{4E28A2DB-8D9A-4A4E-A4F6-258C4F162D52}" srcOrd="1" destOrd="0" parTransId="{97AF1BDA-AE46-4C89-B29E-274AED98E90F}" sibTransId="{C9C382F6-7D62-4CBA-A164-101089F31043}"/>
    <dgm:cxn modelId="{6235F4E1-0B4E-4269-81E7-A3CB8889039C}" type="presOf" srcId="{B1342B74-41B8-466E-B04E-068391B93281}" destId="{A14E6AF9-75C2-44D1-B6B4-629EEB456EBD}" srcOrd="0" destOrd="0" presId="urn:microsoft.com/office/officeart/2005/8/layout/hierarchy1"/>
    <dgm:cxn modelId="{8F6905E0-9537-460F-94FB-27940EF0BA18}" srcId="{D21B9B11-2558-4236-9910-D594D15961E4}" destId="{0870DD28-17E2-4AA8-B9D9-3FE41FB15BCF}" srcOrd="3" destOrd="0" parTransId="{72CBECF1-BF29-4DB7-96B1-2C7A6CC7BC43}" sibTransId="{54B531FF-69C3-460E-9BA2-40177676A11A}"/>
    <dgm:cxn modelId="{8085306B-E283-43E7-81B0-3145217D40DC}" type="presOf" srcId="{E001994F-64D3-41ED-81D9-5F1E21A59370}" destId="{D14C1B7B-3840-4890-A09F-2671543D8ACA}" srcOrd="0" destOrd="0" presId="urn:microsoft.com/office/officeart/2005/8/layout/hierarchy1"/>
    <dgm:cxn modelId="{AF52BE39-4181-4E78-8E45-63766E48D1BE}" type="presParOf" srcId="{0E8CB2CB-4268-4AF9-80C3-F36133EDD68D}" destId="{99B23FAA-DBFE-4FFB-B0FE-9711FB130E4E}" srcOrd="0" destOrd="0" presId="urn:microsoft.com/office/officeart/2005/8/layout/hierarchy1"/>
    <dgm:cxn modelId="{6354529A-86D5-4E7E-AE7F-DA9EDFA90038}" type="presParOf" srcId="{99B23FAA-DBFE-4FFB-B0FE-9711FB130E4E}" destId="{69B5A697-84B4-47EA-945E-6DB398647C10}" srcOrd="0" destOrd="0" presId="urn:microsoft.com/office/officeart/2005/8/layout/hierarchy1"/>
    <dgm:cxn modelId="{E9CB6FA6-4AD3-4800-8A22-D3EC5740D8AE}" type="presParOf" srcId="{69B5A697-84B4-47EA-945E-6DB398647C10}" destId="{C61E868B-938A-4053-BE11-06B1ECF30679}" srcOrd="0" destOrd="0" presId="urn:microsoft.com/office/officeart/2005/8/layout/hierarchy1"/>
    <dgm:cxn modelId="{25C7C670-CDBC-44BD-AAA0-E02803F39617}" type="presParOf" srcId="{69B5A697-84B4-47EA-945E-6DB398647C10}" destId="{A14E6AF9-75C2-44D1-B6B4-629EEB456EBD}" srcOrd="1" destOrd="0" presId="urn:microsoft.com/office/officeart/2005/8/layout/hierarchy1"/>
    <dgm:cxn modelId="{DE7A002B-D705-4277-9F43-3E91867FBB96}" type="presParOf" srcId="{99B23FAA-DBFE-4FFB-B0FE-9711FB130E4E}" destId="{DE049F73-1E24-463D-AB76-DFD523BA871D}" srcOrd="1" destOrd="0" presId="urn:microsoft.com/office/officeart/2005/8/layout/hierarchy1"/>
    <dgm:cxn modelId="{7DADCC10-080B-4354-8EAC-431A16BDA5D3}" type="presParOf" srcId="{0E8CB2CB-4268-4AF9-80C3-F36133EDD68D}" destId="{36888D1B-4E2C-4C9C-922B-1701787BA7BD}" srcOrd="1" destOrd="0" presId="urn:microsoft.com/office/officeart/2005/8/layout/hierarchy1"/>
    <dgm:cxn modelId="{C24EE014-4451-401B-902D-9C988A5A14D5}" type="presParOf" srcId="{36888D1B-4E2C-4C9C-922B-1701787BA7BD}" destId="{903031C0-32EC-454A-8541-E67EBAFEF730}" srcOrd="0" destOrd="0" presId="urn:microsoft.com/office/officeart/2005/8/layout/hierarchy1"/>
    <dgm:cxn modelId="{364FA59C-F380-452B-BC95-C82BDA2D2664}" type="presParOf" srcId="{903031C0-32EC-454A-8541-E67EBAFEF730}" destId="{7B7185F6-21EF-4562-B823-516C945B03C5}" srcOrd="0" destOrd="0" presId="urn:microsoft.com/office/officeart/2005/8/layout/hierarchy1"/>
    <dgm:cxn modelId="{DD9B4A35-9174-4F17-B740-F49C95FC7247}" type="presParOf" srcId="{903031C0-32EC-454A-8541-E67EBAFEF730}" destId="{EF269AEC-1E38-4B74-84BA-4FFF534374C1}" srcOrd="1" destOrd="0" presId="urn:microsoft.com/office/officeart/2005/8/layout/hierarchy1"/>
    <dgm:cxn modelId="{63B24F32-0AED-48E7-968F-0C318D5A1FB7}" type="presParOf" srcId="{36888D1B-4E2C-4C9C-922B-1701787BA7BD}" destId="{E0DB437F-CC0D-4CC0-ACF7-1015D8DD884C}" srcOrd="1" destOrd="0" presId="urn:microsoft.com/office/officeart/2005/8/layout/hierarchy1"/>
    <dgm:cxn modelId="{C3217D8B-DCF8-4F11-90F6-D7FA6E93471C}" type="presParOf" srcId="{0E8CB2CB-4268-4AF9-80C3-F36133EDD68D}" destId="{00E1D21F-D8A8-4FAB-98C4-C25CF7EAB05F}" srcOrd="2" destOrd="0" presId="urn:microsoft.com/office/officeart/2005/8/layout/hierarchy1"/>
    <dgm:cxn modelId="{7F8384D0-A039-4285-B7CD-6DD5C720E9BA}" type="presParOf" srcId="{00E1D21F-D8A8-4FAB-98C4-C25CF7EAB05F}" destId="{44B435B4-947B-47AF-8124-923D850A04D1}" srcOrd="0" destOrd="0" presId="urn:microsoft.com/office/officeart/2005/8/layout/hierarchy1"/>
    <dgm:cxn modelId="{147FA836-508B-471A-B896-75F35F3174C7}" type="presParOf" srcId="{44B435B4-947B-47AF-8124-923D850A04D1}" destId="{3FCB87F9-EB4C-4122-B9EF-4C921CF36886}" srcOrd="0" destOrd="0" presId="urn:microsoft.com/office/officeart/2005/8/layout/hierarchy1"/>
    <dgm:cxn modelId="{28789DD7-DDE8-4E99-BC0F-DEDEC3DB3BCC}" type="presParOf" srcId="{44B435B4-947B-47AF-8124-923D850A04D1}" destId="{D14C1B7B-3840-4890-A09F-2671543D8ACA}" srcOrd="1" destOrd="0" presId="urn:microsoft.com/office/officeart/2005/8/layout/hierarchy1"/>
    <dgm:cxn modelId="{E8C96F6E-8ADD-42AB-953D-2EDB64594ADB}" type="presParOf" srcId="{00E1D21F-D8A8-4FAB-98C4-C25CF7EAB05F}" destId="{0A2C24F4-6F29-473C-A643-4CFE2B0EE71C}" srcOrd="1" destOrd="0" presId="urn:microsoft.com/office/officeart/2005/8/layout/hierarchy1"/>
    <dgm:cxn modelId="{9D3AFE52-B5DD-4E27-B87C-CED1085F4EC0}" type="presParOf" srcId="{0E8CB2CB-4268-4AF9-80C3-F36133EDD68D}" destId="{6268DA11-5C8A-44C0-95EE-B9C66781AAA1}" srcOrd="3" destOrd="0" presId="urn:microsoft.com/office/officeart/2005/8/layout/hierarchy1"/>
    <dgm:cxn modelId="{53261E87-EFBF-4555-B2A7-26AD7596E55E}" type="presParOf" srcId="{6268DA11-5C8A-44C0-95EE-B9C66781AAA1}" destId="{395C1C7F-8674-4BF3-9C6A-3B7E77E16666}" srcOrd="0" destOrd="0" presId="urn:microsoft.com/office/officeart/2005/8/layout/hierarchy1"/>
    <dgm:cxn modelId="{911EC8B4-374B-42FB-B68C-B40A627F4125}" type="presParOf" srcId="{395C1C7F-8674-4BF3-9C6A-3B7E77E16666}" destId="{B0B17E01-68C8-46EE-89F9-3D1A9F4B44D0}" srcOrd="0" destOrd="0" presId="urn:microsoft.com/office/officeart/2005/8/layout/hierarchy1"/>
    <dgm:cxn modelId="{434AEF36-67C3-48D4-8409-289D226B5203}" type="presParOf" srcId="{395C1C7F-8674-4BF3-9C6A-3B7E77E16666}" destId="{A9BB8717-89A9-4F1C-8111-F60DCBA00EFF}" srcOrd="1" destOrd="0" presId="urn:microsoft.com/office/officeart/2005/8/layout/hierarchy1"/>
    <dgm:cxn modelId="{D4F538F6-7DAD-433F-8493-FB56D4CD2E77}" type="presParOf" srcId="{6268DA11-5C8A-44C0-95EE-B9C66781AAA1}" destId="{B41D456B-1E77-47C3-BA4E-67D21998955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1D94F55-F293-4FDC-8AFA-D2D8E23355F2}">
      <dsp:nvSpPr>
        <dsp:cNvPr id="0" name=""/>
        <dsp:cNvSpPr/>
      </dsp:nvSpPr>
      <dsp:spPr>
        <a:xfrm>
          <a:off x="4107674" y="708"/>
          <a:ext cx="2725744" cy="1672790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Ochranné prádlo - ručník</a:t>
          </a:r>
          <a:endParaRPr lang="en-US" sz="1200" kern="1200" dirty="0"/>
        </a:p>
      </dsp:txBody>
      <dsp:txXfrm>
        <a:off x="4107674" y="708"/>
        <a:ext cx="2725744" cy="1672790"/>
      </dsp:txXfrm>
    </dsp:sp>
    <dsp:sp modelId="{6B0865CE-1B31-423A-AA45-288B30366D48}">
      <dsp:nvSpPr>
        <dsp:cNvPr id="0" name=""/>
        <dsp:cNvSpPr/>
      </dsp:nvSpPr>
      <dsp:spPr>
        <a:xfrm rot="5400000">
          <a:off x="6026362" y="981153"/>
          <a:ext cx="1406967" cy="2230498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Šampon - dle druhu vlasů / </a:t>
          </a:r>
          <a:r>
            <a:rPr lang="cs-CZ" sz="1200" kern="1200" dirty="0">
              <a:latin typeface="Calibri Light" panose="020F0302020204030204"/>
            </a:rPr>
            <a:t>barvené</a:t>
          </a:r>
          <a:r>
            <a:rPr lang="cs-CZ" sz="1200" kern="1200" dirty="0"/>
            <a:t>, přírodní, čistící, proti lupům.../</a:t>
          </a:r>
          <a:endParaRPr lang="en-US" sz="1200" kern="1200" dirty="0"/>
        </a:p>
      </dsp:txBody>
      <dsp:txXfrm rot="5400000">
        <a:off x="6026362" y="981153"/>
        <a:ext cx="1406967" cy="2230498"/>
      </dsp:txXfrm>
    </dsp:sp>
    <dsp:sp modelId="{53E1F7FC-0239-4EDC-B8AB-AB672619E322}">
      <dsp:nvSpPr>
        <dsp:cNvPr id="0" name=""/>
        <dsp:cNvSpPr/>
      </dsp:nvSpPr>
      <dsp:spPr>
        <a:xfrm rot="10800000">
          <a:off x="4175765" y="2519306"/>
          <a:ext cx="2589562" cy="1672790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Kondicionér - dle druhu vlasů / hydratační, vyživující.../</a:t>
          </a:r>
          <a:endParaRPr lang="en-US" sz="1200" kern="1200" dirty="0"/>
        </a:p>
      </dsp:txBody>
      <dsp:txXfrm rot="10800000">
        <a:off x="4175765" y="2519306"/>
        <a:ext cx="2589562" cy="1672790"/>
      </dsp:txXfrm>
    </dsp:sp>
    <dsp:sp modelId="{B91E93BC-F8C4-482A-861E-61FA634A505F}">
      <dsp:nvSpPr>
        <dsp:cNvPr id="0" name=""/>
        <dsp:cNvSpPr/>
      </dsp:nvSpPr>
      <dsp:spPr>
        <a:xfrm rot="16200000">
          <a:off x="3494499" y="1040386"/>
          <a:ext cx="1433497" cy="2112031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Hřeben</a:t>
          </a:r>
          <a:endParaRPr lang="en-US" sz="1400" kern="1200" dirty="0"/>
        </a:p>
      </dsp:txBody>
      <dsp:txXfrm rot="16200000">
        <a:off x="3494499" y="1040386"/>
        <a:ext cx="1433497" cy="211203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1E868B-938A-4053-BE11-06B1ECF30679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E6AF9-75C2-44D1-B6B4-629EEB456EBD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/>
            <a:t>Konzultace se zákaznicí</a:t>
          </a:r>
          <a:endParaRPr lang="en-US" sz="2400" kern="1200"/>
        </a:p>
      </dsp:txBody>
      <dsp:txXfrm>
        <a:off x="257188" y="1239579"/>
        <a:ext cx="2285879" cy="1451533"/>
      </dsp:txXfrm>
    </dsp:sp>
    <dsp:sp modelId="{7B7185F6-21EF-4562-B823-516C945B03C5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69AEC-1E38-4B74-84BA-4FFF534374C1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/>
            <a:t>Ochranné prádlo - ručník</a:t>
          </a:r>
          <a:endParaRPr lang="en-US" sz="2400" kern="1200"/>
        </a:p>
      </dsp:txBody>
      <dsp:txXfrm>
        <a:off x="3051041" y="1239579"/>
        <a:ext cx="2285879" cy="1451533"/>
      </dsp:txXfrm>
    </dsp:sp>
    <dsp:sp modelId="{3FCB87F9-EB4C-4122-B9EF-4C921CF36886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C1B7B-3840-4890-A09F-2671543D8ACA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/>
            <a:t>Rozčesání vlasů, kontrola vlasové pokožky</a:t>
          </a:r>
          <a:endParaRPr lang="en-US" sz="2400" kern="1200"/>
        </a:p>
      </dsp:txBody>
      <dsp:txXfrm>
        <a:off x="5844894" y="1239579"/>
        <a:ext cx="2285879" cy="1451533"/>
      </dsp:txXfrm>
    </dsp:sp>
    <dsp:sp modelId="{B0B17E01-68C8-46EE-89F9-3D1A9F4B44D0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B8717-89A9-4F1C-8111-F60DCBA00EFF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/>
            <a:t>Diagnóza vlasů</a:t>
          </a:r>
          <a:endParaRPr lang="en-US" sz="2400" kern="1200"/>
        </a:p>
      </dsp:txBody>
      <dsp:txXfrm>
        <a:off x="8638747" y="1239579"/>
        <a:ext cx="2285879" cy="1451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15EA724-B634-B3E4-82B6-3D8D62D04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87" y="1153572"/>
            <a:ext cx="4031085" cy="4461163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FFFFFF"/>
                </a:solidFill>
                <a:cs typeface="Calibri Light"/>
              </a:rPr>
              <a:t>    </a:t>
            </a:r>
            <a:r>
              <a:rPr lang="cs-CZ" sz="5400" b="1" dirty="0" smtClean="0">
                <a:solidFill>
                  <a:srgbClr val="FFFFFF"/>
                </a:solidFill>
                <a:cs typeface="Calibri Light"/>
              </a:rPr>
              <a:t>MYTÍ VLASŮ</a:t>
            </a:r>
            <a:endParaRPr lang="cs-CZ" sz="5400" b="1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6184" y="777288"/>
            <a:ext cx="6907212" cy="535991"/>
          </a:xfrm>
        </p:spPr>
      </p:pic>
      <p:sp>
        <p:nvSpPr>
          <p:cNvPr id="6" name="TextovéPole 5"/>
          <p:cNvSpPr txBox="1"/>
          <p:nvPr/>
        </p:nvSpPr>
        <p:spPr>
          <a:xfrm>
            <a:off x="4570781" y="5608170"/>
            <a:ext cx="502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Bc. Marcela Lorenzová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96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xmlns="" id="{C2554CA6-288E-4202-BC52-2E5A8F0C0A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9">
            <a:extLst>
              <a:ext uri="{FF2B5EF4-FFF2-40B4-BE49-F238E27FC236}">
                <a16:creationId xmlns:a16="http://schemas.microsoft.com/office/drawing/2014/main" xmlns="" id="{B10BB131-AC8E-4A8E-A5D1-36260F720C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0C2D934-ACC3-5B0A-D66A-7A05A34DC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FF"/>
                </a:solidFill>
                <a:cs typeface="Calibri Light"/>
              </a:rPr>
              <a:t>CO  JE  MYTÍ VLASŮ ?</a:t>
            </a:r>
          </a:p>
        </p:txBody>
      </p:sp>
      <p:sp>
        <p:nvSpPr>
          <p:cNvPr id="13" name="Arc 11">
            <a:extLst>
              <a:ext uri="{FF2B5EF4-FFF2-40B4-BE49-F238E27FC236}">
                <a16:creationId xmlns:a16="http://schemas.microsoft.com/office/drawing/2014/main" xmlns="" id="{5B7778FC-632E-4DCA-A7CB-0D7731CCF97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3">
            <a:extLst>
              <a:ext uri="{FF2B5EF4-FFF2-40B4-BE49-F238E27FC236}">
                <a16:creationId xmlns:a16="http://schemas.microsoft.com/office/drawing/2014/main" xmlns="" id="{FA23A907-97FB-4A8F-880A-DD77401C42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5B34B1D-C950-A355-40DF-5BE898600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cs-CZ" dirty="0">
                <a:cs typeface="Calibri"/>
              </a:rPr>
              <a:t>Proces, při kterém se odstraní </a:t>
            </a:r>
            <a:r>
              <a:rPr lang="cs-CZ" dirty="0" smtClean="0">
                <a:cs typeface="Calibri"/>
              </a:rPr>
              <a:t>                    z </a:t>
            </a:r>
            <a:r>
              <a:rPr lang="cs-CZ" dirty="0">
                <a:cs typeface="Calibri"/>
              </a:rPr>
              <a:t>vlasů a vlasové pokožky nečistoty, prach, mastnota </a:t>
            </a:r>
            <a:r>
              <a:rPr lang="cs-CZ" dirty="0" smtClean="0">
                <a:cs typeface="Calibri"/>
              </a:rPr>
              <a:t>                                              a </a:t>
            </a:r>
            <a:r>
              <a:rPr lang="cs-CZ" dirty="0">
                <a:cs typeface="Calibri"/>
              </a:rPr>
              <a:t>dochází  k  prokrvení pokožky.</a:t>
            </a:r>
            <a:endParaRPr lang="cs-CZ" dirty="0"/>
          </a:p>
          <a:p>
            <a:r>
              <a:rPr lang="cs-CZ" dirty="0">
                <a:cs typeface="Calibri"/>
              </a:rPr>
              <a:t>Je to příjemné pro zákazníky.</a:t>
            </a:r>
          </a:p>
          <a:p>
            <a:r>
              <a:rPr lang="cs-CZ" dirty="0">
                <a:cs typeface="Calibri"/>
              </a:rPr>
              <a:t>Relaxace.</a:t>
            </a:r>
          </a:p>
          <a:p>
            <a:r>
              <a:rPr lang="cs-CZ" dirty="0">
                <a:cs typeface="Calibri"/>
              </a:rPr>
              <a:t>Odpočinek.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708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xmlns="" id="{C2554CA6-288E-4202-BC52-2E5A8F0C0A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9">
            <a:extLst>
              <a:ext uri="{FF2B5EF4-FFF2-40B4-BE49-F238E27FC236}">
                <a16:creationId xmlns:a16="http://schemas.microsoft.com/office/drawing/2014/main" xmlns="" id="{B10BB131-AC8E-4A8E-A5D1-36260F720C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9880444-ED65-22AE-E3F0-F79FF4293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FF"/>
                </a:solidFill>
                <a:cs typeface="Calibri Light"/>
              </a:rPr>
              <a:t>MYTÍ VLASŮ NA DVĚ ČÁSTI</a:t>
            </a:r>
          </a:p>
        </p:txBody>
      </p:sp>
      <p:sp>
        <p:nvSpPr>
          <p:cNvPr id="13" name="Arc 11">
            <a:extLst>
              <a:ext uri="{FF2B5EF4-FFF2-40B4-BE49-F238E27FC236}">
                <a16:creationId xmlns:a16="http://schemas.microsoft.com/office/drawing/2014/main" xmlns="" id="{5B7778FC-632E-4DCA-A7CB-0D7731CCF97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FA23A907-97FB-4A8F-880A-DD77401C42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Zástupný obsah 2">
            <a:extLst>
              <a:ext uri="{FF2B5EF4-FFF2-40B4-BE49-F238E27FC236}">
                <a16:creationId xmlns:a16="http://schemas.microsoft.com/office/drawing/2014/main" xmlns="" id="{FC667336-A8F1-0505-6C6F-1E0C32E09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483" y="1643976"/>
            <a:ext cx="6092971" cy="40646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             Složeno:</a:t>
            </a:r>
            <a:endParaRPr lang="cs-CZ" dirty="0"/>
          </a:p>
          <a:p>
            <a:endParaRPr lang="cs-CZ" dirty="0">
              <a:cs typeface="Calibri"/>
            </a:endParaRPr>
          </a:p>
          <a:p>
            <a:r>
              <a:rPr lang="cs-CZ" dirty="0" smtClean="0">
                <a:cs typeface="Calibri"/>
              </a:rPr>
              <a:t>Mytí </a:t>
            </a:r>
            <a:r>
              <a:rPr lang="cs-CZ" dirty="0">
                <a:cs typeface="Calibri"/>
              </a:rPr>
              <a:t>v první části odstraní </a:t>
            </a:r>
            <a:r>
              <a:rPr lang="cs-CZ" dirty="0" smtClean="0">
                <a:cs typeface="Calibri"/>
              </a:rPr>
              <a:t>nečistoty      z </a:t>
            </a:r>
            <a:r>
              <a:rPr lang="cs-CZ" dirty="0">
                <a:cs typeface="Calibri"/>
              </a:rPr>
              <a:t>vlasů a vlasové pokožky.</a:t>
            </a:r>
          </a:p>
          <a:p>
            <a:endParaRPr lang="cs-CZ" dirty="0">
              <a:cs typeface="Calibri"/>
            </a:endParaRPr>
          </a:p>
          <a:p>
            <a:r>
              <a:rPr lang="cs-CZ" dirty="0">
                <a:cs typeface="Calibri"/>
              </a:rPr>
              <a:t>Druhé mytí prokrví pokožku a je spojeno s relaxační masáží.</a:t>
            </a:r>
          </a:p>
        </p:txBody>
      </p:sp>
    </p:spTree>
    <p:extLst>
      <p:ext uri="{BB962C8B-B14F-4D97-AF65-F5344CB8AC3E}">
        <p14:creationId xmlns:p14="http://schemas.microsoft.com/office/powerpoint/2010/main" xmlns="" val="185022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F68B3F68-107C-434F-AA38-110D5EA91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AAD0DBB9-1A4B-4391-81D4-CB19F9AB918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63BBA22-50EA-4C4D-BE05-F1CE4E63AA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A6B475C-1FD3-A055-21D4-C8DD94F72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cs-CZ" sz="4000">
                <a:solidFill>
                  <a:srgbClr val="FFFFFF"/>
                </a:solidFill>
                <a:cs typeface="Calibri Light"/>
              </a:rPr>
              <a:t>           </a:t>
            </a:r>
            <a:r>
              <a:rPr lang="cs-CZ" sz="4000" b="1">
                <a:solidFill>
                  <a:srgbClr val="FFFFFF"/>
                </a:solidFill>
                <a:cs typeface="Calibri Light"/>
              </a:rPr>
              <a:t>PŘÍPRAVNÉ PRÁCE, MATERIÁL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xmlns="" id="{BC568C5B-E8DB-5831-411B-83492BFC04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838498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633830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xmlns="" id="{9CB95732-565A-4D2C-A3AB-CC460C0D38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xmlns="" id="{E19B653C-798C-4333-8452-3DF3AE3C1D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xmlns="" id="{0FE50278-E2EC-42B2-A1F1-921DD39901C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5305994" y="-5310547"/>
            <a:ext cx="1580014" cy="12192002"/>
          </a:xfrm>
          <a:prstGeom prst="rect">
            <a:avLst/>
          </a:prstGeom>
          <a:gradFill>
            <a:gsLst>
              <a:gs pos="19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xmlns="" id="{1236153F-0DB4-40DD-87C6-B40C1B7E282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25434" y="0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72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9106600-44A5-995C-EA3E-3DE0612D3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5" y="288404"/>
            <a:ext cx="7170656" cy="97744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dirty="0" err="1">
                <a:solidFill>
                  <a:srgbClr val="FFFFFF"/>
                </a:solidFill>
              </a:rPr>
              <a:t>Pomůcky</a:t>
            </a:r>
            <a:r>
              <a:rPr lang="en-US" sz="3200" dirty="0">
                <a:solidFill>
                  <a:srgbClr val="FFFFFF"/>
                </a:solidFill>
              </a:rPr>
              <a:t> </a:t>
            </a:r>
            <a:r>
              <a:rPr lang="en-US" sz="3200" dirty="0" smtClean="0">
                <a:solidFill>
                  <a:srgbClr val="FFFFFF"/>
                </a:solidFill>
              </a:rPr>
              <a:t>-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en-US" sz="3200" dirty="0" err="1" smtClean="0">
                <a:solidFill>
                  <a:srgbClr val="FFFFFF"/>
                </a:solidFill>
              </a:rPr>
              <a:t>hřeben</a:t>
            </a:r>
            <a:r>
              <a:rPr lang="en-US" sz="3200" dirty="0" smtClean="0">
                <a:solidFill>
                  <a:srgbClr val="FFFFFF"/>
                </a:solidFill>
              </a:rPr>
              <a:t>,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en-US" sz="3200" dirty="0" err="1" smtClean="0">
                <a:solidFill>
                  <a:srgbClr val="FFFFFF"/>
                </a:solidFill>
              </a:rPr>
              <a:t>ručník</a:t>
            </a:r>
            <a:r>
              <a:rPr lang="en-US" sz="3200" dirty="0">
                <a:solidFill>
                  <a:srgbClr val="FFFFFF"/>
                </a:solidFill>
              </a:rPr>
              <a:t>        </a:t>
            </a: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 err="1" smtClean="0">
                <a:solidFill>
                  <a:srgbClr val="FFFFFF"/>
                </a:solidFill>
              </a:rPr>
              <a:t>Materiál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en-US" sz="3200" dirty="0" smtClean="0">
                <a:solidFill>
                  <a:srgbClr val="FFFFFF"/>
                </a:solidFill>
              </a:rPr>
              <a:t>-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en-US" sz="3200" dirty="0" err="1" smtClean="0">
                <a:solidFill>
                  <a:srgbClr val="FFFFFF"/>
                </a:solidFill>
              </a:rPr>
              <a:t>šampon</a:t>
            </a:r>
            <a:r>
              <a:rPr lang="en-US" sz="3200" dirty="0" smtClean="0">
                <a:solidFill>
                  <a:srgbClr val="FFFFFF"/>
                </a:solidFill>
              </a:rPr>
              <a:t>,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en-US" sz="3200" dirty="0" err="1" smtClean="0">
                <a:solidFill>
                  <a:srgbClr val="FFFFFF"/>
                </a:solidFill>
              </a:rPr>
              <a:t>kondicionér</a:t>
            </a:r>
            <a:r>
              <a:rPr lang="en-US" sz="3200" dirty="0">
                <a:solidFill>
                  <a:srgbClr val="FFFFFF"/>
                </a:solidFill>
              </a:rPr>
              <a:t>, </a:t>
            </a:r>
            <a:r>
              <a:rPr lang="en-US" sz="3200" dirty="0" err="1">
                <a:solidFill>
                  <a:srgbClr val="FFFFFF"/>
                </a:solidFill>
              </a:rPr>
              <a:t>mycí</a:t>
            </a:r>
            <a:r>
              <a:rPr lang="en-US" sz="3200" dirty="0">
                <a:solidFill>
                  <a:srgbClr val="FFFFFF"/>
                </a:solidFill>
              </a:rPr>
              <a:t> box</a:t>
            </a:r>
            <a:endParaRPr lang="en-US" sz="3200" dirty="0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6" name="Obrázek 6" descr="Obsah obrázku text, interiér, šálek&#10;&#10;Popis se vygeneroval automaticky.">
            <a:extLst>
              <a:ext uri="{FF2B5EF4-FFF2-40B4-BE49-F238E27FC236}">
                <a16:creationId xmlns:a16="http://schemas.microsoft.com/office/drawing/2014/main" xmlns="" id="{13F259A2-C5F1-3447-C74B-2B49380E80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29013"/>
          <a:stretch/>
        </p:blipFill>
        <p:spPr>
          <a:xfrm rot="5400000">
            <a:off x="1235022" y="3070016"/>
            <a:ext cx="3526972" cy="2285499"/>
          </a:xfrm>
          <a:prstGeom prst="rect">
            <a:avLst/>
          </a:prstGeom>
        </p:spPr>
      </p:pic>
      <p:pic>
        <p:nvPicPr>
          <p:cNvPr id="7" name="Obrázek 7" descr="Obsah obrázku interiér, podlaha, stůl, počítač&#10;&#10;Popis se vygeneroval automaticky.">
            <a:extLst>
              <a:ext uri="{FF2B5EF4-FFF2-40B4-BE49-F238E27FC236}">
                <a16:creationId xmlns:a16="http://schemas.microsoft.com/office/drawing/2014/main" xmlns="" id="{3C01A30E-1D74-9503-C8BC-984A10346B7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332513" y="3401563"/>
            <a:ext cx="3526972" cy="1622407"/>
          </a:xfrm>
          <a:prstGeom prst="rect">
            <a:avLst/>
          </a:prstGeom>
        </p:spPr>
      </p:pic>
      <p:pic>
        <p:nvPicPr>
          <p:cNvPr id="5" name="Obrázek 5" descr="Obsah obrázku pruhované&#10;&#10;Popis se vygeneroval automaticky.">
            <a:extLst>
              <a:ext uri="{FF2B5EF4-FFF2-40B4-BE49-F238E27FC236}">
                <a16:creationId xmlns:a16="http://schemas.microsoft.com/office/drawing/2014/main" xmlns="" id="{6BF272DF-2A5A-28B1-DC64-B4943EE37D6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/>
          <a:srcRect t="14501" r="2" b="14127"/>
          <a:stretch/>
        </p:blipFill>
        <p:spPr>
          <a:xfrm>
            <a:off x="8050740" y="2449281"/>
            <a:ext cx="2285477" cy="3526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6726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F68B3F68-107C-434F-AA38-110D5EA91B8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AAD0DBB9-1A4B-4391-81D4-CB19F9AB918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63BBA22-50EA-4C4D-BE05-F1CE4E63AA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A4E3D03-57F5-653E-1ECB-1FA83A79F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cs-CZ" sz="4000">
                <a:solidFill>
                  <a:srgbClr val="FFFFFF"/>
                </a:solidFill>
                <a:cs typeface="Calibri Light"/>
              </a:rPr>
              <a:t>         </a:t>
            </a:r>
            <a:r>
              <a:rPr lang="cs-CZ" sz="4000" b="1">
                <a:solidFill>
                  <a:srgbClr val="FFFFFF"/>
                </a:solidFill>
                <a:cs typeface="Calibri Light"/>
              </a:rPr>
              <a:t>Příprava zákaznice před mytím</a:t>
            </a:r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xmlns="" id="{8698F4A1-6622-5412-E485-4DD0C32A50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5572465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208609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61293230-B0F6-45B1-96D1-13D18E24299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xmlns="" id="{0A1E0707-4985-454B-ACE0-4855BB5587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49F8314-28CF-9EE8-6440-D2E9AB521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7" y="609599"/>
            <a:ext cx="3686174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    </a:t>
            </a:r>
            <a:r>
              <a:rPr lang="en-US" b="1" dirty="0" err="1"/>
              <a:t>Přípravné</a:t>
            </a:r>
            <a:r>
              <a:rPr lang="en-US" b="1" dirty="0"/>
              <a:t> </a:t>
            </a:r>
            <a:r>
              <a:rPr lang="en-US" b="1" dirty="0" err="1"/>
              <a:t>práce</a:t>
            </a:r>
            <a:endParaRPr lang="en-US" b="1" dirty="0" err="1">
              <a:cs typeface="Calibri Light"/>
            </a:endParaRPr>
          </a:p>
        </p:txBody>
      </p:sp>
      <p:sp>
        <p:nvSpPr>
          <p:cNvPr id="12" name="Content Placeholder 12">
            <a:extLst>
              <a:ext uri="{FF2B5EF4-FFF2-40B4-BE49-F238E27FC236}">
                <a16:creationId xmlns:a16="http://schemas.microsoft.com/office/drawing/2014/main" xmlns="" id="{3B84F025-226A-2B1B-7A9E-6E6DAC76C0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427" y="2194101"/>
            <a:ext cx="3543298" cy="39733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 err="1">
                <a:cs typeface="Calibri"/>
              </a:rPr>
              <a:t>Prostření</a:t>
            </a:r>
            <a:r>
              <a:rPr lang="en-US" sz="3200" dirty="0">
                <a:cs typeface="Calibri"/>
              </a:rPr>
              <a:t> </a:t>
            </a:r>
            <a:r>
              <a:rPr lang="en-US" sz="3200" dirty="0" err="1">
                <a:cs typeface="Calibri"/>
              </a:rPr>
              <a:t>ochranného</a:t>
            </a:r>
            <a:r>
              <a:rPr lang="en-US" sz="3200" dirty="0">
                <a:cs typeface="Calibri"/>
              </a:rPr>
              <a:t> </a:t>
            </a:r>
            <a:r>
              <a:rPr lang="en-US" sz="3200" dirty="0" err="1">
                <a:cs typeface="Calibri"/>
              </a:rPr>
              <a:t>prádla</a:t>
            </a:r>
            <a:r>
              <a:rPr lang="en-US" sz="3200" dirty="0">
                <a:cs typeface="Calibri"/>
              </a:rPr>
              <a:t>/</a:t>
            </a:r>
            <a:r>
              <a:rPr lang="en-US" sz="3200" dirty="0" err="1">
                <a:cs typeface="Calibri"/>
              </a:rPr>
              <a:t>ručník</a:t>
            </a:r>
            <a:r>
              <a:rPr lang="en-US" sz="3200" dirty="0">
                <a:cs typeface="Calibri"/>
              </a:rPr>
              <a:t>/</a:t>
            </a:r>
          </a:p>
          <a:p>
            <a:r>
              <a:rPr lang="en-US" sz="3200" dirty="0" err="1" smtClean="0">
                <a:cs typeface="Calibri"/>
              </a:rPr>
              <a:t>Diagnó</a:t>
            </a:r>
            <a:r>
              <a:rPr lang="cs-CZ" sz="3200" dirty="0" smtClean="0">
                <a:cs typeface="Calibri"/>
              </a:rPr>
              <a:t>z</a:t>
            </a:r>
            <a:r>
              <a:rPr lang="en-US" sz="3200" dirty="0" smtClean="0">
                <a:cs typeface="Calibri"/>
              </a:rPr>
              <a:t>a </a:t>
            </a:r>
            <a:r>
              <a:rPr lang="en-US" sz="3200" dirty="0" err="1">
                <a:cs typeface="Calibri"/>
              </a:rPr>
              <a:t>vlasů</a:t>
            </a:r>
            <a:endParaRPr lang="en-US" sz="3200" dirty="0">
              <a:cs typeface="Calibri"/>
            </a:endParaRPr>
          </a:p>
          <a:p>
            <a:r>
              <a:rPr lang="en-US" sz="3200" dirty="0" err="1">
                <a:cs typeface="Calibri"/>
              </a:rPr>
              <a:t>Určení</a:t>
            </a:r>
            <a:r>
              <a:rPr lang="en-US" sz="3200" dirty="0">
                <a:cs typeface="Calibri"/>
              </a:rPr>
              <a:t> </a:t>
            </a:r>
            <a:r>
              <a:rPr lang="en-US" sz="3200" dirty="0" err="1" smtClean="0">
                <a:cs typeface="Calibri"/>
              </a:rPr>
              <a:t>kvality</a:t>
            </a:r>
            <a:r>
              <a:rPr lang="cs-CZ" sz="3200" dirty="0" smtClean="0">
                <a:cs typeface="Calibri"/>
              </a:rPr>
              <a:t> </a:t>
            </a:r>
            <a:r>
              <a:rPr lang="en-US" sz="3200" dirty="0" smtClean="0">
                <a:cs typeface="Calibri"/>
              </a:rPr>
              <a:t>/</a:t>
            </a:r>
            <a:r>
              <a:rPr lang="en-US" sz="3200" dirty="0" err="1">
                <a:cs typeface="Calibri"/>
              </a:rPr>
              <a:t>hmatem</a:t>
            </a:r>
            <a:r>
              <a:rPr lang="en-US" sz="3200" dirty="0">
                <a:cs typeface="Calibri"/>
              </a:rPr>
              <a:t>, </a:t>
            </a:r>
            <a:r>
              <a:rPr lang="en-US" sz="3200" dirty="0" err="1">
                <a:cs typeface="Calibri"/>
              </a:rPr>
              <a:t>zrakem</a:t>
            </a:r>
            <a:r>
              <a:rPr lang="en-US" sz="3200" dirty="0">
                <a:cs typeface="Calibri"/>
              </a:rPr>
              <a:t>/</a:t>
            </a:r>
          </a:p>
          <a:p>
            <a:r>
              <a:rPr lang="en-US" sz="3200" dirty="0" err="1">
                <a:cs typeface="Calibri"/>
              </a:rPr>
              <a:t>Rozčesání</a:t>
            </a:r>
            <a:endParaRPr lang="en-US" sz="32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  <p:pic>
        <p:nvPicPr>
          <p:cNvPr id="4" name="Obrázek 4" descr="Obsah obrázku interiér, osoba, jídelní stůl&#10;&#10;Popis se vygeneroval automaticky.">
            <a:extLst>
              <a:ext uri="{FF2B5EF4-FFF2-40B4-BE49-F238E27FC236}">
                <a16:creationId xmlns:a16="http://schemas.microsoft.com/office/drawing/2014/main" xmlns="" id="{B2A13A48-DA9B-4248-464A-4E6E638965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r="13904"/>
          <a:stretch/>
        </p:blipFill>
        <p:spPr>
          <a:xfrm rot="5400000">
            <a:off x="4754561" y="2170664"/>
            <a:ext cx="4710330" cy="2516669"/>
          </a:xfrm>
          <a:prstGeom prst="rect">
            <a:avLst/>
          </a:prstGeom>
        </p:spPr>
      </p:pic>
      <p:pic>
        <p:nvPicPr>
          <p:cNvPr id="6" name="Obrázek 6" descr="Obsah obrázku interiér, osoba&#10;&#10;Popis se vygeneroval automaticky.">
            <a:extLst>
              <a:ext uri="{FF2B5EF4-FFF2-40B4-BE49-F238E27FC236}">
                <a16:creationId xmlns:a16="http://schemas.microsoft.com/office/drawing/2014/main" xmlns="" id="{FA41B071-4C24-D3F9-A7C3-117E3F4716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r="13135" b="-1"/>
          <a:stretch/>
        </p:blipFill>
        <p:spPr>
          <a:xfrm rot="5400000">
            <a:off x="7565253" y="2181792"/>
            <a:ext cx="4710330" cy="249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62082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2554CA6-288E-4202-BC52-2E5A8F0C0A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xmlns="" id="{B10BB131-AC8E-4A8E-A5D1-36260F720C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18B99FC-E454-C5B3-D9DF-7BDEA803D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rgbClr val="FFFFFF"/>
                </a:solidFill>
                <a:cs typeface="Calibri Light"/>
              </a:rPr>
              <a:t>Postup mytí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B7778FC-632E-4DCA-A7CB-0D7731CCF97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FA23A907-97FB-4A8F-880A-DD77401C42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F8BE006-7A33-B560-6ECB-293DABC84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s-CZ" sz="2600" dirty="0">
              <a:cs typeface="Calibri"/>
            </a:endParaRPr>
          </a:p>
          <a:p>
            <a:r>
              <a:rPr lang="cs-CZ" sz="2600" dirty="0">
                <a:cs typeface="Calibri"/>
              </a:rPr>
              <a:t>Ředění vody na vhodnou teplotu </a:t>
            </a:r>
            <a:r>
              <a:rPr lang="cs-CZ" sz="2600" dirty="0" smtClean="0">
                <a:cs typeface="Calibri"/>
              </a:rPr>
              <a:t>/dle </a:t>
            </a:r>
            <a:r>
              <a:rPr lang="cs-CZ" sz="2600" dirty="0">
                <a:cs typeface="Calibri"/>
              </a:rPr>
              <a:t>přání zákaznice/.</a:t>
            </a:r>
          </a:p>
          <a:p>
            <a:r>
              <a:rPr lang="cs-CZ" sz="2600" dirty="0">
                <a:cs typeface="Calibri"/>
              </a:rPr>
              <a:t>Zkouška na hřbetu ruky.</a:t>
            </a:r>
          </a:p>
          <a:p>
            <a:r>
              <a:rPr lang="cs-CZ" sz="2600" dirty="0">
                <a:cs typeface="Calibri"/>
              </a:rPr>
              <a:t>Vlasy navlhčíme, levá ruka dělá zábranu kolem obličeje, v pravé držíme sprchu a ukazováček kontroluje teplotu vody.</a:t>
            </a:r>
          </a:p>
          <a:p>
            <a:r>
              <a:rPr lang="cs-CZ" sz="2600" dirty="0">
                <a:cs typeface="Calibri"/>
              </a:rPr>
              <a:t>Naneseme šampon a rozpěníme.</a:t>
            </a:r>
          </a:p>
          <a:p>
            <a:endParaRPr lang="cs-CZ" sz="2600" dirty="0">
              <a:cs typeface="Calibri"/>
            </a:endParaRPr>
          </a:p>
          <a:p>
            <a:endParaRPr lang="cs-CZ" sz="2600" dirty="0">
              <a:cs typeface="Calibri"/>
            </a:endParaRPr>
          </a:p>
          <a:p>
            <a:endParaRPr lang="cs-CZ" sz="2600" dirty="0">
              <a:cs typeface="Calibri"/>
            </a:endParaRPr>
          </a:p>
          <a:p>
            <a:endParaRPr lang="cs-CZ" sz="2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5352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xmlns="" id="{3F1FC1EF-943F-4F52-B2DB-74493F65ED8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Graphic 33">
            <a:extLst>
              <a:ext uri="{FF2B5EF4-FFF2-40B4-BE49-F238E27FC236}">
                <a16:creationId xmlns:a16="http://schemas.microsoft.com/office/drawing/2014/main" xmlns="" id="{D3C17D34-F9B7-42F6-B9A8-C576C8AAD9B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3354324" y="-2665475"/>
            <a:ext cx="5486400" cy="12188952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1190297-4130-A1F9-AC26-01CF2B2AE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4206240" cy="28241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600" b="1" kern="1200" dirty="0" err="1">
                <a:latin typeface="+mj-lt"/>
                <a:ea typeface="+mj-ea"/>
                <a:cs typeface="+mj-cs"/>
              </a:rPr>
              <a:t>Kontrola</a:t>
            </a:r>
            <a:r>
              <a:rPr lang="en-US" sz="4600" b="1" kern="1200" dirty="0">
                <a:latin typeface="+mj-lt"/>
                <a:ea typeface="+mj-ea"/>
                <a:cs typeface="+mj-cs"/>
              </a:rPr>
              <a:t> </a:t>
            </a:r>
            <a:r>
              <a:rPr lang="en-US" sz="4600" b="1" kern="1200" dirty="0" err="1">
                <a:latin typeface="+mj-lt"/>
                <a:ea typeface="+mj-ea"/>
                <a:cs typeface="+mj-cs"/>
              </a:rPr>
              <a:t>vody</a:t>
            </a:r>
            <a:r>
              <a:rPr lang="en-US" sz="4600" b="1" kern="1200" dirty="0">
                <a:latin typeface="+mj-lt"/>
                <a:ea typeface="+mj-ea"/>
                <a:cs typeface="+mj-cs"/>
              </a:rPr>
              <a:t> </a:t>
            </a:r>
            <a:r>
              <a:rPr lang="cs-CZ" sz="4600" b="1" kern="1200" dirty="0" smtClean="0">
                <a:latin typeface="+mj-lt"/>
                <a:ea typeface="+mj-ea"/>
                <a:cs typeface="+mj-cs"/>
              </a:rPr>
              <a:t>                   </a:t>
            </a:r>
            <a:r>
              <a:rPr lang="en-US" sz="4600" b="1" kern="1200" dirty="0" smtClean="0">
                <a:latin typeface="+mj-lt"/>
                <a:ea typeface="+mj-ea"/>
                <a:cs typeface="+mj-cs"/>
              </a:rPr>
              <a:t>a </a:t>
            </a:r>
            <a:r>
              <a:rPr lang="en-US" sz="4600" b="1" kern="1200" dirty="0" err="1">
                <a:latin typeface="+mj-lt"/>
                <a:ea typeface="+mj-ea"/>
                <a:cs typeface="+mj-cs"/>
              </a:rPr>
              <a:t>nanášení</a:t>
            </a:r>
            <a:r>
              <a:rPr lang="en-US" sz="4600" b="1" kern="1200" dirty="0">
                <a:latin typeface="+mj-lt"/>
                <a:ea typeface="+mj-ea"/>
                <a:cs typeface="+mj-cs"/>
              </a:rPr>
              <a:t> </a:t>
            </a:r>
            <a:r>
              <a:rPr lang="en-US" sz="4600" b="1" kern="1200" dirty="0" err="1">
                <a:latin typeface="+mj-lt"/>
                <a:ea typeface="+mj-ea"/>
                <a:cs typeface="+mj-cs"/>
              </a:rPr>
              <a:t>šamponu</a:t>
            </a:r>
            <a:endParaRPr lang="en-US" sz="4600" b="1" kern="1200" dirty="0">
              <a:latin typeface="+mj-lt"/>
              <a:cs typeface="Calibri Light"/>
            </a:endParaRP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xmlns="" id="{DB9DB423-7037-CA97-1369-3C27B237B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63040" y="3602037"/>
            <a:ext cx="4206240" cy="2446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kern="1200" dirty="0" err="1">
                <a:latin typeface="+mn-lt"/>
                <a:ea typeface="+mn-ea"/>
                <a:cs typeface="+mn-cs"/>
              </a:rPr>
              <a:t>Kontrolujeme</a:t>
            </a:r>
            <a:r>
              <a:rPr lang="en-US" sz="3600" kern="1200" dirty="0">
                <a:latin typeface="+mn-lt"/>
                <a:ea typeface="+mn-ea"/>
                <a:cs typeface="+mn-cs"/>
              </a:rPr>
              <a:t> </a:t>
            </a:r>
            <a:r>
              <a:rPr lang="en-US" sz="3600" kern="1200" dirty="0" err="1">
                <a:latin typeface="+mn-lt"/>
                <a:ea typeface="+mn-ea"/>
                <a:cs typeface="+mn-cs"/>
              </a:rPr>
              <a:t>ukazováčkem</a:t>
            </a:r>
            <a:r>
              <a:rPr lang="en-US" sz="3600" kern="1200" dirty="0">
                <a:latin typeface="+mn-lt"/>
                <a:ea typeface="+mn-ea"/>
                <a:cs typeface="+mn-cs"/>
              </a:rPr>
              <a:t> </a:t>
            </a:r>
            <a:r>
              <a:rPr lang="en-US" sz="3600" kern="1200" dirty="0" err="1">
                <a:latin typeface="+mn-lt"/>
                <a:ea typeface="+mn-ea"/>
                <a:cs typeface="+mn-cs"/>
              </a:rPr>
              <a:t>ruky</a:t>
            </a:r>
            <a:r>
              <a:rPr lang="en-US" sz="3600" kern="1200" dirty="0">
                <a:latin typeface="+mn-lt"/>
                <a:ea typeface="+mn-ea"/>
                <a:cs typeface="+mn-cs"/>
              </a:rPr>
              <a:t> </a:t>
            </a:r>
            <a:r>
              <a:rPr lang="en-US" sz="3600" kern="1200" dirty="0" err="1">
                <a:latin typeface="+mn-lt"/>
                <a:ea typeface="+mn-ea"/>
                <a:cs typeface="+mn-cs"/>
              </a:rPr>
              <a:t>teplotu</a:t>
            </a:r>
            <a:r>
              <a:rPr lang="en-US" sz="3600" kern="1200" dirty="0">
                <a:latin typeface="+mn-lt"/>
                <a:ea typeface="+mn-ea"/>
                <a:cs typeface="+mn-cs"/>
              </a:rPr>
              <a:t> </a:t>
            </a:r>
            <a:r>
              <a:rPr lang="en-US" sz="3600" kern="1200" dirty="0" err="1">
                <a:latin typeface="+mn-lt"/>
                <a:ea typeface="+mn-ea"/>
                <a:cs typeface="+mn-cs"/>
              </a:rPr>
              <a:t>vody</a:t>
            </a:r>
            <a:endParaRPr lang="en-US" sz="3600" kern="1200" dirty="0" err="1">
              <a:latin typeface="+mn-lt"/>
              <a:cs typeface="Calibri"/>
            </a:endParaRPr>
          </a:p>
        </p:txBody>
      </p:sp>
      <p:sp>
        <p:nvSpPr>
          <p:cNvPr id="37" name="Rectangle 35">
            <a:extLst>
              <a:ext uri="{FF2B5EF4-FFF2-40B4-BE49-F238E27FC236}">
                <a16:creationId xmlns:a16="http://schemas.microsoft.com/office/drawing/2014/main" xmlns="" id="{30EE753D-A778-4139-8BFE-F0A4F6FE6F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:a16="http://schemas.microsoft.com/office/drawing/2014/main" xmlns="" id="{2F043496-EF66-F9C7-44FB-1574C0FE34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 cstate="print"/>
          <a:srcRect r="1" b="18393"/>
          <a:stretch/>
        </p:blipFill>
        <p:spPr>
          <a:xfrm>
            <a:off x="5934735" y="685799"/>
            <a:ext cx="3084092" cy="5486398"/>
          </a:xfrm>
          <a:prstGeom prst="rect">
            <a:avLst/>
          </a:prstGeom>
        </p:spPr>
      </p:pic>
      <p:pic>
        <p:nvPicPr>
          <p:cNvPr id="6" name="Obrázek 6" descr="Obsah obrázku text, interiér, osoba&#10;&#10;Popis se vygeneroval automaticky.">
            <a:extLst>
              <a:ext uri="{FF2B5EF4-FFF2-40B4-BE49-F238E27FC236}">
                <a16:creationId xmlns:a16="http://schemas.microsoft.com/office/drawing/2014/main" xmlns="" id="{C24A4797-C61C-B061-7CE0-9DFFA2C7FCA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/>
          <a:srcRect r="-1" b="18323"/>
          <a:stretch/>
        </p:blipFill>
        <p:spPr>
          <a:xfrm>
            <a:off x="9110472" y="685796"/>
            <a:ext cx="3081528" cy="5486405"/>
          </a:xfrm>
          <a:prstGeom prst="rect">
            <a:avLst/>
          </a:prstGeom>
        </p:spPr>
      </p:pic>
      <p:sp>
        <p:nvSpPr>
          <p:cNvPr id="41" name="Rectangle 37">
            <a:extLst>
              <a:ext uri="{FF2B5EF4-FFF2-40B4-BE49-F238E27FC236}">
                <a16:creationId xmlns:a16="http://schemas.microsoft.com/office/drawing/2014/main" xmlns="" id="{8BD0CDA2-2E5B-4A2D-A132-A6C6E3134E8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01387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xmlns="" id="{3C54F4CE-85F0-46ED-80DA-9518C9251A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xmlns="" id="{DADD1FCA-8ACB-4958-81DD-4CDD6D3E192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428C909-07ED-F944-BDEC-C0D959298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dirty="0" err="1">
                <a:cs typeface="Calibri Light"/>
              </a:rPr>
              <a:t>Rozpěnění</a:t>
            </a:r>
            <a:r>
              <a:rPr lang="en-US" sz="4800" b="1" dirty="0">
                <a:cs typeface="Calibri Light"/>
              </a:rPr>
              <a:t> </a:t>
            </a:r>
            <a:r>
              <a:rPr lang="en-US" sz="4800" b="1" dirty="0" err="1">
                <a:cs typeface="Calibri Light"/>
              </a:rPr>
              <a:t>šamponu</a:t>
            </a:r>
            <a:r>
              <a:rPr lang="en-US" sz="4800" b="1" dirty="0">
                <a:cs typeface="Calibri Light"/>
              </a:rPr>
              <a:t/>
            </a:r>
            <a:br>
              <a:rPr lang="en-US" sz="4800" b="1" dirty="0">
                <a:cs typeface="Calibri Light"/>
              </a:rPr>
            </a:br>
            <a:r>
              <a:rPr lang="en-US" sz="4800" b="1" dirty="0">
                <a:cs typeface="Calibri Light"/>
              </a:rPr>
              <a:t/>
            </a:r>
            <a:br>
              <a:rPr lang="en-US" sz="4800" b="1" dirty="0">
                <a:cs typeface="Calibri Light"/>
              </a:rPr>
            </a:br>
            <a:r>
              <a:rPr lang="en-US" sz="4800" dirty="0" err="1">
                <a:cs typeface="Calibri Light"/>
              </a:rPr>
              <a:t>krouživé</a:t>
            </a:r>
            <a:r>
              <a:rPr lang="en-US" sz="4800" dirty="0">
                <a:cs typeface="Calibri Light"/>
              </a:rPr>
              <a:t> </a:t>
            </a:r>
            <a:r>
              <a:rPr lang="en-US" sz="4800" dirty="0" err="1">
                <a:cs typeface="Calibri Light"/>
              </a:rPr>
              <a:t>pohyby</a:t>
            </a:r>
            <a:endParaRPr lang="en-US" sz="4800" kern="1200" dirty="0">
              <a:latin typeface="+mj-lt"/>
              <a:cs typeface="Calibri Light"/>
            </a:endParaRPr>
          </a:p>
        </p:txBody>
      </p:sp>
      <p:pic>
        <p:nvPicPr>
          <p:cNvPr id="6" name="Obrázek 6" descr="Obsah obrázku interiér, osoba, dřez&#10;&#10;Popis se vygeneroval automaticky.">
            <a:extLst>
              <a:ext uri="{FF2B5EF4-FFF2-40B4-BE49-F238E27FC236}">
                <a16:creationId xmlns:a16="http://schemas.microsoft.com/office/drawing/2014/main" xmlns="" id="{CD776DA0-3D38-C7F5-8E7C-F07F2F11C05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r="18099" b="-3"/>
          <a:stretch/>
        </p:blipFill>
        <p:spPr>
          <a:xfrm rot="5400000">
            <a:off x="5914801" y="1821522"/>
            <a:ext cx="5670549" cy="318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64709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15EA724-B634-B3E4-82B6-3D8D62D04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FFFFFF"/>
                </a:solidFill>
                <a:cs typeface="Calibri Light"/>
              </a:rPr>
              <a:t>    </a:t>
            </a:r>
            <a:r>
              <a:rPr lang="cs-CZ" b="1" dirty="0">
                <a:solidFill>
                  <a:srgbClr val="FFFFFF"/>
                </a:solidFill>
                <a:cs typeface="Calibri Light"/>
              </a:rPr>
              <a:t>PRVNÍ MYTÍ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2EAB856-E281-1F89-ECE8-8F443FB87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>
                <a:cs typeface="Calibri"/>
              </a:rPr>
              <a:t>Začínáme na temenní partii, levá ruka dělá zábranu a pravá vidlicovitě postavenými prsty tuto partii od čela k vlasovému víru několikrát umyje hadovitým pohybem.</a:t>
            </a:r>
          </a:p>
          <a:p>
            <a:r>
              <a:rPr lang="cs-CZ" dirty="0">
                <a:cs typeface="Calibri"/>
              </a:rPr>
              <a:t>Stejná technika na pravé a následně levé spánkové partii, postupujeme od kontury </a:t>
            </a:r>
            <a:r>
              <a:rPr lang="cs-CZ" dirty="0" smtClean="0">
                <a:cs typeface="Calibri"/>
              </a:rPr>
              <a:t>                 k </a:t>
            </a:r>
            <a:r>
              <a:rPr lang="cs-CZ" dirty="0">
                <a:cs typeface="Calibri"/>
              </a:rPr>
              <a:t>vlasovému víru.</a:t>
            </a:r>
          </a:p>
          <a:p>
            <a:r>
              <a:rPr lang="cs-CZ" dirty="0">
                <a:cs typeface="Calibri"/>
              </a:rPr>
              <a:t>Pokračujeme na partii </a:t>
            </a:r>
            <a:r>
              <a:rPr lang="cs-CZ" dirty="0" err="1">
                <a:cs typeface="Calibri"/>
              </a:rPr>
              <a:t>tylní</a:t>
            </a:r>
            <a:r>
              <a:rPr lang="cs-CZ" dirty="0">
                <a:cs typeface="Calibri"/>
              </a:rPr>
              <a:t> a krční. 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555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1C0D5F9-B5B6-F24E-AFAA-9F003C03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 err="1">
                <a:solidFill>
                  <a:srgbClr val="FFFFFF"/>
                </a:solidFill>
              </a:rPr>
              <a:t>Mytí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tylní</a:t>
            </a:r>
            <a:r>
              <a:rPr lang="en-US" sz="4000" b="1" dirty="0">
                <a:solidFill>
                  <a:srgbClr val="FFFFFF"/>
                </a:solidFill>
              </a:rPr>
              <a:t> a </a:t>
            </a:r>
            <a:r>
              <a:rPr lang="en-US" sz="4000" b="1" dirty="0" err="1">
                <a:solidFill>
                  <a:srgbClr val="FFFFFF"/>
                </a:solidFill>
              </a:rPr>
              <a:t>spánkové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partie</a:t>
            </a:r>
            <a:endParaRPr lang="en-US" sz="4000" b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8" name="Obrázek 8" descr="Obsah obrázku osoba, interiér, z blízka&#10;&#10;Popis se vygeneroval automaticky.">
            <a:extLst>
              <a:ext uri="{FF2B5EF4-FFF2-40B4-BE49-F238E27FC236}">
                <a16:creationId xmlns:a16="http://schemas.microsoft.com/office/drawing/2014/main" xmlns="" id="{EC9FAD58-7A9C-C4DC-6848-A7CD07CC9E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r="21706" b="1"/>
          <a:stretch/>
        </p:blipFill>
        <p:spPr>
          <a:xfrm rot="5400000">
            <a:off x="3670379" y="1855164"/>
            <a:ext cx="5357088" cy="3147413"/>
          </a:xfrm>
          <a:prstGeom prst="rect">
            <a:avLst/>
          </a:prstGeom>
        </p:spPr>
      </p:pic>
      <p:pic>
        <p:nvPicPr>
          <p:cNvPr id="12" name="Obrázek 12" descr="Obsah obrázku interiér, osoba&#10;&#10;Popis se vygeneroval automaticky.">
            <a:extLst>
              <a:ext uri="{FF2B5EF4-FFF2-40B4-BE49-F238E27FC236}">
                <a16:creationId xmlns:a16="http://schemas.microsoft.com/office/drawing/2014/main" xmlns="" id="{AD0F7810-3817-AE2F-DC84-B24DC3877F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r="23302"/>
          <a:stretch/>
        </p:blipFill>
        <p:spPr>
          <a:xfrm rot="5400000">
            <a:off x="7218019" y="1858014"/>
            <a:ext cx="5238761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1685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907EF6B7-1338-4443-8C46-6A318D952D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AAE4CDD-124C-4DCF-9584-B6033B545D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335CD61-1184-E05C-2767-0BC4861C8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FF"/>
                </a:solidFill>
                <a:cs typeface="Calibri Light"/>
              </a:rPr>
              <a:t>Partie </a:t>
            </a:r>
            <a:r>
              <a:rPr lang="cs-CZ" b="1" dirty="0" err="1">
                <a:solidFill>
                  <a:srgbClr val="FFFFFF"/>
                </a:solidFill>
                <a:cs typeface="Calibri Light"/>
              </a:rPr>
              <a:t>tylní</a:t>
            </a:r>
            <a:r>
              <a:rPr lang="cs-CZ" b="1" dirty="0">
                <a:solidFill>
                  <a:srgbClr val="FFFFFF"/>
                </a:solidFill>
                <a:cs typeface="Calibri Light"/>
              </a:rPr>
              <a:t> a partie krční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081E4A58-353D-44AE-B2FC-2A74E2E400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9FCDABA-0D80-F01A-BF0E-BE38DA2BF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2600" dirty="0">
                <a:cs typeface="Calibri"/>
              </a:rPr>
              <a:t>Pokračujeme na partii tylní a krční -  levou ruku máme na vlasovém víru a pravou nasadíme za pravým uchem a vidlicovitě postavenými prsty myjeme od krku k vlasovému víru. Postupujeme směrem k levému uchu a zpět. Několikrát tuto partii promyjeme a následně ruce vyměníme. Stejné tahy děláme i druhou /levou/ rukou.</a:t>
            </a:r>
          </a:p>
          <a:p>
            <a:r>
              <a:rPr lang="cs-CZ" sz="2600" dirty="0">
                <a:cs typeface="Calibri"/>
              </a:rPr>
              <a:t>Další tah je kolem vlasového </a:t>
            </a:r>
            <a:r>
              <a:rPr lang="cs-CZ" sz="2600" dirty="0" smtClean="0">
                <a:cs typeface="Calibri"/>
              </a:rPr>
              <a:t>víru, kde </a:t>
            </a:r>
            <a:r>
              <a:rPr lang="cs-CZ" sz="2600" dirty="0">
                <a:cs typeface="Calibri"/>
              </a:rPr>
              <a:t>máme  vidlicovitě postavené prsty proti </a:t>
            </a:r>
            <a:r>
              <a:rPr lang="cs-CZ" sz="2600" dirty="0" smtClean="0">
                <a:cs typeface="Calibri"/>
              </a:rPr>
              <a:t>sobě,</a:t>
            </a:r>
            <a:r>
              <a:rPr lang="cs-CZ" sz="2600" dirty="0">
                <a:cs typeface="Calibri"/>
              </a:rPr>
              <a:t> </a:t>
            </a:r>
            <a:r>
              <a:rPr lang="cs-CZ" sz="2600" dirty="0" smtClean="0">
                <a:cs typeface="Calibri"/>
              </a:rPr>
              <a:t>a </a:t>
            </a:r>
            <a:r>
              <a:rPr lang="cs-CZ" sz="2600" dirty="0">
                <a:cs typeface="Calibri"/>
              </a:rPr>
              <a:t>myjeme část od temenní partie až pod vlasový vír a od levé a pravé spánkové partie pod vlasový vír.</a:t>
            </a:r>
          </a:p>
          <a:p>
            <a:r>
              <a:rPr lang="cs-CZ" sz="2600" dirty="0">
                <a:cs typeface="Calibri"/>
              </a:rPr>
              <a:t>Stáhneme pěnu a vlasy důkladně propláchneme.</a:t>
            </a:r>
          </a:p>
        </p:txBody>
      </p:sp>
    </p:spTree>
    <p:extLst>
      <p:ext uri="{BB962C8B-B14F-4D97-AF65-F5344CB8AC3E}">
        <p14:creationId xmlns:p14="http://schemas.microsoft.com/office/powerpoint/2010/main" xmlns="" val="2083986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5815103-6E0C-516B-3D85-E1830886E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 err="1">
                <a:solidFill>
                  <a:srgbClr val="FFFFFF"/>
                </a:solidFill>
              </a:rPr>
              <a:t>Ukázka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mytí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na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tylní</a:t>
            </a:r>
            <a:r>
              <a:rPr lang="en-US" sz="4000" b="1" dirty="0">
                <a:solidFill>
                  <a:srgbClr val="FFFFFF"/>
                </a:solidFill>
              </a:rPr>
              <a:t> a </a:t>
            </a:r>
            <a:r>
              <a:rPr lang="en-US" sz="4000" b="1" dirty="0" err="1">
                <a:solidFill>
                  <a:srgbClr val="FFFFFF"/>
                </a:solidFill>
              </a:rPr>
              <a:t>krční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partii</a:t>
            </a:r>
            <a:endParaRPr lang="en-US" sz="4000" b="1" dirty="0" err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5" name="Obrázek 5" descr="Obsah obrázku interiér, zeď, dřez&#10;&#10;Popis se vygeneroval automaticky.">
            <a:extLst>
              <a:ext uri="{FF2B5EF4-FFF2-40B4-BE49-F238E27FC236}">
                <a16:creationId xmlns:a16="http://schemas.microsoft.com/office/drawing/2014/main" xmlns="" id="{C3D2DEBA-5A80-CE74-A2AD-02472118222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r="23302"/>
          <a:stretch/>
        </p:blipFill>
        <p:spPr>
          <a:xfrm rot="5400000">
            <a:off x="3725008" y="1855164"/>
            <a:ext cx="5247831" cy="3147413"/>
          </a:xfrm>
          <a:prstGeom prst="rect">
            <a:avLst/>
          </a:prstGeom>
        </p:spPr>
      </p:pic>
      <p:pic>
        <p:nvPicPr>
          <p:cNvPr id="6" name="Obrázek 6" descr="Obsah obrázku interiér&#10;&#10;Popis se vygeneroval automaticky.">
            <a:extLst>
              <a:ext uri="{FF2B5EF4-FFF2-40B4-BE49-F238E27FC236}">
                <a16:creationId xmlns:a16="http://schemas.microsoft.com/office/drawing/2014/main" xmlns="" id="{9E3DAFA5-04A5-0A2B-0A2F-2D3D978AA9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r="21706" b="1"/>
          <a:stretch/>
        </p:blipFill>
        <p:spPr>
          <a:xfrm rot="5400000">
            <a:off x="7163485" y="1858014"/>
            <a:ext cx="5347829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2327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DDED3C4-3A59-8404-6D40-97C4D29DC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 err="1">
                <a:solidFill>
                  <a:srgbClr val="FFFFFF"/>
                </a:solidFill>
              </a:rPr>
              <a:t>Krční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partie</a:t>
            </a:r>
            <a:r>
              <a:rPr lang="en-US" b="1" dirty="0">
                <a:solidFill>
                  <a:srgbClr val="FFFFFF"/>
                </a:solidFill>
              </a:rPr>
              <a:t> a </a:t>
            </a:r>
            <a:r>
              <a:rPr lang="en-US" b="1" dirty="0" err="1">
                <a:solidFill>
                  <a:srgbClr val="FFFFFF"/>
                </a:solidFill>
              </a:rPr>
              <a:t>vlasový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vír</a:t>
            </a:r>
            <a:endParaRPr lang="en-US" b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5" name="Obrázek 5" descr="Obsah obrázku interiér, osoba&#10;&#10;Popis se vygeneroval automaticky.">
            <a:extLst>
              <a:ext uri="{FF2B5EF4-FFF2-40B4-BE49-F238E27FC236}">
                <a16:creationId xmlns:a16="http://schemas.microsoft.com/office/drawing/2014/main" xmlns="" id="{B34F077E-3774-54EF-F367-D228E34205F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r="23302"/>
          <a:stretch/>
        </p:blipFill>
        <p:spPr>
          <a:xfrm rot="5400000">
            <a:off x="3725008" y="1855164"/>
            <a:ext cx="5247831" cy="3147413"/>
          </a:xfrm>
          <a:prstGeom prst="rect">
            <a:avLst/>
          </a:prstGeom>
        </p:spPr>
      </p:pic>
      <p:pic>
        <p:nvPicPr>
          <p:cNvPr id="6" name="Obrázek 6" descr="Obsah obrázku interiér, zeď, osoba&#10;&#10;Popis se vygeneroval automaticky.">
            <a:extLst>
              <a:ext uri="{FF2B5EF4-FFF2-40B4-BE49-F238E27FC236}">
                <a16:creationId xmlns:a16="http://schemas.microsoft.com/office/drawing/2014/main" xmlns="" id="{692B1CE7-432B-10BB-556F-77005F9915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r="21706" b="1"/>
          <a:stretch/>
        </p:blipFill>
        <p:spPr>
          <a:xfrm rot="5400000">
            <a:off x="7163485" y="1858014"/>
            <a:ext cx="5347829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544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86BCDCD-1677-3263-A61D-0D9C3566F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b="1" dirty="0" err="1">
                <a:solidFill>
                  <a:srgbClr val="FFFFFF"/>
                </a:solidFill>
              </a:rPr>
              <a:t>Stáhneme</a:t>
            </a:r>
            <a:r>
              <a:rPr lang="en-US" sz="3700" b="1" dirty="0">
                <a:solidFill>
                  <a:srgbClr val="FFFFFF"/>
                </a:solidFill>
              </a:rPr>
              <a:t> </a:t>
            </a:r>
            <a:r>
              <a:rPr lang="en-US" sz="3700" b="1" dirty="0" err="1">
                <a:solidFill>
                  <a:srgbClr val="FFFFFF"/>
                </a:solidFill>
              </a:rPr>
              <a:t>pěnu</a:t>
            </a:r>
            <a:r>
              <a:rPr lang="en-US" sz="3700" b="1" dirty="0">
                <a:solidFill>
                  <a:srgbClr val="FFFFFF"/>
                </a:solidFill>
              </a:rPr>
              <a:t> a </a:t>
            </a:r>
            <a:r>
              <a:rPr lang="en-US" sz="3700" b="1" dirty="0" err="1">
                <a:solidFill>
                  <a:srgbClr val="FFFFFF"/>
                </a:solidFill>
              </a:rPr>
              <a:t>důkladně</a:t>
            </a:r>
            <a:r>
              <a:rPr lang="en-US" sz="3700" b="1" dirty="0">
                <a:solidFill>
                  <a:srgbClr val="FFFFFF"/>
                </a:solidFill>
              </a:rPr>
              <a:t> </a:t>
            </a:r>
            <a:r>
              <a:rPr lang="en-US" sz="3700" b="1" dirty="0" err="1">
                <a:solidFill>
                  <a:srgbClr val="FFFFFF"/>
                </a:solidFill>
              </a:rPr>
              <a:t>propláchneme</a:t>
            </a:r>
            <a:endParaRPr lang="en-US" sz="3700" b="1" dirty="0" err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6" name="Obrázek 6">
            <a:extLst>
              <a:ext uri="{FF2B5EF4-FFF2-40B4-BE49-F238E27FC236}">
                <a16:creationId xmlns:a16="http://schemas.microsoft.com/office/drawing/2014/main" xmlns="" id="{F1328222-11B6-64DC-06E2-37CF05B785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23302"/>
          <a:stretch/>
        </p:blipFill>
        <p:spPr>
          <a:xfrm rot="5400000">
            <a:off x="3725008" y="1855164"/>
            <a:ext cx="5247831" cy="3147413"/>
          </a:xfrm>
          <a:prstGeom prst="rect">
            <a:avLst/>
          </a:prstGeom>
        </p:spPr>
      </p:pic>
      <p:pic>
        <p:nvPicPr>
          <p:cNvPr id="5" name="Obrázek 5" descr="Obsah obrázku interiér, osoba&#10;&#10;Popis se vygeneroval automaticky.">
            <a:extLst>
              <a:ext uri="{FF2B5EF4-FFF2-40B4-BE49-F238E27FC236}">
                <a16:creationId xmlns:a16="http://schemas.microsoft.com/office/drawing/2014/main" xmlns="" id="{919134CC-7B01-DB2C-4CDC-C909AA787F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r="21706" b="1"/>
          <a:stretch/>
        </p:blipFill>
        <p:spPr>
          <a:xfrm rot="5400000">
            <a:off x="7163485" y="1858014"/>
            <a:ext cx="5347829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3916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xmlns="" id="{E92FEB64-6EEA-4759-B4A4-BD2C1E660BA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9">
            <a:extLst>
              <a:ext uri="{FF2B5EF4-FFF2-40B4-BE49-F238E27FC236}">
                <a16:creationId xmlns:a16="http://schemas.microsoft.com/office/drawing/2014/main" xmlns="" id="{B10BB131-AC8E-4A8E-A5D1-36260F720C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D8036D7-313A-0264-6480-2EAB3DBD3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FF"/>
                </a:solidFill>
                <a:cs typeface="Calibri Light"/>
              </a:rPr>
              <a:t>Druhá část mytí obohacená </a:t>
            </a:r>
            <a:r>
              <a:rPr lang="cs-CZ" b="1" dirty="0" smtClean="0">
                <a:solidFill>
                  <a:srgbClr val="FFFFFF"/>
                </a:solidFill>
                <a:cs typeface="Calibri Light"/>
              </a:rPr>
              <a:t>               o </a:t>
            </a:r>
            <a:r>
              <a:rPr lang="cs-CZ" b="1" dirty="0">
                <a:solidFill>
                  <a:srgbClr val="FFFFFF"/>
                </a:solidFill>
                <a:cs typeface="Calibri Light"/>
              </a:rPr>
              <a:t>masáž </a:t>
            </a:r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xmlns="" id="{14847E93-7DC1-4D4B-8829-B19AA7137C5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xmlns="" id="{5566D6E1-03A1-4D73-A4E0-35D74D568A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xmlns="" id="{9F835A99-04AC-494A-A572-AFE8413CC93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C63331E-E762-A679-0DFD-5CF6780F5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2000" dirty="0">
                <a:cs typeface="Calibri"/>
              </a:rPr>
              <a:t>Ve druhé části opět naneseme a napěníme šampon</a:t>
            </a:r>
          </a:p>
          <a:p>
            <a:r>
              <a:rPr lang="cs-CZ" sz="2000" dirty="0">
                <a:cs typeface="Calibri"/>
              </a:rPr>
              <a:t>Postup mytí celý opakujeme podle předešlé první části mytí</a:t>
            </a:r>
          </a:p>
          <a:p>
            <a:r>
              <a:rPr lang="cs-CZ" sz="2000" dirty="0">
                <a:cs typeface="Calibri"/>
              </a:rPr>
              <a:t>Dále přidáme mytí kontury a masáž kontury</a:t>
            </a:r>
          </a:p>
          <a:p>
            <a:r>
              <a:rPr lang="cs-CZ" sz="2000" dirty="0">
                <a:cs typeface="Calibri"/>
              </a:rPr>
              <a:t>Konturu myjeme trhavým, nebo krouživým pohybem od čela k  pravému  a levému uchu.</a:t>
            </a:r>
          </a:p>
          <a:p>
            <a:r>
              <a:rPr lang="cs-CZ" sz="2000" dirty="0">
                <a:cs typeface="Calibri"/>
              </a:rPr>
              <a:t>Masáž kontury děláme tak, že palce opřeme </a:t>
            </a:r>
            <a:r>
              <a:rPr lang="cs-CZ" sz="2000" dirty="0" smtClean="0">
                <a:cs typeface="Calibri"/>
              </a:rPr>
              <a:t>             o </a:t>
            </a:r>
            <a:r>
              <a:rPr lang="cs-CZ" sz="2000" dirty="0">
                <a:cs typeface="Calibri"/>
              </a:rPr>
              <a:t>vlasový vír a prsty obou rukou současně kroužíme po kontuře od čela přes spánkové partie až na krk, kde se ruce potkají a vrací se zpět k čelu. Několikrát </a:t>
            </a:r>
            <a:r>
              <a:rPr lang="cs-CZ" sz="2000" dirty="0" smtClean="0">
                <a:cs typeface="Calibri"/>
              </a:rPr>
              <a:t>opakujeme.</a:t>
            </a:r>
            <a:endParaRPr lang="cs-CZ" sz="2000" dirty="0">
              <a:cs typeface="Calibri"/>
            </a:endParaRPr>
          </a:p>
          <a:p>
            <a:r>
              <a:rPr lang="cs-CZ" sz="2000" dirty="0">
                <a:cs typeface="Calibri"/>
              </a:rPr>
              <a:t>Stáhneme pěnu z vlasů, důkladně propláchneme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xmlns="" id="{7B786209-1B0B-4CA9-9BDD-F7327066A84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xmlns="" id="{2D2964BB-484D-45AE-AD66-D407D062965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xmlns="" id="{6691AC69-A76E-4DAB-B565-468B6B87ACF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335965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A043232-43BD-4206-9700-7EA9FCAD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dirty="0">
                <a:solidFill>
                  <a:srgbClr val="FFFFFF"/>
                </a:solidFill>
              </a:rPr>
              <a:t> </a:t>
            </a:r>
            <a:r>
              <a:rPr lang="en-US" b="1" dirty="0" err="1">
                <a:solidFill>
                  <a:srgbClr val="FFFFFF"/>
                </a:solidFill>
              </a:rPr>
              <a:t>Trhavé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pohyby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cs-CZ" b="1" dirty="0" smtClean="0">
                <a:solidFill>
                  <a:srgbClr val="FFFFFF"/>
                </a:solidFill>
              </a:rPr>
              <a:t>                 </a:t>
            </a:r>
            <a:r>
              <a:rPr lang="en-US" b="1" dirty="0" err="1" smtClean="0">
                <a:solidFill>
                  <a:srgbClr val="FFFFFF"/>
                </a:solidFill>
              </a:rPr>
              <a:t>při</a:t>
            </a:r>
            <a:r>
              <a:rPr lang="en-US" b="1" dirty="0" smtClean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mytí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kontury</a:t>
            </a:r>
            <a:endParaRPr lang="en-US" b="1" dirty="0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6" name="Obrázek 6">
            <a:extLst>
              <a:ext uri="{FF2B5EF4-FFF2-40B4-BE49-F238E27FC236}">
                <a16:creationId xmlns:a16="http://schemas.microsoft.com/office/drawing/2014/main" xmlns="" id="{CA0A0517-9CD9-186B-B3D2-1A1BA5B9AA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21706" b="1"/>
          <a:stretch/>
        </p:blipFill>
        <p:spPr>
          <a:xfrm rot="5400000">
            <a:off x="3670379" y="1855164"/>
            <a:ext cx="5357088" cy="3147413"/>
          </a:xfrm>
          <a:prstGeom prst="rect">
            <a:avLst/>
          </a:prstGeom>
        </p:spPr>
      </p:pic>
      <p:pic>
        <p:nvPicPr>
          <p:cNvPr id="5" name="Obrázek 5" descr="Obsah obrázku osoba&#10;&#10;Popis se vygeneroval automaticky.">
            <a:extLst>
              <a:ext uri="{FF2B5EF4-FFF2-40B4-BE49-F238E27FC236}">
                <a16:creationId xmlns:a16="http://schemas.microsoft.com/office/drawing/2014/main" xmlns="" id="{0E6ABA9F-21DC-2050-4D20-81300EF8E8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r="23302"/>
          <a:stretch/>
        </p:blipFill>
        <p:spPr>
          <a:xfrm rot="5400000">
            <a:off x="7218019" y="1858014"/>
            <a:ext cx="5238761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71534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2C0CEE3-9A1C-0A08-2620-0281C4AE3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dirty="0">
                <a:solidFill>
                  <a:srgbClr val="FFFFFF"/>
                </a:solidFill>
              </a:rPr>
              <a:t> </a:t>
            </a:r>
            <a:r>
              <a:rPr lang="en-US" b="1" dirty="0">
                <a:solidFill>
                  <a:srgbClr val="FFFFFF"/>
                </a:solidFill>
              </a:rPr>
              <a:t>Masážní </a:t>
            </a:r>
            <a:r>
              <a:rPr lang="en-US" b="1" dirty="0" err="1">
                <a:solidFill>
                  <a:srgbClr val="FFFFFF"/>
                </a:solidFill>
              </a:rPr>
              <a:t>pohyby</a:t>
            </a:r>
            <a:r>
              <a:rPr lang="en-US" b="1" dirty="0">
                <a:solidFill>
                  <a:srgbClr val="FFFFFF"/>
                </a:solidFill>
              </a:rPr>
              <a:t> po  </a:t>
            </a:r>
            <a:r>
              <a:rPr lang="en-US" b="1" dirty="0" err="1">
                <a:solidFill>
                  <a:srgbClr val="FFFFFF"/>
                </a:solidFill>
              </a:rPr>
              <a:t>kontuře</a:t>
            </a:r>
            <a:endParaRPr lang="en-US" b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6" name="Obrázek 6" descr="Obsah obrázku interiér, osoba, kočka, pití&#10;&#10;Popis se vygeneroval automaticky.">
            <a:extLst>
              <a:ext uri="{FF2B5EF4-FFF2-40B4-BE49-F238E27FC236}">
                <a16:creationId xmlns:a16="http://schemas.microsoft.com/office/drawing/2014/main" xmlns="" id="{C572C5C7-0AB8-7154-780F-2F17C670872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23302"/>
          <a:stretch/>
        </p:blipFill>
        <p:spPr>
          <a:xfrm rot="5400000">
            <a:off x="3725008" y="1855164"/>
            <a:ext cx="5247831" cy="3147413"/>
          </a:xfrm>
          <a:prstGeom prst="rect">
            <a:avLst/>
          </a:prstGeom>
        </p:spPr>
      </p:pic>
      <p:pic>
        <p:nvPicPr>
          <p:cNvPr id="5" name="Obrázek 5" descr="Obsah obrázku osoba, interiér, ruka&#10;&#10;Popis se vygeneroval automaticky.">
            <a:extLst>
              <a:ext uri="{FF2B5EF4-FFF2-40B4-BE49-F238E27FC236}">
                <a16:creationId xmlns:a16="http://schemas.microsoft.com/office/drawing/2014/main" xmlns="" id="{E93A0F7D-1D0B-B02D-F6D3-F7551F929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r="21706" b="1"/>
          <a:stretch/>
        </p:blipFill>
        <p:spPr>
          <a:xfrm rot="5400000">
            <a:off x="7163485" y="1858014"/>
            <a:ext cx="5347829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63621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2554CA6-288E-4202-BC52-2E5A8F0C0A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xmlns="" id="{B10BB131-AC8E-4A8E-A5D1-36260F720C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AAE7B7D-80C2-E412-AFA7-88A960824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FFFF"/>
                </a:solidFill>
                <a:cs typeface="Calibri Light"/>
              </a:rPr>
              <a:t>Závěrečná povrchová regenerace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xmlns="" id="{5B7778FC-632E-4DCA-A7CB-0D7731CCF97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FA23A907-97FB-4A8F-880A-DD77401C42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A1B08F-2961-49A6-5E55-4CB3CEF54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2400" dirty="0">
                <a:cs typeface="Calibri"/>
              </a:rPr>
              <a:t>Vymačkáme přebytečnou vodu z vlasů </a:t>
            </a:r>
            <a:r>
              <a:rPr lang="cs-CZ" sz="2400" dirty="0" smtClean="0">
                <a:cs typeface="Calibri"/>
              </a:rPr>
              <a:t>a </a:t>
            </a:r>
            <a:r>
              <a:rPr lang="cs-CZ" sz="2400" dirty="0">
                <a:cs typeface="Calibri"/>
              </a:rPr>
              <a:t>naneseme regenerační krém.</a:t>
            </a:r>
            <a:endParaRPr lang="cs-CZ" sz="2400" dirty="0" err="1">
              <a:cs typeface="Calibri"/>
            </a:endParaRPr>
          </a:p>
          <a:p>
            <a:r>
              <a:rPr lang="cs-CZ" sz="2400" dirty="0">
                <a:cs typeface="Calibri"/>
              </a:rPr>
              <a:t>Vlasy rozčešeme, opláchneme, opět vymačkáme vodu a uděláme turban.</a:t>
            </a:r>
          </a:p>
          <a:p>
            <a:r>
              <a:rPr lang="cs-CZ" sz="2400" dirty="0">
                <a:cs typeface="Calibri"/>
              </a:rPr>
              <a:t>Zákaznici posadíme k obsluze.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1939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2763F58-2821-A83D-E2EA-462412C5E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 err="1">
                <a:solidFill>
                  <a:srgbClr val="FFFFFF"/>
                </a:solidFill>
              </a:rPr>
              <a:t>Nanášení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regenerace</a:t>
            </a:r>
            <a:r>
              <a:rPr lang="en-US" b="1" dirty="0">
                <a:solidFill>
                  <a:srgbClr val="FFFFFF"/>
                </a:solidFill>
              </a:rPr>
              <a:t> po </a:t>
            </a:r>
            <a:r>
              <a:rPr lang="en-US" b="1" dirty="0" err="1">
                <a:solidFill>
                  <a:srgbClr val="FFFFFF"/>
                </a:solidFill>
              </a:rPr>
              <a:t>mytí</a:t>
            </a:r>
            <a:endParaRPr lang="en-US" b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6" name="Obrázek 6" descr="Obsah obrázku osoba, interiér&#10;&#10;Popis se vygeneroval automaticky.">
            <a:extLst>
              <a:ext uri="{FF2B5EF4-FFF2-40B4-BE49-F238E27FC236}">
                <a16:creationId xmlns:a16="http://schemas.microsoft.com/office/drawing/2014/main" xmlns="" id="{97F96B92-DBC5-4C5A-B185-F37AAC7D46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21706" b="1"/>
          <a:stretch/>
        </p:blipFill>
        <p:spPr>
          <a:xfrm rot="5400000">
            <a:off x="3670379" y="1855164"/>
            <a:ext cx="5357088" cy="3147413"/>
          </a:xfrm>
          <a:prstGeom prst="rect">
            <a:avLst/>
          </a:prstGeom>
        </p:spPr>
      </p:pic>
      <p:pic>
        <p:nvPicPr>
          <p:cNvPr id="5" name="Obrázek 5" descr="Obsah obrázku osoba, interiér&#10;&#10;Popis se vygeneroval automaticky.">
            <a:extLst>
              <a:ext uri="{FF2B5EF4-FFF2-40B4-BE49-F238E27FC236}">
                <a16:creationId xmlns:a16="http://schemas.microsoft.com/office/drawing/2014/main" xmlns="" id="{DB1A204A-44D1-53D7-2551-B1F113F0847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r="23302"/>
          <a:stretch/>
        </p:blipFill>
        <p:spPr>
          <a:xfrm rot="5400000">
            <a:off x="7218019" y="1858014"/>
            <a:ext cx="5238761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56152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B542186-411A-C031-942D-14B1A843D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 err="1">
                <a:solidFill>
                  <a:srgbClr val="FFFFFF"/>
                </a:solidFill>
              </a:rPr>
              <a:t>Důkladné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opláchnutí</a:t>
            </a:r>
            <a:r>
              <a:rPr lang="en-US" b="1" dirty="0">
                <a:solidFill>
                  <a:srgbClr val="FFFFFF"/>
                </a:solidFill>
              </a:rPr>
              <a:t> a </a:t>
            </a:r>
            <a:r>
              <a:rPr lang="en-US" b="1" dirty="0" err="1">
                <a:solidFill>
                  <a:srgbClr val="FFFFFF"/>
                </a:solidFill>
              </a:rPr>
              <a:t>stažení</a:t>
            </a:r>
            <a:r>
              <a:rPr lang="en-US" b="1" dirty="0">
                <a:solidFill>
                  <a:srgbClr val="FFFFFF"/>
                </a:solidFill>
              </a:rPr>
              <a:t> </a:t>
            </a:r>
            <a:r>
              <a:rPr lang="en-US" b="1" dirty="0" err="1">
                <a:solidFill>
                  <a:srgbClr val="FFFFFF"/>
                </a:solidFill>
              </a:rPr>
              <a:t>vody</a:t>
            </a:r>
            <a:r>
              <a:rPr lang="en-US" b="1" dirty="0">
                <a:solidFill>
                  <a:srgbClr val="FFFFFF"/>
                </a:solidFill>
              </a:rPr>
              <a:t> z </a:t>
            </a:r>
            <a:r>
              <a:rPr lang="en-US" b="1" dirty="0" err="1">
                <a:solidFill>
                  <a:srgbClr val="FFFFFF"/>
                </a:solidFill>
              </a:rPr>
              <a:t>vlasů</a:t>
            </a:r>
            <a:endParaRPr lang="en-US" b="1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5" name="Obrázek 5" descr="Obsah obrázku osoba, interiér, zeď, paruka&#10;&#10;Popis se vygeneroval automaticky.">
            <a:extLst>
              <a:ext uri="{FF2B5EF4-FFF2-40B4-BE49-F238E27FC236}">
                <a16:creationId xmlns:a16="http://schemas.microsoft.com/office/drawing/2014/main" xmlns="" id="{6C246CD5-52ED-5B8F-963E-F9FEFBCD32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r="23302"/>
          <a:stretch/>
        </p:blipFill>
        <p:spPr>
          <a:xfrm rot="5400000">
            <a:off x="3725008" y="1855164"/>
            <a:ext cx="5247831" cy="3147413"/>
          </a:xfrm>
          <a:prstGeom prst="rect">
            <a:avLst/>
          </a:prstGeom>
        </p:spPr>
      </p:pic>
      <p:pic>
        <p:nvPicPr>
          <p:cNvPr id="6" name="Obrázek 6" descr="Obsah obrázku interiér, osoba&#10;&#10;Popis se vygeneroval automaticky.">
            <a:extLst>
              <a:ext uri="{FF2B5EF4-FFF2-40B4-BE49-F238E27FC236}">
                <a16:creationId xmlns:a16="http://schemas.microsoft.com/office/drawing/2014/main" xmlns="" id="{AF96EAFE-FB32-28D7-3085-9A04108D7C0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r="21706" b="1"/>
          <a:stretch/>
        </p:blipFill>
        <p:spPr>
          <a:xfrm rot="5400000">
            <a:off x="7163485" y="1858014"/>
            <a:ext cx="5347829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65720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0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9" name="Rectangle 22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24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DE14B43-07C3-5B42-DFE8-A03529B1E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Zakončení mytí - turban</a:t>
            </a:r>
          </a:p>
        </p:txBody>
      </p:sp>
      <p:pic>
        <p:nvPicPr>
          <p:cNvPr id="3" name="Obrázek 5" descr="Obsah obrázku osoba, interiér&#10;&#10;Popis se vygeneroval automaticky.">
            <a:extLst>
              <a:ext uri="{FF2B5EF4-FFF2-40B4-BE49-F238E27FC236}">
                <a16:creationId xmlns:a16="http://schemas.microsoft.com/office/drawing/2014/main" xmlns="" id="{D28C4384-E6CF-F0A9-3E05-4B0EAD344F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l="10656" r="9376" b="-2"/>
          <a:stretch/>
        </p:blipFill>
        <p:spPr>
          <a:xfrm>
            <a:off x="4775217" y="804924"/>
            <a:ext cx="3147413" cy="5247893"/>
          </a:xfrm>
          <a:prstGeom prst="rect">
            <a:avLst/>
          </a:prstGeom>
        </p:spPr>
      </p:pic>
      <p:pic>
        <p:nvPicPr>
          <p:cNvPr id="5" name="Obrázek 5" descr="Obsah obrázku text, osoba, interiér&#10;&#10;Popis se vygeneroval automaticky.">
            <a:extLst>
              <a:ext uri="{FF2B5EF4-FFF2-40B4-BE49-F238E27FC236}">
                <a16:creationId xmlns:a16="http://schemas.microsoft.com/office/drawing/2014/main" xmlns="" id="{D02AFFE7-38D1-D425-4D7B-577EEC8F60C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r="21706" b="1"/>
          <a:stretch/>
        </p:blipFill>
        <p:spPr>
          <a:xfrm rot="5400000">
            <a:off x="7163485" y="1858014"/>
            <a:ext cx="5347829" cy="314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30758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9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280E64E-B5CB-8932-7680-176B79FFB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2" y="2945176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Konečná </a:t>
            </a:r>
            <a:r>
              <a:rPr lang="en-US" sz="4000" b="1" dirty="0" err="1">
                <a:solidFill>
                  <a:srgbClr val="FFFFFF"/>
                </a:solidFill>
              </a:rPr>
              <a:t>úprava</a:t>
            </a:r>
            <a:r>
              <a:rPr lang="en-US" sz="4000" b="1" dirty="0">
                <a:solidFill>
                  <a:srgbClr val="FFFFFF"/>
                </a:solidFill>
              </a:rPr>
              <a:t> </a:t>
            </a:r>
            <a:r>
              <a:rPr lang="cs-CZ" sz="4000" b="1" dirty="0" smtClean="0">
                <a:solidFill>
                  <a:srgbClr val="FFFFFF"/>
                </a:solidFill>
              </a:rPr>
              <a:t>                </a:t>
            </a:r>
            <a:r>
              <a:rPr lang="en-US" sz="4000" b="1" dirty="0" err="1" smtClean="0">
                <a:solidFill>
                  <a:srgbClr val="FFFFFF"/>
                </a:solidFill>
              </a:rPr>
              <a:t>po</a:t>
            </a:r>
            <a:r>
              <a:rPr lang="en-US" sz="4000" b="1" dirty="0" smtClean="0">
                <a:solidFill>
                  <a:srgbClr val="FFFFFF"/>
                </a:solidFill>
              </a:rPr>
              <a:t> </a:t>
            </a:r>
            <a:r>
              <a:rPr lang="en-US" sz="4000" b="1" dirty="0" err="1">
                <a:solidFill>
                  <a:srgbClr val="FFFFFF"/>
                </a:solidFill>
              </a:rPr>
              <a:t>mytí</a:t>
            </a:r>
            <a:endParaRPr lang="en-US" sz="4000" b="1" dirty="0">
              <a:solidFill>
                <a:srgbClr val="FFFFFF"/>
              </a:solidFill>
              <a:cs typeface="Calibri Light"/>
            </a:endParaRPr>
          </a:p>
        </p:txBody>
      </p:sp>
      <p:pic>
        <p:nvPicPr>
          <p:cNvPr id="6" name="Obrázek 6" descr="Obsah obrázku osoba, interiér&#10;&#10;Popis se vygeneroval automaticky.">
            <a:extLst>
              <a:ext uri="{FF2B5EF4-FFF2-40B4-BE49-F238E27FC236}">
                <a16:creationId xmlns:a16="http://schemas.microsoft.com/office/drawing/2014/main" xmlns="" id="{1D8FC8B4-A412-7DF8-A489-B08568EAFF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l="32494" r="11545" b="1"/>
          <a:stretch/>
        </p:blipFill>
        <p:spPr>
          <a:xfrm>
            <a:off x="4775217" y="750326"/>
            <a:ext cx="3147413" cy="5357088"/>
          </a:xfrm>
          <a:prstGeom prst="rect">
            <a:avLst/>
          </a:prstGeom>
        </p:spPr>
      </p:pic>
      <p:pic>
        <p:nvPicPr>
          <p:cNvPr id="5" name="Obrázek 5" descr="Obsah obrázku osoba, interiér&#10;&#10;Popis se vygeneroval automaticky.">
            <a:extLst>
              <a:ext uri="{FF2B5EF4-FFF2-40B4-BE49-F238E27FC236}">
                <a16:creationId xmlns:a16="http://schemas.microsoft.com/office/drawing/2014/main" xmlns="" id="{0C828035-B6A7-3B9E-930E-EA483DAAB9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l="20033" r="-2" b="-2"/>
          <a:stretch/>
        </p:blipFill>
        <p:spPr>
          <a:xfrm>
            <a:off x="8266414" y="809624"/>
            <a:ext cx="3141973" cy="523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96531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1">
            <a:extLst>
              <a:ext uri="{FF2B5EF4-FFF2-40B4-BE49-F238E27FC236}">
                <a16:creationId xmlns:a16="http://schemas.microsoft.com/office/drawing/2014/main" xmlns="" id="{2151139A-886F-4B97-8815-729AD3831B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9" name="Rectangle 23">
            <a:extLst>
              <a:ext uri="{FF2B5EF4-FFF2-40B4-BE49-F238E27FC236}">
                <a16:creationId xmlns:a16="http://schemas.microsoft.com/office/drawing/2014/main" xmlns="" id="{5428AC11-BFDF-42EF-80FF-717BBF9090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xmlns="" id="{2CC56AF6-38E4-490B-8E2B-1A1037B4ED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xmlns="" id="{2339A6F5-AD6A-4D80-8AD9-6290D13AC4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280E64E-B5CB-8932-7680-176B79FFB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87" y="782842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4000" b="1" dirty="0" smtClean="0">
                <a:solidFill>
                  <a:srgbClr val="FFFFFF"/>
                </a:solidFill>
              </a:rPr>
              <a:t>Použité zdroje</a:t>
            </a:r>
            <a:endParaRPr lang="en-US" sz="4000" b="1" dirty="0" err="1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37370" y="904672"/>
            <a:ext cx="6616430" cy="5272291"/>
          </a:xfrm>
        </p:spPr>
        <p:txBody>
          <a:bodyPr/>
          <a:lstStyle/>
          <a:p>
            <a:r>
              <a:rPr lang="cs-CZ" dirty="0"/>
              <a:t>Všechny použité fotografie a obrázky jsou </a:t>
            </a:r>
            <a:r>
              <a:rPr lang="cs-CZ" dirty="0" smtClean="0"/>
              <a:t>           z </a:t>
            </a:r>
            <a:r>
              <a:rPr lang="cs-CZ" dirty="0"/>
              <a:t>archivu autorky a jsou jejím autorským dílem.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71512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</TotalTime>
  <Words>309</Words>
  <Application>Microsoft Office PowerPoint</Application>
  <PresentationFormat>Vlastní</PresentationFormat>
  <Paragraphs>71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    MYTÍ VLASŮ</vt:lpstr>
      <vt:lpstr>CO  JE  MYTÍ VLASŮ ?</vt:lpstr>
      <vt:lpstr>MYTÍ VLASŮ NA DVĚ ČÁSTI</vt:lpstr>
      <vt:lpstr>           PŘÍPRAVNÉ PRÁCE, MATERIÁL</vt:lpstr>
      <vt:lpstr>Pomůcky - hřeben, ručník         Materiál - šampon, kondicionér, mycí box</vt:lpstr>
      <vt:lpstr>         Příprava zákaznice před mytím</vt:lpstr>
      <vt:lpstr>    Přípravné práce</vt:lpstr>
      <vt:lpstr>Postup mytí</vt:lpstr>
      <vt:lpstr>Kontrola vody                    a nanášení šamponu</vt:lpstr>
      <vt:lpstr>Rozpěnění šamponu  krouživé pohyby</vt:lpstr>
      <vt:lpstr>    PRVNÍ MYTÍ</vt:lpstr>
      <vt:lpstr>Mytí tylní a spánkové partie</vt:lpstr>
      <vt:lpstr>Partie tylní a partie krční</vt:lpstr>
      <vt:lpstr>Ukázka mytí na tylní a krční partii</vt:lpstr>
      <vt:lpstr>Krční partie a vlasový vír</vt:lpstr>
      <vt:lpstr>Stáhneme pěnu a důkladně propláchneme</vt:lpstr>
      <vt:lpstr>Druhá část mytí obohacená                o masáž </vt:lpstr>
      <vt:lpstr> Trhavé pohyby                  při mytí kontury</vt:lpstr>
      <vt:lpstr> Masážní pohyby po  kontuře</vt:lpstr>
      <vt:lpstr>Závěrečná povrchová regenerace</vt:lpstr>
      <vt:lpstr>Nanášení regenerace po mytí</vt:lpstr>
      <vt:lpstr>Důkladné opláchnutí a stažení vody z vlasů</vt:lpstr>
      <vt:lpstr>Zakončení mytí - turban</vt:lpstr>
      <vt:lpstr>Konečná úprava                 po mytí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User</cp:lastModifiedBy>
  <cp:revision>926</cp:revision>
  <cp:lastPrinted>2023-04-26T08:50:14Z</cp:lastPrinted>
  <dcterms:created xsi:type="dcterms:W3CDTF">2023-04-18T14:18:07Z</dcterms:created>
  <dcterms:modified xsi:type="dcterms:W3CDTF">2023-04-27T13:17:04Z</dcterms:modified>
</cp:coreProperties>
</file>