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20" r:id="rId2"/>
    <p:sldId id="302" r:id="rId3"/>
    <p:sldId id="332" r:id="rId4"/>
    <p:sldId id="333" r:id="rId5"/>
    <p:sldId id="334" r:id="rId6"/>
    <p:sldId id="336" r:id="rId7"/>
    <p:sldId id="335" r:id="rId8"/>
    <p:sldId id="337" r:id="rId9"/>
    <p:sldId id="338" r:id="rId10"/>
    <p:sldId id="339" r:id="rId11"/>
    <p:sldId id="340" r:id="rId12"/>
    <p:sldId id="341" r:id="rId13"/>
    <p:sldId id="342" r:id="rId14"/>
    <p:sldId id="343" r:id="rId15"/>
    <p:sldId id="347" r:id="rId16"/>
    <p:sldId id="346" r:id="rId17"/>
    <p:sldId id="344" r:id="rId18"/>
    <p:sldId id="348" r:id="rId19"/>
    <p:sldId id="345" r:id="rId20"/>
    <p:sldId id="30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="" xmlns:p14="http://schemas.microsoft.com/office/powerpoint/2010/main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="" xmlns:p14="http://schemas.microsoft.com/office/powerpoint/2010/main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3866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02.06.2023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nIDqQLNe-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Barevn%C3%A1_kompozi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pPr algn="l"/>
            <a:r>
              <a:rPr lang="cs-CZ" dirty="0" smtClean="0"/>
              <a:t>Barevná kompozice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="" xmlns:p14="http://schemas.microsoft.com/office/powerpoint/2010/main" val="2586852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879104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Barevná kompozice</a:t>
            </a:r>
            <a:br>
              <a:rPr lang="cs-CZ" sz="53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708920"/>
            <a:ext cx="4191372" cy="3857600"/>
          </a:xfrm>
        </p:spPr>
        <p:txBody>
          <a:bodyPr>
            <a:normAutofit/>
          </a:bodyPr>
          <a:lstStyle/>
          <a:p>
            <a:r>
              <a:rPr lang="cs-CZ" sz="2600" dirty="0"/>
              <a:t>Vnímání barev</a:t>
            </a:r>
          </a:p>
          <a:p>
            <a:r>
              <a:rPr lang="cs-CZ" sz="2600" dirty="0"/>
              <a:t>Míchání barev</a:t>
            </a:r>
          </a:p>
          <a:p>
            <a:r>
              <a:rPr lang="cs-CZ" sz="2600" dirty="0"/>
              <a:t>Barevná </a:t>
            </a:r>
            <a:r>
              <a:rPr lang="cs-CZ" sz="2600" dirty="0" smtClean="0"/>
              <a:t>skladba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Barevná harmonie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Barevný kontrast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Barevná dominanta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neboli </a:t>
            </a:r>
            <a:r>
              <a:rPr lang="cs-CZ" dirty="0"/>
              <a:t>akcent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Monochromatické </a:t>
            </a:r>
            <a:r>
              <a:rPr lang="cs-CZ" dirty="0" smtClean="0"/>
              <a:t>řešení</a:t>
            </a:r>
            <a:endParaRPr lang="cs-CZ" dirty="0"/>
          </a:p>
          <a:p>
            <a:r>
              <a:rPr lang="cs-CZ" sz="2600" dirty="0" smtClean="0"/>
              <a:t>Psychologie barev</a:t>
            </a:r>
            <a:endParaRPr lang="cs-CZ" sz="2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1409328"/>
            <a:ext cx="3534139" cy="53012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01624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Vnímání barev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Světlo je nositelem barevné </a:t>
            </a:r>
            <a:r>
              <a:rPr lang="cs-CZ" dirty="0" smtClean="0"/>
              <a:t>informace,</a:t>
            </a:r>
            <a:endParaRPr lang="cs-CZ" dirty="0"/>
          </a:p>
          <a:p>
            <a:r>
              <a:rPr lang="cs-CZ" dirty="0"/>
              <a:t>Barevné vidění člověka zajišťují čípky na sítnici </a:t>
            </a:r>
            <a:r>
              <a:rPr lang="cs-CZ" dirty="0" smtClean="0"/>
              <a:t>oka, </a:t>
            </a:r>
            <a:endParaRPr lang="cs-CZ" dirty="0"/>
          </a:p>
          <a:p>
            <a:r>
              <a:rPr lang="cs-CZ" dirty="0"/>
              <a:t>Barevnost předmětů je dána jejich </a:t>
            </a:r>
            <a:r>
              <a:rPr lang="cs-CZ" dirty="0" smtClean="0"/>
              <a:t>odrazivostí - vlastností</a:t>
            </a:r>
            <a:r>
              <a:rPr lang="cs-CZ" dirty="0"/>
              <a:t>, </a:t>
            </a:r>
            <a:r>
              <a:rPr lang="cs-CZ" dirty="0" smtClean="0"/>
              <a:t>která </a:t>
            </a:r>
            <a:r>
              <a:rPr lang="cs-CZ" dirty="0"/>
              <a:t>určuje, </a:t>
            </a:r>
            <a:r>
              <a:rPr lang="cs-CZ" dirty="0" smtClean="0"/>
              <a:t>jakou vlnovou délku daný předmět pohltí </a:t>
            </a:r>
            <a:br>
              <a:rPr lang="cs-CZ" dirty="0" smtClean="0"/>
            </a:br>
            <a:r>
              <a:rPr lang="cs-CZ" dirty="0" smtClean="0"/>
              <a:t>a kterou odrazí, </a:t>
            </a:r>
            <a:endParaRPr lang="cs-CZ" dirty="0"/>
          </a:p>
          <a:p>
            <a:r>
              <a:rPr lang="cs-CZ" dirty="0"/>
              <a:t>Oko vnímá </a:t>
            </a:r>
            <a:r>
              <a:rPr lang="cs-CZ" dirty="0" smtClean="0"/>
              <a:t>aditivně,</a:t>
            </a:r>
            <a:endParaRPr lang="cs-CZ" dirty="0"/>
          </a:p>
          <a:p>
            <a:r>
              <a:rPr lang="cs-CZ" dirty="0"/>
              <a:t>Vnímání barev </a:t>
            </a:r>
            <a:r>
              <a:rPr lang="cs-CZ" dirty="0" smtClean="0"/>
              <a:t>je u </a:t>
            </a:r>
            <a:r>
              <a:rPr lang="cs-CZ" dirty="0"/>
              <a:t>lidí </a:t>
            </a:r>
            <a:r>
              <a:rPr lang="cs-CZ" dirty="0" smtClean="0"/>
              <a:t>subjektivní.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1127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Míchání barev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Míchání barev probíhá dvěma způsoby:</a:t>
            </a:r>
          </a:p>
          <a:p>
            <a:endParaRPr lang="cs-CZ" sz="24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b="1" dirty="0" smtClean="0"/>
              <a:t>Aditivní</a:t>
            </a:r>
            <a:r>
              <a:rPr lang="cs-CZ" sz="2400" dirty="0" smtClean="0"/>
              <a:t> (součtové) skládání barev </a:t>
            </a:r>
            <a:r>
              <a:rPr lang="cs-CZ" sz="2400" b="1" dirty="0" smtClean="0"/>
              <a:t>RGB</a:t>
            </a:r>
            <a:br>
              <a:rPr lang="cs-CZ" sz="2400" b="1" dirty="0" smtClean="0"/>
            </a:br>
            <a:r>
              <a:rPr lang="cs-CZ" sz="2400" b="1" dirty="0" err="1" smtClean="0">
                <a:solidFill>
                  <a:srgbClr val="FF0000"/>
                </a:solidFill>
              </a:rPr>
              <a:t>R</a:t>
            </a:r>
            <a:r>
              <a:rPr lang="cs-CZ" sz="2400" dirty="0" err="1" smtClean="0"/>
              <a:t>ed</a:t>
            </a:r>
            <a:r>
              <a:rPr lang="cs-CZ" sz="2400" dirty="0" smtClean="0"/>
              <a:t>-</a:t>
            </a:r>
            <a:r>
              <a:rPr lang="cs-CZ" sz="2400" b="1" dirty="0" smtClean="0">
                <a:solidFill>
                  <a:srgbClr val="00B050"/>
                </a:solidFill>
              </a:rPr>
              <a:t>G</a:t>
            </a:r>
            <a:r>
              <a:rPr lang="cs-CZ" sz="2400" dirty="0" smtClean="0"/>
              <a:t>reen-</a:t>
            </a:r>
            <a:r>
              <a:rPr lang="cs-CZ" sz="2400" b="1" dirty="0" smtClean="0">
                <a:solidFill>
                  <a:srgbClr val="0070C0"/>
                </a:solidFill>
              </a:rPr>
              <a:t>B</a:t>
            </a:r>
            <a:r>
              <a:rPr lang="cs-CZ" sz="2400" dirty="0" smtClean="0"/>
              <a:t>lue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2400" b="1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400" b="1" dirty="0" smtClean="0"/>
              <a:t>Subtraktivní</a:t>
            </a:r>
            <a:r>
              <a:rPr lang="cs-CZ" sz="2400" dirty="0" smtClean="0"/>
              <a:t> (odčítací) skládání barev </a:t>
            </a:r>
            <a:r>
              <a:rPr lang="cs-CZ" sz="2400" b="1" dirty="0" smtClean="0"/>
              <a:t>CMY</a:t>
            </a:r>
            <a:br>
              <a:rPr lang="cs-CZ" sz="2400" b="1" dirty="0" smtClean="0"/>
            </a:br>
            <a:r>
              <a:rPr lang="cs-CZ" sz="2400" b="1" dirty="0" smtClean="0">
                <a:solidFill>
                  <a:srgbClr val="00FF99"/>
                </a:solidFill>
              </a:rPr>
              <a:t>C</a:t>
            </a:r>
            <a:r>
              <a:rPr lang="cs-CZ" sz="2400" dirty="0" smtClean="0"/>
              <a:t>yan-</a:t>
            </a:r>
            <a:r>
              <a:rPr lang="cs-CZ" sz="2400" b="1" dirty="0" smtClean="0">
                <a:solidFill>
                  <a:srgbClr val="FF3399"/>
                </a:solidFill>
              </a:rPr>
              <a:t>M</a:t>
            </a:r>
            <a:r>
              <a:rPr lang="cs-CZ" sz="2400" dirty="0" smtClean="0"/>
              <a:t>agenta-</a:t>
            </a:r>
            <a:r>
              <a:rPr lang="cs-CZ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400" dirty="0" err="1" smtClean="0"/>
              <a:t>ellow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270195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Aditivní míchání barev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RGB – červená, zelená, modrá</a:t>
            </a:r>
          </a:p>
          <a:p>
            <a:r>
              <a:rPr lang="cs-CZ" dirty="0" smtClean="0"/>
              <a:t>Míchání vyzařovaného světla,</a:t>
            </a:r>
          </a:p>
          <a:p>
            <a:r>
              <a:rPr lang="cs-CZ" dirty="0" smtClean="0"/>
              <a:t>Složky barev se sčítají,</a:t>
            </a:r>
          </a:p>
          <a:p>
            <a:r>
              <a:rPr lang="cs-CZ" dirty="0" smtClean="0"/>
              <a:t>Požadovaný odstín získáme mícháním různého počtu složkových světel RGB</a:t>
            </a:r>
          </a:p>
          <a:p>
            <a:endParaRPr lang="cs-CZ" dirty="0"/>
          </a:p>
          <a:p>
            <a:r>
              <a:rPr lang="cs-CZ" dirty="0" smtClean="0"/>
              <a:t>Uplatňuje se např. v televizi, mobilních telefonech a PC monitorech.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61144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Aditivní míchání barev</a:t>
            </a:r>
            <a:br>
              <a:rPr lang="cs-CZ" dirty="0" smtClean="0"/>
            </a:br>
            <a:r>
              <a:rPr lang="cs-CZ" dirty="0" smtClean="0"/>
              <a:t>RGB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35814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červená + zelená + modrá = bílá</a:t>
            </a:r>
          </a:p>
          <a:p>
            <a:endParaRPr lang="cs-CZ" dirty="0" smtClean="0"/>
          </a:p>
          <a:p>
            <a:r>
              <a:rPr lang="cs-CZ" dirty="0" smtClean="0"/>
              <a:t>červená + zelená = žlutá</a:t>
            </a:r>
          </a:p>
          <a:p>
            <a:endParaRPr lang="cs-CZ" dirty="0" smtClean="0"/>
          </a:p>
          <a:p>
            <a:r>
              <a:rPr lang="cs-CZ" dirty="0" smtClean="0"/>
              <a:t>modrá + zelená = azurová</a:t>
            </a:r>
          </a:p>
          <a:p>
            <a:endParaRPr lang="cs-CZ" dirty="0" smtClean="0"/>
          </a:p>
          <a:p>
            <a:r>
              <a:rPr lang="cs-CZ" dirty="0" smtClean="0"/>
              <a:t>červená + modrá = purpurová</a:t>
            </a:r>
          </a:p>
          <a:p>
            <a:endParaRPr lang="cs-CZ" dirty="0"/>
          </a:p>
        </p:txBody>
      </p:sp>
      <p:pic>
        <p:nvPicPr>
          <p:cNvPr id="5" name="Picture 2" descr="D:\FOTO\verca\1 - škola\TEORIE\420px-AdditiveColorMixiing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636912"/>
            <a:ext cx="3312368" cy="31546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376900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Subtraktivní míchání barev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CMY </a:t>
            </a:r>
            <a:r>
              <a:rPr lang="cs-CZ" dirty="0"/>
              <a:t>– </a:t>
            </a:r>
            <a:r>
              <a:rPr lang="cs-CZ" dirty="0" smtClean="0"/>
              <a:t>azurová, purpurová, žlutá</a:t>
            </a:r>
            <a:endParaRPr lang="cs-CZ" dirty="0"/>
          </a:p>
          <a:p>
            <a:r>
              <a:rPr lang="cs-CZ" dirty="0" smtClean="0"/>
              <a:t>Složky </a:t>
            </a:r>
            <a:r>
              <a:rPr lang="cs-CZ" dirty="0"/>
              <a:t>barev se </a:t>
            </a:r>
            <a:r>
              <a:rPr lang="cs-CZ" dirty="0" smtClean="0"/>
              <a:t>odečítají – omezujeme barevné spektrum</a:t>
            </a:r>
            <a:endParaRPr lang="cs-CZ" dirty="0"/>
          </a:p>
          <a:p>
            <a:r>
              <a:rPr lang="cs-CZ" dirty="0"/>
              <a:t>Požadovaný odstín </a:t>
            </a:r>
            <a:r>
              <a:rPr lang="cs-CZ" dirty="0" smtClean="0"/>
              <a:t>získáme z bílého světla odfiltrováním určitých barevných složek,</a:t>
            </a:r>
          </a:p>
          <a:p>
            <a:endParaRPr lang="cs-CZ" dirty="0"/>
          </a:p>
          <a:p>
            <a:r>
              <a:rPr lang="cs-CZ" dirty="0"/>
              <a:t>Uplatňuje se </a:t>
            </a:r>
            <a:r>
              <a:rPr lang="cs-CZ" dirty="0" smtClean="0"/>
              <a:t>v tisku,</a:t>
            </a:r>
          </a:p>
          <a:p>
            <a:r>
              <a:rPr lang="cs-CZ" dirty="0" smtClean="0"/>
              <a:t>Smícháním CMY je odstín </a:t>
            </a:r>
            <a:r>
              <a:rPr lang="cs-CZ" smtClean="0"/>
              <a:t>černé nedostačující - nahnědlý</a:t>
            </a:r>
            <a:r>
              <a:rPr lang="cs-CZ" dirty="0" smtClean="0"/>
              <a:t>, proto se pro tisk přidává ještě černý inkoust označovaný jako K (</a:t>
            </a:r>
            <a:r>
              <a:rPr lang="cs-CZ" dirty="0" err="1" smtClean="0"/>
              <a:t>key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62853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Subtraktivní míchání barev</a:t>
            </a:r>
            <a:br>
              <a:rPr lang="cs-CZ" dirty="0" smtClean="0"/>
            </a:br>
            <a:r>
              <a:rPr lang="cs-CZ" dirty="0" smtClean="0"/>
              <a:t>CMY 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780928"/>
            <a:ext cx="7658100" cy="3391588"/>
          </a:xfrm>
        </p:spPr>
        <p:txBody>
          <a:bodyPr/>
          <a:lstStyle/>
          <a:p>
            <a:r>
              <a:rPr lang="cs-CZ" dirty="0" smtClean="0"/>
              <a:t>žlutá + azurová + purpurová = černá</a:t>
            </a:r>
          </a:p>
          <a:p>
            <a:endParaRPr lang="cs-CZ" dirty="0" smtClean="0"/>
          </a:p>
          <a:p>
            <a:r>
              <a:rPr lang="cs-CZ" dirty="0" smtClean="0"/>
              <a:t>azurová + žlutá = zelená</a:t>
            </a:r>
          </a:p>
          <a:p>
            <a:endParaRPr lang="cs-CZ" dirty="0" smtClean="0"/>
          </a:p>
          <a:p>
            <a:r>
              <a:rPr lang="cs-CZ" dirty="0" smtClean="0"/>
              <a:t>žlutá + purpurová = červená</a:t>
            </a:r>
          </a:p>
          <a:p>
            <a:endParaRPr lang="cs-CZ" dirty="0" smtClean="0"/>
          </a:p>
          <a:p>
            <a:r>
              <a:rPr lang="cs-CZ" dirty="0" smtClean="0"/>
              <a:t>purpurová + tyrkysová = modrá</a:t>
            </a:r>
          </a:p>
          <a:p>
            <a:endParaRPr lang="cs-CZ" dirty="0"/>
          </a:p>
        </p:txBody>
      </p:sp>
      <p:pic>
        <p:nvPicPr>
          <p:cNvPr id="2052" name="Picture 4" descr="D:\FOTO\verca\1 - škola\TEORIE\SubtractiveColorMixin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923378"/>
            <a:ext cx="3106688" cy="31066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809724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Barevná </a:t>
            </a:r>
            <a:br>
              <a:rPr lang="cs-CZ" dirty="0" smtClean="0"/>
            </a:br>
            <a:r>
              <a:rPr lang="cs-CZ" dirty="0" smtClean="0"/>
              <a:t>skladba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3789040"/>
            <a:ext cx="7200900" cy="2664296"/>
          </a:xfrm>
        </p:spPr>
        <p:txBody>
          <a:bodyPr/>
          <a:lstStyle/>
          <a:p>
            <a:r>
              <a:rPr lang="cs-CZ" dirty="0" smtClean="0"/>
              <a:t>Patří ke základním kompozičním postupům pro uspořádání prvků a barev v obraze,</a:t>
            </a:r>
          </a:p>
          <a:p>
            <a:r>
              <a:rPr lang="cs-CZ" dirty="0" smtClean="0"/>
              <a:t>Je důležitým tvůrčím a výrazovým prostředkem fotografie,</a:t>
            </a:r>
          </a:p>
          <a:p>
            <a:r>
              <a:rPr lang="cs-CZ" dirty="0"/>
              <a:t>Působení barev má na vnímání a psychiku člověka zásadní </a:t>
            </a:r>
            <a:r>
              <a:rPr lang="cs-CZ" dirty="0" smtClean="0"/>
              <a:t>vliv,</a:t>
            </a:r>
          </a:p>
          <a:p>
            <a:r>
              <a:rPr lang="cs-CZ" dirty="0"/>
              <a:t>Je proto důležité obraz vystavět s konkrétní představou barevného řešení a jeho účinku.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15408" y="116632"/>
            <a:ext cx="5184576" cy="345638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50794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Barevná 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3735288"/>
          </a:xfrm>
        </p:spPr>
        <p:txBody>
          <a:bodyPr>
            <a:normAutofit/>
          </a:bodyPr>
          <a:lstStyle/>
          <a:p>
            <a:r>
              <a:rPr lang="cs-CZ" dirty="0" smtClean="0"/>
              <a:t>Barvy v nás vyvolávají emoce a pomohou nám umocnit celkový dojem z fotografie,</a:t>
            </a:r>
          </a:p>
          <a:p>
            <a:r>
              <a:rPr lang="cs-CZ" dirty="0" smtClean="0"/>
              <a:t>Kombinace některých barev vedle sebe může působit klidným, harmonickým dojmem, naopak použití jiných barev vyvolá pocit napětí, kontrastu,</a:t>
            </a:r>
          </a:p>
          <a:p>
            <a:r>
              <a:rPr lang="cs-CZ" b="1" dirty="0" smtClean="0"/>
              <a:t>Druhy barevné kompozice: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Barevná harmonie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Barevný kontrast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Barevná dominanta neboli akcent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Monochromatické řešení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68144" y="3789040"/>
            <a:ext cx="3109474" cy="2072983"/>
          </a:xfrm>
          <a:prstGeom prst="rect">
            <a:avLst/>
          </a:prstGeom>
        </p:spPr>
      </p:pic>
      <p:pic>
        <p:nvPicPr>
          <p:cNvPr id="5" name="Picture 2" descr="D:\FOTO\verca\1 - škola\TEORIE\barevny-kruh-prazd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7499" y="158170"/>
            <a:ext cx="2312312" cy="201353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158903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Barevná harmonie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263380" cy="4477308"/>
          </a:xfrm>
        </p:spPr>
        <p:txBody>
          <a:bodyPr/>
          <a:lstStyle/>
          <a:p>
            <a:r>
              <a:rPr lang="cs-CZ" dirty="0" smtClean="0"/>
              <a:t>Používáme barvy, které jsou na barevném kruhu vedle sebe</a:t>
            </a:r>
            <a:br>
              <a:rPr lang="cs-CZ" dirty="0" smtClean="0"/>
            </a:br>
            <a:r>
              <a:rPr lang="cs-CZ" b="1" dirty="0" smtClean="0"/>
              <a:t>např.: žlutá, oranžová, hnědá</a:t>
            </a:r>
          </a:p>
          <a:p>
            <a:r>
              <a:rPr lang="cs-CZ" dirty="0" smtClean="0"/>
              <a:t>Harmonické barvy spolu příjemně ladí a doplňují se,</a:t>
            </a:r>
          </a:p>
          <a:p>
            <a:r>
              <a:rPr lang="cs-CZ" dirty="0" smtClean="0"/>
              <a:t>Pokud ve fotografii použijeme spojení takovýchto barev, vyvoláme v pozorovateli příjemný pocity, harmonii a klid.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2080" y="2286000"/>
            <a:ext cx="3573016" cy="35730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02666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Barevný kontrast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76872"/>
            <a:ext cx="4407396" cy="44053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Barevný kontrast dosáhneme, když použijeme jakékoliv dvě barvy, které jsou na barevném kruhu umístěné na protilehlé straně,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Červená – Azurová</a:t>
            </a:r>
            <a:br>
              <a:rPr lang="cs-CZ" b="1" dirty="0" smtClean="0"/>
            </a:br>
            <a:r>
              <a:rPr lang="cs-CZ" b="1" dirty="0" smtClean="0"/>
              <a:t>Zelená – Purpurová</a:t>
            </a:r>
            <a:br>
              <a:rPr lang="cs-CZ" b="1" dirty="0" smtClean="0"/>
            </a:br>
            <a:r>
              <a:rPr lang="cs-CZ" b="1" dirty="0" smtClean="0"/>
              <a:t>Modrá – Žlutá</a:t>
            </a:r>
          </a:p>
          <a:p>
            <a:r>
              <a:rPr lang="cs-CZ" dirty="0" smtClean="0"/>
              <a:t>Použitím barevného kontrastu můžeme zvýraznit hlavní motiv, upoutá pozornost diváka,</a:t>
            </a:r>
          </a:p>
          <a:p>
            <a:r>
              <a:rPr lang="cs-CZ" dirty="0" smtClean="0"/>
              <a:t>Snímky s touto kompozicí jsou pro diváka atraktivní a vyvolávají pocit napětí, dynamiky… 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1452972"/>
            <a:ext cx="3486441" cy="52292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34761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Barevná dominanta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neboli </a:t>
            </a:r>
            <a:r>
              <a:rPr lang="cs-CZ" dirty="0"/>
              <a:t>akcent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335388" cy="4441304"/>
          </a:xfrm>
        </p:spPr>
        <p:txBody>
          <a:bodyPr/>
          <a:lstStyle/>
          <a:p>
            <a:r>
              <a:rPr lang="cs-CZ" dirty="0" smtClean="0"/>
              <a:t>Barevná dominanta musí být výrazná,</a:t>
            </a:r>
          </a:p>
          <a:p>
            <a:r>
              <a:rPr lang="cs-CZ" dirty="0" smtClean="0"/>
              <a:t>Na snímku vyniká a hned na první pohled zaujme diváka,</a:t>
            </a:r>
          </a:p>
          <a:p>
            <a:r>
              <a:rPr lang="cs-CZ" dirty="0" smtClean="0"/>
              <a:t>Pozadí bývá zpravidla v neutrálních barvách,</a:t>
            </a:r>
          </a:p>
          <a:p>
            <a:r>
              <a:rPr lang="cs-CZ" dirty="0" smtClean="0"/>
              <a:t>Pro barevný akcent se nejvíc hodí barva červená a žlutá.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1426096"/>
            <a:ext cx="3460655" cy="53012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331974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Monochromatické řešení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263380" cy="3581400"/>
          </a:xfrm>
        </p:spPr>
        <p:txBody>
          <a:bodyPr/>
          <a:lstStyle/>
          <a:p>
            <a:r>
              <a:rPr lang="cs-CZ" dirty="0" smtClean="0"/>
              <a:t>Při použití monochromatického řešení pracujeme pouze                             s jednou barvou,</a:t>
            </a:r>
          </a:p>
          <a:p>
            <a:r>
              <a:rPr lang="cs-CZ" dirty="0" smtClean="0"/>
              <a:t>Různá je pouze její sytost, jas </a:t>
            </a:r>
            <a:br>
              <a:rPr lang="cs-CZ" dirty="0" smtClean="0"/>
            </a:br>
            <a:r>
              <a:rPr lang="cs-CZ" dirty="0" smtClean="0"/>
              <a:t>a odstín,</a:t>
            </a:r>
          </a:p>
          <a:p>
            <a:r>
              <a:rPr lang="cs-CZ" dirty="0" smtClean="0"/>
              <a:t>Tyto snímky vyvolávají                            v divákovi pocit klidu.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1390092"/>
            <a:ext cx="3582144" cy="53732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36751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Vnímání barev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35192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Vlivu barev na psychiku člověka se zabývá psychologie barev,</a:t>
            </a:r>
          </a:p>
          <a:p>
            <a:r>
              <a:rPr lang="cs-CZ" dirty="0" smtClean="0"/>
              <a:t>Vnímání barev je do jisté míry subjektivní, ale neměnné zůstává působení základních barev na naše pudy.</a:t>
            </a:r>
          </a:p>
          <a:p>
            <a:endParaRPr lang="cs-CZ" dirty="0"/>
          </a:p>
          <a:p>
            <a:r>
              <a:rPr lang="cs-CZ" dirty="0" smtClean="0"/>
              <a:t>Na vnímání barev má vliv: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 Prostředí ve kterém jedinec vyrůstá, kultura a různé společensko-historické souvislosti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Věk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Pohlaví</a:t>
            </a:r>
          </a:p>
          <a:p>
            <a:pPr marL="530352" lvl="1" indent="0">
              <a:buNone/>
            </a:pPr>
            <a:endParaRPr lang="cs-CZ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919564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0352" lvl="1" indent="0">
              <a:buNone/>
            </a:pPr>
            <a:r>
              <a:rPr lang="cs-CZ" dirty="0"/>
              <a:t>Video</a:t>
            </a:r>
            <a:r>
              <a:rPr lang="cs-CZ" dirty="0" smtClean="0"/>
              <a:t>:</a:t>
            </a:r>
          </a:p>
          <a:p>
            <a:pPr marL="530352" lvl="1"/>
            <a:r>
              <a:rPr lang="cs-CZ" dirty="0">
                <a:hlinkClick r:id="rId2"/>
              </a:rPr>
              <a:t>https://www.youtube.com/watch?v=jnIDqQLNe-g</a:t>
            </a:r>
            <a:endParaRPr lang="cs-CZ" dirty="0"/>
          </a:p>
          <a:p>
            <a:pPr marL="530352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38588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barev</a:t>
            </a:r>
            <a:br>
              <a:rPr lang="cs-CZ" dirty="0" smtClean="0"/>
            </a:br>
            <a:r>
              <a:rPr lang="cs-CZ" dirty="0" smtClean="0"/>
              <a:t>Teplé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Tyto barvy na nás podvědomě působí pozitivně.</a:t>
            </a:r>
          </a:p>
          <a:p>
            <a:endParaRPr lang="cs-CZ" dirty="0" smtClean="0"/>
          </a:p>
          <a:p>
            <a:r>
              <a:rPr lang="cs-CZ" b="1" dirty="0" smtClean="0"/>
              <a:t>Červená </a:t>
            </a:r>
            <a:r>
              <a:rPr lang="cs-CZ" sz="2800" b="1" dirty="0" smtClean="0">
                <a:solidFill>
                  <a:srgbClr val="FF0000"/>
                </a:solidFill>
              </a:rPr>
              <a:t>●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působí výrazně, agresivně, vzrušivě, vyvolává napětí                                 a neklid. Často se využívá v reklamě, protože strhává pozornost. Červené předměty se nám podvědomě zdají být větší.</a:t>
            </a:r>
          </a:p>
          <a:p>
            <a:r>
              <a:rPr lang="cs-CZ" b="1" dirty="0" smtClean="0"/>
              <a:t>Žlutá </a:t>
            </a:r>
            <a:r>
              <a:rPr lang="cs-CZ" sz="2800" b="1" dirty="0">
                <a:solidFill>
                  <a:srgbClr val="FFFF00"/>
                </a:solidFill>
              </a:rPr>
              <a:t>●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je to barva života a slunce. Symbolizuje energii, povzbuzuje a dává naději. Žlutá je výraznou barvou a je                       v principu veselá. Upoutává naší pozornost.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968746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barev</a:t>
            </a:r>
            <a:br>
              <a:rPr lang="cs-CZ" dirty="0" smtClean="0"/>
            </a:br>
            <a:r>
              <a:rPr lang="cs-CZ" dirty="0" smtClean="0"/>
              <a:t>Studené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3113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Tyto barvy v nás vyvolávají pocit melancholie a smutku.</a:t>
            </a:r>
          </a:p>
          <a:p>
            <a:endParaRPr lang="cs-CZ" dirty="0"/>
          </a:p>
          <a:p>
            <a:r>
              <a:rPr lang="cs-CZ" b="1" dirty="0" smtClean="0"/>
              <a:t>Modrá </a:t>
            </a:r>
            <a:r>
              <a:rPr lang="cs-CZ" sz="2800" b="1" dirty="0" smtClean="0">
                <a:solidFill>
                  <a:srgbClr val="0070C0"/>
                </a:solidFill>
              </a:rPr>
              <a:t>●</a:t>
            </a:r>
            <a:br>
              <a:rPr lang="cs-CZ" sz="2800" b="1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Je barvou nebe a vody. Je to příjemná uklidňující barva, která vyvolává pocit důvěry a stálosti. Symbolizuje nekonečno                              a harmonii. Působí tradičně. Často si ji do loga volí pojišťovny a banky.</a:t>
            </a:r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b="1" dirty="0" smtClean="0"/>
              <a:t>Zelená </a:t>
            </a:r>
            <a:r>
              <a:rPr lang="cs-CZ" sz="2800" b="1" dirty="0" smtClean="0">
                <a:solidFill>
                  <a:srgbClr val="00B050"/>
                </a:solidFill>
              </a:rPr>
              <a:t>●</a:t>
            </a:r>
            <a:r>
              <a:rPr lang="cs-CZ" sz="2800" b="1" dirty="0">
                <a:solidFill>
                  <a:srgbClr val="00B050"/>
                </a:solidFill>
              </a:rPr>
              <a:t/>
            </a:r>
            <a:br>
              <a:rPr lang="cs-CZ" sz="2800" b="1" dirty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Je barvou přírody. Působí na nás čistě, harmonicky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a uklidňuje nás. Symbolizuje mládí, bezpečí, volnost, změnu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a naději. Jde o barvu živočišnou, která na nás může působit teple i studeně. Je barvou tvůrčí a evokuje přirozený chod věcí.</a:t>
            </a:r>
            <a:endParaRPr lang="cs-CZ" sz="2800" b="1" dirty="0" smtClean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912959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barev</a:t>
            </a:r>
            <a:br>
              <a:rPr lang="cs-CZ" dirty="0" smtClean="0"/>
            </a:br>
            <a:r>
              <a:rPr lang="cs-CZ" dirty="0" smtClean="0"/>
              <a:t>Neutrální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023320"/>
          </a:xfrm>
          <a:ln w="28575">
            <a:noFill/>
          </a:ln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Tyto barvy nevyvolávají ani vzrušení, ani uvolnění. Jsou ale velmi flexibilní a hodí se ke všemu.</a:t>
            </a:r>
          </a:p>
          <a:p>
            <a:endParaRPr lang="cs-CZ" dirty="0"/>
          </a:p>
          <a:p>
            <a:r>
              <a:rPr lang="cs-CZ" b="1" dirty="0" smtClean="0"/>
              <a:t>Černá </a:t>
            </a:r>
            <a:r>
              <a:rPr lang="cs-CZ" sz="2800" b="1" dirty="0" smtClean="0">
                <a:solidFill>
                  <a:schemeClr val="tx1"/>
                </a:solidFill>
              </a:rPr>
              <a:t>●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Je barvou nicoty, smrti, smutku, strachu, popření, odříkání… Celkově je spojována s negativními pocity. Je ale také spojená s elegancí                                a autoritou. Černá barva nám zmenšuje prostor</a:t>
            </a:r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b="1" dirty="0" smtClean="0"/>
              <a:t>Šedá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●</a:t>
            </a:r>
            <a:b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Působí neutrálně, vyváženě a klidně. Je spojena s pokorou, ale může také symbolizovat beznaděj.</a:t>
            </a:r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b="1" dirty="0" smtClean="0"/>
              <a:t>Bílá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●</a:t>
            </a:r>
            <a:r>
              <a:rPr lang="cs-CZ" sz="2800" b="1" dirty="0" smtClean="0">
                <a:solidFill>
                  <a:schemeClr val="bg1"/>
                </a:solidFill>
              </a:rPr>
              <a:t/>
            </a:r>
            <a:br>
              <a:rPr lang="cs-CZ" sz="2800" b="1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 smtClean="0">
                <a:solidFill>
                  <a:schemeClr val="tx1"/>
                </a:solidFill>
              </a:rPr>
              <a:t>e barvou neurčitou, symbolizuje čistotu, nevinnost, nový začátek, zrození, absolutní svobodu, klid… Silně upoutává naší pozornost, je nejvyšším bodem světla. Reagujeme na ní pozitivně. Bílá barva nám opticky „nafukuje“ prostor</a:t>
            </a:r>
            <a:endParaRPr lang="cs-CZ" dirty="0">
              <a:solidFill>
                <a:schemeClr val="tx1"/>
              </a:solidFill>
            </a:endParaRPr>
          </a:p>
          <a:p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224641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a vliv na prostor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383360"/>
          </a:xfrm>
        </p:spPr>
        <p:txBody>
          <a:bodyPr>
            <a:normAutofit/>
          </a:bodyPr>
          <a:lstStyle/>
          <a:p>
            <a:r>
              <a:rPr lang="cs-CZ" dirty="0" smtClean="0"/>
              <a:t>Barva má silný prostorový účinek,</a:t>
            </a:r>
          </a:p>
          <a:p>
            <a:r>
              <a:rPr lang="cs-CZ" dirty="0" smtClean="0"/>
              <a:t>Teplé tóny vnímáme tak, že jsou </a:t>
            </a:r>
            <a:r>
              <a:rPr lang="cs-CZ" dirty="0"/>
              <a:t>od nás </a:t>
            </a:r>
            <a:r>
              <a:rPr lang="cs-CZ" dirty="0" smtClean="0"/>
              <a:t>blíž než studené,</a:t>
            </a:r>
          </a:p>
          <a:p>
            <a:r>
              <a:rPr lang="cs-CZ" dirty="0" smtClean="0"/>
              <a:t>Pokud toho v obraze využijeme, zesílíme pocit prostoru </a:t>
            </a:r>
            <a:br>
              <a:rPr lang="cs-CZ" dirty="0" smtClean="0"/>
            </a:br>
            <a:r>
              <a:rPr lang="cs-CZ" dirty="0" smtClean="0"/>
              <a:t>a fotografie bude na diváka působit dobře,</a:t>
            </a:r>
          </a:p>
          <a:p>
            <a:r>
              <a:rPr lang="cs-CZ" dirty="0" smtClean="0"/>
              <a:t>Naopak, pokud dáme do popředí studené tóny a teplé do pozadí, pocit prostoru tím potlačíme.</a:t>
            </a:r>
          </a:p>
          <a:p>
            <a:endParaRPr lang="cs-CZ" dirty="0"/>
          </a:p>
          <a:p>
            <a:r>
              <a:rPr lang="cs-CZ" dirty="0" smtClean="0"/>
              <a:t>Toto pravidlo vychází ze zkušenosti člověka v krajině, kdy vzdálené objekty ztrácí sytost a získávají studený nádech </a:t>
            </a:r>
            <a:br>
              <a:rPr lang="cs-CZ" dirty="0" smtClean="0"/>
            </a:br>
            <a:r>
              <a:rPr lang="cs-CZ" dirty="0" smtClean="0"/>
              <a:t>tzv. modrání dálek.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0931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791772" cy="4455368"/>
          </a:xfrm>
        </p:spPr>
        <p:txBody>
          <a:bodyPr>
            <a:normAutofit/>
          </a:bodyPr>
          <a:lstStyle/>
          <a:p>
            <a:r>
              <a:rPr lang="cs-CZ" dirty="0"/>
              <a:t>NEZNÁMÝ. </a:t>
            </a:r>
            <a:r>
              <a:rPr lang="cs-CZ" i="1" dirty="0" err="1"/>
              <a:t>wikipedia</a:t>
            </a:r>
            <a:r>
              <a:rPr lang="cs-CZ" dirty="0"/>
              <a:t> [online]. [cit. 23.5.2023]. Dostupný na WWW: </a:t>
            </a:r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cs.wikipedia.org/wiki/Barevn%C3%A1_kompozice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Další </a:t>
            </a:r>
            <a:r>
              <a:rPr lang="cs-CZ" b="1" dirty="0"/>
              <a:t>fotografie - archiv </a:t>
            </a:r>
            <a:r>
              <a:rPr lang="cs-CZ" b="1" dirty="0" smtClean="0"/>
              <a:t>autorky</a:t>
            </a:r>
            <a:r>
              <a:rPr lang="cs-CZ" b="1" dirty="0"/>
              <a:t>, fotografie studentů Střední školy Brno, Charbulova byly použity s jejich souhlasem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1481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2159</TotalTime>
  <Words>548</Words>
  <Application>Microsoft Office PowerPoint</Application>
  <PresentationFormat>Předvádění na obrazovce (4:3)</PresentationFormat>
  <Paragraphs>132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Crop</vt:lpstr>
      <vt:lpstr>Barevná kompozice</vt:lpstr>
      <vt:lpstr>Barevná kompozice  </vt:lpstr>
      <vt:lpstr>Vnímání barev</vt:lpstr>
      <vt:lpstr>Míchání barev</vt:lpstr>
      <vt:lpstr>Aditivní míchání barev</vt:lpstr>
      <vt:lpstr>Aditivní míchání barev RGB</vt:lpstr>
      <vt:lpstr>Subtraktivní míchání barev</vt:lpstr>
      <vt:lpstr>Subtraktivní míchání barev CMY K</vt:lpstr>
      <vt:lpstr>Barevná  skladba</vt:lpstr>
      <vt:lpstr>Barevná kompozice</vt:lpstr>
      <vt:lpstr>Barevná harmonie </vt:lpstr>
      <vt:lpstr>Barevný kontrast </vt:lpstr>
      <vt:lpstr>Barevná dominanta  neboli akcent </vt:lpstr>
      <vt:lpstr>Monochromatické řešení </vt:lpstr>
      <vt:lpstr>Vnímání barev</vt:lpstr>
      <vt:lpstr>Psychologie barev Teplé barvy</vt:lpstr>
      <vt:lpstr>Psychologie barev Studené barvy</vt:lpstr>
      <vt:lpstr>Psychologie barev Neutrální barvy</vt:lpstr>
      <vt:lpstr>Barvy a vliv na prostor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190</cp:revision>
  <dcterms:created xsi:type="dcterms:W3CDTF">2014-07-08T12:20:53Z</dcterms:created>
  <dcterms:modified xsi:type="dcterms:W3CDTF">2023-06-02T15:00:06Z</dcterms:modified>
</cp:coreProperties>
</file>