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305" r:id="rId2"/>
    <p:sldId id="274" r:id="rId3"/>
    <p:sldId id="310" r:id="rId4"/>
    <p:sldId id="324" r:id="rId5"/>
    <p:sldId id="311" r:id="rId6"/>
    <p:sldId id="312" r:id="rId7"/>
    <p:sldId id="315" r:id="rId8"/>
    <p:sldId id="314" r:id="rId9"/>
    <p:sldId id="313" r:id="rId10"/>
    <p:sldId id="316" r:id="rId11"/>
    <p:sldId id="319" r:id="rId12"/>
    <p:sldId id="325" r:id="rId13"/>
    <p:sldId id="327" r:id="rId14"/>
    <p:sldId id="322" r:id="rId15"/>
    <p:sldId id="321" r:id="rId16"/>
    <p:sldId id="323" r:id="rId17"/>
    <p:sldId id="28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61861B-20FE-4BAB-A6F8-250B155E6135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FC3265-550C-47C6-9507-62DC56E8EC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0764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xmlns="" val="158615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8406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xmlns="" val="3729088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3965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4604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332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3418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xmlns="" val="2712900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xmlns="" val="3486769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278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3866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xmlns="" val="1452470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4" orient="horz" pos="1368">
          <p15:clr>
            <a:srgbClr val="F26B43"/>
          </p15:clr>
        </p15:guide>
        <p15:guide id="5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5184">
          <p15:clr>
            <a:srgbClr val="F26B43"/>
          </p15:clr>
        </p15:guide>
        <p15:guide id="10" pos="702">
          <p15:clr>
            <a:srgbClr val="F26B43"/>
          </p15:clr>
        </p15:guide>
        <p15:guide id="11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dernice-kralova.cz/udelejte-si-rychly-test-zjistete-tvar-vaseho-obliceje/" TargetMode="External"/><Relationship Id="rId2" Type="http://schemas.openxmlformats.org/officeDocument/2006/relationships/hyperlink" Target="https://cs.wikipedia.org/wiki/Portr%C3%A9tn%C3%AD_fotografi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115616" y="1788454"/>
            <a:ext cx="6840760" cy="2098226"/>
          </a:xfrm>
        </p:spPr>
        <p:txBody>
          <a:bodyPr/>
          <a:lstStyle/>
          <a:p>
            <a:r>
              <a:rPr lang="cs-CZ" dirty="0" smtClean="0"/>
              <a:t>Portrétní fotografie 2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987824" y="5301208"/>
            <a:ext cx="5123755" cy="408824"/>
          </a:xfrm>
        </p:spPr>
        <p:txBody>
          <a:bodyPr/>
          <a:lstStyle/>
          <a:p>
            <a:pPr algn="r"/>
            <a:r>
              <a:rPr lang="cs-CZ" dirty="0" smtClean="0"/>
              <a:t>MgA. Veronika Křížová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10800000">
            <a:off x="899592" y="6165304"/>
            <a:ext cx="7344816" cy="569950"/>
          </a:xfrm>
          <a:prstGeom prst="rect">
            <a:avLst/>
          </a:prstGeom>
          <a:scene3d>
            <a:camera prst="orthographicFront">
              <a:rot lat="0" lon="0" rev="1080000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xmlns="" val="454148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6346" y="908720"/>
            <a:ext cx="6270922" cy="2098226"/>
          </a:xfrm>
        </p:spPr>
        <p:txBody>
          <a:bodyPr/>
          <a:lstStyle/>
          <a:p>
            <a:r>
              <a:rPr lang="cs-CZ" dirty="0" smtClean="0"/>
              <a:t>Portrétní fotografie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4725144"/>
            <a:ext cx="3600401" cy="1008112"/>
          </a:xfrm>
        </p:spPr>
        <p:txBody>
          <a:bodyPr>
            <a:no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2400" dirty="0" smtClean="0"/>
              <a:t>Typologie obličeje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2400" dirty="0" smtClean="0"/>
              <a:t>Typy portrétní fotografie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468261" y="3140463"/>
            <a:ext cx="3704139" cy="2592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31368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Typologie obličeje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4653136"/>
            <a:ext cx="7200900" cy="1944216"/>
          </a:xfrm>
        </p:spPr>
        <p:txBody>
          <a:bodyPr>
            <a:normAutofit/>
          </a:bodyPr>
          <a:lstStyle/>
          <a:p>
            <a:r>
              <a:rPr lang="cs-CZ" dirty="0" smtClean="0"/>
              <a:t>Rozeznáváme několik typů obličeje</a:t>
            </a:r>
          </a:p>
          <a:p>
            <a:r>
              <a:rPr lang="cs-CZ" dirty="0" smtClean="0"/>
              <a:t>Podle typologie obličeje nastavujeme každý typ do jiné pózy a volíme správné osvětlení a úhel pohledu</a:t>
            </a:r>
          </a:p>
          <a:p>
            <a:r>
              <a:rPr lang="cs-CZ" dirty="0" smtClean="0"/>
              <a:t>Díky tomu můžeme potlačit vady obličeje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9336" y="1472909"/>
            <a:ext cx="6770930" cy="319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70565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Typologie obličeje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780928"/>
            <a:ext cx="7200900" cy="38164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Každý člověk má jednu půlku obličeje větší a druhou menší. Je dobré fotografovat vždy  ze strany menší, nebo hezčí poloviny tváře.</a:t>
            </a:r>
          </a:p>
          <a:p>
            <a:r>
              <a:rPr lang="cs-CZ" dirty="0" smtClean="0"/>
              <a:t>Pokud má model větší, odstáté uši, fotografujeme ho </a:t>
            </a:r>
            <a:br>
              <a:rPr lang="cs-CZ" dirty="0" smtClean="0"/>
            </a:br>
            <a:r>
              <a:rPr lang="cs-CZ" dirty="0" smtClean="0"/>
              <a:t>z 2/3 </a:t>
            </a:r>
            <a:r>
              <a:rPr lang="cs-CZ" dirty="0" err="1" smtClean="0"/>
              <a:t>anfasu</a:t>
            </a:r>
            <a:endParaRPr lang="cs-CZ" dirty="0" smtClean="0"/>
          </a:p>
          <a:p>
            <a:r>
              <a:rPr lang="cs-CZ" dirty="0" smtClean="0"/>
              <a:t>Velký nos můžeme opticky trochu zkrátit při snímání                            z podhledu. Nepoužíváme </a:t>
            </a:r>
            <a:r>
              <a:rPr lang="cs-CZ" dirty="0" err="1" smtClean="0"/>
              <a:t>klínkové</a:t>
            </a:r>
            <a:r>
              <a:rPr lang="cs-CZ" dirty="0" smtClean="0"/>
              <a:t> osvětlení.</a:t>
            </a:r>
          </a:p>
          <a:p>
            <a:r>
              <a:rPr lang="cs-CZ" dirty="0" smtClean="0"/>
              <a:t>Naopak malý nos můžeme zvětšit fotografováním                                  z nadhledu a </a:t>
            </a:r>
            <a:r>
              <a:rPr lang="cs-CZ" dirty="0" err="1" smtClean="0"/>
              <a:t>klínkovým</a:t>
            </a:r>
            <a:r>
              <a:rPr lang="cs-CZ" dirty="0" smtClean="0"/>
              <a:t> osvětlením</a:t>
            </a:r>
          </a:p>
          <a:p>
            <a:r>
              <a:rPr lang="cs-CZ" dirty="0" smtClean="0"/>
              <a:t>U dětí a lidí bez vlasů nepoužíváme vlasovku – jinak nám rozzáří uši.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539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Normální – symetrický obličej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200900" cy="395131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Můžeme natáčet libovolně: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err="1"/>
              <a:t>A</a:t>
            </a:r>
            <a:r>
              <a:rPr lang="cs-CZ" dirty="0" err="1" smtClean="0"/>
              <a:t>nfas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1/3 </a:t>
            </a:r>
            <a:r>
              <a:rPr lang="cs-CZ" dirty="0" err="1" smtClean="0"/>
              <a:t>anfas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2-3 </a:t>
            </a:r>
            <a:r>
              <a:rPr lang="cs-CZ" dirty="0" err="1" smtClean="0"/>
              <a:t>anfas</a:t>
            </a:r>
            <a:endParaRPr lang="cs-CZ" dirty="0" smtClean="0"/>
          </a:p>
          <a:p>
            <a:pPr lvl="1">
              <a:buFont typeface="Courier New" panose="02070309020205020404" pitchFamily="49" charset="0"/>
              <a:buChar char="o"/>
            </a:pPr>
            <a:endParaRPr lang="cs-CZ" dirty="0" smtClean="0"/>
          </a:p>
          <a:p>
            <a:r>
              <a:rPr lang="cs-CZ" dirty="0" smtClean="0"/>
              <a:t>Můžeme volit libovolný druh osvětlení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err="1" smtClean="0"/>
              <a:t>Klínkové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Trojúhelníkové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Ploché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Horní svícení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cs-CZ" dirty="0" smtClean="0"/>
          </a:p>
          <a:p>
            <a:r>
              <a:rPr lang="cs-CZ" dirty="0" smtClean="0"/>
              <a:t>Úhel pohledu volíme buď přímý nebo mírný nadhled.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90336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Úzký obličej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Obličej se snažíme opticky </a:t>
            </a:r>
            <a:r>
              <a:rPr lang="cs-CZ" dirty="0" smtClean="0"/>
              <a:t>rozšířit</a:t>
            </a:r>
          </a:p>
          <a:p>
            <a:endParaRPr lang="cs-CZ" dirty="0"/>
          </a:p>
          <a:p>
            <a:r>
              <a:rPr lang="cs-CZ" dirty="0" smtClean="0"/>
              <a:t>Fotografujeme z </a:t>
            </a:r>
            <a:r>
              <a:rPr lang="cs-CZ" dirty="0" err="1" smtClean="0"/>
              <a:t>anfasu</a:t>
            </a:r>
            <a:endParaRPr lang="cs-CZ" dirty="0" smtClean="0"/>
          </a:p>
          <a:p>
            <a:r>
              <a:rPr lang="cs-CZ" dirty="0" smtClean="0"/>
              <a:t>Úhel pohledu je přímý</a:t>
            </a:r>
          </a:p>
          <a:p>
            <a:r>
              <a:rPr lang="cs-CZ" dirty="0" smtClean="0"/>
              <a:t>Osvětlujeme plochým svícením (2softboxy z obou stran)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tím vysvítíme celý obličej a ten pak působí širší</a:t>
            </a:r>
          </a:p>
          <a:p>
            <a:r>
              <a:rPr lang="cs-CZ" dirty="0" smtClean="0"/>
              <a:t>Ohniskovou vzdálenost je vhodné volit 100mm+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d</a:t>
            </a:r>
            <a:r>
              <a:rPr lang="cs-CZ" dirty="0" smtClean="0"/>
              <a:t>elší ohnisko nám trochu rozšíří obličej</a:t>
            </a:r>
          </a:p>
        </p:txBody>
      </p:sp>
    </p:spTree>
    <p:extLst>
      <p:ext uri="{BB962C8B-B14F-4D97-AF65-F5344CB8AC3E}">
        <p14:creationId xmlns:p14="http://schemas.microsoft.com/office/powerpoint/2010/main" xmlns="" val="2496572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Kulatý obličej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Tvář se snažíme trošku opticky </a:t>
            </a:r>
            <a:r>
              <a:rPr lang="cs-CZ" dirty="0" smtClean="0"/>
              <a:t>zúžit</a:t>
            </a:r>
          </a:p>
          <a:p>
            <a:endParaRPr lang="cs-CZ" dirty="0"/>
          </a:p>
          <a:p>
            <a:r>
              <a:rPr lang="cs-CZ" dirty="0" smtClean="0"/>
              <a:t>Fotografujeme z 2/3 </a:t>
            </a:r>
            <a:r>
              <a:rPr lang="cs-CZ" dirty="0" err="1" smtClean="0"/>
              <a:t>anfasu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pootočení nám obličej opticky zúží</a:t>
            </a:r>
          </a:p>
          <a:p>
            <a:r>
              <a:rPr lang="cs-CZ" dirty="0" smtClean="0"/>
              <a:t>Osvětlujeme trojúhelníkovým svícením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to nám dává půlku obličeje do stínu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tím se nám obličej opticky zúží</a:t>
            </a:r>
          </a:p>
          <a:p>
            <a:r>
              <a:rPr lang="cs-CZ" dirty="0" smtClean="0"/>
              <a:t>Úhel pohledu je přímý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15273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Hranatý obličej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Tvář se snažíme trošku opticky </a:t>
            </a:r>
            <a:r>
              <a:rPr lang="cs-CZ" dirty="0" smtClean="0"/>
              <a:t>zúžit</a:t>
            </a:r>
          </a:p>
          <a:p>
            <a:endParaRPr lang="cs-CZ" dirty="0"/>
          </a:p>
          <a:p>
            <a:r>
              <a:rPr lang="cs-CZ" dirty="0"/>
              <a:t>Fotografujeme z 2/3 </a:t>
            </a:r>
            <a:r>
              <a:rPr lang="cs-CZ" dirty="0" err="1"/>
              <a:t>anfasu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pootočení nám obličej opticky zúží</a:t>
            </a:r>
          </a:p>
          <a:p>
            <a:r>
              <a:rPr lang="cs-CZ" dirty="0"/>
              <a:t>Osvětlujeme trojúhelníkovým svícením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to nám dává půlku obličeje do </a:t>
            </a:r>
            <a:r>
              <a:rPr lang="cs-CZ" dirty="0" smtClean="0"/>
              <a:t>stínu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tím se nám obličej opticky zúží</a:t>
            </a:r>
          </a:p>
          <a:p>
            <a:r>
              <a:rPr lang="cs-CZ" dirty="0"/>
              <a:t>Úhel pohledu je </a:t>
            </a:r>
            <a:r>
              <a:rPr lang="cs-CZ" dirty="0" smtClean="0"/>
              <a:t>přímý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83879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Trojhranný obličej - srdcovitý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obličej má užší bradu a širší čelo</a:t>
            </a:r>
          </a:p>
          <a:p>
            <a:r>
              <a:rPr lang="cs-CZ" dirty="0" smtClean="0"/>
              <a:t>Tvář se snažíme trošku opticky srovnat</a:t>
            </a:r>
          </a:p>
          <a:p>
            <a:endParaRPr lang="cs-CZ" dirty="0" smtClean="0"/>
          </a:p>
          <a:p>
            <a:r>
              <a:rPr lang="cs-CZ" dirty="0" smtClean="0"/>
              <a:t>Fotografujeme z mírného podhledu, </a:t>
            </a:r>
            <a:r>
              <a:rPr lang="cs-CZ" dirty="0"/>
              <a:t>abychom bradu </a:t>
            </a:r>
            <a:r>
              <a:rPr lang="cs-CZ" dirty="0" smtClean="0"/>
              <a:t>rozšířili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co je u objektivu blíž, zdá se být větší, a co je dál, menší.</a:t>
            </a:r>
          </a:p>
          <a:p>
            <a:r>
              <a:rPr lang="cs-CZ" dirty="0" smtClean="0"/>
              <a:t>Natáčíme do 1/3 </a:t>
            </a:r>
            <a:r>
              <a:rPr lang="cs-CZ" dirty="0" err="1" smtClean="0"/>
              <a:t>anfasu</a:t>
            </a:r>
            <a:endParaRPr lang="cs-CZ" dirty="0" smtClean="0"/>
          </a:p>
          <a:p>
            <a:r>
              <a:rPr lang="cs-CZ" dirty="0" smtClean="0"/>
              <a:t>Osvětlení volíme </a:t>
            </a:r>
            <a:r>
              <a:rPr lang="cs-CZ" dirty="0" err="1" smtClean="0"/>
              <a:t>klínkové</a:t>
            </a:r>
            <a:r>
              <a:rPr lang="cs-CZ" dirty="0" smtClean="0"/>
              <a:t> nebo ploché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3363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Hruškovitý obličej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6999684" cy="35814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Obličej má širší bradu a užší čelo</a:t>
            </a:r>
          </a:p>
          <a:p>
            <a:r>
              <a:rPr lang="cs-CZ" dirty="0"/>
              <a:t>Tvář se snažíme trošku opticky srovnat</a:t>
            </a:r>
          </a:p>
          <a:p>
            <a:endParaRPr lang="cs-CZ" dirty="0" smtClean="0"/>
          </a:p>
          <a:p>
            <a:r>
              <a:rPr lang="cs-CZ" dirty="0" smtClean="0"/>
              <a:t>Fotografujeme ho z mírného nadhledu, aby se čelo rozšířilo</a:t>
            </a:r>
          </a:p>
          <a:p>
            <a:r>
              <a:rPr lang="cs-CZ" dirty="0" smtClean="0"/>
              <a:t>Osvětlujeme: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b="1" dirty="0"/>
              <a:t>trojúhelníkovým </a:t>
            </a:r>
            <a:r>
              <a:rPr lang="cs-CZ" b="1" dirty="0" smtClean="0"/>
              <a:t>svícením, </a:t>
            </a:r>
            <a:r>
              <a:rPr lang="cs-CZ" dirty="0" smtClean="0"/>
              <a:t>ten nám dá jednu půlku tváře do stínu a tím nám opticky zúží obličej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nebo </a:t>
            </a:r>
            <a:r>
              <a:rPr lang="cs-CZ" b="1" dirty="0" smtClean="0"/>
              <a:t>horním svícením, </a:t>
            </a:r>
            <a:r>
              <a:rPr lang="cs-CZ" dirty="0" smtClean="0"/>
              <a:t>které nám dává do stínu spodní část tváří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0534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188640"/>
            <a:ext cx="7200900" cy="18070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Inscenovaný portrét</a:t>
            </a:r>
            <a:br>
              <a:rPr lang="cs-CZ" dirty="0" smtClean="0"/>
            </a:br>
            <a:r>
              <a:rPr lang="cs-CZ" dirty="0" smtClean="0"/>
              <a:t>x</a:t>
            </a:r>
            <a:br>
              <a:rPr lang="cs-CZ" dirty="0" smtClean="0"/>
            </a:br>
            <a:r>
              <a:rPr lang="cs-CZ" dirty="0" smtClean="0"/>
              <a:t>Reportážní portrét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76872"/>
            <a:ext cx="7200900" cy="4437112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Inscenovaný portrét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m</a:t>
            </a:r>
            <a:r>
              <a:rPr lang="cs-CZ" dirty="0" smtClean="0"/>
              <a:t>odel si nastavíme do ideální pózy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z</a:t>
            </a:r>
            <a:r>
              <a:rPr lang="cs-CZ" dirty="0" smtClean="0"/>
              <a:t>volíme vhodné osvětlení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správný úhel pohledu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Komunikujeme s modelem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cs-CZ" dirty="0" smtClean="0"/>
              <a:t>Výraz obličeje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cs-CZ" dirty="0" smtClean="0"/>
              <a:t>Směr </a:t>
            </a:r>
            <a:r>
              <a:rPr lang="cs-CZ" dirty="0"/>
              <a:t>pohledu modelu</a:t>
            </a:r>
          </a:p>
          <a:p>
            <a:pPr lvl="2">
              <a:buFont typeface="Arial" panose="020B0604020202020204" pitchFamily="34" charset="0"/>
              <a:buChar char="•"/>
            </a:pPr>
            <a:endParaRPr lang="cs-CZ" dirty="0" smtClean="0"/>
          </a:p>
          <a:p>
            <a:r>
              <a:rPr lang="cs-CZ" b="1" dirty="0"/>
              <a:t>Reportážní portrét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Práce, sport, medailon osobnosti…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model pozorujeme a snažíme se zachytit nejvhodnější okamžik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realitu neměníme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volíme úhel </a:t>
            </a:r>
            <a:r>
              <a:rPr lang="cs-CZ" dirty="0" smtClean="0"/>
              <a:t>pohledu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případně si můžeme </a:t>
            </a:r>
            <a:r>
              <a:rPr lang="cs-CZ" dirty="0"/>
              <a:t>scénu přisvítit dle </a:t>
            </a:r>
            <a:r>
              <a:rPr lang="cs-CZ" dirty="0" smtClean="0"/>
              <a:t>potřeby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81807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Identifikační portrét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Průkazová fotografie</a:t>
            </a:r>
            <a:endParaRPr lang="cs-CZ" dirty="0"/>
          </a:p>
          <a:p>
            <a:r>
              <a:rPr lang="cs-CZ" dirty="0" smtClean="0"/>
              <a:t>Důležité je věrné zachycení podoby pro identifikaci člověka</a:t>
            </a:r>
          </a:p>
          <a:p>
            <a:endParaRPr lang="cs-CZ" dirty="0"/>
          </a:p>
          <a:p>
            <a:r>
              <a:rPr lang="cs-CZ" dirty="0" smtClean="0"/>
              <a:t>Fotografujeme z </a:t>
            </a:r>
            <a:r>
              <a:rPr lang="cs-CZ" dirty="0" err="1" smtClean="0"/>
              <a:t>anfasu</a:t>
            </a:r>
            <a:r>
              <a:rPr lang="cs-CZ" dirty="0"/>
              <a:t> </a:t>
            </a:r>
            <a:r>
              <a:rPr lang="cs-CZ" dirty="0" smtClean="0"/>
              <a:t>– musí být vidět obě uši</a:t>
            </a:r>
          </a:p>
          <a:p>
            <a:r>
              <a:rPr lang="cs-CZ" dirty="0" smtClean="0"/>
              <a:t>Svítíme nejčastěji 1 </a:t>
            </a:r>
            <a:r>
              <a:rPr lang="cs-CZ" dirty="0" err="1" smtClean="0"/>
              <a:t>softboxem</a:t>
            </a:r>
            <a:r>
              <a:rPr lang="cs-CZ" dirty="0" smtClean="0"/>
              <a:t> zepředu a mírně shora - klínek</a:t>
            </a:r>
          </a:p>
          <a:p>
            <a:r>
              <a:rPr lang="cs-CZ" dirty="0" smtClean="0"/>
              <a:t>Úhel pohledu je přímý</a:t>
            </a:r>
          </a:p>
          <a:p>
            <a:r>
              <a:rPr lang="cs-CZ" dirty="0" smtClean="0"/>
              <a:t>Model se dívá do objektivu</a:t>
            </a:r>
          </a:p>
          <a:p>
            <a:r>
              <a:rPr lang="cs-CZ" dirty="0" smtClean="0"/>
              <a:t>Pozor na lesky v brýlích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53930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Charakteristický portrét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Měl by zachytit nejen vzhled, ale i povahu portrétovaného</a:t>
            </a:r>
          </a:p>
          <a:p>
            <a:r>
              <a:rPr lang="cs-CZ" dirty="0" smtClean="0"/>
              <a:t>Portrétovaného člověka bychom měli nejdřív poznat</a:t>
            </a:r>
          </a:p>
          <a:p>
            <a:r>
              <a:rPr lang="cs-CZ" dirty="0" smtClean="0"/>
              <a:t>Patří sem i medailon osobnosti</a:t>
            </a:r>
          </a:p>
          <a:p>
            <a:endParaRPr lang="cs-CZ" dirty="0" smtClean="0"/>
          </a:p>
          <a:p>
            <a:r>
              <a:rPr lang="cs-CZ" dirty="0" smtClean="0"/>
              <a:t>Vyjadřuje příslušnost k profesní nebo jiné skupině</a:t>
            </a:r>
          </a:p>
          <a:p>
            <a:r>
              <a:rPr lang="cs-CZ" dirty="0" smtClean="0"/>
              <a:t>Časté jsou stejnokroje a vhodné profesní rekvizity</a:t>
            </a:r>
            <a:br>
              <a:rPr lang="cs-CZ" dirty="0" smtClean="0"/>
            </a:br>
            <a:r>
              <a:rPr lang="cs-CZ" dirty="0" smtClean="0"/>
              <a:t>(hasiči, vojáci, zdravotníci, motorkáři, fotbalisti…)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41128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Business foto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359724" cy="35814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Portrét, který nás nebo firmu reprezentuje na trhu práce</a:t>
            </a:r>
          </a:p>
          <a:p>
            <a:r>
              <a:rPr lang="cs-CZ" dirty="0" smtClean="0"/>
              <a:t>Model na něm musí působit sympaticky, důvěryhodně a profesionálně</a:t>
            </a:r>
          </a:p>
          <a:p>
            <a:r>
              <a:rPr lang="cs-CZ" dirty="0" smtClean="0"/>
              <a:t>Celkový vzhled portrétu přizpůsobujeme profesi portrétovaného (oblečení, rekvizity, pózu…)</a:t>
            </a:r>
          </a:p>
          <a:p>
            <a:r>
              <a:rPr lang="cs-CZ" dirty="0" smtClean="0"/>
              <a:t>Myslíme i na barevnou kompozici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b</a:t>
            </a:r>
            <a:r>
              <a:rPr lang="cs-CZ" dirty="0" smtClean="0"/>
              <a:t>arvy spojené s danou firmou, profesí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sychologie barev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ozadí se snažíme volit v neutrálních barvách</a:t>
            </a:r>
          </a:p>
          <a:p>
            <a:r>
              <a:rPr lang="cs-CZ" dirty="0" smtClean="0"/>
              <a:t>Fotografujeme buď v ateliéru, nebo v prostorách firmy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42284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Módní portrét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určený pro reklamu a módní časopisy</a:t>
            </a:r>
          </a:p>
          <a:p>
            <a:r>
              <a:rPr lang="cs-CZ" dirty="0" smtClean="0"/>
              <a:t>Důraz je kladen na zobrazení oblečení a módních doplňků</a:t>
            </a:r>
          </a:p>
          <a:p>
            <a:r>
              <a:rPr lang="cs-CZ" dirty="0" smtClean="0"/>
              <a:t>Vždy musíme myslet na to, pro jakou věkovou kategorii je daný model určený</a:t>
            </a:r>
          </a:p>
          <a:p>
            <a:r>
              <a:rPr lang="cs-CZ" dirty="0" smtClean="0"/>
              <a:t>Podle toho volíme vhodnou modelku a pózy</a:t>
            </a:r>
          </a:p>
          <a:p>
            <a:r>
              <a:rPr lang="cs-CZ" dirty="0" smtClean="0"/>
              <a:t>U snímků celé postavy fotíme z mírného podhledu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771899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260648"/>
            <a:ext cx="7200900" cy="1911052"/>
          </a:xfrm>
        </p:spPr>
        <p:txBody>
          <a:bodyPr/>
          <a:lstStyle/>
          <a:p>
            <a:r>
              <a:rPr lang="cs-CZ" dirty="0" smtClean="0"/>
              <a:t>Další typy portrétní fotografie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700808"/>
            <a:ext cx="8007796" cy="5013176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Sociální portrét </a:t>
            </a:r>
            <a:r>
              <a:rPr lang="cs-CZ" dirty="0" smtClean="0"/>
              <a:t>– zachycení sociálního postavení daného jedince </a:t>
            </a:r>
            <a:br>
              <a:rPr lang="cs-CZ" dirty="0" smtClean="0"/>
            </a:br>
            <a:r>
              <a:rPr lang="cs-CZ" dirty="0" smtClean="0"/>
              <a:t>(např. bezdomovci, uprchlíci, prostitutky…) U diváka by měl vzbuzovat soucit a motivovat ho k pomoci.</a:t>
            </a:r>
          </a:p>
          <a:p>
            <a:endParaRPr lang="cs-CZ" dirty="0" smtClean="0"/>
          </a:p>
          <a:p>
            <a:r>
              <a:rPr lang="cs-CZ" b="1" dirty="0" smtClean="0"/>
              <a:t>Dětský portrét </a:t>
            </a:r>
            <a:r>
              <a:rPr lang="cs-CZ" dirty="0" smtClean="0"/>
              <a:t>– fotografie dětí, svítíme často plochým světlem</a:t>
            </a:r>
          </a:p>
          <a:p>
            <a:endParaRPr lang="cs-CZ" dirty="0" smtClean="0"/>
          </a:p>
          <a:p>
            <a:r>
              <a:rPr lang="cs-CZ" b="1" dirty="0" smtClean="0"/>
              <a:t>Svatební portrét </a:t>
            </a:r>
            <a:r>
              <a:rPr lang="cs-CZ" dirty="0" smtClean="0"/>
              <a:t>– fotografování novomanželů, na snímcích se snažíme zachytit jejich vztah. Snímky by měly působit šťastně a romanticky.</a:t>
            </a:r>
          </a:p>
          <a:p>
            <a:endParaRPr lang="cs-CZ" dirty="0" smtClean="0"/>
          </a:p>
          <a:p>
            <a:r>
              <a:rPr lang="cs-CZ" b="1" dirty="0" err="1" smtClean="0"/>
              <a:t>Glamour</a:t>
            </a:r>
            <a:r>
              <a:rPr lang="cs-CZ" dirty="0" smtClean="0"/>
              <a:t> – zachycení krásy a půvabu ženy. Intimní partie jsou zakryté.</a:t>
            </a:r>
          </a:p>
          <a:p>
            <a:endParaRPr lang="cs-CZ" dirty="0" smtClean="0"/>
          </a:p>
          <a:p>
            <a:r>
              <a:rPr lang="cs-CZ" b="1" dirty="0" smtClean="0"/>
              <a:t>Akt</a:t>
            </a:r>
            <a:r>
              <a:rPr lang="cs-CZ" dirty="0" smtClean="0"/>
              <a:t> – umělecké zachycení nahého těla</a:t>
            </a:r>
          </a:p>
          <a:p>
            <a:endParaRPr lang="cs-CZ" dirty="0" smtClean="0"/>
          </a:p>
          <a:p>
            <a:r>
              <a:rPr lang="cs-CZ" b="1" dirty="0" smtClean="0"/>
              <a:t>Autoportrét</a:t>
            </a:r>
            <a:r>
              <a:rPr lang="cs-CZ" dirty="0" smtClean="0"/>
              <a:t> – fotografujeme sebe sama. Snímek by měl vyjadřovat hlubší zamyšlení se nad sebou samým, naši náladu, postoj ke světu a společnosti.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84219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200900" cy="4383360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sz="1900" dirty="0"/>
              <a:t>NEZNÁMÝ. </a:t>
            </a:r>
            <a:r>
              <a:rPr lang="cs-CZ" sz="1900" i="1" dirty="0" err="1"/>
              <a:t>wikipedia</a:t>
            </a:r>
            <a:r>
              <a:rPr lang="cs-CZ" sz="1900" dirty="0"/>
              <a:t> [online]. [cit. 29.5.2023]. Dostupný na WWW: </a:t>
            </a:r>
            <a:r>
              <a:rPr lang="cs-CZ" sz="1900" dirty="0">
                <a:hlinkClick r:id="rId2"/>
              </a:rPr>
              <a:t>https://</a:t>
            </a:r>
            <a:r>
              <a:rPr lang="cs-CZ" sz="1900" dirty="0" smtClean="0">
                <a:hlinkClick r:id="rId2"/>
              </a:rPr>
              <a:t>cs.wikipedia.org/wiki/Portr%C3%A9tn%C3%AD_fotografie</a:t>
            </a:r>
            <a:endParaRPr lang="cs-CZ" sz="1900" dirty="0" smtClean="0"/>
          </a:p>
          <a:p>
            <a:r>
              <a:rPr lang="cs-CZ" sz="1900" dirty="0" smtClean="0"/>
              <a:t>NEZNÁMÝ</a:t>
            </a:r>
            <a:r>
              <a:rPr lang="cs-CZ" sz="1900" dirty="0"/>
              <a:t>. </a:t>
            </a:r>
            <a:r>
              <a:rPr lang="cs-CZ" sz="1900" i="1" dirty="0" err="1"/>
              <a:t>kadernice-kralovna</a:t>
            </a:r>
            <a:r>
              <a:rPr lang="cs-CZ" sz="1900" dirty="0"/>
              <a:t> [online]. [cit. 29.5.2023]. Dostupný na WWW: </a:t>
            </a:r>
            <a:r>
              <a:rPr lang="cs-CZ" sz="1900" dirty="0">
                <a:hlinkClick r:id="rId3"/>
              </a:rPr>
              <a:t>http://www.kadernice-kralova.cz/udelejte-si-rychly-test-zjistete-tvar-vaseho-obliceje</a:t>
            </a:r>
            <a:r>
              <a:rPr lang="cs-CZ" sz="1900" dirty="0" smtClean="0">
                <a:hlinkClick r:id="rId3"/>
              </a:rPr>
              <a:t>/</a:t>
            </a:r>
            <a:endParaRPr lang="cs-CZ" sz="1900" dirty="0" smtClean="0"/>
          </a:p>
          <a:p>
            <a:endParaRPr lang="cs-CZ" sz="1900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Další </a:t>
            </a:r>
            <a:r>
              <a:rPr lang="cs-CZ" b="1" dirty="0"/>
              <a:t>fotografie - archiv autorky, fotografie studentů Střední školy Brno, Charbulova byly použity s jejich souhlasem</a:t>
            </a:r>
          </a:p>
          <a:p>
            <a:endParaRPr lang="cs-CZ" dirty="0" smtClean="0"/>
          </a:p>
          <a:p>
            <a:endParaRPr lang="pl-PL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4299559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TM10001105[[fn=Oříznutí]]</Template>
  <TotalTime>1882</TotalTime>
  <Words>601</Words>
  <Application>Microsoft Office PowerPoint</Application>
  <PresentationFormat>Předvádění na obrazovce (4:3)</PresentationFormat>
  <Paragraphs>140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Crop</vt:lpstr>
      <vt:lpstr>Portrétní fotografie 2</vt:lpstr>
      <vt:lpstr>Portrétní fotografie 2</vt:lpstr>
      <vt:lpstr>Typologie obličeje</vt:lpstr>
      <vt:lpstr>Typologie obličeje</vt:lpstr>
      <vt:lpstr>Normální – symetrický obličej</vt:lpstr>
      <vt:lpstr>Úzký obličej</vt:lpstr>
      <vt:lpstr>Kulatý obličej</vt:lpstr>
      <vt:lpstr>Hranatý obličej</vt:lpstr>
      <vt:lpstr>Trojhranný obličej - srdcovitý</vt:lpstr>
      <vt:lpstr>Hruškovitý obličej</vt:lpstr>
      <vt:lpstr>Inscenovaný portrét x Reportážní portrét</vt:lpstr>
      <vt:lpstr>Identifikační portrét</vt:lpstr>
      <vt:lpstr>Charakteristický portrét</vt:lpstr>
      <vt:lpstr>Business foto</vt:lpstr>
      <vt:lpstr>Módní portrét</vt:lpstr>
      <vt:lpstr>Další typy portrétní fotografie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skladby obrazu</dc:title>
  <dc:creator>Verca</dc:creator>
  <cp:lastModifiedBy>User</cp:lastModifiedBy>
  <cp:revision>167</cp:revision>
  <dcterms:created xsi:type="dcterms:W3CDTF">2014-07-08T12:20:53Z</dcterms:created>
  <dcterms:modified xsi:type="dcterms:W3CDTF">2023-06-02T15:00:19Z</dcterms:modified>
</cp:coreProperties>
</file>