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-354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307B211-1A7B-0226-8BBD-9920B3E493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7BE3AB52-1D15-C633-7F4C-2B04847B32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A467AC01-88D1-9584-5A0E-18A2E5EF0B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F950B-3629-4015-84FE-F01CCA58E4DE}" type="datetimeFigureOut">
              <a:rPr lang="cs-CZ" smtClean="0"/>
              <a:pPr/>
              <a:t>10.06.2023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6F21A2A6-D0C5-5E11-CB87-41BBF17A5D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111AFB7C-6CDF-56A3-40C4-A9176CCC4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0C527-347D-44FE-8658-19DD3AEFA9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8540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F66216D-0135-9763-1908-4B11624ED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7E0E3072-B901-21C7-A694-26E67D581C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2563E41B-4864-25E6-854A-70A3A9A68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F950B-3629-4015-84FE-F01CCA58E4DE}" type="datetimeFigureOut">
              <a:rPr lang="cs-CZ" smtClean="0"/>
              <a:pPr/>
              <a:t>10.06.2023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E463D3CC-F4E2-60B4-3CC6-9C208108F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7582D426-551B-16EE-3432-BD7D94D46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0C527-347D-44FE-8658-19DD3AEFA9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2323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F312588-9796-85B2-6091-398B5EFB1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B528A36B-E3F3-D500-75AB-10156B880E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C5992912-A343-AC5C-6822-6AA9F167B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F950B-3629-4015-84FE-F01CCA58E4DE}" type="datetimeFigureOut">
              <a:rPr lang="cs-CZ" smtClean="0"/>
              <a:pPr/>
              <a:t>10.06.2023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7110D825-F8BC-2271-5864-55FD88C9EF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0CFAF68C-4EA2-2D10-30AC-7E65851A8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0C527-347D-44FE-8658-19DD3AEFA9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21823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465112A-A09E-57B6-2BA9-28271F7D8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CCAA3FA2-C997-9100-5159-366A1D1343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C1822457-46C0-C247-98D0-941EC0DA36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312D903B-4B24-C784-4F4D-A95857777C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F950B-3629-4015-84FE-F01CCA58E4DE}" type="datetimeFigureOut">
              <a:rPr lang="cs-CZ" smtClean="0"/>
              <a:pPr/>
              <a:t>10.06.2023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58EB8AE0-1E9E-D3AD-0880-23DAC76D67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CC34643F-5F90-0430-9749-D577F8482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0C527-347D-44FE-8658-19DD3AEFA9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747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482606E-9E65-8CCF-5C03-704554407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03BB02E2-E5C5-C0D5-9A37-5431593C7F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3297DD27-8292-0A90-E74B-59D40956F0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xmlns="" id="{FA5DB3A5-9770-99A6-DDC7-1B0236C48E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xmlns="" id="{9D90F158-03F3-94CD-3B9E-1797D506CF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xmlns="" id="{6C88C8F7-A7AD-D100-EB77-39404F2E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F950B-3629-4015-84FE-F01CCA58E4DE}" type="datetimeFigureOut">
              <a:rPr lang="cs-CZ" smtClean="0"/>
              <a:pPr/>
              <a:t>10.06.2023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xmlns="" id="{4B9B3AB1-9E4B-3758-0E1B-E628502C85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xmlns="" id="{329EE360-6F00-6257-FE9C-D7059C619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0C527-347D-44FE-8658-19DD3AEFA9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6356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6341DEF-8E80-D8B9-EC2C-BAC3F7665D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xmlns="" id="{5CDA3532-B31F-1DF9-0E2E-C460FE794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F950B-3629-4015-84FE-F01CCA58E4DE}" type="datetimeFigureOut">
              <a:rPr lang="cs-CZ" smtClean="0"/>
              <a:pPr/>
              <a:t>10.06.2023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xmlns="" id="{40EBDD43-2557-6FA1-D30E-80E61071A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xmlns="" id="{C444DF33-EDC4-175E-2784-659AD2F0D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0C527-347D-44FE-8658-19DD3AEFA9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8347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xmlns="" id="{D912FF3F-9B4C-C05F-F6CE-D73605BBB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F950B-3629-4015-84FE-F01CCA58E4DE}" type="datetimeFigureOut">
              <a:rPr lang="cs-CZ" smtClean="0"/>
              <a:pPr/>
              <a:t>10.06.2023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xmlns="" id="{3DA57E42-DB95-86C6-DB1C-135172885D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xmlns="" id="{21D94CA3-4BAA-9982-0F26-54F3E07FE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0C527-347D-44FE-8658-19DD3AEFA9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3234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C29013D-FF1A-05B3-519C-FE9D1E829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7299DC8C-7C4E-CD2F-2737-43395F928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8FB4A9DB-F516-561D-B683-6D4C3F2373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7FBFD174-3AC3-64D9-B329-BED5291132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F950B-3629-4015-84FE-F01CCA58E4DE}" type="datetimeFigureOut">
              <a:rPr lang="cs-CZ" smtClean="0"/>
              <a:pPr/>
              <a:t>10.06.2023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9E443E57-F400-8B86-0442-94087F30A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862872A3-39F4-7801-9028-91D15DD82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0C527-347D-44FE-8658-19DD3AEFA9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6026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B17D385-8088-BC12-B201-DEFA8400F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xmlns="" id="{4CE36B13-BF24-A3EF-FB73-243C57687D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8FB8956B-DB74-CF89-D761-9D6AF4B580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E03E4825-F6C8-231C-B365-954ECF3286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F950B-3629-4015-84FE-F01CCA58E4DE}" type="datetimeFigureOut">
              <a:rPr lang="cs-CZ" smtClean="0"/>
              <a:pPr/>
              <a:t>10.06.2023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F27DE127-15DB-157A-A59A-26EC16D84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975E93F8-4DFD-CACC-EFCC-9EF163DAF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0C527-347D-44FE-8658-19DD3AEFA9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815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F62BB68-0ADD-BADF-5EC5-B5A932C94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98B8C42E-0D70-6794-B017-A8FD0BA3E2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B8AD81DB-E519-0CAF-B732-8CAF07506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F950B-3629-4015-84FE-F01CCA58E4DE}" type="datetimeFigureOut">
              <a:rPr lang="cs-CZ" smtClean="0"/>
              <a:pPr/>
              <a:t>10.06.2023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CA9C5189-A571-743D-3ACF-81FA338555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535D6CCE-8163-4A89-A68B-BE0DF9887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0C527-347D-44FE-8658-19DD3AEFA9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0860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xmlns="" id="{E9412BA9-07D1-E48E-15FF-C0F427C08B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9301E1AA-6C96-A477-4680-25BD0BD89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3164B5BD-6874-587E-16AE-AA0E4977B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F950B-3629-4015-84FE-F01CCA58E4DE}" type="datetimeFigureOut">
              <a:rPr lang="cs-CZ" smtClean="0"/>
              <a:pPr/>
              <a:t>10.06.2023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E89B5FC6-8095-6D58-CC15-98E58FA59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2B16647C-A4A3-62ED-3A63-63BBDBD24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0C527-347D-44FE-8658-19DD3AEFA9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3793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xmlns="" id="{7666CBD4-B3EE-0FF4-78B7-663223A0F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3E5C07F5-6F92-50D8-8BDB-37AEE47C27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0DF866C5-DF5A-3C4D-5DC6-1D380D41E13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EF950B-3629-4015-84FE-F01CCA58E4DE}" type="datetimeFigureOut">
              <a:rPr lang="cs-CZ" smtClean="0"/>
              <a:pPr/>
              <a:t>10.06.2023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622F842D-A082-022A-F7C0-96D7C70C58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4F91794A-FA3C-57F7-1924-A6C258A065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C0C527-347D-44FE-8658-19DD3AEFA9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2693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U1K0esnwkUI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cs.wikipedia.org/wiki/Franti%C5%A1ek_Josef_I.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xmlns="" id="{798FE0E0-D95D-46EF-A375-475D4DB0ED4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3CDFADA-44F9-0EF8-7D89-7169EEE802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640080"/>
            <a:ext cx="6894575" cy="3566160"/>
          </a:xfrm>
        </p:spPr>
        <p:txBody>
          <a:bodyPr>
            <a:normAutofit/>
          </a:bodyPr>
          <a:lstStyle/>
          <a:p>
            <a:pPr algn="l"/>
            <a:r>
              <a:rPr lang="cs-CZ" sz="6600"/>
              <a:t>František Josef I.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9E358FE4-8A9B-76A7-B885-25B839F0F5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636008"/>
            <a:ext cx="6894576" cy="1572768"/>
          </a:xfrm>
        </p:spPr>
        <p:txBody>
          <a:bodyPr>
            <a:normAutofit/>
          </a:bodyPr>
          <a:lstStyle/>
          <a:p>
            <a:pPr algn="l"/>
            <a:endParaRPr lang="cs-CZ" dirty="0"/>
          </a:p>
        </p:txBody>
      </p:sp>
      <p:sp>
        <p:nvSpPr>
          <p:cNvPr id="1044" name="sketchy line">
            <a:extLst>
              <a:ext uri="{FF2B5EF4-FFF2-40B4-BE49-F238E27FC236}">
                <a16:creationId xmlns:a16="http://schemas.microsoft.com/office/drawing/2014/main" xmlns="" id="{2D82A42F-AEBE-4065-9792-036A904D85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59646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Portrét">
            <a:extLst>
              <a:ext uri="{FF2B5EF4-FFF2-40B4-BE49-F238E27FC236}">
                <a16:creationId xmlns:a16="http://schemas.microsoft.com/office/drawing/2014/main" xmlns="" id="{48189529-D111-8E48-BC7F-4FBAA4F589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7547" b="1"/>
          <a:stretch/>
        </p:blipFill>
        <p:spPr bwMode="auto">
          <a:xfrm>
            <a:off x="8139803" y="10"/>
            <a:ext cx="4052199" cy="6857990"/>
          </a:xfrm>
          <a:custGeom>
            <a:avLst/>
            <a:gdLst/>
            <a:ahLst/>
            <a:cxnLst/>
            <a:rect l="l" t="t" r="r" b="b"/>
            <a:pathLst>
              <a:path w="4052199" h="6858000">
                <a:moveTo>
                  <a:pt x="25603" y="0"/>
                </a:moveTo>
                <a:lnTo>
                  <a:pt x="4052199" y="0"/>
                </a:lnTo>
                <a:lnTo>
                  <a:pt x="4052199" y="6858000"/>
                </a:lnTo>
                <a:lnTo>
                  <a:pt x="28079" y="6858000"/>
                </a:lnTo>
                <a:lnTo>
                  <a:pt x="37459" y="6497135"/>
                </a:lnTo>
                <a:cubicBezTo>
                  <a:pt x="37586" y="6492050"/>
                  <a:pt x="38603" y="6487092"/>
                  <a:pt x="38603" y="6482007"/>
                </a:cubicBezTo>
                <a:cubicBezTo>
                  <a:pt x="47502" y="6367973"/>
                  <a:pt x="52587" y="6253939"/>
                  <a:pt x="18135" y="6142702"/>
                </a:cubicBezTo>
                <a:cubicBezTo>
                  <a:pt x="15084" y="6132214"/>
                  <a:pt x="13495" y="6121344"/>
                  <a:pt x="13432" y="6110411"/>
                </a:cubicBezTo>
                <a:cubicBezTo>
                  <a:pt x="11690" y="6013324"/>
                  <a:pt x="15936" y="5916236"/>
                  <a:pt x="26145" y="5819669"/>
                </a:cubicBezTo>
                <a:cubicBezTo>
                  <a:pt x="31229" y="5760555"/>
                  <a:pt x="26017" y="5700423"/>
                  <a:pt x="42926" y="5641690"/>
                </a:cubicBezTo>
                <a:cubicBezTo>
                  <a:pt x="50337" y="5612565"/>
                  <a:pt x="54595" y="5582728"/>
                  <a:pt x="55638" y="5552700"/>
                </a:cubicBezTo>
                <a:cubicBezTo>
                  <a:pt x="60087" y="5479983"/>
                  <a:pt x="38603" y="5411588"/>
                  <a:pt x="18263" y="5343066"/>
                </a:cubicBezTo>
                <a:cubicBezTo>
                  <a:pt x="7456" y="5306707"/>
                  <a:pt x="-5384" y="5269459"/>
                  <a:pt x="2372" y="5231320"/>
                </a:cubicBezTo>
                <a:cubicBezTo>
                  <a:pt x="16076" y="5173655"/>
                  <a:pt x="23920" y="5114744"/>
                  <a:pt x="25763" y="5055502"/>
                </a:cubicBezTo>
                <a:cubicBezTo>
                  <a:pt x="25635" y="5012660"/>
                  <a:pt x="15338" y="4970962"/>
                  <a:pt x="18898" y="4928374"/>
                </a:cubicBezTo>
                <a:cubicBezTo>
                  <a:pt x="27073" y="4845715"/>
                  <a:pt x="29157" y="4762561"/>
                  <a:pt x="25127" y="4679584"/>
                </a:cubicBezTo>
                <a:cubicBezTo>
                  <a:pt x="25077" y="4646429"/>
                  <a:pt x="28776" y="4613376"/>
                  <a:pt x="36187" y="4581060"/>
                </a:cubicBezTo>
                <a:cubicBezTo>
                  <a:pt x="45493" y="4524043"/>
                  <a:pt x="47464" y="4466060"/>
                  <a:pt x="42036" y="4408547"/>
                </a:cubicBezTo>
                <a:cubicBezTo>
                  <a:pt x="36060" y="4341932"/>
                  <a:pt x="18263" y="4276334"/>
                  <a:pt x="13685" y="4209719"/>
                </a:cubicBezTo>
                <a:cubicBezTo>
                  <a:pt x="6694" y="4099371"/>
                  <a:pt x="16610" y="3989024"/>
                  <a:pt x="26398" y="3879186"/>
                </a:cubicBezTo>
                <a:cubicBezTo>
                  <a:pt x="34026" y="3808731"/>
                  <a:pt x="36060" y="3737781"/>
                  <a:pt x="32501" y="3667009"/>
                </a:cubicBezTo>
                <a:cubicBezTo>
                  <a:pt x="28051" y="3610818"/>
                  <a:pt x="21059" y="3554755"/>
                  <a:pt x="19788" y="3498437"/>
                </a:cubicBezTo>
                <a:cubicBezTo>
                  <a:pt x="17627" y="3398006"/>
                  <a:pt x="18390" y="3297701"/>
                  <a:pt x="24237" y="3197143"/>
                </a:cubicBezTo>
                <a:cubicBezTo>
                  <a:pt x="27162" y="3146928"/>
                  <a:pt x="32119" y="3096966"/>
                  <a:pt x="34026" y="3046242"/>
                </a:cubicBezTo>
                <a:cubicBezTo>
                  <a:pt x="35933" y="2995518"/>
                  <a:pt x="40001" y="2944413"/>
                  <a:pt x="28433" y="2894578"/>
                </a:cubicBezTo>
                <a:cubicBezTo>
                  <a:pt x="8855" y="2810038"/>
                  <a:pt x="23220" y="2725879"/>
                  <a:pt x="27415" y="2641593"/>
                </a:cubicBezTo>
                <a:cubicBezTo>
                  <a:pt x="29958" y="2589217"/>
                  <a:pt x="45214" y="2535568"/>
                  <a:pt x="31738" y="2484717"/>
                </a:cubicBezTo>
                <a:cubicBezTo>
                  <a:pt x="10507" y="2405008"/>
                  <a:pt x="24492" y="2326951"/>
                  <a:pt x="31738" y="2248513"/>
                </a:cubicBezTo>
                <a:cubicBezTo>
                  <a:pt x="40218" y="2174283"/>
                  <a:pt x="38768" y="2099252"/>
                  <a:pt x="27415" y="2025403"/>
                </a:cubicBezTo>
                <a:cubicBezTo>
                  <a:pt x="12986" y="1952165"/>
                  <a:pt x="12986" y="1876803"/>
                  <a:pt x="27415" y="1803565"/>
                </a:cubicBezTo>
                <a:cubicBezTo>
                  <a:pt x="39276" y="1743102"/>
                  <a:pt x="40598" y="1681038"/>
                  <a:pt x="31356" y="1620119"/>
                </a:cubicBezTo>
                <a:cubicBezTo>
                  <a:pt x="25127" y="1576514"/>
                  <a:pt x="13940" y="1533163"/>
                  <a:pt x="12414" y="1489558"/>
                </a:cubicBezTo>
                <a:cubicBezTo>
                  <a:pt x="9262" y="1398420"/>
                  <a:pt x="11118" y="1307167"/>
                  <a:pt x="18008" y="1216233"/>
                </a:cubicBezTo>
                <a:cubicBezTo>
                  <a:pt x="26017" y="1112496"/>
                  <a:pt x="41400" y="1009268"/>
                  <a:pt x="30721" y="904896"/>
                </a:cubicBezTo>
                <a:cubicBezTo>
                  <a:pt x="27162" y="869046"/>
                  <a:pt x="19661" y="833323"/>
                  <a:pt x="18771" y="797346"/>
                </a:cubicBezTo>
                <a:cubicBezTo>
                  <a:pt x="17118" y="730095"/>
                  <a:pt x="16737" y="663607"/>
                  <a:pt x="20169" y="593941"/>
                </a:cubicBezTo>
                <a:cubicBezTo>
                  <a:pt x="23602" y="524274"/>
                  <a:pt x="38348" y="451938"/>
                  <a:pt x="28433" y="383798"/>
                </a:cubicBezTo>
                <a:cubicBezTo>
                  <a:pt x="18516" y="315657"/>
                  <a:pt x="24873" y="248406"/>
                  <a:pt x="31229" y="181410"/>
                </a:cubicBezTo>
                <a:cubicBezTo>
                  <a:pt x="34344" y="149565"/>
                  <a:pt x="36410" y="118069"/>
                  <a:pt x="35854" y="8670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425747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FE45D8E-51A0-1EDA-9676-51AA7AD96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informace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1EE8FD17-8FBB-91CF-F56B-8A59232A36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Narozen: 18. srpna 1830</a:t>
            </a:r>
          </a:p>
          <a:p>
            <a:r>
              <a:rPr lang="cs-CZ" dirty="0"/>
              <a:t>Zemřel: 21. listopadu 1916</a:t>
            </a:r>
          </a:p>
          <a:p>
            <a:r>
              <a:rPr lang="cs-CZ" dirty="0"/>
              <a:t>Vládl 67 let</a:t>
            </a:r>
          </a:p>
          <a:p>
            <a:r>
              <a:rPr lang="cs-CZ" dirty="0"/>
              <a:t>Pohřben v císařské hrobce ve Vídni</a:t>
            </a:r>
          </a:p>
          <a:p>
            <a:r>
              <a:rPr lang="cs-CZ" dirty="0"/>
              <a:t>Náboženství: římsko-katolické </a:t>
            </a:r>
          </a:p>
        </p:txBody>
      </p:sp>
    </p:spTree>
    <p:extLst>
      <p:ext uri="{BB962C8B-B14F-4D97-AF65-F5344CB8AC3E}">
        <p14:creationId xmlns:p14="http://schemas.microsoft.com/office/powerpoint/2010/main" xmlns="" val="3924959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6475239-62B5-A507-6212-6E80983C9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Rodina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3AD4E94C-8FEF-C121-5B90-3DC15F1D6E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Otec: František Karel</a:t>
            </a:r>
          </a:p>
          <a:p>
            <a:r>
              <a:rPr lang="cs-CZ" dirty="0"/>
              <a:t>Matka: Žofie Frederika Bavorská</a:t>
            </a:r>
          </a:p>
          <a:p>
            <a:r>
              <a:rPr lang="cs-CZ" dirty="0"/>
              <a:t>Děti: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Žofie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Gisela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Rudolf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Marie Valerie</a:t>
            </a:r>
          </a:p>
          <a:p>
            <a:r>
              <a:rPr lang="cs-CZ" dirty="0"/>
              <a:t>Manželka: Alžběta Bavorská (</a:t>
            </a:r>
            <a:r>
              <a:rPr lang="cs-CZ" dirty="0" err="1"/>
              <a:t>Sissi</a:t>
            </a:r>
            <a:r>
              <a:rPr lang="cs-CZ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xmlns="" val="19789219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A9BD987-F2C4-D8EA-C66A-73DD72014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Rodina 2.0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E68E18CC-C93F-F9A5-BC4D-A922826A11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Sourozenci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Maxmilián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Karel Ludvík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Marie Anna (zemřela v dětství)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Ludvík Viktor</a:t>
            </a:r>
          </a:p>
        </p:txBody>
      </p:sp>
    </p:spTree>
    <p:extLst>
      <p:ext uri="{BB962C8B-B14F-4D97-AF65-F5344CB8AC3E}">
        <p14:creationId xmlns:p14="http://schemas.microsoft.com/office/powerpoint/2010/main" xmlns="" val="13448485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xmlns="" id="{45D37F4E-DDB4-456B-97E0-9937730A03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ABFC482-437E-B3E7-A3BD-B7FDD61F4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cs-CZ" sz="5400"/>
              <a:t>Mládí, studia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xmlns="" id="{B2DD41CD-8F47-4F56-AD12-4E2FF76969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xmlns="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82387FC1-2B29-E049-32AB-E4609269D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cs-CZ" sz="2200" dirty="0"/>
              <a:t>Studoval doma</a:t>
            </a:r>
          </a:p>
          <a:p>
            <a:r>
              <a:rPr lang="cs-CZ" sz="2200" dirty="0"/>
              <a:t>Důrazná výchova</a:t>
            </a:r>
          </a:p>
          <a:p>
            <a:r>
              <a:rPr lang="cs-CZ" sz="2200" dirty="0"/>
              <a:t>Studoval normální předměty a ještě </a:t>
            </a:r>
            <a:r>
              <a:rPr lang="cs-CZ" sz="2200" dirty="0" smtClean="0"/>
              <a:t>navíc </a:t>
            </a:r>
            <a:r>
              <a:rPr lang="cs-CZ" sz="2200" dirty="0"/>
              <a:t>studoval vojenství a 6 jazyků (angličtina, němčina, španělština, francouzština, ruština, češtinu)</a:t>
            </a:r>
          </a:p>
          <a:p>
            <a:r>
              <a:rPr lang="cs-CZ" sz="2200" dirty="0"/>
              <a:t>K armádě měl od mala kladný vztah-otec ho v 9-ti letech nechal dva týdny ve vojenském táboře, aby se naučil dovednosti správného vojáka</a:t>
            </a:r>
          </a:p>
          <a:p>
            <a:endParaRPr lang="cs-CZ" sz="2200" dirty="0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xmlns="" id="{207F7EE3-229F-4581-A0D7-CBEB8CD1C05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b="22619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31808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D3407B6-B378-1138-544B-3B8CBAF5D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Povaha, život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50E39388-5875-E923-BE76-0B498C6FED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Byl velmi pracovitý, vstával brzy ráno </a:t>
            </a:r>
          </a:p>
          <a:p>
            <a:r>
              <a:rPr lang="cs-CZ" dirty="0"/>
              <a:t>K snídani pouze pečivo a šunku, k obědu řízek či guláš</a:t>
            </a:r>
          </a:p>
          <a:p>
            <a:r>
              <a:rPr lang="cs-CZ" dirty="0"/>
              <a:t>Pracoval až do večerních hodin i přes oběd</a:t>
            </a:r>
          </a:p>
          <a:p>
            <a:r>
              <a:rPr lang="cs-CZ" dirty="0"/>
              <a:t>Měl rád uniformu, říká </a:t>
            </a:r>
            <a:r>
              <a:rPr lang="cs-CZ" dirty="0" smtClean="0"/>
              <a:t>se, </a:t>
            </a:r>
            <a:r>
              <a:rPr lang="cs-CZ" dirty="0"/>
              <a:t>že v ní i spal</a:t>
            </a:r>
          </a:p>
          <a:p>
            <a:r>
              <a:rPr lang="cs-CZ" dirty="0"/>
              <a:t>Neměl rád technologie</a:t>
            </a:r>
          </a:p>
          <a:p>
            <a:r>
              <a:rPr lang="cs-CZ" dirty="0"/>
              <a:t>Jezdil rád na koni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9071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45D37F4E-DDB4-456B-97E0-9937730A03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8B1B270-73F7-17FD-35E2-D6ACF01AD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cs-CZ" sz="5400"/>
              <a:t>Bitvy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xmlns="" id="{B2DD41CD-8F47-4F56-AD12-4E2FF76969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xmlns="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22DA62D-5AAA-EE50-6D6C-AA254254B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cs-CZ" sz="2200" dirty="0"/>
              <a:t>Zažil: Krymskou válku, 1. sv. válku, válku s Itálií, rakousko-pruská válka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cs-CZ" sz="2200" dirty="0"/>
              <a:t>1. sv. válka</a:t>
            </a:r>
          </a:p>
          <a:p>
            <a:r>
              <a:rPr lang="cs-CZ" sz="2200" dirty="0"/>
              <a:t>Po smrti jeho synovce (srbský atentát) Rak. Uher. </a:t>
            </a:r>
            <a:r>
              <a:rPr lang="cs-CZ" sz="2200" dirty="0" smtClean="0"/>
              <a:t>vydalo </a:t>
            </a:r>
            <a:r>
              <a:rPr lang="cs-CZ" sz="2200" dirty="0"/>
              <a:t>ultimátum. I přes splnění byla Srbsku vyhlášena válka</a:t>
            </a:r>
          </a:p>
          <a:p>
            <a:r>
              <a:rPr lang="cs-CZ" sz="2200" dirty="0"/>
              <a:t>František Josef I. si válku nepřál, ale na popud ministra zahraničí jí akceptoval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xmlns="" id="{5690E482-405A-C9D3-027A-C79F690F782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l="3077" r="25838" b="1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1170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2928B2D-FAEA-D1A7-6582-2DEADD01F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Video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30C3ECDD-A75D-B112-9ED5-79ACB7E720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https://www.youtube.com/watch?v=U1K0esnwkUI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14664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EF5BEA2-1FDF-22EA-3AE4-53C91249A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BFCAB431-6EA9-FB33-DC75-D7327BF7B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https://cs.wikipedia.org/wiki/Franti%C5%A1ek_Josef_I.#</a:t>
            </a:r>
            <a:endParaRPr lang="cs-CZ" dirty="0"/>
          </a:p>
          <a:p>
            <a:r>
              <a:rPr lang="cs-CZ" dirty="0"/>
              <a:t>Galerie Wikipedie</a:t>
            </a:r>
          </a:p>
          <a:p>
            <a:r>
              <a:rPr lang="cs-CZ"/>
              <a:t>Exkurze-Vídeň-25.5.2023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206786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245</Words>
  <Application>Microsoft Office PowerPoint</Application>
  <PresentationFormat>Vlastní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Office</vt:lpstr>
      <vt:lpstr>František Josef I.</vt:lpstr>
      <vt:lpstr>Základní informace</vt:lpstr>
      <vt:lpstr>Rodina</vt:lpstr>
      <vt:lpstr>Rodina 2.0</vt:lpstr>
      <vt:lpstr>Mládí, studia</vt:lpstr>
      <vt:lpstr>Povaha, život</vt:lpstr>
      <vt:lpstr>Bitvy</vt:lpstr>
      <vt:lpstr>Video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František Josef I.</dc:title>
  <dc:creator>Šedivec Dominik</dc:creator>
  <cp:lastModifiedBy>User</cp:lastModifiedBy>
  <cp:revision>2</cp:revision>
  <dcterms:created xsi:type="dcterms:W3CDTF">2023-04-26T15:14:27Z</dcterms:created>
  <dcterms:modified xsi:type="dcterms:W3CDTF">2023-06-10T17:13:11Z</dcterms:modified>
</cp:coreProperties>
</file>