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2" r:id="rId14"/>
    <p:sldId id="268" r:id="rId15"/>
    <p:sldId id="270" r:id="rId16"/>
    <p:sldId id="271" r:id="rId17"/>
    <p:sldId id="269" r:id="rId1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-427" y="-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0CD0A72-6F05-45F0-2691-9E0C767F21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78C4710C-B6CE-D82B-0125-F3955089F7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91D45C39-7E9A-4E68-E490-C2B73F28E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54ACD-C0B6-4165-974B-6ED4E969B7BB}" type="datetimeFigureOut">
              <a:rPr lang="cs-CZ" smtClean="0"/>
              <a:pPr/>
              <a:t>27.11.2023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4199B952-5DAB-5F32-F6CB-F71E2683F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5F74B008-11D1-E15B-798A-F038EDD88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3F74-2A72-4197-BD6F-9C7EF966AA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7236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266F142-C3D1-7297-BFE3-1E37A31BE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FB6E5553-DA26-B2F5-DCAE-E52EE6BE58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777402D8-5E0E-5739-1BA2-ADD5A2D48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54ACD-C0B6-4165-974B-6ED4E969B7BB}" type="datetimeFigureOut">
              <a:rPr lang="cs-CZ" smtClean="0"/>
              <a:pPr/>
              <a:t>27.11.2023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3D831400-8CA9-C935-4225-9A1891DB8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5D52FEB3-EDD7-1973-28D2-F825F50AF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3F74-2A72-4197-BD6F-9C7EF966AA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3775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34CCFB4-D538-6483-6696-6FA692290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D78D3BF4-A374-2030-B699-ACBB6A8BD7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EE1EBBFF-284D-C55E-F8C2-33EC3F453E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54ACD-C0B6-4165-974B-6ED4E969B7BB}" type="datetimeFigureOut">
              <a:rPr lang="cs-CZ" smtClean="0"/>
              <a:pPr/>
              <a:t>27.11.2023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5923D989-EF4E-C7B8-CABA-6AD8C7AD0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639DAE28-6951-49FC-DF47-B0C0184C5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3F74-2A72-4197-BD6F-9C7EF966AA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8983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654CBD3-2771-0821-6243-BDEB364E5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44B156A7-619D-9003-36DC-2C715890D4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3CD1B535-6E28-886C-AFA1-8843699783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3EB3C095-6956-F0A0-AB63-B23984C0C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54ACD-C0B6-4165-974B-6ED4E969B7BB}" type="datetimeFigureOut">
              <a:rPr lang="cs-CZ" smtClean="0"/>
              <a:pPr/>
              <a:t>27.11.2023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4FB45CB7-183A-1E39-782C-C29BE74F3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F39A4FBE-12E8-3371-CE83-5A48B29EC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3F74-2A72-4197-BD6F-9C7EF966AA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8192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AE74D74-179E-D432-8F5B-1AD2BD92B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6FD0B227-F279-D20D-E67E-D7C9251714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5ED78E2E-96DA-89CE-B343-E62393B778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xmlns="" id="{0B407AD1-5059-AD69-322C-425F4CEFF9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xmlns="" id="{D20E944C-D1F7-68E8-121E-91A548C67B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xmlns="" id="{83D0C204-0E0D-B9F8-B08B-9C1B58B6A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54ACD-C0B6-4165-974B-6ED4E969B7BB}" type="datetimeFigureOut">
              <a:rPr lang="cs-CZ" smtClean="0"/>
              <a:pPr/>
              <a:t>27.11.2023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xmlns="" id="{A87E4D96-6F27-F24A-E524-2DFB5EAC4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xmlns="" id="{B96799B5-9693-4C63-969D-6979A6834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3F74-2A72-4197-BD6F-9C7EF966AA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7144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427180C-CFD9-8BFB-9EF2-B53C3BFB5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xmlns="" id="{83AA0D55-746A-914E-4890-406AA9434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54ACD-C0B6-4165-974B-6ED4E969B7BB}" type="datetimeFigureOut">
              <a:rPr lang="cs-CZ" smtClean="0"/>
              <a:pPr/>
              <a:t>27.11.2023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xmlns="" id="{7A0ED1CC-63DF-AB1E-60DF-982EEC3C5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xmlns="" id="{5DCC6EE2-21DF-F17A-3DC2-AD5F10BAE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3F74-2A72-4197-BD6F-9C7EF966AA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0613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xmlns="" id="{41385EA1-3282-B574-AF37-EABEF2819F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54ACD-C0B6-4165-974B-6ED4E969B7BB}" type="datetimeFigureOut">
              <a:rPr lang="cs-CZ" smtClean="0"/>
              <a:pPr/>
              <a:t>27.11.2023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xmlns="" id="{87AA1C6A-7AC4-15F2-D99F-E1ECD2812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xmlns="" id="{255759D2-789D-0CAD-CC65-8810D5354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3F74-2A72-4197-BD6F-9C7EF966AA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9140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71C47DD-04C2-662E-5199-7D56C21DC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4F49A734-3AD4-2BEC-B1B9-0B7F1498B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909B33D2-EA53-2337-999A-948E1CDF99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7EFC3192-0FDA-B209-702A-DF967336D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54ACD-C0B6-4165-974B-6ED4E969B7BB}" type="datetimeFigureOut">
              <a:rPr lang="cs-CZ" smtClean="0"/>
              <a:pPr/>
              <a:t>27.11.2023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E846783A-C548-AD9A-CECA-4D5AE2D99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1F8FC282-A26D-E8C1-E8E5-621BAD503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3F74-2A72-4197-BD6F-9C7EF966AA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7635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9380600-9B64-DFA0-27C3-9F93B139D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xmlns="" id="{EE892EAA-A62F-6F08-1ABF-6B9770F654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39381144-29C0-8C1F-789D-7D46EDB68A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F9F97866-9687-7D55-6920-953612BFF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54ACD-C0B6-4165-974B-6ED4E969B7BB}" type="datetimeFigureOut">
              <a:rPr lang="cs-CZ" smtClean="0"/>
              <a:pPr/>
              <a:t>27.11.2023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9676B4F4-EAD8-9D24-A110-1A0D601F3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611D539B-16C3-DFDC-D7AB-B888A19C3A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3F74-2A72-4197-BD6F-9C7EF966AA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950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5B4853D-E909-5F3B-6DF4-7466DE9F4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F352090A-E9DE-BBA4-EE6E-53EB9C7AF9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5BFDC30A-F441-B6B2-3CE0-F9BE39B6B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54ACD-C0B6-4165-974B-6ED4E969B7BB}" type="datetimeFigureOut">
              <a:rPr lang="cs-CZ" smtClean="0"/>
              <a:pPr/>
              <a:t>27.11.2023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904901E0-1D51-D805-319A-FD58F9865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E54CA0EA-22EF-9540-CBDD-07460AF50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3F74-2A72-4197-BD6F-9C7EF966AA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9220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xmlns="" id="{63CB8473-1BE2-591A-4B5E-A131EACD34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20C14AE1-D27C-4CDB-6392-F3562C8130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B6060817-74B5-663B-B235-5B5F46DDA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54ACD-C0B6-4165-974B-6ED4E969B7BB}" type="datetimeFigureOut">
              <a:rPr lang="cs-CZ" smtClean="0"/>
              <a:pPr/>
              <a:t>27.11.2023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A7774816-6B36-2C03-92A9-BE7FCAA27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EB94FAA3-17F0-7795-1CB1-68B18FE46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53F74-2A72-4197-BD6F-9C7EF966AA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0865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xmlns="" id="{675C23D5-65E9-37D1-B4E5-66BF46786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D41B00AF-7AA9-5DD0-6D59-3445838413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F7F54260-346C-85CC-AB14-AB127BC5BC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A54ACD-C0B6-4165-974B-6ED4E969B7BB}" type="datetimeFigureOut">
              <a:rPr lang="cs-CZ" smtClean="0"/>
              <a:pPr/>
              <a:t>27.11.2023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9C671BBD-D25C-B4B8-F0A4-102DBD0EB9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51E65807-3203-9059-079F-0B93CA23B0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B53F74-2A72-4197-BD6F-9C7EF966AA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1984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zemepis24.cz/staty/vatikan" TargetMode="External"/><Relationship Id="rId2" Type="http://schemas.openxmlformats.org/officeDocument/2006/relationships/hyperlink" Target="https://backpackyourself.cz/nejzajimavejsi-zajimavosti-o-vatikanu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s.wikipedia.org/wiki/Vatik%C3%A1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71B2258F-86CA-4D4D-8270-BC05FCDEBFB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xmlns="" id="{54CFC83B-E64E-85D7-E279-70C38193B80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50000"/>
          </a:blip>
          <a:srcRect t="18977" b="2477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50A9FDE-01C2-7205-DEE3-DB71376FB1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cs-CZ">
                <a:solidFill>
                  <a:srgbClr val="FFFFFF"/>
                </a:solidFill>
              </a:rPr>
              <a:t>Vatikán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FBD4A8ED-6480-0E29-620A-986F86E827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FFFFFF"/>
                </a:solidFill>
              </a:rPr>
              <a:t>Náboženský stát</a:t>
            </a:r>
          </a:p>
        </p:txBody>
      </p:sp>
    </p:spTree>
    <p:extLst>
      <p:ext uri="{BB962C8B-B14F-4D97-AF65-F5344CB8AC3E}">
        <p14:creationId xmlns:p14="http://schemas.microsoft.com/office/powerpoint/2010/main" xmlns="" val="187835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C42FEFC-2EF7-40F3-5075-BA570B884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Informace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B4A53F8-F022-B8A0-7CD3-00B83D9657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Rozloha: 49 hektarů-0,49Km²</a:t>
            </a:r>
          </a:p>
          <a:p>
            <a:r>
              <a:rPr lang="cs-CZ" dirty="0"/>
              <a:t>839 obyvatel</a:t>
            </a:r>
          </a:p>
          <a:p>
            <a:r>
              <a:rPr lang="cs-CZ" dirty="0"/>
              <a:t>Měna: Euro</a:t>
            </a:r>
          </a:p>
          <a:p>
            <a:r>
              <a:rPr lang="cs-CZ" dirty="0"/>
              <a:t>Náboženství: římskokatolické (</a:t>
            </a:r>
            <a:r>
              <a:rPr lang="cs-CZ" dirty="0" err="1"/>
              <a:t>státní-jiné</a:t>
            </a:r>
            <a:r>
              <a:rPr lang="cs-CZ" dirty="0"/>
              <a:t> být zde nemůže)</a:t>
            </a:r>
          </a:p>
          <a:p>
            <a:r>
              <a:rPr lang="cs-CZ" dirty="0"/>
              <a:t>Státní zřízení: poddruh absolutistické monarchie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1118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AFD1406-E029-005D-6E52-E1CE204F3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Geografie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6AEBB6B-0D40-EBD2-6E3B-FEBAF49646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Nejznámější památky ve Vatikánu:- bazilika sv. Petra</a:t>
            </a:r>
          </a:p>
          <a:p>
            <a:pPr marL="0" indent="0">
              <a:buNone/>
            </a:pPr>
            <a:r>
              <a:rPr lang="cs-CZ" dirty="0"/>
              <a:t>                                                                - Apoštolský palác</a:t>
            </a:r>
          </a:p>
          <a:p>
            <a:pPr marL="0" indent="0">
              <a:buNone/>
            </a:pPr>
            <a:r>
              <a:rPr lang="cs-CZ" dirty="0"/>
              <a:t>                                                                - Sixtinská kaple    </a:t>
            </a:r>
          </a:p>
          <a:p>
            <a:r>
              <a:rPr lang="cs-CZ" dirty="0"/>
              <a:t>Dále je zde mnoho zahrad, které tvoří park o velikosti 23 hektarů-0,23 Km², spousta kašen a soch, ohraničeno kamennou zdí</a:t>
            </a:r>
          </a:p>
          <a:p>
            <a:r>
              <a:rPr lang="cs-CZ" dirty="0">
                <a:highlight>
                  <a:srgbClr val="FF0000"/>
                </a:highlight>
              </a:rPr>
              <a:t>Podnebí</a:t>
            </a:r>
            <a:r>
              <a:rPr lang="cs-CZ" dirty="0"/>
              <a:t>: mírný pás, ale těsně hraničí se subtropickým pásem, zimy mírné a deštivé, léto suché a teplé,      </a:t>
            </a:r>
          </a:p>
        </p:txBody>
      </p:sp>
    </p:spTree>
    <p:extLst>
      <p:ext uri="{BB962C8B-B14F-4D97-AF65-F5344CB8AC3E}">
        <p14:creationId xmlns:p14="http://schemas.microsoft.com/office/powerpoint/2010/main" xmlns="" val="2157781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FD7BE9E-C437-D1E9-4BD6-AF1AC672F9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Vůdce, stráž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B58BFFCF-8826-892E-CF75-E7BF7DB253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Vrchní představitel je papež (nyní je to papež František)-volí ho tzv. konkláve-sbor kardinálů</a:t>
            </a:r>
          </a:p>
          <a:p>
            <a:r>
              <a:rPr lang="cs-CZ" dirty="0"/>
              <a:t>I přes </a:t>
            </a:r>
            <a:r>
              <a:rPr lang="cs-CZ" dirty="0" smtClean="0"/>
              <a:t>to, </a:t>
            </a:r>
            <a:r>
              <a:rPr lang="cs-CZ" dirty="0"/>
              <a:t>že je to malý stát má i vlastní policii, ale o ochranu papeže se stará Švýcarská garda (50-60 lidí), dále zde mají slovo italští </a:t>
            </a:r>
            <a:r>
              <a:rPr lang="cs-CZ" dirty="0" err="1"/>
              <a:t>Carabinieri</a:t>
            </a:r>
            <a:endParaRPr lang="cs-CZ" dirty="0"/>
          </a:p>
          <a:p>
            <a:r>
              <a:rPr lang="cs-CZ" dirty="0"/>
              <a:t>I přes </a:t>
            </a:r>
            <a:r>
              <a:rPr lang="cs-CZ" dirty="0" smtClean="0"/>
              <a:t>to, </a:t>
            </a:r>
            <a:r>
              <a:rPr lang="cs-CZ" dirty="0"/>
              <a:t>že je to náboženský stát je zde vysoká kriminalita-na počet obyvatel-kapsáři a menší zloději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6060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9E29F9F-D527-06ED-F8DC-57AAF2731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Ekonomika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9C045FBA-D6DE-D795-061E-50F0595A28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ighlight>
                  <a:srgbClr val="FF0000"/>
                </a:highlight>
              </a:rPr>
              <a:t>Hospodářství</a:t>
            </a:r>
            <a:r>
              <a:rPr lang="cs-CZ" dirty="0"/>
              <a:t>: bez hospodářství, vše se dováží</a:t>
            </a:r>
          </a:p>
          <a:p>
            <a:r>
              <a:rPr lang="cs-CZ" dirty="0"/>
              <a:t>Nejvíce peněz plyne z turistického ruchu</a:t>
            </a:r>
          </a:p>
          <a:p>
            <a:r>
              <a:rPr lang="cs-CZ" dirty="0"/>
              <a:t>Elektřina se získává z Itálie, nepatrné množství je ze solárních panelů na střechách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20866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EF762ED-FF02-6574-0478-1CC5E7430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Sociální život ve Vatikánu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3B2037A-91F8-2799-DE2F-EDC5630F3E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 přes malou velikost má Vatikán vlastní rozhlas, televizi, noviny, banku, poštu, lékárnu, supermarket, železnici s nádražím (pouze náklady)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1724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7EB5594-9818-BF66-E56E-EA3A31667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Obyvatelstvo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0D805DCC-9A5B-BB39-4047-D049515DDB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Nejčastěji příslušníci Švýcarské gardy, kněží, a další. Patří sem i rodinní příslušníci od gardy a policie</a:t>
            </a:r>
          </a:p>
          <a:p>
            <a:r>
              <a:rPr lang="cs-CZ" dirty="0"/>
              <a:t>Všichni občané i obyvatelé Vatikánu musí být římskokatolického vyznání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9587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79CB789-106A-36EE-35F3-DB296FF39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Jazyk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3DE5F66E-23C7-BCD5-BEC1-F997EBB28C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Nemá oficiální jazyk, ale nejčastěji se zde používá latina a italština. Dále: němčina( Švýcarská garda), francouzština, rétorománštině (nejméně používaný jazyk ve Švýcarsku-0,5%)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1286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C23800C-2D8B-7890-6B7A-20F840643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Vzdělaní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EAB72B8E-08B5-8CD6-EC9D-49451A9421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Není zde žádná ZŠ, SŠ ani VŠ</a:t>
            </a:r>
          </a:p>
          <a:p>
            <a:r>
              <a:rPr lang="cs-CZ" dirty="0"/>
              <a:t>Ale pod Svatý stolec spadá hrstka univerzit v Římě např: Papežská univerzita </a:t>
            </a:r>
            <a:r>
              <a:rPr lang="cs-CZ" dirty="0" err="1"/>
              <a:t>Gregoriana</a:t>
            </a:r>
            <a:r>
              <a:rPr lang="cs-CZ" dirty="0"/>
              <a:t>, Papežská lateránská univerzita a další….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99363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32D5C94-7C37-7CB9-39F3-EB206F380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Zdravotnictví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BC1FC344-D622-04CF-4ACF-EB5909AE8B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Nejsou zde žádné nemocnice, proto občané využívají doktory a nemocnice v Římě a jeho blízkém okolí</a:t>
            </a:r>
          </a:p>
          <a:p>
            <a:r>
              <a:rPr lang="cs-CZ" dirty="0"/>
              <a:t>Vatikánská lékárna je ale navštěvována i občany Itálie, protože jsou tu přívětivější ceny a kolikrát i léky které v Itálii nejsou dostupné</a:t>
            </a:r>
          </a:p>
        </p:txBody>
      </p:sp>
    </p:spTree>
    <p:extLst>
      <p:ext uri="{BB962C8B-B14F-4D97-AF65-F5344CB8AC3E}">
        <p14:creationId xmlns:p14="http://schemas.microsoft.com/office/powerpoint/2010/main" xmlns="" val="3013050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8B7163B-5A93-EBCF-90B5-11BDEC09CA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Kultura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BC5EBA3D-42FA-41F0-10C7-97CF684C61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Většina knih, obrazů a dalších se uchovává ve Vatikánském Archivu, který je 100 metrů pod zemí</a:t>
            </a:r>
          </a:p>
          <a:p>
            <a:r>
              <a:rPr lang="cs-CZ" dirty="0"/>
              <a:t>Je zde uchováváno i mnoho soch a obrazů od lidí, kteří nevěřili v Boha a zpochybňovali učení církve (Země je středem Vesmíru, Slunce obíhá okolo země,…)</a:t>
            </a:r>
          </a:p>
        </p:txBody>
      </p:sp>
    </p:spTree>
    <p:extLst>
      <p:ext uri="{BB962C8B-B14F-4D97-AF65-F5344CB8AC3E}">
        <p14:creationId xmlns:p14="http://schemas.microsoft.com/office/powerpoint/2010/main" xmlns="" val="4423500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1641535-F970-96E4-0452-7FBCBB95D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Sport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4BFEF51-69F6-0D78-161E-D77F3674D1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Funguje zde: fotbalový, atletický a kriketový klub </a:t>
            </a:r>
          </a:p>
          <a:p>
            <a:r>
              <a:rPr lang="cs-CZ" dirty="0"/>
              <a:t>Členové jsou zaměstnanci a občané Vatikánu</a:t>
            </a:r>
          </a:p>
          <a:p>
            <a:r>
              <a:rPr lang="cs-CZ" dirty="0"/>
              <a:t>Kontrolu nad sporty ve Vatikánu má Papežská rada pro kulturu</a:t>
            </a:r>
          </a:p>
        </p:txBody>
      </p:sp>
    </p:spTree>
    <p:extLst>
      <p:ext uri="{BB962C8B-B14F-4D97-AF65-F5344CB8AC3E}">
        <p14:creationId xmlns:p14="http://schemas.microsoft.com/office/powerpoint/2010/main" xmlns="" val="1792789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47D0DEB-3D68-EA05-D882-76F1E4FB3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Vatikánský archiv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4F9F7A4A-C6FE-9E78-0607-581BD618F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 tomto místě se již mnoho let spekuluje a říká se že jde o jedno </a:t>
            </a:r>
            <a:r>
              <a:rPr lang="cs-CZ" dirty="0" smtClean="0"/>
              <a:t>z </a:t>
            </a:r>
            <a:r>
              <a:rPr lang="cs-CZ" dirty="0"/>
              <a:t>nejzáhadnějších míst na světě (na dalším foto)</a:t>
            </a:r>
          </a:p>
          <a:p>
            <a:r>
              <a:rPr lang="cs-CZ" dirty="0"/>
              <a:t>Pouští tam jen ty, které schválí papež a dostanou sebou 1 člena Švýcarské gardy</a:t>
            </a:r>
          </a:p>
        </p:txBody>
      </p:sp>
    </p:spTree>
    <p:extLst>
      <p:ext uri="{BB962C8B-B14F-4D97-AF65-F5344CB8AC3E}">
        <p14:creationId xmlns:p14="http://schemas.microsoft.com/office/powerpoint/2010/main" xmlns="" val="1234522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2AFB179-3AF1-8CA7-A1CB-C7313883F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Zajímavosti 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6561FF8C-81C0-C1C8-4900-30A43EFD8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dirty="0"/>
              <a:t>Nejmenší stát světa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Bankomat s pokyny v latině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Má vlastní armádu o počtu 135 vojáků (největší část tvoří </a:t>
            </a:r>
            <a:r>
              <a:rPr lang="cs-CZ" dirty="0" err="1"/>
              <a:t>Šv</a:t>
            </a:r>
            <a:r>
              <a:rPr lang="cs-CZ" dirty="0"/>
              <a:t>. garda)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Vlastní dalekohled, který se nachází v USA (Arizona)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Nejkratší železnice na světě (+-550 metrů)-slouží k transportu potravin a pro slavnostní účely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Vypijí </a:t>
            </a:r>
            <a:r>
              <a:rPr lang="cs-CZ" dirty="0"/>
              <a:t>zde nejvíce vína na světě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Jediná </a:t>
            </a:r>
            <a:r>
              <a:rPr lang="cs-CZ" dirty="0" smtClean="0"/>
              <a:t>země, </a:t>
            </a:r>
            <a:r>
              <a:rPr lang="cs-CZ" dirty="0"/>
              <a:t>která je na seznamu Světového dědictví UNESCO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Není členem OSN a EU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Ve Vatikánu nemají rádi </a:t>
            </a:r>
            <a:r>
              <a:rPr lang="cs-CZ" dirty="0" smtClean="0"/>
              <a:t>Beatles kvůli prohlášení, </a:t>
            </a:r>
            <a:r>
              <a:rPr lang="cs-CZ" dirty="0"/>
              <a:t>‘‘že jsou slavnější než Ježíš‘‘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90150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xmlns="" id="{3AFE8227-C443-417B-BA91-520EB1EF455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FFF7312-19F9-8D3A-93D8-429563578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89507"/>
            <a:ext cx="3091607" cy="1655483"/>
          </a:xfrm>
        </p:spPr>
        <p:txBody>
          <a:bodyPr anchor="b">
            <a:normAutofit/>
          </a:bodyPr>
          <a:lstStyle/>
          <a:p>
            <a:r>
              <a:rPr lang="cs-CZ" sz="3700" dirty="0"/>
              <a:t>Oblast Vatikánu + popis budov</a:t>
            </a:r>
          </a:p>
        </p:txBody>
      </p:sp>
      <p:pic>
        <p:nvPicPr>
          <p:cNvPr id="1026" name="Picture 2" descr="Obsah obrázku mapa&#10;&#10;Popis byl vytvořen automaticky">
            <a:extLst>
              <a:ext uri="{FF2B5EF4-FFF2-40B4-BE49-F238E27FC236}">
                <a16:creationId xmlns:a16="http://schemas.microsoft.com/office/drawing/2014/main" xmlns="" id="{FF026E1A-0BAA-0A16-E279-E86B849EE1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3" r="1" b="1"/>
          <a:stretch/>
        </p:blipFill>
        <p:spPr bwMode="auto">
          <a:xfrm>
            <a:off x="169677" y="360219"/>
            <a:ext cx="8115280" cy="5781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xmlns="" id="{C118CE6F-D17B-4857-DE0A-135FE9DAB9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418408"/>
            <a:ext cx="2942813" cy="3540265"/>
          </a:xfrm>
        </p:spPr>
        <p:txBody>
          <a:bodyPr>
            <a:normAutofit/>
          </a:bodyPr>
          <a:lstStyle/>
          <a:p>
            <a:endParaRPr lang="en-US" sz="2000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xmlns="" id="{907741FC-B544-4A6E-B831-6789D042333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xmlns="" id="{3F0BE7ED-7814-4273-B18A-F26CC038038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32235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7548DB3-3A39-D30B-6FB3-9D7263C7D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5751" y="629266"/>
            <a:ext cx="3667039" cy="1676603"/>
          </a:xfrm>
        </p:spPr>
        <p:txBody>
          <a:bodyPr>
            <a:normAutofit/>
          </a:bodyPr>
          <a:lstStyle/>
          <a:p>
            <a:r>
              <a:rPr lang="cs-CZ" sz="4000"/>
              <a:t>Vatikánský archiv</a:t>
            </a:r>
          </a:p>
        </p:txBody>
      </p:sp>
      <p:sp>
        <p:nvSpPr>
          <p:cNvPr id="22" name="Rectangle 17">
            <a:extLst>
              <a:ext uri="{FF2B5EF4-FFF2-40B4-BE49-F238E27FC236}">
                <a16:creationId xmlns:a16="http://schemas.microsoft.com/office/drawing/2014/main" xmlns="" id="{577D1452-F0B7-431E-9A24-D3F7103D851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ounded Rectangle 20">
            <a:extLst>
              <a:ext uri="{FF2B5EF4-FFF2-40B4-BE49-F238E27FC236}">
                <a16:creationId xmlns:a16="http://schemas.microsoft.com/office/drawing/2014/main" xmlns="" id="{A660F4F9-5DF5-4F15-BE6A-CD8648BB114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79211" y="559407"/>
            <a:ext cx="6594522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xmlns="" id="{DBD5A37A-8843-25E6-A008-AAE7FF1ACCE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4521" r="16872" b="-1"/>
          <a:stretch/>
        </p:blipFill>
        <p:spPr>
          <a:xfrm>
            <a:off x="744142" y="1278376"/>
            <a:ext cx="6064660" cy="4301248"/>
          </a:xfrm>
          <a:prstGeom prst="rect">
            <a:avLst/>
          </a:prstGeom>
          <a:effectLst/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xmlns="" id="{1D44451D-87C5-4A71-2931-9C53AB176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5753" y="2438401"/>
            <a:ext cx="3667036" cy="3779520"/>
          </a:xfrm>
        </p:spPr>
        <p:txBody>
          <a:bodyPr>
            <a:normAutofit/>
          </a:bodyPr>
          <a:lstStyle/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xmlns="" val="3081809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855B78C-8F2E-6437-A672-5A6DBED8A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3002C98-3E45-742F-6A34-C59CA14D9F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https://backpackyourself.cz/nejzajimavejsi-zajimavosti-o-vatikanu/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https://www.zemepis24.cz/staty/vatikan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https://cs.wikipedia.org/wiki/Vatik%C3%A1n</a:t>
            </a: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https://plzenoviny.cz/vatikansky-archiv-je-jednim-z-nejzahadnejsich-mist-na-svete-ukryva-znepokojiva-tajemstvi-nebo-jde-jen-o-zbytecny-povyk/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Školní Atlas Světa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9189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583</Words>
  <Application>Microsoft Office PowerPoint</Application>
  <PresentationFormat>Vlastní</PresentationFormat>
  <Paragraphs>64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Office</vt:lpstr>
      <vt:lpstr>Vatikán</vt:lpstr>
      <vt:lpstr>Základní Informace</vt:lpstr>
      <vt:lpstr>Geografie</vt:lpstr>
      <vt:lpstr>Vůdce, stráž</vt:lpstr>
      <vt:lpstr>Ekonomika</vt:lpstr>
      <vt:lpstr>Sociální život ve Vatikánu</vt:lpstr>
      <vt:lpstr>Obyvatelstvo</vt:lpstr>
      <vt:lpstr>Jazyk</vt:lpstr>
      <vt:lpstr>Vzdělaní</vt:lpstr>
      <vt:lpstr>Zdravotnictví</vt:lpstr>
      <vt:lpstr>Kultura</vt:lpstr>
      <vt:lpstr>Sport</vt:lpstr>
      <vt:lpstr>Vatikánský archiv</vt:lpstr>
      <vt:lpstr>Zajímavosti </vt:lpstr>
      <vt:lpstr>Oblast Vatikánu + popis budov</vt:lpstr>
      <vt:lpstr>Vatikánský archiv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Vatikán</dc:title>
  <dc:creator>hanicka.sedivcova@seznam.cz</dc:creator>
  <cp:lastModifiedBy>User</cp:lastModifiedBy>
  <cp:revision>4</cp:revision>
  <dcterms:created xsi:type="dcterms:W3CDTF">2023-02-05T09:33:12Z</dcterms:created>
  <dcterms:modified xsi:type="dcterms:W3CDTF">2023-11-27T10:09:50Z</dcterms:modified>
</cp:coreProperties>
</file>