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  <p:sldId id="262" r:id="rId7"/>
    <p:sldId id="261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7A58FC-2500-B069-BB20-54299770555E}" v="745" dt="2023-12-02T11:22:44.485"/>
    <p1510:client id="{6B433C4B-85D4-42DD-87BD-2F6BA643CE5A}" v="142" dt="2023-11-27T18:46:28.7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t>02.12.2023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archiv.hn.cz/c1-66285760-satelitni-honba-za-hurikanem" TargetMode="External"/><Relationship Id="rId3" Type="http://schemas.openxmlformats.org/officeDocument/2006/relationships/hyperlink" Target="https://cs.wikipedia.org/wiki/Tropick%C3%A1_cykl%C3%B3na" TargetMode="External"/><Relationship Id="rId7" Type="http://schemas.openxmlformats.org/officeDocument/2006/relationships/hyperlink" Target="https://epochaplus.cz/nicive-hurikany-stale-sili-proc/" TargetMode="External"/><Relationship Id="rId2" Type="http://schemas.openxmlformats.org/officeDocument/2006/relationships/hyperlink" Target="https://cs.wikipedia.org/wiki/Saffirova%E2%80%93Simpsonova_stupn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ozp.cz/aktuality/pruvodce-tornadem/" TargetMode="External"/><Relationship Id="rId5" Type="http://schemas.openxmlformats.org/officeDocument/2006/relationships/hyperlink" Target="https://www.pocasiaradar.cz/zpravy-o-pocasi/meteorologicke-okenko-jak-vznikaji-tornada--11fd67b5-337f-47e0-a696-7ea31e6593c7" TargetMode="External"/><Relationship Id="rId4" Type="http://schemas.openxmlformats.org/officeDocument/2006/relationships/hyperlink" Target="https://cs.wikipedia.org/wiki/Torn%C3%A1do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cs typeface="Calibri Light"/>
              </a:rPr>
              <a:t>Hurikány a Tornáda</a:t>
            </a:r>
            <a:endParaRPr lang="cs-CZ" b="1">
              <a:cs typeface="Calibri Ligh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cs typeface="Calibri"/>
              </a:rPr>
              <a:t>Přírodní jevy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523001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5BCFD-3294-8CBE-86D7-D764655A9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cs typeface="Calibri Light"/>
              </a:rPr>
              <a:t>Tornáda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8B561-7604-6773-1DB8-250344E17B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2C2A2A"/>
                </a:solidFill>
                <a:cs typeface="Calibri"/>
              </a:rPr>
              <a:t>=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prudce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rotující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sloupec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vzduchu</a:t>
            </a:r>
            <a:endParaRPr lang="cs-CZ">
              <a:cs typeface="Calibri" panose="020F0502020204030204"/>
            </a:endParaRPr>
          </a:p>
          <a:p>
            <a:r>
              <a:rPr lang="en-US" sz="2400" dirty="0" err="1">
                <a:solidFill>
                  <a:srgbClr val="FF0000"/>
                </a:solidFill>
                <a:cs typeface="Calibri"/>
              </a:rPr>
              <a:t>Rychlost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: +-180km/h (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průměr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)</a:t>
            </a:r>
          </a:p>
          <a:p>
            <a:r>
              <a:rPr lang="en-US" sz="2400" err="1">
                <a:solidFill>
                  <a:srgbClr val="FF0000"/>
                </a:solidFill>
                <a:cs typeface="Calibri"/>
              </a:rPr>
              <a:t>Výskyt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: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Nejvíce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v S.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Americe-povodí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řeky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 Mississippi,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tzn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: Texas, Kansas, Oklahoma a Nebraska</a:t>
            </a:r>
          </a:p>
          <a:p>
            <a:r>
              <a:rPr lang="en-US" sz="2400" err="1">
                <a:solidFill>
                  <a:srgbClr val="FF0000"/>
                </a:solidFill>
                <a:cs typeface="Calibri"/>
              </a:rPr>
              <a:t>Rekordy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: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Nejsilnější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tornádo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-Argentina (1973)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2C2A2A"/>
                </a:solidFill>
                <a:cs typeface="Calibri"/>
              </a:rPr>
              <a:t>                    -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přes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50 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lidí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zemřelo</a:t>
            </a:r>
            <a:endParaRPr lang="en-US" sz="2400" dirty="0">
              <a:solidFill>
                <a:srgbClr val="2C2A2A"/>
              </a:solidFill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2C2A2A"/>
                </a:solidFill>
                <a:cs typeface="Calibri"/>
              </a:rPr>
              <a:t>                    -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rychlost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: 418-500 km/h</a:t>
            </a:r>
          </a:p>
          <a:p>
            <a:r>
              <a:rPr lang="en-US" sz="2400" err="1">
                <a:solidFill>
                  <a:srgbClr val="FF0000"/>
                </a:solidFill>
                <a:cs typeface="Calibri"/>
              </a:rPr>
              <a:t>Vznik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: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když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se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začne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při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bouři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mísít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studený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a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teplý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2C2A2A"/>
                </a:solidFill>
                <a:cs typeface="Calibri"/>
              </a:rPr>
              <a:t>vzduch</a:t>
            </a:r>
            <a:endParaRPr lang="en-US" sz="2400">
              <a:solidFill>
                <a:srgbClr val="2C2A2A"/>
              </a:solidFill>
              <a:cs typeface="Calibri"/>
            </a:endParaRPr>
          </a:p>
          <a:p>
            <a:r>
              <a:rPr lang="en-US" sz="2400" dirty="0" err="1">
                <a:solidFill>
                  <a:srgbClr val="FF0000"/>
                </a:solidFill>
                <a:cs typeface="Calibri"/>
              </a:rPr>
              <a:t>Měří</a:t>
            </a:r>
            <a:r>
              <a:rPr lang="en-US" sz="2400" dirty="0">
                <a:solidFill>
                  <a:srgbClr val="FF0000"/>
                </a:solidFill>
                <a:cs typeface="Calibri"/>
              </a:rPr>
              <a:t> se</a:t>
            </a:r>
            <a:r>
              <a:rPr lang="en-US" sz="2400" dirty="0">
                <a:cs typeface="Calibri"/>
              </a:rPr>
              <a:t>: 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Fujitova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stupnici</a:t>
            </a:r>
            <a:endParaRPr lang="en-US" sz="2400" dirty="0">
              <a:solidFill>
                <a:srgbClr val="2C2A2A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3290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3D6968-13D1-2A79-C761-CCE476E4E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60881"/>
            <a:ext cx="9795638" cy="11143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/>
              <a:t>Tornádo</a:t>
            </a:r>
          </a:p>
        </p:txBody>
      </p:sp>
      <p:pic>
        <p:nvPicPr>
          <p:cNvPr id="11" name="Zástupný obsah 10" descr="Obsah obrázku text, mapa&#10;&#10;Popis se vygeneroval automaticky.">
            <a:extLst>
              <a:ext uri="{FF2B5EF4-FFF2-40B4-BE49-F238E27FC236}">
                <a16:creationId xmlns:a16="http://schemas.microsoft.com/office/drawing/2014/main" id="{70C0B5E6-9919-03B8-9B1C-5F4D3F8A34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234" y="2991655"/>
            <a:ext cx="5828261" cy="3278396"/>
          </a:xfrm>
          <a:prstGeom prst="rect">
            <a:avLst/>
          </a:prstGeom>
        </p:spPr>
      </p:pic>
      <p:pic>
        <p:nvPicPr>
          <p:cNvPr id="12" name="Obrázek 11" descr="Obsah obrázku text, snímek obrazovky, grafický design, lyžování&#10;&#10;Popis se vygeneroval automaticky.">
            <a:extLst>
              <a:ext uri="{FF2B5EF4-FFF2-40B4-BE49-F238E27FC236}">
                <a16:creationId xmlns:a16="http://schemas.microsoft.com/office/drawing/2014/main" id="{6E694825-C3A5-277E-2AA4-9E020E948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2505" y="3530769"/>
            <a:ext cx="5828261" cy="220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34141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78A30-E860-7B83-4FD7-4401FFFC8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cs typeface="Calibri Light"/>
              </a:rPr>
              <a:t>Hurikán</a:t>
            </a:r>
            <a:r>
              <a:rPr lang="en-US" b="1" dirty="0">
                <a:cs typeface="Calibri Light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F8F0D-4756-61FB-26E9-A80EDEDBC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2C2A2A"/>
                </a:solidFill>
                <a:cs typeface="Calibri"/>
              </a:rPr>
              <a:t>=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silná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tropická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2C2A2A"/>
                </a:solidFill>
                <a:cs typeface="Calibri"/>
              </a:rPr>
              <a:t>cyklona</a:t>
            </a:r>
          </a:p>
          <a:p>
            <a:r>
              <a:rPr lang="en-US" sz="2400" dirty="0" err="1">
                <a:solidFill>
                  <a:srgbClr val="FF0000"/>
                </a:solidFill>
                <a:cs typeface="Calibri"/>
              </a:rPr>
              <a:t>Rychlost</a:t>
            </a:r>
            <a:r>
              <a:rPr lang="en-US" sz="2400" dirty="0">
                <a:cs typeface="Calibri"/>
              </a:rPr>
              <a:t>:  </a:t>
            </a:r>
            <a:r>
              <a:rPr lang="en-US" sz="2400" dirty="0" err="1">
                <a:cs typeface="Calibri"/>
              </a:rPr>
              <a:t>nejméně</a:t>
            </a:r>
            <a:r>
              <a:rPr lang="en-US" sz="2400" dirty="0">
                <a:cs typeface="Calibri"/>
              </a:rPr>
              <a:t> 119 km/h</a:t>
            </a:r>
            <a:endParaRPr lang="en-US" sz="2400" dirty="0">
              <a:solidFill>
                <a:srgbClr val="2C2A2A"/>
              </a:solidFill>
              <a:cs typeface="Calibri"/>
            </a:endParaRPr>
          </a:p>
          <a:p>
            <a:r>
              <a:rPr lang="en-US" sz="2400" err="1">
                <a:solidFill>
                  <a:srgbClr val="FF0000"/>
                </a:solidFill>
                <a:cs typeface="Calibri"/>
              </a:rPr>
              <a:t>Výskyt</a:t>
            </a:r>
            <a:r>
              <a:rPr lang="en-US" sz="2400" dirty="0">
                <a:solidFill>
                  <a:srgbClr val="2C2A2A"/>
                </a:solidFill>
                <a:cs typeface="Calibri"/>
              </a:rPr>
              <a:t>: </a:t>
            </a:r>
            <a:r>
              <a:rPr lang="en-US" sz="2400" err="1">
                <a:solidFill>
                  <a:srgbClr val="2C2A2A"/>
                </a:solidFill>
                <a:ea typeface="+mn-lt"/>
                <a:cs typeface="+mn-lt"/>
              </a:rPr>
              <a:t>Severovýchodní</a:t>
            </a:r>
            <a:r>
              <a:rPr lang="en-US" sz="2400" dirty="0">
                <a:solidFill>
                  <a:srgbClr val="2C2A2A"/>
                </a:solidFill>
                <a:ea typeface="+mn-lt"/>
                <a:cs typeface="+mn-lt"/>
              </a:rPr>
              <a:t> Tichý </a:t>
            </a:r>
            <a:r>
              <a:rPr lang="en-US" sz="2400" err="1">
                <a:solidFill>
                  <a:srgbClr val="2C2A2A"/>
                </a:solidFill>
                <a:ea typeface="+mn-lt"/>
                <a:cs typeface="+mn-lt"/>
              </a:rPr>
              <a:t>oceán</a:t>
            </a:r>
            <a:endParaRPr lang="en-US" sz="2400" err="1">
              <a:solidFill>
                <a:srgbClr val="2C2A2A"/>
              </a:solidFill>
              <a:cs typeface="Calibri"/>
            </a:endParaRPr>
          </a:p>
          <a:p>
            <a:pPr marL="0" indent="0">
              <a:buNone/>
            </a:pPr>
            <a:r>
              <a:rPr lang="en-US" sz="1500" dirty="0">
                <a:solidFill>
                  <a:srgbClr val="E2EEFF"/>
                </a:solidFill>
                <a:cs typeface="Calibri"/>
              </a:rPr>
              <a:t>                    </a:t>
            </a:r>
            <a:r>
              <a:rPr lang="en-US" sz="2000" dirty="0">
                <a:cs typeface="Calibri"/>
              </a:rPr>
              <a:t>   </a:t>
            </a:r>
            <a:r>
              <a:rPr lang="en-US" sz="2400" dirty="0">
                <a:cs typeface="Calibri"/>
              </a:rPr>
              <a:t>: </a:t>
            </a:r>
            <a:r>
              <a:rPr lang="en-US" sz="2400" err="1">
                <a:cs typeface="Calibri"/>
              </a:rPr>
              <a:t>Atlantský</a:t>
            </a:r>
            <a:r>
              <a:rPr lang="en-US" sz="2400" dirty="0">
                <a:cs typeface="Calibri"/>
              </a:rPr>
              <a:t> </a:t>
            </a:r>
            <a:r>
              <a:rPr lang="en-US" sz="2400" err="1">
                <a:cs typeface="Calibri"/>
              </a:rPr>
              <a:t>oceán</a:t>
            </a:r>
            <a:endParaRPr lang="en-US" sz="2400">
              <a:cs typeface="Calibri"/>
            </a:endParaRPr>
          </a:p>
          <a:p>
            <a:r>
              <a:rPr lang="en-US" sz="2400" dirty="0" err="1">
                <a:solidFill>
                  <a:srgbClr val="FF0000"/>
                </a:solidFill>
                <a:cs typeface="Calibri"/>
              </a:rPr>
              <a:t>Rekordy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: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Nejsilnější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hurikán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 (9.-20.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Října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 1780)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  <a:cs typeface="Calibri"/>
              </a:rPr>
              <a:t>                    -25.000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obětí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  <a:cs typeface="Calibri"/>
              </a:rPr>
              <a:t>                    -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Místa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: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Malé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Antily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,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Portoriko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, Hispaniola,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Bermudy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, </a:t>
            </a:r>
            <a:r>
              <a:rPr lang="en-US" sz="2400" dirty="0" err="1">
                <a:solidFill>
                  <a:srgbClr val="000000"/>
                </a:solidFill>
                <a:cs typeface="Calibri"/>
              </a:rPr>
              <a:t>částečně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 Florida</a:t>
            </a:r>
          </a:p>
          <a:p>
            <a:pPr marL="342900" indent="-342900"/>
            <a:r>
              <a:rPr lang="en-US" sz="2400" err="1">
                <a:solidFill>
                  <a:srgbClr val="FF0000"/>
                </a:solidFill>
                <a:cs typeface="Calibri" panose="020F0502020204030204"/>
              </a:rPr>
              <a:t>Vznik</a:t>
            </a:r>
            <a:r>
              <a:rPr lang="en-US" sz="2400" dirty="0">
                <a:cs typeface="Calibri" panose="020F0502020204030204"/>
              </a:rPr>
              <a:t>: </a:t>
            </a:r>
            <a:r>
              <a:rPr lang="en-US" sz="2400" err="1">
                <a:cs typeface="Calibri" panose="020F0502020204030204"/>
              </a:rPr>
              <a:t>smíšení</a:t>
            </a:r>
            <a:r>
              <a:rPr lang="en-US" sz="2400" dirty="0">
                <a:cs typeface="Calibri" panose="020F0502020204030204"/>
              </a:rPr>
              <a:t> </a:t>
            </a:r>
            <a:r>
              <a:rPr lang="en-US" sz="2400" err="1">
                <a:cs typeface="Calibri" panose="020F0502020204030204"/>
              </a:rPr>
              <a:t>několika</a:t>
            </a:r>
            <a:r>
              <a:rPr lang="en-US" sz="2400" dirty="0">
                <a:cs typeface="Calibri" panose="020F0502020204030204"/>
              </a:rPr>
              <a:t> </a:t>
            </a:r>
            <a:r>
              <a:rPr lang="en-US" sz="2400" err="1">
                <a:cs typeface="Calibri" panose="020F0502020204030204"/>
              </a:rPr>
              <a:t>silných</a:t>
            </a:r>
            <a:r>
              <a:rPr lang="en-US" sz="2400" dirty="0">
                <a:cs typeface="Calibri" panose="020F0502020204030204"/>
              </a:rPr>
              <a:t> </a:t>
            </a:r>
            <a:r>
              <a:rPr lang="en-US" sz="2400" err="1">
                <a:cs typeface="Calibri" panose="020F0502020204030204"/>
              </a:rPr>
              <a:t>bouří</a:t>
            </a:r>
            <a:r>
              <a:rPr lang="en-US" sz="2400" dirty="0">
                <a:cs typeface="Calibri" panose="020F0502020204030204"/>
              </a:rPr>
              <a:t> </a:t>
            </a:r>
            <a:r>
              <a:rPr lang="en-US" sz="2400" err="1">
                <a:cs typeface="Calibri" panose="020F0502020204030204"/>
              </a:rPr>
              <a:t>nad</a:t>
            </a:r>
            <a:r>
              <a:rPr lang="en-US" sz="2400" dirty="0">
                <a:cs typeface="Calibri" panose="020F0502020204030204"/>
              </a:rPr>
              <a:t> </a:t>
            </a:r>
            <a:r>
              <a:rPr lang="en-US" sz="2400" err="1">
                <a:cs typeface="Calibri" panose="020F0502020204030204"/>
              </a:rPr>
              <a:t>mořem</a:t>
            </a:r>
            <a:r>
              <a:rPr lang="en-US" sz="2400" dirty="0">
                <a:cs typeface="Calibri" panose="020F0502020204030204"/>
              </a:rPr>
              <a:t>. (</a:t>
            </a:r>
            <a:r>
              <a:rPr lang="en-US" sz="2400" err="1">
                <a:cs typeface="Calibri" panose="020F0502020204030204"/>
              </a:rPr>
              <a:t>Ohřátý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vzduch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který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vzniká</a:t>
            </a:r>
            <a:r>
              <a:rPr lang="en-US" sz="2400" dirty="0">
                <a:ea typeface="+mn-lt"/>
                <a:cs typeface="+mn-lt"/>
              </a:rPr>
              <a:t> za </a:t>
            </a:r>
            <a:r>
              <a:rPr lang="en-US" sz="2400" err="1">
                <a:ea typeface="+mn-lt"/>
                <a:cs typeface="+mn-lt"/>
              </a:rPr>
              <a:t>bouře</a:t>
            </a:r>
            <a:r>
              <a:rPr lang="en-US" sz="2400" dirty="0">
                <a:ea typeface="+mn-lt"/>
                <a:cs typeface="+mn-lt"/>
              </a:rPr>
              <a:t>, se </a:t>
            </a:r>
            <a:r>
              <a:rPr lang="en-US" sz="2400" err="1">
                <a:ea typeface="+mn-lt"/>
                <a:cs typeface="+mn-lt"/>
              </a:rPr>
              <a:t>dostane</a:t>
            </a:r>
            <a:r>
              <a:rPr lang="en-US" sz="2400" dirty="0">
                <a:ea typeface="+mn-lt"/>
                <a:cs typeface="+mn-lt"/>
              </a:rPr>
              <a:t> k </a:t>
            </a:r>
            <a:r>
              <a:rPr lang="en-US" sz="2400" err="1">
                <a:ea typeface="+mn-lt"/>
                <a:cs typeface="+mn-lt"/>
              </a:rPr>
              <a:t>povrchu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hladiny</a:t>
            </a:r>
            <a:r>
              <a:rPr lang="en-US" sz="2400" dirty="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začne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stoupat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vzhůru</a:t>
            </a:r>
            <a:r>
              <a:rPr lang="en-US" sz="2400" dirty="0">
                <a:ea typeface="+mn-lt"/>
                <a:cs typeface="+mn-lt"/>
              </a:rPr>
              <a:t> a to </a:t>
            </a:r>
            <a:r>
              <a:rPr lang="en-US" sz="2400" err="1">
                <a:ea typeface="+mn-lt"/>
                <a:cs typeface="+mn-lt"/>
              </a:rPr>
              <a:t>způsobí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nad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mořskou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hladinou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nízký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tlak</a:t>
            </a:r>
            <a:r>
              <a:rPr lang="en-US" sz="2400" dirty="0">
                <a:ea typeface="+mn-lt"/>
                <a:cs typeface="+mn-lt"/>
              </a:rPr>
              <a:t>)</a:t>
            </a:r>
            <a:endParaRPr lang="en-US" sz="2400" dirty="0">
              <a:cs typeface="Calibri" panose="020F0502020204030204"/>
            </a:endParaRPr>
          </a:p>
          <a:p>
            <a:pPr marL="342900" indent="-342900"/>
            <a:r>
              <a:rPr lang="en-US" sz="2400" err="1">
                <a:solidFill>
                  <a:srgbClr val="FF0000"/>
                </a:solidFill>
                <a:cs typeface="Calibri"/>
              </a:rPr>
              <a:t>Měří</a:t>
            </a:r>
            <a:r>
              <a:rPr lang="en-US" sz="2400" dirty="0">
                <a:solidFill>
                  <a:srgbClr val="FF0000"/>
                </a:solidFill>
                <a:cs typeface="Calibri"/>
              </a:rPr>
              <a:t> se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: </a:t>
            </a:r>
            <a:r>
              <a:rPr lang="en-US" sz="2400" err="1">
                <a:solidFill>
                  <a:srgbClr val="000000"/>
                </a:solidFill>
                <a:cs typeface="Calibri"/>
              </a:rPr>
              <a:t>Saffirova-Simpsonova</a:t>
            </a:r>
            <a:r>
              <a:rPr lang="en-US" sz="2400" dirty="0">
                <a:solidFill>
                  <a:srgbClr val="00000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0000"/>
                </a:solidFill>
                <a:cs typeface="Calibri"/>
              </a:rPr>
              <a:t>stupnice</a:t>
            </a:r>
            <a:endParaRPr lang="en-US" sz="240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  <a:cs typeface="Calibri"/>
              </a:rPr>
              <a:t>         </a:t>
            </a:r>
          </a:p>
          <a:p>
            <a:endParaRPr lang="en-US" sz="2400" dirty="0">
              <a:solidFill>
                <a:srgbClr val="000000"/>
              </a:solidFill>
              <a:cs typeface="Calibri"/>
            </a:endParaRPr>
          </a:p>
          <a:p>
            <a:endParaRPr lang="en-US" sz="2400" dirty="0">
              <a:solidFill>
                <a:srgbClr val="2C2A2A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60097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698AD-79BC-CE46-BFAD-CA1EB242B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60881"/>
            <a:ext cx="9795638" cy="11143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/>
              <a:t>Hurikán</a:t>
            </a:r>
          </a:p>
        </p:txBody>
      </p:sp>
      <p:pic>
        <p:nvPicPr>
          <p:cNvPr id="8" name="Obrázek 7" descr="Obsah obrázku Barevnost, vír, Země, Fraktální umění&#10;&#10;Popis se vygeneroval automaticky.">
            <a:extLst>
              <a:ext uri="{FF2B5EF4-FFF2-40B4-BE49-F238E27FC236}">
                <a16:creationId xmlns:a16="http://schemas.microsoft.com/office/drawing/2014/main" id="{B50B5A28-F6C0-168E-EC2A-410ECC3F1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447" y="2957665"/>
            <a:ext cx="4461834" cy="3346376"/>
          </a:xfrm>
          <a:prstGeom prst="rect">
            <a:avLst/>
          </a:prstGeom>
        </p:spPr>
      </p:pic>
      <p:pic>
        <p:nvPicPr>
          <p:cNvPr id="7" name="Zástupný obsah 6" descr="Obsah obrázku text, snímek obrazovky, design, grafický design&#10;&#10;Popis se vygeneroval automaticky.">
            <a:extLst>
              <a:ext uri="{FF2B5EF4-FFF2-40B4-BE49-F238E27FC236}">
                <a16:creationId xmlns:a16="http://schemas.microsoft.com/office/drawing/2014/main" id="{65917954-9404-071C-5E6D-1CF871CE0F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182505" y="3363207"/>
            <a:ext cx="5828261" cy="253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04130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DD3E49F-D67B-26A6-3BBB-DC8E4C0D8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cs typeface="Calibri Light"/>
              </a:rPr>
              <a:t>Zdroje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6C0311F-2FEF-3DCC-CEFF-739582806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dirty="0">
                <a:ea typeface="+mn-lt"/>
                <a:cs typeface="+mn-lt"/>
                <a:hlinkClick r:id="rId2"/>
              </a:rPr>
              <a:t>https://cs.wikipedia.org/wiki/Saffirova%E2%80%93Simpsonova_stupnice</a:t>
            </a:r>
            <a:endParaRPr lang="cs-CZ">
              <a:ea typeface="+mn-lt"/>
              <a:cs typeface="+mn-lt"/>
            </a:endParaRPr>
          </a:p>
          <a:p>
            <a:pPr marL="0" indent="0">
              <a:buNone/>
            </a:pPr>
            <a:r>
              <a:rPr lang="cs-CZ" dirty="0">
                <a:ea typeface="+mn-lt"/>
                <a:cs typeface="+mn-lt"/>
                <a:hlinkClick r:id="rId3"/>
              </a:rPr>
              <a:t>https://cs.wikipedia.org/wiki/Tropick%C3%A1_cykl%C3%B3na</a:t>
            </a:r>
            <a:endParaRPr lang="cs-CZ">
              <a:ea typeface="+mn-lt"/>
              <a:cs typeface="+mn-lt"/>
            </a:endParaRPr>
          </a:p>
          <a:p>
            <a:pPr marL="0" indent="0">
              <a:buNone/>
            </a:pPr>
            <a:r>
              <a:rPr lang="cs-CZ" dirty="0">
                <a:ea typeface="+mn-lt"/>
                <a:cs typeface="+mn-lt"/>
                <a:hlinkClick r:id="rId4"/>
              </a:rPr>
              <a:t>https://cs.wikipedia.org/wiki/Torn%C3%A1do</a:t>
            </a:r>
            <a:endParaRPr lang="cs-CZ">
              <a:ea typeface="+mn-lt"/>
              <a:cs typeface="+mn-lt"/>
            </a:endParaRPr>
          </a:p>
          <a:p>
            <a:pPr marL="0" indent="0">
              <a:buNone/>
            </a:pPr>
            <a:r>
              <a:rPr lang="cs-CZ" dirty="0">
                <a:ea typeface="+mn-lt"/>
                <a:cs typeface="+mn-lt"/>
                <a:hlinkClick r:id="rId5"/>
              </a:rPr>
              <a:t>https://www.pocasiaradar.cz/zpravy-o-pocasi/meteorologicke-okenko-jak-vznikaji-tornada--11fd67b5-337f-47e0-a696-7ea31e6593c7</a:t>
            </a:r>
            <a:endParaRPr lang="cs-CZ">
              <a:ea typeface="+mn-lt"/>
              <a:cs typeface="+mn-lt"/>
            </a:endParaRPr>
          </a:p>
          <a:p>
            <a:pPr marL="0" indent="0">
              <a:buNone/>
            </a:pPr>
            <a:r>
              <a:rPr lang="cs-CZ" dirty="0">
                <a:ea typeface="+mn-lt"/>
                <a:cs typeface="+mn-lt"/>
                <a:hlinkClick r:id="rId6"/>
              </a:rPr>
              <a:t>https://www.bozp.cz/aktuality/pruvodce-tornadem/</a:t>
            </a:r>
            <a:endParaRPr lang="cs-CZ">
              <a:ea typeface="+mn-lt"/>
              <a:cs typeface="+mn-lt"/>
            </a:endParaRPr>
          </a:p>
          <a:p>
            <a:pPr marL="0" indent="0">
              <a:buNone/>
            </a:pPr>
            <a:r>
              <a:rPr lang="cs-CZ" dirty="0">
                <a:ea typeface="+mn-lt"/>
                <a:cs typeface="+mn-lt"/>
                <a:hlinkClick r:id="rId7"/>
              </a:rPr>
              <a:t>https://epochaplus.cz/nicive-hurikany-stale-sili-proc/</a:t>
            </a:r>
            <a:endParaRPr lang="cs-CZ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cs-CZ" dirty="0">
                <a:ea typeface="+mn-lt"/>
                <a:cs typeface="+mn-lt"/>
                <a:hlinkClick r:id="rId8"/>
              </a:rPr>
              <a:t>https://archiv.hn.cz/c1-66285760-satelitni-honba-za-hurikanem</a:t>
            </a:r>
            <a:endParaRPr lang="cs-CZ">
              <a:cs typeface="Calibri" panose="020F0502020204030204"/>
            </a:endParaRPr>
          </a:p>
          <a:p>
            <a:pPr marL="0" indent="0">
              <a:buNone/>
            </a:pPr>
            <a:endParaRPr lang="cs-CZ" dirty="0">
              <a:cs typeface="Calibri" panose="020F0502020204030204"/>
            </a:endParaRPr>
          </a:p>
          <a:p>
            <a:pPr marL="0" indent="0">
              <a:buNone/>
            </a:pPr>
            <a:endParaRPr lang="cs-CZ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589846490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715E3EC-8ED3-48FC-F696-ECA7861AB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2415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Širokoúhlá obrazovka</PresentationFormat>
  <Paragraphs>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Hurikány a Tornáda</vt:lpstr>
      <vt:lpstr>Tornáda</vt:lpstr>
      <vt:lpstr>Tornádo</vt:lpstr>
      <vt:lpstr>Hurikán </vt:lpstr>
      <vt:lpstr>Hurikán</vt:lpstr>
      <vt:lpstr>Zdroje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258</cp:revision>
  <dcterms:created xsi:type="dcterms:W3CDTF">2023-11-27T18:06:31Z</dcterms:created>
  <dcterms:modified xsi:type="dcterms:W3CDTF">2023-12-02T11:23:06Z</dcterms:modified>
</cp:coreProperties>
</file>