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4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397" y="-67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sp>
      <p:sp>
        <p:nvSpPr>
          <p:cNvPr id="307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2A71B715-EB53-4DB4-8BA2-30E7EE20D06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2AACC15A-01BA-4B04-A464-D44433DBACC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A96FE87-7730-4038-919C-1A322D55ADC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91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91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047EBC3C-0CEE-40A3-8383-6D15DDA11B2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19BB9877-EA2E-4D31-B6DE-9D395F8921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5CEC41D-9ED6-4654-9308-F3C81249696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12862427-5D4D-480B-8BB3-0497E32F9E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8755868-9339-49E8-B2AF-DDD8554B4BD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439A2274-9938-4BEF-A07D-7636041BA73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7627940D-D7C0-46D7-A087-B68A3A04972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5813" cy="58547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47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CC5E1898-BA9F-4CBD-9D45-85F37187B75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8013" cy="114141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8013" cy="4529138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>
          <a:xfrm>
            <a:off x="457200" y="6248400"/>
            <a:ext cx="2132013" cy="4556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>
          <a:xfrm>
            <a:off x="3124200" y="6248400"/>
            <a:ext cx="2894013" cy="4556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>
          <a:xfrm>
            <a:off x="6553200" y="6248400"/>
            <a:ext cx="2132013" cy="455613"/>
          </a:xfrm>
        </p:spPr>
        <p:txBody>
          <a:bodyPr/>
          <a:lstStyle>
            <a:lvl1pPr>
              <a:defRPr/>
            </a:lvl1pPr>
          </a:lstStyle>
          <a:p>
            <a:fld id="{EB889F02-925A-434A-83DC-48C13892A79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1B794AB-CC89-4EB4-816E-3C954E7015B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C5066EA-8E77-46EC-A6B4-9FB6C59B5C1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6EB904D-41C9-46B5-A116-68D51117795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468A3E33-6426-4E15-BDAC-7604809910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CFAEBEA-E815-423A-8819-11476111005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B7BD6C4B-9250-43F3-9EE5-27795374B8F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A9988E4C-B7CE-47D9-A1D0-944CD21DE3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0F1317CC-B9D8-48E8-A691-1825B26BB6D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C4E1E766-6500-48D0-B1B7-796EE99DE04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329A307-1632-46B6-A228-53FEB96EED1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19200"/>
            <a:ext cx="2057400" cy="49069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19200"/>
            <a:ext cx="6019800" cy="4906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9C0C899-84F0-4008-B945-71FF782951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1219200"/>
            <a:ext cx="7770813" cy="193198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457200" y="6248400"/>
            <a:ext cx="2132013" cy="4556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124200" y="6248400"/>
            <a:ext cx="2894013" cy="4556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6553200" y="6248400"/>
            <a:ext cx="2132013" cy="455613"/>
          </a:xfrm>
        </p:spPr>
        <p:txBody>
          <a:bodyPr/>
          <a:lstStyle>
            <a:lvl1pPr>
              <a:defRPr/>
            </a:lvl1pPr>
          </a:lstStyle>
          <a:p>
            <a:fld id="{D988585E-C9EF-4156-9A4F-AE4F57CFBFF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5" name="Group 1"/>
          <p:cNvGrpSpPr>
            <a:grpSpLocks/>
          </p:cNvGrpSpPr>
          <p:nvPr/>
        </p:nvGrpSpPr>
        <p:grpSpPr bwMode="auto">
          <a:xfrm>
            <a:off x="1071563" y="304800"/>
            <a:ext cx="7613650" cy="1104900"/>
            <a:chOff x="675" y="192"/>
            <a:chExt cx="4796" cy="696"/>
          </a:xfrm>
        </p:grpSpPr>
        <p:sp>
          <p:nvSpPr>
            <p:cNvPr id="1026" name="Oval 2"/>
            <p:cNvSpPr>
              <a:spLocks noChangeArrowheads="1"/>
            </p:cNvSpPr>
            <p:nvPr/>
          </p:nvSpPr>
          <p:spPr bwMode="auto">
            <a:xfrm flipH="1">
              <a:off x="3067" y="192"/>
              <a:ext cx="695" cy="695"/>
            </a:xfrm>
            <a:prstGeom prst="ellipse">
              <a:avLst/>
            </a:prstGeom>
            <a:solidFill>
              <a:srgbClr val="D9D8EC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27" name="Oval 3"/>
            <p:cNvSpPr>
              <a:spLocks noChangeArrowheads="1"/>
            </p:cNvSpPr>
            <p:nvPr/>
          </p:nvSpPr>
          <p:spPr bwMode="auto">
            <a:xfrm flipH="1">
              <a:off x="4776" y="192"/>
              <a:ext cx="694" cy="695"/>
            </a:xfrm>
            <a:prstGeom prst="ellipse">
              <a:avLst/>
            </a:prstGeom>
            <a:solidFill>
              <a:srgbClr val="D9D8EC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28" name="Oval 4"/>
            <p:cNvSpPr>
              <a:spLocks noChangeArrowheads="1"/>
            </p:cNvSpPr>
            <p:nvPr/>
          </p:nvSpPr>
          <p:spPr bwMode="auto">
            <a:xfrm flipH="1">
              <a:off x="675" y="193"/>
              <a:ext cx="694" cy="695"/>
            </a:xfrm>
            <a:prstGeom prst="ellipse">
              <a:avLst/>
            </a:prstGeom>
            <a:solidFill>
              <a:srgbClr val="D9D8EC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29" name="Oval 5"/>
            <p:cNvSpPr>
              <a:spLocks noChangeArrowheads="1"/>
            </p:cNvSpPr>
            <p:nvPr/>
          </p:nvSpPr>
          <p:spPr bwMode="auto">
            <a:xfrm flipH="1">
              <a:off x="3983" y="192"/>
              <a:ext cx="694" cy="695"/>
            </a:xfrm>
            <a:prstGeom prst="ellipse">
              <a:avLst/>
            </a:prstGeom>
            <a:noFill/>
            <a:ln w="28440" cap="flat">
              <a:solidFill>
                <a:srgbClr val="D9D8EC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0" name="Oval 6"/>
            <p:cNvSpPr>
              <a:spLocks noChangeArrowheads="1"/>
            </p:cNvSpPr>
            <p:nvPr/>
          </p:nvSpPr>
          <p:spPr bwMode="auto">
            <a:xfrm flipH="1">
              <a:off x="1486" y="192"/>
              <a:ext cx="694" cy="695"/>
            </a:xfrm>
            <a:prstGeom prst="ellipse">
              <a:avLst/>
            </a:prstGeom>
            <a:noFill/>
            <a:ln w="28440" cap="flat">
              <a:solidFill>
                <a:srgbClr val="D9D8EC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031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913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2013" cy="4556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>
                <a:solidFill>
                  <a:srgbClr val="000000"/>
                </a:solidFill>
                <a:cs typeface="Segoe UI" charset="0"/>
              </a:defRPr>
            </a:lvl1pPr>
          </a:lstStyle>
          <a:p>
            <a:endParaRPr lang="cs-CZ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4013" cy="4556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>
                <a:solidFill>
                  <a:srgbClr val="000000"/>
                </a:solidFill>
                <a:cs typeface="Segoe UI" charset="0"/>
              </a:defRPr>
            </a:lvl1pPr>
          </a:lstStyle>
          <a:p>
            <a:endParaRPr lang="cs-CZ"/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2013" cy="4556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>
                <a:solidFill>
                  <a:srgbClr val="000000"/>
                </a:solidFill>
                <a:cs typeface="Segoe UI" charset="0"/>
              </a:defRPr>
            </a:lvl1pPr>
          </a:lstStyle>
          <a:p>
            <a:fld id="{C639AF1F-B0E8-46E4-B76C-518C1AF8251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8013" cy="1141412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73" r:id="rId12"/>
  </p:sldLayoutIdLst>
  <p:txStyles>
    <p:titleStyle>
      <a:lvl1pPr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8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800">
          <a:solidFill>
            <a:srgbClr val="000000"/>
          </a:solidFill>
          <a:latin typeface="Arial" charset="0"/>
          <a:ea typeface="Microsoft YaHei" charset="-122"/>
        </a:defRPr>
      </a:lvl2pPr>
      <a:lvl3pPr marL="11430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800">
          <a:solidFill>
            <a:srgbClr val="000000"/>
          </a:solidFill>
          <a:latin typeface="Arial" charset="0"/>
          <a:ea typeface="Microsoft YaHei" charset="-122"/>
        </a:defRPr>
      </a:lvl3pPr>
      <a:lvl4pPr marL="16002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800">
          <a:solidFill>
            <a:srgbClr val="000000"/>
          </a:solidFill>
          <a:latin typeface="Arial" charset="0"/>
          <a:ea typeface="Microsoft YaHei" charset="-122"/>
        </a:defRPr>
      </a:lvl4pPr>
      <a:lvl5pPr marL="20574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800">
          <a:solidFill>
            <a:srgbClr val="000000"/>
          </a:solidFill>
          <a:latin typeface="Arial" charset="0"/>
          <a:ea typeface="Microsoft YaHei" charset="-122"/>
        </a:defRPr>
      </a:lvl5pPr>
      <a:lvl6pPr marL="25146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800">
          <a:solidFill>
            <a:srgbClr val="000000"/>
          </a:solidFill>
          <a:latin typeface="Arial" charset="0"/>
          <a:ea typeface="Microsoft YaHei" charset="-122"/>
        </a:defRPr>
      </a:lvl6pPr>
      <a:lvl7pPr marL="29718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800">
          <a:solidFill>
            <a:srgbClr val="000000"/>
          </a:solidFill>
          <a:latin typeface="Arial" charset="0"/>
          <a:ea typeface="Microsoft YaHei" charset="-122"/>
        </a:defRPr>
      </a:lvl7pPr>
      <a:lvl8pPr marL="34290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800">
          <a:solidFill>
            <a:srgbClr val="000000"/>
          </a:solidFill>
          <a:latin typeface="Arial" charset="0"/>
          <a:ea typeface="Microsoft YaHei" charset="-122"/>
        </a:defRPr>
      </a:lvl8pPr>
      <a:lvl9pPr marL="38862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800">
          <a:solidFill>
            <a:srgbClr val="000000"/>
          </a:solidFill>
          <a:latin typeface="Arial" charset="0"/>
          <a:ea typeface="Microsoft YaHei" charset="-122"/>
        </a:defRPr>
      </a:lvl9pPr>
    </p:titleStyle>
    <p:bodyStyle>
      <a:lvl1pPr marL="342900" indent="-34290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spcBef>
          <a:spcPts val="675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7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fontAlgn="base">
        <a:spcBef>
          <a:spcPts val="575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3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9" name="Group 1"/>
          <p:cNvGrpSpPr>
            <a:grpSpLocks/>
          </p:cNvGrpSpPr>
          <p:nvPr/>
        </p:nvGrpSpPr>
        <p:grpSpPr bwMode="auto">
          <a:xfrm>
            <a:off x="1658938" y="1600200"/>
            <a:ext cx="6835775" cy="3198813"/>
            <a:chOff x="1045" y="1008"/>
            <a:chExt cx="4306" cy="2015"/>
          </a:xfrm>
        </p:grpSpPr>
        <p:sp>
          <p:nvSpPr>
            <p:cNvPr id="2050" name="Oval 2"/>
            <p:cNvSpPr>
              <a:spLocks noChangeArrowheads="1"/>
            </p:cNvSpPr>
            <p:nvPr/>
          </p:nvSpPr>
          <p:spPr bwMode="auto">
            <a:xfrm flipH="1">
              <a:off x="4392" y="1008"/>
              <a:ext cx="959" cy="959"/>
            </a:xfrm>
            <a:prstGeom prst="ellipse">
              <a:avLst/>
            </a:prstGeom>
            <a:solidFill>
              <a:srgbClr val="D9D8EC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1" name="Oval 3"/>
            <p:cNvSpPr>
              <a:spLocks noChangeArrowheads="1"/>
            </p:cNvSpPr>
            <p:nvPr/>
          </p:nvSpPr>
          <p:spPr bwMode="auto">
            <a:xfrm flipH="1">
              <a:off x="3264" y="1008"/>
              <a:ext cx="959" cy="959"/>
            </a:xfrm>
            <a:prstGeom prst="ellipse">
              <a:avLst/>
            </a:prstGeom>
            <a:solidFill>
              <a:srgbClr val="D9D8EC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2" name="Oval 4"/>
            <p:cNvSpPr>
              <a:spLocks noChangeArrowheads="1"/>
            </p:cNvSpPr>
            <p:nvPr/>
          </p:nvSpPr>
          <p:spPr bwMode="auto">
            <a:xfrm flipH="1">
              <a:off x="2136" y="1008"/>
              <a:ext cx="959" cy="959"/>
            </a:xfrm>
            <a:prstGeom prst="ellipse">
              <a:avLst/>
            </a:prstGeom>
            <a:noFill/>
            <a:ln w="28440" cap="flat">
              <a:solidFill>
                <a:srgbClr val="D9D8EC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3" name="Oval 5"/>
            <p:cNvSpPr>
              <a:spLocks noChangeArrowheads="1"/>
            </p:cNvSpPr>
            <p:nvPr/>
          </p:nvSpPr>
          <p:spPr bwMode="auto">
            <a:xfrm flipH="1">
              <a:off x="2136" y="2064"/>
              <a:ext cx="959" cy="959"/>
            </a:xfrm>
            <a:prstGeom prst="ellipse">
              <a:avLst/>
            </a:prstGeom>
            <a:solidFill>
              <a:srgbClr val="D9D8EC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4" name="Oval 6"/>
            <p:cNvSpPr>
              <a:spLocks noChangeArrowheads="1"/>
            </p:cNvSpPr>
            <p:nvPr/>
          </p:nvSpPr>
          <p:spPr bwMode="auto">
            <a:xfrm flipH="1">
              <a:off x="1045" y="2064"/>
              <a:ext cx="959" cy="959"/>
            </a:xfrm>
            <a:prstGeom prst="ellipse">
              <a:avLst/>
            </a:prstGeom>
            <a:solidFill>
              <a:srgbClr val="D9D8EC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5" name="Oval 7"/>
            <p:cNvSpPr>
              <a:spLocks noChangeArrowheads="1"/>
            </p:cNvSpPr>
            <p:nvPr/>
          </p:nvSpPr>
          <p:spPr bwMode="auto">
            <a:xfrm flipH="1">
              <a:off x="4392" y="2064"/>
              <a:ext cx="959" cy="959"/>
            </a:xfrm>
            <a:prstGeom prst="ellipse">
              <a:avLst/>
            </a:prstGeom>
            <a:noFill/>
            <a:ln w="28440" cap="flat">
              <a:solidFill>
                <a:srgbClr val="D9D8EC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056" name="Rectangle 8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2013" cy="4556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>
                <a:solidFill>
                  <a:srgbClr val="000000"/>
                </a:solidFill>
                <a:cs typeface="Segoe UI" charset="0"/>
              </a:defRPr>
            </a:lvl1pPr>
          </a:lstStyle>
          <a:p>
            <a:endParaRPr lang="cs-CZ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4013" cy="4556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>
                <a:solidFill>
                  <a:srgbClr val="000000"/>
                </a:solidFill>
                <a:cs typeface="Segoe UI" charset="0"/>
              </a:defRPr>
            </a:lvl1pPr>
          </a:lstStyle>
          <a:p>
            <a:endParaRPr lang="cs-CZ"/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2013" cy="4556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000">
                <a:solidFill>
                  <a:srgbClr val="000000"/>
                </a:solidFill>
                <a:cs typeface="Segoe UI" charset="0"/>
              </a:defRPr>
            </a:lvl1pPr>
          </a:lstStyle>
          <a:p>
            <a:fld id="{F68DF5D6-5823-4211-B7C7-1CD4B4AFD46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059" name="Rectangle 1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219200"/>
            <a:ext cx="7770813" cy="193198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  <p:sp>
        <p:nvSpPr>
          <p:cNvPr id="2060" name="Rectangle 12"/>
          <p:cNvSpPr>
            <a:spLocks noGrp="1" noChangeArrowheads="1"/>
          </p:cNvSpPr>
          <p:nvPr/>
        </p:nvSpPr>
        <p:spPr bwMode="auto">
          <a:xfrm>
            <a:off x="2057400" y="3505200"/>
            <a:ext cx="6399213" cy="17510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algn="r">
              <a:spcBef>
                <a:spcPts val="800"/>
              </a:spcBef>
            </a:pPr>
            <a:r>
              <a:rPr lang="en-GB" sz="3200">
                <a:solidFill>
                  <a:srgbClr val="000000"/>
                </a:solidFill>
              </a:rPr>
              <a:t>Klikněte pro vložení textu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2pPr>
      <a:lvl3pPr marL="1143000" indent="-228600" algn="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3pPr>
      <a:lvl4pPr marL="1600200" indent="-228600" algn="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4pPr>
      <a:lvl5pPr marL="2057400" indent="-228600" algn="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5pPr>
      <a:lvl6pPr marL="2514600" indent="-228600" algn="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6pPr>
      <a:lvl7pPr marL="2971800" indent="-228600" algn="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7pPr>
      <a:lvl8pPr marL="3429000" indent="-228600" algn="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8pPr>
      <a:lvl9pPr marL="3886200" indent="-228600" algn="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9pPr>
    </p:titleStyle>
    <p:bodyStyle>
      <a:lvl1pPr marL="342900" indent="-342900" algn="r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ctr" defTabSz="449263" rtl="0" fontAlgn="base">
        <a:spcBef>
          <a:spcPts val="675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700">
          <a:solidFill>
            <a:srgbClr val="000000"/>
          </a:solidFill>
          <a:latin typeface="+mn-lt"/>
          <a:ea typeface="+mn-ea"/>
        </a:defRPr>
      </a:lvl2pPr>
      <a:lvl3pPr marL="1143000" indent="-228600" algn="ctr" defTabSz="449263" rtl="0" fontAlgn="base">
        <a:spcBef>
          <a:spcPts val="575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300">
          <a:solidFill>
            <a:srgbClr val="000000"/>
          </a:solidFill>
          <a:latin typeface="+mn-lt"/>
          <a:ea typeface="+mn-ea"/>
        </a:defRPr>
      </a:lvl3pPr>
      <a:lvl4pPr marL="1600200" indent="-228600" algn="ctr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ctr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ctr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ctr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ctr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ctr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7" name="Group 1"/>
          <p:cNvGraphicFramePr>
            <a:graphicFrameLocks noGrp="1"/>
          </p:cNvGraphicFramePr>
          <p:nvPr/>
        </p:nvGraphicFramePr>
        <p:xfrm>
          <a:off x="323850" y="404813"/>
          <a:ext cx="8570913" cy="6357939"/>
        </p:xfrm>
        <a:graphic>
          <a:graphicData uri="http://schemas.openxmlformats.org/drawingml/2006/table">
            <a:tbl>
              <a:tblPr/>
              <a:tblGrid>
                <a:gridCol w="4110038"/>
                <a:gridCol w="4460875"/>
              </a:tblGrid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Název školy: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Základní škola Terezín, okres Litoměřice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Číslo projektu: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 CZ.1.07/1.4.00/21.3422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Číslo a název šablony klíčové aktivity: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 VY_52_INOVACE_1B_CH_31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Název ověřovaného materiálu: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Acidobazická rovnováha.ppt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Jméno autora: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 ing. Jiří Fuksa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Datum vytvoření výukového materiálu: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24. 4. 2013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Ročník, pro který je materiál určen: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osmý ročník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Vzdělávací oblast: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 Člověk a příroda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1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Předmět: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 Chemie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44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Anotace: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Žáci měří a posuzují hodnoty acidobazic-ké rovnováhy roztoků. Objasní podstaty metod měření acidibazické rovnováhy.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Klíčová slova: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Kyselina, zásada, indikátor, pH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177" name="Rectangle 81"/>
          <p:cNvSpPr>
            <a:spLocks noChangeArrowheads="1"/>
          </p:cNvSpPr>
          <p:nvPr/>
        </p:nvSpPr>
        <p:spPr bwMode="auto">
          <a:xfrm>
            <a:off x="0" y="6288088"/>
            <a:ext cx="9144000" cy="1587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395288" y="2205038"/>
            <a:ext cx="8353425" cy="1933575"/>
          </a:xfrm>
          <a:ln/>
        </p:spPr>
        <p:txBody>
          <a:bodyPr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80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ACIDO</a:t>
            </a:r>
            <a:r>
              <a:rPr lang="cs-CZ" sz="8000" b="1">
                <a:solidFill>
                  <a:srgbClr val="3333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BAZICKÁ</a:t>
            </a:r>
            <a:r>
              <a:rPr lang="cs-CZ" sz="8000" b="1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br>
              <a:rPr lang="cs-CZ" sz="8000" b="1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8000" b="1">
                <a:solidFill>
                  <a:srgbClr val="BCB8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ROVNOVÁHA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820737"/>
          </a:xfrm>
          <a:ln/>
        </p:spPr>
        <p:txBody>
          <a:bodyPr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u="sng">
                <a:solidFill>
                  <a:srgbClr val="3333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Metodický list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268413"/>
            <a:ext cx="9144000" cy="5256212"/>
          </a:xfrm>
          <a:ln/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3333CC"/>
                </a:solidFill>
              </a:rPr>
              <a:t>Žák se seznámí se základními pojmy</a:t>
            </a:r>
            <a:r>
              <a:rPr lang="cs-CZ" sz="2800"/>
              <a:t> acidobazické rovnováhy.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3333CC"/>
                </a:solidFill>
              </a:rPr>
              <a:t>Žák rozliší podstatu</a:t>
            </a:r>
            <a:r>
              <a:rPr lang="cs-CZ" sz="2800"/>
              <a:t> kyselého, zásaditého a neutrál-ního roztoku a způsobů jejich stanovení.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3333CC"/>
                </a:solidFill>
              </a:rPr>
              <a:t>Žák porovná hodnoty</a:t>
            </a:r>
            <a:r>
              <a:rPr lang="cs-CZ" sz="2800"/>
              <a:t> acidobazity nejznámějších látek  s chemickými roztoky a obvyklými přípravky po-užívanými v domácnosti.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3333CC"/>
                </a:solidFill>
              </a:rPr>
              <a:t>Formou jednoduché interaktivní doplňovačky žák shrne</a:t>
            </a:r>
            <a:r>
              <a:rPr lang="cs-CZ" sz="2800"/>
              <a:t> své poznatky z učiva acidobazické rovnováhy.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Tuto prezentaci je vhodné doplnit prezentací s názvem </a:t>
            </a:r>
            <a:r>
              <a:rPr lang="cs-CZ" sz="2800" b="1" i="1">
                <a:solidFill>
                  <a:srgbClr val="FF0066"/>
                </a:solidFill>
              </a:rPr>
              <a:t>Jednoduché pH – papírky.ppt</a:t>
            </a:r>
            <a:r>
              <a:rPr lang="cs-CZ" sz="2800"/>
              <a:t>, podle které si </a:t>
            </a:r>
            <a:r>
              <a:rPr lang="cs-CZ" sz="2800" b="1">
                <a:solidFill>
                  <a:srgbClr val="3333CC"/>
                </a:solidFill>
              </a:rPr>
              <a:t>může žák vyrobit</a:t>
            </a:r>
            <a:r>
              <a:rPr lang="cs-CZ" sz="2800"/>
              <a:t> tuto pomůcku i </a:t>
            </a:r>
            <a:r>
              <a:rPr lang="cs-CZ" sz="2800" b="1" i="1">
                <a:solidFill>
                  <a:srgbClr val="2BAFAC"/>
                </a:solidFill>
              </a:rPr>
              <a:t>v rámci praktického nácviku či laboratorní práce.      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023225" cy="758825"/>
          </a:xfrm>
          <a:ln/>
        </p:spPr>
        <p:txBody>
          <a:bodyPr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900" b="1" u="sng">
                <a:solidFill>
                  <a:srgbClr val="BB1727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 to vlastně je … ?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052513"/>
            <a:ext cx="8893175" cy="5545137"/>
          </a:xfrm>
          <a:ln/>
        </p:spPr>
        <p:txBody>
          <a:bodyPr/>
          <a:lstStyle/>
          <a:p>
            <a:pPr marL="341313" indent="-341313">
              <a:spcBef>
                <a:spcPts val="8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400" b="1" dirty="0" err="1">
                <a:solidFill>
                  <a:srgbClr val="BCB8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Acidobazická</a:t>
            </a:r>
            <a:r>
              <a:rPr lang="cs-CZ" sz="3400" b="1" dirty="0">
                <a:solidFill>
                  <a:srgbClr val="BCB8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rovnováha je </a:t>
            </a:r>
            <a:r>
              <a:rPr lang="cs-CZ" sz="3400" b="1" dirty="0" smtClean="0">
                <a:solidFill>
                  <a:srgbClr val="BCB8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vyrovnaný</a:t>
            </a:r>
            <a:r>
              <a:rPr lang="cs-CZ" sz="3400" dirty="0" smtClean="0">
                <a:solidFill>
                  <a:srgbClr val="BCB800"/>
                </a:solidFill>
              </a:rPr>
              <a:t> </a:t>
            </a:r>
            <a:r>
              <a:rPr lang="cs-CZ" sz="3400" b="1" dirty="0">
                <a:solidFill>
                  <a:srgbClr val="BCB8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poměr mezi</a:t>
            </a:r>
            <a:r>
              <a:rPr lang="cs-CZ" sz="3400" b="1" dirty="0">
                <a:solidFill>
                  <a:srgbClr val="E7394A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kationy H</a:t>
            </a:r>
            <a:r>
              <a:rPr lang="cs-CZ" sz="3400" b="1" baseline="30000" dirty="0">
                <a:solidFill>
                  <a:srgbClr val="E7394A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+  </a:t>
            </a:r>
            <a:r>
              <a:rPr lang="cs-CZ" sz="3400" b="1" dirty="0">
                <a:solidFill>
                  <a:srgbClr val="BCB8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</a:t>
            </a:r>
            <a:r>
              <a:rPr lang="cs-CZ" sz="3400" b="1" dirty="0">
                <a:solidFill>
                  <a:srgbClr val="E7394A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3400" b="1" dirty="0">
                <a:solidFill>
                  <a:srgbClr val="410AD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aniony OH</a:t>
            </a:r>
            <a:r>
              <a:rPr lang="cs-CZ" sz="3400" b="1" baseline="30000" dirty="0">
                <a:solidFill>
                  <a:srgbClr val="410AD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-</a:t>
            </a:r>
            <a:r>
              <a:rPr lang="cs-CZ" sz="3000" baseline="30000" dirty="0"/>
              <a:t>                                  </a:t>
            </a:r>
            <a:r>
              <a:rPr lang="cs-CZ" sz="3400" b="1" dirty="0">
                <a:solidFill>
                  <a:srgbClr val="BCB8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ve vodném roztoku látky.</a:t>
            </a:r>
          </a:p>
          <a:p>
            <a:pPr marL="341313" indent="-341313"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 b="1" dirty="0">
                <a:solidFill>
                  <a:srgbClr val="2BAFAC"/>
                </a:solidFill>
              </a:rPr>
              <a:t>Využívá se jako způsob hod-                                 </a:t>
            </a:r>
            <a:r>
              <a:rPr lang="cs-CZ" sz="3000" b="1" dirty="0" err="1">
                <a:solidFill>
                  <a:srgbClr val="2BAFAC"/>
                </a:solidFill>
              </a:rPr>
              <a:t>nocení</a:t>
            </a:r>
            <a:r>
              <a:rPr lang="cs-CZ" sz="3000" b="1" dirty="0">
                <a:solidFill>
                  <a:srgbClr val="2BAFAC"/>
                </a:solidFill>
              </a:rPr>
              <a:t> kyselosti či zásaditosti                                 roztoků chemických látek.</a:t>
            </a:r>
          </a:p>
          <a:p>
            <a:pPr marL="341313" indent="-341313"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 b="1" dirty="0">
                <a:solidFill>
                  <a:srgbClr val="2BAFAC"/>
                </a:solidFill>
              </a:rPr>
              <a:t>Stanovuje se hodnotou</a:t>
            </a:r>
            <a:r>
              <a:rPr lang="cs-CZ" sz="3000" b="1" dirty="0">
                <a:solidFill>
                  <a:srgbClr val="D9D8EC"/>
                </a:solidFill>
              </a:rPr>
              <a:t>  </a:t>
            </a:r>
            <a:r>
              <a:rPr lang="cs-CZ" sz="3700" b="1" dirty="0">
                <a:solidFill>
                  <a:srgbClr val="CA731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pH                           </a:t>
            </a:r>
            <a:r>
              <a:rPr lang="cs-CZ" sz="3000" b="1" dirty="0">
                <a:solidFill>
                  <a:srgbClr val="CA731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( poměr vodíkových iontů )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2349500"/>
            <a:ext cx="2736850" cy="29527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graphicFrame>
        <p:nvGraphicFramePr>
          <p:cNvPr id="7172" name="Group 4"/>
          <p:cNvGraphicFramePr>
            <a:graphicFrameLocks noGrp="1"/>
          </p:cNvGraphicFramePr>
          <p:nvPr/>
        </p:nvGraphicFramePr>
        <p:xfrm>
          <a:off x="250825" y="6021388"/>
          <a:ext cx="8643938" cy="520700"/>
        </p:xfrm>
        <a:graphic>
          <a:graphicData uri="http://schemas.openxmlformats.org/drawingml/2006/table">
            <a:tbl>
              <a:tblPr/>
              <a:tblGrid>
                <a:gridCol w="649288"/>
                <a:gridCol w="585787"/>
                <a:gridCol w="617538"/>
                <a:gridCol w="615950"/>
                <a:gridCol w="617537"/>
                <a:gridCol w="617538"/>
                <a:gridCol w="619125"/>
                <a:gridCol w="617537"/>
                <a:gridCol w="617538"/>
                <a:gridCol w="617537"/>
                <a:gridCol w="615950"/>
                <a:gridCol w="617538"/>
                <a:gridCol w="617537"/>
                <a:gridCol w="617538"/>
              </a:tblGrid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394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3B8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EA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EA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1FF5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BAFA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3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33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33CC"/>
                    </a:solidFill>
                  </a:tcPr>
                </a:tc>
              </a:tr>
            </a:tbl>
          </a:graphicData>
        </a:graphic>
      </p:graphicFrame>
      <p:sp>
        <p:nvSpPr>
          <p:cNvPr id="7230" name="Text Box 62"/>
          <p:cNvSpPr txBox="1">
            <a:spLocks noChangeArrowheads="1"/>
          </p:cNvSpPr>
          <p:nvPr/>
        </p:nvSpPr>
        <p:spPr bwMode="auto">
          <a:xfrm>
            <a:off x="0" y="5516563"/>
            <a:ext cx="9144000" cy="4603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spcBef>
                <a:spcPts val="150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000000"/>
                </a:solidFill>
              </a:rPr>
              <a:t>   </a:t>
            </a:r>
            <a:r>
              <a:rPr lang="cs-CZ" sz="2400" b="1">
                <a:solidFill>
                  <a:srgbClr val="000000"/>
                </a:solidFill>
              </a:rPr>
              <a:t>0     1     2     3     4     5     6      7     8     9    10   11  12    13    14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39825"/>
          </a:xfrm>
          <a:ln/>
        </p:spPr>
        <p:txBody>
          <a:bodyPr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900" b="1" u="sng">
                <a:solidFill>
                  <a:srgbClr val="3333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 je to stupnice pH ?</a:t>
            </a:r>
          </a:p>
        </p:txBody>
      </p:sp>
      <p:graphicFrame>
        <p:nvGraphicFramePr>
          <p:cNvPr id="8194" name="Group 2"/>
          <p:cNvGraphicFramePr>
            <a:graphicFrameLocks noGrp="1"/>
          </p:cNvGraphicFramePr>
          <p:nvPr/>
        </p:nvGraphicFramePr>
        <p:xfrm>
          <a:off x="250825" y="3500438"/>
          <a:ext cx="8643938" cy="773113"/>
        </p:xfrm>
        <a:graphic>
          <a:graphicData uri="http://schemas.openxmlformats.org/drawingml/2006/table">
            <a:tbl>
              <a:tblPr/>
              <a:tblGrid>
                <a:gridCol w="649288"/>
                <a:gridCol w="585787"/>
                <a:gridCol w="617538"/>
                <a:gridCol w="615950"/>
                <a:gridCol w="617537"/>
                <a:gridCol w="617538"/>
                <a:gridCol w="619125"/>
                <a:gridCol w="617537"/>
                <a:gridCol w="617538"/>
                <a:gridCol w="617537"/>
                <a:gridCol w="615950"/>
                <a:gridCol w="617538"/>
                <a:gridCol w="617537"/>
                <a:gridCol w="617538"/>
              </a:tblGrid>
              <a:tr h="7731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394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33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3B8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EA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EA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1FF5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BAFA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3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33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33CC"/>
                    </a:solidFill>
                  </a:tcPr>
                </a:tc>
              </a:tr>
            </a:tbl>
          </a:graphicData>
        </a:graphic>
      </p:graphicFrame>
      <p:sp>
        <p:nvSpPr>
          <p:cNvPr id="8252" name="Text Box 60"/>
          <p:cNvSpPr txBox="1">
            <a:spLocks noChangeArrowheads="1"/>
          </p:cNvSpPr>
          <p:nvPr/>
        </p:nvSpPr>
        <p:spPr bwMode="auto">
          <a:xfrm>
            <a:off x="0" y="2781300"/>
            <a:ext cx="9144000" cy="4603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spcBef>
                <a:spcPts val="150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000000"/>
                </a:solidFill>
              </a:rPr>
              <a:t>   </a:t>
            </a:r>
            <a:r>
              <a:rPr lang="cs-CZ" sz="2400" b="1">
                <a:solidFill>
                  <a:srgbClr val="000000"/>
                </a:solidFill>
              </a:rPr>
              <a:t>0     1     2     3     4     5     6      7     8     9    10   11  12    13    14</a:t>
            </a:r>
          </a:p>
        </p:txBody>
      </p:sp>
      <p:sp>
        <p:nvSpPr>
          <p:cNvPr id="8253" name="Text Box 61"/>
          <p:cNvSpPr txBox="1">
            <a:spLocks noChangeArrowheads="1"/>
          </p:cNvSpPr>
          <p:nvPr/>
        </p:nvSpPr>
        <p:spPr bwMode="auto">
          <a:xfrm>
            <a:off x="323850" y="1773238"/>
            <a:ext cx="8569325" cy="947737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algn="ctr">
              <a:spcBef>
                <a:spcPts val="17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2BAEAB"/>
                </a:solidFill>
              </a:rPr>
              <a:t>Stupnice zabarvení roztoků v přítomnosti indikátoru LAKMUSU</a:t>
            </a:r>
          </a:p>
        </p:txBody>
      </p:sp>
      <p:sp>
        <p:nvSpPr>
          <p:cNvPr id="8254" name="AutoShape 62"/>
          <p:cNvSpPr>
            <a:spLocks noChangeArrowheads="1"/>
          </p:cNvSpPr>
          <p:nvPr/>
        </p:nvSpPr>
        <p:spPr bwMode="auto">
          <a:xfrm>
            <a:off x="4643438" y="4365625"/>
            <a:ext cx="4105275" cy="1081088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9933FF"/>
          </a:solidFill>
          <a:ln w="9360" cap="flat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55" name="AutoShape 63"/>
          <p:cNvSpPr>
            <a:spLocks noChangeArrowheads="1"/>
          </p:cNvSpPr>
          <p:nvPr/>
        </p:nvSpPr>
        <p:spPr bwMode="auto">
          <a:xfrm rot="10800000">
            <a:off x="395288" y="4367213"/>
            <a:ext cx="4105275" cy="10810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9933FF"/>
          </a:solidFill>
          <a:ln w="9360" cap="flat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56" name="Text Box 64"/>
          <p:cNvSpPr txBox="1">
            <a:spLocks noChangeArrowheads="1"/>
          </p:cNvSpPr>
          <p:nvPr/>
        </p:nvSpPr>
        <p:spPr bwMode="auto">
          <a:xfrm>
            <a:off x="611188" y="5445125"/>
            <a:ext cx="2376487" cy="5207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spcBef>
                <a:spcPts val="17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FF0000"/>
                </a:solidFill>
              </a:rPr>
              <a:t>KYSELÝ</a:t>
            </a:r>
          </a:p>
        </p:txBody>
      </p:sp>
      <p:sp>
        <p:nvSpPr>
          <p:cNvPr id="8257" name="Text Box 65"/>
          <p:cNvSpPr txBox="1">
            <a:spLocks noChangeArrowheads="1"/>
          </p:cNvSpPr>
          <p:nvPr/>
        </p:nvSpPr>
        <p:spPr bwMode="auto">
          <a:xfrm>
            <a:off x="3419475" y="5445125"/>
            <a:ext cx="2376488" cy="5207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spcBef>
                <a:spcPts val="17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FFCC00"/>
                </a:solidFill>
              </a:rPr>
              <a:t>NEUTRÁLNÍ</a:t>
            </a:r>
          </a:p>
        </p:txBody>
      </p:sp>
      <p:sp>
        <p:nvSpPr>
          <p:cNvPr id="8258" name="Text Box 66"/>
          <p:cNvSpPr txBox="1">
            <a:spLocks noChangeArrowheads="1"/>
          </p:cNvSpPr>
          <p:nvPr/>
        </p:nvSpPr>
        <p:spPr bwMode="auto">
          <a:xfrm>
            <a:off x="6588125" y="5373688"/>
            <a:ext cx="2125663" cy="5207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spcBef>
                <a:spcPts val="17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0000FF"/>
                </a:solidFill>
              </a:rPr>
              <a:t>ZÁSADITÝ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7866063" cy="693737"/>
          </a:xfrm>
          <a:ln/>
        </p:spPr>
        <p:txBody>
          <a:bodyPr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u="sng">
                <a:solidFill>
                  <a:srgbClr val="A8A4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Jak se hodnoty pH měří ?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981075"/>
            <a:ext cx="9144000" cy="5876925"/>
          </a:xfrm>
          <a:ln/>
        </p:spPr>
        <p:txBody>
          <a:bodyPr/>
          <a:lstStyle/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 b="1">
                <a:solidFill>
                  <a:srgbClr val="CD0D3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1.</a:t>
            </a:r>
            <a:r>
              <a:rPr lang="cs-CZ" sz="2600" b="1">
                <a:solidFill>
                  <a:srgbClr val="2BAFA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3000" b="1" u="sng">
                <a:solidFill>
                  <a:srgbClr val="2BAFA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Pomocí indikátorových pH papírků</a:t>
            </a:r>
          </a:p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200">
                <a:solidFill>
                  <a:srgbClr val="2BAFAC"/>
                </a:solidFill>
              </a:rPr>
              <a:t> </a:t>
            </a:r>
            <a:r>
              <a:rPr lang="cs-CZ" sz="3000"/>
              <a:t>pH papírek vložíme do měřeného roztoku a po za-barvení jej porovnáme s přiloženou barevnou šká-lou – zabarvení pH papírku podle škály stanoví</a:t>
            </a:r>
          </a:p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/>
              <a:t>orientačně měřenou </a:t>
            </a:r>
          </a:p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/>
              <a:t>hodnotu acidobazic-</a:t>
            </a:r>
          </a:p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/>
              <a:t>zické rovnováhy.</a:t>
            </a:r>
          </a:p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3000" b="1">
              <a:solidFill>
                <a:srgbClr val="CD0D3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 b="1">
                <a:solidFill>
                  <a:srgbClr val="CD0D3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2.</a:t>
            </a:r>
            <a:r>
              <a:rPr lang="cs-CZ" sz="3000"/>
              <a:t> </a:t>
            </a:r>
            <a:r>
              <a:rPr lang="cs-CZ" sz="3000" b="1" u="sng">
                <a:solidFill>
                  <a:srgbClr val="2BAFA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Pomocí přesných </a:t>
            </a:r>
          </a:p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 b="1">
                <a:solidFill>
                  <a:srgbClr val="2BAFA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</a:t>
            </a:r>
            <a:r>
              <a:rPr lang="cs-CZ" sz="3000" b="1" u="sng">
                <a:solidFill>
                  <a:srgbClr val="2BAFA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elektronických</a:t>
            </a:r>
            <a:r>
              <a:rPr lang="cs-CZ" sz="3000" b="1">
                <a:solidFill>
                  <a:srgbClr val="2BAFA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3000" b="1" u="sng">
                <a:solidFill>
                  <a:srgbClr val="2BAFA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pH </a:t>
            </a:r>
          </a:p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 b="1">
                <a:solidFill>
                  <a:srgbClr val="2BAFA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</a:t>
            </a:r>
            <a:r>
              <a:rPr lang="cs-CZ" sz="3000" b="1" u="sng">
                <a:solidFill>
                  <a:srgbClr val="2BAFA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metrů</a:t>
            </a:r>
          </a:p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3000"/>
          </a:p>
          <a:p>
            <a:pPr marL="341313" indent="-341313">
              <a:lnSpc>
                <a:spcPct val="80000"/>
              </a:lnSpc>
              <a:spcBef>
                <a:spcPts val="5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200"/>
              <a:t>        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538" y="2781300"/>
            <a:ext cx="4383087" cy="3695700"/>
          </a:xfrm>
          <a:prstGeom prst="rect">
            <a:avLst/>
          </a:prstGeom>
          <a:noFill/>
          <a:ln w="57240" cap="flat">
            <a:solidFill>
              <a:srgbClr val="000000"/>
            </a:solidFill>
            <a:miter lim="800000"/>
            <a:headEnd/>
            <a:tailEnd/>
          </a:ln>
          <a:effectLst/>
        </p:spPr>
      </p:pic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2411413" y="6165850"/>
            <a:ext cx="1728787" cy="5207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spcBef>
                <a:spcPts val="17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6600FF"/>
                </a:solidFill>
              </a:rPr>
              <a:t>Foto č. 1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body"/>
          </p:nvPr>
        </p:nvSpPr>
        <p:spPr>
          <a:xfrm>
            <a:off x="-323850" y="260350"/>
            <a:ext cx="9467850" cy="6597650"/>
          </a:xfrm>
          <a:ln/>
        </p:spPr>
        <p:txBody>
          <a:bodyPr anchor="t"/>
          <a:lstStyle/>
          <a:p>
            <a:pPr marL="341313" indent="-341313">
              <a:lnSpc>
                <a:spcPct val="90000"/>
              </a:lnSpc>
              <a:spcBef>
                <a:spcPts val="8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400" b="1">
                <a:solidFill>
                  <a:srgbClr val="CD0D36"/>
                </a:solidFill>
              </a:rPr>
              <a:t>3.</a:t>
            </a:r>
            <a:r>
              <a:rPr lang="cs-CZ" sz="3200"/>
              <a:t> </a:t>
            </a:r>
            <a:r>
              <a:rPr lang="cs-CZ" sz="3400" b="1" u="sng">
                <a:solidFill>
                  <a:srgbClr val="2BAFA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Titrační zkouškou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400" b="1">
                <a:solidFill>
                  <a:srgbClr val="2BAFA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</a:t>
            </a:r>
            <a:r>
              <a:rPr lang="cs-CZ" sz="2800">
                <a:solidFill>
                  <a:srgbClr val="CD0D36"/>
                </a:solidFill>
              </a:rPr>
              <a:t>Pomocí</a:t>
            </a:r>
            <a:r>
              <a:rPr lang="cs-CZ" sz="2800">
                <a:solidFill>
                  <a:srgbClr val="CD0D3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2800">
                <a:solidFill>
                  <a:srgbClr val="CD0D36"/>
                </a:solidFill>
              </a:rPr>
              <a:t>indikátoru</a:t>
            </a:r>
            <a:r>
              <a:rPr lang="cs-CZ" sz="2800">
                <a:solidFill>
                  <a:srgbClr val="CD0D3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2800">
                <a:solidFill>
                  <a:srgbClr val="CD0D36"/>
                </a:solidFill>
              </a:rPr>
              <a:t>lakmusu zjistíme, zda je v rozto-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CD0D36"/>
                </a:solidFill>
              </a:rPr>
              <a:t>     ku přítomna kyselina či zásada. 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2BAFA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</a:t>
            </a:r>
            <a:r>
              <a:rPr lang="cs-CZ" sz="2800"/>
              <a:t>Hodnota pH měřeného roztoku se stanoví podle spo-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     třeby přidané kyseliny do roztoku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     zásady nebo opačně. 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CD0D36"/>
                </a:solidFill>
              </a:rPr>
              <a:t>     Cílem je dosažení ne- 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CD0D36"/>
                </a:solidFill>
              </a:rPr>
              <a:t>     utrální reakce v rozto- 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CD0D36"/>
                </a:solidFill>
              </a:rPr>
              <a:t>     ku. 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     </a:t>
            </a:r>
            <a:r>
              <a:rPr lang="cs-CZ" sz="2800">
                <a:solidFill>
                  <a:srgbClr val="2BAFAC"/>
                </a:solidFill>
              </a:rPr>
              <a:t>Spotřeba kyseliny či 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2BAFAC"/>
                </a:solidFill>
              </a:rPr>
              <a:t>      zásady je podkladem 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2BAFAC"/>
                </a:solidFill>
              </a:rPr>
              <a:t>     pro výpočet hodnoty 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2BAFAC"/>
                </a:solidFill>
              </a:rPr>
              <a:t>     pH měřeného roztoku.    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960688"/>
            <a:ext cx="4321175" cy="3617912"/>
          </a:xfrm>
          <a:prstGeom prst="rect">
            <a:avLst/>
          </a:prstGeom>
          <a:noFill/>
          <a:ln w="57240" cap="flat">
            <a:solidFill>
              <a:srgbClr val="000000"/>
            </a:solidFill>
            <a:miter lim="800000"/>
            <a:headEnd/>
            <a:tailEnd/>
          </a:ln>
          <a:effectLst/>
        </p:spPr>
      </p:pic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7235825" y="2349500"/>
            <a:ext cx="1908175" cy="5207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spcBef>
                <a:spcPts val="17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6600FF"/>
                </a:solidFill>
              </a:rPr>
              <a:t>Foto č. 2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758825"/>
          </a:xfrm>
          <a:ln/>
        </p:spPr>
        <p:txBody>
          <a:bodyPr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u="sng">
                <a:solidFill>
                  <a:srgbClr val="CD0D36"/>
                </a:solidFill>
              </a:rPr>
              <a:t>Hodnoty pH některých látek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125538"/>
            <a:ext cx="9144000" cy="5229225"/>
          </a:xfrm>
          <a:ln/>
        </p:spPr>
        <p:txBody>
          <a:bodyPr/>
          <a:lstStyle/>
          <a:p>
            <a:pPr marL="341313" indent="-341313"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>
                <a:solidFill>
                  <a:srgbClr val="CC0000"/>
                </a:solidFill>
              </a:rPr>
              <a:t>Kyselina chlorovodíková, kyselina sírová   0 – 0,5</a:t>
            </a:r>
          </a:p>
          <a:p>
            <a:pPr marL="341313" indent="-341313"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>
                <a:solidFill>
                  <a:srgbClr val="CC0000"/>
                </a:solidFill>
              </a:rPr>
              <a:t>Kyselina octová, citronová šťáva                     2,0</a:t>
            </a:r>
          </a:p>
          <a:p>
            <a:pPr marL="341313" indent="-341313"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>
                <a:solidFill>
                  <a:srgbClr val="CC0000"/>
                </a:solidFill>
              </a:rPr>
              <a:t>Žaludeční šťáva, kyselina uhličitá                    4,0</a:t>
            </a:r>
          </a:p>
          <a:p>
            <a:pPr marL="341313" indent="-341313"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>
                <a:solidFill>
                  <a:srgbClr val="CC0000"/>
                </a:solidFill>
              </a:rPr>
              <a:t>Rajčata                                                             5,0</a:t>
            </a:r>
          </a:p>
          <a:p>
            <a:pPr marL="341313" indent="-341313"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>
                <a:solidFill>
                  <a:srgbClr val="71E200"/>
                </a:solidFill>
              </a:rPr>
              <a:t>Sliny, voda                                              6,5 – 7,0</a:t>
            </a:r>
          </a:p>
          <a:p>
            <a:pPr marL="341313" indent="-341313"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>
                <a:solidFill>
                  <a:srgbClr val="71E200"/>
                </a:solidFill>
              </a:rPr>
              <a:t>Mořská voda                                                    8,0</a:t>
            </a:r>
          </a:p>
          <a:p>
            <a:pPr marL="341313" indent="-341313"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>
                <a:solidFill>
                  <a:srgbClr val="6767FF"/>
                </a:solidFill>
              </a:rPr>
              <a:t>Kyselina kyanovodíková, hydroxid amonný  11,0</a:t>
            </a:r>
          </a:p>
          <a:p>
            <a:pPr marL="341313" indent="-341313"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>
                <a:solidFill>
                  <a:srgbClr val="6767FF"/>
                </a:solidFill>
              </a:rPr>
              <a:t>Hydroxid vápenatý                                        12,0</a:t>
            </a:r>
          </a:p>
          <a:p>
            <a:pPr marL="341313" indent="-341313">
              <a:spcBef>
                <a:spcPts val="75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000">
                <a:solidFill>
                  <a:srgbClr val="6767FF"/>
                </a:solidFill>
              </a:rPr>
              <a:t>Hydroxid sodný                                             14,0</a:t>
            </a:r>
            <a:r>
              <a:rPr lang="cs-CZ" sz="3000">
                <a:solidFill>
                  <a:srgbClr val="CC0000"/>
                </a:solidFill>
              </a:rPr>
              <a:t>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693737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900" b="1" u="sng">
                <a:solidFill>
                  <a:srgbClr val="E7394A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Shr</a:t>
            </a:r>
            <a:r>
              <a:rPr lang="cs-CZ" sz="3900" b="1" u="sng">
                <a:solidFill>
                  <a:srgbClr val="7BF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</a:t>
            </a:r>
            <a:r>
              <a:rPr lang="cs-CZ" sz="3900" b="1" u="sng">
                <a:solidFill>
                  <a:srgbClr val="410AD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utí</a:t>
            </a:r>
            <a:r>
              <a:rPr lang="cs-CZ" sz="3900" b="1" u="sng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3900" b="1" u="sng">
                <a:solidFill>
                  <a:srgbClr val="CCCC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:</a:t>
            </a:r>
          </a:p>
        </p:txBody>
      </p:sp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323850" y="404813"/>
            <a:ext cx="7345363" cy="366712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40925" y="4868863"/>
            <a:ext cx="1492250" cy="1989137"/>
          </a:xfrm>
          <a:prstGeom prst="rect">
            <a:avLst/>
          </a:prstGeom>
          <a:noFill/>
          <a:ln w="38160" cap="flat">
            <a:solidFill>
              <a:srgbClr val="000000"/>
            </a:solidFill>
            <a:miter lim="800000"/>
            <a:headEnd/>
            <a:tailEnd/>
          </a:ln>
          <a:effectLst/>
        </p:spPr>
      </p:pic>
      <p:graphicFrame>
        <p:nvGraphicFramePr>
          <p:cNvPr id="12292" name="Group 4"/>
          <p:cNvGraphicFramePr>
            <a:graphicFrameLocks noGrp="1"/>
          </p:cNvGraphicFramePr>
          <p:nvPr/>
        </p:nvGraphicFramePr>
        <p:xfrm>
          <a:off x="457200" y="908050"/>
          <a:ext cx="8231188" cy="5791202"/>
        </p:xfrm>
        <a:graphic>
          <a:graphicData uri="http://schemas.openxmlformats.org/drawingml/2006/table">
            <a:tbl>
              <a:tblPr/>
              <a:tblGrid>
                <a:gridCol w="822325"/>
                <a:gridCol w="823913"/>
                <a:gridCol w="822325"/>
                <a:gridCol w="823912"/>
                <a:gridCol w="823913"/>
                <a:gridCol w="822325"/>
                <a:gridCol w="823912"/>
                <a:gridCol w="822325"/>
                <a:gridCol w="823913"/>
                <a:gridCol w="822325"/>
              </a:tblGrid>
              <a:tr h="550863">
                <a:tc>
                  <a:txBody>
                    <a:bodyPr/>
                    <a:lstStyle/>
                    <a:p>
                      <a:pPr marL="342900" marR="0" lvl="0" indent="-341313" algn="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3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1</a:t>
                      </a: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3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2</a:t>
                      </a: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3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3</a:t>
                      </a: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3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4</a:t>
                      </a: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3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5</a:t>
                      </a: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3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6</a:t>
                      </a: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3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7</a:t>
                      </a: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3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8</a:t>
                      </a: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3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9</a:t>
                      </a: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3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10</a:t>
                      </a: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86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</a:tr>
              <a:tr h="584200"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200"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2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80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260350"/>
            <a:ext cx="8207375" cy="865188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CD0D3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Tajenka :</a:t>
            </a:r>
            <a:r>
              <a:rPr lang="cs-CZ" sz="3500">
                <a:solidFill>
                  <a:srgbClr val="CD0D3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2800" b="1"/>
              <a:t>Stav vyrovnaného pH se nazývá</a:t>
            </a:r>
            <a:r>
              <a:rPr lang="cs-CZ" sz="2700" b="1"/>
              <a:t> …………………………………………………………..</a:t>
            </a: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196975"/>
            <a:ext cx="9144000" cy="4968875"/>
          </a:xfrm>
          <a:ln/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1…částice se záporným nábojem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2…žíravá látka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3…indikátor 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4…stejnorodá směs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5…metoda stanovení hodnoty pH roztoku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6…hydroxid jiným slovem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7…vzorec silné kyseliny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8…částice s kladným nábojem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9…kalibrovaná titrační pomůcka (trubice se stupnicí)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10…vzorec silného hydroxidu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395288" y="333375"/>
            <a:ext cx="7543800" cy="719138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900" b="1" u="sng">
                <a:solidFill>
                  <a:srgbClr val="E7394A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Cit</a:t>
            </a:r>
            <a:r>
              <a:rPr lang="cs-CZ" sz="3900" b="1" u="sng">
                <a:solidFill>
                  <a:srgbClr val="410AD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ace</a:t>
            </a:r>
            <a:r>
              <a:rPr lang="cs-CZ" sz="3900" b="1" u="sng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3900" b="1" u="sng">
                <a:solidFill>
                  <a:srgbClr val="8F9D0B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: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23850" y="1341438"/>
            <a:ext cx="8424863" cy="4789487"/>
          </a:xfrm>
          <a:ln/>
        </p:spPr>
        <p:txBody>
          <a:bodyPr/>
          <a:lstStyle/>
          <a:p>
            <a:pPr marL="341313" indent="-341313">
              <a:spcBef>
                <a:spcPts val="600"/>
              </a:spcBef>
              <a:buClr>
                <a:srgbClr val="CCCCFF"/>
              </a:buClr>
              <a:buSzPct val="80000"/>
              <a:buFont typeface="Wingdings" charset="2"/>
              <a:buChar char="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http://office.microsoft.com:klipart.</a:t>
            </a:r>
            <a:r>
              <a:rPr lang="cs-CZ" sz="2800" i="1"/>
              <a:t>Obrázky</a:t>
            </a:r>
            <a:r>
              <a:rPr lang="cs-CZ" sz="2800"/>
              <a:t>:                                             V</a:t>
            </a:r>
            <a:r>
              <a:rPr lang="cs-CZ" sz="2800" i="1"/>
              <a:t>yhledávání tisíců obrázků</a:t>
            </a:r>
            <a:r>
              <a:rPr lang="cs-CZ" sz="2800"/>
              <a:t> [online].2010[cit.2012-02-03]. Dostupné z: </a:t>
            </a:r>
            <a:r>
              <a:rPr lang="cs-CZ" sz="2800" u="sng">
                <a:solidFill>
                  <a:srgbClr val="6767FF"/>
                </a:solidFill>
                <a:hlinkClick r:id="rId3"/>
              </a:rPr>
              <a:t>http://office.microsoft.com</a:t>
            </a:r>
          </a:p>
          <a:p>
            <a:pPr marL="341313" indent="-341313"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Foto č. 1 a 2 – vlastní - autor</a:t>
            </a:r>
          </a:p>
          <a:p>
            <a:pPr marL="341313" indent="-341313"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/>
          </a:p>
          <a:p>
            <a:pPr marL="341313" indent="-341313"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Char char="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Autor : ing. Jiří Fuksa, ZŠ Terezín</a:t>
            </a:r>
          </a:p>
          <a:p>
            <a:pPr marL="341313" indent="-341313">
              <a:spcBef>
                <a:spcPts val="700"/>
              </a:spcBef>
              <a:buClr>
                <a:srgbClr val="CCCCFF"/>
              </a:buClr>
              <a:buSzPct val="80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532</Words>
  <Application>Microsoft Office PowerPoint</Application>
  <PresentationFormat>Předvádění na obrazovce (4:3)</PresentationFormat>
  <Paragraphs>161</Paragraphs>
  <Slides>11</Slides>
  <Notes>11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Times New Roman</vt:lpstr>
      <vt:lpstr>Arial</vt:lpstr>
      <vt:lpstr>Microsoft YaHei</vt:lpstr>
      <vt:lpstr>Segoe UI</vt:lpstr>
      <vt:lpstr>Wingdings</vt:lpstr>
      <vt:lpstr>Motiv sady Office</vt:lpstr>
      <vt:lpstr>Motiv sady Office</vt:lpstr>
      <vt:lpstr>Snímek 1</vt:lpstr>
      <vt:lpstr>ACIDOBAZICKÁ  ROVNOVÁHA</vt:lpstr>
      <vt:lpstr>Metodický list</vt:lpstr>
      <vt:lpstr>Co to vlastně je … ?</vt:lpstr>
      <vt:lpstr>Co je to stupnice pH ?</vt:lpstr>
      <vt:lpstr>Jak se hodnoty pH měří ?</vt:lpstr>
      <vt:lpstr>Snímek 7</vt:lpstr>
      <vt:lpstr>Hodnoty pH některých látek</vt:lpstr>
      <vt:lpstr>Shrnutí :</vt:lpstr>
      <vt:lpstr>Tajenka : Stav vyrovnaného pH se nazývá …………………………………………………………..</vt:lpstr>
      <vt:lpstr>Citace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ACIDOBAZICKÁ  ROVNOVÁHA</dc:title>
  <dc:creator>Fuksová</dc:creator>
  <cp:lastModifiedBy>User</cp:lastModifiedBy>
  <cp:revision>18</cp:revision>
  <cp:lastPrinted>1601-01-01T00:00:00Z</cp:lastPrinted>
  <dcterms:created xsi:type="dcterms:W3CDTF">2012-09-09T19:42:40Z</dcterms:created>
  <dcterms:modified xsi:type="dcterms:W3CDTF">2024-07-15T11:58:19Z</dcterms:modified>
</cp:coreProperties>
</file>