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Microsoft YaHei" charset="-122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1469" y="-8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70212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70413" cy="3427413"/>
          </a:xfrm>
          <a:prstGeom prst="rect">
            <a:avLst/>
          </a:prstGeom>
          <a:noFill/>
          <a:ln w="12600" cap="flat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053" name="Rectangle 5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4813" cy="4113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2054" name="Text Box 6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2055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70212" cy="4556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cs typeface="Segoe UI" charset="0"/>
              </a:defRPr>
            </a:lvl1pPr>
          </a:lstStyle>
          <a:p>
            <a:fld id="{174A8A43-0C7B-41ED-8EFC-977316815F89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924FF58-3B73-4C01-BCCD-B3F210430642}" type="slidenum">
              <a:rPr lang="cs-CZ"/>
              <a:pPr/>
              <a:t>1</a:t>
            </a:fld>
            <a:endParaRPr lang="cs-CZ"/>
          </a:p>
        </p:txBody>
      </p:sp>
      <p:sp>
        <p:nvSpPr>
          <p:cNvPr id="1536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482D7AD-E9E3-4487-B23C-C4B6D30D78A8}" type="slidenum">
              <a:rPr lang="cs-CZ"/>
              <a:pPr/>
              <a:t>2</a:t>
            </a:fld>
            <a:endParaRPr lang="cs-CZ"/>
          </a:p>
        </p:txBody>
      </p:sp>
      <p:sp>
        <p:nvSpPr>
          <p:cNvPr id="1638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9F642EE-5063-46DB-A453-12FF09F2130F}" type="slidenum">
              <a:rPr lang="cs-CZ"/>
              <a:pPr/>
              <a:t>3</a:t>
            </a:fld>
            <a:endParaRPr lang="cs-CZ"/>
          </a:p>
        </p:txBody>
      </p:sp>
      <p:sp>
        <p:nvSpPr>
          <p:cNvPr id="1740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B525820-765A-4C22-B9D7-B4A3035D9C53}" type="slidenum">
              <a:rPr lang="cs-CZ"/>
              <a:pPr/>
              <a:t>4</a:t>
            </a:fld>
            <a:endParaRPr lang="cs-CZ"/>
          </a:p>
        </p:txBody>
      </p:sp>
      <p:sp>
        <p:nvSpPr>
          <p:cNvPr id="1843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D070530D-81FC-44D8-A1BF-3EC93023FB43}" type="slidenum">
              <a:rPr lang="cs-CZ"/>
              <a:pPr/>
              <a:t>5</a:t>
            </a:fld>
            <a:endParaRPr lang="cs-CZ"/>
          </a:p>
        </p:txBody>
      </p:sp>
      <p:sp>
        <p:nvSpPr>
          <p:cNvPr id="1945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68A9E015-6A2C-4ACB-ABC3-6D5CD5ADED57}" type="slidenum">
              <a:rPr lang="cs-CZ"/>
              <a:pPr/>
              <a:t>6</a:t>
            </a:fld>
            <a:endParaRPr lang="cs-CZ"/>
          </a:p>
        </p:txBody>
      </p:sp>
      <p:sp>
        <p:nvSpPr>
          <p:cNvPr id="2048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15FE6169-7D01-4909-B050-B90FED562BDB}" type="slidenum">
              <a:rPr lang="cs-CZ"/>
              <a:pPr/>
              <a:t>7</a:t>
            </a:fld>
            <a:endParaRPr lang="cs-CZ"/>
          </a:p>
        </p:txBody>
      </p:sp>
      <p:sp>
        <p:nvSpPr>
          <p:cNvPr id="2150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  <p:sp>
        <p:nvSpPr>
          <p:cNvPr id="2150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fld id="{A63D4B9D-BDC1-45F4-94CC-F3B22CD2DFF7}" type="slidenum">
              <a:rPr lang="cs-CZ" sz="1200">
                <a:solidFill>
                  <a:srgbClr val="000000"/>
                </a:solidFill>
              </a:rPr>
              <a:pPr algn="r"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t>7</a:t>
            </a:fld>
            <a:endParaRPr lang="cs-CZ" sz="1200">
              <a:solidFill>
                <a:srgbClr val="000000"/>
              </a:solidFill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2F1523F-2C77-4D0E-9B61-968981E27651}" type="slidenum">
              <a:rPr lang="cs-CZ"/>
              <a:pPr/>
              <a:t>8</a:t>
            </a:fld>
            <a:endParaRPr lang="cs-CZ"/>
          </a:p>
        </p:txBody>
      </p:sp>
      <p:sp>
        <p:nvSpPr>
          <p:cNvPr id="22529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0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7DC2DBB-AF07-458B-97A2-68EEC03850C7}" type="slidenum">
              <a:rPr lang="cs-CZ"/>
              <a:pPr/>
              <a:t>9</a:t>
            </a:fld>
            <a:endParaRPr lang="cs-CZ"/>
          </a:p>
        </p:txBody>
      </p:sp>
      <p:sp>
        <p:nvSpPr>
          <p:cNvPr id="23553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BFA6699-B2C4-4408-A549-1C4A061AA02E}" type="slidenum">
              <a:rPr lang="cs-CZ"/>
              <a:pPr/>
              <a:t>10</a:t>
            </a:fld>
            <a:endParaRPr lang="cs-CZ"/>
          </a:p>
        </p:txBody>
      </p:sp>
      <p:sp>
        <p:nvSpPr>
          <p:cNvPr id="24577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8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A1E3BD00-79DB-4019-91DA-121041E5E4EF}" type="slidenum">
              <a:rPr lang="cs-CZ"/>
              <a:pPr/>
              <a:t>11</a:t>
            </a:fld>
            <a:endParaRPr lang="cs-CZ"/>
          </a:p>
        </p:txBody>
      </p:sp>
      <p:sp>
        <p:nvSpPr>
          <p:cNvPr id="25601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22F21B8-DD86-4850-88AF-4D416F0D6620}" type="slidenum">
              <a:rPr lang="cs-CZ"/>
              <a:pPr/>
              <a:t>12</a:t>
            </a:fld>
            <a:endParaRPr lang="cs-CZ"/>
          </a:p>
        </p:txBody>
      </p:sp>
      <p:sp>
        <p:nvSpPr>
          <p:cNvPr id="26625" name="Rectangle 1"/>
          <p:cNvSpPr txBox="1">
            <a:spLocks noChangeArrowheads="1"/>
          </p:cNvSpPr>
          <p:nvPr>
            <p:ph type="sldImg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6" name="Rectangle 2"/>
          <p:cNvSpPr txBox="1">
            <a:spLocks noChangeArrowheads="1"/>
          </p:cNvSpPr>
          <p:nvPr>
            <p:ph type="body" idx="1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cap="flat"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B8854AE-9DBD-4180-B9BA-206DA94870BD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63BD6899-C5F4-408A-94B9-99E52D14E0E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9B1AA94-7DCE-42FF-8F3A-989B005630D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7013" cy="38846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6613" y="1981200"/>
            <a:ext cx="4038600" cy="388461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26791769-6BDD-4886-890C-5C0C96CB041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02464DD-83EF-467E-86E1-D1E34C6654C4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E4A3854-046C-40CD-B7B5-0A6FB51F69A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C6740B43-7308-4F9B-87A0-AE5328AB766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51AD42C-FE29-4D4B-93C9-C4358AFAC67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83F1252-4E97-4310-AECF-DAB4F07F3BA5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4C3D38FB-64BF-4840-BF91-2FA64E4CB5E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5813" cy="540861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08613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80E5ECD-7E5C-4588-B8F7-445B2925FD7C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8013" cy="137001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>
          <a:xfrm>
            <a:off x="6553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fld id="{38626CA8-24D8-4C4A-BE88-11D7B67E645E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8013" cy="137001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8013" cy="388461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>
          <a:xfrm>
            <a:off x="6553200" y="6248400"/>
            <a:ext cx="2132013" cy="455613"/>
          </a:xfrm>
        </p:spPr>
        <p:txBody>
          <a:bodyPr/>
          <a:lstStyle>
            <a:lvl1pPr>
              <a:defRPr/>
            </a:lvl1pPr>
          </a:lstStyle>
          <a:p>
            <a:fld id="{D4B808CF-9A81-480D-B987-011DE617A7E8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Text Box 1"/>
          <p:cNvSpPr txBox="1">
            <a:spLocks noChangeArrowheads="1"/>
          </p:cNvSpPr>
          <p:nvPr/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sldNum"/>
          </p:nvPr>
        </p:nvSpPr>
        <p:spPr bwMode="auto">
          <a:xfrm>
            <a:off x="6553200" y="6248400"/>
            <a:ext cx="2132013" cy="455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 sz="1200">
                <a:solidFill>
                  <a:srgbClr val="000000"/>
                </a:solidFill>
                <a:latin typeface="Arial Black" pitchFamily="32" charset="0"/>
                <a:cs typeface="Segoe UI" charset="0"/>
              </a:defRPr>
            </a:lvl1pPr>
          </a:lstStyle>
          <a:p>
            <a:fld id="{5E67C40A-3AE3-4696-A414-58A327929356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1027" name="Group 3"/>
          <p:cNvGrpSpPr>
            <a:grpSpLocks/>
          </p:cNvGrpSpPr>
          <p:nvPr/>
        </p:nvGrpSpPr>
        <p:grpSpPr bwMode="auto">
          <a:xfrm>
            <a:off x="0" y="0"/>
            <a:ext cx="9142413" cy="544513"/>
            <a:chOff x="0" y="0"/>
            <a:chExt cx="5759" cy="343"/>
          </a:xfrm>
        </p:grpSpPr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0" y="0"/>
              <a:ext cx="179" cy="335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CCCCE6"/>
                </a:gs>
              </a:gsLst>
              <a:lin ang="10800000" scaled="1"/>
            </a:gra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9" name="Rectangle 5"/>
            <p:cNvSpPr>
              <a:spLocks noChangeArrowheads="1"/>
            </p:cNvSpPr>
            <p:nvPr/>
          </p:nvSpPr>
          <p:spPr bwMode="auto">
            <a:xfrm>
              <a:off x="260" y="85"/>
              <a:ext cx="5499" cy="172"/>
            </a:xfrm>
            <a:prstGeom prst="rect">
              <a:avLst/>
            </a:prstGeom>
            <a:gradFill rotWithShape="0">
              <a:gsLst>
                <a:gs pos="0">
                  <a:srgbClr val="FFFFFF"/>
                </a:gs>
                <a:gs pos="100000">
                  <a:srgbClr val="00007D"/>
                </a:gs>
              </a:gsLst>
              <a:lin ang="10800000" scaled="1"/>
            </a:gra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0" name="Rectangle 6"/>
            <p:cNvSpPr>
              <a:spLocks noChangeArrowheads="1"/>
            </p:cNvSpPr>
            <p:nvPr/>
          </p:nvSpPr>
          <p:spPr bwMode="auto">
            <a:xfrm>
              <a:off x="258" y="85"/>
              <a:ext cx="86" cy="88"/>
            </a:xfrm>
            <a:prstGeom prst="rect">
              <a:avLst/>
            </a:prstGeom>
            <a:solidFill>
              <a:srgbClr val="CCCCE6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1" name="Rectangle 7"/>
            <p:cNvSpPr>
              <a:spLocks noChangeArrowheads="1"/>
            </p:cNvSpPr>
            <p:nvPr/>
          </p:nvSpPr>
          <p:spPr bwMode="auto">
            <a:xfrm>
              <a:off x="345" y="0"/>
              <a:ext cx="87" cy="86"/>
            </a:xfrm>
            <a:prstGeom prst="rect">
              <a:avLst/>
            </a:prstGeom>
            <a:solidFill>
              <a:srgbClr val="CCCCE6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2" name="Rectangle 8"/>
            <p:cNvSpPr>
              <a:spLocks noChangeArrowheads="1"/>
            </p:cNvSpPr>
            <p:nvPr/>
          </p:nvSpPr>
          <p:spPr bwMode="auto">
            <a:xfrm>
              <a:off x="345" y="85"/>
              <a:ext cx="87" cy="88"/>
            </a:xfrm>
            <a:prstGeom prst="rect">
              <a:avLst/>
            </a:prstGeom>
            <a:solidFill>
              <a:srgbClr val="9999C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3" name="Rectangle 9"/>
            <p:cNvSpPr>
              <a:spLocks noChangeArrowheads="1"/>
            </p:cNvSpPr>
            <p:nvPr/>
          </p:nvSpPr>
          <p:spPr bwMode="auto">
            <a:xfrm>
              <a:off x="173" y="173"/>
              <a:ext cx="85" cy="86"/>
            </a:xfrm>
            <a:prstGeom prst="rect">
              <a:avLst/>
            </a:prstGeom>
            <a:solidFill>
              <a:srgbClr val="CCCCE6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4" name="Rectangle 10"/>
            <p:cNvSpPr>
              <a:spLocks noChangeArrowheads="1"/>
            </p:cNvSpPr>
            <p:nvPr/>
          </p:nvSpPr>
          <p:spPr bwMode="auto">
            <a:xfrm>
              <a:off x="83" y="86"/>
              <a:ext cx="88" cy="86"/>
            </a:xfrm>
            <a:prstGeom prst="rect">
              <a:avLst/>
            </a:prstGeom>
            <a:solidFill>
              <a:srgbClr val="00007D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5" name="Rectangle 11"/>
            <p:cNvSpPr>
              <a:spLocks noChangeArrowheads="1"/>
            </p:cNvSpPr>
            <p:nvPr/>
          </p:nvSpPr>
          <p:spPr bwMode="auto">
            <a:xfrm>
              <a:off x="258" y="171"/>
              <a:ext cx="86" cy="86"/>
            </a:xfrm>
            <a:prstGeom prst="rect">
              <a:avLst/>
            </a:prstGeom>
            <a:solidFill>
              <a:srgbClr val="9999C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36" name="Rectangle 12"/>
            <p:cNvSpPr>
              <a:spLocks noChangeArrowheads="1"/>
            </p:cNvSpPr>
            <p:nvPr/>
          </p:nvSpPr>
          <p:spPr bwMode="auto">
            <a:xfrm>
              <a:off x="173" y="258"/>
              <a:ext cx="85" cy="85"/>
            </a:xfrm>
            <a:prstGeom prst="rect">
              <a:avLst/>
            </a:prstGeom>
            <a:solidFill>
              <a:srgbClr val="9999CC"/>
            </a:solidFill>
            <a:ln w="9525" cap="flat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37" name="Rectangle 13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8013" cy="13700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nadpisu</a:t>
            </a:r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8013" cy="38846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Klikněte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</p:txBody>
      </p:sp>
      <p:sp>
        <p:nvSpPr>
          <p:cNvPr id="1039" name="Text Box 15"/>
          <p:cNvSpPr txBox="1">
            <a:spLocks noChangeArrowheads="1"/>
          </p:cNvSpPr>
          <p:nvPr/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2pPr>
      <a:lvl3pPr marL="11430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3pPr>
      <a:lvl4pPr marL="16002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4pPr>
      <a:lvl5pPr marL="20574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5pPr>
      <a:lvl6pPr marL="25146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6pPr>
      <a:lvl7pPr marL="29718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7pPr>
      <a:lvl8pPr marL="34290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8pPr>
      <a:lvl9pPr marL="3886200" indent="-228600" algn="l" defTabSz="449263" rtl="0" eaLnBrk="0" fontAlgn="base" hangingPunct="0"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-122"/>
        </a:defRPr>
      </a:lvl9pPr>
    </p:titleStyle>
    <p:bodyStyle>
      <a:lvl1pPr marL="342900" indent="-342900" algn="l" defTabSz="449263" rtl="0" eaLnBrk="0" fontAlgn="base" hangingPunct="0">
        <a:spcBef>
          <a:spcPts val="8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eaLnBrk="0" fontAlgn="base" hangingPunct="0">
        <a:spcBef>
          <a:spcPts val="7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800">
          <a:solidFill>
            <a:srgbClr val="000000"/>
          </a:solidFill>
          <a:latin typeface="+mn-lt"/>
          <a:ea typeface="+mn-ea"/>
        </a:defRPr>
      </a:lvl2pPr>
      <a:lvl3pPr marL="1143000" indent="-228600" algn="l" defTabSz="449263" rtl="0" eaLnBrk="0" fontAlgn="base" hangingPunct="0">
        <a:spcBef>
          <a:spcPts val="6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</a:defRPr>
      </a:lvl3pPr>
      <a:lvl4pPr marL="1600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4pPr>
      <a:lvl5pPr marL="20574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5pPr>
      <a:lvl6pPr marL="25146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6pPr>
      <a:lvl7pPr marL="29718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7pPr>
      <a:lvl8pPr marL="34290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8pPr>
      <a:lvl9pPr marL="3886200" indent="-228600" algn="l" defTabSz="449263" rtl="0" eaLnBrk="0" fontAlgn="base" hangingPunct="0">
        <a:spcBef>
          <a:spcPts val="50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323850" y="333375"/>
          <a:ext cx="8570913" cy="6272214"/>
        </p:xfrm>
        <a:graphic>
          <a:graphicData uri="http://schemas.openxmlformats.org/drawingml/2006/table">
            <a:tbl>
              <a:tblPr/>
              <a:tblGrid>
                <a:gridCol w="4110038"/>
                <a:gridCol w="4460875"/>
              </a:tblGrid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Název školy: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Základní škola Terezín, okres Litoměřice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Číslo projektu: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CZ.1.07/1.4.00/21.3422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Číslo a název šablony klíčové aktivity: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VY_52_INOVACE_1B_CH_2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9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Název ověřovaného materiálu: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Kyseliny.ppt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Jméno autora: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ing. Jiří Fuksa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Datum vytvoření výukového materiálu: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17.4. 2013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Ročník, pro který je materiál určen: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osmý ročník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Vzdělávací oblast: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Člověk a příroda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9113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Předmět: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 Chemie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068388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Anotace: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Žáci objasní pojem kyselina a uvedou zásady tvorby názvosloví. Uvedou způsoby prokázání kyselin v roztoku a nejdůležitější vlastnosti kyselin a jejich využití.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0700"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Times New Roman" pitchFamily="16" charset="0"/>
                        </a:rPr>
                        <a:t>Klíčová slova: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Kyselina, lakmus, žíraviny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53" name="Rectangle 81"/>
          <p:cNvSpPr>
            <a:spLocks noChangeArrowheads="1"/>
          </p:cNvSpPr>
          <p:nvPr/>
        </p:nvSpPr>
        <p:spPr bwMode="auto">
          <a:xfrm>
            <a:off x="0" y="6288088"/>
            <a:ext cx="9144000" cy="1587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Text Box 1"/>
          <p:cNvSpPr txBox="1">
            <a:spLocks noChangeArrowheads="1"/>
          </p:cNvSpPr>
          <p:nvPr/>
        </p:nvSpPr>
        <p:spPr bwMode="auto">
          <a:xfrm>
            <a:off x="1619250" y="1773238"/>
            <a:ext cx="6019800" cy="22098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8800" b="1" u="sng">
                <a:solidFill>
                  <a:srgbClr val="0000DA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KYSELINY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1008063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Metodický list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9144000" cy="5400675"/>
          </a:xfrm>
          <a:ln/>
        </p:spPr>
        <p:txBody>
          <a:bodyPr/>
          <a:lstStyle/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9900CC"/>
                </a:solidFill>
              </a:rPr>
              <a:t>1.</a:t>
            </a:r>
            <a:r>
              <a:rPr lang="cs-CZ" sz="2400" b="1" dirty="0">
                <a:solidFill>
                  <a:srgbClr val="FF3300"/>
                </a:solidFill>
              </a:rPr>
              <a:t> </a:t>
            </a:r>
            <a:r>
              <a:rPr lang="cs-CZ" sz="2400" b="1" dirty="0">
                <a:solidFill>
                  <a:srgbClr val="9900CC"/>
                </a:solidFill>
              </a:rPr>
              <a:t>Žáci se seznámí s pojmem kyselina a její </a:t>
            </a:r>
            <a:r>
              <a:rPr lang="cs-CZ" sz="2400" b="1" dirty="0" smtClean="0">
                <a:solidFill>
                  <a:srgbClr val="9900CC"/>
                </a:solidFill>
              </a:rPr>
              <a:t>stavbou</a:t>
            </a:r>
            <a:endParaRPr lang="cs-CZ" sz="2400" b="1" dirty="0">
              <a:solidFill>
                <a:srgbClr val="9900CC"/>
              </a:solidFill>
            </a:endParaRP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9900CC"/>
                </a:solidFill>
              </a:rPr>
              <a:t>2. Vyučující objasní žákům obvyklé způsoby vzniku kyselin</a:t>
            </a:r>
            <a:r>
              <a:rPr lang="cs-CZ" sz="2400" b="1" dirty="0">
                <a:solidFill>
                  <a:srgbClr val="FF3300"/>
                </a:solidFill>
              </a:rPr>
              <a:t>,  jednoduché způsoby lze demonstrovat pokusem či videoklipem</a:t>
            </a: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9900CC"/>
                </a:solidFill>
              </a:rPr>
              <a:t>3. S pomocí indikátoru vyučující demonstruje přítomnost kyseliny ve vodném roztoku.</a:t>
            </a: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9900CC"/>
                </a:solidFill>
              </a:rPr>
              <a:t>4. Vyučující demonstruje</a:t>
            </a:r>
            <a:r>
              <a:rPr lang="cs-CZ" sz="2400" b="1" dirty="0">
                <a:solidFill>
                  <a:srgbClr val="FF3300"/>
                </a:solidFill>
              </a:rPr>
              <a:t> žákům v pokusech či na video-klipu </a:t>
            </a:r>
            <a:r>
              <a:rPr lang="cs-CZ" sz="2400" b="1" dirty="0">
                <a:solidFill>
                  <a:srgbClr val="9900CC"/>
                </a:solidFill>
              </a:rPr>
              <a:t>vlastnosti kyselin</a:t>
            </a: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9900CC"/>
                </a:solidFill>
              </a:rPr>
              <a:t>5. Podle zásad tvorby názvosloví</a:t>
            </a:r>
            <a:r>
              <a:rPr lang="cs-CZ" sz="2400" b="1" dirty="0">
                <a:solidFill>
                  <a:srgbClr val="FF3300"/>
                </a:solidFill>
              </a:rPr>
              <a:t> anorganických kyselin </a:t>
            </a:r>
            <a:r>
              <a:rPr lang="cs-CZ" sz="2400" b="1" dirty="0">
                <a:solidFill>
                  <a:srgbClr val="9900CC"/>
                </a:solidFill>
              </a:rPr>
              <a:t>žáci vyberou z předložených vzorců vzorce kyselin</a:t>
            </a:r>
            <a:r>
              <a:rPr lang="cs-CZ" sz="2400" b="1" dirty="0">
                <a:solidFill>
                  <a:srgbClr val="FF3300"/>
                </a:solidFill>
              </a:rPr>
              <a:t> </a:t>
            </a:r>
            <a:r>
              <a:rPr lang="cs-CZ" sz="2400" b="1" dirty="0">
                <a:solidFill>
                  <a:srgbClr val="9900CC"/>
                </a:solidFill>
              </a:rPr>
              <a:t>a svůj výběr zdůvodní.</a:t>
            </a: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400" b="1" dirty="0">
                <a:solidFill>
                  <a:srgbClr val="FF3300"/>
                </a:solidFill>
              </a:rPr>
              <a:t>6. Formou doplňovačky </a:t>
            </a:r>
            <a:r>
              <a:rPr lang="cs-CZ" sz="2400" b="1" dirty="0">
                <a:solidFill>
                  <a:srgbClr val="9900CC"/>
                </a:solidFill>
              </a:rPr>
              <a:t>žáci shrnou základní pojmy a o použití látky z tajenky zpracují referát</a:t>
            </a: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400" b="1" dirty="0">
              <a:solidFill>
                <a:srgbClr val="9900CC"/>
              </a:solidFill>
            </a:endParaRPr>
          </a:p>
          <a:p>
            <a:pPr marL="341313" indent="-341313">
              <a:spcBef>
                <a:spcPts val="6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400" b="1" dirty="0">
              <a:solidFill>
                <a:srgbClr val="9900CC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468313" y="260350"/>
            <a:ext cx="8229600" cy="93662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Co jsou to kyseliny ?</a:t>
            </a:r>
          </a:p>
        </p:txBody>
      </p:sp>
      <p:sp>
        <p:nvSpPr>
          <p:cNvPr id="6146" name="Text Box 2"/>
          <p:cNvSpPr txBox="1">
            <a:spLocks noChangeArrowheads="1"/>
          </p:cNvSpPr>
          <p:nvPr/>
        </p:nvSpPr>
        <p:spPr bwMode="auto">
          <a:xfrm>
            <a:off x="179388" y="1196975"/>
            <a:ext cx="8785225" cy="54721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Kyseliny jsou látky, které do vodného roztoku </a:t>
            </a:r>
            <a:r>
              <a:rPr lang="cs-CZ" sz="2800" b="1">
                <a:solidFill>
                  <a:srgbClr val="FF0000"/>
                </a:solidFill>
              </a:rPr>
              <a:t>uvol-ňují kation vodíku … H</a:t>
            </a:r>
            <a:r>
              <a:rPr lang="cs-CZ" sz="2800" b="1" baseline="30000">
                <a:solidFill>
                  <a:srgbClr val="FF0000"/>
                </a:solidFill>
              </a:rPr>
              <a:t>+  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Vzorce kyselin anorganických i organických se skládají z kationu vodíku H</a:t>
            </a:r>
            <a:r>
              <a:rPr lang="cs-CZ" sz="2800" baseline="30000">
                <a:solidFill>
                  <a:srgbClr val="000000"/>
                </a:solidFill>
              </a:rPr>
              <a:t>+</a:t>
            </a:r>
            <a:r>
              <a:rPr lang="cs-CZ" sz="2800">
                <a:solidFill>
                  <a:srgbClr val="000000"/>
                </a:solidFill>
              </a:rPr>
              <a:t> a anionu kyseliny Cl </a:t>
            </a:r>
            <a:r>
              <a:rPr lang="cs-CZ" sz="2800" baseline="30000">
                <a:solidFill>
                  <a:srgbClr val="000000"/>
                </a:solidFill>
              </a:rPr>
              <a:t>– 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Vzorce kyselin mohou být                                         </a:t>
            </a:r>
            <a:r>
              <a:rPr lang="cs-CZ" sz="2800" b="1">
                <a:solidFill>
                  <a:srgbClr val="FF0000"/>
                </a:solidFill>
              </a:rPr>
              <a:t>2-prvkové, 3-prvkové                                                      i víceprvkové             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Některé organické kyseliny                              </a:t>
            </a:r>
            <a:r>
              <a:rPr lang="cs-CZ" sz="2800" b="1">
                <a:solidFill>
                  <a:srgbClr val="FF0000"/>
                </a:solidFill>
              </a:rPr>
              <a:t>existují v pevném skupenství </a:t>
            </a:r>
            <a:r>
              <a:rPr lang="cs-CZ" sz="2800">
                <a:solidFill>
                  <a:srgbClr val="000000"/>
                </a:solidFill>
              </a:rPr>
              <a:t>(kyselina citronová)</a:t>
            </a:r>
            <a:r>
              <a:rPr lang="cs-CZ" sz="2800" b="1">
                <a:solidFill>
                  <a:srgbClr val="FF0000"/>
                </a:solidFill>
              </a:rPr>
              <a:t>,            jiné jako bezvodé  </a:t>
            </a:r>
            <a:r>
              <a:rPr lang="cs-CZ" sz="2800">
                <a:solidFill>
                  <a:srgbClr val="000000"/>
                </a:solidFill>
              </a:rPr>
              <a:t>( kyselina octová )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525" y="3141663"/>
            <a:ext cx="2647950" cy="218916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1008063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vznikají ?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8893175" cy="5400675"/>
          </a:xfrm>
          <a:ln/>
        </p:spPr>
        <p:txBody>
          <a:bodyPr/>
          <a:lstStyle/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Anorganické kyseliny obvykle vznikají :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 Reakcí vody a kyselinotvorného oxidu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    </a:t>
            </a: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SO</a:t>
            </a:r>
            <a:r>
              <a:rPr lang="cs-CZ" sz="2800" baseline="-25000"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       +        H</a:t>
            </a:r>
            <a:r>
              <a:rPr lang="cs-CZ" sz="2800" baseline="-25000"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O      </a:t>
            </a: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→        </a:t>
            </a:r>
            <a:r>
              <a:rPr lang="cs-CZ" b="1">
                <a:solidFill>
                  <a:srgbClr val="9900CC"/>
                </a:solidFill>
              </a:rPr>
              <a:t>H</a:t>
            </a:r>
            <a:r>
              <a:rPr lang="cs-CZ" b="1" baseline="-25000">
                <a:solidFill>
                  <a:srgbClr val="9900CC"/>
                </a:solidFill>
              </a:rPr>
              <a:t>2 </a:t>
            </a:r>
            <a:r>
              <a:rPr lang="cs-CZ" b="1">
                <a:solidFill>
                  <a:srgbClr val="9900CC"/>
                </a:solidFill>
              </a:rPr>
              <a:t>SO</a:t>
            </a:r>
            <a:r>
              <a:rPr lang="cs-CZ" b="1" baseline="-25000">
                <a:solidFill>
                  <a:srgbClr val="9900CC"/>
                </a:solidFill>
              </a:rPr>
              <a:t>3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9900CC"/>
                </a:solidFill>
              </a:rPr>
              <a:t>  …………….…                              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 baseline="-2500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Rozpuštěním sloučených plynů ve vodě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     H</a:t>
            </a:r>
            <a:r>
              <a:rPr lang="cs-CZ" sz="2800" baseline="-25000"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  <a:r>
              <a:rPr lang="cs-CZ" sz="2800">
                <a:effectLst>
                  <a:outerShdw blurRad="38100" dist="38100" dir="2700000" algn="tl">
                    <a:srgbClr val="C0C0C0"/>
                  </a:outerShdw>
                </a:effectLst>
              </a:rPr>
              <a:t>       +     Cl</a:t>
            </a:r>
            <a:r>
              <a:rPr lang="cs-CZ" sz="2800" baseline="-25000">
                <a:effectLst>
                  <a:outerShdw blurRad="38100" dist="38100" dir="2700000" algn="tl">
                    <a:srgbClr val="C0C0C0"/>
                  </a:outerShdw>
                </a:effectLst>
              </a:rPr>
              <a:t>2</a:t>
            </a:r>
            <a:r>
              <a:rPr lang="cs-CZ" sz="2800"/>
              <a:t>           </a:t>
            </a:r>
            <a:r>
              <a:rPr lang="cs-CZ" sz="2800">
                <a:cs typeface="Arial" charset="0"/>
              </a:rPr>
              <a:t>→           </a:t>
            </a: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2 HCl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  <a:cs typeface="Arial" charset="0"/>
              </a:rPr>
              <a:t> ………     ……….   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/>
          </p:nvPr>
        </p:nvSpPr>
        <p:spPr>
          <a:xfrm>
            <a:off x="457200" y="260350"/>
            <a:ext cx="8229600" cy="936625"/>
          </a:xfrm>
          <a:ln/>
        </p:spPr>
        <p:txBody>
          <a:bodyPr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vznikají ?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0" y="1196975"/>
            <a:ext cx="8893175" cy="5400675"/>
          </a:xfrm>
          <a:ln/>
        </p:spPr>
        <p:txBody>
          <a:bodyPr/>
          <a:lstStyle/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Organické kyseliny obvykle vznikají : 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 (doplňte rovnice reakcí, označte produkty)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1. Oxidací alkoholů a aldehydů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b="1">
              <a:solidFill>
                <a:srgbClr val="00007D"/>
              </a:solidFill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2. Kyselou hydrolýzou tuků a olejů</a:t>
            </a:r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/>
          </a:p>
          <a:p>
            <a:pPr marL="341313" indent="-341313"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/>
              <a:t> </a:t>
            </a:r>
            <a:r>
              <a:rPr lang="cs-CZ" b="1">
                <a:solidFill>
                  <a:srgbClr val="9900CC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3. Katalytickou oxidací arenů</a:t>
            </a:r>
            <a:r>
              <a:rPr lang="cs-CZ">
                <a:solidFill>
                  <a:srgbClr val="9900CC"/>
                </a:solidFill>
              </a:rPr>
              <a:t> 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Text Box 1"/>
          <p:cNvSpPr txBox="1">
            <a:spLocks noChangeArrowheads="1"/>
          </p:cNvSpPr>
          <p:nvPr/>
        </p:nvSpPr>
        <p:spPr bwMode="auto">
          <a:xfrm>
            <a:off x="457200" y="457200"/>
            <a:ext cx="8229600" cy="811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Jak je poznáme ?</a:t>
            </a:r>
          </a:p>
        </p:txBody>
      </p:sp>
      <p:sp>
        <p:nvSpPr>
          <p:cNvPr id="9218" name="Text Box 2"/>
          <p:cNvSpPr txBox="1">
            <a:spLocks noChangeArrowheads="1"/>
          </p:cNvSpPr>
          <p:nvPr/>
        </p:nvSpPr>
        <p:spPr bwMode="auto">
          <a:xfrm>
            <a:off x="0" y="1268413"/>
            <a:ext cx="9144000" cy="52562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dirty="0">
                <a:solidFill>
                  <a:srgbClr val="000000"/>
                </a:solidFill>
              </a:rPr>
              <a:t>V přítomnosti indikátoru </a:t>
            </a:r>
            <a:r>
              <a:rPr lang="cs-CZ" sz="2800" b="1" u="sng" dirty="0">
                <a:solidFill>
                  <a:srgbClr val="002060"/>
                </a:solidFill>
              </a:rPr>
              <a:t>lakmusu</a:t>
            </a:r>
            <a:r>
              <a:rPr lang="cs-CZ" sz="2800" b="1" dirty="0">
                <a:solidFill>
                  <a:srgbClr val="FF3300"/>
                </a:solidFill>
              </a:rPr>
              <a:t> </a:t>
            </a:r>
            <a:r>
              <a:rPr lang="cs-CZ" sz="2800" dirty="0">
                <a:solidFill>
                  <a:srgbClr val="000000"/>
                </a:solidFill>
              </a:rPr>
              <a:t>se                    vodný roztok kyseliny zabarví </a:t>
            </a:r>
            <a:r>
              <a:rPr lang="cs-CZ" sz="2800" dirty="0" smtClean="0">
                <a:solidFill>
                  <a:srgbClr val="000000"/>
                </a:solidFill>
              </a:rPr>
              <a:t>                                       do </a:t>
            </a:r>
            <a:r>
              <a:rPr lang="cs-CZ" sz="2800" b="1" dirty="0" smtClean="0">
                <a:solidFill>
                  <a:srgbClr val="FF5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růžova</a:t>
            </a:r>
            <a:r>
              <a:rPr lang="cs-CZ" sz="2800" dirty="0" smtClean="0">
                <a:solidFill>
                  <a:srgbClr val="000000"/>
                </a:solidFill>
              </a:rPr>
              <a:t> </a:t>
            </a:r>
            <a:r>
              <a:rPr lang="cs-CZ" sz="2800" dirty="0">
                <a:solidFill>
                  <a:srgbClr val="000000"/>
                </a:solidFill>
              </a:rPr>
              <a:t>až do </a:t>
            </a:r>
            <a:r>
              <a:rPr lang="cs-CZ" sz="2800" b="1" dirty="0">
                <a:solidFill>
                  <a:srgbClr val="FF33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červena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 dirty="0">
              <a:solidFill>
                <a:srgbClr val="000000"/>
              </a:solidFill>
            </a:endParaRP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dirty="0">
                <a:solidFill>
                  <a:srgbClr val="000000"/>
                </a:solidFill>
              </a:rPr>
              <a:t>Vzorce kyselin anorganických i </a:t>
            </a:r>
            <a:r>
              <a:rPr lang="cs-CZ" sz="2800" dirty="0" err="1">
                <a:solidFill>
                  <a:srgbClr val="000000"/>
                </a:solidFill>
              </a:rPr>
              <a:t>orga</a:t>
            </a:r>
            <a:r>
              <a:rPr lang="cs-CZ" sz="2800" dirty="0">
                <a:solidFill>
                  <a:srgbClr val="000000"/>
                </a:solidFill>
              </a:rPr>
              <a:t>-               </a:t>
            </a:r>
            <a:r>
              <a:rPr lang="cs-CZ" sz="2800" dirty="0" err="1">
                <a:solidFill>
                  <a:srgbClr val="000000"/>
                </a:solidFill>
              </a:rPr>
              <a:t>nických</a:t>
            </a:r>
            <a:r>
              <a:rPr lang="cs-CZ" sz="2800" dirty="0">
                <a:solidFill>
                  <a:srgbClr val="000000"/>
                </a:solidFill>
              </a:rPr>
              <a:t> se skládají z kationu vodíku                         a anionu kyseliny </a:t>
            </a:r>
            <a:r>
              <a:rPr lang="cs-CZ" sz="2800" baseline="30000" dirty="0">
                <a:solidFill>
                  <a:srgbClr val="000000"/>
                </a:solidFill>
              </a:rPr>
              <a:t> </a:t>
            </a:r>
          </a:p>
          <a:p>
            <a:pPr marL="341313" indent="-341313">
              <a:spcBef>
                <a:spcPts val="8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</a:t>
            </a:r>
            <a:r>
              <a:rPr lang="cs-CZ" sz="3200" dirty="0" err="1">
                <a:solidFill>
                  <a:srgbClr val="000000"/>
                </a:solidFill>
              </a:rPr>
              <a:t>Cl</a:t>
            </a:r>
            <a:r>
              <a:rPr lang="cs-CZ" sz="3200" dirty="0">
                <a:solidFill>
                  <a:srgbClr val="000000"/>
                </a:solidFill>
              </a:rPr>
              <a:t>  →  </a:t>
            </a:r>
            <a:r>
              <a:rPr lang="cs-CZ" sz="3200" b="1" dirty="0">
                <a:solidFill>
                  <a:srgbClr val="FF0000"/>
                </a:solidFill>
              </a:rPr>
              <a:t>H</a:t>
            </a:r>
            <a:r>
              <a:rPr lang="cs-CZ" sz="3200" b="1" baseline="30000" dirty="0">
                <a:solidFill>
                  <a:srgbClr val="FF0000"/>
                </a:solidFill>
              </a:rPr>
              <a:t>+</a:t>
            </a:r>
            <a:r>
              <a:rPr lang="cs-CZ" sz="3200" dirty="0">
                <a:solidFill>
                  <a:srgbClr val="000000"/>
                </a:solidFill>
              </a:rPr>
              <a:t>  +  </a:t>
            </a:r>
            <a:r>
              <a:rPr lang="cs-CZ" sz="3200" b="1" dirty="0">
                <a:solidFill>
                  <a:srgbClr val="B08600"/>
                </a:solidFill>
              </a:rPr>
              <a:t>Cl </a:t>
            </a:r>
            <a:r>
              <a:rPr lang="cs-CZ" sz="3200" b="1" baseline="30000" dirty="0">
                <a:solidFill>
                  <a:srgbClr val="B08600"/>
                </a:solidFill>
              </a:rPr>
              <a:t>-</a:t>
            </a:r>
            <a:r>
              <a:rPr lang="cs-CZ" sz="3200" baseline="30000" dirty="0">
                <a:solidFill>
                  <a:srgbClr val="B08600"/>
                </a:solidFill>
              </a:rPr>
              <a:t>    </a:t>
            </a:r>
            <a:r>
              <a:rPr lang="cs-CZ" sz="3200" b="1" dirty="0">
                <a:solidFill>
                  <a:srgbClr val="002060"/>
                </a:solidFill>
              </a:rPr>
              <a:t>kyselina chlorovodíková</a:t>
            </a:r>
          </a:p>
          <a:p>
            <a:pPr marL="341313" indent="-341313">
              <a:spcBef>
                <a:spcPts val="8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3200" baseline="30000" dirty="0">
              <a:solidFill>
                <a:srgbClr val="000000"/>
              </a:solidFill>
            </a:endParaRPr>
          </a:p>
          <a:p>
            <a:pPr marL="341313" indent="-341313">
              <a:spcBef>
                <a:spcPts val="8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200" b="1" dirty="0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H</a:t>
            </a:r>
            <a:r>
              <a:rPr lang="cs-CZ" sz="3200" baseline="-25000" dirty="0">
                <a:solidFill>
                  <a:srgbClr val="000000"/>
                </a:solidFill>
              </a:rPr>
              <a:t>2</a:t>
            </a:r>
            <a:r>
              <a:rPr lang="cs-CZ" sz="3200" dirty="0">
                <a:solidFill>
                  <a:srgbClr val="000000"/>
                </a:solidFill>
              </a:rPr>
              <a:t>SO</a:t>
            </a:r>
            <a:r>
              <a:rPr lang="cs-CZ" sz="3200" baseline="-25000" dirty="0">
                <a:solidFill>
                  <a:srgbClr val="000000"/>
                </a:solidFill>
              </a:rPr>
              <a:t>4 </a:t>
            </a:r>
            <a:r>
              <a:rPr lang="cs-CZ" sz="3200" dirty="0">
                <a:solidFill>
                  <a:srgbClr val="000000"/>
                </a:solidFill>
              </a:rPr>
              <a:t> →  </a:t>
            </a:r>
            <a:r>
              <a:rPr lang="cs-CZ" sz="3200" b="1" dirty="0">
                <a:solidFill>
                  <a:srgbClr val="FF0000"/>
                </a:solidFill>
              </a:rPr>
              <a:t>2 H</a:t>
            </a:r>
            <a:r>
              <a:rPr lang="cs-CZ" sz="3200" b="1" baseline="30000" dirty="0">
                <a:solidFill>
                  <a:srgbClr val="FF0000"/>
                </a:solidFill>
              </a:rPr>
              <a:t>+</a:t>
            </a:r>
            <a:r>
              <a:rPr lang="cs-CZ" sz="3200" baseline="30000" dirty="0">
                <a:solidFill>
                  <a:srgbClr val="000000"/>
                </a:solidFill>
              </a:rPr>
              <a:t> </a:t>
            </a:r>
            <a:r>
              <a:rPr lang="cs-CZ" sz="3200" dirty="0">
                <a:solidFill>
                  <a:srgbClr val="000000"/>
                </a:solidFill>
              </a:rPr>
              <a:t>+ </a:t>
            </a:r>
            <a:r>
              <a:rPr lang="cs-CZ" sz="3200" b="1" dirty="0">
                <a:solidFill>
                  <a:srgbClr val="CC9B00"/>
                </a:solidFill>
              </a:rPr>
              <a:t>SO</a:t>
            </a:r>
            <a:r>
              <a:rPr lang="cs-CZ" sz="3200" b="1" baseline="-25000" dirty="0">
                <a:solidFill>
                  <a:srgbClr val="CC9B00"/>
                </a:solidFill>
              </a:rPr>
              <a:t>4</a:t>
            </a:r>
            <a:r>
              <a:rPr lang="cs-CZ" sz="3200" b="1" baseline="30000" dirty="0">
                <a:solidFill>
                  <a:srgbClr val="CC9B00"/>
                </a:solidFill>
              </a:rPr>
              <a:t>2-               </a:t>
            </a:r>
            <a:r>
              <a:rPr lang="cs-CZ" sz="3200" b="1" dirty="0">
                <a:solidFill>
                  <a:srgbClr val="002060"/>
                </a:solidFill>
              </a:rPr>
              <a:t>kyselina sírová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9563" y="1412875"/>
            <a:ext cx="2185987" cy="2663825"/>
          </a:xfrm>
          <a:prstGeom prst="rect">
            <a:avLst/>
          </a:prstGeom>
          <a:noFill/>
          <a:ln w="38160" cap="flat">
            <a:solidFill>
              <a:srgbClr val="000000"/>
            </a:solidFill>
            <a:miter lim="800000"/>
            <a:headEnd/>
            <a:tailEnd/>
          </a:ln>
          <a:effectLst/>
        </p:spPr>
      </p:pic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Text Box 1"/>
          <p:cNvSpPr txBox="1">
            <a:spLocks noChangeArrowheads="1"/>
          </p:cNvSpPr>
          <p:nvPr/>
        </p:nvSpPr>
        <p:spPr bwMode="auto">
          <a:xfrm>
            <a:off x="457200" y="457200"/>
            <a:ext cx="8229600" cy="5953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 algn="ctr"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Pomáhají i škodí !</a:t>
            </a:r>
          </a:p>
        </p:txBody>
      </p:sp>
      <p:sp>
        <p:nvSpPr>
          <p:cNvPr id="10242" name="Text Box 2"/>
          <p:cNvSpPr txBox="1">
            <a:spLocks noChangeArrowheads="1"/>
          </p:cNvSpPr>
          <p:nvPr/>
        </p:nvSpPr>
        <p:spPr bwMode="auto">
          <a:xfrm>
            <a:off x="250825" y="1196975"/>
            <a:ext cx="8642350" cy="54006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Kyseliny jsou </a:t>
            </a:r>
            <a:r>
              <a:rPr lang="cs-CZ" sz="2800" b="1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významnou surovinou </a:t>
            </a:r>
            <a:r>
              <a:rPr lang="cs-CZ" sz="2800">
                <a:solidFill>
                  <a:srgbClr val="000000"/>
                </a:solidFill>
              </a:rPr>
              <a:t>pro výrobní využití i </a:t>
            </a:r>
            <a:r>
              <a:rPr lang="cs-CZ" sz="2800" b="1">
                <a:solidFill>
                  <a:srgbClr val="00B05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významnými výrobky </a:t>
            </a:r>
            <a:r>
              <a:rPr lang="cs-CZ" sz="2800">
                <a:solidFill>
                  <a:srgbClr val="000000"/>
                </a:solidFill>
              </a:rPr>
              <a:t>pro přímé použití.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Nukleové kyseliny </a:t>
            </a:r>
            <a:r>
              <a:rPr lang="cs-CZ" sz="2800">
                <a:solidFill>
                  <a:srgbClr val="000000"/>
                </a:solidFill>
              </a:rPr>
              <a:t>se přímo podílí na vytvoření </a:t>
            </a:r>
            <a:r>
              <a:rPr lang="cs-CZ" sz="2800" b="1">
                <a:solidFill>
                  <a:srgbClr val="0070C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genetické informace </a:t>
            </a:r>
            <a:r>
              <a:rPr lang="cs-CZ" sz="2800">
                <a:solidFill>
                  <a:srgbClr val="000000"/>
                </a:solidFill>
              </a:rPr>
              <a:t>a jsou jejími nositelkami v buňkách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Většina kyselin ale může silně poškodit zdraví člověka i zvířat</a:t>
            </a:r>
            <a:r>
              <a:rPr lang="cs-CZ" sz="2800">
                <a:solidFill>
                  <a:srgbClr val="000000"/>
                </a:solidFill>
              </a:rPr>
              <a:t>  - jsou žíravé, mohou být i toxické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Jsou nebezpečné pro životní prostředí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Mají silné oxidační účinky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FF0000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Způsobují korozi kovů                                            i jiných látek</a:t>
            </a: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8500" y="4679950"/>
            <a:ext cx="1771650" cy="183038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</p:pic>
      <p:grpSp>
        <p:nvGrpSpPr>
          <p:cNvPr id="10244" name="Group 4"/>
          <p:cNvGrpSpPr>
            <a:grpSpLocks/>
          </p:cNvGrpSpPr>
          <p:nvPr/>
        </p:nvGrpSpPr>
        <p:grpSpPr bwMode="auto">
          <a:xfrm>
            <a:off x="5273675" y="5353050"/>
            <a:ext cx="3929063" cy="1393825"/>
            <a:chOff x="3322" y="3372"/>
            <a:chExt cx="2475" cy="878"/>
          </a:xfrm>
        </p:grpSpPr>
        <p:pic>
          <p:nvPicPr>
            <p:cNvPr id="10245" name="Picture 5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3322" y="3372"/>
              <a:ext cx="2475" cy="878"/>
            </a:xfrm>
            <a:prstGeom prst="rect">
              <a:avLst/>
            </a:prstGeom>
            <a:noFill/>
            <a:ln w="9525" cap="flat">
              <a:noFill/>
              <a:round/>
              <a:headEnd/>
              <a:tailEnd/>
            </a:ln>
            <a:effectLst/>
          </p:spPr>
        </p:pic>
        <p:sp>
          <p:nvSpPr>
            <p:cNvPr id="10246" name="Text Box 6"/>
            <p:cNvSpPr txBox="1">
              <a:spLocks noChangeArrowheads="1"/>
            </p:cNvSpPr>
            <p:nvPr/>
          </p:nvSpPr>
          <p:spPr bwMode="auto">
            <a:xfrm>
              <a:off x="3470" y="3521"/>
              <a:ext cx="2176" cy="404"/>
            </a:xfrm>
            <a:prstGeom prst="rect">
              <a:avLst/>
            </a:prstGeom>
            <a:noFill/>
            <a:ln w="9525" cap="flat">
              <a:noFill/>
              <a:round/>
              <a:headEnd/>
              <a:tailEnd/>
            </a:ln>
            <a:effectLst/>
          </p:spPr>
          <p:txBody>
            <a:bodyPr lIns="90000" tIns="46800" rIns="90000" bIns="46800">
              <a:spAutoFit/>
            </a:bodyPr>
            <a:lstStyle/>
            <a:p>
              <a:pPr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endParaRPr lang="cs-CZ" b="1" i="1">
                <a:solidFill>
                  <a:srgbClr val="000000"/>
                </a:solidFill>
              </a:endParaRPr>
            </a:p>
            <a:p>
              <a:pPr>
                <a:buClrTx/>
                <a:buFontTx/>
                <a:buNone/>
                <a:tabLst>
                  <a:tab pos="0" algn="l"/>
                  <a:tab pos="914400" algn="l"/>
                  <a:tab pos="1828800" algn="l"/>
                  <a:tab pos="2743200" algn="l"/>
                  <a:tab pos="3657600" algn="l"/>
                  <a:tab pos="4572000" algn="l"/>
                  <a:tab pos="5486400" algn="l"/>
                  <a:tab pos="6400800" algn="l"/>
                  <a:tab pos="7315200" algn="l"/>
                  <a:tab pos="8229600" algn="l"/>
                  <a:tab pos="9144000" algn="l"/>
                  <a:tab pos="10058400" algn="l"/>
                </a:tabLst>
              </a:pPr>
              <a:endParaRPr lang="cs-CZ" b="1" i="1">
                <a:solidFill>
                  <a:srgbClr val="000000"/>
                </a:solidFill>
              </a:endParaRPr>
            </a:p>
          </p:txBody>
        </p:sp>
      </p:grp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Text Box 1"/>
          <p:cNvSpPr txBox="1">
            <a:spLocks noChangeArrowheads="1"/>
          </p:cNvSpPr>
          <p:nvPr/>
        </p:nvSpPr>
        <p:spPr bwMode="auto">
          <a:xfrm>
            <a:off x="457200" y="457200"/>
            <a:ext cx="8229600" cy="811213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Shrnutí :</a:t>
            </a:r>
          </a:p>
        </p:txBody>
      </p:sp>
      <p:sp>
        <p:nvSpPr>
          <p:cNvPr id="11266" name="Text Box 2"/>
          <p:cNvSpPr txBox="1">
            <a:spLocks noChangeArrowheads="1"/>
          </p:cNvSpPr>
          <p:nvPr/>
        </p:nvSpPr>
        <p:spPr bwMode="auto">
          <a:xfrm>
            <a:off x="250825" y="1268413"/>
            <a:ext cx="8642350" cy="5400675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Který z uvedených vzorců označuje kyselinu ?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( kyseliny zakroužkuj )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007D"/>
                </a:solidFill>
              </a:rPr>
              <a:t>HClO             HBr            H</a:t>
            </a:r>
            <a:r>
              <a:rPr lang="cs-CZ" sz="2800" b="1" baseline="-25000">
                <a:solidFill>
                  <a:srgbClr val="00007D"/>
                </a:solidFill>
              </a:rPr>
              <a:t>2</a:t>
            </a:r>
            <a:r>
              <a:rPr lang="cs-CZ" sz="2800" b="1">
                <a:solidFill>
                  <a:srgbClr val="00007D"/>
                </a:solidFill>
              </a:rPr>
              <a:t>O              H</a:t>
            </a:r>
            <a:r>
              <a:rPr lang="cs-CZ" sz="2800" b="1" baseline="-25000">
                <a:solidFill>
                  <a:srgbClr val="00007D"/>
                </a:solidFill>
              </a:rPr>
              <a:t>2</a:t>
            </a:r>
            <a:r>
              <a:rPr lang="cs-CZ" sz="2800" b="1">
                <a:solidFill>
                  <a:srgbClr val="00007D"/>
                </a:solidFill>
              </a:rPr>
              <a:t>CO</a:t>
            </a:r>
            <a:r>
              <a:rPr lang="cs-CZ" sz="2800" b="1" baseline="-25000">
                <a:solidFill>
                  <a:srgbClr val="00007D"/>
                </a:solidFill>
              </a:rPr>
              <a:t>3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7D"/>
              </a:solidFill>
            </a:endParaRP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007D"/>
                </a:solidFill>
              </a:rPr>
              <a:t>CaCO</a:t>
            </a:r>
            <a:r>
              <a:rPr lang="cs-CZ" sz="2800" b="1" baseline="-25000">
                <a:solidFill>
                  <a:srgbClr val="00007D"/>
                </a:solidFill>
              </a:rPr>
              <a:t>3               </a:t>
            </a:r>
            <a:r>
              <a:rPr lang="cs-CZ" sz="2800" b="1">
                <a:solidFill>
                  <a:srgbClr val="00007D"/>
                </a:solidFill>
              </a:rPr>
              <a:t>NaOH         H</a:t>
            </a:r>
            <a:r>
              <a:rPr lang="cs-CZ" sz="2800" b="1" baseline="-25000">
                <a:solidFill>
                  <a:srgbClr val="00007D"/>
                </a:solidFill>
              </a:rPr>
              <a:t>2</a:t>
            </a:r>
            <a:r>
              <a:rPr lang="cs-CZ" sz="2800" b="1">
                <a:solidFill>
                  <a:srgbClr val="00007D"/>
                </a:solidFill>
              </a:rPr>
              <a:t>SO</a:t>
            </a:r>
            <a:r>
              <a:rPr lang="cs-CZ" sz="2800" b="1" baseline="-25000">
                <a:solidFill>
                  <a:srgbClr val="00007D"/>
                </a:solidFill>
              </a:rPr>
              <a:t>3              </a:t>
            </a:r>
            <a:r>
              <a:rPr lang="cs-CZ" sz="2800" b="1">
                <a:solidFill>
                  <a:srgbClr val="00007D"/>
                </a:solidFill>
              </a:rPr>
              <a:t>H</a:t>
            </a:r>
            <a:r>
              <a:rPr lang="cs-CZ" sz="2800" b="1" baseline="-25000">
                <a:solidFill>
                  <a:srgbClr val="00007D"/>
                </a:solidFill>
              </a:rPr>
              <a:t>3</a:t>
            </a:r>
            <a:r>
              <a:rPr lang="cs-CZ" sz="2800" b="1">
                <a:solidFill>
                  <a:srgbClr val="00007D"/>
                </a:solidFill>
              </a:rPr>
              <a:t>C-OH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 b="1">
              <a:solidFill>
                <a:srgbClr val="00007D"/>
              </a:solidFill>
            </a:endParaRP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Indikátor lakmus zabarvuje roztok kyseliny ………………………………………………………….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Kyseliny jsou nebezpečné …………………………  ………………………………………………………….. 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289" name="Group 1"/>
          <p:cNvGraphicFramePr>
            <a:graphicFrameLocks noGrp="1"/>
          </p:cNvGraphicFramePr>
          <p:nvPr/>
        </p:nvGraphicFramePr>
        <p:xfrm>
          <a:off x="468313" y="836613"/>
          <a:ext cx="8066087" cy="5632452"/>
        </p:xfrm>
        <a:graphic>
          <a:graphicData uri="http://schemas.openxmlformats.org/drawingml/2006/table">
            <a:tbl>
              <a:tblPr/>
              <a:tblGrid>
                <a:gridCol w="792162"/>
                <a:gridCol w="863600"/>
                <a:gridCol w="1008063"/>
                <a:gridCol w="865187"/>
                <a:gridCol w="865188"/>
                <a:gridCol w="936625"/>
                <a:gridCol w="935037"/>
                <a:gridCol w="865188"/>
                <a:gridCol w="935037"/>
              </a:tblGrid>
              <a:tr h="376238"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ctr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4388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19150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7075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36600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0C0C0"/>
                    </a:solidFill>
                  </a:tcPr>
                </a:tc>
              </a:tr>
              <a:tr h="757238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963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85800"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ts val="70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endParaRPr kumimoji="0" 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icrosoft YaHei" charset="-122"/>
                      </a:endParaRP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1313" algn="l" defTabSz="449263" rtl="0" eaLnBrk="0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0" algn="l"/>
                          <a:tab pos="914400" algn="l"/>
                          <a:tab pos="1828800" algn="l"/>
                          <a:tab pos="2743200" algn="l"/>
                          <a:tab pos="3657600" algn="l"/>
                          <a:tab pos="4572000" algn="l"/>
                          <a:tab pos="5486400" algn="l"/>
                          <a:tab pos="6400800" algn="l"/>
                          <a:tab pos="7315200" algn="l"/>
                          <a:tab pos="8229600" algn="l"/>
                          <a:tab pos="9144000" algn="l"/>
                          <a:tab pos="10058400" algn="l"/>
                        </a:tabLst>
                      </a:pPr>
                      <a:r>
                        <a:rPr kumimoji="0" lang="cs-CZ" sz="10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-122"/>
                          <a:cs typeface="Arial" charset="0"/>
                        </a:rPr>
                        <a:t> </a:t>
                      </a:r>
                    </a:p>
                  </a:txBody>
                  <a:tcPr marL="90000" marR="90000" marT="46800" marB="46800" anchor="b" horzOverflow="overflow">
                    <a:lnL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6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2485" name="Text Box 197"/>
          <p:cNvSpPr txBox="1">
            <a:spLocks noChangeArrowheads="1"/>
          </p:cNvSpPr>
          <p:nvPr/>
        </p:nvSpPr>
        <p:spPr bwMode="auto">
          <a:xfrm>
            <a:off x="611188" y="692150"/>
            <a:ext cx="7848600" cy="520700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spcBef>
                <a:spcPts val="1750"/>
              </a:spcBef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b="1">
                <a:solidFill>
                  <a:srgbClr val="000000"/>
                </a:solidFill>
              </a:rPr>
              <a:t>1      2         3        4      5       6        7       8        9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1"/>
          <p:cNvSpPr>
            <a:spLocks noGrp="1" noChangeArrowheads="1"/>
          </p:cNvSpPr>
          <p:nvPr>
            <p:ph type="title"/>
          </p:nvPr>
        </p:nvSpPr>
        <p:spPr>
          <a:xfrm>
            <a:off x="250825" y="457200"/>
            <a:ext cx="8642350" cy="1027113"/>
          </a:xfrm>
          <a:ln/>
        </p:spPr>
        <p:txBody>
          <a:bodyPr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3600" b="1">
                <a:solidFill>
                  <a:srgbClr val="666699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Tajenka:</a:t>
            </a:r>
            <a:r>
              <a:rPr lang="cs-CZ" sz="2800"/>
              <a:t> </a:t>
            </a:r>
            <a:br>
              <a:rPr lang="cs-CZ" sz="2800"/>
            </a:br>
            <a:r>
              <a:rPr lang="cs-CZ" sz="2800">
                <a:solidFill>
                  <a:srgbClr val="9900CC"/>
                </a:solidFill>
              </a:rPr>
              <a:t>K důkazu kyseliny ve vodném roztoku se používá ….</a:t>
            </a:r>
          </a:p>
        </p:txBody>
      </p:sp>
      <p:sp>
        <p:nvSpPr>
          <p:cNvPr id="13314" name="Rectangle 2"/>
          <p:cNvSpPr>
            <a:spLocks noGrp="1" noChangeArrowheads="1"/>
          </p:cNvSpPr>
          <p:nvPr>
            <p:ph type="body" idx="1"/>
          </p:nvPr>
        </p:nvSpPr>
        <p:spPr>
          <a:xfrm>
            <a:off x="250825" y="1484313"/>
            <a:ext cx="8642350" cy="5040312"/>
          </a:xfrm>
          <a:ln/>
        </p:spPr>
        <p:txBody>
          <a:bodyPr/>
          <a:lstStyle/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1 … silně žíravá kyselina používaná k výrobě vý-bušnin a hnojiv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2 … chemický prvek, ochotně reaguje s HCl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3 … schopnost látky uvolňovat kyslík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4 … částice se záporným elektrickým nábojem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5 … chemické látky ochotně reagující s kyselinami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6 … kyselinu HCl (0,3 %) obsahuje žaludeční …....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7 … částice s kladným elektrickým nábojem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8 … jiný název kyseliny chlorovodíkové</a:t>
            </a:r>
          </a:p>
          <a:p>
            <a:pPr marL="341313" indent="-341313"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/>
              <a:t>9 … kyselina s koncentrací 96 % ( oleum )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457200" y="457200"/>
            <a:ext cx="8229600" cy="668338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 anchor="ctr"/>
          <a:lstStyle/>
          <a:p>
            <a:pPr>
              <a:buClrTx/>
              <a:buFontTx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4000" b="1" u="sng">
                <a:solidFill>
                  <a:srgbClr val="00007D"/>
                </a:solidFill>
                <a:effectLst>
                  <a:outerShdw blurRad="38100" dist="38100" dir="2700000" algn="tl">
                    <a:srgbClr val="C0C0C0"/>
                  </a:outerShdw>
                </a:effectLst>
              </a:rPr>
              <a:t>Citace :</a:t>
            </a:r>
          </a:p>
        </p:txBody>
      </p:sp>
      <p:sp>
        <p:nvSpPr>
          <p:cNvPr id="14338" name="Text Box 2"/>
          <p:cNvSpPr txBox="1">
            <a:spLocks noChangeArrowheads="1"/>
          </p:cNvSpPr>
          <p:nvPr/>
        </p:nvSpPr>
        <p:spPr bwMode="auto">
          <a:xfrm>
            <a:off x="457200" y="1125538"/>
            <a:ext cx="8229600" cy="5472112"/>
          </a:xfrm>
          <a:prstGeom prst="rect">
            <a:avLst/>
          </a:prstGeom>
          <a:noFill/>
          <a:ln w="9525" cap="flat">
            <a:noFill/>
            <a:round/>
            <a:headEnd/>
            <a:tailEnd/>
          </a:ln>
          <a:effectLst/>
        </p:spPr>
        <p:txBody>
          <a:bodyPr/>
          <a:lstStyle/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http://office.microsoft.com:klipart.</a:t>
            </a:r>
            <a:r>
              <a:rPr lang="cs-CZ" sz="2800" i="1">
                <a:solidFill>
                  <a:srgbClr val="000000"/>
                </a:solidFill>
              </a:rPr>
              <a:t>Obrázky</a:t>
            </a:r>
            <a:r>
              <a:rPr lang="cs-CZ" sz="2800">
                <a:solidFill>
                  <a:srgbClr val="000000"/>
                </a:solidFill>
              </a:rPr>
              <a:t>:                                             V</a:t>
            </a:r>
            <a:r>
              <a:rPr lang="cs-CZ" sz="2800" i="1">
                <a:solidFill>
                  <a:srgbClr val="000000"/>
                </a:solidFill>
              </a:rPr>
              <a:t>yhledávání tisíců obrázků</a:t>
            </a:r>
            <a:r>
              <a:rPr lang="cs-CZ" sz="2800">
                <a:solidFill>
                  <a:srgbClr val="000000"/>
                </a:solidFill>
              </a:rPr>
              <a:t> [online].2010[cit.2012-02-03]. Dostupné z: </a:t>
            </a:r>
            <a:r>
              <a:rPr lang="cs-CZ" sz="2800" u="sng">
                <a:solidFill>
                  <a:srgbClr val="666699"/>
                </a:solidFill>
                <a:hlinkClick r:id="rId3"/>
              </a:rPr>
              <a:t>http://office.microsoft.com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i="1">
                <a:solidFill>
                  <a:srgbClr val="000000"/>
                </a:solidFill>
              </a:rPr>
              <a:t>Chemické pokusy pro základní školy</a:t>
            </a:r>
            <a:r>
              <a:rPr lang="cs-CZ" sz="2800">
                <a:solidFill>
                  <a:srgbClr val="000000"/>
                </a:solidFill>
              </a:rPr>
              <a:t>: </a:t>
            </a:r>
            <a:r>
              <a:rPr lang="cs-CZ" sz="2800" i="1">
                <a:solidFill>
                  <a:srgbClr val="000000"/>
                </a:solidFill>
              </a:rPr>
              <a:t>2. díl</a:t>
            </a:r>
            <a:r>
              <a:rPr lang="cs-CZ" sz="2800">
                <a:solidFill>
                  <a:srgbClr val="000000"/>
                </a:solidFill>
              </a:rPr>
              <a:t> [videokazeta]. 1. vyd. Brno: IQ Media, s.r.o., 1998 [cit. 7.7.2012].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 i="1">
                <a:solidFill>
                  <a:srgbClr val="000000"/>
                </a:solidFill>
              </a:rPr>
              <a:t>Základy chemie - 1</a:t>
            </a:r>
            <a:r>
              <a:rPr lang="cs-CZ" sz="2800">
                <a:solidFill>
                  <a:srgbClr val="000000"/>
                </a:solidFill>
              </a:rPr>
              <a:t>. třetí-dotisk. Praha: Fortuna, 2002. ISBN 80-7168-720-0. Dostupné z: http://www.fortuna.cz 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Char char=""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2800">
                <a:solidFill>
                  <a:srgbClr val="000000"/>
                </a:solidFill>
              </a:rPr>
              <a:t>Autor : ing. Jiří Fuksa, ZŠ Terezín</a:t>
            </a:r>
          </a:p>
          <a:p>
            <a:pPr marL="341313" indent="-341313">
              <a:lnSpc>
                <a:spcPct val="80000"/>
              </a:lnSpc>
              <a:spcBef>
                <a:spcPts val="700"/>
              </a:spcBef>
              <a:buClr>
                <a:srgbClr val="00007D"/>
              </a:buClr>
              <a:buSzPct val="75000"/>
              <a:buFont typeface="Wingdings" charset="2"/>
              <a:buNone/>
              <a:tabLst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endParaRPr lang="cs-CZ" sz="2800">
              <a:solidFill>
                <a:srgbClr val="00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otiv sady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ady Office">
      <a:majorFont>
        <a:latin typeface="Arial"/>
        <a:ea typeface="Microsoft YaHei"/>
        <a:cs typeface=""/>
      </a:majorFont>
      <a:minorFont>
        <a:latin typeface="Arial"/>
        <a:ea typeface="Microsoft YaHei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  <a:ea typeface="Microsoft YaHei" charset="-122"/>
          </a:defRPr>
        </a:defPPr>
      </a:lstStyle>
    </a:lnDef>
  </a:objectDefaults>
  <a:extraClrSchemeLst>
    <a:extraClrScheme>
      <a:clrScheme name="Motiv sady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ady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ady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642</Words>
  <Application>Microsoft Office PowerPoint</Application>
  <PresentationFormat>Předvádění na obrazovce (4:3)</PresentationFormat>
  <Paragraphs>159</Paragraphs>
  <Slides>12</Slides>
  <Notes>12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9" baseType="lpstr">
      <vt:lpstr>Times New Roman</vt:lpstr>
      <vt:lpstr>Arial</vt:lpstr>
      <vt:lpstr>Microsoft YaHei</vt:lpstr>
      <vt:lpstr>Arial Black</vt:lpstr>
      <vt:lpstr>Segoe UI</vt:lpstr>
      <vt:lpstr>Wingdings</vt:lpstr>
      <vt:lpstr>Motiv sady Office</vt:lpstr>
      <vt:lpstr>Snímek 1</vt:lpstr>
      <vt:lpstr>Snímek 2</vt:lpstr>
      <vt:lpstr>Metodický list</vt:lpstr>
      <vt:lpstr>Snímek 4</vt:lpstr>
      <vt:lpstr>Jak vznikají ?</vt:lpstr>
      <vt:lpstr>Jak vznikají ?</vt:lpstr>
      <vt:lpstr>Snímek 7</vt:lpstr>
      <vt:lpstr>Snímek 8</vt:lpstr>
      <vt:lpstr>Snímek 9</vt:lpstr>
      <vt:lpstr>Snímek 10</vt:lpstr>
      <vt:lpstr>Tajenka:  K důkazu kyseliny ve vodném roztoku se používá ….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KYSELINY</dc:title>
  <dc:creator>Fuksová</dc:creator>
  <cp:lastModifiedBy>User</cp:lastModifiedBy>
  <cp:revision>22</cp:revision>
  <cp:lastPrinted>1601-01-01T00:00:00Z</cp:lastPrinted>
  <dcterms:created xsi:type="dcterms:W3CDTF">2012-08-22T19:00:35Z</dcterms:created>
  <dcterms:modified xsi:type="dcterms:W3CDTF">2024-07-15T11:52:13Z</dcterms:modified>
</cp:coreProperties>
</file>