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69" r:id="rId3"/>
    <p:sldId id="270" r:id="rId4"/>
    <p:sldId id="272" r:id="rId5"/>
    <p:sldId id="271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44583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xmlns="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47851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xmlns="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64614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46601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xmlns="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49553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xmlns="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45324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28458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xmlns="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08925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xmlns="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50190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xmlns="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86371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3309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36472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pPr/>
              <a:t>10/2/2024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859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67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2CFBC99-FB8F-41F7-A81D-A5288D688D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5E77F6E-19CC-6FDD-3E26-4C971E30BCF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l="5128" r="598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2DC6583-4D18-109F-0BBE-543F9FC341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3834174"/>
            <a:ext cx="5257800" cy="1701570"/>
          </a:xfrm>
        </p:spPr>
        <p:txBody>
          <a:bodyPr anchor="b">
            <a:normAutofit/>
          </a:bodyPr>
          <a:lstStyle/>
          <a:p>
            <a:r>
              <a:rPr lang="cs-CZ" sz="4400" dirty="0"/>
              <a:t>Starověká literatura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CD866A2-DBB0-47F1-D2C9-D6F438BDDE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592499"/>
            <a:ext cx="5147960" cy="646785"/>
          </a:xfrm>
        </p:spPr>
        <p:txBody>
          <a:bodyPr>
            <a:normAutofit/>
          </a:bodyPr>
          <a:lstStyle/>
          <a:p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xmlns="" val="4107337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7595566-91B8-E9E7-6428-7442F49F2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Starověká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85874AF-9A16-7C3C-CA00-E23AC8A73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Kdy mluvíme o starověké literatuře ? O období cca 4.500 let př.n.l.</a:t>
            </a:r>
          </a:p>
          <a:p>
            <a:r>
              <a:rPr lang="cs-CZ" dirty="0"/>
              <a:t>Za jakým účelem se písmo ze začátku používalo ? Za účelem zaznamenávání smrti/narození, zákony, sňatky/rozvody,….</a:t>
            </a:r>
          </a:p>
        </p:txBody>
      </p:sp>
    </p:spTree>
    <p:extLst>
      <p:ext uri="{BB962C8B-B14F-4D97-AF65-F5344CB8AC3E}">
        <p14:creationId xmlns:p14="http://schemas.microsoft.com/office/powerpoint/2010/main" xmlns="" val="358282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A733EB3-4422-3F7E-B00A-7F09BF9F8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Sumersko-Akkadská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F2C1E01-21A0-FDBE-3D06-E6097BE55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Vznikala na území Mezopotánie nacházející se mezi řekami Eufrat a Tigris (dnes zde leží Irák)</a:t>
            </a:r>
          </a:p>
          <a:p>
            <a:r>
              <a:rPr lang="cs-CZ" dirty="0"/>
              <a:t>Mezi střediska kultury patřila města Uruk a Kiš</a:t>
            </a:r>
          </a:p>
          <a:p>
            <a:r>
              <a:rPr lang="cs-CZ" dirty="0"/>
              <a:t>Piktogram=jednoduchý stylizovaný obraz</a:t>
            </a:r>
          </a:p>
          <a:p>
            <a:r>
              <a:rPr lang="cs-CZ" dirty="0"/>
              <a:t>Sumerové nahrazovali obrátky klínovým písmem</a:t>
            </a:r>
          </a:p>
          <a:p>
            <a:r>
              <a:rPr lang="cs-CZ" dirty="0"/>
              <a:t>Zikkuraty=stupňovité věže, kde byl na vrchu chrám</a:t>
            </a:r>
          </a:p>
          <a:p>
            <a:r>
              <a:rPr lang="cs-CZ" dirty="0"/>
              <a:t>Sumerové psali na hliněné destičky</a:t>
            </a:r>
          </a:p>
          <a:p>
            <a:r>
              <a:rPr lang="cs-CZ" dirty="0"/>
              <a:t>Název sumerského zákoníku=Chamurappiho zákoník (nejstarší na světě)</a:t>
            </a:r>
          </a:p>
        </p:txBody>
      </p:sp>
    </p:spTree>
    <p:extLst>
      <p:ext uri="{BB962C8B-B14F-4D97-AF65-F5344CB8AC3E}">
        <p14:creationId xmlns:p14="http://schemas.microsoft.com/office/powerpoint/2010/main" xmlns="" val="48283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9C6855F-16F7-16AD-F1E2-75592929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Sumersko-Akkadská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39F417E-0A32-18BD-BA09-585BF7C65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 čem vypráví pověst o Babylonské věži ? O zmatení jazyků</a:t>
            </a:r>
          </a:p>
          <a:p>
            <a:r>
              <a:rPr lang="cs-CZ" dirty="0"/>
              <a:t>O čem vypráví mýtus </a:t>
            </a:r>
            <a:r>
              <a:rPr lang="cs-CZ" i="1" dirty="0"/>
              <a:t>Enúma Eliš </a:t>
            </a:r>
            <a:r>
              <a:rPr lang="cs-CZ" dirty="0"/>
              <a:t>? O vzniku lidí a světa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938983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F349565-A6A9-B6DF-8B67-6AE0AC23F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Epos o Gilgamešovi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EB4C29C-158D-C336-89C0-28A72C23F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Patří do národní literatury sumersko-akkadské </a:t>
            </a:r>
          </a:p>
          <a:p>
            <a:r>
              <a:rPr lang="cs-CZ" dirty="0"/>
              <a:t>Literární druh: lyricko-epické</a:t>
            </a:r>
          </a:p>
          <a:p>
            <a:r>
              <a:rPr lang="cs-CZ" dirty="0"/>
              <a:t>Literární žánr: epos</a:t>
            </a:r>
          </a:p>
          <a:p>
            <a:r>
              <a:rPr lang="cs-CZ" dirty="0"/>
              <a:t>Hlavní myšlenka: přátelství, hledání nesmrtelnosti</a:t>
            </a:r>
          </a:p>
          <a:p>
            <a:r>
              <a:rPr lang="cs-CZ" dirty="0"/>
              <a:t>Charakteristika Gilgameše: sebestředný, bezohledný, krutý</a:t>
            </a:r>
          </a:p>
          <a:p>
            <a:r>
              <a:rPr lang="cs-CZ" dirty="0"/>
              <a:t>Aruru=bohyně, stvořitelka světa</a:t>
            </a:r>
          </a:p>
        </p:txBody>
      </p:sp>
    </p:spTree>
    <p:extLst>
      <p:ext uri="{BB962C8B-B14F-4D97-AF65-F5344CB8AC3E}">
        <p14:creationId xmlns:p14="http://schemas.microsoft.com/office/powerpoint/2010/main" xmlns="" val="1084721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F7B0E87-A3C9-7AFE-762D-8DB0ED988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Hebrejská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4653BCB-C006-F511-9D05-C680F3750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Vznikala na území dnešní Izraele, Jordánska a Palestiny</a:t>
            </a:r>
          </a:p>
          <a:p>
            <a:r>
              <a:rPr lang="cs-CZ" dirty="0"/>
              <a:t>Vzniklo tam náboženství Judaismus, Křesťanství a Islám</a:t>
            </a:r>
          </a:p>
          <a:p>
            <a:r>
              <a:rPr lang="cs-CZ" dirty="0"/>
              <a:t>Hláskovou abecedu vytvořili Féničané žijící na území Libanonu</a:t>
            </a:r>
          </a:p>
          <a:p>
            <a:r>
              <a:rPr lang="cs-CZ" dirty="0"/>
              <a:t>Bible byla napsána ve dvou jazycích a to v Hebrejštině (Starý Zákon) a Řečtině (Nový Zákon)</a:t>
            </a:r>
          </a:p>
          <a:p>
            <a:r>
              <a:rPr lang="cs-CZ" dirty="0"/>
              <a:t>Ježíš se narodil cca roku 7-4 př.n.l. a zemřel cca ve 33 letech a ve svých posledních dnech byl zrazen Jidášem za 30 stříbrných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6163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BE170E1-9B62-1789-CF1E-BAC022867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Hebrejská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AD70DA8-9579-BD26-41DF-6F609D5F0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Mojžíšovy knihy: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Genesis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Exodus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Leviticus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Numeri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Deutenomium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365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9304D81-2FEB-F041-FABC-D70DB6002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Hebrejská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8841261-30F1-A346-6AA8-022EFC8D9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3 podoby Boha: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Bůh Otec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Bůh Syn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Bůh Duch Svatý</a:t>
            </a:r>
          </a:p>
          <a:p>
            <a:r>
              <a:rPr lang="cs-CZ" dirty="0"/>
              <a:t>Žalmy=sbírka náboženských a poetických textů tvořící Starý Zákon</a:t>
            </a:r>
          </a:p>
          <a:p>
            <a:r>
              <a:rPr lang="cs-CZ" dirty="0"/>
              <a:t>Nejstarší člověk (969 let) se jmenoval Metuzalém a po jeho smrti nastala celosvětová potopa</a:t>
            </a:r>
          </a:p>
          <a:p>
            <a:r>
              <a:rPr lang="cs-CZ" dirty="0"/>
              <a:t>Kdo se při této potopě zachránil ? Noe a jeho </a:t>
            </a:r>
            <a:r>
              <a:rPr lang="cs-CZ" dirty="0" err="1"/>
              <a:t>rodina+pár</a:t>
            </a:r>
            <a:r>
              <a:rPr lang="cs-CZ" dirty="0"/>
              <a:t> zvířat od každého druhu</a:t>
            </a:r>
          </a:p>
        </p:txBody>
      </p:sp>
    </p:spTree>
    <p:extLst>
      <p:ext uri="{BB962C8B-B14F-4D97-AF65-F5344CB8AC3E}">
        <p14:creationId xmlns:p14="http://schemas.microsoft.com/office/powerpoint/2010/main" xmlns="" val="995002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FE3D1E6-FBE1-B08C-CE08-5001F1807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Hebrejská literatura-významné postavy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5E11EBF-AA32-3790-87BC-DB178A988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Ježíš několikrát prokázal že umí zázraky, např.: na svatbě v Káně Galilejské proměnil vodu na víno či oživil mrtvého Lazara z </a:t>
            </a:r>
            <a:r>
              <a:rPr lang="cs-CZ" dirty="0" err="1"/>
              <a:t>Betánie</a:t>
            </a:r>
            <a:endParaRPr lang="cs-CZ" dirty="0"/>
          </a:p>
          <a:p>
            <a:r>
              <a:rPr lang="cs-CZ" dirty="0"/>
              <a:t>Koho zabil Kain a v jakém příbuzenském vztahu byli ? Zabil Abela-jeho bratra</a:t>
            </a:r>
          </a:p>
          <a:p>
            <a:r>
              <a:rPr lang="cs-CZ" dirty="0"/>
              <a:t>Pilát Pontský: římský prokurátor, který nechal zabít Ježíše</a:t>
            </a:r>
          </a:p>
          <a:p>
            <a:r>
              <a:rPr lang="cs-CZ" dirty="0" err="1"/>
              <a:t>Herdes</a:t>
            </a:r>
            <a:r>
              <a:rPr lang="cs-CZ" dirty="0"/>
              <a:t> Veliký: měl na svědomí vraždění neviňátek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8106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97ABFD5-9249-5FCA-FED3-D980CC30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Hebrejská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10168E1-2677-7D19-B39A-424AACBFF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Evangelia: Matušovo, </a:t>
            </a:r>
            <a:r>
              <a:rPr lang="cs-CZ" dirty="0" err="1"/>
              <a:t>Marekovo</a:t>
            </a:r>
            <a:r>
              <a:rPr lang="cs-CZ" dirty="0"/>
              <a:t>, Lukášovo a Janovo evangelium</a:t>
            </a:r>
          </a:p>
          <a:p>
            <a:r>
              <a:rPr lang="cs-CZ" dirty="0"/>
              <a:t>Desatero přikázání bylo stanoveno ve Starém Zákoně</a:t>
            </a:r>
          </a:p>
          <a:p>
            <a:r>
              <a:rPr lang="cs-CZ" dirty="0"/>
              <a:t>Exodus: popisuje vyvedení Židů z otroctví v Egyptě</a:t>
            </a:r>
          </a:p>
          <a:p>
            <a:r>
              <a:rPr lang="cs-CZ" dirty="0"/>
              <a:t>Části Nového Zákona: Skutky apoštolů, Čtyři evangelia, Listy apoštolů a Zjevení sv. Jana</a:t>
            </a:r>
          </a:p>
        </p:txBody>
      </p:sp>
    </p:spTree>
    <p:extLst>
      <p:ext uri="{BB962C8B-B14F-4D97-AF65-F5344CB8AC3E}">
        <p14:creationId xmlns:p14="http://schemas.microsoft.com/office/powerpoint/2010/main" xmlns="" val="743112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7021343-840D-A86D-FDDA-62C8D3D8E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Indická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D8FE953-572B-6D4A-EF2E-1A7C62C73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Védy=starověký text v </a:t>
            </a:r>
            <a:r>
              <a:rPr lang="cs-CZ" dirty="0" err="1"/>
              <a:t>sans-criptu</a:t>
            </a:r>
            <a:r>
              <a:rPr lang="cs-CZ" dirty="0"/>
              <a:t> znamenající vědění či poznání</a:t>
            </a:r>
          </a:p>
          <a:p>
            <a:r>
              <a:rPr lang="cs-CZ" dirty="0"/>
              <a:t>Dvě náboženství v Indii: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Buddhismus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Hinduismus</a:t>
            </a:r>
          </a:p>
          <a:p>
            <a:r>
              <a:rPr lang="cs-CZ" dirty="0"/>
              <a:t>Zakladatel buddhismu: </a:t>
            </a:r>
            <a:r>
              <a:rPr lang="cs-CZ" dirty="0" err="1"/>
              <a:t>Siddhárta</a:t>
            </a:r>
            <a:r>
              <a:rPr lang="cs-CZ" dirty="0"/>
              <a:t> </a:t>
            </a:r>
            <a:r>
              <a:rPr lang="cs-CZ" dirty="0" err="1"/>
              <a:t>Gautama</a:t>
            </a:r>
            <a:r>
              <a:rPr lang="cs-CZ" dirty="0"/>
              <a:t> (=Buddha)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Buddha=vědění či poznání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494414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92F48C2-BA9A-0397-4260-808486C0B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Indická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EBBF783-480B-A3FA-9935-793A18573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Polyteismus=víra ve více božstev</a:t>
            </a:r>
          </a:p>
          <a:p>
            <a:r>
              <a:rPr lang="cs-CZ" dirty="0"/>
              <a:t>Monoteismus=víra v jednoho boha</a:t>
            </a:r>
          </a:p>
          <a:p>
            <a:r>
              <a:rPr lang="cs-CZ" dirty="0"/>
              <a:t>Hl. téma Mahábháraty: bratrovražedná válka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157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1C4F9CE-BF90-77ED-8754-89DD1D905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Čínská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C17D275-A825-CFBA-C61C-1E6AE7503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Čínská civilizace vznikala v povodí Žluté a Dlouhé řeky</a:t>
            </a:r>
          </a:p>
          <a:p>
            <a:r>
              <a:rPr lang="cs-CZ" dirty="0"/>
              <a:t>Čínské vynálezy: papír, kompas, střelný prach, porcelán,…</a:t>
            </a:r>
          </a:p>
          <a:p>
            <a:r>
              <a:rPr lang="cs-CZ" dirty="0"/>
              <a:t>Kaligrafie=umění krásného a esteticky propracovaného psaní</a:t>
            </a:r>
          </a:p>
          <a:p>
            <a:r>
              <a:rPr lang="cs-CZ" dirty="0"/>
              <a:t>Konfucianismus=filozofický a etický systém zaměřen na mezilidské vztahy</a:t>
            </a:r>
          </a:p>
          <a:p>
            <a:r>
              <a:rPr lang="cs-CZ" dirty="0"/>
              <a:t>Hovory=dílo sestavené Konfuciovi žáky</a:t>
            </a:r>
          </a:p>
          <a:p>
            <a:r>
              <a:rPr lang="cs-CZ" dirty="0" err="1"/>
              <a:t>Li</a:t>
            </a:r>
            <a:r>
              <a:rPr lang="cs-CZ" dirty="0"/>
              <a:t>-Po: psal o tématech inspirovaných láskou, přátelstvím, filozofií či přírodou</a:t>
            </a:r>
          </a:p>
        </p:txBody>
      </p:sp>
    </p:spTree>
    <p:extLst>
      <p:ext uri="{BB962C8B-B14F-4D97-AF65-F5344CB8AC3E}">
        <p14:creationId xmlns:p14="http://schemas.microsoft.com/office/powerpoint/2010/main" xmlns="" val="1946523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F5E4D10-1C1C-D035-7041-B26B50E54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Perská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69C984E-F81E-F99E-C470-DEA9F88DC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Perská říše se rozkládala na území Íránu</a:t>
            </a:r>
          </a:p>
          <a:p>
            <a:r>
              <a:rPr lang="cs-CZ" dirty="0"/>
              <a:t>Pahlaví: rod vládnoucí v Persii do roku 1979; jazyk a písmo</a:t>
            </a:r>
          </a:p>
          <a:p>
            <a:r>
              <a:rPr lang="cs-CZ" dirty="0"/>
              <a:t>Avesta: aspekty víry a praktikou zoroastrismu; napsaný Zarathuštrou </a:t>
            </a:r>
          </a:p>
          <a:p>
            <a:r>
              <a:rPr lang="cs-CZ" dirty="0"/>
              <a:t>Kdo napsal dílo Tak pravil Zarathustra? Friedrich Nietzsche</a:t>
            </a:r>
          </a:p>
        </p:txBody>
      </p:sp>
    </p:spTree>
    <p:extLst>
      <p:ext uri="{BB962C8B-B14F-4D97-AF65-F5344CB8AC3E}">
        <p14:creationId xmlns:p14="http://schemas.microsoft.com/office/powerpoint/2010/main" xmlns="" val="3741822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15ACB0E-8C05-39E1-A274-432D8460B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Arabská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C45DEEB-9258-5A08-1086-E4AD186AF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Korán=hlavní náboženský text Islámu, který se skládá </a:t>
            </a:r>
            <a:r>
              <a:rPr lang="cs-CZ" dirty="0" smtClean="0"/>
              <a:t>z </a:t>
            </a:r>
            <a:r>
              <a:rPr lang="cs-CZ" dirty="0"/>
              <a:t>recitací Muhammada</a:t>
            </a:r>
          </a:p>
        </p:txBody>
      </p:sp>
    </p:spTree>
    <p:extLst>
      <p:ext uri="{BB962C8B-B14F-4D97-AF65-F5344CB8AC3E}">
        <p14:creationId xmlns:p14="http://schemas.microsoft.com/office/powerpoint/2010/main" xmlns="" val="2396418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6BD6C65-F18F-F174-B6BA-C22DDF68D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Staroegyptská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DC53259-E47C-205F-92AF-0F27F7452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Egyptská civilizace vznikala v povodí řeky Nil</a:t>
            </a:r>
          </a:p>
          <a:p>
            <a:r>
              <a:rPr lang="cs-CZ" dirty="0"/>
              <a:t>V čele Egypta stál faraon, který byl považován za boha</a:t>
            </a:r>
          </a:p>
          <a:p>
            <a:r>
              <a:rPr lang="cs-CZ" dirty="0"/>
              <a:t>Protože Egypťané věřili v posmrtný život vznikla tzv. Kniha Mrtvých</a:t>
            </a:r>
          </a:p>
          <a:p>
            <a:r>
              <a:rPr lang="cs-CZ" dirty="0"/>
              <a:t>Egypťané používali Piktogramy ze kterých se vyvinuly Hieroglyfy </a:t>
            </a:r>
          </a:p>
          <a:p>
            <a:r>
              <a:rPr lang="cs-CZ" dirty="0"/>
              <a:t>Mumifikace=konzervace těla; měla přínos </a:t>
            </a:r>
            <a:r>
              <a:rPr lang="cs-CZ" dirty="0" smtClean="0"/>
              <a:t>do </a:t>
            </a:r>
            <a:r>
              <a:rPr lang="cs-CZ" dirty="0"/>
              <a:t>lékařství</a:t>
            </a:r>
          </a:p>
        </p:txBody>
      </p:sp>
    </p:spTree>
    <p:extLst>
      <p:ext uri="{BB962C8B-B14F-4D97-AF65-F5344CB8AC3E}">
        <p14:creationId xmlns:p14="http://schemas.microsoft.com/office/powerpoint/2010/main" xmlns="" val="447770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7C36E41-49E1-CA8F-9581-C718598AA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Staroegyptská literatura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2C25386-4E62-1F73-6F85-7CDC00DC0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Hymnus=chvalozpěvy</a:t>
            </a:r>
          </a:p>
          <a:p>
            <a:r>
              <a:rPr lang="cs-CZ" dirty="0"/>
              <a:t>Jean-</a:t>
            </a:r>
            <a:r>
              <a:rPr lang="cs-CZ" dirty="0" err="1"/>
              <a:t>Francoius</a:t>
            </a:r>
            <a:r>
              <a:rPr lang="cs-CZ" dirty="0"/>
              <a:t> </a:t>
            </a:r>
            <a:r>
              <a:rPr lang="cs-CZ" dirty="0" err="1"/>
              <a:t>Champollion</a:t>
            </a:r>
            <a:r>
              <a:rPr lang="cs-CZ" dirty="0"/>
              <a:t> rozluštil Hieroglyfy</a:t>
            </a:r>
          </a:p>
          <a:p>
            <a:r>
              <a:rPr lang="cs-CZ" dirty="0" smtClean="0"/>
              <a:t>Zvířata, </a:t>
            </a:r>
            <a:r>
              <a:rPr lang="cs-CZ" dirty="0"/>
              <a:t>ke kterým měli Egypťané úctu: kočky, </a:t>
            </a:r>
            <a:r>
              <a:rPr lang="cs-CZ" dirty="0" smtClean="0"/>
              <a:t>šakali, </a:t>
            </a:r>
            <a:r>
              <a:rPr lang="cs-CZ" dirty="0"/>
              <a:t>sokoli,….</a:t>
            </a:r>
          </a:p>
          <a:p>
            <a:r>
              <a:rPr lang="cs-CZ" dirty="0"/>
              <a:t>Egypťané zobrazovali na malbách postavy z profilu</a:t>
            </a:r>
          </a:p>
          <a:p>
            <a:r>
              <a:rPr lang="cs-CZ" dirty="0"/>
              <a:t>! Zikkuraty=Sumerové X Pyramidy=Egypťané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6994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1E3533"/>
      </a:dk2>
      <a:lt2>
        <a:srgbClr val="E7E8E2"/>
      </a:lt2>
      <a:accent1>
        <a:srgbClr val="5E4DC3"/>
      </a:accent1>
      <a:accent2>
        <a:srgbClr val="3B5BB1"/>
      </a:accent2>
      <a:accent3>
        <a:srgbClr val="4D9EC3"/>
      </a:accent3>
      <a:accent4>
        <a:srgbClr val="3BB1A5"/>
      </a:accent4>
      <a:accent5>
        <a:srgbClr val="48B77D"/>
      </a:accent5>
      <a:accent6>
        <a:srgbClr val="3BB142"/>
      </a:accent6>
      <a:hlink>
        <a:srgbClr val="319471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620</Words>
  <Application>Microsoft Office PowerPoint</Application>
  <PresentationFormat>Vlastní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BrushVTI</vt:lpstr>
      <vt:lpstr>Starověká literatura</vt:lpstr>
      <vt:lpstr>Starověká literatura</vt:lpstr>
      <vt:lpstr>Sumersko-Akkadská literatura</vt:lpstr>
      <vt:lpstr>Sumersko-Akkadská literatura</vt:lpstr>
      <vt:lpstr>Epos o Gilgamešovi</vt:lpstr>
      <vt:lpstr>Hebrejská literatura</vt:lpstr>
      <vt:lpstr>Hebrejská literatura</vt:lpstr>
      <vt:lpstr>Hebrejská literatura</vt:lpstr>
      <vt:lpstr>Hebrejská literatura-významné postavy</vt:lpstr>
      <vt:lpstr>Hebrejská literatura</vt:lpstr>
      <vt:lpstr>Indická literatura</vt:lpstr>
      <vt:lpstr>Indická literatura</vt:lpstr>
      <vt:lpstr>Čínská literatura</vt:lpstr>
      <vt:lpstr>Perská literatura</vt:lpstr>
      <vt:lpstr>Arabská literatura</vt:lpstr>
      <vt:lpstr>Staroegyptská literatura</vt:lpstr>
      <vt:lpstr>Staroegyptská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literatura</dc:title>
  <dc:creator>Šedivec Dominik</dc:creator>
  <cp:lastModifiedBy>User</cp:lastModifiedBy>
  <cp:revision>2</cp:revision>
  <dcterms:created xsi:type="dcterms:W3CDTF">2024-10-01T15:50:48Z</dcterms:created>
  <dcterms:modified xsi:type="dcterms:W3CDTF">2024-10-02T07:33:04Z</dcterms:modified>
</cp:coreProperties>
</file>