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60" r:id="rId5"/>
    <p:sldId id="262" r:id="rId6"/>
    <p:sldId id="263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8448D7-3EE1-ADD1-0E40-410B6379AC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5B49E63-2951-2494-1A97-2CC6B7C18D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25B6999-E171-9B4F-BEAB-5FD0A91E2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2AB4B7C-5B5A-E829-962F-5A0FB86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CF8514D-6798-DB55-2D00-300807943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954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BC16F8-AA12-4A50-D060-701B0A335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0A361C1-E1F6-DAAE-35D8-DF8EC5CBA8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ACF2F3-B6AC-B9C2-1E4E-8BEA1F770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647B812-5936-5479-4643-DE2964F06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A5399D-0FD3-B23B-7696-5F0B5E9D2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865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C42B0E-A3A4-BC21-5D19-768166FE7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CCD2A05-DFD6-1415-D1E3-87E820878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0BCF4C-0CFD-1609-D268-5004FBF59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964891-61FF-A39B-BD70-3CE0661F8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96451F-F75E-FD51-8051-29CB873D0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598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EF2F5D-4E5A-753F-C259-3358D5555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2C4CD90-8121-C54C-F767-842CF87128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CE29BC3-AE3C-84C8-1ECC-BAA843DB31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08AC08E-B95A-7778-F51A-A906F4CF3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2F31985-7D69-FFA6-A03C-AA1626EDC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13A496A-D3B4-62C3-573B-3F10CA567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7305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FAB160-8091-5088-22B9-DF4178DC0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ED5294D-9FC8-9D12-4BCC-0F8C87F872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1F22A88-177A-1FE4-4127-D7C3D2B2DE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D507FA2-846C-E3AF-68ED-CC26CED6CE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2768768C-2AB9-FFE6-EE30-B9D84642DC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FA1B0CD-5828-82DA-A2A0-CA1331479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53559C3-08DC-0157-F495-5C0A8ADF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5957B66A-9A75-B5D4-A7A9-D6D922F35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74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769CAD-FC81-141A-B709-7D9EE8B6F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3CFA6F7-949E-8175-408D-98357136A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F2A135B-1D4B-E2D1-3EE2-2A8C64816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45E084F-4A82-78A1-0C3D-7C1ED53A1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355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3D8D4D9-6D54-30E2-6EA7-321758413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458F962-96F1-5517-CF49-29C2C1EC6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647C859-B005-A54D-F95A-BFF20BA86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431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8BDE35-ED1D-A772-ADEF-1234A088A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F412B9-69E6-50C7-BB55-14BE1AD7D8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46E8403-8DEB-ED4F-1CCF-C7BEF5111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184D35B-632E-B943-0A23-9B98012AD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C47D5D7-503E-F3E7-0A99-CD6347555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615DCEC-8EF6-A4C8-BC2E-B2890EA62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8266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63F3AD-CA19-389C-848A-D23C5AD71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8BB8EFC-FAFF-0653-1077-F07B40345E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B7FB1C7-A2FD-3319-54F0-A74F59C9BA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7115B3F-1056-DA8E-508B-7D0A73335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26BE6AD-B7D1-3E5D-2A21-C026EC53E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27ADB2C-358F-65FF-F0FA-201F94F95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191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19BDBE-F5C3-7040-E0ED-D42E4A0E6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E290E6F-E2D2-ABE3-9947-0478AFFEDA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6230759-2F18-D0EF-F302-6D243F583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7A42488-5854-2325-4E92-E0D7D3216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7E428B-386A-FF8A-BCC9-0F1D747F7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422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C860410-AABD-86F7-A964-45AB0ED706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B8B2388-C095-8678-E618-D7AB7D58B3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471DD8-F872-9582-EC5F-B8D703482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0432DB-7FD3-3B8E-E331-9BCEC7DD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A861FE2-E453-9F88-7E1B-5588B2029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4453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DDE42D9-D9F8-BF97-43A4-548B0B630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BF7743A-0CFF-C87A-D4B6-801187842F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191B11A-6550-564E-5F55-F2D11FB753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D6A264-D238-49A8-979A-7D8180002D81}" type="datetimeFigureOut">
              <a:rPr lang="cs-CZ" smtClean="0"/>
              <a:t>09.11.2024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2B7A263-6B8F-982D-E074-A123FA65D0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FC8C2A-E0EE-BCC8-2F5F-28C5D11372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2CC22E-D75F-4CD9-9D81-B399D7BE5A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469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epositphotos.com/de/vector/symbol-of-islam-crescent-and-star-with-five-corners-icon-black-color-illustration-flat-style-188736472.html" TargetMode="External"/><Relationship Id="rId7" Type="http://schemas.openxmlformats.org/officeDocument/2006/relationships/hyperlink" Target="https://cs.wikipedia.org/wiki/Isl%C3%A1m" TargetMode="External"/><Relationship Id="rId2" Type="http://schemas.openxmlformats.org/officeDocument/2006/relationships/hyperlink" Target="https://atlas.mapy.cz/?p=010000&amp;id=nabozenstvi&amp;n=m&amp;z=3.5&amp;x=18.514&amp;y=34.339&amp;m=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Isl%C3%A1m#/media/Soubor:Conqu%C3%AAte_de_l'Islam_%C3%A0_la_chute_des_Omeyyades_de.svg" TargetMode="External"/><Relationship Id="rId5" Type="http://schemas.openxmlformats.org/officeDocument/2006/relationships/hyperlink" Target="https://upload.wikimedia.org/wikipedia/commons/9/98/Mohammed.jpg" TargetMode="External"/><Relationship Id="rId4" Type="http://schemas.openxmlformats.org/officeDocument/2006/relationships/hyperlink" Target="https://chatgpt.com/c/672f2be1-ec84-8004-9d1b-0e182a5259a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40D3C1-6476-B2B2-D177-1EA58F117C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Islám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AC82073-7875-9239-B304-008BC51FEFA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________________________________________________________________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95354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A48271-874B-BF0A-5081-73BB5D51E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cs-CZ" sz="5400" b="1"/>
              <a:t>Islámská názvosloví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DDCEEC-1DCB-55A0-F0E8-701EC6081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cs-CZ" sz="2200" u="sng" dirty="0"/>
              <a:t>Věřící: </a:t>
            </a:r>
            <a:r>
              <a:rPr lang="cs-CZ" sz="2200" dirty="0"/>
              <a:t>muslim</a:t>
            </a:r>
          </a:p>
          <a:p>
            <a:r>
              <a:rPr lang="cs-CZ" sz="2200" u="sng" dirty="0"/>
              <a:t>Představitel:</a:t>
            </a:r>
            <a:r>
              <a:rPr lang="cs-CZ" sz="2200" dirty="0"/>
              <a:t> Muhammad</a:t>
            </a:r>
          </a:p>
          <a:p>
            <a:r>
              <a:rPr lang="cs-CZ" sz="2200" u="sng" dirty="0"/>
              <a:t>Bůh:</a:t>
            </a:r>
            <a:r>
              <a:rPr lang="cs-CZ" sz="2200" dirty="0"/>
              <a:t> Alláh</a:t>
            </a:r>
          </a:p>
          <a:p>
            <a:r>
              <a:rPr lang="cs-CZ" sz="2200" u="sng" dirty="0"/>
              <a:t>Modlitebna:</a:t>
            </a:r>
            <a:r>
              <a:rPr lang="cs-CZ" sz="2200" dirty="0"/>
              <a:t> mešita</a:t>
            </a:r>
          </a:p>
          <a:p>
            <a:r>
              <a:rPr lang="cs-CZ" sz="2200" u="sng" dirty="0"/>
              <a:t>Svatá kniha: </a:t>
            </a:r>
            <a:r>
              <a:rPr lang="cs-CZ" sz="2200" dirty="0"/>
              <a:t>korán</a:t>
            </a:r>
          </a:p>
          <a:p>
            <a:pPr marL="0" indent="0">
              <a:buNone/>
            </a:pPr>
            <a:r>
              <a:rPr lang="cs-CZ" sz="2200" dirty="0"/>
              <a:t> </a:t>
            </a:r>
          </a:p>
        </p:txBody>
      </p:sp>
      <p:pic>
        <p:nvPicPr>
          <p:cNvPr id="4" name="Obrázek 3" descr="Obsah obrázku diagram, Písmo, Grafika, kruh&#10;&#10;Popis byl vytvořen automaticky">
            <a:extLst>
              <a:ext uri="{FF2B5EF4-FFF2-40B4-BE49-F238E27FC236}">
                <a16:creationId xmlns:a16="http://schemas.microsoft.com/office/drawing/2014/main" id="{4EB7930D-5210-0E2B-5CC8-4AA789C8221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6286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6316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E475CCA-5FE5-07DC-2EE3-9A4F22730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cs-CZ" sz="4000" b="1"/>
              <a:t>Základní informace</a:t>
            </a:r>
          </a:p>
        </p:txBody>
      </p:sp>
      <p:pic>
        <p:nvPicPr>
          <p:cNvPr id="4" name="Obrázek 3" descr="Obsah obrázku text, obraz, umění, háv&#10;&#10;Popis byl vytvořen automaticky">
            <a:extLst>
              <a:ext uri="{FF2B5EF4-FFF2-40B4-BE49-F238E27FC236}">
                <a16:creationId xmlns:a16="http://schemas.microsoft.com/office/drawing/2014/main" id="{C32CEF04-BF28-E004-7A31-3265D97D1E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7880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435DE3-D6C8-CC82-5ACE-78B32F09A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3734" y="2409830"/>
            <a:ext cx="6798539" cy="3705217"/>
          </a:xfrm>
        </p:spPr>
        <p:txBody>
          <a:bodyPr>
            <a:normAutofit fontScale="92500" lnSpcReduction="10000"/>
          </a:bodyPr>
          <a:lstStyle/>
          <a:p>
            <a:r>
              <a:rPr lang="cs-CZ" sz="2000" dirty="0"/>
              <a:t>2. největší světové náboženství s 1,9 milionem vyznavačů, což je asi 25% dnešního obyvatelstva</a:t>
            </a:r>
          </a:p>
          <a:p>
            <a:r>
              <a:rPr lang="cs-CZ" sz="2000" dirty="0"/>
              <a:t>Vznik na Arabském poloostrově na území dnešní Saudské Arábie v 7. století n.l.</a:t>
            </a:r>
          </a:p>
          <a:p>
            <a:r>
              <a:rPr lang="cs-CZ" sz="2000" dirty="0"/>
              <a:t>Vytvořeno prorokem Muhammadem (Muhammad ibn Abd Alláh)</a:t>
            </a:r>
          </a:p>
          <a:p>
            <a:r>
              <a:rPr lang="cs-CZ" sz="2000" dirty="0"/>
              <a:t>Monoteistické náboženství (=víra v jednoho boha)-Alláha</a:t>
            </a:r>
          </a:p>
          <a:p>
            <a:r>
              <a:rPr lang="cs-CZ" sz="2000" dirty="0"/>
              <a:t>Dnešní výskyt Islámu: severní, východní a střední Afrika; Arabský poloostrov; střední, západní a jihovýchodní Asie (Indonésie a </a:t>
            </a:r>
            <a:r>
              <a:rPr lang="cs-CZ" sz="2000" dirty="0" err="1"/>
              <a:t>Malaysie</a:t>
            </a:r>
            <a:r>
              <a:rPr lang="cs-CZ" sz="2000" dirty="0"/>
              <a:t>) </a:t>
            </a:r>
          </a:p>
          <a:p>
            <a:r>
              <a:rPr lang="cs-CZ" sz="2000" dirty="0"/>
              <a:t>Právo Šaría: náboženské, právní a etické předpisy spravující život muslimů (Írán, Saudská Arábie </a:t>
            </a:r>
            <a:r>
              <a:rPr lang="cs-CZ" sz="2000"/>
              <a:t>či Jordánsko)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196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0865F3-18F6-C17F-9490-D536C8C6F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Počátky a rozmach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06151CE-8BE4-6565-53FC-E831459E5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Spojeny s působením proroka Muhammada na Arabském poloostrově</a:t>
            </a:r>
          </a:p>
          <a:p>
            <a:r>
              <a:rPr lang="cs-CZ" dirty="0"/>
              <a:t>Klíčová událost: Hidžra-přesídlení Muhammada z Mekky do Medíny (r. 622 n.l.)</a:t>
            </a:r>
          </a:p>
          <a:p>
            <a:r>
              <a:rPr lang="cs-CZ" dirty="0"/>
              <a:t>Od počátku 8. století dochází k rozmachu Islámu (viz. další snímek)</a:t>
            </a:r>
          </a:p>
          <a:p>
            <a:r>
              <a:rPr lang="cs-CZ" dirty="0"/>
              <a:t>Po smrti Muhammada ho nahradili tzv. chalífové-nejvyšší duchovní Islámu do roku 1258 (1258-pád Bagdádu-&gt;ovlivnění kulturního a vědeckého světa)</a:t>
            </a:r>
          </a:p>
          <a:p>
            <a:r>
              <a:rPr lang="cs-CZ" dirty="0"/>
              <a:t>Dále se po smrti proroka Islám rozdělil na dva prameny:</a:t>
            </a:r>
          </a:p>
          <a:p>
            <a:pPr marL="514350" indent="-514350">
              <a:buAutoNum type="alphaLcParenR"/>
            </a:pPr>
            <a:r>
              <a:rPr lang="cs-CZ" dirty="0"/>
              <a:t>Šíité</a:t>
            </a:r>
          </a:p>
          <a:p>
            <a:pPr marL="514350" indent="-514350">
              <a:buAutoNum type="alphaLcParenR"/>
            </a:pPr>
            <a:r>
              <a:rPr lang="cs-CZ" dirty="0"/>
              <a:t>Sunnité: větší část muslimů (až 90%)</a:t>
            </a: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B3966A9-8399-42A9-BFE3-B51D98451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71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8364E-DBC4-1068-2BF7-0F3623621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Novodobé dějiny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A149225-9CFC-BD66-AA8A-555CD2469F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Dnes Islám dosahuje okolo 2.000.000.000 věřících což je asi 25% obyvatelstva</a:t>
            </a:r>
          </a:p>
          <a:p>
            <a:r>
              <a:rPr lang="cs-CZ" dirty="0"/>
              <a:t>Islámské státy 21. století: Saudská Arábie, Írán, Turecko, Pákistán, Egypt, Indonésie, Alžírsko, Irák, Jemen a mnoho dalších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838ACF5-0B3E-B3F9-3144-40CCA3896A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653" y="0"/>
            <a:ext cx="107886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29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9DCCD5-EC2B-1982-8FE6-D34762F98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94EF0FC-9036-265D-5898-7B59FC245C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https://atlas.mapy.cz/?p=010000&amp;id=nabozenstvi&amp;n=m&amp;z=3.5&amp;x=18.514&amp;y=34.339&amp;m=m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https://depositphotos.com/de/vector/symbol-of-islam-crescent-and-star-with-five-corners-icon-black-color-illustration-flat-style-188736472.html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4"/>
              </a:rPr>
              <a:t>https://chatgpt.com/c/672f2be1-ec84-8004-9d1b-0e182a5259a7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5"/>
              </a:rPr>
              <a:t>https://upload.wikimedia.org/wikipedia/commons/9/98/Mohammed.jpg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6"/>
              </a:rPr>
              <a:t>https://cs.wikipedia.org/wiki/Isl%C3%A1m#/media/Soubor:Conqu%C3%AAte_de_l'Islam_%C3%A0_la_chute_des_Omeyyades_de.svg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7"/>
              </a:rPr>
              <a:t>https://cs.wikipedia.org/wiki/Isl%C3%A1m#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730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384</Words>
  <Application>Microsoft Office PowerPoint</Application>
  <PresentationFormat>Širokoúhlá obrazovka</PresentationFormat>
  <Paragraphs>34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Motiv Office</vt:lpstr>
      <vt:lpstr>Islám</vt:lpstr>
      <vt:lpstr>Islámská názvosloví</vt:lpstr>
      <vt:lpstr>Základní informace</vt:lpstr>
      <vt:lpstr>Počátky a rozmach</vt:lpstr>
      <vt:lpstr>Novodobé dějiny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Šedivec Dominik</dc:creator>
  <cp:lastModifiedBy>Šedivec Dominik</cp:lastModifiedBy>
  <cp:revision>2</cp:revision>
  <dcterms:created xsi:type="dcterms:W3CDTF">2024-11-09T09:25:29Z</dcterms:created>
  <dcterms:modified xsi:type="dcterms:W3CDTF">2024-11-09T11:03:31Z</dcterms:modified>
</cp:coreProperties>
</file>