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9" r:id="rId7"/>
    <p:sldId id="258" r:id="rId8"/>
    <p:sldId id="260" r:id="rId9"/>
    <p:sldId id="261" r:id="rId10"/>
    <p:sldId id="262" r:id="rId11"/>
    <p:sldId id="264" r:id="rId12"/>
    <p:sldId id="265" r:id="rId13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4" d="100"/>
          <a:sy n="84" d="100"/>
        </p:scale>
        <p:origin x="-619" y="-11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5DA889A-35A8-4070-85B6-8DA96BC267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B9386669-E83F-0C54-8811-CA8B1927A8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FC0FC9BB-E0C1-B72A-E8EE-1FADD12AEB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6202F-A624-479D-8D63-45513C35491D}" type="datetimeFigureOut">
              <a:rPr lang="cs-CZ" smtClean="0"/>
              <a:pPr/>
              <a:t>08.12.2024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705A64E4-6AC2-DBE8-C385-28C9056CF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808372C0-CAB5-5CFE-D174-A2C696F61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EC3F1-1B84-4EF5-8A1A-1A2E2E2902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66244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54B5197B-7376-2A17-87D5-F8A9F3F5A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30C093B2-668D-D8E8-6081-8B20FBAF80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F1F52E0D-40BB-E3F5-9EB6-48188A2C2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6202F-A624-479D-8D63-45513C35491D}" type="datetimeFigureOut">
              <a:rPr lang="cs-CZ" smtClean="0"/>
              <a:pPr/>
              <a:t>08.12.2024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9CDE9B31-4DBE-554A-C9F1-54AE0BB3A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67B586D1-F5F4-5254-D41F-0220C2221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EC3F1-1B84-4EF5-8A1A-1A2E2E2902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6395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6DF6253-9297-0606-2E11-88CA1BA32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F5BF2022-B431-9954-5606-7A365D766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C54C6F43-D309-D89E-4367-95742A6E0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6202F-A624-479D-8D63-45513C35491D}" type="datetimeFigureOut">
              <a:rPr lang="cs-CZ" smtClean="0"/>
              <a:pPr/>
              <a:t>08.12.2024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99BD5C7C-1E35-76C6-E413-B0F8625016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3D1AE50F-CCD5-87AF-6E61-FE654BE78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EC3F1-1B84-4EF5-8A1A-1A2E2E2902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07154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B0743615-37C2-9BD4-5286-312ECCBFB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143DA9C2-8096-90DF-866F-4DFF4328B6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574B3A39-DD0E-97F0-2644-828F5A7D17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3A19AC4D-5190-933C-04DA-FF9A3842A3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6202F-A624-479D-8D63-45513C35491D}" type="datetimeFigureOut">
              <a:rPr lang="cs-CZ" smtClean="0"/>
              <a:pPr/>
              <a:t>08.12.2024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CB541495-0361-B339-7CA7-14696DE12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F63A5DD0-6BBB-F45D-28C0-BDCFA495C4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EC3F1-1B84-4EF5-8A1A-1A2E2E2902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06248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CD305AA-F683-27F6-12EE-5BB1D33A9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B37F1DA6-168A-01CB-83BC-28CB13DF73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xmlns="" id="{E2A2D03E-E2DD-7F40-1344-3B11190EA7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xmlns="" id="{F0DB49DA-4265-EA8E-5748-996B8AD893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xmlns="" id="{05E03BDA-F17C-F54D-8C58-8857FDB036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xmlns="" id="{21C108F7-3980-F6AF-683F-E44AA312B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6202F-A624-479D-8D63-45513C35491D}" type="datetimeFigureOut">
              <a:rPr lang="cs-CZ" smtClean="0"/>
              <a:pPr/>
              <a:t>08.12.2024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xmlns="" id="{8B430310-98E3-26E8-ED97-D25AFC779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xmlns="" id="{4B17362A-6F35-A0C5-CFCD-AB6FE84D96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EC3F1-1B84-4EF5-8A1A-1A2E2E2902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03638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10B66DC-7044-E757-63A7-1F4C6BE02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xmlns="" id="{FF33D9B5-5501-7D17-88E2-36B368A351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6202F-A624-479D-8D63-45513C35491D}" type="datetimeFigureOut">
              <a:rPr lang="cs-CZ" smtClean="0"/>
              <a:pPr/>
              <a:t>08.12.2024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xmlns="" id="{C9E61E80-0A1A-CE94-96C5-15AAE490C2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xmlns="" id="{6BA61CBA-284C-E124-EB0F-7018BC1FF5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EC3F1-1B84-4EF5-8A1A-1A2E2E2902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8231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xmlns="" id="{F178C0AD-5931-2515-088F-21471956D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6202F-A624-479D-8D63-45513C35491D}" type="datetimeFigureOut">
              <a:rPr lang="cs-CZ" smtClean="0"/>
              <a:pPr/>
              <a:t>08.12.2024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xmlns="" id="{0571A945-CEBE-460D-61D8-FAE2F72F6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xmlns="" id="{2B48A6EA-5AD7-7E25-2312-1077E378AF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EC3F1-1B84-4EF5-8A1A-1A2E2E2902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0489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A79BB69-934B-9C20-CE68-D7E084D13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77D14BF8-906A-189C-91F5-2ECFBAFFBC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60C62473-A5B3-7C2E-6F37-3C972756C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850EDFAF-C034-DCB3-6481-BA69396386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6202F-A624-479D-8D63-45513C35491D}" type="datetimeFigureOut">
              <a:rPr lang="cs-CZ" smtClean="0"/>
              <a:pPr/>
              <a:t>08.12.2024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D626F19B-142B-4C48-9793-81CFC27FE3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8E3BDE33-C385-3FD0-D646-D227CA4C0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EC3F1-1B84-4EF5-8A1A-1A2E2E2902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3300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3758D23-90E3-60EE-44C9-0B7E4C20D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xmlns="" id="{1C417E69-1179-1B41-2A65-D76EB4792CC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xmlns="" id="{90037FF9-9B1C-E79A-1D76-483B9F422B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xmlns="" id="{5E9D4B77-C807-8037-D51A-A0EEA761E1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6202F-A624-479D-8D63-45513C35491D}" type="datetimeFigureOut">
              <a:rPr lang="cs-CZ" smtClean="0"/>
              <a:pPr/>
              <a:t>08.12.2024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xmlns="" id="{D460B6D9-A209-76B3-CDB1-7BCC112BF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xmlns="" id="{E184C643-4DBB-3538-D9C9-86BC95097F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EC3F1-1B84-4EF5-8A1A-1A2E2E2902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1574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CFBA63A-2825-EE6A-CB28-2CD0B3849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3A8B78F8-C8CD-048D-E13D-AF1A88E9A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59802C34-FB4C-CD74-BAC0-9CB86BB89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6202F-A624-479D-8D63-45513C35491D}" type="datetimeFigureOut">
              <a:rPr lang="cs-CZ" smtClean="0"/>
              <a:pPr/>
              <a:t>08.12.2024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89A3D6E1-36D2-C32C-E81A-76A3B597D5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2A0BC4EB-7ED1-23CF-4B5D-E96DC0C3E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EC3F1-1B84-4EF5-8A1A-1A2E2E2902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8213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xmlns="" id="{BD2A58C7-2F58-2192-140F-B70F2652CF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xmlns="" id="{EC2786B0-6447-F2CE-53C4-F20017F6C1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10CF2A40-545D-41E1-540D-D5E8897CB2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96202F-A624-479D-8D63-45513C35491D}" type="datetimeFigureOut">
              <a:rPr lang="cs-CZ" smtClean="0"/>
              <a:pPr/>
              <a:t>08.12.2024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1D56714C-457D-03BE-B24E-07C722D932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C84E1DA4-8ECD-6F12-40F1-7F8B2A37EF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BEC3F1-1B84-4EF5-8A1A-1A2E2E2902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4133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xmlns="" id="{B8578D13-0D52-1E8A-1F92-8CE64C101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xmlns="" id="{22B50E32-D958-D47D-6D9D-52FA0E7A67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xmlns="" id="{017F7E0C-842F-68A5-5B67-66ED988A20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796202F-A624-479D-8D63-45513C35491D}" type="datetimeFigureOut">
              <a:rPr lang="cs-CZ" smtClean="0"/>
              <a:pPr/>
              <a:t>08.12.2024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xmlns="" id="{FD83FDA4-EE0F-BE85-0030-AE09A7C295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xmlns="" id="{4F6F3DA2-AA48-7868-EB5B-948B9CB44A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BEC3F1-1B84-4EF5-8A1A-1A2E2E2902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5048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45776B0E-6378-22A8-5372-5A6FFDDCE47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Právní vztahy a subjekty právních vztahů</a:t>
            </a:r>
          </a:p>
        </p:txBody>
      </p:sp>
      <p:sp>
        <p:nvSpPr>
          <p:cNvPr id="4" name="Podnadpis 3">
            <a:extLst>
              <a:ext uri="{FF2B5EF4-FFF2-40B4-BE49-F238E27FC236}">
                <a16:creationId xmlns:a16="http://schemas.microsoft.com/office/drawing/2014/main" xmlns="" id="{599318D2-90A4-CD5E-AFC2-6C4F5A80656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170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539AD8F3-6F1F-274D-CF10-5867186BB6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r>
              <a:rPr lang="cs-CZ" dirty="0"/>
              <a:t>Vztahy, které existují mezi subjekty práva</a:t>
            </a:r>
          </a:p>
          <a:p>
            <a:r>
              <a:rPr lang="cs-CZ" dirty="0"/>
              <a:t>Obsahem jsou navzájem spjatá oprávnění a povinnosti, jež subjektům vznikají a zanikají</a:t>
            </a:r>
          </a:p>
          <a:p>
            <a:r>
              <a:rPr lang="cs-CZ" dirty="0"/>
              <a:t>Podstatou je zásah do práv a povinností subjektů právních vztahů</a:t>
            </a:r>
          </a:p>
          <a:p>
            <a:endParaRPr lang="cs-CZ" dirty="0"/>
          </a:p>
          <a:p>
            <a:r>
              <a:rPr lang="cs-CZ" b="1" dirty="0"/>
              <a:t>Subjekty právních vztah</a:t>
            </a:r>
          </a:p>
          <a:p>
            <a:pPr marL="514350" indent="-514350">
              <a:buFont typeface="+mj-lt"/>
              <a:buAutoNum type="alphaLcParenR"/>
            </a:pPr>
            <a:r>
              <a:rPr lang="cs-CZ" u="sng"/>
              <a:t>Fyzické </a:t>
            </a:r>
            <a:r>
              <a:rPr lang="cs-CZ" u="sng" smtClean="0"/>
              <a:t>osoby</a:t>
            </a:r>
            <a:r>
              <a:rPr lang="cs-CZ" smtClean="0"/>
              <a:t>=jednotliví </a:t>
            </a:r>
            <a:r>
              <a:rPr lang="cs-CZ" dirty="0"/>
              <a:t>lidé</a:t>
            </a:r>
          </a:p>
          <a:p>
            <a:pPr marL="514350" indent="-514350">
              <a:buFont typeface="+mj-lt"/>
              <a:buAutoNum type="alphaLcParenR"/>
            </a:pPr>
            <a:r>
              <a:rPr lang="cs-CZ" u="sng" dirty="0"/>
              <a:t>Právnické osoby</a:t>
            </a:r>
            <a:r>
              <a:rPr lang="cs-CZ" dirty="0"/>
              <a:t>= fiktivní, organizovaná, umělá osoba založena za účelem zisku</a:t>
            </a:r>
          </a:p>
          <a:p>
            <a:pPr marL="0" indent="0">
              <a:buNone/>
            </a:pPr>
            <a:r>
              <a:rPr lang="cs-CZ" dirty="0"/>
              <a:t>        1) Korporace=a.s., s.r.o., v.o.s., k.s.,….</a:t>
            </a:r>
          </a:p>
          <a:p>
            <a:pPr marL="0" indent="0">
              <a:buNone/>
            </a:pPr>
            <a:r>
              <a:rPr lang="cs-CZ" dirty="0"/>
              <a:t>        2) Fundace=nadace (např. Člověk v tísni)</a:t>
            </a:r>
          </a:p>
          <a:p>
            <a:pPr marL="0" indent="0">
              <a:buNone/>
            </a:pPr>
            <a:r>
              <a:rPr lang="cs-CZ" dirty="0"/>
              <a:t>        3) Ústavy=muzea, vysoké školy,…..</a:t>
            </a:r>
          </a:p>
        </p:txBody>
      </p:sp>
    </p:spTree>
    <p:extLst>
      <p:ext uri="{BB962C8B-B14F-4D97-AF65-F5344CB8AC3E}">
        <p14:creationId xmlns:p14="http://schemas.microsoft.com/office/powerpoint/2010/main" xmlns="" val="3437641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3210AC7-128A-76A7-408E-52008852420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Právní skutečnosti a jejich dělba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ADD80044-A50E-BA1A-6D5D-A9D02BB62C4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334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0F46B8E-260C-B093-3956-278746B4D8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1) Právní jednání </a:t>
            </a:r>
          </a:p>
          <a:p>
            <a:r>
              <a:rPr lang="cs-CZ" dirty="0"/>
              <a:t>Chováme se v souladu s právními normami</a:t>
            </a:r>
          </a:p>
          <a:p>
            <a:r>
              <a:rPr lang="cs-CZ" dirty="0"/>
              <a:t>Dělba:</a:t>
            </a:r>
          </a:p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Vícestranné projevy vůle (=smlouvy)</a:t>
            </a:r>
          </a:p>
          <a:p>
            <a:pPr>
              <a:buFontTx/>
              <a:buChar char="-"/>
            </a:pPr>
            <a:r>
              <a:rPr lang="cs-CZ" dirty="0"/>
              <a:t>Skládá se z nabídky a přijetí nabídky</a:t>
            </a:r>
          </a:p>
          <a:p>
            <a:pPr>
              <a:buFontTx/>
              <a:buChar char="-"/>
            </a:pPr>
            <a:r>
              <a:rPr lang="cs-CZ" dirty="0"/>
              <a:t>Vzniká v okamžiku, pokud souhlasí obě strany</a:t>
            </a:r>
          </a:p>
          <a:p>
            <a:pPr marL="0" indent="0">
              <a:buNone/>
            </a:pP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Jednostranný projev vůle</a:t>
            </a:r>
          </a:p>
          <a:p>
            <a:pPr>
              <a:buFontTx/>
              <a:buChar char="-"/>
            </a:pPr>
            <a:r>
              <a:rPr lang="cs-CZ" dirty="0"/>
              <a:t>Subjekt tak činí sám </a:t>
            </a:r>
          </a:p>
          <a:p>
            <a:pPr>
              <a:buFontTx/>
              <a:buChar char="-"/>
            </a:pPr>
            <a:r>
              <a:rPr lang="cs-CZ" dirty="0"/>
              <a:t>Můžeme rozdělit na hmotněprávní (=závět, vyhlášení veř. soutěže,….) a na procesní (žaloba, odvolání,….)</a:t>
            </a:r>
          </a:p>
          <a:p>
            <a:pPr>
              <a:buFontTx/>
              <a:buChar char="-"/>
            </a:pPr>
            <a:r>
              <a:rPr lang="cs-CZ" dirty="0"/>
              <a:t>Výsledkem procesu aplikace práva (stavební povolení, rozsudek,….)</a:t>
            </a:r>
          </a:p>
        </p:txBody>
      </p:sp>
    </p:spTree>
    <p:extLst>
      <p:ext uri="{BB962C8B-B14F-4D97-AF65-F5344CB8AC3E}">
        <p14:creationId xmlns:p14="http://schemas.microsoft.com/office/powerpoint/2010/main" xmlns="" val="2893939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0809FC92-64B0-FA91-81F8-0884814285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A8B29003-17A8-5364-2F4F-978A3A0B22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2) Protiprávní jednání</a:t>
            </a:r>
          </a:p>
          <a:p>
            <a:r>
              <a:rPr lang="cs-CZ" dirty="0"/>
              <a:t>Deliktní (nezákonné) jednání</a:t>
            </a:r>
          </a:p>
          <a:p>
            <a:r>
              <a:rPr lang="cs-CZ" dirty="0"/>
              <a:t>Spočívá v projevu vůle, kterým je porušena či nedosažena právní povinnost</a:t>
            </a:r>
          </a:p>
          <a:p>
            <a:r>
              <a:rPr lang="cs-CZ" dirty="0"/>
              <a:t>Z hlediska jednání rozlišujeme</a:t>
            </a:r>
          </a:p>
          <a:p>
            <a:pPr marL="0" indent="0">
              <a:buNone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Komisivní</a:t>
            </a:r>
          </a:p>
          <a:p>
            <a:pPr marL="0" indent="0">
              <a:buNone/>
            </a:pPr>
            <a:r>
              <a:rPr lang="cs-CZ" dirty="0"/>
              <a:t>= Spáchané činnosti, kdy někdo činí, co dělat nemá (např. porušení zákazu, krádeže,….)</a:t>
            </a:r>
          </a:p>
          <a:p>
            <a:pPr marL="0" indent="0">
              <a:buNone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Omisivní</a:t>
            </a:r>
          </a:p>
          <a:p>
            <a:pPr marL="0" indent="0">
              <a:buNone/>
            </a:pPr>
            <a:r>
              <a:rPr lang="cs-CZ" dirty="0"/>
              <a:t>= Spáchané nečinnosti, kdy někdo musí jednat, ale nečiní tak (např. neposkytnutí první pomoci, neplacení alimentů,….)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4429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CB755350-B1A0-8B24-7BDB-259427A658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FEF7D8DC-97AF-1478-8609-76CEA16C2D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2) Protiprávní jednání</a:t>
            </a:r>
          </a:p>
          <a:p>
            <a:r>
              <a:rPr lang="cs-CZ" dirty="0"/>
              <a:t>Dále lze dělit na:</a:t>
            </a:r>
          </a:p>
          <a:p>
            <a:pPr marL="514350" indent="-514350">
              <a:buAutoNum type="alphaLcParenR"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Trestné činy</a:t>
            </a:r>
            <a:r>
              <a:rPr lang="cs-CZ" dirty="0"/>
              <a:t>= v trestním zákoně; protiprávní, společensky nebezpečné jednání</a:t>
            </a:r>
          </a:p>
          <a:p>
            <a:pPr marL="514350" indent="-514350">
              <a:buAutoNum type="alphaLcParenR"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Přestupky</a:t>
            </a:r>
            <a:r>
              <a:rPr lang="cs-CZ" dirty="0"/>
              <a:t>= v přestupkovém zákoně; protiprávní, méně společensky nebezpečné chování</a:t>
            </a:r>
          </a:p>
          <a:p>
            <a:pPr marL="514350" indent="-514350">
              <a:buAutoNum type="alphaLcParenR"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Správní disciplinární delikty</a:t>
            </a:r>
            <a:r>
              <a:rPr lang="cs-CZ" dirty="0"/>
              <a:t>=např. porušení školního řádu či pracovní kázně</a:t>
            </a:r>
          </a:p>
          <a:p>
            <a:pPr marL="514350" indent="-514350">
              <a:buAutoNum type="alphaLcParenR"/>
            </a:pP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Pořádkové disciplinární delikty</a:t>
            </a:r>
            <a:r>
              <a:rPr lang="cs-CZ" dirty="0"/>
              <a:t>=např. rušení pořádků u soudů či u správních orgánů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AutoNum type="alphaLcParenR"/>
            </a:pP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40552789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7CC0E305-6957-E6C5-DBDB-CB5C1CF630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FAF682F2-4E19-DA82-E18C-9D82A76123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3) Právní události</a:t>
            </a:r>
          </a:p>
          <a:p>
            <a:r>
              <a:rPr lang="cs-CZ" dirty="0"/>
              <a:t>Jde o právní skutečnosti nezávislé na vůli osoby, tj. vznikající, měnící se a zanikající bez projevu vůle účastníka právního vztahu</a:t>
            </a:r>
          </a:p>
          <a:p>
            <a:r>
              <a:rPr lang="cs-CZ" dirty="0"/>
              <a:t>Zpravidla se jedná o uplynutí času, např. dosažení určitého věku</a:t>
            </a:r>
          </a:p>
          <a:p>
            <a:r>
              <a:rPr lang="cs-CZ" dirty="0"/>
              <a:t>Např. narození či smrt člověka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/>
              <a:t>4) Protiprávní stavy</a:t>
            </a:r>
          </a:p>
          <a:p>
            <a:r>
              <a:rPr lang="cs-CZ" dirty="0"/>
              <a:t>Takový stav, který je v rozporu s platným právem a nemá povahu projevu vůle, je protiprávní</a:t>
            </a:r>
          </a:p>
          <a:p>
            <a:r>
              <a:rPr lang="cs-CZ" dirty="0"/>
              <a:t>Právním následkem je vznik tzv. objektivní odpovědnosti, která se přičítá někomu, kdo sám svým jednáním přímo tento stav nezavinil </a:t>
            </a:r>
          </a:p>
          <a:p>
            <a:r>
              <a:rPr lang="cs-CZ" dirty="0"/>
              <a:t>Např. pracovní úraz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3422102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E486279-C157-B4E4-D4B1-4F2D064F84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Druhy právní způsobilosti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xmlns="" id="{C682D01D-A9E6-0D32-9E55-0E00FA40763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0879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xmlns="" id="{F772F9DC-AAA1-6DDA-7640-97FE5AAD7D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869C3F1-4E0D-89B6-8048-02444F7E45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1) Způsobilost k právům a povinnostem</a:t>
            </a:r>
          </a:p>
          <a:p>
            <a:r>
              <a:rPr lang="cs-CZ" dirty="0"/>
              <a:t>Vzniká narozením a končí smrtí</a:t>
            </a:r>
          </a:p>
          <a:p>
            <a:pPr marL="0" indent="0">
              <a:buNone/>
            </a:pPr>
            <a:r>
              <a:rPr lang="cs-CZ" b="1" dirty="0"/>
              <a:t>2) Způsobilost k právnímu jednání (=svéprávnost)</a:t>
            </a:r>
          </a:p>
          <a:p>
            <a:r>
              <a:rPr lang="cs-CZ" dirty="0"/>
              <a:t>Od 18 let plná svéprávnost</a:t>
            </a:r>
          </a:p>
          <a:p>
            <a:r>
              <a:rPr lang="cs-CZ" dirty="0"/>
              <a:t>Můžeme uzavírat smlouvy a vstupovat do právních vztahů</a:t>
            </a:r>
          </a:p>
          <a:p>
            <a:r>
              <a:rPr lang="cs-CZ" dirty="0"/>
              <a:t>Svéprávnost lze omezit u osob trpících psychickou nemocí (či jiné) po podání návrhu u soudu, který určí opatrovníka majetku</a:t>
            </a:r>
          </a:p>
          <a:p>
            <a:pPr marL="0" indent="0">
              <a:buNone/>
            </a:pPr>
            <a:r>
              <a:rPr lang="cs-CZ" b="1" dirty="0"/>
              <a:t>3) Způsobilost k protiprávnímu jednání</a:t>
            </a:r>
          </a:p>
          <a:p>
            <a:r>
              <a:rPr lang="cs-CZ" dirty="0"/>
              <a:t>Od 15 let</a:t>
            </a:r>
          </a:p>
          <a:p>
            <a:r>
              <a:rPr lang="cs-CZ" dirty="0"/>
              <a:t>Jsme schopni nést následky za protiprávní jednání</a:t>
            </a:r>
          </a:p>
          <a:p>
            <a:pPr marL="0" indent="0">
              <a:buNone/>
            </a:pPr>
            <a:r>
              <a:rPr lang="cs-CZ" b="1" dirty="0"/>
              <a:t>4) Procesní způsobilost</a:t>
            </a:r>
          </a:p>
          <a:p>
            <a:r>
              <a:rPr lang="cs-CZ" dirty="0"/>
              <a:t>Máme oprávnění být účastníky řízení (možnost podat žalobu, stavební povolení,….)</a:t>
            </a:r>
          </a:p>
        </p:txBody>
      </p:sp>
    </p:spTree>
    <p:extLst>
      <p:ext uri="{BB962C8B-B14F-4D97-AF65-F5344CB8AC3E}">
        <p14:creationId xmlns:p14="http://schemas.microsoft.com/office/powerpoint/2010/main" xmlns="" val="29964879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xmlns="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0eed163-a2e6-4484-8d40-5648edd915f1">
      <Terms xmlns="http://schemas.microsoft.com/office/infopath/2007/PartnerControls"/>
    </lcf76f155ced4ddcb4097134ff3c332f>
    <TaxCatchAll xmlns="7cdba531-e772-460e-8551-7ed84f4a4e8d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48FEE1D967089A4592BF71C9FBAD1D12" ma:contentTypeVersion="12" ma:contentTypeDescription="Vytvoří nový dokument" ma:contentTypeScope="" ma:versionID="37f5c18a6e78d735ab2d315dbc0bc77b">
  <xsd:schema xmlns:xsd="http://www.w3.org/2001/XMLSchema" xmlns:xs="http://www.w3.org/2001/XMLSchema" xmlns:p="http://schemas.microsoft.com/office/2006/metadata/properties" xmlns:ns2="b0eed163-a2e6-4484-8d40-5648edd915f1" xmlns:ns3="7cdba531-e772-460e-8551-7ed84f4a4e8d" targetNamespace="http://schemas.microsoft.com/office/2006/metadata/properties" ma:root="true" ma:fieldsID="c8e2c5d22164124edce863efcc857579" ns2:_="" ns3:_="">
    <xsd:import namespace="b0eed163-a2e6-4484-8d40-5648edd915f1"/>
    <xsd:import namespace="7cdba531-e772-460e-8551-7ed84f4a4e8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0eed163-a2e6-4484-8d40-5648edd915f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Značky obrázků" ma:readOnly="false" ma:fieldId="{5cf76f15-5ced-4ddc-b409-7134ff3c332f}" ma:taxonomyMulti="true" ma:sspId="2faaf6a1-c716-41d6-9a83-8e39b6f0a58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cdba531-e772-460e-8551-7ed84f4a4e8d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4f34ce9d-429a-4c05-8bdd-e5a3b0b4bd3a}" ma:internalName="TaxCatchAll" ma:showField="CatchAllData" ma:web="7cdba531-e772-460e-8551-7ed84f4a4e8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32B480E-3C2E-4A88-9A3B-50046B6BDE2F}">
  <ds:schemaRefs>
    <ds:schemaRef ds:uri="http://schemas.microsoft.com/office/infopath/2007/PartnerControls"/>
    <ds:schemaRef ds:uri="http://schemas.microsoft.com/office/2006/documentManagement/types"/>
    <ds:schemaRef ds:uri="7cdba531-e772-460e-8551-7ed84f4a4e8d"/>
    <ds:schemaRef ds:uri="http://purl.org/dc/elements/1.1/"/>
    <ds:schemaRef ds:uri="http://purl.org/dc/dcmitype/"/>
    <ds:schemaRef ds:uri="http://purl.org/dc/terms/"/>
    <ds:schemaRef ds:uri="http://schemas.openxmlformats.org/package/2006/metadata/core-properties"/>
    <ds:schemaRef ds:uri="b0eed163-a2e6-4484-8d40-5648edd915f1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6FEAC92-E9B6-42DA-BC59-8669B5C89C6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832B80-9580-4F84-9B13-48932C76A54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0eed163-a2e6-4484-8d40-5648edd915f1"/>
    <ds:schemaRef ds:uri="7cdba531-e772-460e-8551-7ed84f4a4e8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479</Words>
  <Application>Microsoft Office PowerPoint</Application>
  <PresentationFormat>Vlastní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Office</vt:lpstr>
      <vt:lpstr>Právní vztahy a subjekty právních vztahů</vt:lpstr>
      <vt:lpstr>Snímek 2</vt:lpstr>
      <vt:lpstr>Právní skutečnosti a jejich dělba</vt:lpstr>
      <vt:lpstr>Snímek 4</vt:lpstr>
      <vt:lpstr>Snímek 5</vt:lpstr>
      <vt:lpstr>Snímek 6</vt:lpstr>
      <vt:lpstr>Snímek 7</vt:lpstr>
      <vt:lpstr>Druhy právní způsobilosti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Právní vztahy a subjekty právních vztahů</dc:title>
  <dc:creator>Šedivec Dominik</dc:creator>
  <cp:lastModifiedBy>User</cp:lastModifiedBy>
  <cp:revision>2</cp:revision>
  <dcterms:created xsi:type="dcterms:W3CDTF">2024-12-07T11:20:00Z</dcterms:created>
  <dcterms:modified xsi:type="dcterms:W3CDTF">2024-12-08T13:21:00Z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0x01010048FEE1D967089A4592BF71C9FBAD1D12</vt:lpwstr>
  </property>
</Properties>
</file>