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CA136FE-ADF9-E7E3-A695-BCE419820D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EA1ED612-7916-6CD0-6837-AEE6E6624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11B1BAF-7B24-C339-640F-59914776F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5644C04-9DB3-EA23-4357-A1007CA76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49DDB10-099F-8928-EE2D-DD2A508C9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84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C0BD5B6-4630-911F-6676-D4E4F7F1E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9422DC7-0197-FD4A-A55F-F9E404B7EF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4D1C2FB-07AB-8017-C042-D12E2E9F4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460A483-2B23-EB29-5E87-F0BE64C90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CFBF875-2EDB-B8C5-2F73-A15F87D04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950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123D135-28F1-4BCB-EBC3-BC6BAEEF3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8031F8B-2A6F-7024-E766-FB4F9A3DB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D201011-9734-BCB4-1F7F-5B0640632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9C678EE-4364-899B-480E-95D7AA1C0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940F0B6-005D-5D6C-0114-7831AB1B4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431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61762F-6B25-B761-A802-BCE26C9E5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72C6C0E-E234-EEF5-DD6C-290815F12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08F8253-D8E0-7872-34EA-EF298DD5C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A15D056-C45C-C818-8011-B1A8FB3F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877D756-8A46-6D91-20A1-B2661C7F5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CEE1214-6161-6D2C-0B5C-77E31528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173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161D0EA-A717-3D86-737F-23B6C826A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98320EB-3FE9-E36A-7595-8782E85E8D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8562DA3-ECB0-6DC3-ECCD-7A936CE7D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157FA6CE-1613-94D7-9EFE-53B34A412C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6730EBAE-0D80-34DE-B97A-509B01D132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A921FD1-13D6-3F12-D40A-0F3283A85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2121545D-347B-94E8-85C2-802BE5D79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1F115DA8-5D3D-7999-D95C-28A37B615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16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5B095F2-062D-7964-0C05-47E9F0B2D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C1C7946-9C62-137E-CC16-B4A199374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0348255B-7109-4FDA-4572-4C48E5656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CEA4C291-DEDE-3398-92B6-C997EA8E5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49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2AE7F83-EB89-F5D8-0326-490BF2169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FF1A931-3AA0-CB53-E146-C1491A0AA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E69ED14-DD09-1C1F-55A7-DA8A033CE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166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E03605B-1462-ED73-10FD-AD0A0E8C1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F1B3E7C-0670-D0D3-BEE1-4CBFF531A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0C27212-F51C-6649-110F-1234D9495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E4D3D05-FF57-2492-9D2A-2058B3ED2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B7412E7-2F77-6461-8530-32F97DCAA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5B64BC7-56D7-2659-7519-D67384AB4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90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547E799-13DA-62E6-42BE-AA48FE6B7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8C9333F6-DB8C-4177-BFF0-B134DFFDB1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68330EB-75DF-792F-393B-77EF63BE94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49E190D-F52A-C916-CB7B-18BEA86DC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0D2C348-977A-4A86-63E2-CE21F011D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7EEB5B8-4C26-D5D6-F8D2-8F45FC6A0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96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7A9B0F5-9061-14B1-E299-38FF8A1AA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FCB8183-D262-45DF-4CCA-644AE502DE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FBCC71F-2E42-82A5-AD76-1E7642D5A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BBBA455-D9E8-AA0F-5AA9-D5E77F7D0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A661759-782B-CCD5-D51A-F7D6D9BC3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535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6BCBD27-DE6B-46C7-A842-0CC91C58A1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47BBBC5-085A-E0D9-2C68-0E297F3B44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D551ECC-CD49-56B2-761C-7119C995C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99803E2-BBEB-19A5-EDE5-BE1BCBF58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4FB6B48-3F45-FD66-974B-E775D66D0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525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FDF9A2A-4C99-C10F-F3E7-860506CEB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C793A77-F812-190E-4E79-D423A7A9B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EF7B204-9ADE-36E8-4E43-1B73F33B8C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4BE9E2-ECB2-4DF8-9E5E-77F2E9664B19}" type="datetimeFigureOut">
              <a:rPr lang="cs-CZ" smtClean="0"/>
              <a:t>14.01.2025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42C3BE0-541F-43EB-5BF3-363B544992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4E3B4CC-74DF-600C-0A94-1E8DF44FA5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FB9682-9188-4BF1-8270-F9387CB261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658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D58A6E2-9EDA-19C0-E1C4-0D73D91205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Příprava na pololetní písemnou práci 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38ED2D1-05AA-7395-42C0-E0ABCEBA4A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Bezpečnostní příprava</a:t>
            </a:r>
          </a:p>
        </p:txBody>
      </p:sp>
    </p:spTree>
    <p:extLst>
      <p:ext uri="{BB962C8B-B14F-4D97-AF65-F5344CB8AC3E}">
        <p14:creationId xmlns:p14="http://schemas.microsoft.com/office/powerpoint/2010/main" val="2845287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ADCA6BD-9F2E-AC82-4660-153D9238D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Bezpečnostní sbory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PČR: </a:t>
            </a:r>
            <a:r>
              <a:rPr lang="cs-CZ" dirty="0"/>
              <a:t>ochrana osob, majetku a veřejného pořádku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HZS: </a:t>
            </a:r>
            <a:r>
              <a:rPr lang="cs-CZ" dirty="0"/>
              <a:t>ochrana osob a majetku před požáry, mimořádnými událostmi a       krizovými situacemi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CS: </a:t>
            </a:r>
            <a:r>
              <a:rPr lang="cs-CZ" dirty="0"/>
              <a:t>správa daní, včetně cel a jiných peněžitých poplatků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VS: </a:t>
            </a:r>
            <a:r>
              <a:rPr lang="cs-CZ" dirty="0"/>
              <a:t>správa věznic, detenčních zařízení a ochrana soudů, státních zastupitelstev a ministerstva spravedlnosti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GIBS: </a:t>
            </a:r>
            <a:r>
              <a:rPr lang="cs-CZ" dirty="0"/>
              <a:t>šetření trestné činnosti spáchané příslušníky bezpečnostních sborů (s výjimkou HZS, GIBS, BIS a UZSI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BIS: </a:t>
            </a:r>
            <a:r>
              <a:rPr lang="cs-CZ" dirty="0"/>
              <a:t>kontrarozvědka; shromažďování informací k možnému </a:t>
            </a:r>
            <a:r>
              <a:rPr lang="cs-CZ" dirty="0" err="1"/>
              <a:t>ter</a:t>
            </a:r>
            <a:r>
              <a:rPr lang="cs-CZ" dirty="0"/>
              <a:t>. útoku, válečnému konfliktu nebo útokům proti naší ekonomice a zájmům našeho státu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ÚZSI: </a:t>
            </a:r>
            <a:r>
              <a:rPr lang="cs-CZ" dirty="0"/>
              <a:t>rozvědka; ; shromažďování informací k možnému </a:t>
            </a:r>
            <a:r>
              <a:rPr lang="cs-CZ" dirty="0" err="1"/>
              <a:t>ter</a:t>
            </a:r>
            <a:r>
              <a:rPr lang="cs-CZ" dirty="0"/>
              <a:t>. útoku, válečnému konfliktu nebo útokům proti naší ekonomice a zájmům našeho státu</a:t>
            </a: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978358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D3B671-15F3-337E-CEC3-0AF9F78DE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277D322-6876-9DAA-1B5B-C47184830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cs-CZ" b="1" u="sng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Organizační struktura PČR</a:t>
            </a:r>
          </a:p>
          <a:p>
            <a:pPr marL="0" indent="0">
              <a:buNone/>
            </a:pP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Obrázek 1">
            <a:extLst>
              <a:ext uri="{FF2B5EF4-FFF2-40B4-BE49-F238E27FC236}">
                <a16:creationId xmlns:a16="http://schemas.microsoft.com/office/drawing/2014/main" id="{949A5B61-37CD-E76E-AECB-4F13DEA0AF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1657"/>
            <a:ext cx="12192000" cy="488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727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D64B0-284A-A0F5-BF34-6474AFE6ED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938E89D-8029-9AA4-BF21-C6CB12E31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Celostátní útvary PČR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Národní centrála proti organizovanému zločinu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Národní protidrogová centrála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Národní centrála proti terorismu, extremismu a kybernetickým útokům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Útvar speciálních činností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Útvar zvláštních činností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Úřad dokumentace a vyšetřování zločinů komunismu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Kriminalistický ústav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Letecká služba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Pyrotechnická služba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Útvar policejního vzdělání a služební přípravy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Útvar pro ochranu prezidenta ČR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Ochranná služba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Cizinecká služba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Útvar rychlého nasazení</a:t>
            </a:r>
          </a:p>
        </p:txBody>
      </p:sp>
    </p:spTree>
    <p:extLst>
      <p:ext uri="{BB962C8B-B14F-4D97-AF65-F5344CB8AC3E}">
        <p14:creationId xmlns:p14="http://schemas.microsoft.com/office/powerpoint/2010/main" val="3883855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32AF8-80C7-1AA0-9670-B415E7E43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8039580-E64E-81B5-1CAA-1F24CB77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Organizační struktura PČR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Ředitel KŘP má náměstky:</a:t>
            </a:r>
          </a:p>
          <a:p>
            <a:pPr marL="514350" indent="-514350">
              <a:buAutoNum type="arabicPeriod"/>
            </a:pPr>
            <a:r>
              <a:rPr lang="cs-CZ" dirty="0"/>
              <a:t>Náměstek pro vnější službu</a:t>
            </a:r>
          </a:p>
          <a:p>
            <a:pPr marL="514350" indent="-514350">
              <a:buAutoNum type="arabicPeriod"/>
            </a:pPr>
            <a:r>
              <a:rPr lang="cs-CZ" dirty="0"/>
              <a:t>Náměstek pro SKPV</a:t>
            </a:r>
          </a:p>
          <a:p>
            <a:pPr marL="514350" indent="-514350">
              <a:buAutoNum type="arabicPeriod"/>
            </a:pPr>
            <a:r>
              <a:rPr lang="cs-CZ" dirty="0"/>
              <a:t>Náměstek pro ekonomiku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SKPV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Dělí se na obecnou kriminálku (jedničkáři)-trestná činnost a na hospodářskou (dvojkaři)-finanční podvody, padělání peněz,….</a:t>
            </a:r>
          </a:p>
        </p:txBody>
      </p:sp>
    </p:spTree>
    <p:extLst>
      <p:ext uri="{BB962C8B-B14F-4D97-AF65-F5344CB8AC3E}">
        <p14:creationId xmlns:p14="http://schemas.microsoft.com/office/powerpoint/2010/main" val="1173730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7B4A9-4C2A-CBC6-6A01-B224C5F480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7AB5608-83B0-3C80-48D1-71E8053C2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vnější služba 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=uniformovaná policie</a:t>
            </a:r>
          </a:p>
          <a:p>
            <a:pPr marL="0" indent="0">
              <a:buNone/>
            </a:pPr>
            <a:r>
              <a:rPr lang="cs-CZ" dirty="0"/>
              <a:t>-Pořádková policie</a:t>
            </a:r>
          </a:p>
          <a:p>
            <a:pPr marL="0" indent="0">
              <a:buNone/>
            </a:pPr>
            <a:r>
              <a:rPr lang="cs-CZ" dirty="0"/>
              <a:t>-Dopravní policie</a:t>
            </a:r>
          </a:p>
          <a:p>
            <a:pPr marL="0" indent="0">
              <a:buNone/>
            </a:pPr>
            <a:r>
              <a:rPr lang="cs-CZ" dirty="0"/>
              <a:t>-Cizinecká policie</a:t>
            </a:r>
          </a:p>
          <a:p>
            <a:pPr marL="0" indent="0">
              <a:buNone/>
            </a:pPr>
            <a:r>
              <a:rPr lang="cs-CZ" dirty="0"/>
              <a:t>-Služba pro zbraně a bezpečnostní materiál</a:t>
            </a:r>
          </a:p>
          <a:p>
            <a:pPr marL="0" indent="0">
              <a:buNone/>
            </a:pPr>
            <a:r>
              <a:rPr lang="cs-CZ" dirty="0"/>
              <a:t>-Integrované operační středisko</a:t>
            </a:r>
          </a:p>
        </p:txBody>
      </p:sp>
    </p:spTree>
    <p:extLst>
      <p:ext uri="{BB962C8B-B14F-4D97-AF65-F5344CB8AC3E}">
        <p14:creationId xmlns:p14="http://schemas.microsoft.com/office/powerpoint/2010/main" val="4280313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6AE39-B74B-99D1-D1C1-B45063708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9A00CCA-3A1A-7AFF-59A8-78F1C260A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 (městská) policie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Zřizuje jí obecní zastupitelstvo obecně závaznou vyhláškou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Řídí jí starosta či pověřený člen zastupitelstva či pověřený strážník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Člen OP se nazývá strážník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Úkol: ochrana osob, majetku a veřejného pořádku+dodržování obecních vyhlášek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Místní příslušnost: rozsah území, kde strážník může vykonávat své povinnosti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Věcná příslušnost: rozsah věcí, co může strážník řešit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Koordinační dohoda: dohoda s PČR o rozdělení úkonů v obci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Veřejnoprávní smlouva: rozdělení obecní policie mezi více obcí, přičemž záleží na dohodě starostů (obec A má OP a obec B jí nemá, proto se starostové obcí A i B domluví a OP bude rozdělena mezi obec A a B)</a:t>
            </a:r>
          </a:p>
        </p:txBody>
      </p:sp>
    </p:spTree>
    <p:extLst>
      <p:ext uri="{BB962C8B-B14F-4D97-AF65-F5344CB8AC3E}">
        <p14:creationId xmlns:p14="http://schemas.microsoft.com/office/powerpoint/2010/main" val="1966792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F9FD03-6DC6-53BE-236B-2B1E5799E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C23FA1B-75CB-224E-4A49-829BA5C3C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lnSpcReduction="10000"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 (městská) policie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 čekatele se odborná způsobilost ověřuje před komisí ministerstva formou zkoušky. Zkouška se koná v jeden den a skládá se z:</a:t>
            </a:r>
          </a:p>
          <a:p>
            <a:pPr marL="514350" indent="-514350">
              <a:buAutoNum type="alphaLcParenR"/>
            </a:pPr>
            <a:r>
              <a:rPr lang="cs-CZ" dirty="0"/>
              <a:t>Písemné části tvořené testem</a:t>
            </a:r>
          </a:p>
          <a:p>
            <a:pPr marL="514350" indent="-514350">
              <a:buAutoNum type="alphaLcParenR"/>
            </a:pPr>
            <a:r>
              <a:rPr lang="cs-CZ" dirty="0"/>
              <a:t>Ústní části tvořené pohovorem a ústním zkoušením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u="sng" dirty="0"/>
              <a:t>Kdo může být strážníkem OP ?</a:t>
            </a:r>
          </a:p>
          <a:p>
            <a:pPr marL="0" indent="0">
              <a:buNone/>
            </a:pPr>
            <a:r>
              <a:rPr lang="cs-CZ" dirty="0"/>
              <a:t>-Občan ČR</a:t>
            </a:r>
          </a:p>
          <a:p>
            <a:pPr marL="0" indent="0">
              <a:buNone/>
            </a:pPr>
            <a:r>
              <a:rPr lang="cs-CZ" dirty="0"/>
              <a:t>-Osoba starší 18 let </a:t>
            </a:r>
          </a:p>
          <a:p>
            <a:pPr marL="0" indent="0">
              <a:buNone/>
            </a:pPr>
            <a:r>
              <a:rPr lang="cs-CZ" dirty="0"/>
              <a:t>-Trestně bezúhonný</a:t>
            </a:r>
          </a:p>
          <a:p>
            <a:pPr marL="0" indent="0">
              <a:buNone/>
            </a:pPr>
            <a:r>
              <a:rPr lang="cs-CZ" dirty="0"/>
              <a:t>-Spolehlivý</a:t>
            </a:r>
          </a:p>
          <a:p>
            <a:pPr marL="0" indent="0">
              <a:buNone/>
            </a:pPr>
            <a:r>
              <a:rPr lang="cs-CZ" dirty="0"/>
              <a:t>-Zdravotně způsobilí</a:t>
            </a:r>
          </a:p>
          <a:p>
            <a:pPr marL="0" indent="0">
              <a:buNone/>
            </a:pPr>
            <a:r>
              <a:rPr lang="cs-CZ" dirty="0"/>
              <a:t>-Střední vzdělání zakončené maturitní zkouškou</a:t>
            </a:r>
          </a:p>
          <a:p>
            <a:pPr marL="0" indent="0">
              <a:buNone/>
            </a:pPr>
            <a:r>
              <a:rPr lang="cs-CZ" dirty="0"/>
              <a:t>-Má osvědčení o splnění stanovených podmínek a odborných předpokladů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Osvědčení o odborné způsobilosti platí po dobu 5 let, avšak může být odebráno, pokud strážník řádně neplní svou povinnost</a:t>
            </a:r>
          </a:p>
        </p:txBody>
      </p:sp>
    </p:spTree>
    <p:extLst>
      <p:ext uri="{BB962C8B-B14F-4D97-AF65-F5344CB8AC3E}">
        <p14:creationId xmlns:p14="http://schemas.microsoft.com/office/powerpoint/2010/main" val="400064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469</Words>
  <Application>Microsoft Office PowerPoint</Application>
  <PresentationFormat>Širokoúhlá obrazovka</PresentationFormat>
  <Paragraphs>63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Motiv Office</vt:lpstr>
      <vt:lpstr>Příprava na pololetní písemnou práci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1</cp:revision>
  <dcterms:created xsi:type="dcterms:W3CDTF">2025-01-14T16:16:40Z</dcterms:created>
  <dcterms:modified xsi:type="dcterms:W3CDTF">2025-01-14T17:32:38Z</dcterms:modified>
</cp:coreProperties>
</file>