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-619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11A6A15-6E39-4FFA-B5DC-89EB633E6D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300" y="1371600"/>
            <a:ext cx="8127574" cy="2736443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A169311-3201-45EC-B973-82EC27DA5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99358"/>
            <a:ext cx="8127574" cy="1187042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29AE4B9-EDEF-4A2C-B464-332C5C624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2B4C951-4861-4549-8E72-CEECA89E4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F2E1401-5637-41BC-AC21-891056450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72007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2B3747-9ADB-4FCC-89CE-6E84D134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DAEC9C6-5D7D-4249-8820-D4C99D0AE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21F35F7-46A1-40A9-ACD7-C49239926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A345637-B780-4999-A87D-0039BC5A9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CD9777F-E471-4CC5-B27B-137CB061E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78355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FBDCB1D-064E-46DE-B533-7CDA331EE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2748406"/>
            <a:ext cx="8115300" cy="273799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FD222C0-D002-4A94-BAFF-FD1A1CCA6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371600"/>
            <a:ext cx="8115300" cy="133327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53E7D7E-EC9F-4AA5-A559-EF556C6AD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677A8EE-88C1-400C-A23F-656DC76B9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3C245A4-F9C6-44E9-929F-78C657C8B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62940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0DF34F-B65E-4FA0-87E8-8890F482B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9382348" cy="1371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D625A67-10CA-4531-93E1-39892C087E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38297" y="2057400"/>
            <a:ext cx="4553103" cy="41250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622BE36-0CAF-4D92-9AC2-9249276B96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7000" y="2057400"/>
            <a:ext cx="4543647" cy="41250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53C36479-3B04-43BD-9B59-DBF6CA2BF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CFD4449-57DB-41D2-B49E-694E7C13F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E60CC2C-E50B-47D2-B62F-D5C4C9CDA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19709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48530B-D0F2-4FC4-A10F-1E54EF82C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755118"/>
            <a:ext cx="9378304" cy="122276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868865C-9D06-4FA3-BA3D-7187BB41B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F656570-8F97-4B7E-A805-96925AC47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38300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4057EF54-F63F-4730-99EE-0E472578F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7213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5908453E-B012-4889-9F49-E1351532AD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7213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E89FC47A-8514-4C98-B1BE-FF6CC666C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CED4301A-D375-4163-9488-27A9CDC6F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6EED6105-4A37-4D4B-9BE8-715FB732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08398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D13007F-6649-4D23-8869-C1CC29D00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688B85A1-41F9-4BC1-9C40-3E5D5C042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7B23774-EAA9-47ED-87EF-EE2B29A25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E2526550-DD4D-45E2-8916-8314C5D06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05339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1B35FACD-1A4D-49F3-8EA8-21B5C1A6A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C4FFD9DD-0E4E-4C36-AF85-B3EAD7FE6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6E6F4C8-14FA-4405-85EE-ABF53FB03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31398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8E7C28-5DEE-493D-ABAD-38E4F2D75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621" y="1085481"/>
            <a:ext cx="365118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A5E79C5-E567-4F12-96B8-8BBEAE3D8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6900" y="1132676"/>
            <a:ext cx="5289480" cy="4728374"/>
          </a:xfrm>
        </p:spPr>
        <p:txBody>
          <a:bodyPr/>
          <a:lstStyle>
            <a:lvl1pPr>
              <a:lnSpc>
                <a:spcPct val="110000"/>
              </a:lnSpc>
              <a:defRPr sz="3200"/>
            </a:lvl1pPr>
            <a:lvl2pPr>
              <a:lnSpc>
                <a:spcPct val="110000"/>
              </a:lnSpc>
              <a:defRPr sz="2800"/>
            </a:lvl2pPr>
            <a:lvl3pPr>
              <a:lnSpc>
                <a:spcPct val="110000"/>
              </a:lnSpc>
              <a:defRPr sz="2400"/>
            </a:lvl3pPr>
            <a:lvl4pPr>
              <a:lnSpc>
                <a:spcPct val="110000"/>
              </a:lnSpc>
              <a:defRPr sz="2000"/>
            </a:lvl4pPr>
            <a:lvl5pPr>
              <a:lnSpc>
                <a:spcPct val="110000"/>
              </a:lnSpc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733DF7F-0B5C-40CE-A65F-779FA7EFBF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25621" y="2748406"/>
            <a:ext cx="365118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022248C-1826-4833-9592-383B5873A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E80219DC-2646-42AD-897A-EB765DCBE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AF238D7-4EEA-475B-B1CA-C44B89BEA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69354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DD65BE-C907-4660-A586-71C6A1D10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85481"/>
            <a:ext cx="365760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A044C8A9-67DF-419C-B2FC-3A879CCEF3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6900" y="1061885"/>
            <a:ext cx="5331069" cy="477556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CEDA94A1-3058-402A-9C3F-2F210D91D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2748406"/>
            <a:ext cx="365760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BC3CA50-C8D8-4F83-B2F6-BCE825866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57E5BE3-7B02-4281-BD90-C1FAAF636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2FE256D-ACD5-438F-BA6F-605E5260E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98157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EAD0E6-AD36-493C-9DC3-5ACC2059E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10B8558-FA83-4F6C-A6D1-2DF9D3F74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638299" y="2057399"/>
            <a:ext cx="8915401" cy="41148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B6DE619-0CC6-4480-ABDE-277D36BDF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40791E6-BE35-4ECA-8AD1-E8EC09B85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1F94606-B928-42D6-85CC-9576F60E3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483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D7F18D8A-5002-491C-922A-E9624E2DB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65882C6-2BE9-4E25-B8BB-A2346A2B0B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C7BEFF9-B3BC-4C07-BF6C-2E3C91B54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E0F4CF6-CDF1-4AFD-8319-71FD4FED4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E01A026-57F4-47F7-B4F0-E0D48E012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76623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7F31A689-589E-4A73-9313-EF44F7E4E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B2B11B8-9E77-4144-B9C1-FD164D9A1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57400"/>
            <a:ext cx="8915402" cy="4137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D06E4CC-CF79-4C8D-9E5F-1BB517435A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1001475" y="1517536"/>
            <a:ext cx="28011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B6D41BCC-AD73-4203-A5A6-E62EB28B0FE6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3D79449-05F6-4BC7-95DF-F04E1F1614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118764" y="4237870"/>
            <a:ext cx="334405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9317FE5-2D1F-4ECC-9460-08145C3BB9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28877" y="6319138"/>
            <a:ext cx="7106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21591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28" r:id="rId6"/>
    <p:sldLayoutId id="2147483724" r:id="rId7"/>
    <p:sldLayoutId id="2147483725" r:id="rId8"/>
    <p:sldLayoutId id="2147483726" r:id="rId9"/>
    <p:sldLayoutId id="2147483727" r:id="rId10"/>
    <p:sldLayoutId id="214748372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xmlns="" id="{644DFB53-C7FE-4BC7-BA96-83262BE099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Obsah obrázku světlo, noc, umění&#10;&#10;Obsah generovaný pomocí AI může být nesprávný.">
            <a:extLst>
              <a:ext uri="{FF2B5EF4-FFF2-40B4-BE49-F238E27FC236}">
                <a16:creationId xmlns:a16="http://schemas.microsoft.com/office/drawing/2014/main" xmlns="" id="{872BD876-B2A2-A011-8A5C-E5FF20459E40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 t="36383" b="7297"/>
          <a:stretch>
            <a:fillRect/>
          </a:stretch>
        </p:blipFill>
        <p:spPr>
          <a:xfrm>
            <a:off x="20" y="10"/>
            <a:ext cx="12191980" cy="6866457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A7D5870E-E672-4599-965A-BEC1D0E6548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320787"/>
            <a:ext cx="12192000" cy="4537214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6000">
                <a:srgbClr val="000000">
                  <a:alpha val="46000"/>
                </a:srgbClr>
              </a:gs>
              <a:gs pos="100000">
                <a:srgbClr val="000000">
                  <a:alpha val="55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F32FFA7-52BE-7C56-03F4-2CAC1035FA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0099" y="2613893"/>
            <a:ext cx="6807331" cy="2552759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FFFF"/>
                </a:solidFill>
              </a:rPr>
              <a:t>CIZINECKÁ POLICIE</a:t>
            </a:r>
            <a:br>
              <a:rPr lang="cs-CZ" b="1" dirty="0">
                <a:solidFill>
                  <a:srgbClr val="FFFFFF"/>
                </a:solidFill>
              </a:rPr>
            </a:br>
            <a:r>
              <a:rPr lang="cs-CZ" dirty="0">
                <a:solidFill>
                  <a:srgbClr val="FFFFFF"/>
                </a:solidFill>
              </a:rPr>
              <a:t>&amp;</a:t>
            </a:r>
            <a:br>
              <a:rPr lang="cs-CZ" dirty="0">
                <a:solidFill>
                  <a:srgbClr val="FFFFFF"/>
                </a:solidFill>
              </a:rPr>
            </a:br>
            <a:r>
              <a:rPr lang="cs-CZ" dirty="0">
                <a:solidFill>
                  <a:srgbClr val="FFFFFF"/>
                </a:solidFill>
              </a:rPr>
              <a:t>CESTOVNÍ DOKLADY</a:t>
            </a:r>
            <a:endParaRPr lang="cs-CZ" b="1" dirty="0">
              <a:solidFill>
                <a:srgbClr val="FFFFFF"/>
              </a:solidFill>
            </a:endParaRP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9BFD5ED5-D660-8761-D269-504D26C997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0100" y="5395117"/>
            <a:ext cx="6807330" cy="777083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cs-CZ" sz="1700">
                <a:solidFill>
                  <a:srgbClr val="FFFFFF"/>
                </a:solidFill>
              </a:rPr>
              <a:t>Dominik Šedivec</a:t>
            </a:r>
          </a:p>
          <a:p>
            <a:pPr>
              <a:lnSpc>
                <a:spcPct val="110000"/>
              </a:lnSpc>
            </a:pPr>
            <a:r>
              <a:rPr lang="cs-CZ" sz="1700">
                <a:solidFill>
                  <a:srgbClr val="FFFFFF"/>
                </a:solidFill>
              </a:rPr>
              <a:t>BPČ2</a:t>
            </a:r>
          </a:p>
        </p:txBody>
      </p:sp>
    </p:spTree>
    <p:extLst>
      <p:ext uri="{BB962C8B-B14F-4D97-AF65-F5344CB8AC3E}">
        <p14:creationId xmlns:p14="http://schemas.microsoft.com/office/powerpoint/2010/main" xmlns="" val="7008783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BDBF223-36BE-627C-C56D-93FC5365C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Cizinecká policie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715BFD7-00C2-6DE7-F750-9061C3195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=vstup, pobyt a výstup cizinců na území (a z území) ČR</a:t>
            </a:r>
          </a:p>
          <a:p>
            <a:r>
              <a:rPr lang="cs-CZ" dirty="0"/>
              <a:t>Kontrola pobytu cizinců na území ČR</a:t>
            </a:r>
          </a:p>
          <a:p>
            <a:pPr marL="0" indent="0">
              <a:buNone/>
            </a:pPr>
            <a:r>
              <a:rPr lang="cs-CZ" dirty="0"/>
              <a:t>	→ubytovny, penziony, hotely, atd....</a:t>
            </a:r>
          </a:p>
          <a:p>
            <a:r>
              <a:rPr lang="cs-CZ" dirty="0"/>
              <a:t>Policejní prezídium → Ředitelství služby cizinecké policie (CÚ)</a:t>
            </a:r>
          </a:p>
          <a:p>
            <a:r>
              <a:rPr lang="cs-CZ" dirty="0"/>
              <a:t>Krajská ředitelství PČR → Odbor cizinecké policie Krajského ředitelství</a:t>
            </a:r>
          </a:p>
          <a:p>
            <a:pPr marL="0" indent="0">
              <a:buNone/>
            </a:pPr>
            <a:r>
              <a:rPr lang="cs-CZ" dirty="0"/>
              <a:t>	-Oddělení pobytové kontroly, pátrání a eskort</a:t>
            </a:r>
          </a:p>
          <a:p>
            <a:pPr marL="0" indent="0">
              <a:buNone/>
            </a:pPr>
            <a:r>
              <a:rPr lang="cs-CZ" dirty="0"/>
              <a:t>	-Oddělení dokladů a specializovaných činností</a:t>
            </a:r>
          </a:p>
          <a:p>
            <a:pPr marL="0" indent="0">
              <a:buNone/>
            </a:pPr>
            <a:r>
              <a:rPr lang="cs-CZ" dirty="0"/>
              <a:t>	-Oddělení dokumentace</a:t>
            </a:r>
          </a:p>
          <a:p>
            <a:pPr marL="0" indent="0">
              <a:buNone/>
            </a:pPr>
            <a:r>
              <a:rPr lang="cs-CZ" dirty="0"/>
              <a:t>	-Oddělení pobytových agend</a:t>
            </a:r>
          </a:p>
        </p:txBody>
      </p:sp>
    </p:spTree>
    <p:extLst>
      <p:ext uri="{BB962C8B-B14F-4D97-AF65-F5344CB8AC3E}">
        <p14:creationId xmlns:p14="http://schemas.microsoft.com/office/powerpoint/2010/main" xmlns="" val="2675399406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943867F-0EFB-8C49-8A8E-D13B5F12F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1" cy="1371600"/>
          </a:xfrm>
        </p:spPr>
        <p:txBody>
          <a:bodyPr/>
          <a:lstStyle/>
          <a:p>
            <a:r>
              <a:rPr lang="cs-CZ" dirty="0"/>
              <a:t>Ochrana Schengenského prostoru skrze letiště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59575651-EB02-45AC-B7A0-FE821133C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AutoNum type="alphaLcParenR"/>
            </a:pPr>
            <a:r>
              <a:rPr lang="cs-CZ" dirty="0"/>
              <a:t>Praha – Letiště Václava Havla</a:t>
            </a:r>
          </a:p>
          <a:p>
            <a:pPr marL="342900" indent="-342900">
              <a:buAutoNum type="alphaLcParenR"/>
            </a:pPr>
            <a:r>
              <a:rPr lang="cs-CZ" dirty="0"/>
              <a:t>Pardubice</a:t>
            </a:r>
          </a:p>
          <a:p>
            <a:pPr marL="342900" indent="-342900">
              <a:buAutoNum type="alphaLcParenR"/>
            </a:pPr>
            <a:r>
              <a:rPr lang="cs-CZ" dirty="0"/>
              <a:t>Karlovy Vary</a:t>
            </a:r>
          </a:p>
          <a:p>
            <a:pPr marL="342900" indent="-342900">
              <a:buAutoNum type="alphaLcParenR"/>
            </a:pPr>
            <a:r>
              <a:rPr lang="cs-CZ" dirty="0"/>
              <a:t>Brno</a:t>
            </a:r>
          </a:p>
          <a:p>
            <a:pPr marL="342900" indent="-342900">
              <a:buAutoNum type="alphaLcParenR"/>
            </a:pPr>
            <a:r>
              <a:rPr lang="cs-CZ" dirty="0"/>
              <a:t>Ostrava – Mošnov</a:t>
            </a:r>
          </a:p>
          <a:p>
            <a:pPr marL="342900" indent="-342900">
              <a:buAutoNum type="alphaLcParenR"/>
            </a:pPr>
            <a:r>
              <a:rPr lang="cs-CZ" dirty="0"/>
              <a:t>České Budějovice – Planá</a:t>
            </a:r>
          </a:p>
          <a:p>
            <a:r>
              <a:rPr lang="cs-CZ" dirty="0"/>
              <a:t>Všechna letiště jsou řízena přímo Ředitelstvím služby cizinecké policie (CÚ)</a:t>
            </a:r>
          </a:p>
        </p:txBody>
      </p:sp>
    </p:spTree>
    <p:extLst>
      <p:ext uri="{BB962C8B-B14F-4D97-AF65-F5344CB8AC3E}">
        <p14:creationId xmlns:p14="http://schemas.microsoft.com/office/powerpoint/2010/main" xmlns="" val="1057372114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CC8275B-94D5-0DAB-2D24-FAC1FFB70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Co je to cestovní doklad a jak má vypadat?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BF1F666-4659-69C8-DF2C-427FEF804C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Zákon číslo 329/1999 Sb. o cestovních dokladech</a:t>
            </a:r>
          </a:p>
          <a:p>
            <a:r>
              <a:rPr lang="cs-CZ" b="1" dirty="0"/>
              <a:t>Cestovní doklad = </a:t>
            </a:r>
            <a:r>
              <a:rPr lang="cs-CZ" dirty="0"/>
              <a:t>veřejná listina opravňující občana k překračování státních hranic České republiky přes hraniční přechod, nestanoví-li jinak mezinárodní smlouva, jíž je Česká republika vázána</a:t>
            </a:r>
          </a:p>
          <a:p>
            <a:r>
              <a:rPr lang="cs-CZ" dirty="0"/>
              <a:t>Cestovním dokladem občan prokazuje své jméno, příjmení, rodné číslo, podobu, státní občanství České republiky a další údaje zapsané nebo zpracované v cestovním dokladu podle zákona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43204798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2FB5C2B-4729-A64B-A8B6-595678717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Druhy cestovních dokladů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374D5F3-05F6-E105-9267-B62AA290A1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AutoNum type="alphaLcParenR"/>
            </a:pPr>
            <a:r>
              <a:rPr lang="cs-CZ" dirty="0"/>
              <a:t>Cestovní pas</a:t>
            </a:r>
          </a:p>
          <a:p>
            <a:pPr marL="342900" indent="-342900">
              <a:buAutoNum type="alphaLcParenR"/>
            </a:pPr>
            <a:r>
              <a:rPr lang="cs-CZ" dirty="0"/>
              <a:t>Diplomatický pas</a:t>
            </a:r>
          </a:p>
          <a:p>
            <a:pPr marL="342900" indent="-342900">
              <a:buAutoNum type="alphaLcParenR"/>
            </a:pPr>
            <a:r>
              <a:rPr lang="cs-CZ" dirty="0"/>
              <a:t>Služební pas</a:t>
            </a:r>
          </a:p>
          <a:p>
            <a:pPr marL="342900" indent="-342900">
              <a:buAutoNum type="alphaLcParenR"/>
            </a:pPr>
            <a:r>
              <a:rPr lang="cs-CZ" dirty="0"/>
              <a:t>Cestovní průkaz</a:t>
            </a:r>
          </a:p>
          <a:p>
            <a:pPr marL="342900" indent="-342900">
              <a:buAutoNum type="alphaLcParenR"/>
            </a:pPr>
            <a:r>
              <a:rPr lang="cs-CZ" dirty="0"/>
              <a:t>Náhradní cestovní doklad Evropské unie</a:t>
            </a:r>
          </a:p>
          <a:p>
            <a:pPr marL="342900" indent="-342900">
              <a:buAutoNum type="alphaLcParenR"/>
            </a:pPr>
            <a:r>
              <a:rPr lang="cs-CZ" dirty="0"/>
              <a:t>Jiný cestovní doklad na základě mezinárodní smlouvy  (např. občanský průkaz)</a:t>
            </a:r>
          </a:p>
          <a:p>
            <a:pPr marL="0" indent="0">
              <a:buNone/>
            </a:pPr>
            <a:endParaRPr lang="cs-CZ" dirty="0"/>
          </a:p>
          <a:p>
            <a:pPr marL="342900" indent="-3429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3628383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4F110DA-5890-CE21-81FF-42625FF74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Cestovní pas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F009630-9BD0-A0C9-CD77-84B903012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Vydává ho obecní úřad obce s rozšířenou působností </a:t>
            </a:r>
            <a:r>
              <a:rPr lang="cs-CZ" dirty="0"/>
              <a:t>a v hl. m. Praze úřad městské části určený Statutem hlavního města </a:t>
            </a:r>
            <a:r>
              <a:rPr lang="cs-CZ" dirty="0" smtClean="0"/>
              <a:t>Prahy, </a:t>
            </a:r>
            <a:r>
              <a:rPr lang="cs-CZ" dirty="0"/>
              <a:t>příslušný dle místa trvalého pobytu</a:t>
            </a:r>
          </a:p>
          <a:p>
            <a:r>
              <a:rPr lang="cs-CZ" dirty="0"/>
              <a:t>Nemá-li občan trvalý pobyt na území, vydá cestovní pas obecní úřad obce s rozšířenou působností na základě dřívějšího trvalého bydliště</a:t>
            </a:r>
          </a:p>
          <a:p>
            <a:r>
              <a:rPr lang="cs-CZ" dirty="0"/>
              <a:t>Neměl-li občan trvalý pobyt v ČR či nejde </a:t>
            </a:r>
            <a:r>
              <a:rPr lang="cs-CZ" dirty="0" smtClean="0"/>
              <a:t>zjistit, vydává </a:t>
            </a:r>
            <a:r>
              <a:rPr lang="cs-CZ" dirty="0"/>
              <a:t>cestovní pas Magistrát města Brna</a:t>
            </a:r>
          </a:p>
          <a:p>
            <a:r>
              <a:rPr lang="cs-CZ" dirty="0"/>
              <a:t>Do 15 let věku = platnost na 5 let</a:t>
            </a:r>
          </a:p>
          <a:p>
            <a:r>
              <a:rPr lang="cs-CZ" dirty="0"/>
              <a:t>Nad 15 let věku = platnost na 10 let</a:t>
            </a:r>
          </a:p>
        </p:txBody>
      </p:sp>
    </p:spTree>
    <p:extLst>
      <p:ext uri="{BB962C8B-B14F-4D97-AF65-F5344CB8AC3E}">
        <p14:creationId xmlns:p14="http://schemas.microsoft.com/office/powerpoint/2010/main" xmlns="" val="3115201039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11E15EF-18B7-E96C-FB42-55AB500A3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Diplomatický pas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2199C50-6973-C506-7EAF-1303032D5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300" y="2057400"/>
            <a:ext cx="8915402" cy="480060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Vydává ho Ministerstvo zahraničních věcí:</a:t>
            </a:r>
          </a:p>
          <a:p>
            <a:pPr marL="342900" indent="-342900">
              <a:buAutoNum type="alphaLcParenR"/>
            </a:pPr>
            <a:r>
              <a:rPr lang="cs-CZ" dirty="0"/>
              <a:t>Prezidentovi ČR</a:t>
            </a:r>
          </a:p>
          <a:p>
            <a:pPr marL="342900" indent="-342900">
              <a:buAutoNum type="alphaLcParenR"/>
            </a:pPr>
            <a:r>
              <a:rPr lang="cs-CZ" dirty="0"/>
              <a:t>Poslanci a senátorovi</a:t>
            </a:r>
          </a:p>
          <a:p>
            <a:pPr marL="342900" indent="-342900">
              <a:buAutoNum type="alphaLcParenR"/>
            </a:pPr>
            <a:r>
              <a:rPr lang="cs-CZ" dirty="0"/>
              <a:t>Členovi vlády</a:t>
            </a:r>
          </a:p>
          <a:p>
            <a:pPr marL="342900" indent="-342900">
              <a:buAutoNum type="alphaLcParenR"/>
            </a:pPr>
            <a:r>
              <a:rPr lang="cs-CZ" dirty="0"/>
              <a:t>Soudci Ústavního soudu, předsedovi Nejvyššího soudu, předsedovi Nejvyššího správního soudu</a:t>
            </a:r>
          </a:p>
          <a:p>
            <a:pPr marL="342900" indent="-342900">
              <a:buAutoNum type="alphaLcParenR"/>
            </a:pPr>
            <a:r>
              <a:rPr lang="cs-CZ" dirty="0"/>
              <a:t>Prezidentovi Nejvyššího kontrolního úřadu (NKÚ)</a:t>
            </a:r>
          </a:p>
          <a:p>
            <a:pPr marL="342900" indent="-342900">
              <a:buAutoNum type="alphaLcParenR"/>
            </a:pPr>
            <a:r>
              <a:rPr lang="cs-CZ" dirty="0"/>
              <a:t>Manželkám/manželům výše zmíněným s vyjmou NKÚ</a:t>
            </a:r>
          </a:p>
          <a:p>
            <a:pPr marL="342900" indent="-342900">
              <a:buAutoNum type="alphaLcParenR"/>
            </a:pPr>
            <a:r>
              <a:rPr lang="cs-CZ" dirty="0"/>
              <a:t>Pracovníkovi Ministerstva zahraničních věcí, jeho nezaopatřenému dítěti a manželce/manželovi pracujícího na ambasádě</a:t>
            </a:r>
          </a:p>
          <a:p>
            <a:pPr marL="342900" indent="-342900">
              <a:buAutoNum type="alphaLcParenR"/>
            </a:pPr>
            <a:r>
              <a:rPr lang="cs-CZ" dirty="0"/>
              <a:t>Jiným </a:t>
            </a:r>
            <a:r>
              <a:rPr lang="cs-CZ" dirty="0" smtClean="0"/>
              <a:t>osobám, </a:t>
            </a:r>
            <a:r>
              <a:rPr lang="cs-CZ" dirty="0"/>
              <a:t>u nichž to odpovídá mezinárodním zvyklostem se souhlasem Ministerstva zahraničních věcí</a:t>
            </a:r>
          </a:p>
          <a:p>
            <a:pPr marL="342900" indent="-3429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7719471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C2DE40A-2610-552F-4396-9E131A84E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Služební pas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55AE2C0-2664-5CD2-4F6A-83DE1B50E4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300" y="2057400"/>
            <a:ext cx="8915402" cy="4800600"/>
          </a:xfrm>
        </p:spPr>
        <p:txBody>
          <a:bodyPr>
            <a:normAutofit/>
          </a:bodyPr>
          <a:lstStyle/>
          <a:p>
            <a:r>
              <a:rPr lang="cs-CZ" b="1" dirty="0"/>
              <a:t>Vydává ho Ministerstvo zahraničních věcí:</a:t>
            </a:r>
          </a:p>
          <a:p>
            <a:pPr marL="342900" indent="-342900">
              <a:buAutoNum type="alphaLcParenR"/>
            </a:pPr>
            <a:r>
              <a:rPr lang="cs-CZ" dirty="0"/>
              <a:t>Nejvyššímu státnímu zástupci, náměstkovi ministra, místopředsedovi Nejvyššího soudu, náměstkovi nejvyššího státního zástupce, viceprezidentovi Nejvyššího kontrolního úřadu, vedoucímu Úřadu vlády, vedoucímu Kanceláře prezidenta republiky, vedoucímu Kanceláře Poslanecké sněmovny a vedoucímu Kanceláře Senátu </a:t>
            </a:r>
          </a:p>
          <a:p>
            <a:pPr marL="342900" indent="-342900">
              <a:buAutoNum type="alphaLcParenR"/>
            </a:pPr>
            <a:r>
              <a:rPr lang="cs-CZ" dirty="0"/>
              <a:t>Zaměstnanci Ministerstva zahraničních věcí k cestám při plnění pracovních úkolů v zahraničí (není-li držitelem diplomatického pasu)</a:t>
            </a:r>
          </a:p>
          <a:p>
            <a:pPr marL="342900" indent="-342900">
              <a:buAutoNum type="alphaLcParenR"/>
            </a:pPr>
            <a:r>
              <a:rPr lang="cs-CZ" dirty="0"/>
              <a:t>Zaměstnanci zastupitelského úřadu, pokud není držitelem diplomatického pasu, a jeho manželu a nezaopatřenému dítěti </a:t>
            </a:r>
          </a:p>
          <a:p>
            <a:r>
              <a:rPr lang="cs-CZ" dirty="0"/>
              <a:t>Slouží pouze k jedné služební cestě, po návratu musí být neodkladně navrácen orgánu, který o vydání požádal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342900" indent="-34290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7668357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257A342-49AA-B991-A710-9AAF2CBC1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Cestovní průkaz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9955A0B-BBDE-1AB8-32B4-12ECBEBDF5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Občanovi, který nemá jiný cestovní doklad, lze v odůvodněných případech (např. při ztrátě v zahraničí) vydat cestovní průkaz k jedné cestě</a:t>
            </a:r>
          </a:p>
          <a:p>
            <a:r>
              <a:rPr lang="cs-CZ" dirty="0"/>
              <a:t>Vydává ho zastupitelský úřad (ambasáda) v zahraničí</a:t>
            </a:r>
          </a:p>
          <a:p>
            <a:r>
              <a:rPr lang="cs-CZ" dirty="0"/>
              <a:t>Platnost je nejdéle na 6 měsíců</a:t>
            </a:r>
          </a:p>
          <a:p>
            <a:r>
              <a:rPr lang="cs-CZ" dirty="0"/>
              <a:t>Zastupitelský úřad je oprávněn za účelem vydání cestovního průkazu požádat ministerstvo nebo obecní úřad obce s rozšířenou působností příslušný k vydání cestovního dokladu o potvrzení správnosti či upřesnění údajů uváděných na žádosti o vydání cestovního průkazu (nejde-li ověřit jinak správnost a pravdivost údajů)</a:t>
            </a:r>
          </a:p>
        </p:txBody>
      </p:sp>
    </p:spTree>
    <p:extLst>
      <p:ext uri="{BB962C8B-B14F-4D97-AF65-F5344CB8AC3E}">
        <p14:creationId xmlns:p14="http://schemas.microsoft.com/office/powerpoint/2010/main" xmlns="" val="1103712648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833A99B-4926-FC98-AF38-5829497E2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Náhradní cestovní doklad Evropské unie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C29A8B5-F6F0-64D2-4969-FFD5EF91C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Může ho vydat jiný stát, ale tento stát musí být členem Evropské unie</a:t>
            </a:r>
          </a:p>
          <a:p>
            <a:r>
              <a:rPr lang="cs-CZ" dirty="0"/>
              <a:t>Omezená platnost → 1 cesta</a:t>
            </a:r>
          </a:p>
          <a:p>
            <a:r>
              <a:rPr lang="cs-CZ" dirty="0"/>
              <a:t>Vydává se v případě odcizení, zničení či ztrátě jiného cestovního dokladu</a:t>
            </a:r>
          </a:p>
          <a:p>
            <a:r>
              <a:rPr lang="cs-CZ" dirty="0"/>
              <a:t>Zastupitelský úřad je oprávněn za účelem vydání náhradního cestovního dokladu Evropské unie požádat ministerstvo nebo obecní úřad obce s rozšířenou působností příslušný k vydání náhradního cestovního dokladu Evropské unie o potvrzení správnosti či upřesnění údajů uváděných na žádosti o vydání cestovního průkazu (nejde-li ověřit jinak správnost a pravdivost údajů)</a:t>
            </a:r>
          </a:p>
        </p:txBody>
      </p:sp>
    </p:spTree>
    <p:extLst>
      <p:ext uri="{BB962C8B-B14F-4D97-AF65-F5344CB8AC3E}">
        <p14:creationId xmlns:p14="http://schemas.microsoft.com/office/powerpoint/2010/main" xmlns="" val="2748609415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CB7CBFF-AD72-A3BF-F563-0C641D081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Jiný cestovní doklad na základě mezinárodní smlouvy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5443564-A9D8-A687-E2B0-862469BF7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Vydá ho občanovi obecní úřad obce s rozšířenou působností příslušný dle místa trvalého bydliště</a:t>
            </a:r>
          </a:p>
          <a:p>
            <a:r>
              <a:rPr lang="cs-CZ" dirty="0"/>
              <a:t>Jedná se např. o občanský průkaz (Schengenský prostor)</a:t>
            </a:r>
          </a:p>
        </p:txBody>
      </p:sp>
    </p:spTree>
    <p:extLst>
      <p:ext uri="{BB962C8B-B14F-4D97-AF65-F5344CB8AC3E}">
        <p14:creationId xmlns:p14="http://schemas.microsoft.com/office/powerpoint/2010/main" xmlns="" val="383983179"/>
      </p:ext>
    </p:extLst>
  </p:cSld>
  <p:clrMapOvr>
    <a:masterClrMapping/>
  </p:clrMapOvr>
  <p:transition spd="slow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20A1F19-6C71-DBE8-D79B-7E742D3C8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Neplatnost cestovního dokladu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158D80D-D5BE-7378-6944-BEC476E13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Platnost skončí: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Uplynutím doby v něm vyznačené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Ohlášení ztráty či odcizení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Uplynutím doby 3 měsíců ode dne změny příjmení občana, pokud k ní došlo v souvislosti s uzavřením manželství občana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Prohlášením občana za mrtvého 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Pozbytím státního občanství</a:t>
            </a:r>
          </a:p>
        </p:txBody>
      </p:sp>
    </p:spTree>
    <p:extLst>
      <p:ext uri="{BB962C8B-B14F-4D97-AF65-F5344CB8AC3E}">
        <p14:creationId xmlns:p14="http://schemas.microsoft.com/office/powerpoint/2010/main" xmlns="" val="3908889008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EB2913D-389F-DDC7-E00D-F9A640994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Neplatnost cestovního dokladu po rozhodnutí orgánu příslušného k vydávání cestovního dokladu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ED03B8C-2D22-947D-C48B-9FBF00AC8E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Orgán rozhodne o neplatnosti cestovního dokladu jestliže:</a:t>
            </a:r>
          </a:p>
          <a:p>
            <a:pPr marL="342900" indent="-342900">
              <a:buAutoNum type="alphaLcParenR"/>
            </a:pPr>
            <a:r>
              <a:rPr lang="cs-CZ" dirty="0"/>
              <a:t>je poškozen tak, že zápisy v něm uvedené jsou nečitelné nebo je porušena jeho celistvost </a:t>
            </a:r>
          </a:p>
          <a:p>
            <a:pPr marL="342900" indent="-342900">
              <a:buAutoNum type="alphaLcParenR"/>
            </a:pPr>
            <a:r>
              <a:rPr lang="cs-CZ" dirty="0"/>
              <a:t>Obsahuje nesprávné údaje nebo neoprávněně provedené změny (naplatí pro změnu příjmení z důvodu manželství – viz předchozí slide)</a:t>
            </a:r>
          </a:p>
          <a:p>
            <a:pPr marL="342900" indent="-342900">
              <a:buAutoNum type="alphaLcParenR"/>
            </a:pPr>
            <a:r>
              <a:rPr lang="cs-CZ" dirty="0"/>
              <a:t>Jeho držitel podstatně změnil svou podobu 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9772739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EncaseVTI">
  <a:themeElements>
    <a:clrScheme name="Encase">
      <a:dk1>
        <a:sysClr val="windowText" lastClr="000000"/>
      </a:dk1>
      <a:lt1>
        <a:sysClr val="window" lastClr="FFFFFF"/>
      </a:lt1>
      <a:dk2>
        <a:srgbClr val="1E2121"/>
      </a:dk2>
      <a:lt2>
        <a:srgbClr val="EFECEB"/>
      </a:lt2>
      <a:accent1>
        <a:srgbClr val="717059"/>
      </a:accent1>
      <a:accent2>
        <a:srgbClr val="B9A17E"/>
      </a:accent2>
      <a:accent3>
        <a:srgbClr val="766752"/>
      </a:accent3>
      <a:accent4>
        <a:srgbClr val="A28578"/>
      </a:accent4>
      <a:accent5>
        <a:srgbClr val="6E736D"/>
      </a:accent5>
      <a:accent6>
        <a:srgbClr val="BE8366"/>
      </a:accent6>
      <a:hlink>
        <a:srgbClr val="B5714F"/>
      </a:hlink>
      <a:folHlink>
        <a:srgbClr val="7B6B4C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EncaseVTI" id="{C293990F-FDB3-4ED3-8175-FB79CE5A2A12}" vid="{A5662C19-271F-459F-B4ED-861A982376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726</Words>
  <Application>Microsoft Office PowerPoint</Application>
  <PresentationFormat>Vlastní</PresentationFormat>
  <Paragraphs>82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EncaseVTI</vt:lpstr>
      <vt:lpstr>CIZINECKÁ POLICIE &amp; CESTOVNÍ DOKLADY</vt:lpstr>
      <vt:lpstr>Cizinecká policie</vt:lpstr>
      <vt:lpstr>Ochrana Schengenského prostoru skrze letiště</vt:lpstr>
      <vt:lpstr>Co je to cestovní doklad a jak má vypadat?</vt:lpstr>
      <vt:lpstr>Druhy cestovních dokladů</vt:lpstr>
      <vt:lpstr>Cestovní pas</vt:lpstr>
      <vt:lpstr>Diplomatický pas</vt:lpstr>
      <vt:lpstr>Služební pas</vt:lpstr>
      <vt:lpstr>Cestovní průkaz</vt:lpstr>
      <vt:lpstr>Náhradní cestovní doklad Evropské unie</vt:lpstr>
      <vt:lpstr>Jiný cestovní doklad na základě mezinárodní smlouvy</vt:lpstr>
      <vt:lpstr>Neplatnost cestovního dokladu</vt:lpstr>
      <vt:lpstr>Neplatnost cestovního dokladu po rozhodnutí orgánu příslušného k vydávání cestovního dokladu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CIZINECKÁ POLICIE &amp; CESTOVNÍ DOKLADY</dc:title>
  <dc:creator>Šedivec Dominik</dc:creator>
  <cp:lastModifiedBy>User</cp:lastModifiedBy>
  <cp:revision>3</cp:revision>
  <dcterms:created xsi:type="dcterms:W3CDTF">2025-10-07T15:45:49Z</dcterms:created>
  <dcterms:modified xsi:type="dcterms:W3CDTF">2025-10-08T07:55:13Z</dcterms:modified>
</cp:coreProperties>
</file>