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1"/>
  </p:sldMasterIdLst>
  <p:sldIdLst>
    <p:sldId id="256" r:id="rId2"/>
    <p:sldId id="265" r:id="rId3"/>
    <p:sldId id="271" r:id="rId4"/>
    <p:sldId id="266" r:id="rId5"/>
    <p:sldId id="267" r:id="rId6"/>
    <p:sldId id="268" r:id="rId7"/>
    <p:sldId id="269" r:id="rId8"/>
    <p:sldId id="277" r:id="rId9"/>
    <p:sldId id="270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312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86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927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56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367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779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95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756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339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79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272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0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65" r:id="rId6"/>
    <p:sldLayoutId id="2147483761" r:id="rId7"/>
    <p:sldLayoutId id="2147483762" r:id="rId8"/>
    <p:sldLayoutId id="2147483763" r:id="rId9"/>
    <p:sldLayoutId id="2147483764" r:id="rId10"/>
    <p:sldLayoutId id="21474837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04E17E-D53D-2CF1-3F51-F763A09A1E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386" b="7386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70A9196B-FEC0-C369-483E-286BECB6B0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cs-CZ" sz="3800" dirty="0">
                <a:solidFill>
                  <a:srgbClr val="FFFFFF"/>
                </a:solidFill>
              </a:rPr>
              <a:t>Omezení osobní svobody</a:t>
            </a:r>
            <a:br>
              <a:rPr lang="cs-CZ" sz="3800" dirty="0">
                <a:solidFill>
                  <a:srgbClr val="FFFFFF"/>
                </a:solidFill>
              </a:rPr>
            </a:br>
            <a:r>
              <a:rPr lang="cs-CZ" sz="3800" dirty="0">
                <a:solidFill>
                  <a:srgbClr val="FFFFFF"/>
                </a:solidFill>
              </a:rPr>
              <a:t>&amp;</a:t>
            </a:r>
            <a:br>
              <a:rPr lang="cs-CZ" sz="3800" dirty="0">
                <a:solidFill>
                  <a:srgbClr val="FFFFFF"/>
                </a:solidFill>
              </a:rPr>
            </a:br>
            <a:r>
              <a:rPr lang="cs-CZ" sz="3800" dirty="0">
                <a:solidFill>
                  <a:srgbClr val="FFFFFF"/>
                </a:solidFill>
              </a:rPr>
              <a:t>Procesní úkony k zajištění věci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C2481DB-84CA-95D2-66BF-0A8B7BD55E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430945"/>
            <a:ext cx="3754876" cy="427054"/>
          </a:xfrm>
        </p:spPr>
        <p:txBody>
          <a:bodyPr>
            <a:normAutofit fontScale="92500"/>
          </a:bodyPr>
          <a:lstStyle/>
          <a:p>
            <a:r>
              <a:rPr lang="cs-CZ" sz="2200" i="1" dirty="0">
                <a:solidFill>
                  <a:srgbClr val="FFFFFF"/>
                </a:solidFill>
              </a:rPr>
              <a:t>Autor: Dominik Šedivec, BPČ2</a:t>
            </a:r>
          </a:p>
        </p:txBody>
      </p:sp>
    </p:spTree>
    <p:extLst>
      <p:ext uri="{BB962C8B-B14F-4D97-AF65-F5344CB8AC3E}">
        <p14:creationId xmlns:p14="http://schemas.microsoft.com/office/powerpoint/2010/main" val="841653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5492C53-E70D-B01A-9A01-7FBC2163C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Obecný výklad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20F13F1-C8DC-EE78-673E-67E38C43C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čl. 4 Ústavy ČR jsou základní lidská práva a svobody pod ochranou státní moci</a:t>
            </a:r>
          </a:p>
          <a:p>
            <a:r>
              <a:rPr lang="cs-CZ" dirty="0"/>
              <a:t>Čl. 7, odst. 1 Listiny základních práv a svobod nám zaručuje nedotknutelnost osobní svobody a jiného soukromý, která může být omezena jen v případech stanovených zákonem</a:t>
            </a:r>
          </a:p>
        </p:txBody>
      </p:sp>
    </p:spTree>
    <p:extLst>
      <p:ext uri="{BB962C8B-B14F-4D97-AF65-F5344CB8AC3E}">
        <p14:creationId xmlns:p14="http://schemas.microsoft.com/office/powerpoint/2010/main" val="44551525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8214B-6E46-6818-4DDC-7AA73A261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CA05960-57C9-619B-F885-FD1632ECC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Zajištění osoby obviněného a podezřelého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2BE6F2A-7413-4AB4-86C3-60061A39E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= při výslechu, rekognici, hlavním líčení,....</a:t>
            </a:r>
          </a:p>
          <a:p>
            <a:r>
              <a:rPr lang="cs-CZ" dirty="0"/>
              <a:t>Trestní řád upravuje procesní úkony, jimž se osoba obviněného zajišťuje pro potřeby trestního řízení</a:t>
            </a:r>
          </a:p>
          <a:p>
            <a:r>
              <a:rPr lang="cs-CZ" b="1" dirty="0"/>
              <a:t>Konkrétní lze osobu zajistit: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Předvoláním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Předvedením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Pořádkovou pokutou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Zákazem vycestování do zahraničí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Zadržením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Příkazem k zatčení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Vazbou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108305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1C80D9C-E89B-A332-5467-CEED6CB52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Předvolání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C097C23-E098-3BA6-A249-D4535A4CD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§ 90 trestního řádu</a:t>
            </a:r>
          </a:p>
          <a:p>
            <a:r>
              <a:rPr lang="cs-CZ" dirty="0"/>
              <a:t>Nejběžnější a základní prostředek k zajištění účasti obviněného na úkonech trestního řízení</a:t>
            </a:r>
          </a:p>
          <a:p>
            <a:r>
              <a:rPr lang="cs-CZ" dirty="0"/>
              <a:t>Podstatou předvolání je výzva příslušného orgánu, aby se obviněný dostavil v určitý den a hodinu zpravidla k orgánu, který o předvolání požádal</a:t>
            </a:r>
          </a:p>
          <a:p>
            <a:r>
              <a:rPr lang="cs-CZ" dirty="0"/>
              <a:t>Máme ústní (neformální) a písemnou (formální) formu</a:t>
            </a:r>
          </a:p>
        </p:txBody>
      </p:sp>
    </p:spTree>
    <p:extLst>
      <p:ext uri="{BB962C8B-B14F-4D97-AF65-F5344CB8AC3E}">
        <p14:creationId xmlns:p14="http://schemas.microsoft.com/office/powerpoint/2010/main" val="3190811892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889E852-D3D4-9918-03A5-826CC1B6C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Předvedení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55B65C4-A05F-8787-1C1A-4879EDBF4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§ 90 trestního řádu</a:t>
            </a:r>
          </a:p>
          <a:p>
            <a:pPr marL="0" indent="0">
              <a:buNone/>
            </a:pPr>
            <a:r>
              <a:rPr lang="cs-CZ" dirty="0"/>
              <a:t>= bezprostřední zásah do osobní svobody</a:t>
            </a:r>
          </a:p>
          <a:p>
            <a:r>
              <a:rPr lang="cs-CZ" dirty="0"/>
              <a:t>Důraznější způsob než předvolání</a:t>
            </a:r>
          </a:p>
          <a:p>
            <a:r>
              <a:rPr lang="cs-CZ" dirty="0"/>
              <a:t>Obviněná byl řádně předvolán, ale k výslechu se nedostavil bez řádné omluvy</a:t>
            </a:r>
          </a:p>
          <a:p>
            <a:r>
              <a:rPr lang="cs-CZ" dirty="0"/>
              <a:t>! Výjimka: výjimečně lze předvést osobu bez předchozího předvolání (např. osoba se skrývá)</a:t>
            </a:r>
          </a:p>
        </p:txBody>
      </p:sp>
    </p:spTree>
    <p:extLst>
      <p:ext uri="{BB962C8B-B14F-4D97-AF65-F5344CB8AC3E}">
        <p14:creationId xmlns:p14="http://schemas.microsoft.com/office/powerpoint/2010/main" val="880676889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C3C1AE0-5B62-E666-E1DF-B95641308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Zákaz vycestování do zahraničí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DB01281-5690-6B38-CAF5-8EABD7AA2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§ 77a trestního řádu</a:t>
            </a:r>
          </a:p>
          <a:p>
            <a:pPr marL="0" indent="0">
              <a:buNone/>
            </a:pPr>
            <a:r>
              <a:rPr lang="cs-CZ" dirty="0"/>
              <a:t>= opatření, jímž obviněnému zakazujeme vycestovat do zahraničí, není podmíněno některému vazebnímu důvodu</a:t>
            </a:r>
          </a:p>
          <a:p>
            <a:r>
              <a:rPr lang="cs-CZ" b="1" dirty="0"/>
              <a:t>Vyžaduje se, aby: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Bylo zahájeno trestní řízení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Obviněný byl/je stíhán pro úmyslný trestná čin, na který zákon stanoví trest odnětí svobody, jehož horní hranice převyšuje 2 léta či 3 léta u trestného činu spáchaného z nedbalosti</a:t>
            </a:r>
          </a:p>
        </p:txBody>
      </p:sp>
    </p:spTree>
    <p:extLst>
      <p:ext uri="{BB962C8B-B14F-4D97-AF65-F5344CB8AC3E}">
        <p14:creationId xmlns:p14="http://schemas.microsoft.com/office/powerpoint/2010/main" val="393401300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272045F-E6EB-A5A5-9E2C-184AE248E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Zadržení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3BA0B49-4976-70F3-0D70-56B95F75F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= lze v neodkladných a naléhavých případech použít jednak vůči obviněnému (§ 75) a druhak vůči osobě podezřelé ze spáchání trestného činu (§ 76)</a:t>
            </a:r>
          </a:p>
          <a:p>
            <a:r>
              <a:rPr lang="cs-CZ" dirty="0"/>
              <a:t>Podstatou je krátkodobé omezení svobody</a:t>
            </a:r>
          </a:p>
          <a:p>
            <a:r>
              <a:rPr lang="cs-CZ" dirty="0"/>
              <a:t>Policejní orgán do 48 hodin musí vyslechnout a buď pustit na svobodu nebo vyrozumět státního zástupce, který ve věci rozhodne</a:t>
            </a:r>
          </a:p>
        </p:txBody>
      </p:sp>
    </p:spTree>
    <p:extLst>
      <p:ext uri="{BB962C8B-B14F-4D97-AF65-F5344CB8AC3E}">
        <p14:creationId xmlns:p14="http://schemas.microsoft.com/office/powerpoint/2010/main" val="596682500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AB923-3916-7A9A-3638-6C6691FEE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13C894E-4F12-0784-FDC5-51BF6ACF9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Příkaz k zatčení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33B1359-E1DE-03CE-1677-A87BA4350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= není-li osoba podezřelého pro OČTŘ dosažitelná, může být na osobu aplikován příkaz k zatčení</a:t>
            </a:r>
          </a:p>
          <a:p>
            <a:r>
              <a:rPr lang="cs-CZ" dirty="0"/>
              <a:t>§ 69, odst. 1: zatčením se rozumí zjištění pobytu, zadržení a krátkodobé omezení osobní svobody obviněného za účelem jeho dodání orgánu, který příkaz vydal</a:t>
            </a:r>
          </a:p>
          <a:p>
            <a:r>
              <a:rPr lang="cs-CZ" dirty="0"/>
              <a:t>Zatčení provedou dle příkazu orgány policie, které jsou v případě potřeby povinny vypátrat pobyt obviněného</a:t>
            </a:r>
          </a:p>
          <a:p>
            <a:r>
              <a:rPr lang="cs-CZ" b="1" dirty="0"/>
              <a:t>Pravidlo 24 hodin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Osoba musí být převezena k soudu do 24 hodin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Osoba musí být do 24 hodin vyslechnuta a musí být rozhodnuto zda osobu propustit nebo ji dát do vazby</a:t>
            </a:r>
          </a:p>
        </p:txBody>
      </p:sp>
    </p:spTree>
    <p:extLst>
      <p:ext uri="{BB962C8B-B14F-4D97-AF65-F5344CB8AC3E}">
        <p14:creationId xmlns:p14="http://schemas.microsoft.com/office/powerpoint/2010/main" val="1078181012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D169786-30CC-8198-D3B2-1793CC367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Vazba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82E1444-321C-DDBB-2AA5-761554A19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= nejzávažnější trestněprocesní zajišťovací opatření</a:t>
            </a:r>
          </a:p>
          <a:p>
            <a:r>
              <a:rPr lang="cs-CZ" dirty="0"/>
              <a:t>Účelem zajišťovacího institutu je zajistit osobu obviněného pro účely trestního řízení a výkonu trestu zabránit obviněnému, aby mařil či nějak ztěžoval provádění důkazů, vyhýbal se trestním řízením či trestu, popř. zabránit mu v dokonání trestného činu či v páchání nové trestné činnosti</a:t>
            </a:r>
          </a:p>
          <a:p>
            <a:r>
              <a:rPr lang="cs-CZ" b="1" dirty="0"/>
              <a:t>Celková doba vazby v trestním řízení nesmí přesáhnout: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1 rok, je-li vedeno trestní stíhaní pro přečin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2 roky, je-li vedeno trestní stíhání pro zločin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3 roky, je-li vedeno trestní stíhání pro zvlášť závažný zločin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4 roky, je-li vedeno trestní stíhání pro zločin, za který lze uložit výjimečný trest</a:t>
            </a:r>
          </a:p>
        </p:txBody>
      </p:sp>
    </p:spTree>
    <p:extLst>
      <p:ext uri="{BB962C8B-B14F-4D97-AF65-F5344CB8AC3E}">
        <p14:creationId xmlns:p14="http://schemas.microsoft.com/office/powerpoint/2010/main" val="2084550108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528</Words>
  <Application>Microsoft Office PowerPoint</Application>
  <PresentationFormat>Širokoúhlá obrazovka</PresentationFormat>
  <Paragraphs>52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Courier New</vt:lpstr>
      <vt:lpstr>Neue Haas Grotesk Text Pro</vt:lpstr>
      <vt:lpstr>VanillaVTI</vt:lpstr>
      <vt:lpstr>Omezení osobní svobody &amp; Procesní úkony k zajištění věci</vt:lpstr>
      <vt:lpstr>Obecný výklad</vt:lpstr>
      <vt:lpstr>Zajištění osoby obviněného a podezřelého</vt:lpstr>
      <vt:lpstr>Předvolání</vt:lpstr>
      <vt:lpstr>Předvedení</vt:lpstr>
      <vt:lpstr>Zákaz vycestování do zahraničí</vt:lpstr>
      <vt:lpstr>Zadržení</vt:lpstr>
      <vt:lpstr>Příkaz k zatčení</vt:lpstr>
      <vt:lpstr>Vazba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2</cp:revision>
  <dcterms:created xsi:type="dcterms:W3CDTF">2025-10-25T09:07:05Z</dcterms:created>
  <dcterms:modified xsi:type="dcterms:W3CDTF">2025-10-25T09:51:50Z</dcterms:modified>
</cp:coreProperties>
</file>