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2" r:id="rId1"/>
  </p:sldMasterIdLst>
  <p:sldIdLst>
    <p:sldId id="266" r:id="rId2"/>
    <p:sldId id="257" r:id="rId3"/>
    <p:sldId id="258" r:id="rId4"/>
    <p:sldId id="259" r:id="rId5"/>
    <p:sldId id="261" r:id="rId6"/>
    <p:sldId id="260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8EC20E35-A176-4012-BC5E-935CFFF8708E}" styleName="Střední styl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1226" autoAdjust="0"/>
  </p:normalViewPr>
  <p:slideViewPr>
    <p:cSldViewPr snapToGrid="0">
      <p:cViewPr varScale="1">
        <p:scale>
          <a:sx n="76" d="100"/>
          <a:sy n="76" d="100"/>
        </p:scale>
        <p:origin x="946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10/21/2025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4075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10/21/2025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58112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10/21/2025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43977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10/21/2025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66248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10/21/2025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63232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10/21/2025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57499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10/21/2025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05919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10/21/2025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87868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10/21/2025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0927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10/21/2025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9192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10/21/2025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35704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10/21/2025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0647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  <p:sldLayoutId id="2147483764" r:id="rId2"/>
    <p:sldLayoutId id="2147483765" r:id="rId3"/>
    <p:sldLayoutId id="2147483766" r:id="rId4"/>
    <p:sldLayoutId id="2147483767" r:id="rId5"/>
    <p:sldLayoutId id="2147483768" r:id="rId6"/>
    <p:sldLayoutId id="2147483769" r:id="rId7"/>
    <p:sldLayoutId id="2147483770" r:id="rId8"/>
    <p:sldLayoutId id="2147483771" r:id="rId9"/>
    <p:sldLayoutId id="2147483772" r:id="rId10"/>
    <p:sldLayoutId id="2147483773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s://www.ospod.cz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chatgpt.com/c/68f657c7-843c-8330-a5f2-444c21d273ca" TargetMode="External"/><Relationship Id="rId2" Type="http://schemas.openxmlformats.org/officeDocument/2006/relationships/hyperlink" Target="https://cs.wikipedia.org/wiki/Org%C3%A1n_soci%C3%A1ln%C4%9B-pr%C3%A1vn%C3%AD_ochrany_d%C4%9Bt%C3%AD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ospod.cz/" TargetMode="External"/><Relationship Id="rId4" Type="http://schemas.openxmlformats.org/officeDocument/2006/relationships/hyperlink" Target="https://www.ospod.cz/skins/ospod/images/logo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3" descr="Obsah obrázku útes, obraz, mapa, umění&#10;&#10;Obsah generovaný pomocí AI může být nesprávný.">
            <a:extLst>
              <a:ext uri="{FF2B5EF4-FFF2-40B4-BE49-F238E27FC236}">
                <a16:creationId xmlns:a16="http://schemas.microsoft.com/office/drawing/2014/main" id="{E8C070CB-5E68-87AE-0935-25D90DFAC4E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92" b="1438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6BB6B482-ACCA-4938-8AEA-49D525C172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46905" y="46904"/>
            <a:ext cx="6865150" cy="6771342"/>
          </a:xfrm>
          <a:prstGeom prst="rect">
            <a:avLst/>
          </a:prstGeom>
          <a:gradFill>
            <a:gsLst>
              <a:gs pos="42000">
                <a:srgbClr val="000000">
                  <a:alpha val="18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39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93C181A8-4967-47DB-76D4-E06FA1AFB0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871759"/>
            <a:ext cx="5067300" cy="349704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000">
                <a:solidFill>
                  <a:srgbClr val="FFFFFF"/>
                </a:solidFill>
              </a:rPr>
              <a:t>Orgán sociálně právní ochrany</a:t>
            </a:r>
            <a:br>
              <a:rPr lang="en-US" sz="5000">
                <a:solidFill>
                  <a:srgbClr val="FFFFFF"/>
                </a:solidFill>
              </a:rPr>
            </a:br>
            <a:r>
              <a:rPr lang="en-US" sz="5000">
                <a:solidFill>
                  <a:srgbClr val="FFFFFF"/>
                </a:solidFill>
              </a:rPr>
              <a:t>Dětí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5A21F462-4FC3-E7D6-A6C7-6DA732D052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5157694"/>
            <a:ext cx="5019676" cy="9764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i="1">
                <a:solidFill>
                  <a:srgbClr val="FFFFFF"/>
                </a:solidFill>
              </a:rPr>
              <a:t>Autor: Dominik Šedivec, BPČ2</a:t>
            </a:r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rgbClr val="FFFFFF"/>
            </a:solidFill>
          </a:ln>
          <a:effectLst>
            <a:outerShdw blurRad="50800" dist="38100" dir="2700000" algn="tl" rotWithShape="0">
              <a:prstClr val="black">
                <a:alpha val="13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31931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randomBar dir="vert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C3599B3C-D4C5-4D04-9870-8ED2C7ABA3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Základní informace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7DAAF921-0D03-2B35-2C43-BC35F989EF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Každý ze státních orgánů kterému byl tento status přidělen dle zákona č. 359/1999 Sb., o sociálně-právní ochraně dětí</a:t>
            </a:r>
          </a:p>
          <a:p>
            <a:r>
              <a:rPr lang="cs-CZ" dirty="0"/>
              <a:t>Především obecní a krajské úřady, dále obecní úřady obce s rozšířenou působností mající největší pravomoci</a:t>
            </a:r>
          </a:p>
          <a:p>
            <a:r>
              <a:rPr lang="cs-CZ" dirty="0"/>
              <a:t>Dítě = každá nezletilá osoba (do 18 let)</a:t>
            </a:r>
          </a:p>
          <a:p>
            <a:r>
              <a:rPr lang="cs-CZ" dirty="0"/>
              <a:t> Stránky zřízené pro orgány ochrany dětí: </a:t>
            </a:r>
            <a:r>
              <a:rPr lang="cs-CZ" dirty="0">
                <a:hlinkClick r:id="rId2"/>
              </a:rPr>
              <a:t>https://www.ospod.cz/</a:t>
            </a:r>
            <a:endParaRPr lang="cs-CZ" dirty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148" name="Picture 4">
            <a:extLst>
              <a:ext uri="{FF2B5EF4-FFF2-40B4-BE49-F238E27FC236}">
                <a16:creationId xmlns:a16="http://schemas.microsoft.com/office/drawing/2014/main" id="{BD1C4D44-7944-DA45-DF33-729AF6D5C4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7143" y="-28576"/>
            <a:ext cx="2394857" cy="2168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2041134"/>
      </p:ext>
    </p:extLst>
  </p:cSld>
  <p:clrMapOvr>
    <a:masterClrMapping/>
  </p:clrMapOvr>
  <p:transition spd="slow">
    <p:randomBar dir="vert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3496B9CB-4E09-8B08-E11F-744A224A18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Rozdělení funkcí jednotlivých samosprávných celků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E1B09706-BE68-F804-1515-4A768B2C84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2029767"/>
            <a:ext cx="10691265" cy="3932121"/>
          </a:xfrm>
        </p:spPr>
        <p:txBody>
          <a:bodyPr/>
          <a:lstStyle/>
          <a:p>
            <a:pPr marL="457200" indent="-457200">
              <a:buFont typeface="+mj-lt"/>
              <a:buAutoNum type="arabicParenR"/>
            </a:pPr>
            <a:r>
              <a:rPr lang="cs-CZ" dirty="0"/>
              <a:t>Obecní úřady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Krajské úřady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Obecní úřady obce s rozšířenou působností</a:t>
            </a:r>
          </a:p>
          <a:p>
            <a:pPr marL="457200" indent="-457200">
              <a:buFont typeface="+mj-lt"/>
              <a:buAutoNum type="arabicParenR"/>
            </a:pPr>
            <a:endParaRPr lang="cs-CZ" dirty="0"/>
          </a:p>
          <a:p>
            <a:pPr marL="457200" indent="-457200">
              <a:buFont typeface="+mj-lt"/>
              <a:buAutoNum type="arabicParenR"/>
            </a:pPr>
            <a:endParaRPr lang="cs-CZ" dirty="0"/>
          </a:p>
          <a:p>
            <a:pPr marL="457200" indent="-457200">
              <a:buFont typeface="+mj-lt"/>
              <a:buAutoNum type="arabicParenR"/>
            </a:pPr>
            <a:endParaRPr lang="cs-CZ" dirty="0"/>
          </a:p>
        </p:txBody>
      </p:sp>
      <p:graphicFrame>
        <p:nvGraphicFramePr>
          <p:cNvPr id="4" name="Tabulka 3">
            <a:extLst>
              <a:ext uri="{FF2B5EF4-FFF2-40B4-BE49-F238E27FC236}">
                <a16:creationId xmlns:a16="http://schemas.microsoft.com/office/drawing/2014/main" id="{D7803670-8F04-943E-C927-0626E571A39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0224325"/>
              </p:ext>
            </p:extLst>
          </p:nvPr>
        </p:nvGraphicFramePr>
        <p:xfrm>
          <a:off x="165371" y="3429000"/>
          <a:ext cx="11819109" cy="2765405"/>
        </p:xfrm>
        <a:graphic>
          <a:graphicData uri="http://schemas.openxmlformats.org/drawingml/2006/table">
            <a:tbl>
              <a:tblPr/>
              <a:tblGrid>
                <a:gridCol w="3939703">
                  <a:extLst>
                    <a:ext uri="{9D8B030D-6E8A-4147-A177-3AD203B41FA5}">
                      <a16:colId xmlns:a16="http://schemas.microsoft.com/office/drawing/2014/main" val="3775809996"/>
                    </a:ext>
                  </a:extLst>
                </a:gridCol>
                <a:gridCol w="3939703">
                  <a:extLst>
                    <a:ext uri="{9D8B030D-6E8A-4147-A177-3AD203B41FA5}">
                      <a16:colId xmlns:a16="http://schemas.microsoft.com/office/drawing/2014/main" val="724086035"/>
                    </a:ext>
                  </a:extLst>
                </a:gridCol>
                <a:gridCol w="3939703">
                  <a:extLst>
                    <a:ext uri="{9D8B030D-6E8A-4147-A177-3AD203B41FA5}">
                      <a16:colId xmlns:a16="http://schemas.microsoft.com/office/drawing/2014/main" val="1133836616"/>
                    </a:ext>
                  </a:extLst>
                </a:gridCol>
              </a:tblGrid>
              <a:tr h="52781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cs-CZ" dirty="0"/>
                        <a:t>Rozdíl mezi obcí a ORP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cs-CZ" dirty="0"/>
                        <a:t>Obec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cs-CZ" dirty="0"/>
                        <a:t>Obec s rozšířenou působností (ORP)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9732189"/>
                  </a:ext>
                </a:extLst>
              </a:tr>
              <a:tr h="60978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cs-CZ" dirty="0"/>
                        <a:t>Postavení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cs-CZ" dirty="0"/>
                        <a:t>Základní územní celek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cs-CZ" dirty="0"/>
                        <a:t>Základní celek + výkon širší státní správy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9014292"/>
                  </a:ext>
                </a:extLst>
              </a:tr>
              <a:tr h="43299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cs-CZ" dirty="0"/>
                        <a:t>Správní agendy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cs-CZ" dirty="0"/>
                        <a:t>Jen základní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cs-CZ"/>
                        <a:t>Rozšířené (po zrušení okresů)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108919"/>
                  </a:ext>
                </a:extLst>
              </a:tr>
              <a:tr h="34845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cs-CZ" dirty="0"/>
                        <a:t>Územní působnost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cs-CZ"/>
                        <a:t>Jen vlastní obec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l-PL"/>
                        <a:t>Pro sebe i okolní obce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62856458"/>
                  </a:ext>
                </a:extLst>
              </a:tr>
              <a:tr h="43299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cs-CZ" dirty="0"/>
                        <a:t>Úřad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cs-CZ" dirty="0"/>
                        <a:t>Menší, základní agenda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cs-CZ" dirty="0"/>
                        <a:t>Rozšířený úřad (více odborů)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67381047"/>
                  </a:ext>
                </a:extLst>
              </a:tr>
              <a:tr h="34845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cs-CZ" dirty="0"/>
                        <a:t>Příklad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cs-CZ" dirty="0"/>
                        <a:t>Zvíkov, Včelná, Kam. Újezd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cs-CZ" dirty="0"/>
                        <a:t>Č. Budějovice, Č. Krumlov, Tábor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079411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39463021"/>
      </p:ext>
    </p:extLst>
  </p:cSld>
  <p:clrMapOvr>
    <a:masterClrMapping/>
  </p:clrMapOvr>
  <p:transition spd="slow">
    <p:randomBar dir="vert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97655F44-583A-DEC4-8FBD-D82E5C9627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Obecní úřady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BDF8E20A-1806-878E-5D92-16923233DE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Terénní sociální práce</a:t>
            </a:r>
          </a:p>
          <a:p>
            <a:r>
              <a:rPr lang="cs-CZ" dirty="0"/>
              <a:t>Projednávání s rodiči odstranění nedostatků ve výchově</a:t>
            </a:r>
          </a:p>
          <a:p>
            <a:r>
              <a:rPr lang="cs-CZ" dirty="0"/>
              <a:t>Projednávání nedostatků v chování dítětě</a:t>
            </a:r>
          </a:p>
          <a:p>
            <a:r>
              <a:rPr lang="cs-CZ" dirty="0"/>
              <a:t>Sledování rizikových dětí → vstup do skupin nevhodných k jejich výchově (např. závislá parta dětí na drogách)</a:t>
            </a:r>
          </a:p>
          <a:p>
            <a:r>
              <a:rPr lang="cs-CZ" dirty="0"/>
              <a:t>Poradenská funkce pro rodiče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6564149"/>
      </p:ext>
    </p:extLst>
  </p:cSld>
  <p:clrMapOvr>
    <a:masterClrMapping/>
  </p:clrMapOvr>
  <p:transition spd="slow">
    <p:randomBar dir="vert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CF1726CB-EFD3-3994-BB10-BC002B1DD4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Krajské úřady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BF678CB7-AF5E-5BED-D80C-50426F1514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Zajišťuje přípravu fyzických osob vhodných stát se osvojiteli nebo pěstouny k přijetí dítěte do rodiny</a:t>
            </a:r>
          </a:p>
          <a:p>
            <a:r>
              <a:rPr lang="cs-CZ" dirty="0"/>
              <a:t>Jednou v roce zabezpečuje konzultace o výkonu pěstounské péče </a:t>
            </a:r>
          </a:p>
          <a:p>
            <a:r>
              <a:rPr lang="cs-CZ" dirty="0"/>
              <a:t>Konzultací se kromě odborníků na řešení výchovných a sociálních problémů zúčastňují také pěstouni, kteří mají trvalý pobyt na území kraje</a:t>
            </a:r>
          </a:p>
        </p:txBody>
      </p:sp>
    </p:spTree>
    <p:extLst>
      <p:ext uri="{BB962C8B-B14F-4D97-AF65-F5344CB8AC3E}">
        <p14:creationId xmlns:p14="http://schemas.microsoft.com/office/powerpoint/2010/main" val="1706497219"/>
      </p:ext>
    </p:extLst>
  </p:cSld>
  <p:clrMapOvr>
    <a:masterClrMapping/>
  </p:clrMapOvr>
  <p:transition spd="slow">
    <p:randomBar dir="vert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90401382-944F-40C9-6AC3-522712B4C7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10780776" cy="1180210"/>
          </a:xfrm>
        </p:spPr>
        <p:txBody>
          <a:bodyPr>
            <a:normAutofit/>
          </a:bodyPr>
          <a:lstStyle/>
          <a:p>
            <a:r>
              <a:rPr lang="cs-CZ" dirty="0"/>
              <a:t>Obecní úřad obce s rozšířenou působností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E495065-8864-87FB-2BCC-254769963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D4451444-FD8A-A097-5008-F6D9453DF7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0004" y="2346960"/>
            <a:ext cx="5864860" cy="4284952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00000"/>
              </a:lnSpc>
            </a:pPr>
            <a:r>
              <a:rPr lang="cs-CZ" dirty="0"/>
              <a:t>Sleduje nepříznivé vlivy na výchovu rizikového dítětě</a:t>
            </a:r>
          </a:p>
          <a:p>
            <a:pPr>
              <a:lnSpc>
                <a:spcPct val="100000"/>
              </a:lnSpc>
            </a:pPr>
            <a:r>
              <a:rPr lang="cs-CZ" dirty="0"/>
              <a:t>Poskytuje osobám vhodným stát se osvojiteli nebo pěstouny poradenskou pomoc (zejména ze stránky výchovy dítětě)</a:t>
            </a:r>
          </a:p>
          <a:p>
            <a:pPr>
              <a:lnSpc>
                <a:spcPct val="100000"/>
              </a:lnSpc>
            </a:pPr>
            <a:r>
              <a:rPr lang="cs-CZ" dirty="0"/>
              <a:t>Může uložit osobám odpovědným za výchovu dítěte povinnost využít pomoc odborného poradenského zařízení</a:t>
            </a:r>
          </a:p>
          <a:p>
            <a:pPr>
              <a:lnSpc>
                <a:spcPct val="100000"/>
              </a:lnSpc>
            </a:pPr>
            <a:r>
              <a:rPr lang="cs-CZ" dirty="0"/>
              <a:t>Pomoc rodiči při umístění dítěte do zařízení pro výkon ústavní výchovy nebo do zařízení pro děti vyžadující okamžitou pomoc (např. léčebny)</a:t>
            </a:r>
          </a:p>
          <a:p>
            <a:pPr>
              <a:lnSpc>
                <a:spcPct val="100000"/>
              </a:lnSpc>
            </a:pPr>
            <a:r>
              <a:rPr lang="cs-CZ" dirty="0"/>
              <a:t>Vyhledávání rizikových dětí mezi ‘‘dětskými‘‘ pachateli TČ</a:t>
            </a:r>
          </a:p>
          <a:p>
            <a:pPr>
              <a:lnSpc>
                <a:spcPct val="100000"/>
              </a:lnSpc>
            </a:pPr>
            <a:r>
              <a:rPr lang="cs-CZ" dirty="0"/>
              <a:t>Veřejné poručenství, funkce opatrovníka (před stanovením jiného člověka)</a:t>
            </a:r>
          </a:p>
          <a:p>
            <a:pPr>
              <a:lnSpc>
                <a:spcPct val="100000"/>
              </a:lnSpc>
            </a:pPr>
            <a:endParaRPr lang="cs-CZ" sz="1600" dirty="0"/>
          </a:p>
          <a:p>
            <a:pPr marL="0" indent="0">
              <a:lnSpc>
                <a:spcPct val="100000"/>
              </a:lnSpc>
              <a:buNone/>
            </a:pPr>
            <a:endParaRPr lang="cs-CZ" sz="1600" dirty="0"/>
          </a:p>
        </p:txBody>
      </p:sp>
      <p:graphicFrame>
        <p:nvGraphicFramePr>
          <p:cNvPr id="5" name="Tabulka 4">
            <a:extLst>
              <a:ext uri="{FF2B5EF4-FFF2-40B4-BE49-F238E27FC236}">
                <a16:creationId xmlns:a16="http://schemas.microsoft.com/office/drawing/2014/main" id="{2E6160E1-2B57-09CB-0565-A379CC1EC61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9042419"/>
              </p:ext>
            </p:extLst>
          </p:nvPr>
        </p:nvGraphicFramePr>
        <p:xfrm>
          <a:off x="800099" y="2498943"/>
          <a:ext cx="4819904" cy="3451804"/>
        </p:xfrm>
        <a:graphic>
          <a:graphicData uri="http://schemas.openxmlformats.org/drawingml/2006/table">
            <a:tbl>
              <a:tblPr firstRow="1" bandRow="1"/>
              <a:tblGrid>
                <a:gridCol w="1575006">
                  <a:extLst>
                    <a:ext uri="{9D8B030D-6E8A-4147-A177-3AD203B41FA5}">
                      <a16:colId xmlns:a16="http://schemas.microsoft.com/office/drawing/2014/main" val="2144432703"/>
                    </a:ext>
                  </a:extLst>
                </a:gridCol>
                <a:gridCol w="1618648">
                  <a:extLst>
                    <a:ext uri="{9D8B030D-6E8A-4147-A177-3AD203B41FA5}">
                      <a16:colId xmlns:a16="http://schemas.microsoft.com/office/drawing/2014/main" val="675264412"/>
                    </a:ext>
                  </a:extLst>
                </a:gridCol>
                <a:gridCol w="1626250">
                  <a:extLst>
                    <a:ext uri="{9D8B030D-6E8A-4147-A177-3AD203B41FA5}">
                      <a16:colId xmlns:a16="http://schemas.microsoft.com/office/drawing/2014/main" val="3261621333"/>
                    </a:ext>
                  </a:extLst>
                </a:gridCol>
              </a:tblGrid>
              <a:tr h="42662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cs-CZ" sz="1900"/>
                        <a:t>Kritérium</a:t>
                      </a:r>
                    </a:p>
                  </a:txBody>
                  <a:tcPr marL="96961" marR="96961" marT="48480" marB="484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cs-CZ" sz="1900"/>
                        <a:t>Osvojitel</a:t>
                      </a:r>
                    </a:p>
                  </a:txBody>
                  <a:tcPr marL="96961" marR="96961" marT="48480" marB="484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cs-CZ" sz="1900"/>
                        <a:t>Pěstoun</a:t>
                      </a:r>
                    </a:p>
                  </a:txBody>
                  <a:tcPr marL="96961" marR="96961" marT="48480" marB="484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76672616"/>
                  </a:ext>
                </a:extLst>
              </a:tr>
              <a:tr h="100839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cs-CZ" sz="1900"/>
                        <a:t>Právní vztah</a:t>
                      </a:r>
                    </a:p>
                  </a:txBody>
                  <a:tcPr marL="96961" marR="96961" marT="48480" marB="484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cs-CZ" sz="1900"/>
                        <a:t>Trvalý – dítě je jako vlastní</a:t>
                      </a:r>
                    </a:p>
                  </a:txBody>
                  <a:tcPr marL="96961" marR="96961" marT="48480" marB="484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cs-CZ" sz="1900"/>
                        <a:t>Dočasný – právně zůstává cizí</a:t>
                      </a:r>
                    </a:p>
                  </a:txBody>
                  <a:tcPr marL="96961" marR="96961" marT="48480" marB="484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26647455"/>
                  </a:ext>
                </a:extLst>
              </a:tr>
              <a:tr h="100839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cs-CZ" sz="1900" dirty="0"/>
                        <a:t>Vztah k biologickým rodičům</a:t>
                      </a:r>
                    </a:p>
                  </a:txBody>
                  <a:tcPr marL="96961" marR="96961" marT="48480" marB="484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cs-CZ" sz="1900"/>
                        <a:t>Zaniká</a:t>
                      </a:r>
                    </a:p>
                  </a:txBody>
                  <a:tcPr marL="96961" marR="96961" marT="48480" marB="484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cs-CZ" sz="1900"/>
                        <a:t>Zůstává zachován</a:t>
                      </a:r>
                    </a:p>
                  </a:txBody>
                  <a:tcPr marL="96961" marR="96961" marT="48480" marB="484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22601325"/>
                  </a:ext>
                </a:extLst>
              </a:tr>
              <a:tr h="100839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cs-CZ" sz="1900"/>
                        <a:t>Finanční podpora</a:t>
                      </a:r>
                    </a:p>
                  </a:txBody>
                  <a:tcPr marL="96961" marR="96961" marT="48480" marB="484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cs-CZ" sz="1900"/>
                        <a:t>Žádné zvláštní dávky</a:t>
                      </a:r>
                    </a:p>
                  </a:txBody>
                  <a:tcPr marL="96961" marR="96961" marT="48480" marB="484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cs-CZ" sz="1900" dirty="0"/>
                        <a:t>Pobírá státní příspěvky a odměnu</a:t>
                      </a:r>
                    </a:p>
                  </a:txBody>
                  <a:tcPr marL="96961" marR="96961" marT="48480" marB="484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657099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82362239"/>
      </p:ext>
    </p:extLst>
  </p:cSld>
  <p:clrMapOvr>
    <a:masterClrMapping/>
  </p:clrMapOvr>
  <p:transition spd="slow">
    <p:randomBar dir="vert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67D8AB02-D6B4-62AB-C2A0-E5FBFE9164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Co je to poručenství?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ECBF4073-D1C6-DBC3-0D7E-A5FF4F8172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Poručenství je jeden ze statusových právních režimů náhradní rodinné péče, který se uplatní, pokud rodiče nezletilého dítěte nevykonávají plně svou rodičovskou odpovědnost </a:t>
            </a:r>
          </a:p>
          <a:p>
            <a:r>
              <a:rPr lang="cs-CZ" dirty="0"/>
              <a:t>Teprve nemůže-li o dítě osobně pečovat i poručník, přichází do úvahy pěstounství</a:t>
            </a:r>
          </a:p>
          <a:p>
            <a:r>
              <a:rPr lang="cs-CZ" dirty="0"/>
              <a:t>Poručníkem bude osoba jmenovaná soudem (lze fyzická i právnická → např. obec) za splnění určitých podmínek</a:t>
            </a:r>
          </a:p>
        </p:txBody>
      </p:sp>
    </p:spTree>
    <p:extLst>
      <p:ext uri="{BB962C8B-B14F-4D97-AF65-F5344CB8AC3E}">
        <p14:creationId xmlns:p14="http://schemas.microsoft.com/office/powerpoint/2010/main" val="664958674"/>
      </p:ext>
    </p:extLst>
  </p:cSld>
  <p:clrMapOvr>
    <a:masterClrMapping/>
  </p:clrMapOvr>
  <p:transition spd="slow">
    <p:randomBar dir="vert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E885BC2-9370-01B1-9DCE-DF0772EA5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Opatření na ochranu dětí  </a:t>
            </a:r>
            <a:br>
              <a:rPr lang="cs-CZ" dirty="0"/>
            </a:br>
            <a:r>
              <a:rPr lang="cs-CZ" sz="2000" i="1" dirty="0"/>
              <a:t>Tyto akty řeší zejména ORP přes žádost podanou u příslušného soudu</a:t>
            </a:r>
            <a:endParaRPr lang="cs-CZ" dirty="0"/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1D8D991A-5D65-FB25-4921-6349E88833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arenR"/>
            </a:pPr>
            <a:r>
              <a:rPr lang="cs-CZ" dirty="0"/>
              <a:t>Na omezení nebo zbavení rodičovské zodpovědnosti nebo pozastavení jejího výkonu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Na nařízení ústavní výchovy či na prodloužení nebo zrušení ústavní výchovy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Návrh na svěření dítěte do pěstounské péče na přechodnou dobu a jeho zrušení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Zachování povinnosti a práva péče o dítě a osobního styku s dítětem u rodiče omezeného ve svéprávnosti</a:t>
            </a:r>
          </a:p>
        </p:txBody>
      </p:sp>
    </p:spTree>
    <p:extLst>
      <p:ext uri="{BB962C8B-B14F-4D97-AF65-F5344CB8AC3E}">
        <p14:creationId xmlns:p14="http://schemas.microsoft.com/office/powerpoint/2010/main" val="1942890130"/>
      </p:ext>
    </p:extLst>
  </p:cSld>
  <p:clrMapOvr>
    <a:masterClrMapping/>
  </p:clrMapOvr>
  <p:transition spd="slow">
    <p:randomBar dir="vert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0E3CE7B1-C3B3-7110-FD99-0ACC34B27C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Zákony spjaté s funkcí ospod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9A7DEFFA-B0CC-AA95-0144-E7EE9A2E52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/>
              <a:t>Zákon č. 359/1999 Sb., o sociálně právní ochraně dětí</a:t>
            </a:r>
          </a:p>
          <a:p>
            <a:r>
              <a:rPr lang="cs-CZ" i="1" dirty="0"/>
              <a:t>Zákon č. 20/1966 Sb., o péči o zdraví lidu</a:t>
            </a:r>
          </a:p>
          <a:p>
            <a:r>
              <a:rPr lang="cs-CZ" i="1" dirty="0"/>
              <a:t>Zákon č. 89/2012 Sb., občanský zákoník</a:t>
            </a:r>
          </a:p>
          <a:p>
            <a:r>
              <a:rPr lang="cs-CZ" i="1" dirty="0"/>
              <a:t>Zákon č. 108/2006 Sb., o sociálních službách</a:t>
            </a:r>
          </a:p>
          <a:p>
            <a:r>
              <a:rPr lang="cs-CZ" i="1" dirty="0"/>
              <a:t>Zákon č. 109/2002 Sb., o ústavní a ochranné výchově ve školských zařízeních</a:t>
            </a:r>
          </a:p>
          <a:p>
            <a:r>
              <a:rPr lang="cs-CZ" i="1" dirty="0"/>
              <a:t>Zákon č. 292/2013 Sb., o zvláštních řízeních soudních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1988513"/>
      </p:ext>
    </p:extLst>
  </p:cSld>
  <p:clrMapOvr>
    <a:masterClrMapping/>
  </p:clrMapOvr>
  <p:transition spd="slow">
    <p:randomBar dir="vert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C94654F-00BD-CD93-367B-59B949F78C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Zdroje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2DFD86FD-ADBD-3568-5241-5B73667511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hlinkClick r:id="rId2"/>
              </a:rPr>
              <a:t>https://cs.wikipedia.org/wiki/Org%C3%A1n_soci%C3%A1ln%C4%9B-pr%C3%A1vn%C3%AD_ochrany_d%C4%9Bt%C3%AD#</a:t>
            </a:r>
            <a:endParaRPr lang="cs-CZ" dirty="0"/>
          </a:p>
          <a:p>
            <a:pPr marL="0" indent="0">
              <a:buNone/>
            </a:pPr>
            <a:r>
              <a:rPr lang="cs-CZ" dirty="0">
                <a:hlinkClick r:id="rId3"/>
              </a:rPr>
              <a:t>https://chatgpt.com/c/68f657c7-843c-8330-a5f2-444c21d273ca</a:t>
            </a:r>
            <a:endParaRPr lang="cs-CZ" dirty="0"/>
          </a:p>
          <a:p>
            <a:pPr marL="0" indent="0">
              <a:buNone/>
            </a:pPr>
            <a:r>
              <a:rPr lang="cs-CZ" dirty="0">
                <a:hlinkClick r:id="rId4"/>
              </a:rPr>
              <a:t>https://www.ospod.cz/skins/ospod/images/logo.jpg</a:t>
            </a:r>
            <a:endParaRPr lang="cs-CZ" dirty="0"/>
          </a:p>
          <a:p>
            <a:pPr marL="0" indent="0">
              <a:buNone/>
            </a:pPr>
            <a:r>
              <a:rPr lang="cs-CZ" dirty="0">
                <a:hlinkClick r:id="rId5"/>
              </a:rPr>
              <a:t>https://www.ospod.cz/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5724020"/>
      </p:ext>
    </p:extLst>
  </p:cSld>
  <p:clrMapOvr>
    <a:masterClrMapping/>
  </p:clrMapOvr>
  <p:transition spd="slow">
    <p:randomBar dir="vert"/>
  </p:transition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644</Words>
  <Application>Microsoft Office PowerPoint</Application>
  <PresentationFormat>Širokoúhlá obrazovka</PresentationFormat>
  <Paragraphs>83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Arial</vt:lpstr>
      <vt:lpstr>Calisto MT</vt:lpstr>
      <vt:lpstr>Univers Condensed</vt:lpstr>
      <vt:lpstr>ChronicleVTI</vt:lpstr>
      <vt:lpstr>Orgán sociálně právní ochrany Dětí</vt:lpstr>
      <vt:lpstr>Základní informace</vt:lpstr>
      <vt:lpstr>Rozdělení funkcí jednotlivých samosprávných celků</vt:lpstr>
      <vt:lpstr>Obecní úřady</vt:lpstr>
      <vt:lpstr>Krajské úřady</vt:lpstr>
      <vt:lpstr>Obecní úřad obce s rozšířenou působností</vt:lpstr>
      <vt:lpstr>Co je to poručenství?</vt:lpstr>
      <vt:lpstr>Opatření na ochranu dětí   Tyto akty řeší zejména ORP přes žádost podanou u příslušného soudu</vt:lpstr>
      <vt:lpstr>Zákony spjaté s funkcí ospod</vt:lpstr>
      <vt:lpstr>Zdroje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Šedivec Dominik</dc:creator>
  <cp:lastModifiedBy>Šedivec Dominik</cp:lastModifiedBy>
  <cp:revision>4</cp:revision>
  <dcterms:created xsi:type="dcterms:W3CDTF">2025-10-20T15:30:53Z</dcterms:created>
  <dcterms:modified xsi:type="dcterms:W3CDTF">2025-10-21T15:18:49Z</dcterms:modified>
</cp:coreProperties>
</file>