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84cb8b5e4624834" /><Relationship Type="http://schemas.openxmlformats.org/officeDocument/2006/relationships/extended-properties" Target="/docProps/app.xml" Id="R73ef596d450d4ffa" /><Relationship Type="http://schemas.openxmlformats.org/officeDocument/2006/relationships/officeDocument" Target="/ppt/presentation.xml" Id="R7a5142657e33402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30e5ee5598842a0"/>
  </p:sldMasterIdLst>
  <p:notesMasterIdLst>
    <p:notesMasterId xmlns:r="http://schemas.openxmlformats.org/officeDocument/2006/relationships" r:id="Ra0c43ca974dd4fa7"/>
  </p:notesMasterIdLst>
  <p:sldIdLst>
    <p:sldId xmlns:r="http://schemas.openxmlformats.org/officeDocument/2006/relationships" id="256" r:id="Rec624af138b24b1c"/>
    <p:sldId xmlns:r="http://schemas.openxmlformats.org/officeDocument/2006/relationships" id="257" r:id="Rb6b37638891447a1"/>
    <p:sldId xmlns:r="http://schemas.openxmlformats.org/officeDocument/2006/relationships" id="258" r:id="R8094c3dfd8a0493f"/>
    <p:sldId xmlns:r="http://schemas.openxmlformats.org/officeDocument/2006/relationships" id="259" r:id="Re659706b2d574983"/>
    <p:sldId xmlns:r="http://schemas.openxmlformats.org/officeDocument/2006/relationships" id="260" r:id="R70799632dd00440c"/>
    <p:sldId xmlns:r="http://schemas.openxmlformats.org/officeDocument/2006/relationships" id="261" r:id="R9e9268de5568404a"/>
    <p:sldId xmlns:r="http://schemas.openxmlformats.org/officeDocument/2006/relationships" id="262" r:id="R17106e06ca014075"/>
    <p:sldId xmlns:r="http://schemas.openxmlformats.org/officeDocument/2006/relationships" id="263" r:id="R3ec703b5d9154c73"/>
    <p:sldId xmlns:r="http://schemas.openxmlformats.org/officeDocument/2006/relationships" id="264" r:id="R3e5eed4cd4da4888"/>
    <p:sldId xmlns:r="http://schemas.openxmlformats.org/officeDocument/2006/relationships" id="265" r:id="Red14dae0351546bd"/>
    <p:sldId xmlns:r="http://schemas.openxmlformats.org/officeDocument/2006/relationships" id="266" r:id="Rdd7bfb55968a4d94"/>
    <p:sldId xmlns:r="http://schemas.openxmlformats.org/officeDocument/2006/relationships" id="267" r:id="R9f5a17f8b28b42ac"/>
    <p:sldId xmlns:r="http://schemas.openxmlformats.org/officeDocument/2006/relationships" id="268" r:id="R1ae97fa559294b2e"/>
    <p:sldId xmlns:r="http://schemas.openxmlformats.org/officeDocument/2006/relationships" id="269" r:id="R99d66c51318c4709"/>
    <p:sldId xmlns:r="http://schemas.openxmlformats.org/officeDocument/2006/relationships" id="270" r:id="R745f1b4da1dd44c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033389646ba4929" /><Relationship Type="http://schemas.openxmlformats.org/officeDocument/2006/relationships/slideMaster" Target="/ppt/slideMasters/slideMaster1.xml" Id="R330e5ee5598842a0" /><Relationship Type="http://schemas.openxmlformats.org/officeDocument/2006/relationships/notesMaster" Target="/ppt/notesMasters/notesMaster1.xml" Id="Ra0c43ca974dd4fa7" /><Relationship Type="http://schemas.openxmlformats.org/officeDocument/2006/relationships/presProps" Target="/ppt/presProps.xml" Id="Rf171bb593ebb40bc" /><Relationship Type="http://schemas.openxmlformats.org/officeDocument/2006/relationships/tableStyles" Target="/ppt/tableStyles.xml" Id="R71bbb09df2bc4bb2" /><Relationship Type="http://schemas.openxmlformats.org/officeDocument/2006/relationships/slide" Target="/ppt/slides/slide1.xml" Id="Rec624af138b24b1c" /><Relationship Type="http://schemas.openxmlformats.org/officeDocument/2006/relationships/slide" Target="/ppt/slides/slide2.xml" Id="Rb6b37638891447a1" /><Relationship Type="http://schemas.openxmlformats.org/officeDocument/2006/relationships/slide" Target="/ppt/slides/slide3.xml" Id="R8094c3dfd8a0493f" /><Relationship Type="http://schemas.openxmlformats.org/officeDocument/2006/relationships/slide" Target="/ppt/slides/slide4.xml" Id="Re659706b2d574983" /><Relationship Type="http://schemas.openxmlformats.org/officeDocument/2006/relationships/slide" Target="/ppt/slides/slide5.xml" Id="R70799632dd00440c" /><Relationship Type="http://schemas.openxmlformats.org/officeDocument/2006/relationships/slide" Target="/ppt/slides/slide6.xml" Id="R9e9268de5568404a" /><Relationship Type="http://schemas.openxmlformats.org/officeDocument/2006/relationships/slide" Target="/ppt/slides/slide7.xml" Id="R17106e06ca014075" /><Relationship Type="http://schemas.openxmlformats.org/officeDocument/2006/relationships/slide" Target="/ppt/slides/slide8.xml" Id="R3ec703b5d9154c73" /><Relationship Type="http://schemas.openxmlformats.org/officeDocument/2006/relationships/slide" Target="/ppt/slides/slide9.xml" Id="R3e5eed4cd4da4888" /><Relationship Type="http://schemas.openxmlformats.org/officeDocument/2006/relationships/slide" Target="/ppt/slides/slide10.xml" Id="Red14dae0351546bd" /><Relationship Type="http://schemas.openxmlformats.org/officeDocument/2006/relationships/slide" Target="/ppt/slides/slide11.xml" Id="Rdd7bfb55968a4d94" /><Relationship Type="http://schemas.openxmlformats.org/officeDocument/2006/relationships/slide" Target="/ppt/slides/slide12.xml" Id="R9f5a17f8b28b42ac" /><Relationship Type="http://schemas.openxmlformats.org/officeDocument/2006/relationships/slide" Target="/ppt/slides/slide13.xml" Id="R1ae97fa559294b2e" /><Relationship Type="http://schemas.openxmlformats.org/officeDocument/2006/relationships/slide" Target="/ppt/slides/slide14.xml" Id="R99d66c51318c4709" /><Relationship Type="http://schemas.openxmlformats.org/officeDocument/2006/relationships/slide" Target="/ppt/slides/slide15.xml" Id="R745f1b4da1dd44c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ad7e980445a491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2779de5a4c14413" /><Relationship Type="http://schemas.openxmlformats.org/officeDocument/2006/relationships/notesMaster" Target="/ppt/notesMasters/notesMaster1.xml" Id="R3227b99219cd412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72381b6dc854d42" /><Relationship Type="http://schemas.openxmlformats.org/officeDocument/2006/relationships/notesMaster" Target="/ppt/notesMasters/notesMaster1.xml" Id="Rdb4ff223abe74bd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331e457da2d401d" /><Relationship Type="http://schemas.openxmlformats.org/officeDocument/2006/relationships/notesMaster" Target="/ppt/notesMasters/notesMaster1.xml" Id="R4f6bdd450e7c4f9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07bf81a9e7f44aa" /><Relationship Type="http://schemas.openxmlformats.org/officeDocument/2006/relationships/notesMaster" Target="/ppt/notesMasters/notesMaster1.xml" Id="R4c54f5c316e441a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f82bb4f70ea4fda" /><Relationship Type="http://schemas.openxmlformats.org/officeDocument/2006/relationships/notesMaster" Target="/ppt/notesMasters/notesMaster1.xml" Id="R191fad6e5b5d459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ef20321761849b4" /><Relationship Type="http://schemas.openxmlformats.org/officeDocument/2006/relationships/notesMaster" Target="/ppt/notesMasters/notesMaster1.xml" Id="R3b5d602fc43c431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78faadefbb94a75" /><Relationship Type="http://schemas.openxmlformats.org/officeDocument/2006/relationships/notesMaster" Target="/ppt/notesMasters/notesMaster1.xml" Id="R6601249407834a6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a95338729914013" /><Relationship Type="http://schemas.openxmlformats.org/officeDocument/2006/relationships/notesMaster" Target="/ppt/notesMasters/notesMaster1.xml" Id="R64dd9895b307474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d80a063dbe84b87" /><Relationship Type="http://schemas.openxmlformats.org/officeDocument/2006/relationships/notesMaster" Target="/ppt/notesMasters/notesMaster1.xml" Id="Rb126b69ddfab4dd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2d9093021784eb9" /><Relationship Type="http://schemas.openxmlformats.org/officeDocument/2006/relationships/notesMaster" Target="/ppt/notesMasters/notesMaster1.xml" Id="Rb9391bb23d32435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81c39b350504e8d" /><Relationship Type="http://schemas.openxmlformats.org/officeDocument/2006/relationships/notesMaster" Target="/ppt/notesMasters/notesMaster1.xml" Id="R5a9e4d86b2e046a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9a53d3b63bb4fb1" /><Relationship Type="http://schemas.openxmlformats.org/officeDocument/2006/relationships/notesMaster" Target="/ppt/notesMasters/notesMaster1.xml" Id="Racaef2fd47fb474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7fe5575506f4481" /><Relationship Type="http://schemas.openxmlformats.org/officeDocument/2006/relationships/notesMaster" Target="/ppt/notesMasters/notesMaster1.xml" Id="Rc3e40b16df274f0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b6313c73ec84b1d" /><Relationship Type="http://schemas.openxmlformats.org/officeDocument/2006/relationships/notesMaster" Target="/ppt/notesMasters/notesMaster1.xml" Id="Reb84b57c6f5f448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2c3041c77af4459" /><Relationship Type="http://schemas.openxmlformats.org/officeDocument/2006/relationships/notesMaster" Target="/ppt/notesMasters/notesMaster1.xml" Id="R7e1b10ea9dae4ab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Výukový materiál pro rodiče a pedagogy. Přibližně 20–25 minut. Zaměření na zdravé děti školního věku. Obecná doporučení vyžadují přizpůsobení konkrétnímu dítěti.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  <a:p xmlns:a="http://schemas.openxmlformats.org/drawingml/2006/main">
            <a:br/>
            <a:r>
              <a:t>Titulní ilustrace vytvořená pomocí AI, nepředstavuje konkrétní osoby ani návod k technice.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Úvodní otázka: Co si představujete pod slovem posilování u dítěte? Nechte účastníky uvést příklady.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Soutěžní vzpírání, silový trojboj a kulturistika mají odlišné cíle a nároky. Činky samy o sobě nejsou rozhodujícím rizikem. Důležité jsou provedení, zátěž a dohled. Vlastní tělo může být pro některé děti příliš náročný odpor.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Dobře vedený odporový trénink může být bezpečný a prospěšný i před pubertou. Výsledky studií vedených programů nelze automaticky přenášet na samostatné zvedání těžkých vah doma.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https://doi.org/10.1136/bjsports-2013-092952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Před pubertou síla roste zejména zlepšením nervosvalové koordinace. S pubertou se může výrazněji uplatnit růst svalové hmoty. Prevence sportovních zranění závisí na celém programu a nelze ji zaručit jednotlivým cvikem.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  <a:p xmlns:a="http://schemas.openxmlformats.org/drawingml/2006/main">
            <a:r>
              <a:t>https://doi.org/10.1136/bjsports-2013-092952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Rozlišujte běžný růst od úrazu růstové ploténky. Tvrzení, že každé posilování zastaví růst, nemá oporu v uvedeném klinickém přehledu. Současně žádná pohybová aktivita není zcela bez rizika.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Věk 7–8 let představuje orientaci, nikoli povinnou hranici. Dítě musí rozumět instrukcím, udržet pozornost a mít dostatečnou kontrolu pohybu. Mladší děti mohou sílu rozvíjet hrou. Pro začátek s činkami neexistuje univerzální věk platný pro všechny.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https://www.healthychildren.org/English/healthy-living/sports/Pages/Strength-Training.aspx</a:t>
            </a:r>
          </a:p>
          <a:p xmlns:a="http://schemas.openxmlformats.org/drawingml/2006/main">
            <a:r>
              <a:t>https://doi.org/10.1136/bjsports-2013-092952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Praktické posouzení připravenosti podle odborných doporučení, nikoli standardizovaný diagnostický test. Pokud něco chybí, zvolte jednodušší hry, více nácviku nebo individuální vedení.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https://www.healthychildren.org/English/healthy-living/sports/Pages/Strength-Training.aspx</a:t>
            </a:r>
          </a:p>
          <a:p xmlns:a="http://schemas.openxmlformats.org/drawingml/2006/main">
            <a:r>
              <a:t>https://www.nsca.com/globalassets/about/position-statements/position_stand_youth_resistance_training---2009.pdf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Série je skupina opakování jednoho cviku. AAP 2020 doporučuje začít nízkou intenzitou bez nadměrné únavy. Po zvládnutí techniky lze odpor zvyšovat přibližně o 5–10 %, pokud to umožní vybavení a schopnosti dítěte. Jde o možnost podle pokroku, nikoli povinné týdenní navýšení. U jednoduchých silových cviků ukončete sérii před zhoršením provedení.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  <a:p xmlns:a="http://schemas.openxmlformats.org/drawingml/2006/main">
            <a:r>
              <a:t>https://www.nsca.com/globalassets/about/position-statements/position_stand_youth_resistance_training---2009.pdf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Ilustrační návrh pro připravené zdravé dítě školního věku pod dohledem. Příklady: dřep k lavičce, klik o stěnu, přítah lehké gumy a zvedání pánve vleže. U každého 1–2 série po 8–12 kvalitních opakováních, mezi sériemi přibližně minuta odpočinku nebo déle podle potřeby. Trenér upraví rozsah i obtížnost. Nejde o univerzální individuální plán.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https://www.nsca.com/globalassets/about/position-statements/position_stand_youth_resistance_training---2009.pdf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Nevhodné stroje, neuklizené vybavení a manipulace s činkami mohou způsobit nehodu. Akutní závažné příznaky vyžadují odpovídající zdravotní pomoc. Při dlouhodobé únavě, zhoršení výkonu nebo nechuti k pohybu upravte zátěž a obnovu sil.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https://www.nsca.com/globalassets/about/position-statements/position_stand_youth_resistance_training---2009.pdf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AAP uvádí konzultaci zejména u nekontrolované hypertenze, nekontrolovaných záchvatů, některých kardiovaskulárních stavů a po léčbě antracykliny. U složitých vrozených srdečních vad je vhodný dětský kardiolog. U běžně zdravého dítěte nelze z těchto výjimek odvozovat povinné vyšetření před každou pohybovou aktivitou.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WHO doporučuje většinou aerobní pohyb ve střední až vysoké intenzitě. Tři dny aktivit posilujících svaly a kosti neznamenají tři návštěvy posilovny. Řízené silové lekce doplňují běžný pohyb. Dostatek jídla, tekutin a spánku podporuje růst a zotavení. Hodnoťte dovednost a radost, omezte tlak na vzhled těla.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https://www.who.int/europe/news-room/fact-sheets/item/physical-activity</a:t>
            </a:r>
          </a:p>
          <a:p xmlns:a="http://schemas.openxmlformats.org/drawingml/2006/main">
            <a:r>
              <a:t>https://www.nsca.com/globalassets/about/position-statements/position_stand_youth_resistance_training---2009.pdf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Odpovědi: 1. Ne, při vhodném vedení může začít dříve. 2. Ne, rozhoduje i připravenost a dohled. 3. Cvik přerušíme a zjistíme příčinu, přetrvávající obtíže řeší odborník. 4. Ne, započítávají se i vhodné hry a další aktivity. Závěrečný úkol: Navrhněte bezpečnou pohybovou aktivitu pro začátečníka.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https://www.healthychildren.org/English/healthy-living/sports/Pages/Strength-Training.aspx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  <a:p xmlns:a="http://schemas.openxmlformats.org/drawingml/2006/main">
            <a:r>
              <a:t>https://www.who.int/europe/news-room/fact-sheets/item/physical-activity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Plné odkazy: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  <a:p xmlns:a="http://schemas.openxmlformats.org/drawingml/2006/main">
            <a:r>
              <a:t>https://www.nsca.com/globalassets/about/position-statements/position_stand_youth_resistance_training---2009.pdf</a:t>
            </a:r>
          </a:p>
          <a:p xmlns:a="http://schemas.openxmlformats.org/drawingml/2006/main">
            <a:r>
              <a:t>https://doi.org/10.1136/bjsports-2013-092952</a:t>
            </a:r>
          </a:p>
          <a:p xmlns:a="http://schemas.openxmlformats.org/drawingml/2006/main">
            <a:r>
              <a:t>https://www.who.int/europe/news-room/fact-sheets/item/physical-activity</a:t>
            </a:r>
          </a:p>
          <a:p xmlns:a="http://schemas.openxmlformats.org/drawingml/2006/main">
            <a:r>
              <a:t>https://www.healthychildren.org/English/healthy-living/sports/Pages/Strength-Training.aspx</a:t>
            </a:r>
          </a:p>
          <a:p xmlns:a="http://schemas.openxmlformats.org/drawingml/2006/main">
            <a:r>
              <a:t>Ověřeno 8. 10. 2026. Starší rodičovský text AAP používáme pro orientační připravenost kolem 7–8 let. Novější klinický přehled AAP připouští odborně vedené testování maxima a vzpěračské cviky. Pro běžné začátečníky tento materiál maximální pokusy nevolí. Rok vydání zdrojů není tvrzením o jejich formálním opětovném schválení.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Zdroje k tomuto snímku:</a:t>
            </a:r>
          </a:p>
          <a:p xmlns:a="http://schemas.openxmlformats.org/drawingml/2006/main">
            <a:r>
              <a:t>https://publications.aap.org/pediatrics/article/145/6/e20201010/76942/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9b21077816f410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c799d55807e4813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b3cabe6b34d4ac2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e8a40557ce14d7b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4069db7598d4592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0a1dece9c644810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36FAEFC1-3C4E-4F66-8F99-A7B31971FEB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D64FE4FC-3351-4032-A57D-449AFCA29859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740E7839-0E05-4A01-A25B-17D981EC245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7D1FE63F-F5BB-4BCF-844F-214E0168D16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650C6785-C3E2-4351-9031-0B31C0320B03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13F06C17-B0E6-4E2D-879C-7A291300D62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040B103B-CCF1-40C0-9744-2D4B0A90DA98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67741882-F4DA-4556-B5A0-15A727D02F32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4AD5048E-C5A9-465E-B427-6CDCC2672B9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48FDB572-C5D7-4344-9066-C25306E262E6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21ef444c0d641ff" /><Relationship Type="http://schemas.openxmlformats.org/officeDocument/2006/relationships/slideLayout" Target="/ppt/slideLayouts/slideLayout1.xml" Id="Ref5cb021a48c4acd" /><Relationship Type="http://schemas.openxmlformats.org/officeDocument/2006/relationships/slideLayout" Target="/ppt/slideLayouts/slideLayout2.xml" Id="R9b6a9f84da034bcd" /><Relationship Type="http://schemas.openxmlformats.org/officeDocument/2006/relationships/slideLayout" Target="/ppt/slideLayouts/slideLayout3.xml" Id="Re683b7974d314b7f" /><Relationship Type="http://schemas.openxmlformats.org/officeDocument/2006/relationships/slideLayout" Target="/ppt/slideLayouts/slideLayout4.xml" Id="R1b2b03de9f6442e6" /><Relationship Type="http://schemas.openxmlformats.org/officeDocument/2006/relationships/slideLayout" Target="/ppt/slideLayouts/slideLayout5.xml" Id="R29325617f01c4ba7" /><Relationship Type="http://schemas.openxmlformats.org/officeDocument/2006/relationships/slideLayout" Target="/ppt/slideLayouts/slideLayout6.xml" Id="R7fbf74ebc41d49ff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f5cb021a48c4acd"/>
    <p:sldLayoutId xmlns:r="http://schemas.openxmlformats.org/officeDocument/2006/relationships" id="2147483650" r:id="R9b6a9f84da034bcd"/>
    <p:sldLayoutId xmlns:r="http://schemas.openxmlformats.org/officeDocument/2006/relationships" id="2147483651" r:id="Re683b7974d314b7f"/>
    <p:sldLayoutId xmlns:r="http://schemas.openxmlformats.org/officeDocument/2006/relationships" id="2147483652" r:id="R1b2b03de9f6442e6"/>
    <p:sldLayoutId xmlns:r="http://schemas.openxmlformats.org/officeDocument/2006/relationships" id="2147483653" r:id="R29325617f01c4ba7"/>
    <p:sldLayoutId xmlns:r="http://schemas.openxmlformats.org/officeDocument/2006/relationships" id="2147483654" r:id="R7fbf74ebc41d49ff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7d9cb5cd73a4a9c" /><Relationship Type="http://schemas.openxmlformats.org/officeDocument/2006/relationships/image" Target="/ppt/media/image.png" Id="R58681db5831f416c" /><Relationship Type="http://schemas.openxmlformats.org/officeDocument/2006/relationships/notesSlide" Target="/ppt/notesSlides/notesSlide1.xml" Id="R300b20a29725402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bccbbe32d0f4b66" /><Relationship Type="http://schemas.openxmlformats.org/officeDocument/2006/relationships/notesSlide" Target="/ppt/notesSlides/notesSlide2.xml" Id="Rf80d106c3232415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5bf4193486a4edf" /><Relationship Type="http://schemas.openxmlformats.org/officeDocument/2006/relationships/notesSlide" Target="/ppt/notesSlides/notesSlide3.xml" Id="R62a966fa45fc404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a04835f0cc84055" /><Relationship Type="http://schemas.openxmlformats.org/officeDocument/2006/relationships/notesSlide" Target="/ppt/notesSlides/notesSlide4.xml" Id="R23a51f1606bc411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d7dbd708e5a4421" /><Relationship Type="http://schemas.openxmlformats.org/officeDocument/2006/relationships/notesSlide" Target="/ppt/notesSlides/notesSlide5.xml" Id="R1ff4e3c1ff79442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d6fd304d1f7430d" /><Relationship Type="http://schemas.openxmlformats.org/officeDocument/2006/relationships/notesSlide" Target="/ppt/notesSlides/notesSlide6.xml" Id="Ra6de511ebc57410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261e66e60f24fba" /><Relationship Type="http://schemas.openxmlformats.org/officeDocument/2006/relationships/notesSlide" Target="/ppt/notesSlides/notesSlide7.xml" Id="Rd3f5712fea874bc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d4aaae471c045d4" /><Relationship Type="http://schemas.openxmlformats.org/officeDocument/2006/relationships/notesSlide" Target="/ppt/notesSlides/notesSlide8.xml" Id="Rd3aaa548d86a4a3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85511a175f3485e" /><Relationship Type="http://schemas.openxmlformats.org/officeDocument/2006/relationships/notesSlide" Target="/ppt/notesSlides/notesSlide9.xml" Id="R140ad656fe6147a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6d2d35077db48cb" /><Relationship Type="http://schemas.openxmlformats.org/officeDocument/2006/relationships/notesSlide" Target="/ppt/notesSlides/notesSlide10.xml" Id="Rf4480bfd4bd04dc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1da664d4ae74754" /><Relationship Type="http://schemas.openxmlformats.org/officeDocument/2006/relationships/notesSlide" Target="/ppt/notesSlides/notesSlide11.xml" Id="Rc473a65b7aaa4d8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b6a5b6838af40fe" /><Relationship Type="http://schemas.openxmlformats.org/officeDocument/2006/relationships/notesSlide" Target="/ppt/notesSlides/notesSlide12.xml" Id="R39692f56fad041b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588216c3e8c4225" /><Relationship Type="http://schemas.openxmlformats.org/officeDocument/2006/relationships/notesSlide" Target="/ppt/notesSlides/notesSlide13.xml" Id="R7a3123a0b5a841d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ae30a06da7e4b67" /><Relationship Type="http://schemas.openxmlformats.org/officeDocument/2006/relationships/notesSlide" Target="/ppt/notesSlides/notesSlide14.xml" Id="R9f8c9b6b23af48d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cd2a5a7da6d4256" /><Relationship Type="http://schemas.openxmlformats.org/officeDocument/2006/relationships/notesSlide" Target="/ppt/notesSlides/notesSlide15.xml" Id="R732cd4535b2d4b9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D46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A5DBF1-BC84-4EAA-9A8F-F070EAF82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6667500" cy="2381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435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435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435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Je posilování</a:t>
            </a:r>
          </a:p>
          <a:p xmlns:a="http://schemas.openxmlformats.org/drawingml/2006/main">
            <a:pPr>
              <a:defRPr sz="435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435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vhodné pro děti?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80D748-8A1A-467A-AFD9-C296B9BCD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286125"/>
            <a:ext cx="619125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325" b="0">
                <a:solidFill>
                  <a:srgbClr val="BFE2D7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325" b="0">
                <a:solidFill>
                  <a:srgbClr val="BFE2D7"/>
                </a:solidFill>
                <a:latin typeface="DejaVu Sans"/>
                <a:ea typeface="DejaVu Sans"/>
                <a:cs typeface="DejaVu Sans"/>
              </a:defRPr>
            </a:pPr>
            <a:r>
              <a:rPr sz="2325" b="0">
                <a:solidFill>
                  <a:srgbClr val="BFE2D7"/>
                </a:solidFill>
                <a:latin typeface="DejaVu Sans"/>
                <a:ea typeface="DejaVu Sans"/>
                <a:cs typeface="DejaVu Sans"/>
              </a:rPr>
              <a:t>Kdy začít a jak cvičit bezpečně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8ADCC8-C00E-40CE-9B60-8F99C3AA4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BFE2D7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BFE2D7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BFE2D7"/>
                </a:solidFill>
                <a:latin typeface="DejaVu Sans"/>
                <a:ea typeface="DejaVu Sans"/>
                <a:cs typeface="DejaVu Sans"/>
              </a:rPr>
              <a:t>01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989E0C-5593-49DE-BE95-DAA59E2F4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5619750"/>
            <a:ext cx="6191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0">
                <a:solidFill>
                  <a:srgbClr val="BFE2D7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650" b="0">
                <a:solidFill>
                  <a:srgbClr val="BFE2D7"/>
                </a:solidFill>
                <a:latin typeface="DejaVu Sans"/>
                <a:ea typeface="DejaVu Sans"/>
                <a:cs typeface="DejaVu Sans"/>
              </a:defRPr>
            </a:pPr>
            <a:r>
              <a:rPr sz="1650" b="0">
                <a:solidFill>
                  <a:srgbClr val="BFE2D7"/>
                </a:solidFill>
                <a:latin typeface="DejaVu Sans"/>
                <a:ea typeface="DejaVu Sans"/>
                <a:cs typeface="DejaVu Sans"/>
              </a:rPr>
              <a:t>Výukový materiál • 20–25 minut</a:t>
            </a:r>
          </a:p>
        </p:txBody>
      </p:sp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E6D392-F7BD-4B20-A9E1-4F070AFF2BF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681db5831f416c"/>
          <a:srcRect xmlns:a="http://schemas.openxmlformats.org/drawingml/2006/main" l="0" t="3846" r="0" b="3846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858125" y="0"/>
            <a:ext cx="4333875" cy="600075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6028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1CBA5A-1686-41A3-92C8-A3090C5B7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Co se dnes naučíme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DFB7E5-CBF4-4459-9401-57CCF2EB1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Rozlišit posilování od soutěžního silového sportu.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C78F09-06BE-4E35-B81A-FB722D95C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Posoudit připravenost dítěte k řízenému tréninku.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CE8884-1FDF-4285-AB89-FFD9C67B9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Popsat bezpečný začátek a varovné signály.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C1D3CC-3E9A-4E08-9886-4995621AA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02 / 15</a:t>
            </a:r>
          </a:p>
        </p:txBody>
      </p:sp>
    </p:spTree>
    <p:extLst>
      <p:ext uri="{BB962C8B-B14F-4D97-AF65-F5344CB8AC3E}">
        <p14:creationId xmlns:p14="http://schemas.microsoft.com/office/powerpoint/2010/main" val="98372843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11E0E2-1CA1-42FA-9919-D65F6A6B7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Co znamená posilování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3A53F5-27F5-4CB2-9BE3-332063BEF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Svaly pracují proti odporu.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D6ED48-EF3C-4AF0-9226-1019B7C75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Odpor poskytuje vlastní tělo, guma, činka nebo stroj.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E56F44-891F-4433-A792-0FCB8FF5A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Příklady: lezení, dřep, klik o stěnu a přítah gumy.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FFFB6B-1687-48A5-A40D-EECB93E0E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03 / 15</a:t>
            </a:r>
          </a:p>
        </p:txBody>
      </p:sp>
    </p:spTree>
    <p:extLst>
      <p:ext uri="{BB962C8B-B14F-4D97-AF65-F5344CB8AC3E}">
        <p14:creationId xmlns:p14="http://schemas.microsoft.com/office/powerpoint/2010/main" val="173920266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934406-FE9F-45D4-B4D5-CE370129B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Ano, za vhodných podmínek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2181E1-2437-4031-B81D-6706962E0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Odborný dohled a správná technika.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485F19-9328-4E23-B7B6-05EA3F745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Zátěž přiměřená schopnostem dítěte.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5FCC0E-BEEE-4CFD-935A-E9C4C5046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Postupný rozvoj a radost z pohybu.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344B68-26AD-42DD-82CB-5EFB501DF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Posilování jako součást pestrého pohybu.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0160D2-812F-4312-AF84-1915D0431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04 / 15</a:t>
            </a:r>
          </a:p>
        </p:txBody>
      </p:sp>
    </p:spTree>
    <p:extLst>
      <p:ext uri="{BB962C8B-B14F-4D97-AF65-F5344CB8AC3E}">
        <p14:creationId xmlns:p14="http://schemas.microsoft.com/office/powerpoint/2010/main" val="63422513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138331-0B13-4A8A-B52D-C74C8A5CE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Přínosy pro děti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E048D3-90D0-455B-A0BE-52EE20270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Vyšší svalová síla a lepší pohybové dovednosti.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C53E1C-3078-4BC8-9A7D-50CDAC902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Podpora zdraví kostí a tělesné zdatnosti.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198274-B7DC-4381-A428-28DCF7BB2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Vhodná příprava na nároky sportu.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0C24FB-6090-4335-97B2-BD5D4E6B3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Pocit úspěchu při zvládnutí nového pohybu.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E8056C-04AE-4AC2-9188-36F488805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05 / 15</a:t>
            </a:r>
          </a:p>
        </p:txBody>
      </p:sp>
    </p:spTree>
    <p:extLst>
      <p:ext uri="{BB962C8B-B14F-4D97-AF65-F5344CB8AC3E}">
        <p14:creationId xmlns:p14="http://schemas.microsoft.com/office/powerpoint/2010/main" val="30088387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71EEA4-13A7-4F5C-96CB-439016B4D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Posilování a růst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5B3F53-3D23-4454-9160-FD81C8244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U dobře navržených programů se neprokázalo zpomalení růstu.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4B8812-ACD7-41F6-A7A4-6292D9750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Růstové ploténky mohou utrpět úraz při nevhodné zátěži nebo nehodě.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0916E4-60E1-4BE8-B7CB-B09D2E25B2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Bezpečnost vyžaduje dohled a kontrolovaný pohyb.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7562F2-9636-49E6-AC71-66AC44355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06 / 15</a:t>
            </a:r>
          </a:p>
        </p:txBody>
      </p:sp>
    </p:spTree>
    <p:extLst>
      <p:ext uri="{BB962C8B-B14F-4D97-AF65-F5344CB8AC3E}">
        <p14:creationId xmlns:p14="http://schemas.microsoft.com/office/powerpoint/2010/main" val="3893002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98B4F6D-3652-4F8D-81DA-C456A596E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Kdy začít?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3C70A4-A606-47A4-953A-831CE7332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Pohybové hry a lezení patří už do raného dětství.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1E1EC9-E39D-4572-8F63-9DEEFF77D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Řízený trénink bývá možný kolem 7–8 let.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F2A357-5B77-4A0C-B379-C4766E5A2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Rozhoduje vyspělost, koordinace a zájem dítěte.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7D2B25-F7FC-402B-8281-8B25D74F4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Puberta není podmínkou pro rozvoj síly.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33E8A29-7377-4F5B-8198-ACBC9D3C6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07 / 15</a:t>
            </a:r>
          </a:p>
        </p:txBody>
      </p:sp>
    </p:spTree>
    <p:extLst>
      <p:ext uri="{BB962C8B-B14F-4D97-AF65-F5344CB8AC3E}">
        <p14:creationId xmlns:p14="http://schemas.microsoft.com/office/powerpoint/2010/main" val="145064973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748A21F-157C-4083-A645-3FDF99D9C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Připravenost dítěte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5E6D38-991E-4B4B-AE97-81206D422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Chce se samo zapojit?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99172B-B9C2-423D-97C8-14A01A642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Dokáže poslouchat a dodržovat pokyny?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2AC5E8-852F-4ADD-B792-BADBCC342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Udrží rovnováhu a zvládne základní pohyb?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5E776C-8E76-4CC9-9DE7-C069C68BE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Má k dispozici trenéra se zkušeností s dětmi?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F5F1EB-DB29-48B8-9952-12360BADE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08 / 15</a:t>
            </a:r>
          </a:p>
        </p:txBody>
      </p:sp>
    </p:spTree>
    <p:extLst>
      <p:ext uri="{BB962C8B-B14F-4D97-AF65-F5344CB8AC3E}">
        <p14:creationId xmlns:p14="http://schemas.microsoft.com/office/powerpoint/2010/main" val="203720380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06FE684-875F-4DD6-883B-95E2282AE8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Bezpečný začátek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B83999-7608-4F52-8584-FD3DD469E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Nejprve nácvik s malým odporem nebo bez zátěže.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D0E580-BF81-4E6A-AD18-20664BA47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Začátečník: 1–2 série po 8–12 opakováních.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F49B44-898C-4F73-B114-8CF6863576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Obvykle 2–3 lekce týdně v nesousedních dnech.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BB23A6-9525-49BE-851E-188600D11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Zátěž roste až při stabilně správné technice.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053938E-EC50-447A-991B-B163B92D9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09 / 15</a:t>
            </a:r>
          </a:p>
        </p:txBody>
      </p:sp>
    </p:spTree>
    <p:extLst>
      <p:ext uri="{BB962C8B-B14F-4D97-AF65-F5344CB8AC3E}">
        <p14:creationId xmlns:p14="http://schemas.microsoft.com/office/powerpoint/2010/main" val="171043112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465A91-B0E1-4BE1-A9FA-2B3E33BD4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Příklad úvodní lekce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7D9FAC-096F-4E7D-A2A1-8C47C8789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5–10 minut: zahřátí a pohybové hry.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EC59C0-B123-4275-9CD4-BB719539B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20 minut: nácvik a lehké posilování celého těla.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9958D7-50F9-423A-B714-461ABC0C6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5 minut: zklidnění a krátké zhodnocení.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442E39-BF11-4A17-85CB-065706FE7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Pauzy podle potřeby, cvičení bez bolesti.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03893C-8061-4BE6-B84E-5F6C35EA9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10 / 15</a:t>
            </a:r>
          </a:p>
        </p:txBody>
      </p:sp>
    </p:spTree>
    <p:extLst>
      <p:ext uri="{BB962C8B-B14F-4D97-AF65-F5344CB8AC3E}">
        <p14:creationId xmlns:p14="http://schemas.microsoft.com/office/powerpoint/2010/main" val="210267846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3EC43C-2DE5-4D20-878F-3BB9A3423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Rizika a varovné signály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AC44C9-342E-49E8-869D-7FEC04B83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Rizika: těžká zátěž, špatná technika a chybějící dohled.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1AF93E-FEB9-4800-836E-99463D5B9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Bolest, závrať nebo výrazná nevolnost znamenají přerušení.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6323EC-6291-42BE-92DE-BC3C21ED1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Přetrvávající obtíže vyžadují odborné posouzení.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1D08B8-A585-42ED-BEF3-7EC8B6BC0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Důležitá je i celková zátěž ze školy a sportu.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010E9A1-A24F-4167-B5B4-EA75C831D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11 / 15</a:t>
            </a:r>
          </a:p>
        </p:txBody>
      </p:sp>
    </p:spTree>
    <p:extLst>
      <p:ext uri="{BB962C8B-B14F-4D97-AF65-F5344CB8AC3E}">
        <p14:creationId xmlns:p14="http://schemas.microsoft.com/office/powerpoint/2010/main" val="96286573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D6E812-CAC9-449C-AA7F-D9AA2784E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Kdy zapojit lékaře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D9E064-00A6-4612-A89A-6A4F12E33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Při srdečním onemocnění nebo jiném významném zdravotním omezení.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9EE0C9-D439-4438-85E2-D21B052D8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Při nekontrolovaném tlaku či záchvatovém onemocnění.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960714-A2FA-4C28-9020-5357F7EB8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Po některých onkologických léčbách.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5085B2-66D5-41A9-B69F-4ECB079E0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Při úrazu nebo opakované bolesti při pohybu.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D47D94-0719-45CB-BE4F-593AC42DC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12 / 15</a:t>
            </a:r>
          </a:p>
        </p:txBody>
      </p:sp>
    </p:spTree>
    <p:extLst>
      <p:ext uri="{BB962C8B-B14F-4D97-AF65-F5344CB8AC3E}">
        <p14:creationId xmlns:p14="http://schemas.microsoft.com/office/powerpoint/2010/main" val="171354937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CD3234-DAFC-4B16-9012-6EB345236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Posilování v běžném týdnu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288517-4EEC-498D-B412-B8958B515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Ve věku 5–17 let: průměrně alespoň 60 minut pohybu denně v průběhu týdne.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C88358-1BB0-4307-A58B-AC36DBE06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Aktivity pro svaly a kosti alespoň 3 dny týdně.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2CC9AA-1323-4BB2-81D9-52B8787CB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Patří sem i lezení, skákání a pohybové hry.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E655C7-A47B-43B1-A4AE-99FEF81FE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13 / 15</a:t>
            </a:r>
          </a:p>
        </p:txBody>
      </p:sp>
    </p:spTree>
    <p:extLst>
      <p:ext uri="{BB962C8B-B14F-4D97-AF65-F5344CB8AC3E}">
        <p14:creationId xmlns:p14="http://schemas.microsoft.com/office/powerpoint/2010/main" val="1848183138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32E0B18-1335-480E-8ADD-D4010B3FA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Otázky k opakování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693EDF-F5B4-4285-AC30-6EA03D4AF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Musí dítě se silovým tréninkem čekat do puberty?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F9F3D2-29C8-4F27-AF7C-AA8F7F4C4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857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Stačí pro začátek samotný věk 8 let?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9A7A4B-1D0E-40E5-971F-ACA4E94D8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714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Co uděláme, když při cviku vznikne bolest?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58773B-A477-4DD0-A4CE-9AAFB79A1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572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2250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Znamenají tři dny posilování podle WHO tři lekce s činkami?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5AA348-ABB9-4CFB-B7D8-53BFD74A7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14 / 15</a:t>
            </a:r>
          </a:p>
        </p:txBody>
      </p:sp>
    </p:spTree>
    <p:extLst>
      <p:ext uri="{BB962C8B-B14F-4D97-AF65-F5344CB8AC3E}">
        <p14:creationId xmlns:p14="http://schemas.microsoft.com/office/powerpoint/2010/main" val="290030898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8F5E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8480E2-E511-4C12-8071-00C196EFF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"/>
            <a:ext cx="10810875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defRPr>
            </a:pPr>
            <a:r>
              <a:rPr sz="3225" b="1">
                <a:solidFill>
                  <a:srgbClr val="173D46"/>
                </a:solidFill>
                <a:latin typeface="DejaVu Sans"/>
                <a:ea typeface="DejaVu Sans"/>
                <a:cs typeface="DejaVu Sans"/>
              </a:rPr>
              <a:t>Zdroje a další čtení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0163AE-8A96-4C95-B330-75FB127C0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000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AAP: Resistance Training for Children and Adolescents (2020)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FAEDE5-B57B-478E-9D43-572D01C6A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NSCA: Youth Resistance Training (2009)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817F37-44C3-4BC7-B75B-F124C9240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3337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Lloyd a kol.: International Consensus (2014)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A9614B-97CA-44A1-8C0F-67BA162B7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00050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WHO: Guidelines on Physical Activity (2020)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0CD0CA-E3A6-488A-A3E3-9F1A768A4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667250"/>
            <a:ext cx="106680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defRPr>
            </a:pPr>
            <a:r>
              <a:rPr sz="1875" b="0">
                <a:solidFill>
                  <a:srgbClr val="29464C"/>
                </a:solidFill>
                <a:latin typeface="DejaVu Sans"/>
                <a:ea typeface="DejaVu Sans"/>
                <a:cs typeface="DejaVu Sans"/>
              </a:rPr>
              <a:t>AAP: Strength Training, informace pro rodiče (2011)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89F19BF-D269-4D90-B8B4-C5749464F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6286500"/>
            <a:ext cx="952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defPPr>
          </a:lstStyle>
          <a:p xmlns:a="http://schemas.openxmlformats.org/drawingml/2006/main">
            <a:pPr>
              <a:def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defRPr>
            </a:pPr>
            <a:r>
              <a:rPr sz="1200" b="0">
                <a:solidFill>
                  <a:srgbClr val="687A7A"/>
                </a:solidFill>
                <a:latin typeface="DejaVu Sans"/>
                <a:ea typeface="DejaVu Sans"/>
                <a:cs typeface="DejaVu Sans"/>
              </a:rPr>
              <a:t>15 / 15</a:t>
            </a:r>
          </a:p>
        </p:txBody>
      </p:sp>
    </p:spTree>
    <p:extLst>
      <p:ext uri="{BB962C8B-B14F-4D97-AF65-F5344CB8AC3E}">
        <p14:creationId xmlns:p14="http://schemas.microsoft.com/office/powerpoint/2010/main" val="105185241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2026-10-08T08:47:44.7760000Z</dcterms:created>
  <dcterms:modified xsi:type="dcterms:W3CDTF">2026-10-08T08:47:44.7760000Z</dcterms:modified>
</coreProperties>
</file>