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0" r:id="rId5"/>
    <p:sldId id="265" r:id="rId6"/>
    <p:sldId id="261" r:id="rId7"/>
    <p:sldId id="262" r:id="rId8"/>
    <p:sldId id="263" r:id="rId9"/>
    <p:sldId id="264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3871-18C0-4454-B82F-6AECD9E913E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4899957-599F-46EA-BDF6-0AED9B4951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3871-18C0-4454-B82F-6AECD9E913E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4899957-599F-46EA-BDF6-0AED9B4951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3871-18C0-4454-B82F-6AECD9E913E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99957-599F-46EA-BDF6-0AED9B4951A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3871-18C0-4454-B82F-6AECD9E913E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99957-599F-46EA-BDF6-0AED9B4951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3871-18C0-4454-B82F-6AECD9E913E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4899957-599F-46EA-BDF6-0AED9B4951A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3871-18C0-4454-B82F-6AECD9E913E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99957-599F-46EA-BDF6-0AED9B4951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3871-18C0-4454-B82F-6AECD9E913E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99957-599F-46EA-BDF6-0AED9B4951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3871-18C0-4454-B82F-6AECD9E913E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99957-599F-46EA-BDF6-0AED9B4951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3871-18C0-4454-B82F-6AECD9E913E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99957-599F-46EA-BDF6-0AED9B4951A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3871-18C0-4454-B82F-6AECD9E913E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99957-599F-46EA-BDF6-0AED9B4951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3871-18C0-4454-B82F-6AECD9E913E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99957-599F-46EA-BDF6-0AED9B4951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6023871-18C0-4454-B82F-6AECD9E913E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4899957-599F-46EA-BDF6-0AED9B4951A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476672"/>
            <a:ext cx="79208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solidFill>
                  <a:srgbClr val="C00000"/>
                </a:solidFill>
              </a:rPr>
              <a:t>Elektronická pošta</a:t>
            </a:r>
            <a:endParaRPr lang="cs-CZ" sz="9600" dirty="0">
              <a:solidFill>
                <a:srgbClr val="C00000"/>
              </a:solidFill>
            </a:endParaRPr>
          </a:p>
        </p:txBody>
      </p:sp>
      <p:pic>
        <p:nvPicPr>
          <p:cNvPr id="5" name="Obrázek 4" descr="1195445361382179128Machovka_Personal_computer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3140968"/>
            <a:ext cx="4032448" cy="345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2" y="2924944"/>
            <a:ext cx="33843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u="sng" dirty="0" smtClean="0">
                <a:solidFill>
                  <a:srgbClr val="C00000"/>
                </a:solidFill>
              </a:rPr>
              <a:t>rychle</a:t>
            </a:r>
          </a:p>
          <a:p>
            <a:r>
              <a:rPr lang="cs-CZ" sz="6000" u="sng" dirty="0" smtClean="0">
                <a:solidFill>
                  <a:srgbClr val="C00000"/>
                </a:solidFill>
              </a:rPr>
              <a:t>levně</a:t>
            </a:r>
          </a:p>
          <a:p>
            <a:r>
              <a:rPr lang="cs-CZ" sz="6000" u="sng" dirty="0" smtClean="0">
                <a:solidFill>
                  <a:srgbClr val="C00000"/>
                </a:solidFill>
              </a:rPr>
              <a:t>spolehlivě</a:t>
            </a:r>
            <a:endParaRPr lang="cs-CZ" sz="6000" u="sng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04664"/>
            <a:ext cx="83529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C00000"/>
                </a:solidFill>
              </a:rPr>
              <a:t>D</a:t>
            </a:r>
            <a:r>
              <a:rPr lang="cs-CZ" sz="4000" b="1" dirty="0" smtClean="0">
                <a:solidFill>
                  <a:srgbClr val="C00000"/>
                </a:solidFill>
              </a:rPr>
              <a:t>ůvody, proč je e-mail (neboli posílání zpráv z počítače na počítač přes Internet) </a:t>
            </a:r>
            <a:r>
              <a:rPr lang="cs-CZ" sz="4000" b="1" dirty="0" smtClean="0">
                <a:solidFill>
                  <a:srgbClr val="C00000"/>
                </a:solidFill>
              </a:rPr>
              <a:t>mezi </a:t>
            </a:r>
            <a:r>
              <a:rPr lang="cs-CZ" sz="4000" b="1" dirty="0" smtClean="0">
                <a:solidFill>
                  <a:srgbClr val="C00000"/>
                </a:solidFill>
              </a:rPr>
              <a:t>lidmi rozšířen: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40" y="3068960"/>
            <a:ext cx="48965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</a:t>
            </a:r>
            <a:r>
              <a:rPr lang="cs-CZ" sz="2400" dirty="0" smtClean="0"/>
              <a:t>ěhem několika minut se zpráva přenese na druhý konec světa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4005064"/>
            <a:ext cx="4752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malé náklady, není třeba např. kupovat poštovní známku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4941168"/>
            <a:ext cx="55081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e-mail se nikdy neztratí, odesílatel se dozví, pokud zpráva nemůže být nějakému adresátovi doručena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79208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u="sng" dirty="0" smtClean="0">
                <a:solidFill>
                  <a:srgbClr val="C00000"/>
                </a:solidFill>
              </a:rPr>
              <a:t>E-</a:t>
            </a:r>
            <a:r>
              <a:rPr lang="cs-CZ" sz="6000" u="sng" dirty="0" err="1" smtClean="0">
                <a:solidFill>
                  <a:srgbClr val="C00000"/>
                </a:solidFill>
              </a:rPr>
              <a:t>mailová</a:t>
            </a:r>
            <a:r>
              <a:rPr lang="cs-CZ" sz="6000" u="sng" dirty="0" smtClean="0">
                <a:solidFill>
                  <a:srgbClr val="C00000"/>
                </a:solidFill>
              </a:rPr>
              <a:t> adresa</a:t>
            </a:r>
            <a:endParaRPr lang="cs-CZ" sz="6000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2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Zavináč, @ je znak, podle kterého poznáte e-</a:t>
            </a:r>
            <a:r>
              <a:rPr lang="cs-CZ" sz="3600" dirty="0" err="1" smtClean="0"/>
              <a:t>mailovou</a:t>
            </a:r>
            <a:r>
              <a:rPr lang="cs-CZ" sz="3600" dirty="0" smtClean="0"/>
              <a:t> adresu.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5400" dirty="0" err="1" smtClean="0"/>
              <a:t>Pavel.Novotný</a:t>
            </a:r>
            <a:r>
              <a:rPr lang="cs-CZ" sz="5400" dirty="0" smtClean="0"/>
              <a:t>@seznam.</a:t>
            </a:r>
            <a:r>
              <a:rPr lang="cs-CZ" sz="5400" dirty="0" err="1" smtClean="0"/>
              <a:t>cz</a:t>
            </a:r>
            <a:endParaRPr lang="cs-CZ" sz="5400" dirty="0"/>
          </a:p>
        </p:txBody>
      </p:sp>
      <p:sp>
        <p:nvSpPr>
          <p:cNvPr id="4" name="Čárový popisek 1 3"/>
          <p:cNvSpPr/>
          <p:nvPr/>
        </p:nvSpPr>
        <p:spPr>
          <a:xfrm>
            <a:off x="899592" y="5301208"/>
            <a:ext cx="2664296" cy="1080120"/>
          </a:xfrm>
          <a:prstGeom prst="borderCallout1">
            <a:avLst>
              <a:gd name="adj1" fmla="val -2089"/>
              <a:gd name="adj2" fmla="val 47636"/>
              <a:gd name="adj3" fmla="val -121936"/>
              <a:gd name="adj4" fmla="val 65157"/>
            </a:avLst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árový popisek 1 4"/>
          <p:cNvSpPr/>
          <p:nvPr/>
        </p:nvSpPr>
        <p:spPr>
          <a:xfrm>
            <a:off x="5724128" y="5301208"/>
            <a:ext cx="2808312" cy="1080120"/>
          </a:xfrm>
          <a:prstGeom prst="borderCallout1">
            <a:avLst>
              <a:gd name="adj1" fmla="val -2089"/>
              <a:gd name="adj2" fmla="val 47636"/>
              <a:gd name="adj3" fmla="val -121936"/>
              <a:gd name="adj4" fmla="val 32949"/>
            </a:avLst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58924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uživatelské jméno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96136" y="5373216"/>
            <a:ext cx="29523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adresa počítače, serveru, kde máme zřízenu poštovní schránku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040" y="404664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u="sng" dirty="0" smtClean="0">
                <a:solidFill>
                  <a:srgbClr val="C00000"/>
                </a:solidFill>
              </a:rPr>
              <a:t>Zřízení poštovní schránky</a:t>
            </a:r>
            <a:endParaRPr lang="cs-CZ" sz="6000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2089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Poštovní účet si můžeš vytvořit na některém veřejném poštovním serveru.</a:t>
            </a:r>
          </a:p>
          <a:p>
            <a:r>
              <a:rPr lang="cs-CZ" sz="2400" dirty="0" smtClean="0"/>
              <a:t>Např. seznam.</a:t>
            </a:r>
            <a:r>
              <a:rPr lang="cs-CZ" sz="2400" dirty="0" err="1" smtClean="0"/>
              <a:t>cz</a:t>
            </a:r>
            <a:r>
              <a:rPr lang="cs-CZ" sz="2400" dirty="0" smtClean="0"/>
              <a:t>, volny.</a:t>
            </a:r>
            <a:r>
              <a:rPr lang="cs-CZ" sz="2400" dirty="0" err="1" smtClean="0"/>
              <a:t>cz</a:t>
            </a:r>
            <a:r>
              <a:rPr lang="cs-CZ" sz="2400" dirty="0" smtClean="0"/>
              <a:t>, centrum.</a:t>
            </a:r>
            <a:r>
              <a:rPr lang="cs-CZ" sz="2400" dirty="0" err="1" smtClean="0"/>
              <a:t>cz</a:t>
            </a:r>
            <a:r>
              <a:rPr lang="cs-CZ" sz="2400" dirty="0" smtClean="0"/>
              <a:t>, </a:t>
            </a:r>
            <a:r>
              <a:rPr lang="cs-CZ" sz="2400" dirty="0" err="1" smtClean="0"/>
              <a:t>quick.cz</a:t>
            </a:r>
            <a:r>
              <a:rPr lang="cs-CZ" sz="2400" dirty="0" smtClean="0"/>
              <a:t>..).</a:t>
            </a:r>
          </a:p>
          <a:p>
            <a:endParaRPr lang="cs-CZ" sz="2400" dirty="0"/>
          </a:p>
          <a:p>
            <a:r>
              <a:rPr lang="cs-CZ" sz="2400" b="1" u="sng" dirty="0" smtClean="0"/>
              <a:t>Postup: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Spusťte internetový prohlížeč a vyhledej stránky některého poskytovatele elektronické pošty.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Na jeho stránkách najděte odkaz typu </a:t>
            </a:r>
            <a:r>
              <a:rPr lang="cs-CZ" sz="2400" b="1" dirty="0" smtClean="0"/>
              <a:t>Mail</a:t>
            </a:r>
            <a:r>
              <a:rPr lang="cs-CZ" sz="2400" dirty="0" smtClean="0"/>
              <a:t> nebo </a:t>
            </a:r>
            <a:r>
              <a:rPr lang="cs-CZ" sz="2400" b="1" dirty="0" err="1" smtClean="0"/>
              <a:t>E.mail</a:t>
            </a:r>
            <a:r>
              <a:rPr lang="cs-CZ" sz="2400" dirty="0" smtClean="0"/>
              <a:t>, </a:t>
            </a:r>
            <a:r>
              <a:rPr lang="cs-CZ" sz="2400" b="1" dirty="0" smtClean="0"/>
              <a:t>Zaregistrujte se</a:t>
            </a:r>
            <a:r>
              <a:rPr lang="cs-CZ" sz="2400" dirty="0" smtClean="0"/>
              <a:t>, </a:t>
            </a:r>
            <a:r>
              <a:rPr lang="cs-CZ" sz="2400" b="1" dirty="0" smtClean="0"/>
              <a:t>Vytvořte si poštovní účet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Vyplníš </a:t>
            </a:r>
            <a:r>
              <a:rPr lang="cs-CZ" sz="2400" dirty="0" smtClean="0"/>
              <a:t>formulář.</a:t>
            </a: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Pokud registrace proběhne v pořádku, zobrazí se ti na stránce adresa, kterou budeš používat. Tu sděl svým kamarádům, známým.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60648"/>
            <a:ext cx="5891822" cy="3109887"/>
          </a:xfrm>
          <a:prstGeom prst="rect">
            <a:avLst/>
          </a:prstGeom>
          <a:noFill/>
          <a:ln w="9525">
            <a:solidFill>
              <a:schemeClr val="tx1">
                <a:lumMod val="85000"/>
                <a:lumOff val="15000"/>
              </a:schemeClr>
            </a:solidFill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140968"/>
            <a:ext cx="4531643" cy="3540550"/>
          </a:xfrm>
          <a:prstGeom prst="rect">
            <a:avLst/>
          </a:prstGeom>
          <a:noFill/>
          <a:ln w="9525">
            <a:solidFill>
              <a:schemeClr val="tx1">
                <a:lumMod val="85000"/>
                <a:lumOff val="15000"/>
              </a:schemeClr>
            </a:solidFill>
            <a:miter lim="800000"/>
            <a:headEnd/>
            <a:tailEnd/>
          </a:ln>
        </p:spPr>
      </p:pic>
      <p:sp>
        <p:nvSpPr>
          <p:cNvPr id="4" name="Čárový popisek 1 3"/>
          <p:cNvSpPr/>
          <p:nvPr/>
        </p:nvSpPr>
        <p:spPr>
          <a:xfrm>
            <a:off x="6156176" y="908720"/>
            <a:ext cx="2160240" cy="648072"/>
          </a:xfrm>
          <a:prstGeom prst="borderCallout1">
            <a:avLst>
              <a:gd name="adj1" fmla="val 46969"/>
              <a:gd name="adj2" fmla="val -1169"/>
              <a:gd name="adj3" fmla="val 92964"/>
              <a:gd name="adj4" fmla="val -37682"/>
            </a:avLst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98072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klikni</a:t>
            </a:r>
            <a:endParaRPr lang="cs-CZ" sz="2800" b="1" dirty="0"/>
          </a:p>
        </p:txBody>
      </p:sp>
      <p:sp>
        <p:nvSpPr>
          <p:cNvPr id="6" name="Čárový popisek 1 5"/>
          <p:cNvSpPr/>
          <p:nvPr/>
        </p:nvSpPr>
        <p:spPr>
          <a:xfrm>
            <a:off x="1115616" y="4365104"/>
            <a:ext cx="2160240" cy="648072"/>
          </a:xfrm>
          <a:prstGeom prst="borderCallout1">
            <a:avLst>
              <a:gd name="adj1" fmla="val 55652"/>
              <a:gd name="adj2" fmla="val 100420"/>
              <a:gd name="adj3" fmla="val 108159"/>
              <a:gd name="adj4" fmla="val 155076"/>
            </a:avLst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50912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vyplň formulář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79208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u="sng" dirty="0" smtClean="0">
                <a:solidFill>
                  <a:srgbClr val="C00000"/>
                </a:solidFill>
              </a:rPr>
              <a:t>Prohlížení pošty</a:t>
            </a:r>
            <a:endParaRPr lang="cs-CZ" sz="6000" u="sng" dirty="0">
              <a:solidFill>
                <a:srgbClr val="C0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132856"/>
            <a:ext cx="7524328" cy="4150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67544" y="1196752"/>
            <a:ext cx="7272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Prostředí u většiny programů pro prohlížení el. pošty je podobné. Může se lišit v uspořádání, barvě. 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0648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u="sng" dirty="0" smtClean="0">
                <a:solidFill>
                  <a:srgbClr val="C00000"/>
                </a:solidFill>
              </a:rPr>
              <a:t>Psaní nové zprávy</a:t>
            </a:r>
            <a:endParaRPr lang="cs-CZ" sz="6000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813690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 klepnutí na odpovídající tlačítko se otevře okno pro psaní nové zprávy.</a:t>
            </a:r>
          </a:p>
          <a:p>
            <a:r>
              <a:rPr lang="cs-CZ" b="1" dirty="0" smtClean="0"/>
              <a:t>Obsahuje 3 základní pole, do kterých budete psát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adresáta</a:t>
            </a:r>
          </a:p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předmět zprávy</a:t>
            </a:r>
          </a:p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vlastní text zprávy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4443" y="2492896"/>
            <a:ext cx="6311153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flipV="1">
            <a:off x="1475656" y="3356992"/>
            <a:ext cx="2664296" cy="14401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2267744" y="3789040"/>
            <a:ext cx="1944216" cy="216024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483768" y="4581128"/>
            <a:ext cx="1872208" cy="72008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8924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u="sng" dirty="0" smtClean="0">
                <a:solidFill>
                  <a:srgbClr val="C00000"/>
                </a:solidFill>
              </a:rPr>
              <a:t>Co lze provádět s příchozí poštou</a:t>
            </a:r>
            <a:r>
              <a:rPr lang="cs-CZ" sz="6000" dirty="0" smtClean="0">
                <a:solidFill>
                  <a:srgbClr val="C00000"/>
                </a:solidFill>
              </a:rPr>
              <a:t>: 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2174695"/>
            <a:ext cx="82089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</a:t>
            </a:r>
            <a:r>
              <a:rPr lang="cs-CZ" sz="2800" dirty="0" smtClean="0"/>
              <a:t>pořádně si ji přečíst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odpovědět na zprávu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poslat zprávu dál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odstranit zprávu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uchovat zprávu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vytisknout nebo kopírovat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přidat odesílatele do adresáře</a:t>
            </a:r>
          </a:p>
          <a:p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58924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Uklízejte si poštovní schránku!</a:t>
            </a:r>
            <a:endParaRPr lang="cs-CZ" sz="4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8204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u="sng" dirty="0" smtClean="0">
                <a:solidFill>
                  <a:srgbClr val="C00000"/>
                </a:solidFill>
              </a:rPr>
              <a:t>Příloha elektronické pošty</a:t>
            </a:r>
            <a:endParaRPr lang="cs-CZ" sz="6000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Fotky, hry, videa můžeš kamarádovi poslat jako přílohu zprávy.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20888"/>
            <a:ext cx="784887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Postup:</a:t>
            </a:r>
          </a:p>
          <a:p>
            <a:endParaRPr lang="cs-CZ" sz="3200" u="sng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T</a:t>
            </a:r>
            <a:r>
              <a:rPr lang="cs-CZ" sz="3200" dirty="0" smtClean="0"/>
              <a:t>lačítko </a:t>
            </a:r>
            <a:r>
              <a:rPr lang="cs-CZ" sz="3200" b="1" dirty="0" smtClean="0"/>
              <a:t>Příloha</a:t>
            </a:r>
            <a:r>
              <a:rPr lang="cs-CZ" sz="3200" dirty="0" smtClean="0"/>
              <a:t>, </a:t>
            </a:r>
            <a:r>
              <a:rPr lang="cs-CZ" sz="3200" b="1" dirty="0" smtClean="0"/>
              <a:t>Připojit</a:t>
            </a:r>
            <a:r>
              <a:rPr lang="cs-CZ" sz="3200" dirty="0" smtClean="0"/>
              <a:t> – otevře se okno pro vyhledávání souboru, který chceme ke zprávě </a:t>
            </a:r>
            <a:r>
              <a:rPr lang="cs-CZ" sz="3200" dirty="0" smtClean="0"/>
              <a:t>připojit.</a:t>
            </a:r>
            <a:endParaRPr lang="cs-CZ" sz="3200" dirty="0" smtClean="0"/>
          </a:p>
          <a:p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K jedné zprávě lze</a:t>
            </a:r>
            <a:r>
              <a:rPr lang="cs-CZ" sz="3200" dirty="0"/>
              <a:t> </a:t>
            </a:r>
            <a:r>
              <a:rPr lang="cs-CZ" sz="3200" dirty="0" smtClean="0"/>
              <a:t>připojit více souborů.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429000"/>
            <a:ext cx="5224345" cy="3206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60648"/>
            <a:ext cx="4746130" cy="38637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Čárový popisek 1 2"/>
          <p:cNvSpPr/>
          <p:nvPr/>
        </p:nvSpPr>
        <p:spPr>
          <a:xfrm>
            <a:off x="4283968" y="1916832"/>
            <a:ext cx="2376264" cy="504056"/>
          </a:xfrm>
          <a:prstGeom prst="borderCallout1">
            <a:avLst>
              <a:gd name="adj1" fmla="val 40411"/>
              <a:gd name="adj2" fmla="val -867"/>
              <a:gd name="adj3" fmla="val 112500"/>
              <a:gd name="adj4" fmla="val -38333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200784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přiložit k emailu soubor</a:t>
            </a:r>
            <a:endParaRPr lang="cs-CZ" dirty="0"/>
          </a:p>
        </p:txBody>
      </p:sp>
      <p:sp>
        <p:nvSpPr>
          <p:cNvPr id="6" name="Čárový popisek 1 5"/>
          <p:cNvSpPr/>
          <p:nvPr/>
        </p:nvSpPr>
        <p:spPr>
          <a:xfrm>
            <a:off x="6156176" y="2708920"/>
            <a:ext cx="2376264" cy="504056"/>
          </a:xfrm>
          <a:prstGeom prst="borderCallout1">
            <a:avLst>
              <a:gd name="adj1" fmla="val 105393"/>
              <a:gd name="adj2" fmla="val -867"/>
              <a:gd name="adj3" fmla="val 513223"/>
              <a:gd name="adj4" fmla="val 75960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660232" y="277628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procházet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9576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u="sng" dirty="0" smtClean="0">
                <a:solidFill>
                  <a:srgbClr val="C00000"/>
                </a:solidFill>
              </a:rPr>
              <a:t>Nebezpečí číhající v elektronické poště:</a:t>
            </a:r>
            <a:endParaRPr lang="cs-CZ" sz="4800" u="sng" dirty="0">
              <a:solidFill>
                <a:srgbClr val="C0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196752"/>
            <a:ext cx="3924300" cy="412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79512" y="2276872"/>
            <a:ext cx="36724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 Viry šířené e-mailem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 Nevyžádaná pošta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 Poplašné správy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437112"/>
            <a:ext cx="42484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Jak se bránit proti napadení viry: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mít dobrý antivirový program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n</a:t>
            </a:r>
            <a:r>
              <a:rPr lang="cs-CZ" sz="2400" dirty="0" smtClean="0"/>
              <a:t>eotvírat přílohy od neznámých lidí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200" i="1" dirty="0" smtClean="0"/>
              <a:t>Http://www.</a:t>
            </a:r>
            <a:r>
              <a:rPr lang="cs-CZ" sz="1200" i="1" dirty="0" err="1" smtClean="0"/>
              <a:t>clker.com</a:t>
            </a:r>
            <a:r>
              <a:rPr lang="cs-CZ" sz="1200" i="1" dirty="0" smtClean="0"/>
              <a:t>/</a:t>
            </a:r>
            <a:r>
              <a:rPr lang="cs-CZ" sz="1200" i="1" dirty="0" err="1" smtClean="0"/>
              <a:t>clipart</a:t>
            </a:r>
            <a:r>
              <a:rPr lang="cs-CZ" sz="1200" i="1" dirty="0" smtClean="0"/>
              <a:t>-12313.html</a:t>
            </a:r>
            <a:r>
              <a:rPr lang="cs-CZ" sz="1200" dirty="0" smtClean="0"/>
              <a:t>: </a:t>
            </a:r>
            <a:r>
              <a:rPr lang="cs-CZ" sz="1200" i="1" dirty="0" smtClean="0"/>
              <a:t>2007</a:t>
            </a:r>
            <a:r>
              <a:rPr lang="cs-CZ" sz="1200" dirty="0" smtClean="0"/>
              <a:t> [online].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. [cit. 2012-03-09</a:t>
            </a:r>
            <a:r>
              <a:rPr lang="cs-CZ" dirty="0" smtClean="0"/>
              <a:t>].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182</TotalTime>
  <Words>366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Dlouhá54 NJ</dc:creator>
  <cp:lastModifiedBy>Martin Králík</cp:lastModifiedBy>
  <cp:revision>20</cp:revision>
  <dcterms:created xsi:type="dcterms:W3CDTF">2012-03-09T07:23:45Z</dcterms:created>
  <dcterms:modified xsi:type="dcterms:W3CDTF">2012-04-21T18:41:44Z</dcterms:modified>
</cp:coreProperties>
</file>