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CFE79A-1150-43B4-9B27-E243D2E5F09A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9F84C-8015-45A8-9901-050308A5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431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EB9AA22-B3C9-45D9-AEDC-76653ABF3590}" type="datetime1">
              <a:rPr lang="cs-CZ" smtClean="0"/>
              <a:t>14.4.2011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1EB121-49F2-4B3C-BD6B-94766CFE6E46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66BD02-647D-4F54-820F-2B0B9B278DFB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3F0777-7F96-4C0A-93EB-09D1FB15F7F2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3F890E-3D90-411A-93A1-928824F5C77D}" type="datetime1">
              <a:rPr lang="cs-CZ" smtClean="0"/>
              <a:t>14.4.2011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9DCBE3-A672-4002-A6E5-487EFD9BC212}" type="datetime1">
              <a:rPr lang="cs-CZ" smtClean="0"/>
              <a:t>14.4.2011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74B382-6521-491D-AC67-D09447C2DB28}" type="datetime1">
              <a:rPr lang="cs-CZ" smtClean="0"/>
              <a:t>14.4.2011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0CA9E6-6E30-4A5E-AECA-EF2B494AA2E0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78B60-AA5B-4E2C-87AE-7DAD3F913D6D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F200ED-1047-456C-B637-A82461CEBAB3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8CBE31-0652-4E7A-92D1-22ADFB8E72E3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B850D17-87FD-4AE9-AB30-BAF49B97E05F}" type="datetime1">
              <a:rPr lang="cs-CZ" smtClean="0"/>
              <a:t>14.4.2011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ŠABLONA III/2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VY-32-INOVACE-143-CHEMIE-NÁZVOSLOVÍ HALOGENIDŮ</a:t>
            </a:r>
          </a:p>
          <a:p>
            <a:r>
              <a:rPr lang="cs-CZ" sz="2000" dirty="0" smtClean="0"/>
              <a:t>Mgr. Ivana </a:t>
            </a:r>
            <a:r>
              <a:rPr lang="cs-CZ" sz="2000" dirty="0" smtClean="0"/>
              <a:t>Budilová- ZŠ HORNÍ SLAVKOV, NÁDRAŽNÍ 683</a:t>
            </a:r>
            <a:endParaRPr lang="cs-CZ" sz="2000" dirty="0" smtClean="0"/>
          </a:p>
          <a:p>
            <a:r>
              <a:rPr lang="cs-CZ" dirty="0" smtClean="0"/>
              <a:t>8.4.2011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622F8-B966-4860-A51D-70A04AC4A8B9}" type="datetime1">
              <a:rPr lang="cs-CZ" smtClean="0"/>
              <a:t>14.4.2011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1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1128"/>
            <a:ext cx="6096000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209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Napiš přídavné jméno se správnou koncovkou dle oxidačního čísla prvku: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5141168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Na</a:t>
            </a:r>
            <a:r>
              <a:rPr lang="cs-CZ" sz="3200" baseline="30000" dirty="0" err="1" smtClean="0">
                <a:solidFill>
                  <a:schemeClr val="tx2"/>
                </a:solidFill>
              </a:rPr>
              <a:t>I</a:t>
            </a:r>
            <a:endParaRPr lang="cs-CZ" sz="3200" baseline="30000" dirty="0" smtClean="0">
              <a:solidFill>
                <a:schemeClr val="tx2"/>
              </a:solidFill>
            </a:endParaRPr>
          </a:p>
          <a:p>
            <a:r>
              <a:rPr lang="cs-CZ" sz="3200" dirty="0" err="1" smtClean="0"/>
              <a:t>Ca</a:t>
            </a:r>
            <a:r>
              <a:rPr lang="cs-CZ" sz="3200" baseline="30000" dirty="0" err="1" smtClean="0"/>
              <a:t>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I</a:t>
            </a:r>
            <a:r>
              <a:rPr lang="cs-CZ" sz="3200" baseline="30000" dirty="0" smtClean="0">
                <a:solidFill>
                  <a:schemeClr val="tx2"/>
                </a:solidFill>
              </a:rPr>
              <a:t>V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err="1" smtClean="0"/>
              <a:t>Os</a:t>
            </a:r>
            <a:r>
              <a:rPr lang="cs-CZ" sz="3200" baseline="30000" dirty="0" err="1" smtClean="0"/>
              <a:t>VIII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err="1" smtClean="0">
                <a:solidFill>
                  <a:schemeClr val="tx2"/>
                </a:solidFill>
              </a:rPr>
              <a:t>Al</a:t>
            </a:r>
            <a:r>
              <a:rPr lang="cs-CZ" sz="3200" baseline="30000" dirty="0" err="1" smtClean="0">
                <a:solidFill>
                  <a:schemeClr val="tx2"/>
                </a:solidFill>
              </a:rPr>
              <a:t>III</a:t>
            </a:r>
            <a:r>
              <a:rPr lang="cs-CZ" sz="3200" baseline="30000" dirty="0" smtClean="0">
                <a:solidFill>
                  <a:schemeClr val="tx2"/>
                </a:solidFill>
              </a:rPr>
              <a:t>	</a:t>
            </a:r>
          </a:p>
          <a:p>
            <a:r>
              <a:rPr lang="cs-CZ" sz="3200" dirty="0" err="1" smtClean="0"/>
              <a:t>Zn</a:t>
            </a:r>
            <a:r>
              <a:rPr lang="cs-CZ" sz="3200" baseline="30000" dirty="0" err="1" smtClean="0"/>
              <a:t>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P</a:t>
            </a:r>
            <a:r>
              <a:rPr lang="cs-CZ" sz="3200" baseline="30000" dirty="0" smtClean="0">
                <a:solidFill>
                  <a:schemeClr val="tx2"/>
                </a:solidFill>
              </a:rPr>
              <a:t>V	</a:t>
            </a:r>
          </a:p>
          <a:p>
            <a:r>
              <a:rPr lang="cs-CZ" sz="3200" dirty="0" err="1" smtClean="0"/>
              <a:t>Mn</a:t>
            </a:r>
            <a:r>
              <a:rPr lang="cs-CZ" sz="3200" baseline="30000" dirty="0" err="1" smtClean="0"/>
              <a:t>VII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S</a:t>
            </a:r>
            <a:r>
              <a:rPr lang="cs-CZ" sz="3200" baseline="30000" dirty="0" smtClean="0">
                <a:solidFill>
                  <a:schemeClr val="tx2"/>
                </a:solidFill>
              </a:rPr>
              <a:t>IV	</a:t>
            </a:r>
            <a:r>
              <a:rPr lang="cs-CZ" sz="3200" baseline="30000" dirty="0" smtClean="0"/>
              <a:t>			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5357192"/>
          </a:xfrm>
          <a:blipFill>
            <a:blip r:embed="rId3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Sodný</a:t>
            </a:r>
          </a:p>
          <a:p>
            <a:r>
              <a:rPr lang="cs-CZ" sz="3200" dirty="0" smtClean="0"/>
              <a:t>Vápenatý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Jodičný</a:t>
            </a:r>
          </a:p>
          <a:p>
            <a:r>
              <a:rPr lang="cs-CZ" sz="3200" dirty="0" smtClean="0"/>
              <a:t>Osmičelý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Hlinitý</a:t>
            </a:r>
          </a:p>
          <a:p>
            <a:r>
              <a:rPr lang="cs-CZ" sz="3200" dirty="0" smtClean="0"/>
              <a:t>Zinečnatý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Fosforečný</a:t>
            </a:r>
          </a:p>
          <a:p>
            <a:r>
              <a:rPr lang="cs-CZ" sz="3200" dirty="0" smtClean="0"/>
              <a:t>Manganistý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siřičitý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D64A7-4F60-4720-A1F9-483D0D7C328D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2</a:t>
            </a:fld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749055"/>
              </p:ext>
            </p:extLst>
          </p:nvPr>
        </p:nvGraphicFramePr>
        <p:xfrm>
          <a:off x="4139952" y="1700808"/>
          <a:ext cx="3608784" cy="5301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8784"/>
              </a:tblGrid>
              <a:tr h="530120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322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</p:spPr>
        <p:txBody>
          <a:bodyPr>
            <a:noAutofit/>
          </a:bodyPr>
          <a:lstStyle/>
          <a:p>
            <a:r>
              <a:rPr lang="cs-CZ" sz="2400" dirty="0" smtClean="0"/>
              <a:t>Dle koncovky přídavného </a:t>
            </a:r>
            <a:r>
              <a:rPr lang="cs-CZ" sz="2400" dirty="0" err="1" smtClean="0"/>
              <a:t>jménA</a:t>
            </a:r>
            <a:r>
              <a:rPr lang="cs-CZ" sz="2400" dirty="0" smtClean="0"/>
              <a:t> URČI ZNAČKU PRVKU A NAPIŠ JEHO OXIDAČNÍ ČÍSLO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3520440" cy="5256584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DRASELNÝ</a:t>
            </a:r>
          </a:p>
          <a:p>
            <a:r>
              <a:rPr lang="cs-CZ" sz="3200" dirty="0" smtClean="0"/>
              <a:t>KOBALTNATÝ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UHLIČITÝ</a:t>
            </a:r>
          </a:p>
          <a:p>
            <a:r>
              <a:rPr lang="cs-CZ" sz="3200" dirty="0" smtClean="0"/>
              <a:t>ŽELEZITÝ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SÍROVÝ</a:t>
            </a:r>
          </a:p>
          <a:p>
            <a:r>
              <a:rPr lang="cs-CZ" sz="3200" dirty="0" smtClean="0"/>
              <a:t>DUSIČITÝ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JODISTÝ</a:t>
            </a:r>
          </a:p>
          <a:p>
            <a:r>
              <a:rPr lang="cs-CZ" sz="3200" dirty="0" smtClean="0"/>
              <a:t>BORITÝ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PLATINOVÝ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178808" y="1340768"/>
            <a:ext cx="3520440" cy="5256584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3200" baseline="30000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</a:p>
          <a:p>
            <a:r>
              <a:rPr lang="cs-CZ" sz="3200" dirty="0" err="1" smtClean="0"/>
              <a:t>Co</a:t>
            </a:r>
            <a:r>
              <a:rPr lang="cs-CZ" sz="3200" baseline="30000" dirty="0" err="1" smtClean="0"/>
              <a:t>II</a:t>
            </a:r>
            <a:endParaRPr lang="cs-CZ" sz="3200" baseline="30000" dirty="0" smtClean="0"/>
          </a:p>
          <a:p>
            <a:r>
              <a:rPr lang="cs-CZ" sz="3200" dirty="0" smtClean="0"/>
              <a:t>C</a:t>
            </a:r>
            <a:r>
              <a:rPr lang="cs-CZ" sz="3200" baseline="30000" dirty="0" smtClean="0"/>
              <a:t>IV</a:t>
            </a:r>
          </a:p>
          <a:p>
            <a:r>
              <a:rPr lang="cs-CZ" sz="3200" dirty="0" err="1" smtClean="0"/>
              <a:t>Fe</a:t>
            </a:r>
            <a:r>
              <a:rPr lang="cs-CZ" sz="3200" baseline="30000" dirty="0" err="1" smtClean="0"/>
              <a:t>III</a:t>
            </a:r>
            <a:endParaRPr lang="cs-CZ" sz="3200" baseline="30000" dirty="0" smtClean="0"/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3200" baseline="30000" dirty="0" smtClean="0">
                <a:solidFill>
                  <a:schemeClr val="accent2">
                    <a:lumMod val="75000"/>
                  </a:schemeClr>
                </a:solidFill>
              </a:rPr>
              <a:t>VI</a:t>
            </a:r>
          </a:p>
          <a:p>
            <a:r>
              <a:rPr lang="cs-CZ" sz="3200" dirty="0" smtClean="0"/>
              <a:t>N</a:t>
            </a:r>
            <a:r>
              <a:rPr lang="cs-CZ" sz="3200" baseline="30000" dirty="0" smtClean="0"/>
              <a:t>IV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sz="3200" baseline="30000" dirty="0" smtClean="0">
                <a:solidFill>
                  <a:schemeClr val="accent2">
                    <a:lumMod val="75000"/>
                  </a:schemeClr>
                </a:solidFill>
              </a:rPr>
              <a:t>VII</a:t>
            </a:r>
          </a:p>
          <a:p>
            <a:r>
              <a:rPr lang="cs-CZ" sz="3200" dirty="0" smtClean="0"/>
              <a:t>B</a:t>
            </a:r>
            <a:r>
              <a:rPr lang="cs-CZ" sz="3200" baseline="30000" dirty="0" smtClean="0"/>
              <a:t>III</a:t>
            </a:r>
          </a:p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Pt</a:t>
            </a:r>
            <a:r>
              <a:rPr lang="cs-CZ" sz="3200" baseline="30000" dirty="0" err="1" smtClean="0">
                <a:solidFill>
                  <a:schemeClr val="accent2">
                    <a:lumMod val="75000"/>
                  </a:schemeClr>
                </a:solidFill>
              </a:rPr>
              <a:t>VI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0E342-6764-42CF-9013-DB9239EAC75D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3</a:t>
            </a:fld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1442780"/>
              </p:ext>
            </p:extLst>
          </p:nvPr>
        </p:nvGraphicFramePr>
        <p:xfrm>
          <a:off x="4211960" y="1412776"/>
          <a:ext cx="3480048" cy="52003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80048"/>
              </a:tblGrid>
              <a:tr h="520035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04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2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60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správný název a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3520440" cy="5544616"/>
          </a:xfrm>
        </p:spPr>
        <p:txBody>
          <a:bodyPr>
            <a:noAutofit/>
          </a:bodyPr>
          <a:lstStyle/>
          <a:p>
            <a:r>
              <a:rPr lang="cs-CZ" sz="4400" i="1" dirty="0" smtClean="0">
                <a:solidFill>
                  <a:srgbClr val="00B050"/>
                </a:solidFill>
                <a:latin typeface="Comic Sans MS" pitchFamily="66" charset="0"/>
              </a:rPr>
              <a:t>Chlorid jodistý</a:t>
            </a:r>
          </a:p>
          <a:p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Bromid hlinitý</a:t>
            </a:r>
          </a:p>
          <a:p>
            <a:r>
              <a:rPr lang="cs-CZ" sz="4400" i="1" dirty="0" smtClean="0">
                <a:solidFill>
                  <a:srgbClr val="00B050"/>
                </a:solidFill>
                <a:latin typeface="Comic Sans MS" pitchFamily="66" charset="0"/>
              </a:rPr>
              <a:t>Fluorid sodný</a:t>
            </a:r>
          </a:p>
          <a:p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Jodid osmičelý</a:t>
            </a:r>
          </a:p>
          <a:p>
            <a:endParaRPr lang="cs-CZ" sz="440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F0777-7F96-4C0A-93EB-09D1FB15F7F2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4</a:t>
            </a:fld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6012160" y="1196752"/>
            <a:ext cx="1512168" cy="1440160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rgbClr val="FFC000"/>
                </a:solidFill>
              </a:rPr>
              <a:t>OsI</a:t>
            </a:r>
            <a:r>
              <a:rPr lang="cs-CZ" sz="2800" baseline="-25000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9" name="6cípá hvězda 8"/>
          <p:cNvSpPr/>
          <p:nvPr/>
        </p:nvSpPr>
        <p:spPr>
          <a:xfrm>
            <a:off x="3206494" y="4016780"/>
            <a:ext cx="1240904" cy="1296144"/>
          </a:xfrm>
          <a:prstGeom prst="star6">
            <a:avLst>
              <a:gd name="adj" fmla="val 37419"/>
              <a:gd name="hf" fmla="val 11547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CaCl</a:t>
            </a:r>
            <a:r>
              <a:rPr lang="cs-CZ" sz="2800" baseline="-25000" dirty="0">
                <a:solidFill>
                  <a:schemeClr val="accent1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0" name="7cípá hvězda 9"/>
          <p:cNvSpPr/>
          <p:nvPr/>
        </p:nvSpPr>
        <p:spPr>
          <a:xfrm>
            <a:off x="5328084" y="4207652"/>
            <a:ext cx="1440160" cy="914400"/>
          </a:xfrm>
          <a:prstGeom prst="star7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err="1">
                <a:solidFill>
                  <a:schemeClr val="accent6">
                    <a:lumMod val="50000"/>
                  </a:schemeClr>
                </a:solidFill>
              </a:rPr>
              <a:t>NaF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Pěticípá hvězda 10"/>
          <p:cNvSpPr/>
          <p:nvPr/>
        </p:nvSpPr>
        <p:spPr>
          <a:xfrm>
            <a:off x="3439286" y="2444374"/>
            <a:ext cx="2016224" cy="1152128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SiI</a:t>
            </a:r>
            <a:r>
              <a:rPr lang="cs-CZ" sz="2800" baseline="-25000" dirty="0">
                <a:solidFill>
                  <a:schemeClr val="accent2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2" name="Výbuch 1 11"/>
          <p:cNvSpPr/>
          <p:nvPr/>
        </p:nvSpPr>
        <p:spPr>
          <a:xfrm>
            <a:off x="3753526" y="1196752"/>
            <a:ext cx="1387388" cy="1274440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FFC000"/>
                </a:solidFill>
              </a:rPr>
              <a:t>PF</a:t>
            </a:r>
            <a:r>
              <a:rPr lang="cs-CZ" sz="3200" baseline="-25000" dirty="0">
                <a:solidFill>
                  <a:srgbClr val="FFC000"/>
                </a:solidFill>
              </a:rPr>
              <a:t>5</a:t>
            </a:r>
          </a:p>
        </p:txBody>
      </p:sp>
      <p:sp>
        <p:nvSpPr>
          <p:cNvPr id="13" name="6cípá hvězda 12"/>
          <p:cNvSpPr/>
          <p:nvPr/>
        </p:nvSpPr>
        <p:spPr>
          <a:xfrm>
            <a:off x="3593976" y="5517232"/>
            <a:ext cx="1440160" cy="1202432"/>
          </a:xfrm>
          <a:prstGeom prst="star6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ICl</a:t>
            </a:r>
            <a:r>
              <a:rPr lang="cs-CZ" sz="3200" b="1" baseline="-25000" dirty="0">
                <a:solidFill>
                  <a:schemeClr val="bg2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4" name="6cípá hvězda 13"/>
          <p:cNvSpPr/>
          <p:nvPr/>
        </p:nvSpPr>
        <p:spPr>
          <a:xfrm>
            <a:off x="6300192" y="5517232"/>
            <a:ext cx="1512168" cy="1353375"/>
          </a:xfrm>
          <a:prstGeom prst="star6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0070C0"/>
                </a:solidFill>
              </a:rPr>
              <a:t>SBr</a:t>
            </a:r>
            <a:r>
              <a:rPr lang="cs-CZ" sz="3200" baseline="-250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15" name="6cípá hvězda 14"/>
          <p:cNvSpPr/>
          <p:nvPr/>
        </p:nvSpPr>
        <p:spPr>
          <a:xfrm>
            <a:off x="6718996" y="3076600"/>
            <a:ext cx="1512168" cy="1131052"/>
          </a:xfrm>
          <a:prstGeom prst="star6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AlBr</a:t>
            </a:r>
            <a:r>
              <a:rPr lang="cs-CZ" sz="2800" baseline="-25000" dirty="0" smtClean="0">
                <a:solidFill>
                  <a:schemeClr val="bg2">
                    <a:lumMod val="25000"/>
                  </a:schemeClr>
                </a:solidFill>
              </a:rPr>
              <a:t>3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88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3520440" cy="5577483"/>
          </a:xfrm>
        </p:spPr>
        <p:txBody>
          <a:bodyPr/>
          <a:lstStyle/>
          <a:p>
            <a:r>
              <a:rPr lang="cs-CZ" sz="4000" i="1" dirty="0">
                <a:solidFill>
                  <a:srgbClr val="00B050"/>
                </a:solidFill>
              </a:rPr>
              <a:t>Chlorid vápenatý</a:t>
            </a:r>
          </a:p>
          <a:p>
            <a:r>
              <a:rPr lang="cs-CZ" sz="4000" dirty="0">
                <a:solidFill>
                  <a:schemeClr val="accent2">
                    <a:lumMod val="50000"/>
                  </a:schemeClr>
                </a:solidFill>
              </a:rPr>
              <a:t>Bromid sírový</a:t>
            </a:r>
          </a:p>
          <a:p>
            <a:r>
              <a:rPr lang="cs-CZ" sz="4000" i="1" dirty="0">
                <a:solidFill>
                  <a:srgbClr val="00B050"/>
                </a:solidFill>
              </a:rPr>
              <a:t>Fluorid fosforečný</a:t>
            </a:r>
          </a:p>
          <a:p>
            <a:r>
              <a:rPr lang="cs-CZ" sz="4000" dirty="0">
                <a:solidFill>
                  <a:schemeClr val="accent2">
                    <a:lumMod val="50000"/>
                  </a:schemeClr>
                </a:solidFill>
              </a:rPr>
              <a:t>Jodid křemičitý</a:t>
            </a: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B121-49F2-4B3C-BD6B-94766CFE6E46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5</a:t>
            </a:fld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5040052" y="5304152"/>
            <a:ext cx="1387388" cy="1274440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FFC000"/>
                </a:solidFill>
              </a:rPr>
              <a:t>PF</a:t>
            </a:r>
            <a:r>
              <a:rPr lang="cs-CZ" sz="3200" baseline="-25000" dirty="0">
                <a:solidFill>
                  <a:srgbClr val="FFC000"/>
                </a:solidFill>
              </a:rPr>
              <a:t>5</a:t>
            </a:r>
          </a:p>
        </p:txBody>
      </p:sp>
      <p:sp>
        <p:nvSpPr>
          <p:cNvPr id="11" name="Výbuch 1 10"/>
          <p:cNvSpPr/>
          <p:nvPr/>
        </p:nvSpPr>
        <p:spPr>
          <a:xfrm>
            <a:off x="6012160" y="1196752"/>
            <a:ext cx="1512168" cy="1440160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rgbClr val="FFC000"/>
                </a:solidFill>
              </a:rPr>
              <a:t>OsI</a:t>
            </a:r>
            <a:r>
              <a:rPr lang="cs-CZ" sz="2800" baseline="-25000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6048164" y="4152024"/>
            <a:ext cx="2016224" cy="1152128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SiI</a:t>
            </a:r>
            <a:r>
              <a:rPr lang="cs-CZ" sz="2800" baseline="-25000" dirty="0">
                <a:solidFill>
                  <a:schemeClr val="accent2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3" name="6cípá hvězda 12"/>
          <p:cNvSpPr/>
          <p:nvPr/>
        </p:nvSpPr>
        <p:spPr>
          <a:xfrm>
            <a:off x="3424897" y="1988840"/>
            <a:ext cx="1240904" cy="1296144"/>
          </a:xfrm>
          <a:prstGeom prst="star6">
            <a:avLst>
              <a:gd name="adj" fmla="val 37419"/>
              <a:gd name="hf" fmla="val 11547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CaCl</a:t>
            </a:r>
            <a:r>
              <a:rPr lang="cs-CZ" sz="2800" baseline="-25000" dirty="0">
                <a:solidFill>
                  <a:schemeClr val="accent1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4" name="7cípá hvězda 13"/>
          <p:cNvSpPr/>
          <p:nvPr/>
        </p:nvSpPr>
        <p:spPr>
          <a:xfrm>
            <a:off x="6300192" y="3100985"/>
            <a:ext cx="1440160" cy="914400"/>
          </a:xfrm>
          <a:prstGeom prst="star7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err="1">
                <a:solidFill>
                  <a:schemeClr val="accent6">
                    <a:lumMod val="50000"/>
                  </a:schemeClr>
                </a:solidFill>
              </a:rPr>
              <a:t>NaF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3909717" y="3558185"/>
            <a:ext cx="1512168" cy="1353375"/>
          </a:xfrm>
          <a:prstGeom prst="star6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0070C0"/>
                </a:solidFill>
              </a:rPr>
              <a:t>SBr</a:t>
            </a:r>
            <a:r>
              <a:rPr lang="cs-CZ" sz="3200" baseline="-250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4642061" y="404664"/>
            <a:ext cx="1440160" cy="1202432"/>
          </a:xfrm>
          <a:prstGeom prst="star6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ICl</a:t>
            </a:r>
            <a:r>
              <a:rPr lang="cs-CZ" sz="3200" b="1" baseline="-25000" dirty="0">
                <a:solidFill>
                  <a:schemeClr val="bg2">
                    <a:lumMod val="50000"/>
                  </a:schemeClr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02109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F0777-7F96-4C0A-93EB-09D1FB15F7F2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6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83568" y="2420888"/>
            <a:ext cx="7242048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ŘEŠENÍ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3069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Napiš přídavné jméno se správnou koncovkou dle oxidačního čísla prvku: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5141168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Na</a:t>
            </a:r>
            <a:r>
              <a:rPr lang="cs-CZ" sz="3200" baseline="30000" dirty="0" err="1" smtClean="0">
                <a:solidFill>
                  <a:schemeClr val="tx2"/>
                </a:solidFill>
              </a:rPr>
              <a:t>I</a:t>
            </a:r>
            <a:endParaRPr lang="cs-CZ" sz="3200" baseline="30000" dirty="0" smtClean="0">
              <a:solidFill>
                <a:schemeClr val="tx2"/>
              </a:solidFill>
            </a:endParaRPr>
          </a:p>
          <a:p>
            <a:r>
              <a:rPr lang="cs-CZ" sz="3200" dirty="0" err="1" smtClean="0"/>
              <a:t>Ca</a:t>
            </a:r>
            <a:r>
              <a:rPr lang="cs-CZ" sz="3200" baseline="30000" dirty="0" err="1" smtClean="0"/>
              <a:t>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I</a:t>
            </a:r>
            <a:r>
              <a:rPr lang="cs-CZ" sz="3200" baseline="30000" dirty="0" smtClean="0">
                <a:solidFill>
                  <a:schemeClr val="tx2"/>
                </a:solidFill>
              </a:rPr>
              <a:t>V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err="1" smtClean="0"/>
              <a:t>Os</a:t>
            </a:r>
            <a:r>
              <a:rPr lang="cs-CZ" sz="3200" baseline="30000" dirty="0" err="1" smtClean="0"/>
              <a:t>VIII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err="1" smtClean="0">
                <a:solidFill>
                  <a:schemeClr val="tx2"/>
                </a:solidFill>
              </a:rPr>
              <a:t>Al</a:t>
            </a:r>
            <a:r>
              <a:rPr lang="cs-CZ" sz="3200" baseline="30000" dirty="0" err="1" smtClean="0">
                <a:solidFill>
                  <a:schemeClr val="tx2"/>
                </a:solidFill>
              </a:rPr>
              <a:t>III</a:t>
            </a:r>
            <a:r>
              <a:rPr lang="cs-CZ" sz="3200" baseline="30000" dirty="0" smtClean="0">
                <a:solidFill>
                  <a:schemeClr val="tx2"/>
                </a:solidFill>
              </a:rPr>
              <a:t>	</a:t>
            </a:r>
          </a:p>
          <a:p>
            <a:r>
              <a:rPr lang="cs-CZ" sz="3200" dirty="0" err="1" smtClean="0"/>
              <a:t>Zn</a:t>
            </a:r>
            <a:r>
              <a:rPr lang="cs-CZ" sz="3200" baseline="30000" dirty="0" err="1" smtClean="0"/>
              <a:t>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P</a:t>
            </a:r>
            <a:r>
              <a:rPr lang="cs-CZ" sz="3200" baseline="30000" dirty="0" smtClean="0">
                <a:solidFill>
                  <a:schemeClr val="tx2"/>
                </a:solidFill>
              </a:rPr>
              <a:t>V	</a:t>
            </a:r>
          </a:p>
          <a:p>
            <a:r>
              <a:rPr lang="cs-CZ" sz="3200" dirty="0" err="1" smtClean="0"/>
              <a:t>Mn</a:t>
            </a:r>
            <a:r>
              <a:rPr lang="cs-CZ" sz="3200" baseline="30000" dirty="0" err="1" smtClean="0"/>
              <a:t>VII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S</a:t>
            </a:r>
            <a:r>
              <a:rPr lang="cs-CZ" sz="3200" baseline="30000" dirty="0" smtClean="0">
                <a:solidFill>
                  <a:schemeClr val="tx2"/>
                </a:solidFill>
              </a:rPr>
              <a:t>IV	</a:t>
            </a:r>
            <a:r>
              <a:rPr lang="cs-CZ" sz="3200" baseline="30000" dirty="0" smtClean="0"/>
              <a:t>			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5357192"/>
          </a:xfrm>
          <a:blipFill>
            <a:blip r:embed="rId3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Sodný</a:t>
            </a:r>
          </a:p>
          <a:p>
            <a:r>
              <a:rPr lang="cs-CZ" sz="3200" dirty="0" smtClean="0"/>
              <a:t>Vápenatý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Jodičný</a:t>
            </a:r>
          </a:p>
          <a:p>
            <a:r>
              <a:rPr lang="cs-CZ" sz="3200" dirty="0" smtClean="0"/>
              <a:t>Osmičelý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Hlinitý</a:t>
            </a:r>
          </a:p>
          <a:p>
            <a:r>
              <a:rPr lang="cs-CZ" sz="3200" dirty="0" smtClean="0"/>
              <a:t>Zinečnatý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Fosforečný</a:t>
            </a:r>
          </a:p>
          <a:p>
            <a:r>
              <a:rPr lang="cs-CZ" sz="3200" dirty="0" smtClean="0"/>
              <a:t>Manganistý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siřičitý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D64A7-4F60-4720-A1F9-483D0D7C328D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7</a:t>
            </a:fld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594040"/>
              </p:ext>
            </p:extLst>
          </p:nvPr>
        </p:nvGraphicFramePr>
        <p:xfrm>
          <a:off x="10404648" y="1772816"/>
          <a:ext cx="3608784" cy="5301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8784"/>
              </a:tblGrid>
              <a:tr h="530120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blipFill>
                      <a:blip r:embed="rId4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743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</p:spPr>
        <p:txBody>
          <a:bodyPr>
            <a:noAutofit/>
          </a:bodyPr>
          <a:lstStyle/>
          <a:p>
            <a:r>
              <a:rPr lang="cs-CZ" sz="2400" dirty="0" smtClean="0"/>
              <a:t>Dle koncovky přídavného </a:t>
            </a:r>
            <a:r>
              <a:rPr lang="cs-CZ" sz="2400" dirty="0" err="1" smtClean="0"/>
              <a:t>jménA</a:t>
            </a:r>
            <a:r>
              <a:rPr lang="cs-CZ" sz="2400" dirty="0" smtClean="0"/>
              <a:t> URČI ZNAČKU PRVKU A NAPIŠ JEHO OXIDAČNÍ ČÍSLO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3520440" cy="5256584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DRASELNÝ</a:t>
            </a:r>
          </a:p>
          <a:p>
            <a:r>
              <a:rPr lang="cs-CZ" sz="3200" dirty="0" smtClean="0"/>
              <a:t>KOBALTNATÝ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UHLIČITÝ</a:t>
            </a:r>
          </a:p>
          <a:p>
            <a:r>
              <a:rPr lang="cs-CZ" sz="3200" dirty="0" smtClean="0"/>
              <a:t>ŽELEZITÝ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SÍROVÝ</a:t>
            </a:r>
          </a:p>
          <a:p>
            <a:r>
              <a:rPr lang="cs-CZ" sz="3200" dirty="0" smtClean="0"/>
              <a:t>DUSIČITÝ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JODISTÝ</a:t>
            </a:r>
          </a:p>
          <a:p>
            <a:r>
              <a:rPr lang="cs-CZ" sz="3200" dirty="0" smtClean="0"/>
              <a:t>BORITÝ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PLATINOVÝ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178808" y="1340768"/>
            <a:ext cx="3520440" cy="5256584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3200" baseline="30000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</a:p>
          <a:p>
            <a:r>
              <a:rPr lang="cs-CZ" sz="3200" dirty="0" err="1" smtClean="0"/>
              <a:t>Co</a:t>
            </a:r>
            <a:r>
              <a:rPr lang="cs-CZ" sz="3200" baseline="30000" dirty="0" err="1" smtClean="0"/>
              <a:t>II</a:t>
            </a:r>
            <a:endParaRPr lang="cs-CZ" sz="3200" baseline="30000" dirty="0" smtClean="0"/>
          </a:p>
          <a:p>
            <a:r>
              <a:rPr lang="cs-CZ" sz="3200" dirty="0" smtClean="0"/>
              <a:t>C</a:t>
            </a:r>
            <a:r>
              <a:rPr lang="cs-CZ" sz="3200" baseline="30000" dirty="0" smtClean="0"/>
              <a:t>IV</a:t>
            </a:r>
          </a:p>
          <a:p>
            <a:r>
              <a:rPr lang="cs-CZ" sz="3200" dirty="0" err="1" smtClean="0"/>
              <a:t>Fe</a:t>
            </a:r>
            <a:r>
              <a:rPr lang="cs-CZ" sz="3200" baseline="30000" dirty="0" err="1" smtClean="0"/>
              <a:t>III</a:t>
            </a:r>
            <a:endParaRPr lang="cs-CZ" sz="3200" baseline="30000" dirty="0" smtClean="0"/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3200" baseline="30000" dirty="0" smtClean="0">
                <a:solidFill>
                  <a:schemeClr val="accent2">
                    <a:lumMod val="75000"/>
                  </a:schemeClr>
                </a:solidFill>
              </a:rPr>
              <a:t>VI</a:t>
            </a:r>
          </a:p>
          <a:p>
            <a:r>
              <a:rPr lang="cs-CZ" sz="3200" dirty="0" smtClean="0"/>
              <a:t>N</a:t>
            </a:r>
            <a:r>
              <a:rPr lang="cs-CZ" sz="3200" baseline="30000" dirty="0" smtClean="0"/>
              <a:t>IV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r>
              <a:rPr lang="cs-CZ" sz="3200" baseline="30000" dirty="0" smtClean="0">
                <a:solidFill>
                  <a:schemeClr val="accent2">
                    <a:lumMod val="75000"/>
                  </a:schemeClr>
                </a:solidFill>
              </a:rPr>
              <a:t>VII</a:t>
            </a:r>
          </a:p>
          <a:p>
            <a:r>
              <a:rPr lang="cs-CZ" sz="3200" dirty="0" smtClean="0"/>
              <a:t>B</a:t>
            </a:r>
            <a:r>
              <a:rPr lang="cs-CZ" sz="3200" baseline="30000" dirty="0" smtClean="0"/>
              <a:t>III</a:t>
            </a:r>
          </a:p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Pt</a:t>
            </a:r>
            <a:r>
              <a:rPr lang="cs-CZ" sz="3200" baseline="30000" dirty="0" err="1" smtClean="0">
                <a:solidFill>
                  <a:schemeClr val="accent2">
                    <a:lumMod val="75000"/>
                  </a:schemeClr>
                </a:solidFill>
              </a:rPr>
              <a:t>VI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0E342-6764-42CF-9013-DB9239EAC75D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8</a:t>
            </a:fld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3456484"/>
              </p:ext>
            </p:extLst>
          </p:nvPr>
        </p:nvGraphicFramePr>
        <p:xfrm>
          <a:off x="9540552" y="2708920"/>
          <a:ext cx="3480048" cy="52003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80048"/>
              </a:tblGrid>
              <a:tr h="520035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784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2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60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správný název a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3520440" cy="5544616"/>
          </a:xfrm>
        </p:spPr>
        <p:txBody>
          <a:bodyPr>
            <a:noAutofit/>
          </a:bodyPr>
          <a:lstStyle/>
          <a:p>
            <a:r>
              <a:rPr lang="cs-CZ" sz="4400" i="1" dirty="0" smtClean="0">
                <a:solidFill>
                  <a:srgbClr val="00B050"/>
                </a:solidFill>
                <a:latin typeface="Comic Sans MS" pitchFamily="66" charset="0"/>
              </a:rPr>
              <a:t>Chlorid jodistý</a:t>
            </a:r>
          </a:p>
          <a:p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Bromid hlinitý</a:t>
            </a:r>
          </a:p>
          <a:p>
            <a:r>
              <a:rPr lang="cs-CZ" sz="4400" i="1" dirty="0" smtClean="0">
                <a:solidFill>
                  <a:srgbClr val="00B050"/>
                </a:solidFill>
                <a:latin typeface="Comic Sans MS" pitchFamily="66" charset="0"/>
              </a:rPr>
              <a:t>Fluorid sodný</a:t>
            </a:r>
          </a:p>
          <a:p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Jodid osmičelý</a:t>
            </a:r>
          </a:p>
          <a:p>
            <a:endParaRPr lang="cs-CZ" sz="440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F0777-7F96-4C0A-93EB-09D1FB15F7F2}" type="datetime1">
              <a:rPr lang="cs-CZ" smtClean="0"/>
              <a:t>14.4.2011</a:t>
            </a:fld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9</a:t>
            </a:fld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3228719" y="5392122"/>
            <a:ext cx="1512168" cy="1440160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rgbClr val="FFC000"/>
                </a:solidFill>
              </a:rPr>
              <a:t>OsI</a:t>
            </a:r>
            <a:r>
              <a:rPr lang="cs-CZ" sz="2800" baseline="-25000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10" name="7cípá hvězda 9"/>
          <p:cNvSpPr/>
          <p:nvPr/>
        </p:nvSpPr>
        <p:spPr>
          <a:xfrm>
            <a:off x="2899124" y="4200012"/>
            <a:ext cx="1440160" cy="914400"/>
          </a:xfrm>
          <a:prstGeom prst="star7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err="1">
                <a:solidFill>
                  <a:schemeClr val="accent6">
                    <a:lumMod val="50000"/>
                  </a:schemeClr>
                </a:solidFill>
              </a:rPr>
              <a:t>NaF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6cípá hvězda 12"/>
          <p:cNvSpPr/>
          <p:nvPr/>
        </p:nvSpPr>
        <p:spPr>
          <a:xfrm>
            <a:off x="2873896" y="1434480"/>
            <a:ext cx="1440160" cy="1202432"/>
          </a:xfrm>
          <a:prstGeom prst="star6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ICl</a:t>
            </a:r>
            <a:r>
              <a:rPr lang="cs-CZ" sz="3200" b="1" baseline="-25000" dirty="0">
                <a:solidFill>
                  <a:schemeClr val="bg2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4" name="6cípá hvězda 3"/>
          <p:cNvSpPr/>
          <p:nvPr/>
        </p:nvSpPr>
        <p:spPr>
          <a:xfrm>
            <a:off x="3059832" y="2780928"/>
            <a:ext cx="1512168" cy="1131052"/>
          </a:xfrm>
          <a:prstGeom prst="star6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AlBr</a:t>
            </a:r>
            <a:r>
              <a:rPr lang="cs-CZ" sz="2800" baseline="-25000" dirty="0" smtClean="0">
                <a:solidFill>
                  <a:schemeClr val="bg2">
                    <a:lumMod val="25000"/>
                  </a:schemeClr>
                </a:solidFill>
              </a:rPr>
              <a:t>3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39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3520440" cy="5577483"/>
          </a:xfrm>
        </p:spPr>
        <p:txBody>
          <a:bodyPr/>
          <a:lstStyle/>
          <a:p>
            <a:r>
              <a:rPr lang="cs-CZ" sz="4000" i="1" dirty="0">
                <a:solidFill>
                  <a:srgbClr val="00B050"/>
                </a:solidFill>
              </a:rPr>
              <a:t>Chlorid vápenatý</a:t>
            </a:r>
          </a:p>
          <a:p>
            <a:r>
              <a:rPr lang="cs-CZ" sz="4000" dirty="0">
                <a:solidFill>
                  <a:schemeClr val="accent2">
                    <a:lumMod val="50000"/>
                  </a:schemeClr>
                </a:solidFill>
              </a:rPr>
              <a:t>Bromid sírový</a:t>
            </a:r>
          </a:p>
          <a:p>
            <a:r>
              <a:rPr lang="cs-CZ" sz="4000" i="1" dirty="0">
                <a:solidFill>
                  <a:srgbClr val="00B050"/>
                </a:solidFill>
              </a:rPr>
              <a:t>Fluorid fosforečný</a:t>
            </a:r>
          </a:p>
          <a:p>
            <a:r>
              <a:rPr lang="cs-CZ" sz="4000" dirty="0">
                <a:solidFill>
                  <a:schemeClr val="accent2">
                    <a:lumMod val="50000"/>
                  </a:schemeClr>
                </a:solidFill>
              </a:rPr>
              <a:t>Jodid křemičitý</a:t>
            </a: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EB121-49F2-4B3C-BD6B-94766CFE6E46}" type="datetime1">
              <a:rPr lang="cs-CZ" smtClean="0"/>
              <a:t>14.4.2011</a:t>
            </a:fld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10</a:t>
            </a:fld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3491880" y="3378165"/>
            <a:ext cx="1387388" cy="1274440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FFC000"/>
                </a:solidFill>
              </a:rPr>
              <a:t>PF</a:t>
            </a:r>
            <a:r>
              <a:rPr lang="cs-CZ" sz="3200" baseline="-25000" dirty="0">
                <a:solidFill>
                  <a:srgbClr val="FFC000"/>
                </a:solidFill>
              </a:rPr>
              <a:t>5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3177462" y="4717535"/>
            <a:ext cx="2016224" cy="1152128"/>
          </a:xfrm>
          <a:prstGeom prst="star5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SiI</a:t>
            </a:r>
            <a:r>
              <a:rPr lang="cs-CZ" sz="2800" baseline="-25000" dirty="0">
                <a:solidFill>
                  <a:schemeClr val="accent2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3" name="6cípá hvězda 12"/>
          <p:cNvSpPr/>
          <p:nvPr/>
        </p:nvSpPr>
        <p:spPr>
          <a:xfrm>
            <a:off x="3289265" y="620688"/>
            <a:ext cx="1240904" cy="1296144"/>
          </a:xfrm>
          <a:prstGeom prst="star6">
            <a:avLst>
              <a:gd name="adj" fmla="val 37419"/>
              <a:gd name="hf" fmla="val 115470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CaCl</a:t>
            </a:r>
            <a:r>
              <a:rPr lang="cs-CZ" sz="2800" baseline="-25000" dirty="0">
                <a:solidFill>
                  <a:schemeClr val="accent1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5" name="6cípá hvězda 14"/>
          <p:cNvSpPr/>
          <p:nvPr/>
        </p:nvSpPr>
        <p:spPr>
          <a:xfrm>
            <a:off x="3129893" y="1960224"/>
            <a:ext cx="1512168" cy="1353375"/>
          </a:xfrm>
          <a:prstGeom prst="star6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0070C0"/>
                </a:solidFill>
              </a:rPr>
              <a:t>SBr</a:t>
            </a:r>
            <a:r>
              <a:rPr lang="cs-CZ" sz="3200" baseline="-25000" dirty="0">
                <a:solidFill>
                  <a:srgbClr val="0070C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43136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141</TotalTime>
  <Words>209</Words>
  <Application>Microsoft Office PowerPoint</Application>
  <PresentationFormat>Předvádění na obrazovce (4:3)</PresentationFormat>
  <Paragraphs>146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ŠABLONA III/2  </vt:lpstr>
      <vt:lpstr>Napiš přídavné jméno se správnou koncovkou dle oxidačního čísla prvku:</vt:lpstr>
      <vt:lpstr>Dle koncovky přídavného jménA URČI ZNAČKU PRVKU A NAPIŠ JEHO OXIDAČNÍ ČÍSLO</vt:lpstr>
      <vt:lpstr>Přiřaď správný název a vzorec</vt:lpstr>
      <vt:lpstr>Prezentace aplikace PowerPoint</vt:lpstr>
      <vt:lpstr>ŘEŠENÍ</vt:lpstr>
      <vt:lpstr>Napiš přídavné jméno se správnou koncovkou dle oxidačního čísla prvku:</vt:lpstr>
      <vt:lpstr>Dle koncovky přídavného jménA URČI ZNAČKU PRVKU A NAPIŠ JEHO OXIDAČNÍ ČÍSLO</vt:lpstr>
      <vt:lpstr>Přiřaď správný název a vzorec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 </dc:title>
  <dc:creator>IVKA</dc:creator>
  <cp:lastModifiedBy>PC-152X</cp:lastModifiedBy>
  <cp:revision>13</cp:revision>
  <cp:lastPrinted>2011-04-14T12:21:28Z</cp:lastPrinted>
  <dcterms:created xsi:type="dcterms:W3CDTF">2011-04-08T07:00:35Z</dcterms:created>
  <dcterms:modified xsi:type="dcterms:W3CDTF">2011-04-14T12:21:46Z</dcterms:modified>
</cp:coreProperties>
</file>