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6" r:id="rId3"/>
    <p:sldId id="262" r:id="rId4"/>
    <p:sldId id="263" r:id="rId5"/>
    <p:sldId id="264" r:id="rId6"/>
    <p:sldId id="259" r:id="rId7"/>
    <p:sldId id="270" r:id="rId8"/>
    <p:sldId id="271" r:id="rId9"/>
    <p:sldId id="266" r:id="rId10"/>
    <p:sldId id="267" r:id="rId11"/>
    <p:sldId id="268" r:id="rId12"/>
    <p:sldId id="260" r:id="rId13"/>
    <p:sldId id="261" r:id="rId14"/>
    <p:sldId id="265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FF99"/>
    <a:srgbClr val="00FF00"/>
    <a:srgbClr val="CCFFCC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073" autoAdjust="0"/>
  </p:normalViewPr>
  <p:slideViewPr>
    <p:cSldViewPr>
      <p:cViewPr>
        <p:scale>
          <a:sx n="50" d="100"/>
          <a:sy n="50" d="100"/>
        </p:scale>
        <p:origin x="-1956" y="-4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31F477-F91E-4B8C-8F70-BD5E46FB246D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DACDBA-5DB6-4ED0-880D-8DD2CD707C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2681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DACDBA-5DB6-4ED0-880D-8DD2CD707CD5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5916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DACDBA-5DB6-4ED0-880D-8DD2CD707CD5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23163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DACDBA-5DB6-4ED0-880D-8DD2CD707CD5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1514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307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05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3795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9841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7808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0829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637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3803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6945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5978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58105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8627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9685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623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1403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8737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1482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1945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2323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3768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0563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29FB6-0E2C-4418-8C9A-C808BBE50D8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5DD7E-342E-4D51-9146-D3275D2134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777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429FB6-0E2C-4418-8C9A-C808BBE50D84}" type="datetimeFigureOut">
              <a:rPr lang="cs-CZ" smtClean="0"/>
              <a:t>19.4.2012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5DD7E-342E-4D51-9146-D3275D2134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766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429FB6-0E2C-4418-8C9A-C808BBE50D8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5DD7E-342E-4D51-9146-D3275D2134B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253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//upload.wikimedia.org/wikipedia/commons/f/f5/Clitoria_falcata_(2).jpg" TargetMode="External"/><Relationship Id="rId7" Type="http://schemas.openxmlformats.org/officeDocument/2006/relationships/hyperlink" Target="//upload.wikimedia.org/wikipedia/commons/b/b5/Forest_fruits_from_Barro_Colorado.pn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1" Type="http://schemas.openxmlformats.org/officeDocument/2006/relationships/image" Target="../media/image11.png"/><Relationship Id="rId5" Type="http://schemas.openxmlformats.org/officeDocument/2006/relationships/image" Target="../media/image7.jpeg"/><Relationship Id="rId10" Type="http://schemas.openxmlformats.org/officeDocument/2006/relationships/image" Target="../media/image10.jpeg"/><Relationship Id="rId4" Type="http://schemas.openxmlformats.org/officeDocument/2006/relationships/image" Target="../media/image6.jpeg"/><Relationship Id="rId9" Type="http://schemas.openxmlformats.org/officeDocument/2006/relationships/hyperlink" Target="//upload.wikimedia.org/wikipedia/commons/d/d1/Epiphytes_(Dominica)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emf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hyperlink" Target="http://openclipart.org/people/Anonymous/Anonymous_car_side_view.svg" TargetMode="External"/><Relationship Id="rId7" Type="http://schemas.openxmlformats.org/officeDocument/2006/relationships/image" Target="../media/image21.wmf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hyperlink" Target="http://openclipart.org/people/Chrisdesign/Chrisdesign_Beetle_(car).svg" TargetMode="External"/><Relationship Id="rId10" Type="http://schemas.openxmlformats.org/officeDocument/2006/relationships/image" Target="../media/image24.png"/><Relationship Id="rId4" Type="http://schemas.openxmlformats.org/officeDocument/2006/relationships/image" Target="../media/image19.png"/><Relationship Id="rId9" Type="http://schemas.openxmlformats.org/officeDocument/2006/relationships/image" Target="../media/image23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708920"/>
            <a:ext cx="7772400" cy="1512169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6000" dirty="0" smtClean="0"/>
              <a:t>EKO kvíz</a:t>
            </a:r>
            <a:br>
              <a:rPr lang="cs-CZ" sz="6000" dirty="0" smtClean="0"/>
            </a:br>
            <a:r>
              <a:rPr lang="cs-CZ" sz="6000" dirty="0" smtClean="0"/>
              <a:t/>
            </a:r>
            <a:br>
              <a:rPr lang="cs-CZ" sz="60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endParaRPr lang="cs-CZ" sz="1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83568" y="404664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Střední škola, Základní škola </a:t>
            </a:r>
            <a:r>
              <a:rPr lang="cs-CZ" dirty="0" smtClean="0"/>
              <a:t>a </a:t>
            </a:r>
            <a:r>
              <a:rPr lang="cs-CZ" dirty="0"/>
              <a:t>Mateřská škola, Karviná, příspěvková organizace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Mgr.  Jana </a:t>
            </a:r>
            <a:r>
              <a:rPr lang="cs-CZ" dirty="0" err="1"/>
              <a:t>Karkošková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1687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8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-12067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3781039" y="2655834"/>
            <a:ext cx="15856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a) 1968</a:t>
            </a:r>
            <a:endParaRPr lang="cs-CZ" sz="3600" dirty="0"/>
          </a:p>
        </p:txBody>
      </p:sp>
      <p:sp>
        <p:nvSpPr>
          <p:cNvPr id="4" name="TextovéPole 3">
            <a:hlinkClick r:id="rId4" action="ppaction://hlinksldjump"/>
          </p:cNvPr>
          <p:cNvSpPr txBox="1"/>
          <p:nvPr/>
        </p:nvSpPr>
        <p:spPr>
          <a:xfrm>
            <a:off x="3779912" y="3913891"/>
            <a:ext cx="16065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b) 1970</a:t>
            </a:r>
            <a:endParaRPr lang="cs-CZ" sz="3600" dirty="0"/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3779912" y="5298781"/>
            <a:ext cx="15600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c) 1980</a:t>
            </a:r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5133" y="81421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 kterém roce se začal slavit svátek Den Země?</a:t>
            </a:r>
            <a:endParaRPr lang="cs-CZ" dirty="0"/>
          </a:p>
        </p:txBody>
      </p:sp>
      <p:pic>
        <p:nvPicPr>
          <p:cNvPr id="1027" name="Picture 3" descr="C:\Users\Karkošková\AppData\Local\Microsoft\Windows\Temporary Internet Files\Content.IE5\QJ8PA6JK\MC900438061[1].png">
            <a:hlinkClick r:id="" action="ppaction://noaction" endSnd="1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394" y="3787056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Karkošková\AppData\Local\Microsoft\Windows\Temporary Internet Files\Content.IE5\QJ8PA6JK\MC900438061[1].png">
            <a:hlinkClick r:id="" action="ppaction://noaction" endSnd="1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394" y="2521849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Karkošková\AppData\Local\Microsoft\Windows\Temporary Internet Files\Content.IE5\QJ8PA6JK\MC900438061[1].png">
            <a:hlinkClick r:id="" action="ppaction://noaction" endSnd="1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394" y="5171946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1618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1838" y="2492896"/>
            <a:ext cx="7704856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Den </a:t>
            </a:r>
            <a:r>
              <a:rPr lang="cs-CZ" dirty="0"/>
              <a:t>Země se </a:t>
            </a:r>
            <a:r>
              <a:rPr lang="cs-CZ" dirty="0" smtClean="0"/>
              <a:t>začal slavit v roce </a:t>
            </a:r>
            <a:br>
              <a:rPr lang="cs-CZ" dirty="0" smtClean="0"/>
            </a:br>
            <a:r>
              <a:rPr lang="cs-CZ" dirty="0" smtClean="0"/>
              <a:t>v USA.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014287" y="4293096"/>
            <a:ext cx="478184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4000" dirty="0" smtClean="0"/>
              <a:t>                miliarda lidí </a:t>
            </a:r>
          </a:p>
          <a:p>
            <a:r>
              <a:rPr lang="cs-CZ" sz="4000" dirty="0" smtClean="0"/>
              <a:t>ve 175 státech světa </a:t>
            </a:r>
          </a:p>
          <a:p>
            <a:r>
              <a:rPr lang="cs-CZ" sz="4000" dirty="0" smtClean="0"/>
              <a:t>slaví svátek Země.</a:t>
            </a:r>
            <a:endParaRPr lang="cs-CZ" sz="4000" dirty="0"/>
          </a:p>
        </p:txBody>
      </p:sp>
      <p:pic>
        <p:nvPicPr>
          <p:cNvPr id="2050" name="Picture 2" descr="C:\Users\Karkošková\AppData\Local\Microsoft\Windows\Temporary Internet Files\Content.IE5\P5RTMTQY\MC9003973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851" y="837544"/>
            <a:ext cx="1548975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508104" y="512820"/>
            <a:ext cx="278512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SPRÁVNĚ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227910" y="2419241"/>
            <a:ext cx="12234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1970</a:t>
            </a:r>
            <a:endParaRPr lang="cs-CZ" sz="4000" dirty="0"/>
          </a:p>
        </p:txBody>
      </p:sp>
      <p:sp>
        <p:nvSpPr>
          <p:cNvPr id="6" name="Obdélník 5"/>
          <p:cNvSpPr/>
          <p:nvPr/>
        </p:nvSpPr>
        <p:spPr>
          <a:xfrm>
            <a:off x="990849" y="4293096"/>
            <a:ext cx="238719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/>
              <a:t>22. dubna </a:t>
            </a:r>
          </a:p>
        </p:txBody>
      </p:sp>
      <p:pic>
        <p:nvPicPr>
          <p:cNvPr id="1027" name="Picture 3" descr="C:\Users\Karkošková\AppData\Local\Microsoft\Windows\Temporary Internet Files\Content.IE5\D1FCBAZD\MC90043758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261" y="827568"/>
            <a:ext cx="1822450" cy="135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Karkošková\AppData\Local\Microsoft\Windows\Temporary Internet Files\Content.IE5\5JNOC4A7\MC90033816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739" y="4457509"/>
            <a:ext cx="1306518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arkošková\AppData\Local\Microsoft\Windows\Temporary Internet Files\Content.IE5\SOMK2TNF\MC90039729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2814" y="4468088"/>
            <a:ext cx="1890411" cy="17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487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31" presetClass="entr" presetSubtype="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33C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33C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6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60"/>
                            </p:stCondLst>
                            <p:childTnLst>
                              <p:par>
                                <p:cTn id="50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33C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33C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  <p:bldP spid="5" grpId="0"/>
      <p:bldP spid="6" grpId="0"/>
      <p:bldP spid="6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>
            <a:hlinkClick r:id="" action="ppaction://noaction" endSnd="1"/>
          </p:cNvPr>
          <p:cNvSpPr/>
          <p:nvPr/>
        </p:nvSpPr>
        <p:spPr>
          <a:xfrm>
            <a:off x="-12067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/>
          <a:lstStyle/>
          <a:p>
            <a:r>
              <a:rPr lang="cs-CZ" dirty="0" smtClean="0"/>
              <a:t>Klenotem Země nazýváme</a:t>
            </a:r>
            <a:endParaRPr lang="cs-CZ" dirty="0"/>
          </a:p>
        </p:txBody>
      </p:sp>
      <p:sp>
        <p:nvSpPr>
          <p:cNvPr id="3" name="TextovéPole 2">
            <a:hlinkClick r:id="rId2" action="ppaction://hlinksldjump"/>
          </p:cNvPr>
          <p:cNvSpPr txBox="1"/>
          <p:nvPr/>
        </p:nvSpPr>
        <p:spPr>
          <a:xfrm>
            <a:off x="2391745" y="1947766"/>
            <a:ext cx="19337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a) jezera</a:t>
            </a:r>
            <a:endParaRPr lang="cs-CZ" sz="4000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2391745" y="3435097"/>
            <a:ext cx="23321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b) ledovce</a:t>
            </a:r>
            <a:endParaRPr lang="cs-CZ" sz="4000" dirty="0"/>
          </a:p>
        </p:txBody>
      </p:sp>
      <p:sp>
        <p:nvSpPr>
          <p:cNvPr id="5" name="TextovéPole 4">
            <a:hlinkClick r:id="" action="ppaction://hlinkshowjump?jump=nextslide"/>
          </p:cNvPr>
          <p:cNvSpPr txBox="1"/>
          <p:nvPr/>
        </p:nvSpPr>
        <p:spPr>
          <a:xfrm>
            <a:off x="2375105" y="4893506"/>
            <a:ext cx="54834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c) tropické deštné pralesy</a:t>
            </a:r>
            <a:endParaRPr lang="cs-CZ" sz="4000" dirty="0"/>
          </a:p>
        </p:txBody>
      </p:sp>
      <p:pic>
        <p:nvPicPr>
          <p:cNvPr id="8" name="Picture 3" descr="C:\Users\Karkošková\AppData\Local\Microsoft\Windows\Temporary Internet Files\Content.IE5\QJ8PA6JK\MC900438061[1].png">
            <a:hlinkClick r:id="" action="ppaction://noaction" endSnd="1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51709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Karkošková\AppData\Local\Microsoft\Windows\Temporary Internet Files\Content.IE5\QJ8PA6JK\MC900438061[1].png">
            <a:hlinkClick r:id="" action="ppaction://noaction" endSnd="1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39040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Karkošková\AppData\Local\Microsoft\Windows\Temporary Internet Files\Content.IE5\QJ8PA6JK\MC900438061[1].png">
            <a:hlinkClick r:id="" action="ppaction://noaction" endSnd="1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779200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895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File:Clitoria falcata (2)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4141" y="2778825"/>
            <a:ext cx="2640960" cy="3537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5801" y="332833"/>
            <a:ext cx="7772400" cy="136797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Proč je prales naším klenotem?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164141" y="809536"/>
            <a:ext cx="278512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SPRÁVNĚ</a:t>
            </a:r>
            <a:endParaRPr lang="cs-CZ" sz="5400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Karkošková\AppData\Local\Microsoft\Windows\Temporary Internet Files\Content.IE5\5JNOC4A7\MP90043846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607" y="4066622"/>
            <a:ext cx="270341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Karkošková\AppData\Local\Microsoft\Windows\Temporary Internet Files\Content.IE5\12IOP452\MP90042313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95" y="3845296"/>
            <a:ext cx="2426482" cy="24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299245" y="5831630"/>
            <a:ext cx="21301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Ž</a:t>
            </a:r>
            <a:r>
              <a:rPr lang="cs-CZ" sz="2400" dirty="0" smtClean="0">
                <a:solidFill>
                  <a:schemeClr val="bg1"/>
                </a:solidFill>
              </a:rPr>
              <a:t>ivočišné druhy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104527" y="5823483"/>
            <a:ext cx="11532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Ovzduší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3080" name="Picture 8" descr="File:Forest fruits from Barro Colorado.pn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50367" y="1162463"/>
            <a:ext cx="1860480" cy="27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ovéPole 27"/>
          <p:cNvSpPr txBox="1"/>
          <p:nvPr/>
        </p:nvSpPr>
        <p:spPr>
          <a:xfrm>
            <a:off x="6942025" y="2988100"/>
            <a:ext cx="877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Plody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87205" y="5823484"/>
            <a:ext cx="21948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Rostlinné druhy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3078" name="Picture 6" descr="File:Epiphytes (Dominica)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95" y="1271201"/>
            <a:ext cx="1859484" cy="2393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428248" y="3218932"/>
            <a:ext cx="19561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Přírodní léčiva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243" y="1548100"/>
            <a:ext cx="1920000" cy="14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4101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65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1" grpId="0"/>
      <p:bldP spid="2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-252536" y="-2585"/>
            <a:ext cx="9406408" cy="685800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Tropické pralesy ubývají vlivem</a:t>
            </a:r>
            <a:endParaRPr lang="cs-CZ" dirty="0"/>
          </a:p>
        </p:txBody>
      </p:sp>
      <p:sp>
        <p:nvSpPr>
          <p:cNvPr id="3" name="TextovéPole 2">
            <a:hlinkClick r:id="rId2" action="ppaction://hlinksldjump"/>
          </p:cNvPr>
          <p:cNvSpPr txBox="1"/>
          <p:nvPr/>
        </p:nvSpPr>
        <p:spPr>
          <a:xfrm>
            <a:off x="3059832" y="1950618"/>
            <a:ext cx="1916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prstClr val="black"/>
                </a:solidFill>
              </a:rPr>
              <a:t>a) větru </a:t>
            </a:r>
            <a:endParaRPr lang="cs-CZ" sz="4000" dirty="0">
              <a:solidFill>
                <a:prstClr val="black"/>
              </a:solidFill>
            </a:endParaRPr>
          </a:p>
        </p:txBody>
      </p:sp>
      <p:sp>
        <p:nvSpPr>
          <p:cNvPr id="4" name="TextovéPole 3">
            <a:hlinkClick r:id="" action="ppaction://hlinkshowjump?jump=nextslide"/>
          </p:cNvPr>
          <p:cNvSpPr txBox="1"/>
          <p:nvPr/>
        </p:nvSpPr>
        <p:spPr>
          <a:xfrm>
            <a:off x="3059832" y="3435097"/>
            <a:ext cx="2051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prstClr val="black"/>
                </a:solidFill>
              </a:rPr>
              <a:t>b) kácení</a:t>
            </a:r>
            <a:endParaRPr lang="cs-CZ" sz="4000" dirty="0">
              <a:solidFill>
                <a:prstClr val="black"/>
              </a:solidFill>
            </a:endParaRPr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3059832" y="4879257"/>
            <a:ext cx="42058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prstClr val="black"/>
                </a:solidFill>
              </a:rPr>
              <a:t>c) </a:t>
            </a:r>
            <a:r>
              <a:rPr lang="cs-CZ" sz="4000" dirty="0">
                <a:solidFill>
                  <a:prstClr val="black"/>
                </a:solidFill>
              </a:rPr>
              <a:t>n</a:t>
            </a:r>
            <a:r>
              <a:rPr lang="cs-CZ" sz="4000" dirty="0" smtClean="0">
                <a:solidFill>
                  <a:prstClr val="black"/>
                </a:solidFill>
              </a:rPr>
              <a:t>edostatku vláhy</a:t>
            </a:r>
            <a:endParaRPr lang="cs-CZ" sz="4000" dirty="0">
              <a:solidFill>
                <a:prstClr val="black"/>
              </a:solidFill>
            </a:endParaRPr>
          </a:p>
        </p:txBody>
      </p:sp>
      <p:pic>
        <p:nvPicPr>
          <p:cNvPr id="8" name="Picture 3" descr="C:\Users\Karkošková\AppData\Local\Microsoft\Windows\Temporary Internet Files\Content.IE5\QJ8PA6JK\MC900438061[1].png">
            <a:hlinkClick r:id="" action="ppaction://noaction" endSnd="1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54561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Karkošková\AppData\Local\Microsoft\Windows\Temporary Internet Files\Content.IE5\QJ8PA6JK\MC900438061[1].png">
            <a:hlinkClick r:id="" action="ppaction://noaction" endSnd="1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329" y="3339040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Karkošková\AppData\Local\Microsoft\Windows\Temporary Internet Files\Content.IE5\QJ8PA6JK\MC900438061[1].png">
            <a:hlinkClick r:id="" action="ppaction://noaction" endSnd="1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831" y="4783200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598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1470" y="548680"/>
            <a:ext cx="8174671" cy="136797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Rychlost odlesňování se zdvojnásobila.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146246" y="2778825"/>
            <a:ext cx="278512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SPRÁVNĚ</a:t>
            </a:r>
            <a:endParaRPr lang="cs-CZ" sz="5400" dirty="0">
              <a:solidFill>
                <a:srgbClr val="FF0000"/>
              </a:solidFill>
            </a:endParaRPr>
          </a:p>
        </p:txBody>
      </p:sp>
      <p:pic>
        <p:nvPicPr>
          <p:cNvPr id="6147" name="Picture 3" descr="C:\Users\Karkošková\AppData\Local\Microsoft\Windows\Temporary Internet Files\Content.IE5\QJ8PA6JK\MP90043730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813" y="1844824"/>
            <a:ext cx="7009986" cy="46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Karkošková\AppData\Local\Microsoft\Windows\Temporary Internet Files\Content.IE5\P5RTMTQY\MP90043327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736" y="1466574"/>
            <a:ext cx="3340258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910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7615" y="313263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Průměrná vzdálenost, </a:t>
            </a:r>
            <a:br>
              <a:rPr lang="cs-CZ" dirty="0" smtClean="0"/>
            </a:br>
            <a:r>
              <a:rPr lang="cs-CZ" dirty="0" smtClean="0"/>
              <a:t>kterou musí  ženy v Africe a v Asii ujít,</a:t>
            </a:r>
            <a:br>
              <a:rPr lang="cs-CZ" dirty="0" smtClean="0"/>
            </a:br>
            <a:r>
              <a:rPr lang="cs-CZ" dirty="0" smtClean="0"/>
              <a:t>aby nabraly vodu, je</a:t>
            </a:r>
            <a:endParaRPr lang="cs-CZ" dirty="0"/>
          </a:p>
        </p:txBody>
      </p:sp>
      <p:sp>
        <p:nvSpPr>
          <p:cNvPr id="3" name="TextovéPole 2">
            <a:hlinkClick r:id="" action="ppaction://hlinkshowjump?jump=nextslide"/>
          </p:cNvPr>
          <p:cNvSpPr txBox="1"/>
          <p:nvPr/>
        </p:nvSpPr>
        <p:spPr>
          <a:xfrm>
            <a:off x="3775611" y="2747211"/>
            <a:ext cx="17187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a) 6 km</a:t>
            </a:r>
            <a:endParaRPr lang="cs-CZ" sz="4000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3775611" y="4158372"/>
            <a:ext cx="20024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b) 10 km</a:t>
            </a:r>
            <a:endParaRPr lang="cs-CZ" sz="4000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3775611" y="5589240"/>
            <a:ext cx="16898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c) 3 km</a:t>
            </a:r>
            <a:endParaRPr lang="cs-CZ" sz="4000" dirty="0"/>
          </a:p>
        </p:txBody>
      </p:sp>
      <p:pic>
        <p:nvPicPr>
          <p:cNvPr id="7" name="Picture 3" descr="C:\Users\Karkošková\AppData\Local\Microsoft\Windows\Temporary Internet Files\Content.IE5\QJ8PA6JK\MC900438061[1].png">
            <a:hlinkClick r:id="" action="ppaction://noaction" endSnd="1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0811" y="2651154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Karkošková\AppData\Local\Microsoft\Windows\Temporary Internet Files\Content.IE5\QJ8PA6JK\MC900438061[1].png">
            <a:hlinkClick r:id="" action="ppaction://noaction" endSnd="1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496" y="4062315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Karkošková\AppData\Local\Microsoft\Windows\Temporary Internet Files\Content.IE5\QJ8PA6JK\MC900438061[1].png">
            <a:hlinkClick r:id="" action="ppaction://noaction" endSnd="1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496" y="5493183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9000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Karkošková\AppData\Local\Microsoft\Windows\Temporary Internet Files\Content.IE5\5JNOC4A7\MC90043831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243753" cy="6972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611560" y="328590"/>
            <a:ext cx="278512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SPRÁVNĚ</a:t>
            </a:r>
            <a:endParaRPr lang="cs-CZ" sz="5400" dirty="0">
              <a:solidFill>
                <a:srgbClr val="FF0000"/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251920"/>
            <a:ext cx="3295575" cy="5973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007072" y="5462105"/>
            <a:ext cx="171232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6 km</a:t>
            </a:r>
            <a:endParaRPr lang="cs-CZ" sz="6000" dirty="0"/>
          </a:p>
        </p:txBody>
      </p:sp>
      <p:pic>
        <p:nvPicPr>
          <p:cNvPr id="1027" name="Picture 3" descr="C:\Users\Karkošková\AppData\Local\Microsoft\Windows\Temporary Internet Files\Content.IE5\D1FCBAZD\MC90043736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3753" cy="697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317" y="790255"/>
            <a:ext cx="3527601" cy="6550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722134" y="5120060"/>
            <a:ext cx="35283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>
                <a:solidFill>
                  <a:srgbClr val="FF0000"/>
                </a:solidFill>
                <a:effectLst/>
              </a:rPr>
              <a:t>Zásoby vody se snižují, zatímco poptávka dramaticky roste.</a:t>
            </a:r>
          </a:p>
        </p:txBody>
      </p:sp>
    </p:spTree>
    <p:extLst>
      <p:ext uri="{BB962C8B-B14F-4D97-AF65-F5344CB8AC3E}">
        <p14:creationId xmlns:p14="http://schemas.microsoft.com/office/powerpoint/2010/main" val="260085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hlinkClick r:id="" action="ppaction://noaction" endSnd="1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4327" y="404664"/>
            <a:ext cx="8229600" cy="1143000"/>
          </a:xfrm>
        </p:spPr>
        <p:txBody>
          <a:bodyPr/>
          <a:lstStyle/>
          <a:p>
            <a:r>
              <a:rPr lang="cs-CZ" dirty="0" smtClean="0"/>
              <a:t>Jak zachránit planetu?</a:t>
            </a:r>
            <a:endParaRPr lang="cs-CZ" dirty="0"/>
          </a:p>
        </p:txBody>
      </p:sp>
      <p:sp>
        <p:nvSpPr>
          <p:cNvPr id="3" name="TextovéPole 2">
            <a:hlinkClick r:id="" action="ppaction://hlinkshowjump?jump=nextslide"/>
          </p:cNvPr>
          <p:cNvSpPr txBox="1"/>
          <p:nvPr/>
        </p:nvSpPr>
        <p:spPr>
          <a:xfrm>
            <a:off x="1318816" y="2132856"/>
            <a:ext cx="71498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a) šetrně zacházet s pitnou vodou</a:t>
            </a:r>
            <a:endParaRPr lang="cs-CZ" sz="4000" dirty="0"/>
          </a:p>
        </p:txBody>
      </p:sp>
      <p:sp>
        <p:nvSpPr>
          <p:cNvPr id="4" name="TextovéPole 3">
            <a:hlinkClick r:id="" action="ppaction://hlinkshowjump?jump=nextslide"/>
          </p:cNvPr>
          <p:cNvSpPr txBox="1"/>
          <p:nvPr/>
        </p:nvSpPr>
        <p:spPr>
          <a:xfrm>
            <a:off x="1308231" y="3573016"/>
            <a:ext cx="62587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b) používat recyklovaný papír</a:t>
            </a:r>
            <a:endParaRPr lang="cs-CZ" sz="4000" dirty="0"/>
          </a:p>
        </p:txBody>
      </p:sp>
      <p:sp>
        <p:nvSpPr>
          <p:cNvPr id="5" name="TextovéPole 4">
            <a:hlinkClick r:id="" action="ppaction://hlinkshowjump?jump=nextslide"/>
          </p:cNvPr>
          <p:cNvSpPr txBox="1"/>
          <p:nvPr/>
        </p:nvSpPr>
        <p:spPr>
          <a:xfrm>
            <a:off x="1331982" y="5014965"/>
            <a:ext cx="63625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c) pokud možno, chodit pěšky</a:t>
            </a:r>
            <a:endParaRPr lang="cs-CZ" sz="4000" dirty="0"/>
          </a:p>
        </p:txBody>
      </p:sp>
      <p:pic>
        <p:nvPicPr>
          <p:cNvPr id="1030" name="Picture 6" descr="C:\Users\Karkošková\AppData\Local\Microsoft\Windows\Temporary Internet Files\Content.IE5\52MSHM7J\MC90043982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2" y="332656"/>
            <a:ext cx="18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5660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399058" y="2459281"/>
            <a:ext cx="51845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Každý den vyhodíme do koše 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270</a:t>
            </a:r>
            <a:r>
              <a:rPr lang="cs-CZ" sz="3200" b="1" dirty="0" smtClean="0">
                <a:solidFill>
                  <a:srgbClr val="0070C0"/>
                </a:solidFill>
              </a:rPr>
              <a:t> </a:t>
            </a:r>
            <a:r>
              <a:rPr lang="cs-CZ" sz="3200" dirty="0" smtClean="0">
                <a:solidFill>
                  <a:srgbClr val="0070C0"/>
                </a:solidFill>
              </a:rPr>
              <a:t>tisíc</a:t>
            </a:r>
            <a:r>
              <a:rPr lang="cs-CZ" sz="3200" b="1" dirty="0" smtClean="0">
                <a:solidFill>
                  <a:srgbClr val="0070C0"/>
                </a:solidFill>
              </a:rPr>
              <a:t> </a:t>
            </a:r>
            <a:r>
              <a:rPr lang="cs-CZ" sz="3200" dirty="0" smtClean="0">
                <a:solidFill>
                  <a:srgbClr val="0070C0"/>
                </a:solidFill>
              </a:rPr>
              <a:t>zdravých stromů.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74231" y="4092994"/>
            <a:ext cx="77302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33CC"/>
                </a:solidFill>
              </a:rPr>
              <a:t>Počet osobních aut se za posledních 10 let zdvojnásobil</a:t>
            </a:r>
            <a:r>
              <a:rPr lang="cs-CZ" dirty="0" smtClean="0">
                <a:solidFill>
                  <a:srgbClr val="0033CC"/>
                </a:solidFill>
              </a:rPr>
              <a:t>.</a:t>
            </a:r>
            <a:endParaRPr lang="cs-CZ" dirty="0">
              <a:solidFill>
                <a:srgbClr val="0033CC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75656" y="1077437"/>
            <a:ext cx="48680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Splachujeme pitnou vodou.</a:t>
            </a:r>
            <a:endParaRPr lang="cs-CZ" sz="3200" dirty="0">
              <a:solidFill>
                <a:srgbClr val="7030A0"/>
              </a:solidFill>
            </a:endParaRPr>
          </a:p>
        </p:txBody>
      </p:sp>
      <p:pic>
        <p:nvPicPr>
          <p:cNvPr id="16" name="Picture 4" descr="car side view by Anonymous - 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94345" y="5361376"/>
            <a:ext cx="2509614" cy="10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Beetle (car)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534192" y="5361376"/>
            <a:ext cx="2467741" cy="1224000"/>
          </a:xfrm>
          <a:prstGeom prst="rect">
            <a:avLst/>
          </a:prstGeom>
          <a:noFill/>
        </p:spPr>
      </p:pic>
      <p:pic>
        <p:nvPicPr>
          <p:cNvPr id="23" name="Picture 4" descr="car side view by Anonymous - 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13903" y="5348738"/>
            <a:ext cx="2509614" cy="10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Karkošková\AppData\Local\Microsoft\Windows\Temporary Internet Files\Content.IE5\0YOEXXWK\MC90003030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10606"/>
            <a:ext cx="1625803" cy="1869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Karkošková\AppData\Local\Microsoft\Windows\Temporary Internet Files\Content.IE5\4AE8P8R8\MC900441793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9763"/>
            <a:ext cx="1902462" cy="2379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Karkošková\AppData\Local\Microsoft\Windows\Temporary Internet Files\Content.IE5\P5RTMTQY\MC90023414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22" y="2299506"/>
            <a:ext cx="1657509" cy="176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54653" y="492662"/>
            <a:ext cx="54888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Všechny odpovědi jsou správné.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4" name="Picture 2" descr="Car V Vectorized Image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52888" y="-26052463"/>
            <a:ext cx="28575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Karkošková\AppData\Local\Microsoft\Windows\Temporary Internet Files\Content.IE5\0YOEXXWK\MC900437099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77392" y="460177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Karkošková\AppData\Local\Microsoft\Windows\Temporary Internet Files\Content.IE5\Y4PUS2O4\MC900440337[1]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26815" y="5253376"/>
            <a:ext cx="2664940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2" y="5253376"/>
            <a:ext cx="2468563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7994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6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600"/>
                            </p:stCondLst>
                            <p:childTnLst>
                              <p:par>
                                <p:cTn id="4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76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492896"/>
            <a:ext cx="3371850" cy="220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187624" y="1277888"/>
            <a:ext cx="6696744" cy="1143000"/>
          </a:xfrm>
        </p:spPr>
        <p:txBody>
          <a:bodyPr/>
          <a:lstStyle/>
          <a:p>
            <a:r>
              <a:rPr lang="cs-CZ" dirty="0" smtClean="0"/>
              <a:t>Musíme si pomáhat.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2580951" y="4962826"/>
            <a:ext cx="39581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Jak pomáháš ty?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521215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yoursmiles.org/ismile/globe/globe1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9628" y="2027810"/>
            <a:ext cx="3275999" cy="32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/>
          <p:cNvGrpSpPr/>
          <p:nvPr/>
        </p:nvGrpSpPr>
        <p:grpSpPr>
          <a:xfrm>
            <a:off x="3964252" y="3146963"/>
            <a:ext cx="360000" cy="504000"/>
            <a:chOff x="3628706" y="3272695"/>
            <a:chExt cx="360000" cy="504000"/>
          </a:xfrm>
        </p:grpSpPr>
        <p:sp>
          <p:nvSpPr>
            <p:cNvPr id="3" name="Ovál 2"/>
            <p:cNvSpPr/>
            <p:nvPr/>
          </p:nvSpPr>
          <p:spPr>
            <a:xfrm>
              <a:off x="3628706" y="3272695"/>
              <a:ext cx="360000" cy="504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vál 3"/>
            <p:cNvSpPr/>
            <p:nvPr/>
          </p:nvSpPr>
          <p:spPr>
            <a:xfrm>
              <a:off x="3682706" y="3486419"/>
              <a:ext cx="252000" cy="2880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232" y="3146963"/>
            <a:ext cx="38417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Měsíc 5"/>
          <p:cNvSpPr/>
          <p:nvPr/>
        </p:nvSpPr>
        <p:spPr>
          <a:xfrm rot="5400000">
            <a:off x="4479940" y="3541018"/>
            <a:ext cx="276418" cy="1217935"/>
          </a:xfrm>
          <a:prstGeom prst="moon">
            <a:avLst>
              <a:gd name="adj" fmla="val 3060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lačítko akce: Zpět nebo Předchozí 6">
            <a:hlinkClick r:id="" action="ppaction://hlinkshowjump?jump=lastslideviewed" highlightClick="1"/>
          </p:cNvPr>
          <p:cNvSpPr/>
          <p:nvPr/>
        </p:nvSpPr>
        <p:spPr>
          <a:xfrm>
            <a:off x="323528" y="5569384"/>
            <a:ext cx="1042416" cy="1042416"/>
          </a:xfrm>
          <a:prstGeom prst="actionButtonBackPrevious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95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4608512"/>
          </a:xfrm>
        </p:spPr>
        <p:txBody>
          <a:bodyPr>
            <a:normAutofit/>
          </a:bodyPr>
          <a:lstStyle/>
          <a:p>
            <a:pPr algn="l"/>
            <a:r>
              <a:rPr lang="cs-CZ" sz="1400" dirty="0" smtClean="0"/>
              <a:t>Použité zdroje:</a:t>
            </a: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/>
              <a:t>Hans </a:t>
            </a:r>
            <a:r>
              <a:rPr lang="cs-CZ" sz="1400" dirty="0" err="1"/>
              <a:t>Hillewaert</a:t>
            </a:r>
            <a:r>
              <a:rPr lang="cs-CZ" sz="1400" dirty="0"/>
              <a:t>. </a:t>
            </a:r>
            <a:r>
              <a:rPr lang="cs-CZ" sz="1400" dirty="0" err="1" smtClean="0"/>
              <a:t>Wikimedia</a:t>
            </a:r>
            <a:r>
              <a:rPr lang="cs-CZ" sz="1400" dirty="0"/>
              <a:t>, otevřená encyklopedie [online]. </a:t>
            </a:r>
            <a:r>
              <a:rPr lang="cs-CZ" sz="1400" dirty="0" smtClean="0"/>
              <a:t>20. </a:t>
            </a:r>
            <a:r>
              <a:rPr lang="cs-CZ" sz="1400" dirty="0"/>
              <a:t>8. </a:t>
            </a:r>
            <a:r>
              <a:rPr lang="cs-CZ" sz="1400" dirty="0" smtClean="0"/>
              <a:t>2009, 23:30 </a:t>
            </a:r>
            <a:r>
              <a:rPr lang="cs-CZ" sz="1400" dirty="0"/>
              <a:t>[cit. </a:t>
            </a:r>
            <a:r>
              <a:rPr lang="cs-CZ" sz="1400" dirty="0" smtClean="0"/>
              <a:t>2012-04-10</a:t>
            </a:r>
            <a:r>
              <a:rPr lang="cs-CZ" sz="1400" dirty="0"/>
              <a:t>]. </a:t>
            </a:r>
            <a:br>
              <a:rPr lang="cs-CZ" sz="1400" dirty="0"/>
            </a:br>
            <a:r>
              <a:rPr lang="cs-CZ" sz="1400" dirty="0"/>
              <a:t>Dostupné </a:t>
            </a:r>
            <a:r>
              <a:rPr lang="cs-CZ" sz="1400" dirty="0" smtClean="0"/>
              <a:t>z http</a:t>
            </a:r>
            <a:r>
              <a:rPr lang="cs-CZ" sz="1400" dirty="0"/>
              <a:t>://commons.wikimedia.org/wiki/User:Biopics</a:t>
            </a:r>
            <a:br>
              <a:rPr lang="cs-CZ" sz="1400" dirty="0"/>
            </a:br>
            <a:r>
              <a:rPr lang="cs-CZ" sz="1400" dirty="0"/>
              <a:t>Christian Ziegler. </a:t>
            </a:r>
            <a:r>
              <a:rPr lang="cs-CZ" sz="1400" dirty="0" err="1"/>
              <a:t>Wikimedia</a:t>
            </a:r>
            <a:r>
              <a:rPr lang="cs-CZ" sz="1400" dirty="0"/>
              <a:t>, otevřená encyklopedie [online]. </a:t>
            </a:r>
            <a:r>
              <a:rPr lang="cs-CZ" sz="1400" dirty="0" smtClean="0"/>
              <a:t>21. 12. 2006, 13:25 </a:t>
            </a:r>
            <a:r>
              <a:rPr lang="cs-CZ" sz="1400" dirty="0"/>
              <a:t>[cit. 2012-04-10]. </a:t>
            </a:r>
            <a:br>
              <a:rPr lang="cs-CZ" sz="1400" dirty="0"/>
            </a:br>
            <a:r>
              <a:rPr lang="cs-CZ" sz="1400" dirty="0" smtClean="0"/>
              <a:t>Dostupné z http</a:t>
            </a:r>
            <a:r>
              <a:rPr lang="cs-CZ" sz="1400" dirty="0"/>
              <a:t>://</a:t>
            </a:r>
            <a:r>
              <a:rPr lang="cs-CZ" sz="1400" dirty="0" smtClean="0"/>
              <a:t>upload.wikimedia.org/wikipedia/commons/thumb/b/b5/Forest_fruits_from_Barro_Colorado.png</a:t>
            </a: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err="1"/>
              <a:t>Geniostoma</a:t>
            </a:r>
            <a:r>
              <a:rPr lang="cs-CZ" sz="1400" dirty="0"/>
              <a:t>. </a:t>
            </a:r>
            <a:r>
              <a:rPr lang="cs-CZ" sz="1400" dirty="0" err="1"/>
              <a:t>Wikimedia</a:t>
            </a:r>
            <a:r>
              <a:rPr lang="cs-CZ" sz="1400" dirty="0"/>
              <a:t>, otevřená encyklopedie [online]. 6</a:t>
            </a:r>
            <a:r>
              <a:rPr lang="cs-CZ" sz="1400" dirty="0" smtClean="0"/>
              <a:t>. 2</a:t>
            </a:r>
            <a:r>
              <a:rPr lang="cs-CZ" sz="1400" dirty="0"/>
              <a:t>. </a:t>
            </a:r>
            <a:r>
              <a:rPr lang="cs-CZ" sz="1400" dirty="0" smtClean="0"/>
              <a:t>2011, 7:42 </a:t>
            </a:r>
            <a:r>
              <a:rPr lang="cs-CZ" sz="1400" dirty="0"/>
              <a:t>[cit. 2012-04-10]. </a:t>
            </a:r>
            <a:br>
              <a:rPr lang="cs-CZ" sz="1400" dirty="0"/>
            </a:br>
            <a:r>
              <a:rPr lang="cs-CZ" sz="1400" dirty="0"/>
              <a:t>Dostupné </a:t>
            </a:r>
            <a:r>
              <a:rPr lang="cs-CZ" sz="1400" dirty="0" smtClean="0"/>
              <a:t>z http</a:t>
            </a:r>
            <a:r>
              <a:rPr lang="cs-CZ" sz="1400" dirty="0"/>
              <a:t>://</a:t>
            </a:r>
            <a:r>
              <a:rPr lang="cs-CZ" sz="1400" dirty="0" smtClean="0"/>
              <a:t>commons.wikimedia.org/wiki/File:Sarcopteryx_montana.jpg?uselang=cs</a:t>
            </a: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smtClean="0"/>
              <a:t>Alex </a:t>
            </a:r>
            <a:r>
              <a:rPr lang="cs-CZ" sz="1400" dirty="0" err="1" smtClean="0"/>
              <a:t>Popovkin</a:t>
            </a:r>
            <a:r>
              <a:rPr lang="cs-CZ" sz="1400" dirty="0" smtClean="0"/>
              <a:t>. </a:t>
            </a:r>
            <a:r>
              <a:rPr lang="cs-CZ" sz="1400" dirty="0" err="1"/>
              <a:t>Wikimedia</a:t>
            </a:r>
            <a:r>
              <a:rPr lang="cs-CZ" sz="1400" dirty="0"/>
              <a:t>, otevřená encyklopedie [online]. </a:t>
            </a:r>
            <a:r>
              <a:rPr lang="cs-CZ" sz="1400" dirty="0" smtClean="0"/>
              <a:t>22. 12</a:t>
            </a:r>
            <a:r>
              <a:rPr lang="cs-CZ" sz="1400" dirty="0"/>
              <a:t>. 2011, </a:t>
            </a:r>
            <a:r>
              <a:rPr lang="cs-CZ" sz="1400" dirty="0" smtClean="0"/>
              <a:t>21:32 </a:t>
            </a:r>
            <a:r>
              <a:rPr lang="cs-CZ" sz="1400" dirty="0"/>
              <a:t>[cit. 2012-04-10]. </a:t>
            </a:r>
            <a:br>
              <a:rPr lang="cs-CZ" sz="1400" dirty="0"/>
            </a:br>
            <a:r>
              <a:rPr lang="cs-CZ" sz="1400" dirty="0"/>
              <a:t>Dostupné </a:t>
            </a:r>
            <a:r>
              <a:rPr lang="cs-CZ" sz="1400" dirty="0" smtClean="0"/>
              <a:t>z http</a:t>
            </a:r>
            <a:r>
              <a:rPr lang="cs-CZ" sz="1400" dirty="0"/>
              <a:t>://upload.wikimedia.org/wikipedia/commons/thumb/f/f5/Clitoria_falcata_%282%29.jpg/336px-Clitoria_falcata_%</a:t>
            </a:r>
            <a:r>
              <a:rPr lang="cs-CZ" sz="1400" dirty="0" smtClean="0"/>
              <a:t>282%29.jpg</a:t>
            </a:r>
            <a:br>
              <a:rPr lang="cs-CZ" sz="1400" dirty="0" smtClean="0"/>
            </a:br>
            <a:r>
              <a:rPr lang="cs-CZ" sz="1400" dirty="0" err="1"/>
              <a:t>Ocal</a:t>
            </a:r>
            <a:r>
              <a:rPr lang="cs-CZ" sz="1400" dirty="0"/>
              <a:t>. [on-line] 7. 12. </a:t>
            </a:r>
            <a:r>
              <a:rPr lang="cs-CZ" sz="1400" dirty="0" smtClean="0"/>
              <a:t>2007, 5:10 </a:t>
            </a:r>
            <a:r>
              <a:rPr lang="cs-CZ" sz="1400" dirty="0"/>
              <a:t>[cit. </a:t>
            </a:r>
            <a:r>
              <a:rPr lang="cs-CZ" sz="1400" dirty="0" smtClean="0"/>
              <a:t>2012-04-10</a:t>
            </a:r>
            <a:r>
              <a:rPr lang="cs-CZ" sz="1400" dirty="0"/>
              <a:t>]. Dostupné pod licencí Public </a:t>
            </a:r>
            <a:r>
              <a:rPr lang="cs-CZ" sz="1400" dirty="0" err="1"/>
              <a:t>domain</a:t>
            </a:r>
            <a:r>
              <a:rPr lang="cs-CZ" sz="1400" dirty="0"/>
              <a:t> na</a:t>
            </a:r>
            <a:r>
              <a:rPr lang="cs-CZ" sz="1400" dirty="0" smtClean="0"/>
              <a:t>:</a:t>
            </a:r>
            <a:br>
              <a:rPr lang="cs-CZ" sz="1400" dirty="0" smtClean="0"/>
            </a:br>
            <a:r>
              <a:rPr lang="cs-CZ" sz="1400" dirty="0" smtClean="0"/>
              <a:t>http</a:t>
            </a:r>
            <a:r>
              <a:rPr lang="cs-CZ" sz="1400" dirty="0"/>
              <a:t>://</a:t>
            </a:r>
            <a:r>
              <a:rPr lang="cs-CZ" sz="1400" dirty="0" smtClean="0"/>
              <a:t>www.clker.com/clipart-15138.html</a:t>
            </a: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/>
              <a:t>http://www.clker.com/cliparts/a/a/3/8/11974340791331404405Anonymous_car_side_view.svg.med.png</a:t>
            </a:r>
            <a:br>
              <a:rPr lang="cs-CZ" sz="1400" dirty="0"/>
            </a:br>
            <a:r>
              <a:rPr lang="cs-CZ" sz="1400" dirty="0" smtClean="0"/>
              <a:t>Černoška: http</a:t>
            </a:r>
            <a:r>
              <a:rPr lang="cs-CZ" sz="1400" dirty="0"/>
              <a:t>://</a:t>
            </a:r>
            <a:r>
              <a:rPr lang="cs-CZ" sz="1400" dirty="0" smtClean="0"/>
              <a:t>officeimg.vo.msecnd.net/en-</a:t>
            </a:r>
            <a:r>
              <a:rPr lang="cs-CZ" sz="1400" dirty="0" err="1" smtClean="0"/>
              <a:t>us</a:t>
            </a:r>
            <a:r>
              <a:rPr lang="cs-CZ" sz="1400" dirty="0" smtClean="0"/>
              <a:t>/</a:t>
            </a:r>
            <a:r>
              <a:rPr lang="cs-CZ" sz="1400" dirty="0" err="1" smtClean="0"/>
              <a:t>images</a:t>
            </a:r>
            <a:r>
              <a:rPr lang="cs-CZ" sz="1400" dirty="0" smtClean="0"/>
              <a:t>/MH900358821.jpg. [</a:t>
            </a:r>
            <a:r>
              <a:rPr lang="cs-CZ" sz="1400" dirty="0"/>
              <a:t>cit. 2012-04-10].</a:t>
            </a:r>
            <a:br>
              <a:rPr lang="cs-CZ" sz="1400" dirty="0"/>
            </a:br>
            <a:r>
              <a:rPr lang="cs-CZ" sz="1400" dirty="0" smtClean="0"/>
              <a:t>Indka: http</a:t>
            </a:r>
            <a:r>
              <a:rPr lang="cs-CZ" sz="1400" dirty="0"/>
              <a:t>://officeimg.vo.msecnd.net/en-us/images/MH900358829.jpg</a:t>
            </a:r>
            <a:br>
              <a:rPr lang="cs-CZ" sz="1400" dirty="0"/>
            </a:br>
            <a:r>
              <a:rPr lang="cs-CZ" sz="1400" dirty="0"/>
              <a:t>Dostupné z </a:t>
            </a:r>
            <a:r>
              <a:rPr lang="cs-CZ" sz="1400" dirty="0" smtClean="0"/>
              <a:t>http</a:t>
            </a:r>
            <a:r>
              <a:rPr lang="cs-CZ" sz="1400" dirty="0"/>
              <a:t>://office.microsoft.com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Informace čerpány z Wikipedie.</a:t>
            </a: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 smtClean="0"/>
              <a:t>Kliparty a fotografie z http</a:t>
            </a:r>
            <a:r>
              <a:rPr lang="cs-CZ" sz="1400" dirty="0"/>
              <a:t>://</a:t>
            </a:r>
            <a:r>
              <a:rPr lang="cs-CZ" sz="1400" dirty="0" smtClean="0"/>
              <a:t>office.microsoft.com</a:t>
            </a:r>
            <a:r>
              <a:rPr lang="cs-CZ" sz="1400" dirty="0"/>
              <a:t> - 00423137.jpg, </a:t>
            </a:r>
            <a:r>
              <a:rPr lang="cs-CZ" sz="1400" dirty="0" smtClean="0"/>
              <a:t>00438466.jpg, 00437307.jpg</a:t>
            </a:r>
            <a:r>
              <a:rPr lang="cs-CZ" sz="1400" dirty="0"/>
              <a:t>, 00433275.jpg</a:t>
            </a:r>
          </a:p>
        </p:txBody>
      </p:sp>
    </p:spTree>
    <p:extLst>
      <p:ext uri="{BB962C8B-B14F-4D97-AF65-F5344CB8AC3E}">
        <p14:creationId xmlns:p14="http://schemas.microsoft.com/office/powerpoint/2010/main" val="4077458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1163</TotalTime>
  <Words>198</Words>
  <Application>Microsoft Office PowerPoint</Application>
  <PresentationFormat>Předvádění na obrazovce (4:3)</PresentationFormat>
  <Paragraphs>52</Paragraphs>
  <Slides>14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Motiv systému Office</vt:lpstr>
      <vt:lpstr>1_Motiv systému Office</vt:lpstr>
      <vt:lpstr> EKO kvíz   </vt:lpstr>
      <vt:lpstr>V kterém roce se začal slavit svátek Den Země?</vt:lpstr>
      <vt:lpstr>Den Země se začal slavit v roce  v USA.</vt:lpstr>
      <vt:lpstr>Klenotem Země nazýváme</vt:lpstr>
      <vt:lpstr>Proč je prales naším klenotem? </vt:lpstr>
      <vt:lpstr>Tropické pralesy ubývají vlivem</vt:lpstr>
      <vt:lpstr>Rychlost odlesňování se zdvojnásobila. </vt:lpstr>
      <vt:lpstr>Průměrná vzdálenost,  kterou musí  ženy v Africe a v Asii ujít, aby nabraly vodu, je</vt:lpstr>
      <vt:lpstr>Prezentace aplikace PowerPoint</vt:lpstr>
      <vt:lpstr>Jak zachránit planetu?</vt:lpstr>
      <vt:lpstr>Prezentace aplikace PowerPoint</vt:lpstr>
      <vt:lpstr>Musíme si pomáhat.</vt:lpstr>
      <vt:lpstr>Prezentace aplikace PowerPoint</vt:lpstr>
      <vt:lpstr>Použité zdroje: Hans Hillewaert. Wikimedia, otevřená encyklopedie [online]. 20. 8. 2009, 23:30 [cit. 2012-04-10].  Dostupné z http://commons.wikimedia.org/wiki/User:Biopics Christian Ziegler. Wikimedia, otevřená encyklopedie [online]. 21. 12. 2006, 13:25 [cit. 2012-04-10].  Dostupné z http://upload.wikimedia.org/wikipedia/commons/thumb/b/b5/Forest_fruits_from_Barro_Colorado.png Geniostoma. Wikimedia, otevřená encyklopedie [online]. 6. 2. 2011, 7:42 [cit. 2012-04-10].  Dostupné z http://commons.wikimedia.org/wiki/File:Sarcopteryx_montana.jpg?uselang=cs Alex Popovkin. Wikimedia, otevřená encyklopedie [online]. 22. 12. 2011, 21:32 [cit. 2012-04-10].  Dostupné z http://upload.wikimedia.org/wikipedia/commons/thumb/f/f5/Clitoria_falcata_%282%29.jpg/336px-Clitoria_falcata_%282%29.jpg Ocal. [on-line] 7. 12. 2007, 5:10 [cit. 2012-04-10]. Dostupné pod licencí Public domain na: http://www.clker.com/clipart-15138.html http://www.clker.com/cliparts/a/a/3/8/11974340791331404405Anonymous_car_side_view.svg.med.png Černoška: http://officeimg.vo.msecnd.net/en-us/images/MH900358821.jpg. [cit. 2012-04-10]. Indka: http://officeimg.vo.msecnd.net/en-us/images/MH900358829.jpg Dostupné z http://office.microsoft.com  Informace čerpány z Wikipedie. Kliparty a fotografie z http://office.microsoft.com - 00423137.jpg, 00438466.jpg, 00437307.jpg, 00433275.jpg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 je to Den Země</dc:title>
  <dc:creator>Karkošková</dc:creator>
  <cp:lastModifiedBy>Karkošková</cp:lastModifiedBy>
  <cp:revision>101</cp:revision>
  <dcterms:created xsi:type="dcterms:W3CDTF">2012-04-10T14:39:33Z</dcterms:created>
  <dcterms:modified xsi:type="dcterms:W3CDTF">2012-04-19T14:44:17Z</dcterms:modified>
</cp:coreProperties>
</file>