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908720"/>
            <a:ext cx="7920880" cy="35283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ŠABLONA III/2</a:t>
            </a:r>
            <a:br>
              <a:rPr lang="cs-CZ" dirty="0" smtClean="0"/>
            </a:br>
            <a:r>
              <a:rPr lang="cs-CZ" dirty="0" smtClean="0"/>
              <a:t>VY_32_INOVACE_152_SUMMER</a:t>
            </a:r>
            <a:br>
              <a:rPr lang="cs-CZ" dirty="0" smtClean="0"/>
            </a:br>
            <a:r>
              <a:rPr lang="cs-CZ" dirty="0" smtClean="0"/>
              <a:t>SUMMER</a:t>
            </a:r>
            <a:br>
              <a:rPr lang="cs-CZ" dirty="0" smtClean="0"/>
            </a:br>
            <a:r>
              <a:rPr lang="cs-CZ" dirty="0" smtClean="0"/>
              <a:t>MGR. IVANA BUDILOVÁ</a:t>
            </a:r>
            <a:br>
              <a:rPr lang="cs-CZ" dirty="0" smtClean="0"/>
            </a:br>
            <a:r>
              <a:rPr lang="cs-CZ" dirty="0" smtClean="0"/>
              <a:t>ZŠ HORNÍ SLAVKOV, NÁDRAŽNÍ 683</a:t>
            </a:r>
            <a:br>
              <a:rPr lang="cs-CZ" dirty="0" smtClean="0"/>
            </a:br>
            <a:r>
              <a:rPr lang="cs-CZ" dirty="0" smtClean="0"/>
              <a:t>19.5.2011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085184"/>
            <a:ext cx="6096000" cy="149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4041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THIS SUMMER</a:t>
            </a:r>
            <a:br>
              <a:rPr lang="cs-CZ" dirty="0" smtClean="0"/>
            </a:br>
            <a:r>
              <a:rPr lang="cs-CZ" dirty="0" smtClean="0"/>
              <a:t>PŘIŘAĎ K SOBĚ SPRÁVNÉ DVOJICE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To play </a:t>
            </a:r>
            <a:r>
              <a:rPr lang="cs-CZ" sz="3200" b="1" dirty="0" err="1" smtClean="0">
                <a:solidFill>
                  <a:schemeClr val="accent5">
                    <a:lumMod val="50000"/>
                  </a:schemeClr>
                </a:solidFill>
              </a:rPr>
              <a:t>football</a:t>
            </a:r>
            <a:endParaRPr lang="cs-CZ" sz="32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To play </a:t>
            </a:r>
            <a:r>
              <a:rPr lang="cs-CZ" sz="3200" b="1" dirty="0" err="1" smtClean="0">
                <a:solidFill>
                  <a:schemeClr val="accent5">
                    <a:lumMod val="50000"/>
                  </a:schemeClr>
                </a:solidFill>
              </a:rPr>
              <a:t>Sorry</a:t>
            </a:r>
            <a:endParaRPr lang="cs-CZ" sz="32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To play </a:t>
            </a:r>
            <a:r>
              <a:rPr lang="cs-CZ" sz="3200" b="1" dirty="0" err="1" smtClean="0">
                <a:solidFill>
                  <a:schemeClr val="accent5">
                    <a:lumMod val="50000"/>
                  </a:schemeClr>
                </a:solidFill>
              </a:rPr>
              <a:t>with</a:t>
            </a: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 a </a:t>
            </a:r>
            <a:r>
              <a:rPr lang="cs-CZ" sz="3200" b="1" dirty="0" err="1" smtClean="0">
                <a:solidFill>
                  <a:schemeClr val="accent5">
                    <a:lumMod val="50000"/>
                  </a:schemeClr>
                </a:solidFill>
              </a:rPr>
              <a:t>computer</a:t>
            </a:r>
            <a:endParaRPr lang="cs-CZ" sz="32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To </a:t>
            </a:r>
            <a:r>
              <a:rPr lang="cs-CZ" sz="3200" b="1" dirty="0" err="1" smtClean="0">
                <a:solidFill>
                  <a:schemeClr val="accent5">
                    <a:lumMod val="50000"/>
                  </a:schemeClr>
                </a:solidFill>
              </a:rPr>
              <a:t>read</a:t>
            </a: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5">
                    <a:lumMod val="50000"/>
                  </a:schemeClr>
                </a:solidFill>
              </a:rPr>
              <a:t>books</a:t>
            </a:r>
            <a:endParaRPr lang="cs-CZ" sz="32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To </a:t>
            </a:r>
            <a:r>
              <a:rPr lang="cs-CZ" sz="3200" b="1" dirty="0" err="1" smtClean="0">
                <a:solidFill>
                  <a:schemeClr val="accent5">
                    <a:lumMod val="50000"/>
                  </a:schemeClr>
                </a:solidFill>
              </a:rPr>
              <a:t>exercise</a:t>
            </a:r>
            <a:endParaRPr lang="cs-CZ" sz="32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To </a:t>
            </a:r>
            <a:r>
              <a:rPr lang="cs-CZ" sz="3200" b="1" dirty="0" err="1" smtClean="0">
                <a:solidFill>
                  <a:schemeClr val="accent5">
                    <a:lumMod val="50000"/>
                  </a:schemeClr>
                </a:solidFill>
              </a:rPr>
              <a:t>cook</a:t>
            </a:r>
            <a:endParaRPr lang="cs-CZ" sz="32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To camp</a:t>
            </a: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To go </a:t>
            </a:r>
            <a:r>
              <a:rPr lang="cs-CZ" sz="3200" b="1" dirty="0" err="1" smtClean="0">
                <a:solidFill>
                  <a:schemeClr val="accent5">
                    <a:lumMod val="50000"/>
                  </a:schemeClr>
                </a:solidFill>
              </a:rPr>
              <a:t>outside</a:t>
            </a:r>
            <a:endParaRPr lang="cs-CZ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Číst knihy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Hrát </a:t>
            </a:r>
            <a:r>
              <a:rPr lang="cs-CZ" b="1" dirty="0" err="1" smtClean="0">
                <a:solidFill>
                  <a:srgbClr val="FF0000"/>
                </a:solidFill>
              </a:rPr>
              <a:t>Člověče,nezlob</a:t>
            </a:r>
            <a:r>
              <a:rPr lang="cs-CZ" b="1" dirty="0" smtClean="0">
                <a:solidFill>
                  <a:srgbClr val="FF0000"/>
                </a:solidFill>
              </a:rPr>
              <a:t> se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Cvičit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Vařit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Kempovat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Hrát si s počítačem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Jít ven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Hrát fotbal</a:t>
            </a:r>
          </a:p>
          <a:p>
            <a:pPr marL="0" indent="0">
              <a:buNone/>
            </a:pP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437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VYTVOŘTE PŘÍTOMNÝ ČAS PRŮBĚHOVÝ V 1.OSOBĚ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394720" cy="50691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SWIM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RIDE A HORSE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PLAY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DIVE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FISH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READ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COOK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WATCH</a:t>
            </a:r>
          </a:p>
          <a:p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SLEEPa</a:t>
            </a:r>
            <a:endParaRPr lang="cs-CZ" b="1" dirty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16016" y="1600200"/>
            <a:ext cx="3970784" cy="5069160"/>
          </a:xfrm>
        </p:spPr>
        <p:txBody>
          <a:bodyPr/>
          <a:lstStyle/>
          <a:p>
            <a:r>
              <a:rPr lang="cs-CZ" b="1" dirty="0" smtClean="0"/>
              <a:t>I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swimming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I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riding</a:t>
            </a:r>
            <a:r>
              <a:rPr lang="cs-CZ" b="1" dirty="0" smtClean="0"/>
              <a:t> a </a:t>
            </a:r>
            <a:r>
              <a:rPr lang="cs-CZ" b="1" dirty="0" err="1" smtClean="0"/>
              <a:t>horse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I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playing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I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diving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I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fishing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I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reading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I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cooking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I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watching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I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sleeping</a:t>
            </a:r>
            <a:r>
              <a:rPr lang="cs-CZ" b="1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2796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13855" y="22983"/>
            <a:ext cx="2641639" cy="885737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95536" y="274638"/>
            <a:ext cx="8291264" cy="1143000"/>
          </a:xfrm>
          <a:prstGeom prst="rect">
            <a:avLst/>
          </a:prstGeom>
          <a:noFill/>
        </p:spPr>
        <p:txBody>
          <a:bodyPr vert="horz" rtlCol="0" anchor="ctr">
            <a:normAutofit fontScale="97500"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1" sz="4400" baseline="0">
                <a:ln w="12700">
                  <a:solidFill>
                    <a:schemeClr val="tx1">
                      <a:tint val="95000"/>
                    </a:schemeClr>
                  </a:solidFill>
                </a:ln>
                <a:gradFill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</a:gradFill>
                <a:effectLst>
                  <a:outerShdw blurRad="127000" algn="tl" rotWithShape="0">
                    <a:schemeClr val="bg1">
                      <a:alpha val="5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/>
              <a:t>THIS SUMMER</a:t>
            </a:r>
            <a:br>
              <a:rPr lang="cs-CZ" sz="3200" dirty="0" smtClean="0"/>
            </a:br>
            <a:r>
              <a:rPr lang="cs-CZ" sz="3200" dirty="0" smtClean="0"/>
              <a:t>PŘIŘAĎ K SOBĚ SPRÁVNÉ DVOJICE</a:t>
            </a:r>
            <a:endParaRPr lang="cs-CZ" sz="3200" dirty="0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426938" y="1600200"/>
            <a:ext cx="4068861" cy="4525963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"/>
              <a:buChar char="n"/>
              <a:defRPr kumimoji="1" sz="3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>
                  <a:shade val="75000"/>
                </a:schemeClr>
              </a:buClr>
              <a:buSzPct val="85000"/>
              <a:buFont typeface="Wingdings"/>
              <a:buChar char="n"/>
              <a:defRPr kumimoji="1" sz="28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4">
                  <a:shade val="50000"/>
                </a:schemeClr>
              </a:buClr>
              <a:buSzPct val="75000"/>
              <a:buFont typeface="Wingdings"/>
              <a:buChar char="n"/>
              <a:defRPr kumimoji="1" sz="24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6">
                  <a:shade val="50000"/>
                </a:schemeClr>
              </a:buClr>
              <a:buSzPct val="75000"/>
              <a:buFont typeface="Wingdings"/>
              <a:buChar char="n"/>
              <a:defRPr kumimoji="1" sz="20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3">
                  <a:shade val="50000"/>
                </a:schemeClr>
              </a:buClr>
              <a:buSzPct val="70000"/>
              <a:buFont typeface="Wingdings"/>
              <a:buChar char="n"/>
              <a:defRPr kumimoji="1" sz="20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2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5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5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smtClean="0">
                <a:solidFill>
                  <a:schemeClr val="accent5">
                    <a:lumMod val="50000"/>
                  </a:schemeClr>
                </a:solidFill>
              </a:rPr>
              <a:t>To play football</a:t>
            </a:r>
          </a:p>
          <a:p>
            <a:r>
              <a:rPr lang="cs-CZ" b="1" smtClean="0">
                <a:solidFill>
                  <a:schemeClr val="accent5">
                    <a:lumMod val="50000"/>
                  </a:schemeClr>
                </a:solidFill>
              </a:rPr>
              <a:t>To play Sorry</a:t>
            </a:r>
          </a:p>
          <a:p>
            <a:r>
              <a:rPr lang="cs-CZ" b="1" smtClean="0">
                <a:solidFill>
                  <a:schemeClr val="accent5">
                    <a:lumMod val="50000"/>
                  </a:schemeClr>
                </a:solidFill>
              </a:rPr>
              <a:t>To play with a computer</a:t>
            </a:r>
          </a:p>
          <a:p>
            <a:r>
              <a:rPr lang="cs-CZ" b="1" smtClean="0">
                <a:solidFill>
                  <a:schemeClr val="accent5">
                    <a:lumMod val="50000"/>
                  </a:schemeClr>
                </a:solidFill>
              </a:rPr>
              <a:t>To read books</a:t>
            </a:r>
          </a:p>
          <a:p>
            <a:r>
              <a:rPr lang="cs-CZ" b="1" smtClean="0">
                <a:solidFill>
                  <a:schemeClr val="accent5">
                    <a:lumMod val="50000"/>
                  </a:schemeClr>
                </a:solidFill>
              </a:rPr>
              <a:t>To exercise</a:t>
            </a:r>
          </a:p>
          <a:p>
            <a:r>
              <a:rPr lang="cs-CZ" b="1" smtClean="0">
                <a:solidFill>
                  <a:schemeClr val="accent5">
                    <a:lumMod val="50000"/>
                  </a:schemeClr>
                </a:solidFill>
              </a:rPr>
              <a:t>To cook</a:t>
            </a:r>
          </a:p>
          <a:p>
            <a:r>
              <a:rPr lang="cs-CZ" b="1" smtClean="0">
                <a:solidFill>
                  <a:schemeClr val="accent5">
                    <a:lumMod val="50000"/>
                  </a:schemeClr>
                </a:solidFill>
              </a:rPr>
              <a:t>To camp</a:t>
            </a:r>
          </a:p>
          <a:p>
            <a:r>
              <a:rPr lang="cs-CZ" b="1" smtClean="0">
                <a:solidFill>
                  <a:schemeClr val="accent5">
                    <a:lumMod val="50000"/>
                  </a:schemeClr>
                </a:solidFill>
              </a:rPr>
              <a:t>To go outside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0" name="Zástupný symbol pro obsah 4"/>
          <p:cNvSpPr txBox="1">
            <a:spLocks/>
          </p:cNvSpPr>
          <p:nvPr/>
        </p:nvSpPr>
        <p:spPr>
          <a:xfrm>
            <a:off x="4283968" y="1600200"/>
            <a:ext cx="4707632" cy="4525963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"/>
              <a:buChar char="n"/>
              <a:defRPr kumimoji="1" sz="3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>
                  <a:shade val="75000"/>
                </a:schemeClr>
              </a:buClr>
              <a:buSzPct val="85000"/>
              <a:buFont typeface="Wingdings"/>
              <a:buChar char="n"/>
              <a:defRPr kumimoji="1" sz="28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4">
                  <a:shade val="50000"/>
                </a:schemeClr>
              </a:buClr>
              <a:buSzPct val="75000"/>
              <a:buFont typeface="Wingdings"/>
              <a:buChar char="n"/>
              <a:defRPr kumimoji="1" sz="24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6">
                  <a:shade val="50000"/>
                </a:schemeClr>
              </a:buClr>
              <a:buSzPct val="75000"/>
              <a:buFont typeface="Wingdings"/>
              <a:buChar char="n"/>
              <a:defRPr kumimoji="1" sz="20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3">
                  <a:shade val="50000"/>
                </a:schemeClr>
              </a:buClr>
              <a:buSzPct val="70000"/>
              <a:buFont typeface="Wingdings"/>
              <a:buChar char="n"/>
              <a:defRPr kumimoji="1" sz="20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2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5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5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FF0000"/>
                </a:solidFill>
              </a:rPr>
              <a:t>HRÁT FOTBAL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Hrát Člověče, nezlob se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Hrát si s počítačem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Číst knihy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cvičit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vařit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kempovat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Jít ven</a:t>
            </a:r>
          </a:p>
          <a:p>
            <a:pPr marL="0" indent="0">
              <a:buFont typeface="Wingdings"/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48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0"/>
            <a:ext cx="2267744" cy="928686"/>
          </a:xfrm>
        </p:spPr>
        <p:txBody>
          <a:bodyPr/>
          <a:lstStyle/>
          <a:p>
            <a:pPr algn="l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547664" y="620688"/>
            <a:ext cx="7139136" cy="979512"/>
          </a:xfrm>
          <a:prstGeom prst="rect">
            <a:avLst/>
          </a:prstGeom>
          <a:noFill/>
        </p:spPr>
        <p:txBody>
          <a:bodyPr vert="horz" rtlCol="0" anchor="ctr">
            <a:normAutofit fontScale="82500" lnSpcReduction="20000"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1" sz="4400" baseline="0">
                <a:ln w="12700">
                  <a:solidFill>
                    <a:schemeClr val="tx1">
                      <a:tint val="95000"/>
                    </a:schemeClr>
                  </a:solidFill>
                </a:ln>
                <a:gradFill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</a:gradFill>
                <a:effectLst>
                  <a:outerShdw blurRad="127000" algn="tl" rotWithShape="0">
                    <a:schemeClr val="bg1">
                      <a:alpha val="5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VYTVOŘTE PŘÍTOMNÝ ČAS PRŮBĚHOVÝ V 1.OSOBĚ</a:t>
            </a:r>
            <a:endParaRPr lang="cs-CZ" dirty="0"/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457200" y="1600200"/>
            <a:ext cx="3394720" cy="5069160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"/>
              <a:buChar char="n"/>
              <a:defRPr kumimoji="1" sz="3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>
                  <a:shade val="75000"/>
                </a:schemeClr>
              </a:buClr>
              <a:buSzPct val="85000"/>
              <a:buFont typeface="Wingdings"/>
              <a:buChar char="n"/>
              <a:defRPr kumimoji="1" sz="28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4">
                  <a:shade val="50000"/>
                </a:schemeClr>
              </a:buClr>
              <a:buSzPct val="75000"/>
              <a:buFont typeface="Wingdings"/>
              <a:buChar char="n"/>
              <a:defRPr kumimoji="1" sz="24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6">
                  <a:shade val="50000"/>
                </a:schemeClr>
              </a:buClr>
              <a:buSzPct val="75000"/>
              <a:buFont typeface="Wingdings"/>
              <a:buChar char="n"/>
              <a:defRPr kumimoji="1" sz="20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3">
                  <a:shade val="50000"/>
                </a:schemeClr>
              </a:buClr>
              <a:buSzPct val="70000"/>
              <a:buFont typeface="Wingdings"/>
              <a:buChar char="n"/>
              <a:defRPr kumimoji="1" sz="20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2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5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5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SWIM</a:t>
            </a:r>
          </a:p>
          <a:p>
            <a:r>
              <a:rPr lang="cs-CZ" b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RIDE A HORSE</a:t>
            </a:r>
          </a:p>
          <a:p>
            <a:r>
              <a:rPr lang="cs-CZ" b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PLAY</a:t>
            </a:r>
          </a:p>
          <a:p>
            <a:r>
              <a:rPr lang="cs-CZ" b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DIVE</a:t>
            </a:r>
          </a:p>
          <a:p>
            <a:r>
              <a:rPr lang="cs-CZ" b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FISH</a:t>
            </a:r>
          </a:p>
          <a:p>
            <a:r>
              <a:rPr lang="cs-CZ" b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READ</a:t>
            </a:r>
          </a:p>
          <a:p>
            <a:r>
              <a:rPr lang="cs-CZ" b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COOK</a:t>
            </a:r>
          </a:p>
          <a:p>
            <a:r>
              <a:rPr lang="cs-CZ" b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WATCH</a:t>
            </a:r>
          </a:p>
          <a:p>
            <a:r>
              <a:rPr lang="cs-CZ" b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SLEEPa</a:t>
            </a:r>
            <a:endParaRPr lang="cs-CZ" b="1" dirty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Zástupný symbol pro obsah 4"/>
          <p:cNvSpPr txBox="1">
            <a:spLocks/>
          </p:cNvSpPr>
          <p:nvPr/>
        </p:nvSpPr>
        <p:spPr>
          <a:xfrm>
            <a:off x="4716016" y="1600200"/>
            <a:ext cx="3970784" cy="5069160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"/>
              <a:buChar char="n"/>
              <a:defRPr kumimoji="1" sz="3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>
                  <a:shade val="75000"/>
                </a:schemeClr>
              </a:buClr>
              <a:buSzPct val="85000"/>
              <a:buFont typeface="Wingdings"/>
              <a:buChar char="n"/>
              <a:defRPr kumimoji="1" sz="28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4">
                  <a:shade val="50000"/>
                </a:schemeClr>
              </a:buClr>
              <a:buSzPct val="75000"/>
              <a:buFont typeface="Wingdings"/>
              <a:buChar char="n"/>
              <a:defRPr kumimoji="1" sz="24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6">
                  <a:shade val="50000"/>
                </a:schemeClr>
              </a:buClr>
              <a:buSzPct val="75000"/>
              <a:buFont typeface="Wingdings"/>
              <a:buChar char="n"/>
              <a:defRPr kumimoji="1" sz="20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3">
                  <a:shade val="50000"/>
                </a:schemeClr>
              </a:buClr>
              <a:buSzPct val="70000"/>
              <a:buFont typeface="Wingdings"/>
              <a:buChar char="n"/>
              <a:defRPr kumimoji="1" sz="20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2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5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5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smtClean="0"/>
              <a:t>I am swimming.</a:t>
            </a:r>
          </a:p>
          <a:p>
            <a:r>
              <a:rPr lang="cs-CZ" b="1" smtClean="0"/>
              <a:t>I am riding a horse.</a:t>
            </a:r>
          </a:p>
          <a:p>
            <a:r>
              <a:rPr lang="cs-CZ" b="1" smtClean="0"/>
              <a:t>I am playing.</a:t>
            </a:r>
          </a:p>
          <a:p>
            <a:r>
              <a:rPr lang="cs-CZ" b="1" smtClean="0"/>
              <a:t>I am diving.</a:t>
            </a:r>
          </a:p>
          <a:p>
            <a:r>
              <a:rPr lang="cs-CZ" b="1" smtClean="0"/>
              <a:t>I am fishing.</a:t>
            </a:r>
          </a:p>
          <a:p>
            <a:r>
              <a:rPr lang="cs-CZ" b="1" smtClean="0"/>
              <a:t>I am reading.</a:t>
            </a:r>
          </a:p>
          <a:p>
            <a:r>
              <a:rPr lang="cs-CZ" b="1" smtClean="0"/>
              <a:t>I am cooking.</a:t>
            </a:r>
          </a:p>
          <a:p>
            <a:r>
              <a:rPr lang="cs-CZ" b="1" smtClean="0"/>
              <a:t>I am watching.</a:t>
            </a:r>
          </a:p>
          <a:p>
            <a:r>
              <a:rPr lang="cs-CZ" b="1" smtClean="0"/>
              <a:t>I am sleeping.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1317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TC010219417[[fn=Motiv japonského obrazu]]</Template>
  <TotalTime>17</TotalTime>
  <Words>198</Words>
  <Application>Microsoft Office PowerPoint</Application>
  <PresentationFormat>Předvádění na obrazovce (4:3)</PresentationFormat>
  <Paragraphs>76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YamatoPainting</vt:lpstr>
      <vt:lpstr>ŠABLONA III/2 VY_32_INOVACE_152_SUMMER SUMMER MGR. IVANA BUDILOVÁ ZŠ HORNÍ SLAVKOV, NÁDRAŽNÍ 683 19.5.2011</vt:lpstr>
      <vt:lpstr>THIS SUMMER PŘIŘAĎ K SOBĚ SPRÁVNÉ DVOJICE</vt:lpstr>
      <vt:lpstr>VYTVOŘTE PŘÍTOMNÝ ČAS PRŮBĚHOVÝ V 1.OSOBĚ</vt:lpstr>
      <vt:lpstr>ŘEŠENÍ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VY_32_INOVACE_152_SUMMER SUMMER MGR. IVANA BUDILOVÁ ZŠ HORNÍ SLAVKOV, NÁDRAŽNÍ 683 19.5.2011</dc:title>
  <dc:creator>IVKA</dc:creator>
  <cp:lastModifiedBy>PC-152X</cp:lastModifiedBy>
  <cp:revision>5</cp:revision>
  <cp:lastPrinted>2011-05-18T10:53:14Z</cp:lastPrinted>
  <dcterms:created xsi:type="dcterms:W3CDTF">2011-05-18T10:25:46Z</dcterms:created>
  <dcterms:modified xsi:type="dcterms:W3CDTF">2011-05-18T10:53:56Z</dcterms:modified>
</cp:coreProperties>
</file>