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85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76978CE-8891-4B0E-ADF3-B522C3D5CE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58BB188-DA99-4565-B7D9-CC51976B63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Not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3554" name="Picture 2" descr="Hudba s notam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3786190"/>
            <a:ext cx="2286016" cy="22860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6866858"/>
              </p:ext>
            </p:extLst>
          </p:nvPr>
        </p:nvGraphicFramePr>
        <p:xfrm>
          <a:off x="457200" y="1600200"/>
          <a:ext cx="8229600" cy="4371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642913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 výukového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Hana Homolová</a:t>
                      </a:r>
                    </a:p>
                  </a:txBody>
                  <a:tcPr/>
                </a:tc>
              </a:tr>
              <a:tr h="75383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Datum (období,ve kterém byl vytvořen)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25. 9. </a:t>
                      </a:r>
                      <a:r>
                        <a:rPr lang="cs-CZ" smtClean="0"/>
                        <a:t>2011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Ročník,pro který je výukový materiál určen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5.</a:t>
                      </a:r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oblast/obor/tem.okruh/téma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Estetická výchova – hudební část</a:t>
                      </a:r>
                    </a:p>
                  </a:txBody>
                  <a:tcPr/>
                </a:tc>
              </a:tr>
              <a:tr h="6429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Metodický list/anotace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je určena pro výuku i opakování tématu Estetická výchova – Hudební část v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pátém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ročníku.  Děti zkoumají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n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otový zápis, druhy not, jejich popis a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délku.</a:t>
                      </a:r>
                      <a:endParaRPr lang="cs-CZ" sz="1800" b="0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2770" name="Picture 2" descr="http://upload.wikimedia.org/wikipedia/commons/thumb/3/3d/Notes.svg/220px-Notes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14290"/>
            <a:ext cx="3298494" cy="12144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nota?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základní hudební grafický symbol. </a:t>
            </a:r>
          </a:p>
          <a:p>
            <a:endParaRPr lang="cs-CZ" dirty="0" smtClean="0"/>
          </a:p>
          <a:p>
            <a:r>
              <a:rPr lang="cs-CZ" dirty="0" smtClean="0"/>
              <a:t>Představuje značku tónu.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 její zápis slouží notová osnova.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A C D notes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4429132"/>
            <a:ext cx="2627070" cy="13573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 celá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Popis: nevybarvené bříško bez nožičky</a:t>
            </a:r>
          </a:p>
          <a:p>
            <a:endParaRPr lang="cs-CZ" dirty="0" smtClean="0"/>
          </a:p>
          <a:p>
            <a:r>
              <a:rPr lang="cs-CZ" dirty="0" smtClean="0"/>
              <a:t>Zní: 4 doby</a:t>
            </a:r>
            <a:endParaRPr lang="cs-CZ" dirty="0"/>
          </a:p>
        </p:txBody>
      </p:sp>
      <p:pic>
        <p:nvPicPr>
          <p:cNvPr id="26626" name="Picture 2" descr="C 1-1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643182"/>
            <a:ext cx="642942" cy="12858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628" name="Picture 4" descr="C4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4714884"/>
            <a:ext cx="1714504" cy="1271590"/>
          </a:xfrm>
          <a:prstGeom prst="rect">
            <a:avLst/>
          </a:prstGeom>
          <a:noFill/>
        </p:spPr>
      </p:pic>
      <p:pic>
        <p:nvPicPr>
          <p:cNvPr id="26630" name="Picture 6" descr="Figure rythmique ronde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5000636"/>
            <a:ext cx="1818419" cy="10001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 půlová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Popis: nevybarvené bříško s nožičkou</a:t>
            </a:r>
          </a:p>
          <a:p>
            <a:endParaRPr lang="cs-CZ" dirty="0" smtClean="0"/>
          </a:p>
          <a:p>
            <a:r>
              <a:rPr lang="cs-CZ" dirty="0" smtClean="0"/>
              <a:t>Zní: 2 doby</a:t>
            </a:r>
          </a:p>
          <a:p>
            <a:endParaRPr lang="cs-CZ" dirty="0"/>
          </a:p>
        </p:txBody>
      </p:sp>
      <p:pic>
        <p:nvPicPr>
          <p:cNvPr id="27650" name="Picture 2" descr="1-2 note minim (music)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68" y="3286124"/>
            <a:ext cx="1214442" cy="2428886"/>
          </a:xfrm>
          <a:prstGeom prst="rect">
            <a:avLst/>
          </a:prstGeom>
          <a:noFill/>
        </p:spPr>
      </p:pic>
      <p:pic>
        <p:nvPicPr>
          <p:cNvPr id="27652" name="Picture 4" descr="C 1-2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2357429"/>
            <a:ext cx="571504" cy="1270009"/>
          </a:xfrm>
          <a:prstGeom prst="rect">
            <a:avLst/>
          </a:prstGeom>
          <a:noFill/>
        </p:spPr>
      </p:pic>
      <p:pic>
        <p:nvPicPr>
          <p:cNvPr id="27654" name="Picture 6" descr="Figure rythmique blanche hampe bas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14480" y="4000504"/>
            <a:ext cx="714380" cy="19936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 čtvrťová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Popis: vybarvené bříško s nožičkou</a:t>
            </a:r>
          </a:p>
          <a:p>
            <a:endParaRPr lang="cs-CZ" dirty="0" smtClean="0"/>
          </a:p>
          <a:p>
            <a:r>
              <a:rPr lang="cs-CZ" dirty="0" smtClean="0"/>
              <a:t>Zní: 1 dobu</a:t>
            </a:r>
          </a:p>
          <a:p>
            <a:endParaRPr lang="cs-CZ" dirty="0"/>
          </a:p>
        </p:txBody>
      </p:sp>
      <p:pic>
        <p:nvPicPr>
          <p:cNvPr id="28674" name="Picture 2" descr="Figure rythmique noire hampe bas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3929066"/>
            <a:ext cx="642942" cy="1794258"/>
          </a:xfrm>
          <a:prstGeom prst="rect">
            <a:avLst/>
          </a:prstGeom>
          <a:noFill/>
        </p:spPr>
      </p:pic>
      <p:pic>
        <p:nvPicPr>
          <p:cNvPr id="28676" name="Picture 4" descr="Figure rythmique noire hampe haut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3571876"/>
            <a:ext cx="623889" cy="1741087"/>
          </a:xfrm>
          <a:prstGeom prst="rect">
            <a:avLst/>
          </a:prstGeom>
          <a:noFill/>
        </p:spPr>
      </p:pic>
      <p:pic>
        <p:nvPicPr>
          <p:cNvPr id="28678" name="Picture 6" descr="C 1-4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7686" y="2428868"/>
            <a:ext cx="571504" cy="11430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 osminová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Popis: vybarvené bříško s nožičkou a praporek</a:t>
            </a:r>
          </a:p>
          <a:p>
            <a:endParaRPr lang="cs-CZ" dirty="0" smtClean="0"/>
          </a:p>
          <a:p>
            <a:r>
              <a:rPr lang="cs-CZ" dirty="0" smtClean="0"/>
              <a:t>Zní: 0,5 doby (půl doby)</a:t>
            </a:r>
          </a:p>
          <a:p>
            <a:endParaRPr lang="cs-CZ" dirty="0"/>
          </a:p>
        </p:txBody>
      </p:sp>
      <p:pic>
        <p:nvPicPr>
          <p:cNvPr id="29698" name="Picture 2" descr="C 1-8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3286124"/>
            <a:ext cx="595314" cy="1190628"/>
          </a:xfrm>
          <a:prstGeom prst="rect">
            <a:avLst/>
          </a:prstGeom>
          <a:noFill/>
        </p:spPr>
      </p:pic>
      <p:pic>
        <p:nvPicPr>
          <p:cNvPr id="29704" name="Picture 8" descr="Figure rythmique croche hampe bas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4214818"/>
            <a:ext cx="642942" cy="1794258"/>
          </a:xfrm>
          <a:prstGeom prst="rect">
            <a:avLst/>
          </a:prstGeom>
          <a:noFill/>
        </p:spPr>
      </p:pic>
      <p:pic>
        <p:nvPicPr>
          <p:cNvPr id="29706" name="Picture 10" descr="Figure rythmique croche hampe haut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00958" y="4500570"/>
            <a:ext cx="962027" cy="1612413"/>
          </a:xfrm>
          <a:prstGeom prst="rect">
            <a:avLst/>
          </a:prstGeom>
          <a:noFill/>
        </p:spPr>
      </p:pic>
      <p:pic>
        <p:nvPicPr>
          <p:cNvPr id="29708" name="Picture 12" descr="Figure rythmique deux croches lien haut.sv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2285992"/>
            <a:ext cx="1143000" cy="8191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 šestnáctinová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Popis: vybarvené bříško s nožičkou a dvěma praporky</a:t>
            </a:r>
          </a:p>
          <a:p>
            <a:endParaRPr lang="cs-CZ" dirty="0" smtClean="0"/>
          </a:p>
          <a:p>
            <a:r>
              <a:rPr lang="cs-CZ" dirty="0" smtClean="0"/>
              <a:t>Zní: 0,25 doby (čtvrt doby)</a:t>
            </a:r>
          </a:p>
          <a:p>
            <a:endParaRPr lang="cs-CZ" dirty="0"/>
          </a:p>
        </p:txBody>
      </p:sp>
      <p:pic>
        <p:nvPicPr>
          <p:cNvPr id="30722" name="Picture 2" descr="Figure rythmique double croche hampe haut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4357694"/>
            <a:ext cx="966790" cy="1812733"/>
          </a:xfrm>
          <a:prstGeom prst="rect">
            <a:avLst/>
          </a:prstGeom>
          <a:noFill/>
        </p:spPr>
      </p:pic>
      <p:pic>
        <p:nvPicPr>
          <p:cNvPr id="30724" name="Picture 4" descr="C 1-16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3786190"/>
            <a:ext cx="571504" cy="1157296"/>
          </a:xfrm>
          <a:prstGeom prst="rect">
            <a:avLst/>
          </a:prstGeom>
          <a:noFill/>
        </p:spPr>
      </p:pic>
      <p:pic>
        <p:nvPicPr>
          <p:cNvPr id="30726" name="Picture 6" descr="Figure rythmique deux double croches lien haut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4929198"/>
            <a:ext cx="1143000" cy="1000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pod každou notu, jak dlouho zní: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" descr="Figure rythmique double croche hampe haut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1643050"/>
            <a:ext cx="966790" cy="1812733"/>
          </a:xfrm>
          <a:prstGeom prst="rect">
            <a:avLst/>
          </a:prstGeom>
          <a:noFill/>
        </p:spPr>
      </p:pic>
      <p:pic>
        <p:nvPicPr>
          <p:cNvPr id="31746" name="Picture 2" descr="Figure rythmique blanche hampe haut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4000504"/>
            <a:ext cx="409575" cy="1143001"/>
          </a:xfrm>
          <a:prstGeom prst="rect">
            <a:avLst/>
          </a:prstGeom>
          <a:noFill/>
        </p:spPr>
      </p:pic>
      <p:pic>
        <p:nvPicPr>
          <p:cNvPr id="31748" name="Picture 4" descr="Figure rythmique noire hampe haut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48" y="5000636"/>
            <a:ext cx="409575" cy="1143001"/>
          </a:xfrm>
          <a:prstGeom prst="rect">
            <a:avLst/>
          </a:prstGeom>
          <a:noFill/>
        </p:spPr>
      </p:pic>
      <p:pic>
        <p:nvPicPr>
          <p:cNvPr id="31752" name="Picture 8" descr="8thNote.sv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1285860"/>
            <a:ext cx="1143000" cy="1143001"/>
          </a:xfrm>
          <a:prstGeom prst="rect">
            <a:avLst/>
          </a:prstGeom>
          <a:noFill/>
        </p:spPr>
      </p:pic>
      <p:pic>
        <p:nvPicPr>
          <p:cNvPr id="31754" name="Picture 10" descr="1-1 note semibreve.sv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57554" y="1785926"/>
            <a:ext cx="571500" cy="1143001"/>
          </a:xfrm>
          <a:prstGeom prst="rect">
            <a:avLst/>
          </a:prstGeom>
          <a:noFill/>
        </p:spPr>
      </p:pic>
      <p:pic>
        <p:nvPicPr>
          <p:cNvPr id="31756" name="Picture 12" descr="1-2 note minim (music).sv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8148" y="4357694"/>
            <a:ext cx="571500" cy="11430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</TotalTime>
  <Words>160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Druhy Not</vt:lpstr>
      <vt:lpstr> </vt:lpstr>
      <vt:lpstr>Co je to nota?</vt:lpstr>
      <vt:lpstr>Nota celá</vt:lpstr>
      <vt:lpstr>Nota půlová</vt:lpstr>
      <vt:lpstr>Nota čtvrťová</vt:lpstr>
      <vt:lpstr>Nota osminová</vt:lpstr>
      <vt:lpstr>Nota šestnáctinová</vt:lpstr>
      <vt:lpstr>Napiš pod každou notu, jak dlouho zní: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Not</dc:title>
  <dc:creator>peta</dc:creator>
  <cp:lastModifiedBy>sborovna</cp:lastModifiedBy>
  <cp:revision>6</cp:revision>
  <dcterms:created xsi:type="dcterms:W3CDTF">2012-02-21T19:13:09Z</dcterms:created>
  <dcterms:modified xsi:type="dcterms:W3CDTF">2012-02-29T14:11:44Z</dcterms:modified>
</cp:coreProperties>
</file>