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29" autoAdjust="0"/>
  </p:normalViewPr>
  <p:slideViewPr>
    <p:cSldViewPr>
      <p:cViewPr>
        <p:scale>
          <a:sx n="75" d="100"/>
          <a:sy n="75" d="100"/>
        </p:scale>
        <p:origin x="-1014" y="-6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12CA95-3E48-44F5-B607-D95A8DDBA948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8D601D-95A6-4ACF-BA54-4385AC3C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3625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219449D0-42B3-4C2C-950B-DA30463F25E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0828AEB3-1C82-49C1-8DFA-445C9453C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>
              <a:defRPr/>
            </a:pPr>
            <a:r>
              <a:rPr lang="cs-CZ" sz="3200" smtClean="0">
                <a:solidFill>
                  <a:schemeClr val="tx1"/>
                </a:solidFill>
                <a:latin typeface="+mn-lt"/>
              </a:rPr>
              <a:t>VY_42_INOVACE_M.8.3-9</a:t>
            </a:r>
            <a:endParaRPr lang="cs-CZ" sz="32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  <p:extLst>
      <p:ext uri="{BB962C8B-B14F-4D97-AF65-F5344CB8AC3E}">
        <p14:creationId xmlns:p14="http://schemas.microsoft.com/office/powerpoint/2010/main" xmlns="" val="2580878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04665"/>
            <a:ext cx="784887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Anotace : žák získá nové </a:t>
            </a:r>
            <a:r>
              <a:rPr lang="cs-CZ" dirty="0" smtClean="0"/>
              <a:t>informace o Pythagorově větě a jejím užití</a:t>
            </a:r>
            <a:endParaRPr lang="cs-CZ" dirty="0"/>
          </a:p>
          <a:p>
            <a:r>
              <a:rPr lang="cs-CZ" dirty="0"/>
              <a:t>Autor: Mgr. </a:t>
            </a:r>
            <a:r>
              <a:rPr lang="cs-CZ" dirty="0" smtClean="0"/>
              <a:t>Libor </a:t>
            </a:r>
            <a:r>
              <a:rPr lang="cs-CZ" dirty="0" err="1" smtClean="0"/>
              <a:t>Kvita</a:t>
            </a:r>
            <a:r>
              <a:rPr lang="cs-CZ" dirty="0"/>
              <a:t>	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 </a:t>
            </a:r>
            <a:r>
              <a:rPr lang="cs-CZ" dirty="0" smtClean="0"/>
              <a:t>: dokáže používat Pythagorovu větu i ve slovních úlohách</a:t>
            </a:r>
          </a:p>
          <a:p>
            <a:endParaRPr lang="cs-CZ" dirty="0" smtClean="0"/>
          </a:p>
          <a:p>
            <a:r>
              <a:rPr lang="cs-CZ" dirty="0" smtClean="0"/>
              <a:t>Klíčová </a:t>
            </a:r>
            <a:r>
              <a:rPr lang="cs-CZ" dirty="0"/>
              <a:t>slova : </a:t>
            </a:r>
            <a:r>
              <a:rPr lang="cs-CZ" dirty="0" smtClean="0"/>
              <a:t>odvěsna, přepona, pravý úhel</a:t>
            </a:r>
            <a:endParaRPr lang="cs-CZ" dirty="0"/>
          </a:p>
          <a:p>
            <a:r>
              <a:rPr lang="cs-CZ" dirty="0"/>
              <a:t>Druh učebního materiálu: </a:t>
            </a:r>
            <a:r>
              <a:rPr lang="cs-CZ" dirty="0" smtClean="0"/>
              <a:t>výkladová prezentace </a:t>
            </a:r>
            <a:endParaRPr lang="cs-CZ" dirty="0"/>
          </a:p>
          <a:p>
            <a:r>
              <a:rPr lang="cs-CZ" dirty="0"/>
              <a:t>Druh interaktivity: </a:t>
            </a:r>
            <a:r>
              <a:rPr lang="cs-CZ" dirty="0" smtClean="0"/>
              <a:t>výklad </a:t>
            </a:r>
            <a:endParaRPr lang="cs-CZ" dirty="0"/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 : základní vzdělávání – druhý stupeň</a:t>
            </a:r>
          </a:p>
          <a:p>
            <a:r>
              <a:rPr lang="cs-CZ" dirty="0"/>
              <a:t>Typická věková skupina: </a:t>
            </a:r>
            <a:r>
              <a:rPr lang="cs-CZ" dirty="0" smtClean="0"/>
              <a:t>13 </a:t>
            </a:r>
            <a:r>
              <a:rPr lang="cs-CZ" dirty="0"/>
              <a:t>- </a:t>
            </a:r>
            <a:r>
              <a:rPr lang="cs-CZ" dirty="0" smtClean="0"/>
              <a:t>14 </a:t>
            </a:r>
            <a:r>
              <a:rPr lang="cs-CZ" dirty="0"/>
              <a:t>let</a:t>
            </a:r>
          </a:p>
          <a:p>
            <a:r>
              <a:rPr lang="cs-CZ" dirty="0"/>
              <a:t>Celková velikost</a:t>
            </a:r>
            <a:r>
              <a:rPr lang="cs-CZ" dirty="0" smtClean="0"/>
              <a:t>: 90 kB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237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Pythagorova věta a její užití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547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Pythagorova věta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 rot="16200000">
            <a:off x="3799295" y="3377179"/>
            <a:ext cx="2556000" cy="1432699"/>
          </a:xfrm>
          <a:prstGeom prst="rt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22629" y="5430476"/>
            <a:ext cx="432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63202" y="23395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51234" y="54304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 rot="5400000">
            <a:off x="4369026" y="5357180"/>
            <a:ext cx="1404000" cy="143269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0800000">
            <a:off x="5807216" y="2821432"/>
            <a:ext cx="2608247" cy="2556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7170986">
            <a:off x="2336193" y="1880961"/>
            <a:ext cx="2916000" cy="297560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488896" y="4114920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84574" y="495367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864" y="4299586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14496" y="318409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26833" y="3908862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49308" y="5888863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16186" y="5814250"/>
            <a:ext cx="1729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b</a:t>
            </a:r>
            <a:r>
              <a:rPr lang="cs-CZ" sz="2800" baseline="30000" dirty="0" smtClean="0"/>
              <a:t>2</a:t>
            </a:r>
            <a:endParaRPr lang="cs-CZ" sz="2800" baseline="30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4953670"/>
            <a:ext cx="35173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pravoúhlý trojúhelník ABC </a:t>
            </a:r>
          </a:p>
          <a:p>
            <a:r>
              <a:rPr lang="cs-CZ" dirty="0" smtClean="0"/>
              <a:t>s přeponou o délce </a:t>
            </a:r>
            <a:r>
              <a:rPr lang="cs-CZ" b="1" dirty="0" smtClean="0"/>
              <a:t>c</a:t>
            </a:r>
          </a:p>
          <a:p>
            <a:r>
              <a:rPr lang="cs-CZ" dirty="0" smtClean="0"/>
              <a:t>a s odvěsnami o délkách </a:t>
            </a:r>
            <a:r>
              <a:rPr lang="cs-CZ" b="1" dirty="0" smtClean="0"/>
              <a:t>a, b</a:t>
            </a:r>
            <a:r>
              <a:rPr lang="cs-CZ" dirty="0" smtClean="0"/>
              <a:t> platí: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9451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2359570" y="2223448"/>
            <a:ext cx="2880320" cy="1606242"/>
          </a:xfrm>
          <a:prstGeom prst="rt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62390" y="3829690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99530" y="22234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31112" y="3829690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4040" y="1484784"/>
            <a:ext cx="56233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Vypočítej délku přepony v pravoúhlém trojúhelníku DEF,</a:t>
            </a:r>
          </a:p>
          <a:p>
            <a:r>
              <a:rPr lang="cs-CZ" dirty="0" smtClean="0"/>
              <a:t>který má délky odvěsen: d = 12 cm, e = 16 cm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2408114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Náčrt: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44310" y="2924944"/>
            <a:ext cx="715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32482" y="3896638"/>
            <a:ext cx="73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 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88744" y="2408114"/>
            <a:ext cx="1037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Výpočet: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7020272" y="2408114"/>
                <a:ext cx="1512168" cy="17804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a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 b</a:t>
                </a:r>
                <a:r>
                  <a:rPr lang="cs-CZ" baseline="30000" dirty="0" smtClean="0"/>
                  <a:t>2</a:t>
                </a:r>
              </a:p>
              <a:p>
                <a:r>
                  <a:rPr lang="cs-CZ" dirty="0" smtClean="0"/>
                  <a:t>C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16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+ 12</a:t>
                </a:r>
                <a:r>
                  <a:rPr lang="cs-CZ" baseline="30000" dirty="0" smtClean="0"/>
                  <a:t>2</a:t>
                </a:r>
              </a:p>
              <a:p>
                <a:r>
                  <a:rPr lang="cs-CZ" dirty="0" smtClean="0"/>
                  <a:t>C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256 + 144</a:t>
                </a:r>
              </a:p>
              <a:p>
                <a:r>
                  <a:rPr lang="cs-CZ" dirty="0" smtClean="0"/>
                  <a:t>C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400</a:t>
                </a:r>
              </a:p>
              <a:p>
                <a:r>
                  <a:rPr lang="cs-CZ" dirty="0" smtClean="0"/>
                  <a:t>C 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400</m:t>
                        </m:r>
                      </m:e>
                    </m:rad>
                  </m:oMath>
                </a14:m>
                <a:endParaRPr lang="cs-CZ" dirty="0" smtClean="0"/>
              </a:p>
              <a:p>
                <a:r>
                  <a:rPr lang="cs-CZ" dirty="0" smtClean="0"/>
                  <a:t>C   = 20 cm</a:t>
                </a:r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0272" y="2408114"/>
                <a:ext cx="1512168" cy="178042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629" t="-1712" r="-806" b="-4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88568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Pythagorova věta - jinak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6660232" y="2480072"/>
            <a:ext cx="1944216" cy="1008112"/>
          </a:xfrm>
          <a:prstGeom prst="rt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827584" y="2501280"/>
            <a:ext cx="1944216" cy="1008112"/>
          </a:xfrm>
          <a:prstGeom prst="rt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3923928" y="2501280"/>
            <a:ext cx="1944216" cy="1008112"/>
          </a:xfrm>
          <a:prstGeom prst="rt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349464" y="2825358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104" y="2799462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2842746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39583" y="35276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43239" y="35185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76500" y="350224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=?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17961" y="2636004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43748" y="260690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16336" y="2614796"/>
            <a:ext cx="487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c=?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91779" y="4282648"/>
            <a:ext cx="1212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r>
              <a:rPr lang="cs-CZ" baseline="30000" dirty="0" smtClean="0"/>
              <a:t>2</a:t>
            </a:r>
            <a:r>
              <a:rPr lang="cs-CZ" dirty="0" smtClean="0"/>
              <a:t> = a</a:t>
            </a:r>
            <a:r>
              <a:rPr lang="cs-CZ" baseline="30000" dirty="0" smtClean="0"/>
              <a:t>2</a:t>
            </a:r>
            <a:r>
              <a:rPr lang="cs-CZ" dirty="0" smtClean="0"/>
              <a:t> + b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09176" y="4282648"/>
            <a:ext cx="1173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30000" dirty="0" smtClean="0"/>
              <a:t>2</a:t>
            </a:r>
            <a:r>
              <a:rPr lang="cs-CZ" dirty="0" smtClean="0"/>
              <a:t> = c</a:t>
            </a:r>
            <a:r>
              <a:rPr lang="cs-CZ" baseline="30000" dirty="0" smtClean="0"/>
              <a:t>2</a:t>
            </a:r>
            <a:r>
              <a:rPr lang="cs-CZ" dirty="0" smtClean="0"/>
              <a:t> – b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45480" y="4282648"/>
            <a:ext cx="1173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r>
              <a:rPr lang="cs-CZ" baseline="30000" dirty="0" smtClean="0"/>
              <a:t>2</a:t>
            </a:r>
            <a:r>
              <a:rPr lang="cs-CZ" dirty="0" smtClean="0"/>
              <a:t> = c</a:t>
            </a:r>
            <a:r>
              <a:rPr lang="cs-CZ" baseline="30000" dirty="0" smtClean="0"/>
              <a:t>2</a:t>
            </a:r>
            <a:r>
              <a:rPr lang="cs-CZ" dirty="0" smtClean="0"/>
              <a:t> – a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xmlns="" val="2168204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599" y="1809690"/>
            <a:ext cx="71929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Balón upoutaný na laně 200 m dlouhém se vznášel přímo nad místem M,</a:t>
            </a:r>
          </a:p>
          <a:p>
            <a:r>
              <a:rPr lang="cs-CZ" dirty="0" smtClean="0"/>
              <a:t>vzdáleném 25 m od stanoviště S, kde  byl upoután. Jak vysoko je balón?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331640" y="2708920"/>
            <a:ext cx="576064" cy="576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1619672" y="3284920"/>
            <a:ext cx="864096" cy="2664360"/>
          </a:xfrm>
          <a:prstGeom prst="rt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163681" y="4221088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 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37836" y="597887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5" y="5978872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29356" y="5978872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 m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5076056" y="3284920"/>
                <a:ext cx="1827744" cy="17831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c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– b</a:t>
                </a:r>
                <a:r>
                  <a:rPr lang="cs-CZ" baseline="30000" dirty="0" smtClean="0"/>
                  <a:t>2</a:t>
                </a:r>
              </a:p>
              <a:p>
                <a:r>
                  <a:rPr lang="cs-CZ" dirty="0"/>
                  <a:t>a</a:t>
                </a:r>
                <a:r>
                  <a:rPr lang="cs-CZ" baseline="30000" dirty="0"/>
                  <a:t>2</a:t>
                </a:r>
                <a:r>
                  <a:rPr lang="cs-CZ" dirty="0"/>
                  <a:t> </a:t>
                </a:r>
                <a:r>
                  <a:rPr lang="cs-CZ" dirty="0" smtClean="0"/>
                  <a:t>= 200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– 25</a:t>
                </a:r>
                <a:r>
                  <a:rPr lang="cs-CZ" baseline="30000" dirty="0" smtClean="0"/>
                  <a:t>2</a:t>
                </a:r>
              </a:p>
              <a:p>
                <a:r>
                  <a:rPr lang="cs-CZ" dirty="0"/>
                  <a:t>a</a:t>
                </a:r>
                <a:r>
                  <a:rPr lang="cs-CZ" baseline="30000" dirty="0"/>
                  <a:t>2</a:t>
                </a:r>
                <a:r>
                  <a:rPr lang="cs-CZ" dirty="0"/>
                  <a:t> </a:t>
                </a:r>
                <a:r>
                  <a:rPr lang="cs-CZ" dirty="0" smtClean="0"/>
                  <a:t>= 40 000 – 625</a:t>
                </a:r>
              </a:p>
              <a:p>
                <a:r>
                  <a:rPr lang="cs-CZ" dirty="0"/>
                  <a:t>a</a:t>
                </a:r>
                <a:r>
                  <a:rPr lang="cs-CZ" baseline="30000" dirty="0"/>
                  <a:t>2</a:t>
                </a:r>
                <a:r>
                  <a:rPr lang="cs-CZ" dirty="0"/>
                  <a:t> </a:t>
                </a:r>
                <a:r>
                  <a:rPr lang="cs-CZ" dirty="0" smtClean="0"/>
                  <a:t>= 39 375</a:t>
                </a:r>
              </a:p>
              <a:p>
                <a:r>
                  <a:rPr lang="cs-CZ" dirty="0"/>
                  <a:t>a</a:t>
                </a:r>
                <a:r>
                  <a:rPr lang="cs-CZ" dirty="0" smtClean="0"/>
                  <a:t>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39 375</m:t>
                        </m:r>
                      </m:e>
                    </m:rad>
                  </m:oMath>
                </a14:m>
                <a:endParaRPr lang="cs-CZ" dirty="0" smtClean="0"/>
              </a:p>
              <a:p>
                <a:r>
                  <a:rPr lang="cs-CZ" dirty="0" smtClean="0"/>
                  <a:t>a = 198,4 m</a:t>
                </a:r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284920"/>
                <a:ext cx="1827744" cy="178318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000" t="-1712" r="-2000" b="-47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26092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Věta obrácená k Pythagorově 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 fontScale="92500" lnSpcReduction="10000"/>
          </a:bodyPr>
          <a:lstStyle/>
          <a:p>
            <a:pPr indent="0">
              <a:buNone/>
            </a:pPr>
            <a:r>
              <a:rPr lang="cs-CZ" dirty="0" smtClean="0"/>
              <a:t>Jsou-li  a, b, c délky stran trojúhelníku a platí </a:t>
            </a:r>
            <a:r>
              <a:rPr lang="cs-CZ" dirty="0"/>
              <a:t>c</a:t>
            </a:r>
            <a:r>
              <a:rPr lang="cs-CZ" baseline="30000" dirty="0"/>
              <a:t>2</a:t>
            </a:r>
            <a:r>
              <a:rPr lang="cs-CZ" dirty="0"/>
              <a:t> = a</a:t>
            </a:r>
            <a:r>
              <a:rPr lang="cs-CZ" baseline="30000" dirty="0"/>
              <a:t>2</a:t>
            </a:r>
            <a:r>
              <a:rPr lang="cs-CZ" dirty="0"/>
              <a:t> + </a:t>
            </a:r>
            <a:r>
              <a:rPr lang="cs-CZ" dirty="0" smtClean="0"/>
              <a:t>b</a:t>
            </a:r>
            <a:r>
              <a:rPr lang="cs-CZ" baseline="30000" dirty="0" smtClean="0"/>
              <a:t>2</a:t>
            </a:r>
            <a:r>
              <a:rPr lang="cs-CZ" dirty="0" smtClean="0"/>
              <a:t>, pak je trojúhelník pravoúhlý.</a:t>
            </a:r>
            <a:endParaRPr lang="cs-CZ" dirty="0"/>
          </a:p>
          <a:p>
            <a:pPr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780928"/>
            <a:ext cx="69127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Zjisti, zda je trojúhelník pravoúhlý, když strany mají délky 60 cm, 11 cm, 61 cm.</a:t>
            </a:r>
          </a:p>
          <a:p>
            <a:endParaRPr lang="cs-CZ" dirty="0"/>
          </a:p>
          <a:p>
            <a:r>
              <a:rPr lang="cs-CZ" dirty="0"/>
              <a:t>c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     = </a:t>
            </a:r>
            <a:r>
              <a:rPr lang="cs-CZ" dirty="0"/>
              <a:t>a</a:t>
            </a:r>
            <a:r>
              <a:rPr lang="cs-CZ" baseline="30000" dirty="0"/>
              <a:t>2</a:t>
            </a:r>
            <a:r>
              <a:rPr lang="cs-CZ" dirty="0"/>
              <a:t> + b</a:t>
            </a:r>
            <a:r>
              <a:rPr lang="cs-CZ" baseline="30000" dirty="0"/>
              <a:t>2</a:t>
            </a:r>
          </a:p>
          <a:p>
            <a:r>
              <a:rPr lang="cs-CZ" dirty="0" smtClean="0"/>
              <a:t>61</a:t>
            </a:r>
            <a:r>
              <a:rPr lang="cs-CZ" baseline="30000" dirty="0" smtClean="0"/>
              <a:t>2</a:t>
            </a:r>
            <a:r>
              <a:rPr lang="cs-CZ" dirty="0" smtClean="0"/>
              <a:t>    = 60</a:t>
            </a:r>
            <a:r>
              <a:rPr lang="cs-CZ" baseline="30000" dirty="0" smtClean="0"/>
              <a:t>2</a:t>
            </a:r>
            <a:r>
              <a:rPr lang="cs-CZ" dirty="0" smtClean="0"/>
              <a:t> + 11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3 721 = 3 600 + 121</a:t>
            </a:r>
          </a:p>
          <a:p>
            <a:r>
              <a:rPr lang="cs-CZ" dirty="0" smtClean="0"/>
              <a:t>3 721 = 3 721</a:t>
            </a:r>
          </a:p>
          <a:p>
            <a:endParaRPr lang="cs-CZ" dirty="0"/>
          </a:p>
          <a:p>
            <a:r>
              <a:rPr lang="cs-CZ" dirty="0" smtClean="0"/>
              <a:t>Ano, jedná se o pravoúhlý trojúhelník.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0810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72</TotalTime>
  <Words>240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Snímek 1</vt:lpstr>
      <vt:lpstr>Snímek 2</vt:lpstr>
      <vt:lpstr>Pythagorova věta a její užití</vt:lpstr>
      <vt:lpstr>Pythagorova věta</vt:lpstr>
      <vt:lpstr>Příklad</vt:lpstr>
      <vt:lpstr>Pythagorova věta - jinak</vt:lpstr>
      <vt:lpstr>Příklad</vt:lpstr>
      <vt:lpstr>Věta obrácená k Pythagorově větě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Dum</cp:lastModifiedBy>
  <cp:revision>2</cp:revision>
  <dcterms:created xsi:type="dcterms:W3CDTF">2011-11-09T07:18:32Z</dcterms:created>
  <dcterms:modified xsi:type="dcterms:W3CDTF">2012-04-23T14:16:41Z</dcterms:modified>
</cp:coreProperties>
</file>